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3" r:id="rId4"/>
    <p:sldMasterId id="2147483735" r:id="rId5"/>
    <p:sldMasterId id="2147483759" r:id="rId6"/>
    <p:sldMasterId id="2147483771" r:id="rId7"/>
    <p:sldMasterId id="2147483783" r:id="rId8"/>
  </p:sldMasterIdLst>
  <p:notesMasterIdLst>
    <p:notesMasterId r:id="rId62"/>
  </p:notesMasterIdLst>
  <p:sldIdLst>
    <p:sldId id="258" r:id="rId9"/>
    <p:sldId id="313" r:id="rId10"/>
    <p:sldId id="734" r:id="rId11"/>
    <p:sldId id="735" r:id="rId12"/>
    <p:sldId id="736" r:id="rId13"/>
    <p:sldId id="737" r:id="rId14"/>
    <p:sldId id="738" r:id="rId15"/>
    <p:sldId id="739" r:id="rId16"/>
    <p:sldId id="667" r:id="rId17"/>
    <p:sldId id="315" r:id="rId18"/>
    <p:sldId id="314" r:id="rId19"/>
    <p:sldId id="740" r:id="rId20"/>
    <p:sldId id="741" r:id="rId21"/>
    <p:sldId id="742" r:id="rId22"/>
    <p:sldId id="743" r:id="rId23"/>
    <p:sldId id="744" r:id="rId24"/>
    <p:sldId id="745" r:id="rId25"/>
    <p:sldId id="511" r:id="rId26"/>
    <p:sldId id="512" r:id="rId27"/>
    <p:sldId id="519" r:id="rId28"/>
    <p:sldId id="520" r:id="rId29"/>
    <p:sldId id="521" r:id="rId30"/>
    <p:sldId id="522" r:id="rId31"/>
    <p:sldId id="523" r:id="rId32"/>
    <p:sldId id="612" r:id="rId33"/>
    <p:sldId id="613" r:id="rId34"/>
    <p:sldId id="606" r:id="rId35"/>
    <p:sldId id="372" r:id="rId36"/>
    <p:sldId id="524" r:id="rId37"/>
    <p:sldId id="668" r:id="rId38"/>
    <p:sldId id="669" r:id="rId39"/>
    <p:sldId id="672" r:id="rId40"/>
    <p:sldId id="673" r:id="rId41"/>
    <p:sldId id="674" r:id="rId42"/>
    <p:sldId id="675" r:id="rId43"/>
    <p:sldId id="679" r:id="rId44"/>
    <p:sldId id="726" r:id="rId45"/>
    <p:sldId id="724" r:id="rId46"/>
    <p:sldId id="271" r:id="rId47"/>
    <p:sldId id="725" r:id="rId48"/>
    <p:sldId id="676" r:id="rId49"/>
    <p:sldId id="727" r:id="rId50"/>
    <p:sldId id="677" r:id="rId51"/>
    <p:sldId id="518" r:id="rId52"/>
    <p:sldId id="670" r:id="rId53"/>
    <p:sldId id="728" r:id="rId54"/>
    <p:sldId id="532" r:id="rId55"/>
    <p:sldId id="729" r:id="rId56"/>
    <p:sldId id="730" r:id="rId57"/>
    <p:sldId id="678" r:id="rId58"/>
    <p:sldId id="731" r:id="rId59"/>
    <p:sldId id="732" r:id="rId60"/>
    <p:sldId id="73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4414"/>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err="1"/>
              <a:t>practising</a:t>
            </a:r>
            <a:r>
              <a:rPr lang="en-US" b="0" dirty="0"/>
              <a:t> production of SSC [</a:t>
            </a:r>
            <a:r>
              <a:rPr lang="en-US" b="0" dirty="0" err="1"/>
              <a:t>i</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Start the timer.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tried to </a:t>
            </a:r>
            <a:r>
              <a:rPr lang="en-GB" sz="1200" kern="1200" baseline="0" dirty="0">
                <a:solidFill>
                  <a:schemeClr val="tx1"/>
                </a:solidFill>
                <a:effectLst/>
                <a:latin typeface="+mn-lt"/>
                <a:ea typeface="+mn-ea"/>
                <a:cs typeface="+mn-cs"/>
              </a:rPr>
              <a:t>say</a:t>
            </a:r>
            <a:r>
              <a:rPr lang="en-GB" sz="1200" kern="1200" dirty="0">
                <a:solidFill>
                  <a:schemeClr val="tx1"/>
                </a:solidFill>
                <a:effectLst/>
                <a:latin typeface="+mn-lt"/>
                <a:ea typeface="+mn-ea"/>
                <a:cs typeface="+mn-cs"/>
              </a:rPr>
              <a:t> as many words as they can correctly </a:t>
            </a:r>
            <a:r>
              <a:rPr lang="en-GB" sz="1200" kern="1200" baseline="0" dirty="0">
                <a:solidFill>
                  <a:schemeClr val="tx1"/>
                </a:solidFill>
                <a:effectLst/>
                <a:latin typeface="+mn-lt"/>
                <a:ea typeface="+mn-ea"/>
                <a:cs typeface="+mn-cs"/>
              </a:rPr>
              <a:t>in </a:t>
            </a:r>
            <a:r>
              <a:rPr lang="en-GB" sz="1200" kern="1200" dirty="0">
                <a:solidFill>
                  <a:schemeClr val="tx1"/>
                </a:solidFill>
                <a:effectLst/>
                <a:latin typeface="+mn-lt"/>
                <a:ea typeface="+mn-ea"/>
                <a:cs typeface="+mn-cs"/>
              </a:rPr>
              <a:t>twenty seconds.</a:t>
            </a:r>
            <a:r>
              <a:rPr lang="en-GB" sz="1200" kern="1200" baseline="0" dirty="0">
                <a:solidFill>
                  <a:schemeClr val="tx1"/>
                </a:solidFill>
                <a:effectLst/>
                <a:latin typeface="+mn-lt"/>
                <a:ea typeface="+mn-ea"/>
                <a:cs typeface="+mn-cs"/>
              </a:rPr>
              <a:t> Student B takes note of any words pronounced the English 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Students swap roles and the timer is restarted.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person who has pronounced the greatest number of words correctly wins. If there is a tie, the student with the greatest amount of time remaining wins.</a:t>
            </a:r>
            <a:endParaRPr lang="en-GB"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words to hear them said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Go over the meaning of the words. These are all cognates or near-cognates, purposefully chosen for unlearning the connection between the SSC and the English sound. In some cases, the words may have an English translation which is a related but not direct equivalent (e.g. </a:t>
            </a:r>
            <a:r>
              <a:rPr lang="en-GB" b="0" i="1" dirty="0" err="1"/>
              <a:t>rapide</a:t>
            </a:r>
            <a:r>
              <a:rPr lang="en-GB" b="0" i="1" dirty="0"/>
              <a:t> </a:t>
            </a:r>
            <a:r>
              <a:rPr lang="en-GB" b="0" i="0" dirty="0"/>
              <a:t>- fast) so these should be clarified. Students will find it rewarding in the second lesson to be able to recognise nine new words! Explain that lots of words are shared between the languages and they will encounter more of these across the year.</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guide [2392], </a:t>
            </a:r>
            <a:r>
              <a:rPr lang="en-GB" baseline="0" dirty="0" err="1"/>
              <a:t>climat</a:t>
            </a:r>
            <a:r>
              <a:rPr lang="en-GB" baseline="0" dirty="0"/>
              <a:t> [2006], minimal [3652], animal [1002], prime [2094], </a:t>
            </a:r>
            <a:r>
              <a:rPr lang="en-GB" baseline="0" dirty="0" err="1"/>
              <a:t>guitare</a:t>
            </a:r>
            <a:r>
              <a:rPr lang="en-GB" baseline="0" dirty="0"/>
              <a:t> [&gt;5000], discipline [2120], </a:t>
            </a:r>
            <a:r>
              <a:rPr lang="en-GB" baseline="0" dirty="0" err="1"/>
              <a:t>rapide</a:t>
            </a:r>
            <a:r>
              <a:rPr lang="en-GB" baseline="0" dirty="0"/>
              <a:t> [672], Paris [n/a], machine [1294]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5911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202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2886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3523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8156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277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i="0" noProof="0" dirty="0">
                <a:solidFill>
                  <a:schemeClr val="dk1"/>
                </a:solidFill>
                <a:latin typeface="+mn-lt"/>
                <a:ea typeface="Calibri"/>
                <a:cs typeface="Calibri"/>
                <a:sym typeface="Calibri"/>
              </a:rPr>
              <a:t>Timing:</a:t>
            </a:r>
            <a:r>
              <a:rPr lang="fr-FR" sz="1200" b="0" i="0" noProof="0" dirty="0">
                <a:solidFill>
                  <a:schemeClr val="dk1"/>
                </a:solidFill>
                <a:latin typeface="+mn-lt"/>
                <a:ea typeface="Calibri"/>
                <a:cs typeface="Calibri"/>
                <a:sym typeface="Calibri"/>
              </a:rPr>
              <a:t>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1" dirty="0"/>
              <a:t> </a:t>
            </a:r>
            <a:r>
              <a:rPr lang="fr-FR" sz="1200" b="0" i="0" noProof="0" dirty="0" err="1">
                <a:solidFill>
                  <a:schemeClr val="dk1"/>
                </a:solidFill>
                <a:latin typeface="+mn-lt"/>
                <a:ea typeface="Calibri"/>
                <a:cs typeface="Calibri"/>
                <a:sym typeface="Calibri"/>
              </a:rPr>
              <a:t>practise</a:t>
            </a:r>
            <a:r>
              <a:rPr lang="fr-FR" sz="1200" b="0" i="0" noProof="0" dirty="0">
                <a:solidFill>
                  <a:schemeClr val="dk1"/>
                </a:solidFill>
                <a:latin typeface="+mn-lt"/>
                <a:ea typeface="Calibri"/>
                <a:cs typeface="Calibri"/>
                <a:sym typeface="Calibri"/>
              </a:rPr>
              <a:t> SSC recognition in </a:t>
            </a:r>
            <a:r>
              <a:rPr lang="fr-FR" sz="1200" b="0" i="0" noProof="0" dirty="0" err="1">
                <a:solidFill>
                  <a:schemeClr val="dk1"/>
                </a:solidFill>
                <a:latin typeface="+mn-lt"/>
                <a:ea typeface="Calibri"/>
                <a:cs typeface="Calibri"/>
                <a:sym typeface="Calibri"/>
              </a:rPr>
              <a:t>context</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Here</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target</a:t>
            </a:r>
            <a:r>
              <a:rPr lang="fr-FR" sz="1200" b="0" i="0" noProof="0" dirty="0">
                <a:solidFill>
                  <a:schemeClr val="dk1"/>
                </a:solidFill>
                <a:latin typeface="+mn-lt"/>
                <a:ea typeface="Calibri"/>
                <a:cs typeface="Calibri"/>
                <a:sym typeface="Calibri"/>
              </a:rPr>
              <a:t> SSC [i] </a:t>
            </a:r>
            <a:r>
              <a:rPr lang="fr-FR" sz="1200" b="0" i="0" noProof="0" dirty="0" err="1">
                <a:solidFill>
                  <a:schemeClr val="dk1"/>
                </a:solidFill>
                <a:latin typeface="+mn-lt"/>
                <a:ea typeface="Calibri"/>
                <a:cs typeface="Calibri"/>
                <a:sym typeface="Calibri"/>
              </a:rPr>
              <a:t>is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contrasted</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with</a:t>
            </a:r>
            <a:r>
              <a:rPr lang="fr-FR" sz="1200" b="0" i="0" noProof="0" dirty="0">
                <a:solidFill>
                  <a:schemeClr val="dk1"/>
                </a:solidFill>
                <a:latin typeface="+mn-lt"/>
                <a:ea typeface="Calibri"/>
                <a:cs typeface="Calibri"/>
                <a:sym typeface="Calibri"/>
              </a:rPr>
              <a:t> [e], </a:t>
            </a:r>
            <a:r>
              <a:rPr lang="fr-FR" sz="1200" b="0" i="0" noProof="0" dirty="0" err="1">
                <a:solidFill>
                  <a:schemeClr val="dk1"/>
                </a:solidFill>
                <a:latin typeface="+mn-lt"/>
                <a:ea typeface="Calibri"/>
                <a:cs typeface="Calibri"/>
                <a:sym typeface="Calibri"/>
              </a:rPr>
              <a:t>challenging</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to </a:t>
            </a:r>
            <a:r>
              <a:rPr lang="fr-FR" sz="1200" b="0" i="0" noProof="0" dirty="0" err="1">
                <a:solidFill>
                  <a:schemeClr val="dk1"/>
                </a:solidFill>
                <a:latin typeface="+mn-lt"/>
                <a:ea typeface="Calibri"/>
                <a:cs typeface="Calibri"/>
                <a:sym typeface="Calibri"/>
              </a:rPr>
              <a:t>dissociate</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target</a:t>
            </a:r>
            <a:r>
              <a:rPr lang="fr-FR" sz="1200" b="0" i="0" noProof="0" dirty="0">
                <a:solidFill>
                  <a:schemeClr val="dk1"/>
                </a:solidFill>
                <a:latin typeface="+mn-lt"/>
                <a:ea typeface="Calibri"/>
                <a:cs typeface="Calibri"/>
                <a:sym typeface="Calibri"/>
              </a:rPr>
              <a:t> SSC </a:t>
            </a:r>
            <a:r>
              <a:rPr lang="fr-FR" sz="1200" b="0" i="0" noProof="0" dirty="0" err="1">
                <a:solidFill>
                  <a:schemeClr val="dk1"/>
                </a:solidFill>
                <a:latin typeface="+mn-lt"/>
                <a:ea typeface="Calibri"/>
                <a:cs typeface="Calibri"/>
                <a:sym typeface="Calibri"/>
              </a:rPr>
              <a:t>from</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its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aural</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proximity</a:t>
            </a:r>
            <a:r>
              <a:rPr lang="fr-FR" sz="1200" b="0" i="0" noProof="0" dirty="0">
                <a:solidFill>
                  <a:schemeClr val="dk1"/>
                </a:solidFill>
                <a:latin typeface="+mn-lt"/>
                <a:ea typeface="Calibri"/>
                <a:cs typeface="Calibri"/>
                <a:sym typeface="Calibri"/>
              </a:rPr>
              <a:t> to the </a:t>
            </a:r>
            <a:r>
              <a:rPr lang="fr-FR" sz="1200" b="0" i="0" noProof="0" dirty="0" err="1">
                <a:solidFill>
                  <a:schemeClr val="dk1"/>
                </a:solidFill>
                <a:latin typeface="+mn-lt"/>
                <a:ea typeface="Calibri"/>
                <a:cs typeface="Calibri"/>
                <a:sym typeface="Calibri"/>
              </a:rPr>
              <a:t>letter</a:t>
            </a:r>
            <a:r>
              <a:rPr lang="fr-FR" sz="1200" b="0" i="0" noProof="0" dirty="0">
                <a:solidFill>
                  <a:schemeClr val="dk1"/>
                </a:solidFill>
                <a:latin typeface="+mn-lt"/>
                <a:ea typeface="Calibri"/>
                <a:cs typeface="Calibri"/>
                <a:sym typeface="Calibri"/>
              </a:rPr>
              <a:t> ‘e’ in English.</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write</a:t>
            </a:r>
            <a:r>
              <a:rPr lang="fr-FR" sz="1200" b="0" i="0" noProof="0" dirty="0">
                <a:solidFill>
                  <a:schemeClr val="dk1"/>
                </a:solidFill>
                <a:latin typeface="+mn-lt"/>
                <a:ea typeface="Calibri"/>
                <a:cs typeface="Calibri"/>
                <a:sym typeface="Calibri"/>
              </a:rPr>
              <a:t> 1-8 and </a:t>
            </a:r>
            <a:r>
              <a:rPr lang="fr-FR" sz="1200" b="0" i="0" noProof="0" dirty="0" err="1">
                <a:solidFill>
                  <a:schemeClr val="dk1"/>
                </a:solidFill>
                <a:latin typeface="+mn-lt"/>
                <a:ea typeface="Calibri"/>
                <a:cs typeface="Calibri"/>
                <a:sym typeface="Calibri"/>
              </a:rPr>
              <a:t>decide</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whether</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they</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hear</a:t>
            </a:r>
            <a:r>
              <a:rPr lang="fr-FR" sz="1200" b="0" i="0" noProof="0" dirty="0">
                <a:solidFill>
                  <a:schemeClr val="dk1"/>
                </a:solidFill>
                <a:latin typeface="+mn-lt"/>
                <a:ea typeface="Calibri"/>
                <a:cs typeface="Calibri"/>
                <a:sym typeface="Calibri"/>
              </a:rPr>
              <a:t> [i], [e] or </a:t>
            </a:r>
            <a:r>
              <a:rPr lang="fr-FR" sz="1200" b="0" i="0" noProof="0" dirty="0" err="1">
                <a:solidFill>
                  <a:schemeClr val="dk1"/>
                </a:solidFill>
                <a:latin typeface="+mn-lt"/>
                <a:ea typeface="Calibri"/>
                <a:cs typeface="Calibri"/>
                <a:sym typeface="Calibri"/>
              </a:rPr>
              <a:t>both</a:t>
            </a:r>
            <a:r>
              <a:rPr lang="fr-FR" sz="1200" b="0" i="0" noProof="0" dirty="0">
                <a:solidFill>
                  <a:schemeClr val="dk1"/>
                </a:solidFill>
                <a:latin typeface="+mn-lt"/>
                <a:ea typeface="Calibri"/>
                <a:cs typeface="Calibri"/>
                <a:sym typeface="Calibri"/>
              </a:rPr>
              <a:t> in </a:t>
            </a:r>
            <a:r>
              <a:rPr lang="fr-FR" sz="1200" b="0" i="0" noProof="0" dirty="0" err="1">
                <a:solidFill>
                  <a:schemeClr val="dk1"/>
                </a:solidFill>
                <a:latin typeface="+mn-lt"/>
                <a:ea typeface="Calibri"/>
                <a:cs typeface="Calibri"/>
                <a:sym typeface="Calibri"/>
              </a:rPr>
              <a:t>each</a:t>
            </a:r>
            <a:r>
              <a:rPr lang="fr-FR" sz="1200" b="0" i="0" noProof="0" dirty="0">
                <a:solidFill>
                  <a:schemeClr val="dk1"/>
                </a:solidFill>
                <a:latin typeface="+mn-lt"/>
                <a:ea typeface="Calibri"/>
                <a:cs typeface="Calibri"/>
                <a:sym typeface="Calibri"/>
              </a:rPr>
              <a:t> sentence. For more of a challenge,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could</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listen</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again</a:t>
            </a:r>
            <a:r>
              <a:rPr lang="fr-FR" sz="1200" b="0" i="0" noProof="0" dirty="0">
                <a:solidFill>
                  <a:schemeClr val="dk1"/>
                </a:solidFill>
                <a:latin typeface="+mn-lt"/>
                <a:ea typeface="Calibri"/>
                <a:cs typeface="Calibri"/>
                <a:sym typeface="Calibri"/>
              </a:rPr>
              <a:t> and note the </a:t>
            </a:r>
            <a:r>
              <a:rPr lang="fr-FR" sz="1200" b="0" i="0" noProof="0" dirty="0" err="1">
                <a:solidFill>
                  <a:schemeClr val="dk1"/>
                </a:solidFill>
                <a:latin typeface="+mn-lt"/>
                <a:ea typeface="Calibri"/>
                <a:cs typeface="Calibri"/>
                <a:sym typeface="Calibri"/>
              </a:rPr>
              <a:t>words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containing</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SSCs</a:t>
            </a:r>
            <a:r>
              <a:rPr lang="fr-FR" sz="1200" b="0" i="0" noProof="0" dirty="0">
                <a:solidFill>
                  <a:schemeClr val="dk1"/>
                </a:solidFill>
                <a:latin typeface="+mn-lt"/>
                <a:ea typeface="Calibri"/>
                <a:cs typeface="Calibri"/>
                <a:sym typeface="Calibri"/>
              </a:rPr>
              <a:t>, or the audio </a:t>
            </a:r>
            <a:r>
              <a:rPr lang="fr-FR" sz="1200" b="0" i="0" noProof="0" dirty="0" err="1">
                <a:solidFill>
                  <a:schemeClr val="dk1"/>
                </a:solidFill>
                <a:latin typeface="+mn-lt"/>
                <a:ea typeface="Calibri"/>
                <a:cs typeface="Calibri"/>
                <a:sym typeface="Calibri"/>
              </a:rPr>
              <a:t>could</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be</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used</a:t>
            </a:r>
            <a:r>
              <a:rPr lang="fr-FR" sz="1200" b="0" i="0" noProof="0" dirty="0">
                <a:solidFill>
                  <a:schemeClr val="dk1"/>
                </a:solidFill>
                <a:latin typeface="+mn-lt"/>
                <a:ea typeface="Calibri"/>
                <a:cs typeface="Calibri"/>
                <a:sym typeface="Calibri"/>
              </a:rPr>
              <a:t> for </a:t>
            </a:r>
            <a:r>
              <a:rPr lang="fr-FR" sz="1200" b="0" i="0" noProof="0" dirty="0" err="1">
                <a:solidFill>
                  <a:schemeClr val="dk1"/>
                </a:solidFill>
                <a:latin typeface="+mn-lt"/>
                <a:ea typeface="Calibri"/>
                <a:cs typeface="Calibri"/>
                <a:sym typeface="Calibri"/>
              </a:rPr>
              <a:t>dictation</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with</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listening</a:t>
            </a:r>
            <a:r>
              <a:rPr lang="fr-FR" sz="1200" b="0" i="0" noProof="0" dirty="0">
                <a:solidFill>
                  <a:schemeClr val="dk1"/>
                </a:solidFill>
                <a:latin typeface="+mn-lt"/>
                <a:ea typeface="Calibri"/>
                <a:cs typeface="Calibri"/>
                <a:sym typeface="Calibri"/>
              </a:rPr>
              <a:t> as </a:t>
            </a:r>
            <a:r>
              <a:rPr lang="fr-FR" sz="1200" b="0" i="0" noProof="0" dirty="0" err="1">
                <a:solidFill>
                  <a:schemeClr val="dk1"/>
                </a:solidFill>
                <a:latin typeface="+mn-lt"/>
                <a:ea typeface="Calibri"/>
                <a:cs typeface="Calibri"/>
                <a:sym typeface="Calibri"/>
              </a:rPr>
              <a:t>many</a:t>
            </a:r>
            <a:r>
              <a:rPr lang="fr-FR" sz="1200" b="0" i="0" noProof="0" dirty="0">
                <a:solidFill>
                  <a:schemeClr val="dk1"/>
                </a:solidFill>
                <a:latin typeface="+mn-lt"/>
                <a:ea typeface="Calibri"/>
                <a:cs typeface="Calibri"/>
                <a:sym typeface="Calibri"/>
              </a:rPr>
              <a:t> times as </a:t>
            </a:r>
            <a:r>
              <a:rPr lang="fr-FR" sz="1200" b="0" i="0" noProof="0" dirty="0" err="1">
                <a:solidFill>
                  <a:schemeClr val="dk1"/>
                </a:solidFill>
                <a:latin typeface="+mn-lt"/>
                <a:ea typeface="Calibri"/>
                <a:cs typeface="Calibri"/>
                <a:sym typeface="Calibri"/>
              </a:rPr>
              <a:t>necessary</a:t>
            </a:r>
            <a:r>
              <a:rPr lang="fr-FR" sz="1200" b="0" i="0" noProof="0" dirty="0">
                <a:solidFill>
                  <a:schemeClr val="dk1"/>
                </a:solidFill>
                <a:latin typeface="+mn-lt"/>
                <a:ea typeface="Calibri"/>
                <a:cs typeface="Calibri"/>
                <a:sym typeface="Calibri"/>
              </a:rPr>
              <a:t> to </a:t>
            </a:r>
            <a:r>
              <a:rPr lang="fr-FR" sz="1200" b="0" i="0" noProof="0" dirty="0" err="1">
                <a:solidFill>
                  <a:schemeClr val="dk1"/>
                </a:solidFill>
                <a:latin typeface="+mn-lt"/>
                <a:ea typeface="Calibri"/>
                <a:cs typeface="Calibri"/>
                <a:sym typeface="Calibri"/>
              </a:rPr>
              <a:t>write</a:t>
            </a:r>
            <a:r>
              <a:rPr lang="fr-FR" sz="1200" b="0" i="0" noProof="0" dirty="0">
                <a:solidFill>
                  <a:schemeClr val="dk1"/>
                </a:solidFill>
                <a:latin typeface="+mn-lt"/>
                <a:ea typeface="Calibri"/>
                <a:cs typeface="Calibri"/>
                <a:sym typeface="Calibri"/>
              </a:rPr>
              <a:t> the full sentence.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Click to </a:t>
            </a:r>
            <a:r>
              <a:rPr lang="fr-FR" sz="1200" b="0" i="0" noProof="0" dirty="0" err="1">
                <a:solidFill>
                  <a:schemeClr val="dk1"/>
                </a:solidFill>
                <a:latin typeface="+mn-lt"/>
                <a:ea typeface="Calibri"/>
                <a:cs typeface="Calibri"/>
                <a:sym typeface="Calibri"/>
              </a:rPr>
              <a:t>bring</a:t>
            </a:r>
            <a:r>
              <a:rPr lang="fr-FR" sz="1200" b="0" i="0" noProof="0" dirty="0">
                <a:solidFill>
                  <a:schemeClr val="dk1"/>
                </a:solidFill>
                <a:latin typeface="+mn-lt"/>
                <a:ea typeface="Calibri"/>
                <a:cs typeface="Calibri"/>
                <a:sym typeface="Calibri"/>
              </a:rPr>
              <a:t> up the </a:t>
            </a:r>
            <a:r>
              <a:rPr lang="fr-FR" sz="1200" b="0" i="0" noProof="0" dirty="0" err="1">
                <a:solidFill>
                  <a:schemeClr val="dk1"/>
                </a:solidFill>
                <a:latin typeface="+mn-lt"/>
                <a:ea typeface="Calibri"/>
                <a:cs typeface="Calibri"/>
                <a:sym typeface="Calibri"/>
              </a:rPr>
              <a:t>answers</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answers</a:t>
            </a:r>
            <a:r>
              <a:rPr lang="fr-FR" sz="1200" b="0" i="0" noProof="0" dirty="0">
                <a:solidFill>
                  <a:schemeClr val="dk1"/>
                </a:solidFill>
                <a:latin typeface="+mn-lt"/>
                <a:ea typeface="Calibri"/>
                <a:cs typeface="Calibri"/>
                <a:sym typeface="Calibri"/>
              </a:rPr>
              <a:t> are </a:t>
            </a:r>
            <a:r>
              <a:rPr lang="fr-FR" sz="1200" b="0" i="0" noProof="0" dirty="0" err="1">
                <a:solidFill>
                  <a:schemeClr val="dk1"/>
                </a:solidFill>
                <a:latin typeface="+mn-lt"/>
                <a:ea typeface="Calibri"/>
                <a:cs typeface="Calibri"/>
                <a:sym typeface="Calibri"/>
              </a:rPr>
              <a:t>animated</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so</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that</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SSCs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appear</a:t>
            </a:r>
            <a:r>
              <a:rPr lang="fr-FR" sz="1200" b="0" i="0" noProof="0" dirty="0">
                <a:solidFill>
                  <a:schemeClr val="dk1"/>
                </a:solidFill>
                <a:latin typeface="+mn-lt"/>
                <a:ea typeface="Calibri"/>
                <a:cs typeface="Calibri"/>
                <a:sym typeface="Calibri"/>
              </a:rPr>
              <a:t> first, </a:t>
            </a:r>
            <a:r>
              <a:rPr lang="fr-FR" sz="1200" b="0" i="0" noProof="0" dirty="0" err="1">
                <a:solidFill>
                  <a:schemeClr val="dk1"/>
                </a:solidFill>
                <a:latin typeface="+mn-lt"/>
                <a:ea typeface="Calibri"/>
                <a:cs typeface="Calibri"/>
                <a:sym typeface="Calibri"/>
              </a:rPr>
              <a:t>followed</a:t>
            </a:r>
            <a:r>
              <a:rPr lang="fr-FR" sz="1200" b="0" i="0" noProof="0" dirty="0">
                <a:solidFill>
                  <a:schemeClr val="dk1"/>
                </a:solidFill>
                <a:latin typeface="+mn-lt"/>
                <a:ea typeface="Calibri"/>
                <a:cs typeface="Calibri"/>
                <a:sym typeface="Calibri"/>
              </a:rPr>
              <a:t> by the full sentence, question by question.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can </a:t>
            </a:r>
            <a:r>
              <a:rPr lang="fr-FR" sz="1200" b="0" i="0" noProof="0" dirty="0" err="1">
                <a:solidFill>
                  <a:schemeClr val="dk1"/>
                </a:solidFill>
                <a:latin typeface="+mn-lt"/>
                <a:ea typeface="Calibri"/>
                <a:cs typeface="Calibri"/>
                <a:sym typeface="Calibri"/>
              </a:rPr>
              <a:t>then</a:t>
            </a:r>
            <a:r>
              <a:rPr lang="fr-FR" sz="1200" b="0" i="0" noProof="0" dirty="0">
                <a:solidFill>
                  <a:schemeClr val="dk1"/>
                </a:solidFill>
                <a:latin typeface="+mn-lt"/>
                <a:ea typeface="Calibri"/>
                <a:cs typeface="Calibri"/>
                <a:sym typeface="Calibri"/>
              </a:rPr>
              <a:t> translate the story. A </a:t>
            </a:r>
            <a:r>
              <a:rPr lang="fr-FR" sz="1200" b="0" i="0" noProof="0" dirty="0" err="1">
                <a:solidFill>
                  <a:schemeClr val="dk1"/>
                </a:solidFill>
                <a:latin typeface="+mn-lt"/>
                <a:ea typeface="Calibri"/>
                <a:cs typeface="Calibri"/>
                <a:sym typeface="Calibri"/>
              </a:rPr>
              <a:t>suggested</a:t>
            </a:r>
            <a:r>
              <a:rPr lang="fr-FR" sz="1200" b="0" i="0" noProof="0" dirty="0">
                <a:solidFill>
                  <a:schemeClr val="dk1"/>
                </a:solidFill>
                <a:latin typeface="+mn-lt"/>
                <a:ea typeface="Calibri"/>
                <a:cs typeface="Calibri"/>
                <a:sym typeface="Calibri"/>
              </a:rPr>
              <a:t> translation </a:t>
            </a:r>
            <a:r>
              <a:rPr lang="fr-FR" sz="1200" b="0" i="0" noProof="0" dirty="0" err="1">
                <a:solidFill>
                  <a:schemeClr val="dk1"/>
                </a:solidFill>
                <a:latin typeface="+mn-lt"/>
                <a:ea typeface="Calibri"/>
                <a:cs typeface="Calibri"/>
                <a:sym typeface="Calibri"/>
              </a:rPr>
              <a:t>is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given</a:t>
            </a:r>
            <a:r>
              <a:rPr lang="fr-FR" sz="1200" b="0" i="0" noProof="0" dirty="0">
                <a:solidFill>
                  <a:schemeClr val="dk1"/>
                </a:solidFill>
                <a:latin typeface="+mn-lt"/>
                <a:ea typeface="Calibri"/>
                <a:cs typeface="Calibri"/>
                <a:sym typeface="Calibri"/>
              </a:rPr>
              <a:t> on the </a:t>
            </a:r>
            <a:r>
              <a:rPr lang="fr-FR" sz="1200" b="0" i="0" noProof="0" dirty="0" err="1">
                <a:solidFill>
                  <a:schemeClr val="dk1"/>
                </a:solidFill>
                <a:latin typeface="+mn-lt"/>
                <a:ea typeface="Calibri"/>
                <a:cs typeface="Calibri"/>
                <a:sym typeface="Calibri"/>
              </a:rPr>
              <a:t>text</a:t>
            </a:r>
            <a:r>
              <a:rPr lang="fr-FR" sz="1200" b="0" i="0" noProof="0" dirty="0">
                <a:solidFill>
                  <a:schemeClr val="dk1"/>
                </a:solidFill>
                <a:latin typeface="+mn-lt"/>
                <a:ea typeface="Calibri"/>
                <a:cs typeface="Calibri"/>
                <a:sym typeface="Calibri"/>
              </a:rPr>
              <a:t> slide. The use of ‘tu’ primes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for </a:t>
            </a:r>
            <a:r>
              <a:rPr lang="fr-FR" sz="1200" b="0" i="0" noProof="0" dirty="0" err="1">
                <a:solidFill>
                  <a:schemeClr val="dk1"/>
                </a:solidFill>
                <a:latin typeface="+mn-lt"/>
                <a:ea typeface="Calibri"/>
                <a:cs typeface="Calibri"/>
                <a:sym typeface="Calibri"/>
              </a:rPr>
              <a:t>its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contrast</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with</a:t>
            </a:r>
            <a:r>
              <a:rPr lang="fr-FR" sz="1200" b="0" i="0" noProof="0" dirty="0">
                <a:solidFill>
                  <a:schemeClr val="dk1"/>
                </a:solidFill>
                <a:latin typeface="+mn-lt"/>
                <a:ea typeface="Calibri"/>
                <a:cs typeface="Calibri"/>
                <a:sym typeface="Calibri"/>
              </a:rPr>
              <a:t> ‘vous’ </a:t>
            </a:r>
            <a:r>
              <a:rPr lang="fr-FR" sz="1200" b="0" i="0" noProof="0" dirty="0" err="1">
                <a:solidFill>
                  <a:schemeClr val="dk1"/>
                </a:solidFill>
                <a:latin typeface="+mn-lt"/>
                <a:ea typeface="Calibri"/>
                <a:cs typeface="Calibri"/>
                <a:sym typeface="Calibri"/>
              </a:rPr>
              <a:t>later</a:t>
            </a:r>
            <a:r>
              <a:rPr lang="fr-FR" sz="1200" b="0" i="0" noProof="0" dirty="0">
                <a:solidFill>
                  <a:schemeClr val="dk1"/>
                </a:solidFill>
                <a:latin typeface="+mn-lt"/>
                <a:ea typeface="Calibri"/>
                <a:cs typeface="Calibri"/>
                <a:sym typeface="Calibri"/>
              </a:rPr>
              <a:t> in the </a:t>
            </a:r>
            <a:r>
              <a:rPr lang="fr-FR" sz="1200" b="0" i="0" noProof="0" dirty="0" err="1">
                <a:solidFill>
                  <a:schemeClr val="dk1"/>
                </a:solidFill>
                <a:latin typeface="+mn-lt"/>
                <a:ea typeface="Calibri"/>
                <a:cs typeface="Calibri"/>
                <a:sym typeface="Calibri"/>
              </a:rPr>
              <a:t>lesson</a:t>
            </a:r>
            <a:r>
              <a:rPr lang="fr-FR" sz="1200" b="0" i="0" noProof="0" dirty="0">
                <a:solidFill>
                  <a:schemeClr val="dk1"/>
                </a:solidFill>
                <a:latin typeface="+mn-lt"/>
                <a:ea typeface="Calibri"/>
                <a:cs typeface="Calibri"/>
                <a:sym typeface="Calibri"/>
              </a:rPr>
              <a:t>.</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passes une s</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maine tr</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Voic</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 une </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dée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gardes d</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hors…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l fait beau en c</a:t>
            </a:r>
            <a:r>
              <a:rPr lang="fr-FR" sz="1200" b="1" i="0" noProof="0" dirty="0">
                <a:solidFill>
                  <a:schemeClr val="dk1"/>
                </a:solidFill>
                <a:latin typeface="+mn-lt"/>
                <a:ea typeface="Calibri"/>
                <a:cs typeface="Calibri"/>
                <a:sym typeface="Calibri"/>
              </a:rPr>
              <a:t>e </a:t>
            </a:r>
            <a:r>
              <a:rPr lang="fr-FR" sz="1200" b="0" i="0" noProof="0" dirty="0">
                <a:solidFill>
                  <a:schemeClr val="dk1"/>
                </a:solidFill>
                <a:latin typeface="+mn-lt"/>
                <a:ea typeface="Calibri"/>
                <a:cs typeface="Calibri"/>
                <a:sym typeface="Calibri"/>
              </a:rPr>
              <a:t>moment !</a:t>
            </a:r>
            <a:endParaRPr lang="fr-FR" sz="1200" b="1" i="0" noProof="0"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a:t>
            </a:r>
            <a:r>
              <a:rPr lang="fr-FR" sz="1200" b="1" i="0" noProof="0" dirty="0">
                <a:solidFill>
                  <a:schemeClr val="dk1"/>
                </a:solidFill>
                <a:latin typeface="+mn-lt"/>
                <a:ea typeface="Calibri"/>
                <a:cs typeface="Calibri"/>
                <a:sym typeface="Calibri"/>
              </a:rPr>
              <a:t> </a:t>
            </a:r>
            <a:r>
              <a:rPr lang="fr-FR" sz="1200" b="0" i="0" noProof="0" dirty="0">
                <a:solidFill>
                  <a:schemeClr val="dk1"/>
                </a:solidFill>
                <a:latin typeface="+mn-lt"/>
                <a:ea typeface="Calibri"/>
                <a:cs typeface="Calibri"/>
                <a:sym typeface="Calibri"/>
              </a:rPr>
              <a:t>fais une act</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v</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té.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Au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voir, les am</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J</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 fais une prom</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nade. »</a:t>
            </a:r>
          </a:p>
          <a:p>
            <a:pPr marL="228600" indent="-228600">
              <a:buFont typeface="+mj-lt"/>
              <a:buAutoNum type="arabicPeriod"/>
            </a:pPr>
            <a:r>
              <a:rPr lang="fr-FR" sz="1200" b="0" i="0" noProof="0" dirty="0">
                <a:solidFill>
                  <a:schemeClr val="dk1"/>
                </a:solidFill>
                <a:latin typeface="+mn-lt"/>
                <a:ea typeface="Calibri"/>
                <a:cs typeface="Calibri"/>
                <a:sym typeface="Calibri"/>
              </a:rPr>
              <a:t>C’est une 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stoire sympath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que.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i="0" noProof="0" dirty="0">
                <a:solidFill>
                  <a:schemeClr val="dk1"/>
                </a:solidFill>
                <a:latin typeface="+mn-lt"/>
                <a:ea typeface="Calibri"/>
                <a:cs typeface="Calibri"/>
                <a:sym typeface="Calibri"/>
              </a:rPr>
              <a:t>Timing:</a:t>
            </a:r>
            <a:r>
              <a:rPr lang="fr-FR" sz="1200" b="0" i="0" noProof="0" dirty="0">
                <a:solidFill>
                  <a:schemeClr val="dk1"/>
                </a:solidFill>
                <a:latin typeface="+mn-lt"/>
                <a:ea typeface="Calibri"/>
                <a:cs typeface="Calibri"/>
                <a:sym typeface="Calibri"/>
              </a:rPr>
              <a:t> 5 minutes</a:t>
            </a:r>
          </a:p>
          <a:p>
            <a:endParaRPr lang="en-US" b="1" dirty="0"/>
          </a:p>
          <a:p>
            <a:r>
              <a:rPr lang="en-US" b="1" dirty="0"/>
              <a:t>Aim: </a:t>
            </a:r>
            <a:r>
              <a:rPr lang="fr-FR" sz="1200" b="0" i="0" noProof="0" dirty="0">
                <a:solidFill>
                  <a:schemeClr val="dk1"/>
                </a:solidFill>
                <a:latin typeface="+mn-lt"/>
                <a:cs typeface="Calibri"/>
                <a:sym typeface="Calibri"/>
              </a:rPr>
              <a:t>translation of </a:t>
            </a:r>
            <a:r>
              <a:rPr lang="fr-FR" sz="1200" b="0" i="0" noProof="0" dirty="0" err="1">
                <a:solidFill>
                  <a:schemeClr val="dk1"/>
                </a:solidFill>
                <a:latin typeface="+mn-lt"/>
                <a:cs typeface="Calibri"/>
                <a:sym typeface="Calibri"/>
              </a:rPr>
              <a:t>known</a:t>
            </a:r>
            <a:r>
              <a:rPr lang="fr-FR" sz="1200" b="0" i="0" noProof="0" dirty="0">
                <a:solidFill>
                  <a:schemeClr val="dk1"/>
                </a:solidFill>
                <a:latin typeface="+mn-lt"/>
                <a:cs typeface="Calibri"/>
                <a:sym typeface="Calibri"/>
              </a:rPr>
              <a:t> </a:t>
            </a:r>
            <a:r>
              <a:rPr lang="fr-FR" sz="1200" b="0" i="0" noProof="0" dirty="0" err="1">
                <a:solidFill>
                  <a:schemeClr val="dk1"/>
                </a:solidFill>
                <a:latin typeface="+mn-lt"/>
                <a:cs typeface="Calibri"/>
                <a:sym typeface="Calibri"/>
              </a:rPr>
              <a:t>vocabulary</a:t>
            </a:r>
            <a:r>
              <a:rPr lang="fr-FR" sz="1200" b="0" i="0" noProof="0" dirty="0">
                <a:solidFill>
                  <a:schemeClr val="dk1"/>
                </a:solidFill>
                <a:latin typeface="+mn-lt"/>
                <a:cs typeface="Calibri"/>
                <a:sym typeface="Calibri"/>
              </a:rPr>
              <a:t> in </a:t>
            </a:r>
            <a:r>
              <a:rPr lang="fr-FR" sz="1200" b="0" i="0" noProof="0" dirty="0" err="1">
                <a:solidFill>
                  <a:schemeClr val="dk1"/>
                </a:solidFill>
                <a:latin typeface="+mn-lt"/>
                <a:cs typeface="Calibri"/>
                <a:sym typeface="Calibri"/>
              </a:rPr>
              <a:t>context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err="1">
                <a:solidFill>
                  <a:schemeClr val="dk1"/>
                </a:solidFill>
                <a:latin typeface="+mn-lt"/>
                <a:ea typeface="Calibri"/>
                <a:cs typeface="Calibri"/>
                <a:sym typeface="Calibri"/>
              </a:rPr>
              <a:t>Suggested</a:t>
            </a:r>
            <a:r>
              <a:rPr lang="fr-FR" sz="1200" b="0" i="0" noProof="0" dirty="0">
                <a:solidFill>
                  <a:schemeClr val="dk1"/>
                </a:solidFill>
                <a:latin typeface="+mn-lt"/>
                <a:ea typeface="Calibri"/>
                <a:cs typeface="Calibri"/>
                <a:sym typeface="Calibri"/>
              </a:rPr>
              <a:t> translation. In the absence of time phrases, </a:t>
            </a:r>
            <a:r>
              <a:rPr lang="fr-FR" sz="1200" b="0" i="0" noProof="0" dirty="0" err="1">
                <a:solidFill>
                  <a:schemeClr val="dk1"/>
                </a:solidFill>
                <a:latin typeface="+mn-lt"/>
                <a:ea typeface="Calibri"/>
                <a:cs typeface="Calibri"/>
                <a:sym typeface="Calibri"/>
              </a:rPr>
              <a:t>students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may</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be</a:t>
            </a:r>
            <a:r>
              <a:rPr lang="fr-FR" sz="1200" b="0" i="0" noProof="0" dirty="0">
                <a:solidFill>
                  <a:schemeClr val="dk1"/>
                </a:solidFill>
                <a:latin typeface="+mn-lt"/>
                <a:ea typeface="Calibri"/>
                <a:cs typeface="Calibri"/>
                <a:sym typeface="Calibri"/>
              </a:rPr>
              <a:t> able to </a:t>
            </a:r>
            <a:r>
              <a:rPr lang="fr-FR" sz="1200" b="0" i="0" noProof="0" dirty="0" err="1">
                <a:solidFill>
                  <a:schemeClr val="dk1"/>
                </a:solidFill>
                <a:latin typeface="+mn-lt"/>
                <a:ea typeface="Calibri"/>
                <a:cs typeface="Calibri"/>
                <a:sym typeface="Calibri"/>
              </a:rPr>
              <a:t>justify</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using</a:t>
            </a:r>
            <a:r>
              <a:rPr lang="fr-FR" sz="1200" b="0" i="0" noProof="0" dirty="0">
                <a:solidFill>
                  <a:schemeClr val="dk1"/>
                </a:solidFill>
                <a:latin typeface="+mn-lt"/>
                <a:ea typeface="Calibri"/>
                <a:cs typeface="Calibri"/>
                <a:sym typeface="Calibri"/>
              </a:rPr>
              <a:t> the </a:t>
            </a:r>
            <a:r>
              <a:rPr lang="fr-FR" sz="1200" b="0" i="0" noProof="0" dirty="0" err="1">
                <a:solidFill>
                  <a:schemeClr val="dk1"/>
                </a:solidFill>
                <a:latin typeface="+mn-lt"/>
                <a:ea typeface="Calibri"/>
                <a:cs typeface="Calibri"/>
                <a:sym typeface="Calibri"/>
              </a:rPr>
              <a:t>present</a:t>
            </a:r>
            <a:r>
              <a:rPr lang="fr-FR" sz="1200" b="0" i="0" noProof="0" dirty="0">
                <a:solidFill>
                  <a:schemeClr val="dk1"/>
                </a:solidFill>
                <a:latin typeface="+mn-lt"/>
                <a:ea typeface="Calibri"/>
                <a:cs typeface="Calibri"/>
                <a:sym typeface="Calibri"/>
              </a:rPr>
              <a:t> simple or </a:t>
            </a:r>
            <a:r>
              <a:rPr lang="fr-FR" sz="1200" b="0" i="0" noProof="0" dirty="0" err="1">
                <a:solidFill>
                  <a:schemeClr val="dk1"/>
                </a:solidFill>
                <a:latin typeface="+mn-lt"/>
                <a:ea typeface="Calibri"/>
                <a:cs typeface="Calibri"/>
                <a:sym typeface="Calibri"/>
              </a:rPr>
              <a:t>continuous</a:t>
            </a:r>
            <a:r>
              <a:rPr lang="fr-FR" sz="1200" b="0" i="0" noProof="0" dirty="0">
                <a:solidFill>
                  <a:schemeClr val="dk1"/>
                </a:solidFill>
                <a:latin typeface="+mn-lt"/>
                <a:ea typeface="Calibri"/>
                <a:cs typeface="Calibri"/>
                <a:sym typeface="Calibri"/>
              </a:rPr>
              <a:t> in English. Note the </a:t>
            </a:r>
            <a:r>
              <a:rPr lang="fr-FR" sz="1200" b="0" i="0" noProof="0" dirty="0" err="1">
                <a:solidFill>
                  <a:schemeClr val="dk1"/>
                </a:solidFill>
                <a:latin typeface="+mn-lt"/>
                <a:ea typeface="Calibri"/>
                <a:cs typeface="Calibri"/>
                <a:sym typeface="Calibri"/>
              </a:rPr>
              <a:t>freer</a:t>
            </a:r>
            <a:r>
              <a:rPr lang="fr-FR" sz="1200" b="0" i="0" noProof="0" dirty="0">
                <a:solidFill>
                  <a:schemeClr val="dk1"/>
                </a:solidFill>
                <a:latin typeface="+mn-lt"/>
                <a:ea typeface="Calibri"/>
                <a:cs typeface="Calibri"/>
                <a:sym typeface="Calibri"/>
              </a:rPr>
              <a:t> translation of </a:t>
            </a:r>
            <a:r>
              <a:rPr lang="fr-FR" sz="1200" b="0" i="1" noProof="0" dirty="0">
                <a:solidFill>
                  <a:schemeClr val="dk1"/>
                </a:solidFill>
                <a:latin typeface="+mn-lt"/>
                <a:ea typeface="Calibri"/>
                <a:cs typeface="Calibri"/>
                <a:sym typeface="Calibri"/>
              </a:rPr>
              <a:t>passer</a:t>
            </a:r>
            <a:r>
              <a:rPr lang="fr-FR" sz="1200" b="0" i="0" noProof="0" dirty="0">
                <a:solidFill>
                  <a:schemeClr val="dk1"/>
                </a:solidFill>
                <a:latin typeface="+mn-lt"/>
                <a:ea typeface="Calibri"/>
                <a:cs typeface="Calibri"/>
                <a:sym typeface="Calibri"/>
              </a:rPr>
              <a:t> as ‘have’ in </a:t>
            </a:r>
            <a:r>
              <a:rPr lang="fr-FR" sz="1200" b="0" i="0" noProof="0" dirty="0" err="1">
                <a:solidFill>
                  <a:schemeClr val="dk1"/>
                </a:solidFill>
                <a:latin typeface="+mn-lt"/>
                <a:ea typeface="Calibri"/>
                <a:cs typeface="Calibri"/>
                <a:sym typeface="Calibri"/>
              </a:rPr>
              <a:t>this</a:t>
            </a:r>
            <a:r>
              <a:rPr lang="fr-FR" sz="1200" b="0" i="0" noProof="0" dirty="0">
                <a:solidFill>
                  <a:schemeClr val="dk1"/>
                </a:solidFill>
                <a:latin typeface="+mn-lt"/>
                <a:ea typeface="Calibri"/>
                <a:cs typeface="Calibri"/>
                <a:sym typeface="Calibri"/>
              </a:rPr>
              <a:t> </a:t>
            </a:r>
            <a:r>
              <a:rPr lang="fr-FR" sz="1200" b="0" i="0" noProof="0" dirty="0" err="1">
                <a:solidFill>
                  <a:schemeClr val="dk1"/>
                </a:solidFill>
                <a:latin typeface="+mn-lt"/>
                <a:ea typeface="Calibri"/>
                <a:cs typeface="Calibri"/>
                <a:sym typeface="Calibri"/>
              </a:rPr>
              <a:t>context</a:t>
            </a:r>
            <a:r>
              <a:rPr lang="fr-FR" sz="1200" b="0" i="0" noProof="0" dirty="0">
                <a:solidFill>
                  <a:schemeClr val="dk1"/>
                </a:solidFill>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Click</a:t>
            </a:r>
            <a:r>
              <a:rPr lang="fr-FR" sz="1200" b="0" i="0" baseline="0" noProof="0" dirty="0">
                <a:solidFill>
                  <a:schemeClr val="dk1"/>
                </a:solidFill>
                <a:latin typeface="+mn-lt"/>
                <a:ea typeface="Calibri"/>
                <a:cs typeface="Calibri"/>
                <a:sym typeface="Calibri"/>
              </a:rPr>
              <a:t> to </a:t>
            </a:r>
            <a:r>
              <a:rPr lang="fr-FR" sz="1200" b="0" i="0" baseline="0" noProof="0" dirty="0" err="1">
                <a:solidFill>
                  <a:schemeClr val="dk1"/>
                </a:solidFill>
                <a:latin typeface="+mn-lt"/>
                <a:ea typeface="Calibri"/>
                <a:cs typeface="Calibri"/>
                <a:sym typeface="Calibri"/>
              </a:rPr>
              <a:t>bring</a:t>
            </a:r>
            <a:r>
              <a:rPr lang="fr-FR" sz="1200" b="0" i="0" baseline="0" noProof="0" dirty="0">
                <a:solidFill>
                  <a:schemeClr val="dk1"/>
                </a:solidFill>
                <a:latin typeface="+mn-lt"/>
                <a:ea typeface="Calibri"/>
                <a:cs typeface="Calibri"/>
                <a:sym typeface="Calibri"/>
              </a:rPr>
              <a:t> up the English.</a:t>
            </a:r>
            <a:endParaRPr lang="fr-FR" sz="1200" b="0" i="0" noProof="0" dirty="0">
              <a:solidFill>
                <a:schemeClr val="dk1"/>
              </a:solidFill>
              <a:latin typeface="+mn-lt"/>
              <a:ea typeface="Calibri"/>
              <a:cs typeface="Calibri"/>
              <a:sym typeface="Calibri"/>
            </a:endParaRP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passes une s</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maine tr</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Voic</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 une </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dée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gardes d</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hors…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l fait beau en c</a:t>
            </a:r>
            <a:r>
              <a:rPr lang="fr-FR" sz="1200" b="1" i="0" noProof="0" dirty="0">
                <a:solidFill>
                  <a:schemeClr val="dk1"/>
                </a:solidFill>
                <a:latin typeface="+mn-lt"/>
                <a:ea typeface="Calibri"/>
                <a:cs typeface="Calibri"/>
                <a:sym typeface="Calibri"/>
              </a:rPr>
              <a:t>e </a:t>
            </a:r>
            <a:r>
              <a:rPr lang="fr-FR" sz="1200" b="0" i="0" noProof="0" dirty="0">
                <a:solidFill>
                  <a:schemeClr val="dk1"/>
                </a:solidFill>
                <a:latin typeface="+mn-lt"/>
                <a:ea typeface="Calibri"/>
                <a:cs typeface="Calibri"/>
                <a:sym typeface="Calibri"/>
              </a:rPr>
              <a:t>moment !</a:t>
            </a:r>
            <a:endParaRPr lang="fr-FR" sz="1200" b="1" i="0" noProof="0"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Tu</a:t>
            </a:r>
            <a:r>
              <a:rPr lang="fr-FR" sz="1200" b="1" i="0" noProof="0" dirty="0">
                <a:solidFill>
                  <a:schemeClr val="dk1"/>
                </a:solidFill>
                <a:latin typeface="+mn-lt"/>
                <a:ea typeface="Calibri"/>
                <a:cs typeface="Calibri"/>
                <a:sym typeface="Calibri"/>
              </a:rPr>
              <a:t> </a:t>
            </a:r>
            <a:r>
              <a:rPr lang="fr-FR" sz="1200" b="0" i="0" noProof="0" dirty="0">
                <a:solidFill>
                  <a:schemeClr val="dk1"/>
                </a:solidFill>
                <a:latin typeface="+mn-lt"/>
                <a:ea typeface="Calibri"/>
                <a:cs typeface="Calibri"/>
                <a:sym typeface="Calibri"/>
              </a:rPr>
              <a:t>fais une act</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v</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té.</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Au r</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voir, les am</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b="0" i="0" noProof="0" dirty="0">
                <a:solidFill>
                  <a:schemeClr val="dk1"/>
                </a:solidFill>
                <a:latin typeface="+mn-lt"/>
                <a:ea typeface="Calibri"/>
                <a:cs typeface="Calibri"/>
                <a:sym typeface="Calibri"/>
              </a:rPr>
              <a:t>« J</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 fais une prom</a:t>
            </a:r>
            <a:r>
              <a:rPr lang="fr-FR" sz="1200" b="1" i="0" noProof="0" dirty="0">
                <a:solidFill>
                  <a:schemeClr val="dk1"/>
                </a:solidFill>
                <a:latin typeface="+mn-lt"/>
                <a:ea typeface="Calibri"/>
                <a:cs typeface="Calibri"/>
                <a:sym typeface="Calibri"/>
              </a:rPr>
              <a:t>e</a:t>
            </a:r>
            <a:r>
              <a:rPr lang="fr-FR" sz="1200" b="0" i="0" noProof="0" dirty="0">
                <a:solidFill>
                  <a:schemeClr val="dk1"/>
                </a:solidFill>
                <a:latin typeface="+mn-lt"/>
                <a:ea typeface="Calibri"/>
                <a:cs typeface="Calibri"/>
                <a:sym typeface="Calibri"/>
              </a:rPr>
              <a:t>nade. »</a:t>
            </a:r>
          </a:p>
          <a:p>
            <a:pPr marL="228600" indent="-228600">
              <a:buFont typeface="+mj-lt"/>
              <a:buAutoNum type="arabicPeriod"/>
            </a:pPr>
            <a:r>
              <a:rPr lang="fr-FR" sz="1200" b="0" i="0" noProof="0" dirty="0">
                <a:solidFill>
                  <a:schemeClr val="dk1"/>
                </a:solidFill>
                <a:latin typeface="+mn-lt"/>
                <a:ea typeface="Calibri"/>
                <a:cs typeface="Calibri"/>
                <a:sym typeface="Calibri"/>
              </a:rPr>
              <a:t>C’est une 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stoire sympath</a:t>
            </a:r>
            <a:r>
              <a:rPr lang="fr-FR" sz="1200" b="1" i="0" noProof="0" dirty="0">
                <a:solidFill>
                  <a:schemeClr val="dk1"/>
                </a:solidFill>
                <a:latin typeface="+mn-lt"/>
                <a:ea typeface="Calibri"/>
                <a:cs typeface="Calibri"/>
                <a:sym typeface="Calibri"/>
              </a:rPr>
              <a:t>i</a:t>
            </a:r>
            <a:r>
              <a:rPr lang="fr-FR" sz="1200" b="0" i="0" noProof="0" dirty="0">
                <a:solidFill>
                  <a:schemeClr val="dk1"/>
                </a:solidFill>
                <a:latin typeface="+mn-lt"/>
                <a:ea typeface="Calibri"/>
                <a:cs typeface="Calibri"/>
                <a:sym typeface="Calibri"/>
              </a:rPr>
              <a:t>que.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(slides 17-19):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13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43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1" dirty="0"/>
              <a:t> </a:t>
            </a:r>
            <a:r>
              <a:rPr lang="en-US" b="0" dirty="0" err="1"/>
              <a:t>practise</a:t>
            </a:r>
            <a:r>
              <a:rPr lang="en-US" b="0" dirty="0"/>
              <a:t> pronunciation of this week’s target SSC [</a:t>
            </a:r>
            <a:r>
              <a:rPr lang="en-US" b="0" dirty="0" err="1"/>
              <a:t>i</a:t>
            </a:r>
            <a:r>
              <a:rPr lang="en-US" b="0" dirty="0"/>
              <a: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Students take it in turns to try</a:t>
            </a:r>
            <a:r>
              <a:rPr lang="en-GB" sz="1200" kern="1200" baseline="0" dirty="0">
                <a:solidFill>
                  <a:schemeClr val="tx1"/>
                </a:solidFill>
                <a:effectLst/>
                <a:latin typeface="+mn-lt"/>
                <a:ea typeface="+mn-ea"/>
                <a:cs typeface="+mn-cs"/>
              </a:rPr>
              <a:t> to pronounce</a:t>
            </a:r>
            <a:r>
              <a:rPr lang="en-GB" sz="1200" kern="1200" dirty="0">
                <a:solidFill>
                  <a:schemeClr val="tx1"/>
                </a:solidFill>
                <a:effectLst/>
                <a:latin typeface="+mn-lt"/>
                <a:ea typeface="+mn-ea"/>
                <a:cs typeface="+mn-cs"/>
              </a:rPr>
              <a:t> correctly as many words as they can to</a:t>
            </a:r>
            <a:r>
              <a:rPr lang="en-GB" sz="1200" kern="1200" baseline="0" dirty="0">
                <a:solidFill>
                  <a:schemeClr val="tx1"/>
                </a:solidFill>
                <a:effectLst/>
                <a:latin typeface="+mn-lt"/>
                <a:ea typeface="+mn-ea"/>
                <a:cs typeface="+mn-cs"/>
              </a:rPr>
              <a:t> a partner in </a:t>
            </a:r>
            <a:r>
              <a:rPr lang="en-GB" sz="1200" kern="1200" dirty="0">
                <a:solidFill>
                  <a:schemeClr val="tx1"/>
                </a:solidFill>
                <a:effectLst/>
                <a:latin typeface="+mn-lt"/>
                <a:ea typeface="+mn-ea"/>
                <a:cs typeface="+mn-cs"/>
              </a:rPr>
              <a:t>one minute.</a:t>
            </a:r>
            <a:r>
              <a:rPr lang="en-GB" sz="120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The two words at the top of the slide recall the SSCs of the previous week (‘-</a:t>
            </a:r>
            <a:r>
              <a:rPr lang="en-GB" sz="1200" kern="1200" baseline="0" dirty="0" err="1">
                <a:solidFill>
                  <a:schemeClr val="tx1"/>
                </a:solidFill>
                <a:effectLst/>
                <a:latin typeface="+mn-lt"/>
                <a:ea typeface="+mn-ea"/>
                <a:cs typeface="+mn-cs"/>
              </a:rPr>
              <a:t>tion</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ien</a:t>
            </a:r>
            <a:r>
              <a:rPr lang="en-GB" sz="1200" kern="1200" baseline="0" dirty="0">
                <a:solidFill>
                  <a:schemeClr val="tx1"/>
                </a:solidFill>
                <a:effectLst/>
                <a:latin typeface="+mn-lt"/>
                <a:ea typeface="+mn-ea"/>
                <a:cs typeface="+mn-cs"/>
              </a:rPr>
              <a:t>’), though focusing on the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sound within these this time.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fille</a:t>
            </a:r>
            <a:r>
              <a:rPr lang="en-GB" baseline="0" dirty="0"/>
              <a:t> [629], livre [358], </a:t>
            </a:r>
            <a:r>
              <a:rPr lang="en-GB" baseline="0" dirty="0" err="1"/>
              <a:t>ancien</a:t>
            </a:r>
            <a:r>
              <a:rPr lang="en-GB" baseline="0" dirty="0"/>
              <a:t> [392], </a:t>
            </a:r>
            <a:r>
              <a:rPr lang="en-GB" baseline="0" dirty="0" err="1"/>
              <a:t>il</a:t>
            </a:r>
            <a:r>
              <a:rPr lang="en-GB" baseline="0" dirty="0"/>
              <a:t> [13], </a:t>
            </a:r>
            <a:r>
              <a:rPr lang="en-GB" baseline="0" dirty="0" err="1"/>
              <a:t>oui</a:t>
            </a:r>
            <a:r>
              <a:rPr lang="en-GB" baseline="0" dirty="0"/>
              <a:t> [284], animal [1002], idée [239], machine [1294], petit [138], </a:t>
            </a:r>
            <a:r>
              <a:rPr lang="en-GB" baseline="0" dirty="0" err="1"/>
              <a:t>rapide</a:t>
            </a:r>
            <a:r>
              <a:rPr lang="en-GB" baseline="0" dirty="0"/>
              <a:t> [672], action [355]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46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SSCs [-ill-/</a:t>
            </a:r>
            <a:r>
              <a:rPr lang="en-US" b="0" dirty="0" err="1"/>
              <a:t>ille</a:t>
            </a:r>
            <a:r>
              <a:rPr lang="en-US" b="0" dirty="0"/>
              <a:t>] and [</a:t>
            </a:r>
            <a:r>
              <a:rPr lang="en-US" b="0" dirty="0" err="1"/>
              <a:t>i</a:t>
            </a:r>
            <a:r>
              <a:rPr lang="en-US" b="0" dirty="0"/>
              <a:t>]</a:t>
            </a:r>
          </a:p>
          <a:p>
            <a:endParaRPr lang="en-US" b="1" dirty="0"/>
          </a:p>
          <a:p>
            <a:r>
              <a:rPr lang="en-US" b="1" dirty="0"/>
              <a:t>Procedure:</a:t>
            </a:r>
          </a:p>
          <a:p>
            <a:pPr marL="0" indent="0">
              <a:buNone/>
            </a:pPr>
            <a:r>
              <a:rPr lang="en-US" b="0" dirty="0"/>
              <a:t>1. Students try to say the words in the minimal pair, </a:t>
            </a:r>
            <a:r>
              <a:rPr lang="en-US" b="0" i="1" dirty="0"/>
              <a:t>fi </a:t>
            </a:r>
            <a:r>
              <a:rPr lang="en-US" b="0" i="0" dirty="0"/>
              <a:t>and </a:t>
            </a:r>
            <a:r>
              <a:rPr lang="en-US" b="0" i="1" dirty="0" err="1"/>
              <a:t>fille</a:t>
            </a:r>
            <a:r>
              <a:rPr lang="en-US" b="0" i="1" dirty="0"/>
              <a:t>. </a:t>
            </a:r>
            <a:r>
              <a:rPr lang="en-US" b="0" i="0" dirty="0"/>
              <a:t>Click to hear the words said by a native speaker. Students repeat.</a:t>
            </a:r>
            <a:endParaRPr lang="en-US" b="0" dirty="0"/>
          </a:p>
          <a:p>
            <a:r>
              <a:rPr lang="en-US" b="0" dirty="0"/>
              <a:t>2. Click to bring up the hint.</a:t>
            </a:r>
          </a:p>
          <a:p>
            <a:r>
              <a:rPr lang="en-US" b="0" dirty="0"/>
              <a:t>3. Click</a:t>
            </a:r>
            <a:r>
              <a:rPr lang="en-US" b="0" baseline="0" dirty="0"/>
              <a:t> the numbers to play the audio.</a:t>
            </a:r>
            <a:endParaRPr lang="en-US" b="0" dirty="0"/>
          </a:p>
          <a:p>
            <a:r>
              <a:rPr lang="en-US" b="0" dirty="0"/>
              <a:t>4. Students write 1-8 and choose [-ill-] or [</a:t>
            </a:r>
            <a:r>
              <a:rPr lang="en-US" b="0" dirty="0" err="1"/>
              <a:t>i</a:t>
            </a:r>
            <a:r>
              <a:rPr lang="en-US" b="0" dirty="0"/>
              <a:t>] for each.</a:t>
            </a:r>
          </a:p>
          <a:p>
            <a:r>
              <a:rPr lang="en-US" b="0" dirty="0"/>
              <a:t>5. Click to reveal the answers.</a:t>
            </a:r>
          </a:p>
          <a:p>
            <a:r>
              <a:rPr lang="en-US" b="0" dirty="0"/>
              <a:t>6. Click to highlight exceptions to the CRLF rule.</a:t>
            </a:r>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gentil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briller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grille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fils</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billet</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fillette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outil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subtil</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gentil</a:t>
            </a:r>
            <a:r>
              <a:rPr lang="en-GB" baseline="0" dirty="0"/>
              <a:t> [2832] </a:t>
            </a:r>
            <a:r>
              <a:rPr lang="en-GB" baseline="0" dirty="0" err="1"/>
              <a:t>fils</a:t>
            </a:r>
            <a:r>
              <a:rPr lang="en-GB" baseline="0" dirty="0"/>
              <a:t> [735] </a:t>
            </a:r>
            <a:r>
              <a:rPr lang="en-GB" baseline="0" dirty="0" err="1"/>
              <a:t>outil</a:t>
            </a:r>
            <a:r>
              <a:rPr lang="en-GB" baseline="0" dirty="0"/>
              <a:t> [1725] </a:t>
            </a:r>
            <a:r>
              <a:rPr lang="en-GB" baseline="0" dirty="0" err="1"/>
              <a:t>briller</a:t>
            </a:r>
            <a:r>
              <a:rPr lang="en-GB" baseline="0" dirty="0"/>
              <a:t> [2904], </a:t>
            </a:r>
            <a:r>
              <a:rPr lang="en-GB" baseline="0" dirty="0" err="1"/>
              <a:t>billard</a:t>
            </a:r>
            <a:r>
              <a:rPr lang="en-GB" baseline="0" dirty="0"/>
              <a:t> [&gt;5000], </a:t>
            </a:r>
            <a:r>
              <a:rPr lang="en-GB" baseline="0" dirty="0" err="1"/>
              <a:t>fillette</a:t>
            </a:r>
            <a:r>
              <a:rPr lang="en-GB" baseline="0" dirty="0"/>
              <a:t> [4737] grille [3341] </a:t>
            </a:r>
            <a:r>
              <a:rPr lang="en-GB" baseline="0" dirty="0" err="1"/>
              <a:t>subtil</a:t>
            </a:r>
            <a:r>
              <a:rPr lang="en-GB" baseline="0" dirty="0"/>
              <a:t> [4345]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a:t>
            </a:r>
            <a:r>
              <a:rPr lang="en-US" b="0" baseline="0" dirty="0"/>
              <a:t> exceptions to the [-ill-/-</a:t>
            </a:r>
            <a:r>
              <a:rPr lang="en-US" b="0" baseline="0" dirty="0" err="1"/>
              <a:t>ille</a:t>
            </a:r>
            <a:r>
              <a:rPr lang="en-US" b="0" baseline="0" dirty="0"/>
              <a:t>] pronunciation rule</a:t>
            </a:r>
            <a:endParaRPr lang="en-US" b="0" dirty="0"/>
          </a:p>
          <a:p>
            <a:endParaRPr lang="en-US" b="0" dirty="0"/>
          </a:p>
          <a:p>
            <a:r>
              <a:rPr lang="en-US" b="1" dirty="0"/>
              <a:t>Procedure:</a:t>
            </a:r>
          </a:p>
          <a:p>
            <a:r>
              <a:rPr lang="en-US" b="0" dirty="0"/>
              <a:t>1. Explain to students that there are four important exceptions to the pronunciation rule they have practiced, and they are going to spot them in this exercise.</a:t>
            </a:r>
          </a:p>
          <a:p>
            <a:r>
              <a:rPr lang="en-US" b="0" dirty="0"/>
              <a:t>2. Click</a:t>
            </a:r>
            <a:r>
              <a:rPr lang="en-US" b="0" baseline="0" dirty="0"/>
              <a:t> on the audio buttons to play the words.</a:t>
            </a:r>
            <a:endParaRPr lang="en-US" b="0" dirty="0"/>
          </a:p>
          <a:p>
            <a:r>
              <a:rPr lang="en-US" b="0" dirty="0"/>
              <a:t>3. Students tick in the column for the words</a:t>
            </a:r>
            <a:r>
              <a:rPr lang="en-US" b="0" baseline="0" dirty="0"/>
              <a:t> in which</a:t>
            </a:r>
            <a:r>
              <a:rPr lang="en-US" b="0" dirty="0"/>
              <a:t> they hear the difference.</a:t>
            </a:r>
          </a:p>
          <a:p>
            <a:r>
              <a:rPr lang="en-US" b="0" dirty="0"/>
              <a:t>4. Click to animate the answers (the words which are not exceptions disappear following the fifth click of the mouse).</a:t>
            </a:r>
          </a:p>
          <a:p>
            <a:r>
              <a:rPr lang="en-US" b="0" dirty="0"/>
              <a:t>5. Click</a:t>
            </a:r>
            <a:r>
              <a:rPr lang="en-US" b="0" baseline="0" dirty="0"/>
              <a:t> once more to bring up the speech bubble explanation and the mnemonic. Students try to say the mnemonic. Teacher demonstrates,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famille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ville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b="0" i="0" dirty="0" err="1">
                <a:solidFill>
                  <a:srgbClr val="535A60"/>
                </a:solidFill>
                <a:effectLst/>
                <a:latin typeface="Arial" panose="020B0604020202020204" pitchFamily="34" charset="0"/>
              </a:rPr>
              <a:t>coquillage</a:t>
            </a:r>
            <a:endParaRPr lang="en-GB" b="0" i="0" dirty="0">
              <a:solidFill>
                <a:srgbClr val="535A60"/>
              </a:solidFill>
              <a:effectLst/>
              <a:latin typeface="Arial" panose="020B0604020202020204" pitchFamily="34" charset="0"/>
            </a:endParaRPr>
          </a:p>
          <a:p>
            <a:pPr rtl="0" eaLnBrk="1" fontAlgn="ctr" latinLnBrk="0" hangingPunct="1"/>
            <a:r>
              <a:rPr lang="en-GB" sz="1200" b="0" i="0" u="none" strike="noStrike" kern="1200" dirty="0">
                <a:solidFill>
                  <a:schemeClr val="tx1"/>
                </a:solidFill>
                <a:effectLst/>
                <a:latin typeface="+mn-lt"/>
                <a:ea typeface="+mn-ea"/>
                <a:cs typeface="+mn-cs"/>
              </a:rPr>
              <a:t>4. mille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bille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tranquille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Lille</a:t>
            </a:r>
          </a:p>
          <a:p>
            <a:pPr rtl="0" eaLnBrk="1" fontAlgn="ctr" latinLnBrk="0" hangingPunct="1"/>
            <a:r>
              <a:rPr lang="en-GB" sz="1200" b="0" i="0" u="none" strike="noStrike" kern="1200" dirty="0">
                <a:solidFill>
                  <a:schemeClr val="tx1"/>
                </a:solidFill>
                <a:effectLst/>
                <a:latin typeface="+mn-lt"/>
                <a:ea typeface="+mn-ea"/>
                <a:cs typeface="+mn-cs"/>
              </a:rPr>
              <a:t>8. </a:t>
            </a:r>
            <a:r>
              <a:rPr lang="en-GB" b="0" i="0" dirty="0" err="1">
                <a:solidFill>
                  <a:srgbClr val="222222"/>
                </a:solidFill>
                <a:effectLst/>
                <a:latin typeface="Georgia" panose="02040502050405020303" pitchFamily="18" charset="0"/>
              </a:rPr>
              <a:t>camomille</a:t>
            </a:r>
            <a:endParaRPr lang="en-GB" b="0" i="0" dirty="0">
              <a:solidFill>
                <a:srgbClr val="222222"/>
              </a:solidFill>
              <a:effectLst/>
              <a:latin typeface="Georgia" panose="02040502050405020303" pitchFamily="18" charset="0"/>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 </a:t>
            </a:r>
            <a:r>
              <a:rPr lang="en-GB" baseline="0" dirty="0" err="1"/>
              <a:t>ville</a:t>
            </a:r>
            <a:r>
              <a:rPr lang="en-GB" baseline="0" dirty="0"/>
              <a:t> [260], </a:t>
            </a:r>
            <a:r>
              <a:rPr lang="en-GB" b="0" i="0" dirty="0" err="1">
                <a:solidFill>
                  <a:srgbClr val="535A60"/>
                </a:solidFill>
                <a:effectLst/>
                <a:latin typeface="Arial" panose="020B0604020202020204" pitchFamily="34" charset="0"/>
              </a:rPr>
              <a:t>coquillage</a:t>
            </a:r>
            <a:r>
              <a:rPr lang="en-GB" b="0" i="0" dirty="0">
                <a:solidFill>
                  <a:srgbClr val="535A60"/>
                </a:solidFill>
                <a:effectLst/>
                <a:latin typeface="Arial" panose="020B0604020202020204" pitchFamily="34" charset="0"/>
              </a:rPr>
              <a:t> [&gt;5000], </a:t>
            </a:r>
            <a:r>
              <a:rPr lang="en-GB" baseline="0" dirty="0" err="1"/>
              <a:t>mille</a:t>
            </a:r>
            <a:r>
              <a:rPr lang="en-GB" baseline="0" dirty="0"/>
              <a:t> [1008], </a:t>
            </a:r>
            <a:r>
              <a:rPr lang="en-GB" baseline="0" dirty="0" err="1"/>
              <a:t>bille</a:t>
            </a:r>
            <a:r>
              <a:rPr lang="en-GB" baseline="0" dirty="0"/>
              <a:t> [&gt;5000], </a:t>
            </a:r>
            <a:r>
              <a:rPr lang="en-GB" baseline="0" dirty="0" err="1"/>
              <a:t>tranquille</a:t>
            </a:r>
            <a:r>
              <a:rPr lang="en-GB" baseline="0" dirty="0"/>
              <a:t> [2555], Lille [n/a], </a:t>
            </a:r>
            <a:r>
              <a:rPr lang="en-GB" b="0" i="0" dirty="0" err="1">
                <a:solidFill>
                  <a:srgbClr val="222222"/>
                </a:solidFill>
                <a:effectLst/>
                <a:latin typeface="Georgia" panose="02040502050405020303" pitchFamily="18" charset="0"/>
              </a:rPr>
              <a:t>camomille</a:t>
            </a:r>
            <a:r>
              <a:rPr lang="en-GB"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468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09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Aural recognition of nasal and non-nasal vowels [aim/</a:t>
            </a:r>
            <a:r>
              <a:rPr lang="en-US" b="0" dirty="0" err="1"/>
              <a:t>im</a:t>
            </a:r>
            <a:r>
              <a:rPr lang="en-US" b="0" dirty="0"/>
              <a:t>], [</a:t>
            </a:r>
            <a:r>
              <a:rPr lang="en-US" b="0" dirty="0" err="1"/>
              <a:t>ain</a:t>
            </a:r>
            <a:r>
              <a:rPr lang="en-US" b="0" dirty="0"/>
              <a:t>/in], [ai] and [</a:t>
            </a:r>
            <a:r>
              <a:rPr lang="en-US" b="0" dirty="0" err="1"/>
              <a:t>i</a:t>
            </a:r>
            <a:r>
              <a:rPr lang="en-US" b="0" dirty="0"/>
              <a:t>] in unknown words.</a:t>
            </a:r>
          </a:p>
          <a:p>
            <a:endParaRPr lang="en-US" b="0" dirty="0"/>
          </a:p>
          <a:p>
            <a:r>
              <a:rPr lang="en-US" b="1" dirty="0"/>
              <a:t>Procedure:</a:t>
            </a:r>
          </a:p>
          <a:p>
            <a:r>
              <a:rPr lang="en-US" b="0" dirty="0"/>
              <a:t>1. </a:t>
            </a:r>
            <a:r>
              <a:rPr lang="en-US" b="0" dirty="0" err="1"/>
              <a:t>Practise</a:t>
            </a:r>
            <a:r>
              <a:rPr lang="en-US" b="0" dirty="0"/>
              <a:t> saying SSCs </a:t>
            </a:r>
            <a:r>
              <a:rPr lang="en-US" b="1" dirty="0"/>
              <a:t>[aim/</a:t>
            </a:r>
            <a:r>
              <a:rPr lang="en-US" b="1" dirty="0" err="1"/>
              <a:t>im</a:t>
            </a:r>
            <a:r>
              <a:rPr lang="en-US" b="1" dirty="0"/>
              <a:t>]</a:t>
            </a:r>
            <a:r>
              <a:rPr lang="en-US" b="0" dirty="0"/>
              <a:t>,</a:t>
            </a:r>
            <a:r>
              <a:rPr lang="en-US" b="1" dirty="0"/>
              <a:t> [</a:t>
            </a:r>
            <a:r>
              <a:rPr lang="en-US" b="1" dirty="0" err="1"/>
              <a:t>ain</a:t>
            </a:r>
            <a:r>
              <a:rPr lang="en-US" b="1" dirty="0"/>
              <a:t>/in]</a:t>
            </a:r>
            <a:r>
              <a:rPr lang="en-US" b="0" dirty="0"/>
              <a:t>,</a:t>
            </a:r>
            <a:r>
              <a:rPr lang="en-US" b="1" dirty="0"/>
              <a:t> [ai] </a:t>
            </a:r>
            <a:r>
              <a:rPr lang="en-US" b="0" dirty="0"/>
              <a:t>and </a:t>
            </a:r>
            <a:r>
              <a:rPr lang="en-US" b="1" dirty="0"/>
              <a:t>[</a:t>
            </a:r>
            <a:r>
              <a:rPr lang="en-US" b="1" dirty="0" err="1"/>
              <a:t>i</a:t>
            </a:r>
            <a:r>
              <a:rPr lang="en-US" b="1" dirty="0"/>
              <a:t>]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r>
              <a:rPr lang="en-US" b="0" dirty="0"/>
              <a:t>5. Click to bring up the reminder about spelling rules introduced last week (8.2.2.3) and demonstrate its applicability here.</a:t>
            </a:r>
          </a:p>
          <a:p>
            <a:endParaRPr lang="en-US" b="1" dirty="0"/>
          </a:p>
          <a:p>
            <a:r>
              <a:rPr lang="en-US" b="1" dirty="0"/>
              <a:t>Procedure:</a:t>
            </a:r>
          </a:p>
          <a:p>
            <a:r>
              <a:rPr lang="en-US" b="0" dirty="0"/>
              <a:t>1. Students listen to the words and tick the appropriate column.</a:t>
            </a:r>
          </a:p>
          <a:p>
            <a:r>
              <a:rPr lang="en-US" b="0" dirty="0"/>
              <a:t>2. Click to reveal the words one by one, together</a:t>
            </a:r>
            <a:r>
              <a:rPr lang="en-US" b="0" baseline="0" dirty="0"/>
              <a:t> with the correct tick for each.</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diminuer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interroger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grimper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aimable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contraindre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chimique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minorité</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crainte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vraiment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10. </a:t>
            </a:r>
            <a:r>
              <a:rPr lang="en-GB" sz="1200" b="0" i="0" u="none" strike="noStrike" kern="1200" dirty="0" err="1">
                <a:solidFill>
                  <a:schemeClr val="tx1"/>
                </a:solidFill>
                <a:effectLst/>
                <a:latin typeface="+mn-lt"/>
                <a:ea typeface="+mn-ea"/>
                <a:cs typeface="+mn-cs"/>
              </a:rPr>
              <a:t>centaine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diminuer</a:t>
            </a:r>
            <a:r>
              <a:rPr lang="en-GB" baseline="0" dirty="0"/>
              <a:t> [1507], </a:t>
            </a:r>
            <a:r>
              <a:rPr lang="en-GB" baseline="0" dirty="0" err="1"/>
              <a:t>interroger</a:t>
            </a:r>
            <a:r>
              <a:rPr lang="en-GB" baseline="0" dirty="0"/>
              <a:t> [1093], </a:t>
            </a:r>
            <a:r>
              <a:rPr lang="en-GB" baseline="0" dirty="0" err="1"/>
              <a:t>grimper</a:t>
            </a:r>
            <a:r>
              <a:rPr lang="en-GB" baseline="0" dirty="0"/>
              <a:t> [2646], aimable [4668], </a:t>
            </a:r>
            <a:r>
              <a:rPr lang="en-GB" baseline="0" dirty="0" err="1"/>
              <a:t>plaindre</a:t>
            </a:r>
            <a:r>
              <a:rPr lang="en-GB" baseline="0" dirty="0"/>
              <a:t> [137], </a:t>
            </a:r>
            <a:r>
              <a:rPr lang="en-GB" baseline="0" dirty="0" err="1"/>
              <a:t>chimique</a:t>
            </a:r>
            <a:r>
              <a:rPr lang="en-GB" baseline="0" dirty="0"/>
              <a:t> [2650,] </a:t>
            </a:r>
            <a:r>
              <a:rPr lang="en-GB" baseline="0" dirty="0" err="1"/>
              <a:t>minorité</a:t>
            </a:r>
            <a:r>
              <a:rPr lang="en-GB" baseline="0" dirty="0"/>
              <a:t> [&gt;5000], </a:t>
            </a:r>
            <a:r>
              <a:rPr lang="en-GB" baseline="0" dirty="0" err="1"/>
              <a:t>crainte</a:t>
            </a:r>
            <a:r>
              <a:rPr lang="en-GB" baseline="0" dirty="0"/>
              <a:t> [1195], </a:t>
            </a:r>
            <a:r>
              <a:rPr lang="en-GB" baseline="0" dirty="0" err="1"/>
              <a:t>vraiment</a:t>
            </a:r>
            <a:r>
              <a:rPr lang="en-GB" baseline="0" dirty="0"/>
              <a:t> [361], </a:t>
            </a:r>
            <a:r>
              <a:rPr lang="en-GB" baseline="0" dirty="0" err="1"/>
              <a:t>centaine</a:t>
            </a:r>
            <a:r>
              <a:rPr lang="en-GB" baseline="0" dirty="0"/>
              <a:t> [1417]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[aim/</a:t>
            </a:r>
            <a:r>
              <a:rPr lang="en-US" b="0" dirty="0" err="1"/>
              <a:t>im</a:t>
            </a:r>
            <a:r>
              <a:rPr lang="en-US" b="0" dirty="0"/>
              <a:t>] and [</a:t>
            </a:r>
            <a:r>
              <a:rPr lang="en-US" b="0" dirty="0" err="1"/>
              <a:t>ain</a:t>
            </a:r>
            <a:r>
              <a:rPr lang="en-US" b="0" dirty="0"/>
              <a:t>/in].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5 </a:t>
            </a:r>
            <a:r>
              <a:rPr lang="en-US" b="1" dirty="0"/>
              <a:t>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[aim/ain], [ai] and [</a:t>
            </a:r>
            <a:r>
              <a:rPr lang="en-GB" sz="1200" b="0" dirty="0" err="1">
                <a:solidFill>
                  <a:schemeClr val="bg1"/>
                </a:solidFill>
              </a:rPr>
              <a:t>i</a:t>
            </a:r>
            <a:r>
              <a:rPr lang="en-GB" sz="1200" b="0" dirty="0">
                <a:solidFill>
                  <a:schemeClr val="bg1"/>
                </a:solidFill>
              </a:rPr>
              <a:t>] to </a:t>
            </a:r>
            <a:r>
              <a:rPr lang="en-US" b="0" dirty="0"/>
              <a:t>the oral production of words containing these letter combinations.</a:t>
            </a:r>
          </a:p>
          <a:p>
            <a:endParaRPr lang="en-US" b="0" dirty="0"/>
          </a:p>
          <a:p>
            <a:r>
              <a:rPr lang="en-US" b="1" dirty="0"/>
              <a:t>Procedure</a:t>
            </a:r>
          </a:p>
          <a:p>
            <a:pPr marL="228600" indent="-228600">
              <a:buAutoNum type="arabicPeriod"/>
            </a:pPr>
            <a:r>
              <a:rPr lang="en-US" b="0" dirty="0"/>
              <a:t>Student read the words and decide based on the presence of absence of a vowel after letter ‘m’ or ‘n’ whether a nasal is needed or not..</a:t>
            </a:r>
          </a:p>
          <a:p>
            <a:pPr marL="228600" indent="-228600">
              <a:buAutoNum type="arabicPeriod"/>
            </a:pPr>
            <a:r>
              <a:rPr lang="en-US" b="0" dirty="0"/>
              <a:t>Click to check.</a:t>
            </a:r>
          </a:p>
          <a:p>
            <a:pPr marL="228600" indent="-228600">
              <a:buAutoNum type="arabicPeriod"/>
            </a:pPr>
            <a:r>
              <a:rPr lang="en-US" b="0" dirty="0"/>
              <a:t>Now, students are challenged to pronounce the words correctly.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r>
              <a:rPr lang="en-US" b="0" dirty="0"/>
              <a:t>Click the numbers to hear pronunciation</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primitif</a:t>
            </a:r>
            <a:endParaRPr lang="en-US" b="0" dirty="0"/>
          </a:p>
          <a:p>
            <a:pPr marL="228600" indent="-228600">
              <a:buAutoNum type="arabicPeriod"/>
            </a:pPr>
            <a:r>
              <a:rPr lang="en-US" b="0" dirty="0" err="1"/>
              <a:t>intimider</a:t>
            </a:r>
            <a:r>
              <a:rPr lang="en-US" b="0" dirty="0"/>
              <a:t> </a:t>
            </a:r>
          </a:p>
          <a:p>
            <a:pPr marL="228600" indent="-228600">
              <a:buAutoNum type="arabicPeriod"/>
            </a:pPr>
            <a:r>
              <a:rPr lang="en-US" b="0" dirty="0" err="1"/>
              <a:t>haine</a:t>
            </a:r>
            <a:endParaRPr lang="en-US" b="0" dirty="0"/>
          </a:p>
          <a:p>
            <a:pPr marL="228600" indent="-228600">
              <a:buAutoNum type="arabicPeriod"/>
            </a:pPr>
            <a:r>
              <a:rPr lang="en-US" b="0" dirty="0" err="1"/>
              <a:t>crainte</a:t>
            </a:r>
            <a:endParaRPr lang="en-US" b="0" dirty="0"/>
          </a:p>
          <a:p>
            <a:pPr marL="228600" indent="-228600">
              <a:buAutoNum type="arabicPeriod"/>
            </a:pPr>
            <a:r>
              <a:rPr lang="en-US" b="0" dirty="0"/>
              <a:t>timbre</a:t>
            </a:r>
          </a:p>
          <a:p>
            <a:pPr marL="228600" indent="-228600">
              <a:buAutoNum type="arabicPeriod"/>
            </a:pPr>
            <a:r>
              <a:rPr lang="en-US" b="0" dirty="0" err="1"/>
              <a:t>prochainement</a:t>
            </a:r>
            <a:endParaRPr lang="en-US" b="0" dirty="0"/>
          </a:p>
          <a:p>
            <a:pPr marL="228600" indent="-228600">
              <a:buAutoNum type="arabicPeriod"/>
            </a:pPr>
            <a:r>
              <a:rPr lang="en-US" b="0" dirty="0" err="1"/>
              <a:t>inondation</a:t>
            </a:r>
            <a:endParaRPr lang="en-US" b="0" dirty="0"/>
          </a:p>
          <a:p>
            <a:pPr marL="228600" indent="-228600">
              <a:buAutoNum type="arabicPeriod"/>
            </a:pPr>
            <a:r>
              <a:rPr lang="en-US" b="0" dirty="0" err="1"/>
              <a:t>minimiser</a:t>
            </a:r>
            <a:endParaRPr lang="en-US" b="0" dirty="0"/>
          </a:p>
          <a:p>
            <a:pPr marL="228600" indent="-228600">
              <a:buAutoNum type="arabicPeriod"/>
            </a:pPr>
            <a:r>
              <a:rPr lang="en-US" b="0" dirty="0"/>
              <a:t>capitaine</a:t>
            </a:r>
          </a:p>
          <a:p>
            <a:pPr marL="228600" indent="-228600">
              <a:buAutoNum type="arabicPeriod"/>
            </a:pPr>
            <a:r>
              <a:rPr lang="en-US" b="0" dirty="0" err="1"/>
              <a:t>plaindre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primitif</a:t>
            </a:r>
            <a:r>
              <a:rPr lang="en-GB" baseline="0" dirty="0"/>
              <a:t> [3345], </a:t>
            </a:r>
            <a:r>
              <a:rPr lang="en-GB" baseline="0" dirty="0" err="1"/>
              <a:t>intimider</a:t>
            </a:r>
            <a:r>
              <a:rPr lang="en-GB" baseline="0" dirty="0"/>
              <a:t> [4777], </a:t>
            </a:r>
            <a:r>
              <a:rPr lang="en-GB" baseline="0" dirty="0" err="1"/>
              <a:t>haine</a:t>
            </a:r>
            <a:r>
              <a:rPr lang="en-GB" baseline="0" dirty="0"/>
              <a:t> [2277], </a:t>
            </a:r>
            <a:r>
              <a:rPr lang="en-GB" baseline="0" dirty="0" err="1"/>
              <a:t>crainte</a:t>
            </a:r>
            <a:r>
              <a:rPr lang="en-GB" baseline="0" dirty="0"/>
              <a:t> [1195], timbre [4138], </a:t>
            </a:r>
            <a:r>
              <a:rPr lang="en-GB" baseline="0" dirty="0" err="1"/>
              <a:t>prochainement</a:t>
            </a:r>
            <a:r>
              <a:rPr lang="en-GB" baseline="0" dirty="0"/>
              <a:t> [4417], </a:t>
            </a:r>
            <a:r>
              <a:rPr lang="en-GB" baseline="0" dirty="0" err="1"/>
              <a:t>inondation</a:t>
            </a:r>
            <a:r>
              <a:rPr lang="en-GB" baseline="0" dirty="0"/>
              <a:t> [4677], minimiser [4725], capitaine [2518], </a:t>
            </a:r>
            <a:r>
              <a:rPr lang="en-GB" baseline="0" dirty="0" err="1"/>
              <a:t>plaindre</a:t>
            </a:r>
            <a:r>
              <a:rPr lang="en-GB" baseline="0" dirty="0"/>
              <a:t> [1370]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58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draw attention to cross-linguistic differences in pronunciation of SSC [</a:t>
            </a:r>
            <a:r>
              <a:rPr lang="en-US" b="0" dirty="0" err="1"/>
              <a:t>i</a:t>
            </a:r>
            <a:r>
              <a:rPr lang="en-US" b="0" dirty="0"/>
              <a:t>].</a:t>
            </a:r>
          </a:p>
          <a:p>
            <a:endParaRPr lang="en-US" b="1" dirty="0"/>
          </a:p>
          <a:p>
            <a:r>
              <a:rPr lang="en-US" b="1" dirty="0"/>
              <a:t>Procedure:</a:t>
            </a:r>
          </a:p>
          <a:p>
            <a:pPr marL="0" indent="0">
              <a:buNone/>
            </a:pPr>
            <a:r>
              <a:rPr lang="en-US" b="0" dirty="0"/>
              <a:t>1. Click to animate the explanation. </a:t>
            </a:r>
          </a:p>
          <a:p>
            <a:pPr marL="0" indent="0">
              <a:buNone/>
            </a:pPr>
            <a:r>
              <a:rPr lang="en-US" b="0" dirty="0"/>
              <a:t>2. Students say the cognate words aloud in English and French. You can click on the words in orange to hear them read aloud in French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Encourage students to compare the position of their tongue when saying the words in English and French. Because the French SSC [</a:t>
            </a:r>
            <a:r>
              <a:rPr lang="en-US" b="0" dirty="0" err="1"/>
              <a:t>i</a:t>
            </a:r>
            <a:r>
              <a:rPr lang="en-US" b="0" dirty="0"/>
              <a:t>] is a </a:t>
            </a:r>
            <a:r>
              <a:rPr lang="en-GB" b="0" dirty="0"/>
              <a:t>more ‘closed’ vowel than </a:t>
            </a:r>
            <a:r>
              <a:rPr lang="en-GB" sz="1200" b="0" i="0" kern="1200" dirty="0">
                <a:solidFill>
                  <a:schemeClr val="tx1"/>
                </a:solidFill>
                <a:effectLst/>
                <a:latin typeface="+mn-lt"/>
                <a:ea typeface="+mn-ea"/>
                <a:cs typeface="+mn-cs"/>
              </a:rPr>
              <a:t>the English SSC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the position of the tongue should be higher in French than in English. </a:t>
            </a:r>
          </a:p>
          <a:p>
            <a:pPr marL="228600" indent="-228600">
              <a:buAutoNum type="arabicPeriod"/>
            </a:pPr>
            <a:endParaRPr lang="en-US" b="0" dirty="0"/>
          </a:p>
          <a:p>
            <a:r>
              <a:rPr lang="en-US" b="1" dirty="0"/>
              <a:t>Transcript:</a:t>
            </a:r>
          </a:p>
          <a:p>
            <a:r>
              <a:rPr lang="en-US" b="0" dirty="0"/>
              <a:t>kit</a:t>
            </a:r>
          </a:p>
          <a:p>
            <a:r>
              <a:rPr lang="en-US" b="0" dirty="0"/>
              <a:t>film</a:t>
            </a:r>
          </a:p>
          <a:p>
            <a:r>
              <a:rPr lang="en-US" b="0" dirty="0"/>
              <a:t>strict</a:t>
            </a:r>
          </a:p>
          <a:p>
            <a:endParaRPr lang="en-US" b="0" dirty="0"/>
          </a:p>
          <a:p>
            <a:pPr rtl="0" eaLnBrk="1" fontAlgn="t" latinLnBrk="0" hangingPunct="1"/>
            <a:r>
              <a:rPr lang="en-GB" b="1" baseline="0" dirty="0"/>
              <a:t>Word frequency of cognates used (1 is the most frequent word in French): </a:t>
            </a:r>
          </a:p>
          <a:p>
            <a:pPr rtl="0" eaLnBrk="1" fontAlgn="t" latinLnBrk="0" hangingPunct="1"/>
            <a:r>
              <a:rPr lang="en-GB" b="0" baseline="0" dirty="0"/>
              <a:t>kit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00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[e] and [</a:t>
            </a:r>
            <a:r>
              <a:rPr lang="en-US" b="0" dirty="0" err="1"/>
              <a:t>i</a:t>
            </a:r>
            <a:r>
              <a:rPr lang="en-US" b="0" dirty="0"/>
              <a:t>]; raising awareness of cross-linguistic differences in pronunciation between cognates and near-cognates; to ‘break’ the association between English SSC [</a:t>
            </a:r>
            <a:r>
              <a:rPr lang="en-US" b="0" dirty="0" err="1"/>
              <a:t>i</a:t>
            </a:r>
            <a:r>
              <a:rPr lang="en-US" b="0" dirty="0"/>
              <a:t>] and the sound ‘</a:t>
            </a:r>
            <a:r>
              <a:rPr lang="en-US" b="0" dirty="0" err="1"/>
              <a:t>ih</a:t>
            </a:r>
            <a:r>
              <a:rPr lang="en-US" b="0" dirty="0"/>
              <a:t>’ and to connect this sound with its nearest French equivalent, SSC [e].</a:t>
            </a:r>
          </a:p>
          <a:p>
            <a:endParaRPr lang="en-US" b="1" dirty="0"/>
          </a:p>
          <a:p>
            <a:r>
              <a:rPr lang="en-US" b="1" dirty="0"/>
              <a:t>Procedure:</a:t>
            </a:r>
          </a:p>
          <a:p>
            <a:r>
              <a:rPr lang="en-US" b="0" dirty="0"/>
              <a:t>1. Depending on the needs of the class, click to bring up the reminder about pronunciation.</a:t>
            </a:r>
          </a:p>
          <a:p>
            <a:r>
              <a:rPr lang="en-US" b="0" dirty="0"/>
              <a:t>2. Click the number button on the left to hear the French word read aloud. </a:t>
            </a:r>
          </a:p>
          <a:p>
            <a:r>
              <a:rPr lang="en-US" b="0" dirty="0"/>
              <a:t>3. Students fill in the gap with the correct SSC. Note that these words have specifically been chosen because they are near cognates. </a:t>
            </a:r>
          </a:p>
          <a:p>
            <a:r>
              <a:rPr lang="en-US" b="0" dirty="0"/>
              <a:t>4. Click to reveal the missing SSC </a:t>
            </a:r>
            <a:r>
              <a:rPr lang="en-US" sz="1200" kern="1200" dirty="0">
                <a:solidFill>
                  <a:schemeClr val="tx1"/>
                </a:solidFill>
                <a:effectLst/>
                <a:latin typeface="+mn-lt"/>
                <a:ea typeface="+mn-ea"/>
                <a:cs typeface="+mn-cs"/>
              </a:rPr>
              <a:t>and a tick in the correct column.</a:t>
            </a:r>
          </a:p>
          <a:p>
            <a:r>
              <a:rPr lang="en-US" b="0" dirty="0"/>
              <a:t>5. Click to reveal the next task instruction. </a:t>
            </a:r>
          </a:p>
          <a:p>
            <a:r>
              <a:rPr lang="en-US" b="0" dirty="0"/>
              <a:t>6. Students try to volunteer the English translation.</a:t>
            </a:r>
          </a:p>
          <a:p>
            <a:r>
              <a:rPr lang="en-US" b="0" dirty="0"/>
              <a:t>7. Students say the pairs of words, first in French and then in English.</a:t>
            </a:r>
          </a:p>
          <a:p>
            <a:endParaRPr lang="en-US" b="0" dirty="0"/>
          </a:p>
          <a:p>
            <a:r>
              <a:rPr lang="en-US" b="1" dirty="0"/>
              <a:t>Transcript:</a:t>
            </a:r>
          </a:p>
          <a:p>
            <a:pPr marL="0" indent="0" rtl="0" fontAlgn="base">
              <a:buFont typeface="+mj-lt"/>
              <a:buNone/>
            </a:pPr>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mégab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t</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belle</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3. m</a:t>
            </a:r>
            <a:r>
              <a:rPr lang="en-GB" sz="1200" b="1" i="0" u="none" strike="noStrike" kern="1200" dirty="0">
                <a:solidFill>
                  <a:schemeClr val="tx1"/>
                </a:solidFill>
                <a:effectLst/>
                <a:latin typeface="+mn-lt"/>
                <a:ea typeface="+mn-ea"/>
                <a:cs typeface="+mn-cs"/>
              </a:rPr>
              <a:t>e</a:t>
            </a:r>
            <a:r>
              <a:rPr lang="en-GB" sz="1200" b="0" i="0" u="none" strike="noStrike" kern="1200" dirty="0">
                <a:solidFill>
                  <a:schemeClr val="tx1"/>
                </a:solidFill>
                <a:effectLst/>
                <a:latin typeface="+mn-lt"/>
                <a:ea typeface="+mn-ea"/>
                <a:cs typeface="+mn-cs"/>
              </a:rPr>
              <a:t>nu</a:t>
            </a:r>
          </a:p>
          <a:p>
            <a:pPr marL="0" indent="0" rtl="0" fontAlgn="base">
              <a:buFont typeface="+mj-lt"/>
              <a:buNone/>
            </a:pPr>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b</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p</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5. r</a:t>
            </a:r>
            <a:r>
              <a:rPr lang="en-GB" sz="1200" b="1" i="0" u="none" strike="noStrike" kern="120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che</a:t>
            </a:r>
          </a:p>
          <a:p>
            <a:pPr marL="0" indent="0" rtl="0" fontAlgn="base">
              <a:buFont typeface="+mj-lt"/>
              <a:buNone/>
            </a:pPr>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r</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jeté</a:t>
            </a:r>
            <a:endParaRPr lang="en-GB" sz="1200" b="0" i="0" u="none" strike="noStrike" kern="1200" dirty="0">
              <a:solidFill>
                <a:schemeClr val="tx1"/>
              </a:solidFill>
              <a:effectLst/>
              <a:latin typeface="+mn-lt"/>
              <a:ea typeface="+mn-ea"/>
              <a:cs typeface="+mn-cs"/>
            </a:endParaRPr>
          </a:p>
          <a:p>
            <a:pPr marL="0" indent="0" rtl="0" fontAlgn="base">
              <a:buFont typeface="+mj-lt"/>
              <a:buNone/>
            </a:pPr>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f</a:t>
            </a:r>
            <a:r>
              <a:rPr lang="en-GB" sz="1200" b="1" i="0" u="none" strike="noStrike" kern="1200" dirty="0" err="1">
                <a:solidFill>
                  <a:schemeClr val="tx1"/>
                </a:solidFill>
                <a:effectLst/>
                <a:latin typeface="+mn-lt"/>
                <a:ea typeface="+mn-ea"/>
                <a:cs typeface="+mn-cs"/>
              </a:rPr>
              <a:t>i</a:t>
            </a:r>
            <a:r>
              <a:rPr lang="en-GB" sz="1200" b="0" i="0" u="none" strike="noStrike" kern="1200" dirty="0" err="1">
                <a:solidFill>
                  <a:schemeClr val="tx1"/>
                </a:solidFill>
                <a:effectLst/>
                <a:latin typeface="+mn-lt"/>
                <a:ea typeface="+mn-ea"/>
                <a:cs typeface="+mn-cs"/>
              </a:rPr>
              <a:t>xé</a:t>
            </a:r>
            <a:endParaRPr lang="en-GB" sz="1200" b="0" i="0" u="none" strike="noStrike" kern="1200" dirty="0">
              <a:solidFill>
                <a:schemeClr val="tx1"/>
              </a:solidFill>
              <a:effectLst/>
              <a:latin typeface="+mn-lt"/>
              <a:ea typeface="+mn-ea"/>
              <a:cs typeface="+mn-cs"/>
            </a:endParaRPr>
          </a:p>
          <a:p>
            <a:pPr marL="0" indent="0">
              <a:buFont typeface="+mj-lt"/>
              <a:buNone/>
            </a:pPr>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d</a:t>
            </a:r>
            <a:r>
              <a:rPr lang="en-GB" sz="1200" b="1" i="0" u="none" strike="noStrike" kern="1200" dirty="0" err="1">
                <a:solidFill>
                  <a:schemeClr val="tx1"/>
                </a:solidFill>
                <a:effectLst/>
                <a:latin typeface="+mn-lt"/>
                <a:ea typeface="+mn-ea"/>
                <a:cs typeface="+mn-cs"/>
              </a:rPr>
              <a:t>e</a:t>
            </a:r>
            <a:r>
              <a:rPr lang="en-GB" sz="1200" b="0" i="0" u="none" strike="noStrike" kern="1200" dirty="0" err="1">
                <a:solidFill>
                  <a:schemeClr val="tx1"/>
                </a:solidFill>
                <a:effectLst/>
                <a:latin typeface="+mn-lt"/>
                <a:ea typeface="+mn-ea"/>
                <a:cs typeface="+mn-cs"/>
              </a:rPr>
              <a:t>gré</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of cognates used (1 is the most frequent word in French): </a:t>
            </a:r>
            <a:endParaRPr lang="en-GB"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mégabit</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rebelle</a:t>
            </a:r>
            <a:r>
              <a:rPr lang="en-GB" sz="1200" b="0" i="0" u="none" strike="noStrike" kern="1200" dirty="0">
                <a:solidFill>
                  <a:schemeClr val="tx1"/>
                </a:solidFill>
                <a:effectLst/>
                <a:latin typeface="+mn-lt"/>
                <a:ea typeface="+mn-ea"/>
                <a:cs typeface="+mn-cs"/>
              </a:rPr>
              <a:t> [2621], menu [3470], </a:t>
            </a:r>
            <a:r>
              <a:rPr lang="en-GB" sz="1200" b="0" i="0" u="none" strike="noStrike" kern="1200" dirty="0" err="1">
                <a:solidFill>
                  <a:schemeClr val="tx1"/>
                </a:solidFill>
                <a:effectLst/>
                <a:latin typeface="+mn-lt"/>
                <a:ea typeface="+mn-ea"/>
                <a:cs typeface="+mn-cs"/>
              </a:rPr>
              <a:t>bip</a:t>
            </a:r>
            <a:r>
              <a:rPr lang="en-GB" sz="1200" b="0" i="0" u="none" strike="noStrike" kern="1200" dirty="0">
                <a:solidFill>
                  <a:schemeClr val="tx1"/>
                </a:solidFill>
                <a:effectLst/>
                <a:latin typeface="+mn-lt"/>
                <a:ea typeface="+mn-ea"/>
                <a:cs typeface="+mn-cs"/>
              </a:rPr>
              <a:t> [&lt;5000], riche [599], </a:t>
            </a:r>
            <a:r>
              <a:rPr lang="en-GB" sz="1200" b="0" i="0" u="none" strike="noStrike" kern="1200" dirty="0" err="1">
                <a:solidFill>
                  <a:schemeClr val="tx1"/>
                </a:solidFill>
                <a:effectLst/>
                <a:latin typeface="+mn-lt"/>
                <a:ea typeface="+mn-ea"/>
                <a:cs typeface="+mn-cs"/>
              </a:rPr>
              <a:t>rejeter</a:t>
            </a:r>
            <a:r>
              <a:rPr lang="en-GB" sz="1200" b="0" i="0" u="none" strike="noStrike" kern="1200" dirty="0">
                <a:solidFill>
                  <a:schemeClr val="tx1"/>
                </a:solidFill>
                <a:effectLst/>
                <a:latin typeface="+mn-lt"/>
                <a:ea typeface="+mn-ea"/>
                <a:cs typeface="+mn-cs"/>
              </a:rPr>
              <a:t> [981], fixer [641], </a:t>
            </a:r>
            <a:r>
              <a:rPr lang="en-GB" sz="1200" b="0" i="0" u="none" strike="noStrike" kern="1200" dirty="0" err="1">
                <a:solidFill>
                  <a:schemeClr val="tx1"/>
                </a:solidFill>
                <a:effectLst/>
                <a:latin typeface="+mn-lt"/>
                <a:ea typeface="+mn-ea"/>
                <a:cs typeface="+mn-cs"/>
              </a:rPr>
              <a:t>degré</a:t>
            </a:r>
            <a:r>
              <a:rPr lang="en-GB" sz="1200" b="0" i="0" u="none" strike="noStrike" kern="1200" dirty="0">
                <a:solidFill>
                  <a:schemeClr val="tx1"/>
                </a:solidFill>
                <a:effectLst/>
                <a:latin typeface="+mn-lt"/>
                <a:ea typeface="+mn-ea"/>
                <a:cs typeface="+mn-cs"/>
              </a:rPr>
              <a:t> [1311]</a:t>
            </a:r>
            <a:endParaRPr lang="en-GB" sz="1200" b="0" i="0" kern="1200" baseline="0" dirty="0">
              <a:solidFill>
                <a:schemeClr val="tx1"/>
              </a:solidFill>
              <a:effectLst/>
              <a:latin typeface="Century Gothic" panose="020B0502020202020204" pitchFamily="34" charset="0"/>
              <a:ea typeface="+mn-ea"/>
              <a:cs typeface="+mn-cs"/>
            </a:endParaRP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53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8554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English ‘-</a:t>
            </a:r>
            <a:r>
              <a:rPr lang="en-US" b="0" dirty="0" err="1"/>
              <a:t>ive</a:t>
            </a:r>
            <a:r>
              <a:rPr lang="en-US" b="0" dirty="0"/>
              <a:t>’ ➜ French ‘-if’ word pattern and connect these with SSC [</a:t>
            </a:r>
            <a:r>
              <a:rPr lang="en-US" b="0" dirty="0" err="1"/>
              <a:t>i</a:t>
            </a:r>
            <a:r>
              <a:rPr lang="en-US" b="0" dirty="0"/>
              <a:t>].</a:t>
            </a:r>
          </a:p>
          <a:p>
            <a:endParaRPr lang="en-US" b="1" dirty="0"/>
          </a:p>
          <a:p>
            <a:r>
              <a:rPr lang="en-US" b="1" dirty="0"/>
              <a:t>Procedure:</a:t>
            </a:r>
          </a:p>
          <a:p>
            <a:pPr marL="0" indent="0">
              <a:buNone/>
            </a:pPr>
            <a:r>
              <a:rPr lang="en-US" b="0" dirty="0"/>
              <a:t>1. Click to reveal the explanation. </a:t>
            </a:r>
          </a:p>
          <a:p>
            <a:pPr marL="0" indent="0">
              <a:buNone/>
            </a:pPr>
            <a:r>
              <a:rPr lang="en-US" b="0" dirty="0"/>
              <a:t>2. Remind students that SSC [</a:t>
            </a:r>
            <a:r>
              <a:rPr lang="en-US" b="0" dirty="0" err="1"/>
              <a:t>i</a:t>
            </a:r>
            <a:r>
              <a:rPr lang="en-US" b="0" dirty="0"/>
              <a:t>] sounds different in English and French. Practice pronouncing the endings French ‘-if’ and English ‘-</a:t>
            </a:r>
            <a:r>
              <a:rPr lang="en-US" b="0" dirty="0" err="1"/>
              <a:t>ive</a:t>
            </a:r>
            <a:r>
              <a:rPr lang="en-US" b="0" dirty="0"/>
              <a:t>’, focusing on the [</a:t>
            </a:r>
            <a:r>
              <a:rPr lang="en-US" b="0" dirty="0" err="1"/>
              <a:t>i</a:t>
            </a:r>
            <a:r>
              <a:rPr lang="en-US" b="0" dirty="0"/>
              <a:t>].</a:t>
            </a:r>
          </a:p>
          <a:p>
            <a:pPr marL="0" indent="0">
              <a:buNone/>
            </a:pPr>
            <a:r>
              <a:rPr lang="en-US" b="0" dirty="0"/>
              <a:t>3. Click on the French words to hear them said by a native speaker. Students repeat, and then say the English.</a:t>
            </a:r>
          </a:p>
          <a:p>
            <a:pPr marL="0" indent="0">
              <a:buNone/>
            </a:pPr>
            <a:endParaRPr lang="en-US" b="0" dirty="0"/>
          </a:p>
          <a:p>
            <a:r>
              <a:rPr lang="en-US" b="1" dirty="0"/>
              <a:t>Transcript:</a:t>
            </a:r>
          </a:p>
          <a:p>
            <a:r>
              <a:rPr lang="en-US" b="0" dirty="0" err="1"/>
              <a:t>actif</a:t>
            </a:r>
            <a:endParaRPr lang="en-US" b="0" dirty="0"/>
          </a:p>
          <a:p>
            <a:r>
              <a:rPr lang="en-US" b="0" dirty="0" err="1"/>
              <a:t>négatif</a:t>
            </a:r>
            <a:endParaRPr lang="en-US" b="0" dirty="0"/>
          </a:p>
          <a:p>
            <a:r>
              <a:rPr lang="en-US" b="0" dirty="0" err="1"/>
              <a:t>positif</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099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distinguish aurally between SSCs [e] and [</a:t>
            </a:r>
            <a:r>
              <a:rPr lang="en-US" b="0" dirty="0" err="1"/>
              <a:t>i</a:t>
            </a:r>
            <a:r>
              <a:rPr lang="en-US" b="0" dirty="0"/>
              <a:t>].</a:t>
            </a:r>
          </a:p>
          <a:p>
            <a:endParaRPr lang="en-US" b="1" dirty="0"/>
          </a:p>
          <a:p>
            <a:r>
              <a:rPr lang="en-US" b="1" dirty="0"/>
              <a:t>Procedure:</a:t>
            </a:r>
          </a:p>
          <a:p>
            <a:r>
              <a:rPr lang="en-US" b="0" dirty="0"/>
              <a:t>1. Click on the number button to listen to the word read aloud. </a:t>
            </a:r>
          </a:p>
          <a:p>
            <a:r>
              <a:rPr lang="en-US" b="0" dirty="0"/>
              <a:t>2. Students fill in the gap with the missing SSC. </a:t>
            </a:r>
          </a:p>
          <a:p>
            <a:r>
              <a:rPr lang="en-US" b="0" dirty="0"/>
              <a:t>3. Click to reveal the answers.</a:t>
            </a:r>
          </a:p>
          <a:p>
            <a:r>
              <a:rPr lang="en-US" b="0" dirty="0"/>
              <a:t>4. Students listen to and repeat the word.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secours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menace </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sus</a:t>
            </a:r>
            <a:r>
              <a:rPr lang="fr-FR" sz="1200" b="0" i="0" u="none" strike="noStrike" kern="1200" baseline="0" dirty="0">
                <a:solidFill>
                  <a:schemeClr val="tx1"/>
                </a:solidFill>
                <a:effectLst/>
                <a:latin typeface="+mn-lt"/>
                <a:ea typeface="+mn-ea"/>
                <a:cs typeface="+mn-cs"/>
              </a:rPr>
              <a:t>ci</a:t>
            </a:r>
            <a:r>
              <a:rPr lang="fr-FR" sz="1200" b="0" i="0" u="none" strike="noStrike" kern="1200" dirty="0">
                <a:solidFill>
                  <a:schemeClr val="tx1"/>
                </a:solidFill>
                <a:effectLst/>
                <a:latin typeface="+mn-lt"/>
                <a:ea typeface="+mn-ea"/>
                <a:cs typeface="+mn-cs"/>
              </a:rPr>
              <a:t>ter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pari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regard </a:t>
            </a: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bi</a:t>
            </a:r>
            <a:r>
              <a:rPr lang="fr-FR" sz="1200" b="0" i="0" u="none" strike="noStrike" kern="1200" dirty="0">
                <a:solidFill>
                  <a:schemeClr val="tx1"/>
                </a:solidFill>
                <a:effectLst/>
                <a:latin typeface="+mn-lt"/>
                <a:ea typeface="+mn-ea"/>
                <a:cs typeface="+mn-cs"/>
              </a:rPr>
              <a:t>lan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tenue </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u</a:t>
            </a:r>
            <a:r>
              <a:rPr lang="fr-FR" sz="1200" b="0" i="0" u="none" strike="noStrike" kern="1200" baseline="0" dirty="0">
                <a:solidFill>
                  <a:schemeClr val="tx1"/>
                </a:solidFill>
                <a:effectLst/>
                <a:latin typeface="+mn-lt"/>
                <a:ea typeface="+mn-ea"/>
                <a:cs typeface="+mn-cs"/>
              </a:rPr>
              <a:t>si</a:t>
            </a:r>
            <a:r>
              <a:rPr lang="fr-FR" sz="1200" b="0" i="0" u="none" strike="noStrike" kern="1200" dirty="0">
                <a:solidFill>
                  <a:schemeClr val="tx1"/>
                </a:solidFill>
                <a:effectLst/>
                <a:latin typeface="+mn-lt"/>
                <a:ea typeface="+mn-ea"/>
                <a:cs typeface="+mn-cs"/>
              </a:rPr>
              <a:t>ne</a:t>
            </a:r>
          </a:p>
          <a:p>
            <a:pPr marL="0" indent="0" rtl="0" eaLnBrk="1" fontAlgn="t" latinLnBrk="0" hangingPunct="1">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tenue [1899], regard [1206], menace [1607], secours [1857], </a:t>
            </a:r>
            <a:r>
              <a:rPr lang="en-GB" baseline="0" dirty="0" err="1"/>
              <a:t>susciter</a:t>
            </a:r>
            <a:r>
              <a:rPr lang="en-GB" baseline="0" dirty="0"/>
              <a:t> [1027], </a:t>
            </a:r>
            <a:r>
              <a:rPr lang="en-GB" baseline="0" dirty="0" err="1"/>
              <a:t>pari</a:t>
            </a:r>
            <a:r>
              <a:rPr lang="en-GB" baseline="0" dirty="0"/>
              <a:t> [1688], </a:t>
            </a:r>
            <a:r>
              <a:rPr lang="en-GB" baseline="0" dirty="0" err="1"/>
              <a:t>bilan</a:t>
            </a:r>
            <a:r>
              <a:rPr lang="en-GB" baseline="0" dirty="0"/>
              <a:t> [1758], </a:t>
            </a:r>
            <a:r>
              <a:rPr lang="en-GB" baseline="0" dirty="0" err="1"/>
              <a:t>usine</a:t>
            </a:r>
            <a:r>
              <a:rPr lang="en-GB" baseline="0" dirty="0"/>
              <a:t> [1482]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853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613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[y] and [</a:t>
            </a:r>
            <a:r>
              <a:rPr lang="en-US" b="0" dirty="0" err="1"/>
              <a:t>i</a:t>
            </a:r>
            <a:r>
              <a:rPr lang="en-US" b="0" dirty="0"/>
              <a:t>].</a:t>
            </a:r>
          </a:p>
          <a:p>
            <a:endParaRPr lang="en-US" b="0" dirty="0"/>
          </a:p>
          <a:p>
            <a:r>
              <a:rPr lang="en-US" b="0" dirty="0"/>
              <a:t>For a reminder of Year 7 SSC [</a:t>
            </a:r>
            <a:r>
              <a:rPr lang="en-US" b="0" dirty="0" err="1"/>
              <a:t>i</a:t>
            </a:r>
            <a:r>
              <a:rPr lang="en-US" b="0" dirty="0"/>
              <a:t>], see the two slides that follow.</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mite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mythe</a:t>
            </a:r>
            <a:r>
              <a:rPr lang="en-GB" sz="1200" kern="1200" dirty="0">
                <a:solidFill>
                  <a:schemeClr val="tx1"/>
                </a:solidFill>
                <a:effectLst/>
                <a:latin typeface="+mn-lt"/>
                <a:ea typeface="+mn-ea"/>
                <a:cs typeface="+mn-cs"/>
              </a:rPr>
              <a:t> [2910]</a:t>
            </a:r>
            <a:endParaRPr lang="fr-FR" b="0" i="0" dirty="0">
              <a:solidFill>
                <a:srgbClr val="E6851E"/>
              </a:solidFill>
              <a:effectLst/>
              <a:latin typeface="Helvetica" panose="020B0604020202020204" pitchFamily="34" charset="0"/>
            </a:endParaRP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pronunciation of SSCs [y] and [</a:t>
            </a:r>
            <a:r>
              <a:rPr lang="en-US" b="0" dirty="0" err="1"/>
              <a:t>i</a:t>
            </a:r>
            <a:r>
              <a:rPr lang="en-US" b="0" dirty="0"/>
              <a:t>] in individual words.</a:t>
            </a:r>
            <a:endParaRPr lang="en-US" b="1" dirty="0"/>
          </a:p>
          <a:p>
            <a:endParaRPr lang="en-US" b="1" dirty="0"/>
          </a:p>
          <a:p>
            <a:r>
              <a:rPr lang="en-US" b="1" dirty="0"/>
              <a:t>Procedure:</a:t>
            </a:r>
          </a:p>
          <a:p>
            <a:pPr marL="0" indent="0">
              <a:buNone/>
            </a:pPr>
            <a:r>
              <a:rPr lang="en-US" b="0" dirty="0"/>
              <a:t>1. Split students into pairs.</a:t>
            </a:r>
          </a:p>
          <a:p>
            <a:pPr marL="0" indent="0">
              <a:buNone/>
            </a:pPr>
            <a:r>
              <a:rPr lang="en-US" b="0" dirty="0"/>
              <a:t>2. Click </a:t>
            </a:r>
            <a:r>
              <a:rPr lang="en-US" b="0" i="1" dirty="0"/>
              <a:t>début</a:t>
            </a:r>
            <a:r>
              <a:rPr lang="en-US" b="0" dirty="0"/>
              <a:t> to start the timer</a:t>
            </a:r>
          </a:p>
          <a:p>
            <a:pPr marL="0" indent="0">
              <a:buNone/>
            </a:pPr>
            <a:r>
              <a:rPr lang="en-US" b="0" dirty="0"/>
              <a:t>3. Students take it in turns try to pronounce as many words accurately as possible</a:t>
            </a:r>
          </a:p>
          <a:p>
            <a:pPr marL="0" indent="0">
              <a:buNone/>
            </a:pPr>
            <a:r>
              <a:rPr lang="en-US" b="0" dirty="0"/>
              <a:t>4. The listening partner checks pronunciation and tallies the total number of words pronounced correctly within 30 seconds. If a student pronounces [</a:t>
            </a:r>
            <a:r>
              <a:rPr lang="en-US" b="0" dirty="0" err="1"/>
              <a:t>i</a:t>
            </a:r>
            <a:r>
              <a:rPr lang="en-US" b="0" dirty="0"/>
              <a:t>] or [y] the ‘English’ way, they must repeat it three times before scoring the point and continuing.</a:t>
            </a:r>
          </a:p>
          <a:p>
            <a:pPr marL="0" indent="0">
              <a:buNone/>
            </a:pPr>
            <a:r>
              <a:rPr lang="en-US" b="0" dirty="0"/>
              <a:t>5. When timer finishes,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tally up the total number of words said correctly. The student who has said the greatest number of words is the winner.</a:t>
            </a:r>
          </a:p>
          <a:p>
            <a:pPr marL="0" indent="0">
              <a:buNone/>
            </a:pPr>
            <a:r>
              <a:rPr lang="en-US" b="0" dirty="0"/>
              <a:t>7. Go through all the words together as a class to confirm pronunciation (click on words to hear them pronounced by a native speaker, students repeat.)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bijou [4301], </a:t>
            </a:r>
            <a:r>
              <a:rPr lang="en-GB" baseline="0" dirty="0" err="1"/>
              <a:t>tisser</a:t>
            </a:r>
            <a:r>
              <a:rPr lang="en-GB" baseline="0" dirty="0"/>
              <a:t> [4320], prime [2094]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(1 is the most frequent word in French): </a:t>
            </a:r>
            <a:br>
              <a:rPr lang="en-GB" baseline="0" dirty="0"/>
            </a:br>
            <a:r>
              <a:rPr lang="en-GB" baseline="0" dirty="0"/>
              <a:t>type [440], cycle [2462], </a:t>
            </a:r>
            <a:r>
              <a:rPr lang="en-GB" baseline="0" dirty="0" err="1"/>
              <a:t>mystère</a:t>
            </a:r>
            <a:r>
              <a:rPr lang="en-GB" baseline="0" dirty="0"/>
              <a:t> [2777], analyser [1209], </a:t>
            </a:r>
            <a:r>
              <a:rPr lang="en-GB" baseline="0" dirty="0" err="1"/>
              <a:t>cynique</a:t>
            </a:r>
            <a:r>
              <a:rPr lang="en-GB" baseline="0" dirty="0"/>
              <a:t> [3547], </a:t>
            </a:r>
            <a:r>
              <a:rPr lang="en-GB" baseline="0" dirty="0" err="1"/>
              <a:t>hypothèse</a:t>
            </a:r>
            <a:r>
              <a:rPr lang="en-GB" baseline="0" dirty="0"/>
              <a:t> [1669], </a:t>
            </a:r>
            <a:r>
              <a:rPr lang="en-GB" baseline="0" dirty="0" err="1"/>
              <a:t>typique</a:t>
            </a:r>
            <a:r>
              <a:rPr lang="en-GB" baseline="0" dirty="0"/>
              <a:t> [4178], </a:t>
            </a:r>
            <a:r>
              <a:rPr lang="en-GB" baseline="0" dirty="0" err="1"/>
              <a:t>mérite</a:t>
            </a:r>
            <a:r>
              <a:rPr lang="en-GB" baseline="0" dirty="0"/>
              <a:t> [2035], </a:t>
            </a:r>
            <a:r>
              <a:rPr lang="en-GB" baseline="0" dirty="0" err="1"/>
              <a:t>tragique</a:t>
            </a:r>
            <a:r>
              <a:rPr lang="en-GB" baseline="0" dirty="0"/>
              <a:t> [2042], </a:t>
            </a:r>
            <a:r>
              <a:rPr lang="en-GB" baseline="0" dirty="0" err="1"/>
              <a:t>cultiver</a:t>
            </a:r>
            <a:r>
              <a:rPr lang="en-GB" baseline="0" dirty="0"/>
              <a:t> [2061], fragile [2107], h</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lang="en-GB" baseline="0" dirty="0" err="1"/>
              <a:t>ritage</a:t>
            </a:r>
            <a:r>
              <a:rPr lang="en-GB" baseline="0" dirty="0"/>
              <a:t> [2193]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Lonsdsale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210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1/2.</a:t>
            </a:r>
          </a:p>
          <a:p>
            <a:endParaRPr lang="en-US" b="1" dirty="0"/>
          </a:p>
          <a:p>
            <a:r>
              <a:rPr lang="en-US" b="1" dirty="0"/>
              <a:t>Aim: </a:t>
            </a:r>
            <a:r>
              <a:rPr lang="en-US" b="0" dirty="0"/>
              <a:t>To </a:t>
            </a:r>
            <a:r>
              <a:rPr lang="en-US" b="0" dirty="0" err="1"/>
              <a:t>practise</a:t>
            </a:r>
            <a:r>
              <a:rPr lang="en-US" b="0" dirty="0"/>
              <a:t> pronunciation of [</a:t>
            </a:r>
            <a:r>
              <a:rPr lang="en-US" b="0" dirty="0" err="1"/>
              <a:t>i</a:t>
            </a:r>
            <a:r>
              <a:rPr lang="en-US" b="0" dirty="0"/>
              <a:t>] and [y] in full sentences.</a:t>
            </a:r>
          </a:p>
          <a:p>
            <a:endParaRPr lang="en-US" b="1" dirty="0"/>
          </a:p>
          <a:p>
            <a:r>
              <a:rPr lang="en-US" b="1" dirty="0"/>
              <a:t>Procedure:</a:t>
            </a:r>
          </a:p>
          <a:p>
            <a:r>
              <a:rPr lang="en-US" b="0" dirty="0"/>
              <a:t>1. Students sound out the words in the tongue twister.</a:t>
            </a:r>
          </a:p>
          <a:p>
            <a:r>
              <a:rPr lang="en-US" b="0" dirty="0"/>
              <a:t>2. Click audio button to hear tongue twister read out by a native speaker.</a:t>
            </a:r>
          </a:p>
          <a:p>
            <a:r>
              <a:rPr lang="en-US" b="0" dirty="0"/>
              <a:t>3. Students try to reproduce the tongue twister at a similar speed, then at increasing speeds.</a:t>
            </a:r>
          </a:p>
          <a:p>
            <a:r>
              <a:rPr lang="en-US" b="0" dirty="0"/>
              <a:t>4. Students listen to the audio again. This time, the teacher pauses the audio at different points and asks students to say the last word that they heard. </a:t>
            </a:r>
          </a:p>
          <a:p>
            <a:endParaRPr lang="en-US" b="1" dirty="0"/>
          </a:p>
          <a:p>
            <a:r>
              <a:rPr lang="en-US" b="1" dirty="0"/>
              <a:t>Transcript:</a:t>
            </a:r>
          </a:p>
          <a:p>
            <a:r>
              <a:rPr lang="fr-FR" sz="1200" dirty="0">
                <a:solidFill>
                  <a:schemeClr val="accent5">
                    <a:lumMod val="50000"/>
                  </a:schemeClr>
                </a:solidFill>
              </a:rPr>
              <a:t>Lily lit typiquement un livre dans son lit.</a:t>
            </a:r>
            <a:endParaRPr lang="en-US" sz="1200" dirty="0">
              <a:solidFill>
                <a:schemeClr val="accent5">
                  <a:lumMod val="50000"/>
                </a:scheme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sz="1200" dirty="0">
                <a:solidFill>
                  <a:schemeClr val="accent5">
                    <a:lumMod val="50000"/>
                  </a:schemeClr>
                </a:solidFill>
              </a:rPr>
              <a:t>typiquement </a:t>
            </a:r>
            <a:r>
              <a:rPr lang="en-GB" baseline="0" dirty="0"/>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07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NB: </a:t>
            </a:r>
            <a:r>
              <a:rPr lang="en-US" b="0" dirty="0"/>
              <a:t>This tongue twister is very challenging! Students need to pay careful attention to the SSCs. They may need reassurance that the first 5 words are all supposed to sound the same! </a:t>
            </a:r>
            <a:endParaRPr lang="en-US" b="1" dirty="0"/>
          </a:p>
          <a:p>
            <a:endParaRPr lang="en-US" b="1" dirty="0"/>
          </a:p>
          <a:p>
            <a:r>
              <a:rPr lang="en-US" b="1" dirty="0"/>
              <a:t>Transcript:</a:t>
            </a:r>
          </a:p>
          <a:p>
            <a:r>
              <a:rPr lang="en-GB" sz="1200" b="0" i="0" kern="1200" dirty="0">
                <a:solidFill>
                  <a:schemeClr val="tx1"/>
                </a:solidFill>
                <a:effectLst/>
                <a:latin typeface="+mn-lt"/>
                <a:ea typeface="+mn-ea"/>
                <a:cs typeface="+mn-cs"/>
              </a:rPr>
              <a:t>Si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a:t>
            </a:r>
            <a:r>
              <a:rPr lang="en-GB" sz="1200" b="0" i="0" kern="1200" dirty="0" err="1">
                <a:solidFill>
                  <a:schemeClr val="tx1"/>
                </a:solidFill>
                <a:effectLst/>
                <a:latin typeface="+mn-lt"/>
                <a:ea typeface="+mn-ea"/>
                <a:cs typeface="+mn-cs"/>
              </a:rPr>
              <a:t>cyprès</a:t>
            </a:r>
            <a:r>
              <a:rPr lang="en-GB" sz="1200" b="0" i="0" kern="1200" dirty="0">
                <a:solidFill>
                  <a:schemeClr val="tx1"/>
                </a:solidFill>
                <a:effectLst/>
                <a:latin typeface="+mn-lt"/>
                <a:ea typeface="+mn-ea"/>
                <a:cs typeface="+mn-cs"/>
              </a:rPr>
              <a:t>, six cents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cent six </a:t>
            </a:r>
            <a:r>
              <a:rPr lang="en-GB" sz="1200" b="0" i="0" kern="1200" dirty="0" err="1">
                <a:solidFill>
                  <a:schemeClr val="tx1"/>
                </a:solidFill>
                <a:effectLst/>
                <a:latin typeface="+mn-lt"/>
                <a:ea typeface="+mn-ea"/>
                <a:cs typeface="+mn-cs"/>
              </a:rPr>
              <a:t>cyprès</a:t>
            </a:r>
            <a:endParaRPr lang="en-GB" sz="1200" b="0" i="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scie</a:t>
            </a:r>
            <a:r>
              <a:rPr lang="en-GB" baseline="0" dirty="0"/>
              <a:t> [&gt;5000], </a:t>
            </a:r>
            <a:r>
              <a:rPr lang="en-GB" baseline="0" dirty="0" err="1"/>
              <a:t>scier</a:t>
            </a:r>
            <a:r>
              <a:rPr lang="en-GB" baseline="0" dirty="0"/>
              <a:t> [&gt;5000], </a:t>
            </a:r>
            <a:r>
              <a:rPr lang="en-GB" baseline="0" dirty="0" err="1"/>
              <a:t>cyprès</a:t>
            </a:r>
            <a:r>
              <a:rPr lang="en-GB" baseline="0" dirty="0"/>
              <a:t> [&gt;5000], cent [704]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8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1051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96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pPr defTabSz="966064">
              <a:defRPr/>
            </a:pPr>
            <a:r>
              <a:rPr lang="en-GB" b="1" baseline="0" dirty="0"/>
              <a:t>[7/8]</a:t>
            </a:r>
          </a:p>
          <a:p>
            <a:pPr defTabSz="966064">
              <a:defRPr/>
            </a:pPr>
            <a:endParaRPr lang="en-GB" b="1" baseline="0" dirty="0"/>
          </a:p>
          <a:p>
            <a:pPr defTabSz="966064">
              <a:defRPr/>
            </a:pPr>
            <a:r>
              <a:rPr lang="en-GB" b="1" baseline="0" dirty="0"/>
              <a:t>Aim: </a:t>
            </a:r>
            <a:r>
              <a:rPr lang="en-GB" b="0" baseline="0" dirty="0"/>
              <a:t>To consolidate SSC </a:t>
            </a:r>
            <a:r>
              <a:rPr lang="en-GB" b="1" baseline="0" dirty="0"/>
              <a:t>[i]</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[i] </a:t>
            </a:r>
            <a:r>
              <a:rPr lang="en-GB" b="0" dirty="0"/>
              <a:t>sound first, on its own. Students repeat it with you.</a:t>
            </a:r>
            <a:br>
              <a:rPr lang="en-GB" b="0" dirty="0"/>
            </a:br>
            <a:r>
              <a:rPr lang="en-GB" b="0" dirty="0"/>
              <a:t>2. Bring up the word </a:t>
            </a:r>
            <a:r>
              <a:rPr lang="en-GB" b="0" baseline="0" dirty="0"/>
              <a:t>”</a:t>
            </a:r>
            <a:r>
              <a:rPr lang="en-GB" sz="1300" b="1" dirty="0">
                <a:solidFill>
                  <a:srgbClr val="002060"/>
                </a:solidFill>
                <a:latin typeface="Century Gothic" panose="020B0502020202020204" pitchFamily="34" charset="0"/>
              </a:rPr>
              <a:t>midi</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[i] </a:t>
            </a:r>
            <a:r>
              <a:rPr lang="en-GB" baseline="0" dirty="0"/>
              <a:t>sound, pronouncing </a:t>
            </a:r>
            <a:r>
              <a:rPr lang="en-GB" b="0" baseline="0" dirty="0"/>
              <a:t>”</a:t>
            </a:r>
            <a:r>
              <a:rPr lang="en-GB" b="1" baseline="0" dirty="0"/>
              <a:t>midi</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midi </a:t>
            </a:r>
            <a:r>
              <a:rPr lang="en-GB" baseline="0" dirty="0"/>
              <a:t>[2483].</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pPr defTabSz="966064">
              <a:defRPr/>
            </a:pPr>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3944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[8/8]</a:t>
            </a:r>
          </a:p>
          <a:p>
            <a:pPr defTabSz="966064">
              <a:defRPr/>
            </a:pPr>
            <a:endParaRPr lang="en-GB" b="1" baseline="0" dirty="0"/>
          </a:p>
          <a:p>
            <a:pPr defTabSz="966064">
              <a:defRPr/>
            </a:pPr>
            <a:r>
              <a:rPr lang="en-GB" b="1" baseline="0" dirty="0"/>
              <a:t>Aim: </a:t>
            </a:r>
            <a:r>
              <a:rPr lang="en-GB" b="0" baseline="0" dirty="0"/>
              <a:t>To consolidate SSC </a:t>
            </a:r>
            <a:r>
              <a:rPr lang="en-GB" b="1" baseline="0" dirty="0"/>
              <a:t>[i]</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[i]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fr-FR" b="1" baseline="0" noProof="0" dirty="0"/>
              <a:t>ici</a:t>
            </a:r>
            <a:r>
              <a:rPr lang="en-GB" baseline="0" dirty="0"/>
              <a:t> [167]; </a:t>
            </a:r>
            <a:r>
              <a:rPr lang="fr-FR" b="1" baseline="0" noProof="0" dirty="0"/>
              <a:t>il</a:t>
            </a:r>
            <a:r>
              <a:rPr lang="en-GB" baseline="0" dirty="0"/>
              <a:t>[13]; </a:t>
            </a:r>
            <a:r>
              <a:rPr lang="en-GB" b="1" baseline="0" dirty="0"/>
              <a:t>qui</a:t>
            </a:r>
            <a:r>
              <a:rPr lang="en-GB" baseline="0" dirty="0"/>
              <a:t> [14].</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52</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51299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a:t>
            </a:r>
            <a:r>
              <a:rPr lang="en-US" b="0" baseline="0" dirty="0"/>
              <a:t> recognition and oral production of nasal SSCs [aim/im] and [ain/in] and non-nasal SSCs [ai] and [i]; setting the scene for the topic of the lesson.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2-9 to revise the sounds. Remind</a:t>
            </a:r>
            <a:r>
              <a:rPr lang="en-US" sz="1300" b="0" baseline="0" dirty="0">
                <a:solidFill>
                  <a:schemeClr val="accent5">
                    <a:lumMod val="50000"/>
                  </a:schemeClr>
                </a:solidFill>
              </a:rPr>
              <a:t> students that SSCs [aim/im] and [ain/in] sound identical, and that the spelling change m</a:t>
            </a:r>
            <a:r>
              <a:rPr lang="en-GB" sz="1200" kern="1200" dirty="0">
                <a:solidFill>
                  <a:schemeClr val="tx1"/>
                </a:solidFill>
                <a:effectLst/>
                <a:latin typeface="+mn-lt"/>
                <a:ea typeface="+mn-ea"/>
                <a:cs typeface="+mn-cs"/>
                <a:sym typeface="Wingdings" panose="05000000000000000000" pitchFamily="2" charset="2"/>
              </a:rPr>
              <a:t>n</a:t>
            </a:r>
            <a:r>
              <a:rPr lang="en-GB" sz="1200" kern="1200" baseline="0" dirty="0">
                <a:solidFill>
                  <a:schemeClr val="tx1"/>
                </a:solidFill>
                <a:effectLst/>
                <a:latin typeface="+mn-lt"/>
                <a:ea typeface="+mn-ea"/>
                <a:cs typeface="+mn-cs"/>
                <a:sym typeface="Wingdings" panose="05000000000000000000" pitchFamily="2" charset="2"/>
              </a:rPr>
              <a:t> occurs when the sound appears before the letters ‘b’ and ‘p’.</a:t>
            </a:r>
            <a:endParaRPr lang="en-US" sz="1300" b="0" dirty="0">
              <a:solidFill>
                <a:schemeClr val="accent5">
                  <a:lumMod val="50000"/>
                </a:schemeClr>
              </a:solidFill>
            </a:endParaRPr>
          </a:p>
          <a:p>
            <a:r>
              <a:rPr lang="en-US" sz="1300" dirty="0">
                <a:solidFill>
                  <a:schemeClr val="accent5">
                    <a:lumMod val="50000"/>
                  </a:schemeClr>
                </a:solidFill>
              </a:rPr>
              <a:t>2. Remind students that when [aim/im]</a:t>
            </a:r>
            <a:r>
              <a:rPr lang="en-US" sz="1300" baseline="0" dirty="0">
                <a:solidFill>
                  <a:schemeClr val="accent5">
                    <a:lumMod val="50000"/>
                  </a:schemeClr>
                </a:solidFill>
              </a:rPr>
              <a:t> and [ain/in] appear before a vowel, they are pronounced as non-nasal vowels + m/n. </a:t>
            </a:r>
            <a:r>
              <a:rPr lang="en-US" sz="1300" i="1" baseline="0" dirty="0">
                <a:solidFill>
                  <a:schemeClr val="accent5">
                    <a:lumMod val="50000"/>
                  </a:schemeClr>
                </a:solidFill>
              </a:rPr>
              <a:t>Victime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r>
              <a:rPr lang="en-US" b="0" dirty="0"/>
              <a:t>5.</a:t>
            </a:r>
            <a:r>
              <a:rPr lang="en-US" sz="1300" dirty="0">
                <a:solidFill>
                  <a:schemeClr val="accent5">
                    <a:lumMod val="50000"/>
                  </a:schemeClr>
                </a:solidFill>
              </a:rPr>
              <a:t> Click to reveal a bubble drawing attention to the two words ending in -i which are past participles. This primes students for the new grammar point introduced later in the lesson.</a:t>
            </a:r>
            <a:endParaRPr lang="en-US" b="0" dirty="0"/>
          </a:p>
          <a:p>
            <a:endParaRPr lang="en-US" b="0" dirty="0"/>
          </a:p>
          <a:p>
            <a:r>
              <a:rPr lang="en-US" b="1" dirty="0"/>
              <a:t>Transcript:</a:t>
            </a:r>
          </a:p>
          <a:p>
            <a:pPr rtl="0"/>
            <a:r>
              <a:rPr lang="fr-FR" sz="1200" b="0" i="0" u="none" strike="noStrike" kern="1200" dirty="0">
                <a:solidFill>
                  <a:schemeClr val="tx1"/>
                </a:solidFill>
                <a:effectLst/>
                <a:latin typeface="+mn-lt"/>
                <a:ea typeface="+mn-ea"/>
                <a:cs typeface="+mn-cs"/>
              </a:rPr>
              <a:t>vainqueur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victime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terrain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intervention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envahi</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imposer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ministre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aimant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capitaine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invasion</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essaimer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faim</a:t>
            </a:r>
            <a:br>
              <a:rPr lang="en-US" b="1" dirty="0"/>
            </a:br>
            <a:r>
              <a:rPr lang="fr-FR" sz="1200" b="0" i="0" u="none" strike="noStrike" kern="1200" dirty="0">
                <a:solidFill>
                  <a:schemeClr val="tx1"/>
                </a:solidFill>
                <a:effectLst/>
                <a:latin typeface="+mn-lt"/>
                <a:ea typeface="+mn-ea"/>
                <a:cs typeface="+mn-cs"/>
              </a:rPr>
              <a:t>fui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a:r>
              <a:rPr lang="en-GB" b="1" baseline="0" dirty="0"/>
              <a:t>Word frequency (1 is the most frequent word in French): </a:t>
            </a:r>
            <a:br>
              <a:rPr lang="en-GB" baseline="0" dirty="0"/>
            </a:br>
            <a:r>
              <a:rPr lang="fr-FR" sz="1200" b="0" i="0" u="none" strike="noStrike" kern="1200" dirty="0">
                <a:solidFill>
                  <a:schemeClr val="tx1"/>
                </a:solidFill>
                <a:effectLst/>
                <a:latin typeface="+mn-lt"/>
                <a:ea typeface="+mn-ea"/>
                <a:cs typeface="+mn-cs"/>
              </a:rPr>
              <a:t>vainqueur</a:t>
            </a:r>
            <a:r>
              <a:rPr lang="fr-FR" sz="1200" b="0" i="0" u="none" strike="noStrike" kern="1200" baseline="0" dirty="0">
                <a:solidFill>
                  <a:schemeClr val="tx1"/>
                </a:solidFill>
                <a:effectLst/>
                <a:latin typeface="+mn-lt"/>
                <a:ea typeface="+mn-ea"/>
                <a:cs typeface="+mn-cs"/>
              </a:rPr>
              <a:t> [3307], </a:t>
            </a:r>
            <a:r>
              <a:rPr lang="fr-FR" sz="1200" b="0" i="0" u="none" strike="noStrike" kern="1200" dirty="0">
                <a:solidFill>
                  <a:schemeClr val="tx1"/>
                </a:solidFill>
                <a:effectLst/>
                <a:latin typeface="+mn-lt"/>
                <a:ea typeface="+mn-ea"/>
                <a:cs typeface="+mn-cs"/>
              </a:rPr>
              <a:t>victime</a:t>
            </a:r>
            <a:r>
              <a:rPr lang="fr-FR" sz="1200" b="0" i="0" u="none" strike="noStrike" kern="1200" baseline="0" dirty="0">
                <a:solidFill>
                  <a:schemeClr val="tx1"/>
                </a:solidFill>
                <a:effectLst/>
                <a:latin typeface="+mn-lt"/>
                <a:ea typeface="+mn-ea"/>
                <a:cs typeface="+mn-cs"/>
              </a:rPr>
              <a:t> [697], </a:t>
            </a:r>
            <a:r>
              <a:rPr lang="fr-FR" sz="1200" b="0" i="0" u="none" strike="noStrike" kern="1200" dirty="0">
                <a:solidFill>
                  <a:schemeClr val="tx1"/>
                </a:solidFill>
                <a:effectLst/>
                <a:latin typeface="+mn-lt"/>
                <a:ea typeface="+mn-ea"/>
                <a:cs typeface="+mn-cs"/>
              </a:rPr>
              <a:t>terrain</a:t>
            </a:r>
            <a:r>
              <a:rPr lang="fr-FR" sz="1200" b="0" i="0" u="none" strike="noStrike" kern="1200" baseline="0" dirty="0">
                <a:solidFill>
                  <a:schemeClr val="tx1"/>
                </a:solidFill>
                <a:effectLst/>
                <a:latin typeface="+mn-lt"/>
                <a:ea typeface="+mn-ea"/>
                <a:cs typeface="+mn-cs"/>
              </a:rPr>
              <a:t> [867], </a:t>
            </a:r>
            <a:r>
              <a:rPr lang="fr-FR" sz="1200" b="0" i="0" u="none" strike="noStrike" kern="1200" dirty="0">
                <a:solidFill>
                  <a:schemeClr val="tx1"/>
                </a:solidFill>
                <a:effectLst/>
                <a:latin typeface="+mn-lt"/>
                <a:ea typeface="+mn-ea"/>
                <a:cs typeface="+mn-cs"/>
              </a:rPr>
              <a:t>intervention</a:t>
            </a:r>
            <a:r>
              <a:rPr lang="fr-FR" sz="1200" b="0" i="0" u="none" strike="noStrike" kern="1200" baseline="0" dirty="0">
                <a:solidFill>
                  <a:schemeClr val="tx1"/>
                </a:solidFill>
                <a:effectLst/>
                <a:latin typeface="+mn-lt"/>
                <a:ea typeface="+mn-ea"/>
                <a:cs typeface="+mn-cs"/>
              </a:rPr>
              <a:t> [intervention], </a:t>
            </a:r>
            <a:r>
              <a:rPr lang="fr-FR" sz="1200" b="0" i="0" u="none" strike="noStrike" kern="1200" dirty="0">
                <a:solidFill>
                  <a:schemeClr val="tx1"/>
                </a:solidFill>
                <a:effectLst/>
                <a:latin typeface="+mn-lt"/>
                <a:ea typeface="+mn-ea"/>
                <a:cs typeface="+mn-cs"/>
              </a:rPr>
              <a:t>envahi [envahir 2566], imposer [469], ministre [204], aimant [&gt;5000], capitaine</a:t>
            </a:r>
            <a:r>
              <a:rPr lang="fr-FR" sz="1200" b="0" i="0" u="none" strike="noStrike" kern="1200" baseline="0" dirty="0">
                <a:solidFill>
                  <a:schemeClr val="tx1"/>
                </a:solidFill>
                <a:effectLst/>
                <a:latin typeface="+mn-lt"/>
                <a:ea typeface="+mn-ea"/>
                <a:cs typeface="+mn-cs"/>
              </a:rPr>
              <a:t> [2518], </a:t>
            </a:r>
            <a:r>
              <a:rPr lang="fr-FR" sz="1200" b="0" i="0" u="none" strike="noStrike" kern="1200" dirty="0">
                <a:solidFill>
                  <a:schemeClr val="tx1"/>
                </a:solidFill>
                <a:effectLst/>
                <a:latin typeface="+mn-lt"/>
                <a:ea typeface="+mn-ea"/>
                <a:cs typeface="+mn-cs"/>
              </a:rPr>
              <a:t>invasion</a:t>
            </a:r>
            <a:r>
              <a:rPr lang="fr-FR" sz="1200" b="0" i="0" u="none" strike="noStrike" kern="1200" baseline="0" dirty="0">
                <a:solidFill>
                  <a:schemeClr val="tx1"/>
                </a:solidFill>
                <a:effectLst/>
                <a:latin typeface="+mn-lt"/>
                <a:ea typeface="+mn-ea"/>
                <a:cs typeface="+mn-cs"/>
              </a:rPr>
              <a:t> [3911], </a:t>
            </a:r>
            <a:r>
              <a:rPr lang="fr-FR" sz="1200" b="0" i="0" u="none" strike="noStrike" kern="1200" dirty="0">
                <a:solidFill>
                  <a:schemeClr val="tx1"/>
                </a:solidFill>
                <a:effectLst/>
                <a:latin typeface="+mn-lt"/>
                <a:ea typeface="+mn-ea"/>
                <a:cs typeface="+mn-cs"/>
              </a:rPr>
              <a:t>essaimer</a:t>
            </a:r>
            <a:r>
              <a:rPr lang="fr-FR" sz="1200" b="0" i="0" u="none" strike="noStrike" kern="1200" baseline="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faim</a:t>
            </a:r>
            <a:r>
              <a:rPr lang="en-US" sz="1200" b="0" i="0" u="none" strike="noStrike" kern="1200" baseline="0" dirty="0">
                <a:solidFill>
                  <a:schemeClr val="tx1"/>
                </a:solidFill>
                <a:effectLst/>
                <a:latin typeface="+mn-lt"/>
                <a:ea typeface="+mn-ea"/>
                <a:cs typeface="+mn-cs"/>
              </a:rPr>
              <a:t> [1986], </a:t>
            </a:r>
            <a:r>
              <a:rPr lang="fr-FR" sz="1200" b="0" i="0" u="none" strike="noStrike" kern="1200" dirty="0">
                <a:solidFill>
                  <a:schemeClr val="tx1"/>
                </a:solidFill>
                <a:effectLst/>
                <a:latin typeface="+mn-lt"/>
                <a:ea typeface="+mn-ea"/>
                <a:cs typeface="+mn-cs"/>
              </a:rPr>
              <a:t>fui</a:t>
            </a:r>
            <a:r>
              <a:rPr lang="fr-FR" sz="1200" b="0" i="0" u="none" strike="noStrike" kern="1200" baseline="0" dirty="0">
                <a:solidFill>
                  <a:schemeClr val="tx1"/>
                </a:solidFill>
                <a:effectLst/>
                <a:latin typeface="+mn-lt"/>
                <a:ea typeface="+mn-ea"/>
                <a:cs typeface="+mn-cs"/>
              </a:rPr>
              <a:t> [fuir 1960]</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713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43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practicing aural recognition of SSC [</a:t>
            </a:r>
            <a:r>
              <a:rPr lang="en-US" b="0" dirty="0" err="1"/>
              <a:t>i</a:t>
            </a:r>
            <a:r>
              <a:rPr lang="en-US" b="0" dirty="0"/>
              <a:t>]</a:t>
            </a:r>
            <a:endParaRPr lang="en-US" b="1" dirty="0"/>
          </a:p>
          <a:p>
            <a:endParaRPr lang="en-US" b="1" dirty="0"/>
          </a:p>
          <a:p>
            <a:r>
              <a:rPr lang="en-US" b="1" dirty="0"/>
              <a:t>Procedure:</a:t>
            </a:r>
          </a:p>
          <a:p>
            <a:r>
              <a:rPr lang="en-US" b="0" dirty="0"/>
              <a:t>1. Click the numbers to play the audio. Tell students they are going to hear the letters ‘a’, ‘b’ and ‘c’ said in French.</a:t>
            </a:r>
          </a:p>
          <a:p>
            <a:r>
              <a:rPr lang="en-US" b="0" dirty="0"/>
              <a:t>2. Write 1-4 and choose if ‘a’, ‘b’ or ‘c’ is a word containing the SSC [</a:t>
            </a:r>
            <a:r>
              <a:rPr lang="en-US" b="0" dirty="0" err="1"/>
              <a:t>i</a:t>
            </a:r>
            <a:r>
              <a:rPr lang="en-US" b="0" dirty="0"/>
              <a:t>].</a:t>
            </a:r>
          </a:p>
          <a:p>
            <a:r>
              <a:rPr lang="en-US" b="0" dirty="0"/>
              <a:t>3. Click to reveal the answers.</a:t>
            </a:r>
          </a:p>
          <a:p>
            <a:endParaRPr lang="en-US" b="0" dirty="0"/>
          </a:p>
          <a:p>
            <a:r>
              <a:rPr lang="en-US" b="1" dirty="0"/>
              <a:t>Transcript:</a:t>
            </a:r>
          </a:p>
          <a:p>
            <a:pPr marL="228600" indent="-228600">
              <a:buAutoNum type="arabicPeriod"/>
            </a:pPr>
            <a:r>
              <a:rPr lang="en-US" b="0" dirty="0"/>
              <a:t>a) innocent, b) </a:t>
            </a:r>
            <a:r>
              <a:rPr lang="en-US" b="0" dirty="0" err="1"/>
              <a:t>méchant</a:t>
            </a:r>
            <a:r>
              <a:rPr lang="en-US" b="0" dirty="0"/>
              <a:t>, c) </a:t>
            </a:r>
            <a:r>
              <a:rPr lang="en-US" b="0" dirty="0" err="1"/>
              <a:t>amusant</a:t>
            </a:r>
            <a:endParaRPr lang="en-US" b="0" dirty="0"/>
          </a:p>
          <a:p>
            <a:pPr marL="228600" indent="-228600">
              <a:buAutoNum type="arabicPeriod"/>
            </a:pPr>
            <a:r>
              <a:rPr lang="en-US" b="0" dirty="0"/>
              <a:t>a) </a:t>
            </a:r>
            <a:r>
              <a:rPr lang="en-US" b="0" dirty="0" err="1"/>
              <a:t>jeune</a:t>
            </a:r>
            <a:r>
              <a:rPr lang="en-US" b="0" dirty="0"/>
              <a:t>, b) </a:t>
            </a:r>
            <a:r>
              <a:rPr lang="en-US" b="0" dirty="0" err="1"/>
              <a:t>mari</a:t>
            </a:r>
            <a:r>
              <a:rPr lang="en-US" b="0" dirty="0"/>
              <a:t>, c) </a:t>
            </a:r>
            <a:r>
              <a:rPr lang="en-GB" baseline="0" dirty="0" err="1"/>
              <a:t>médecin</a:t>
            </a:r>
            <a:endParaRPr lang="en-GB" baseline="0" dirty="0"/>
          </a:p>
          <a:p>
            <a:pPr marL="228600" indent="-228600">
              <a:buAutoNum type="arabicPeriod"/>
            </a:pPr>
            <a:r>
              <a:rPr lang="en-US" b="0" dirty="0"/>
              <a:t>a) idée, b) </a:t>
            </a:r>
            <a:r>
              <a:rPr lang="en-US" b="0" dirty="0" err="1"/>
              <a:t>étape</a:t>
            </a:r>
            <a:r>
              <a:rPr lang="en-US" b="0" dirty="0"/>
              <a:t>, c) </a:t>
            </a:r>
            <a:r>
              <a:rPr lang="en-US" b="0" dirty="0" err="1"/>
              <a:t>carré</a:t>
            </a:r>
            <a:endParaRPr lang="en-US" b="0" dirty="0"/>
          </a:p>
          <a:p>
            <a:pPr marL="228600" indent="-228600">
              <a:buAutoNum type="arabicPeriod"/>
            </a:pPr>
            <a:r>
              <a:rPr lang="en-US" b="0" dirty="0"/>
              <a:t>a) </a:t>
            </a:r>
            <a:r>
              <a:rPr lang="en-US" b="0" dirty="0" err="1"/>
              <a:t>égal</a:t>
            </a:r>
            <a:r>
              <a:rPr lang="en-US" b="0" dirty="0"/>
              <a:t>, b) </a:t>
            </a:r>
            <a:r>
              <a:rPr lang="en-US" b="0" dirty="0" err="1"/>
              <a:t>treize</a:t>
            </a:r>
            <a:r>
              <a:rPr lang="en-US" b="0" dirty="0"/>
              <a:t>, c) </a:t>
            </a:r>
            <a:r>
              <a:rPr lang="en-US" b="0" dirty="0" err="1"/>
              <a:t>ville</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innocent [2059], </a:t>
            </a:r>
            <a:r>
              <a:rPr lang="en-GB" baseline="0" dirty="0" err="1"/>
              <a:t>méchant</a:t>
            </a:r>
            <a:r>
              <a:rPr lang="en-GB" baseline="0" dirty="0"/>
              <a:t> [3184], </a:t>
            </a:r>
            <a:r>
              <a:rPr lang="en-GB" baseline="0" dirty="0" err="1"/>
              <a:t>amusant</a:t>
            </a:r>
            <a:r>
              <a:rPr lang="en-GB" baseline="0" dirty="0"/>
              <a:t> [4695], </a:t>
            </a:r>
            <a:r>
              <a:rPr lang="en-GB" baseline="0" dirty="0" err="1"/>
              <a:t>jeune</a:t>
            </a:r>
            <a:r>
              <a:rPr lang="en-GB" baseline="0" dirty="0"/>
              <a:t> [152], </a:t>
            </a:r>
            <a:r>
              <a:rPr lang="en-GB" baseline="0" dirty="0" err="1"/>
              <a:t>mari</a:t>
            </a:r>
            <a:r>
              <a:rPr lang="en-GB" baseline="0" dirty="0"/>
              <a:t> [1589], </a:t>
            </a:r>
            <a:r>
              <a:rPr lang="en-GB" baseline="0" dirty="0" err="1"/>
              <a:t>médecin</a:t>
            </a:r>
            <a:r>
              <a:rPr lang="en-GB" baseline="0" dirty="0"/>
              <a:t> [827], idée [239], </a:t>
            </a:r>
            <a:r>
              <a:rPr lang="en-GB" baseline="0" dirty="0" err="1"/>
              <a:t>étape</a:t>
            </a:r>
            <a:r>
              <a:rPr lang="en-GB" baseline="0" dirty="0"/>
              <a:t> [1145], </a:t>
            </a:r>
            <a:r>
              <a:rPr lang="en-GB" baseline="0" dirty="0" err="1"/>
              <a:t>carré</a:t>
            </a:r>
            <a:r>
              <a:rPr lang="en-GB" baseline="0" dirty="0"/>
              <a:t> [3162], </a:t>
            </a:r>
            <a:r>
              <a:rPr lang="en-GB" baseline="0" dirty="0" err="1"/>
              <a:t>égal</a:t>
            </a:r>
            <a:r>
              <a:rPr lang="en-GB" baseline="0" dirty="0"/>
              <a:t> [1183], </a:t>
            </a:r>
            <a:r>
              <a:rPr lang="en-GB" baseline="0" dirty="0" err="1"/>
              <a:t>treize</a:t>
            </a:r>
            <a:r>
              <a:rPr lang="en-GB" baseline="0" dirty="0"/>
              <a:t> [3245], </a:t>
            </a:r>
            <a:r>
              <a:rPr lang="en-GB" baseline="0" dirty="0" err="1"/>
              <a:t>ville</a:t>
            </a:r>
            <a:r>
              <a:rPr lang="en-GB" baseline="0" dirty="0"/>
              <a:t> [260]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3574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1626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2941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08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25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6799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710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241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09353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3944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242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15126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4660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080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3686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062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80144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4759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9383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0997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40184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093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56930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5901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5048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612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7840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96537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0726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7454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43514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899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7817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70719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851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6571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242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67897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82095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442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3558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08320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308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0530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66871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29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86454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72090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7100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241362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356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88366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42947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037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46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3589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2031944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254761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753662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5599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15.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audio" Target="../media/audio25.wav"/><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19.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5.png"/><Relationship Id="rId7" Type="http://schemas.openxmlformats.org/officeDocument/2006/relationships/audio" Target="../media/audio29.wav"/><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audio" Target="../media/audio28.wav"/><Relationship Id="rId11" Type="http://schemas.openxmlformats.org/officeDocument/2006/relationships/audio" Target="../media/audio27.wav"/><Relationship Id="rId5" Type="http://schemas.openxmlformats.org/officeDocument/2006/relationships/audio" Target="../media/audio23.wav"/><Relationship Id="rId10" Type="http://schemas.openxmlformats.org/officeDocument/2006/relationships/audio" Target="../media/audio26.wav"/><Relationship Id="rId4" Type="http://schemas.openxmlformats.org/officeDocument/2006/relationships/audio" Target="../media/audio22.wav"/><Relationship Id="rId9"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10.png"/><Relationship Id="rId3" Type="http://schemas.openxmlformats.org/officeDocument/2006/relationships/audio" Target="../media/audio30.wav"/><Relationship Id="rId7" Type="http://schemas.openxmlformats.org/officeDocument/2006/relationships/audio" Target="../media/audio33.wav"/><Relationship Id="rId12" Type="http://schemas.openxmlformats.org/officeDocument/2006/relationships/image" Target="../media/image9.png"/><Relationship Id="rId2" Type="http://schemas.openxmlformats.org/officeDocument/2006/relationships/notesSlide" Target="../notesSlides/notesSlide20.xml"/><Relationship Id="rId16" Type="http://schemas.openxmlformats.org/officeDocument/2006/relationships/image" Target="../media/image13.png"/><Relationship Id="rId1" Type="http://schemas.openxmlformats.org/officeDocument/2006/relationships/slideLayout" Target="../slideLayouts/slideLayout50.xml"/><Relationship Id="rId6" Type="http://schemas.openxmlformats.org/officeDocument/2006/relationships/audio" Target="../media/audio32.wav"/><Relationship Id="rId11" Type="http://schemas.openxmlformats.org/officeDocument/2006/relationships/image" Target="../media/image8.png"/><Relationship Id="rId5" Type="http://schemas.openxmlformats.org/officeDocument/2006/relationships/audio" Target="../media/audio31.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audio" Target="../media/audio35.wav"/><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0.wav"/><Relationship Id="rId7" Type="http://schemas.openxmlformats.org/officeDocument/2006/relationships/audio" Target="../media/audio33.wav"/><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wav"/><Relationship Id="rId9" Type="http://schemas.openxmlformats.org/officeDocument/2006/relationships/audio" Target="../media/audio35.wav"/></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8.xml"/><Relationship Id="rId5" Type="http://schemas.microsoft.com/office/2007/relationships/hdphoto" Target="../media/hdphoto1.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26.xml"/><Relationship Id="rId16" Type="http://schemas.openxmlformats.org/officeDocument/2006/relationships/image" Target="../media/image12.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4.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9.xml"/><Relationship Id="rId6" Type="http://schemas.openxmlformats.org/officeDocument/2006/relationships/audio" Target="../media/audio39.wav"/><Relationship Id="rId11" Type="http://schemas.openxmlformats.org/officeDocument/2006/relationships/image" Target="../media/image5.pn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5.wav"/></Relationships>
</file>

<file path=ppt/slides/_rels/slide2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28.png"/><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9.xml"/><Relationship Id="rId6" Type="http://schemas.openxmlformats.org/officeDocument/2006/relationships/audio" Target="../media/audio49.wav"/><Relationship Id="rId11" Type="http://schemas.openxmlformats.org/officeDocument/2006/relationships/image" Target="../media/image5.png"/><Relationship Id="rId5" Type="http://schemas.openxmlformats.org/officeDocument/2006/relationships/audio" Target="../media/audio48.wav"/><Relationship Id="rId15" Type="http://schemas.openxmlformats.org/officeDocument/2006/relationships/image" Target="../media/image25.png"/><Relationship Id="rId10" Type="http://schemas.openxmlformats.org/officeDocument/2006/relationships/audio" Target="../media/audio53.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2.wav"/><Relationship Id="rId3" Type="http://schemas.openxmlformats.org/officeDocument/2006/relationships/audio" Target="../media/audio54.wav"/><Relationship Id="rId7" Type="http://schemas.openxmlformats.org/officeDocument/2006/relationships/audio" Target="../media/audio57.wav"/><Relationship Id="rId12" Type="http://schemas.openxmlformats.org/officeDocument/2006/relationships/image" Target="../media/image5.png"/><Relationship Id="rId2" Type="http://schemas.openxmlformats.org/officeDocument/2006/relationships/notesSlide" Target="../notesSlides/notesSlide30.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5" Type="http://schemas.openxmlformats.org/officeDocument/2006/relationships/image" Target="../media/image30.png"/><Relationship Id="rId10" Type="http://schemas.openxmlformats.org/officeDocument/2006/relationships/audio" Target="../media/audio60.wav"/><Relationship Id="rId4" Type="http://schemas.openxmlformats.org/officeDocument/2006/relationships/image" Target="../media/image27.png"/><Relationship Id="rId9" Type="http://schemas.openxmlformats.org/officeDocument/2006/relationships/audio" Target="../media/audio59.wav"/><Relationship Id="rId14" Type="http://schemas.openxmlformats.org/officeDocument/2006/relationships/audio" Target="../media/audio63.wav"/></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2.xml"/><Relationship Id="rId16" Type="http://schemas.openxmlformats.org/officeDocument/2006/relationships/image" Target="../media/image12.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2.wav"/><Relationship Id="rId18" Type="http://schemas.openxmlformats.org/officeDocument/2006/relationships/image" Target="../media/image35.png"/><Relationship Id="rId3" Type="http://schemas.openxmlformats.org/officeDocument/2006/relationships/audio" Target="../media/audio64.wav"/><Relationship Id="rId21" Type="http://schemas.openxmlformats.org/officeDocument/2006/relationships/image" Target="../media/image38.png"/><Relationship Id="rId7" Type="http://schemas.openxmlformats.org/officeDocument/2006/relationships/audio" Target="../media/audio68.wav"/><Relationship Id="rId12" Type="http://schemas.openxmlformats.org/officeDocument/2006/relationships/image" Target="../media/image27.png"/><Relationship Id="rId17" Type="http://schemas.openxmlformats.org/officeDocument/2006/relationships/image" Target="../media/image34.png"/><Relationship Id="rId2" Type="http://schemas.openxmlformats.org/officeDocument/2006/relationships/notesSlide" Target="../notesSlides/notesSlide34.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57.xml"/><Relationship Id="rId6" Type="http://schemas.openxmlformats.org/officeDocument/2006/relationships/audio" Target="../media/audio67.wav"/><Relationship Id="rId11" Type="http://schemas.openxmlformats.org/officeDocument/2006/relationships/image" Target="../media/image5.png"/><Relationship Id="rId5" Type="http://schemas.openxmlformats.org/officeDocument/2006/relationships/audio" Target="../media/audio66.wav"/><Relationship Id="rId15" Type="http://schemas.openxmlformats.org/officeDocument/2006/relationships/image" Target="../media/image32.png"/><Relationship Id="rId10" Type="http://schemas.openxmlformats.org/officeDocument/2006/relationships/audio" Target="../media/audio71.wav"/><Relationship Id="rId19" Type="http://schemas.openxmlformats.org/officeDocument/2006/relationships/image" Target="../media/image36.png"/><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audio" Target="../media/audio73.wav"/></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8.xml"/><Relationship Id="rId6" Type="http://schemas.openxmlformats.org/officeDocument/2006/relationships/audio" Target="../media/audio76.wav"/><Relationship Id="rId5" Type="http://schemas.openxmlformats.org/officeDocument/2006/relationships/audio" Target="../media/audio75.wav"/><Relationship Id="rId4" Type="http://schemas.openxmlformats.org/officeDocument/2006/relationships/audio" Target="../media/audio74.wav"/><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8" Type="http://schemas.openxmlformats.org/officeDocument/2006/relationships/audio" Target="../media/audio81.wav"/><Relationship Id="rId13"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audio" Target="../media/audio80.wav"/><Relationship Id="rId12" Type="http://schemas.openxmlformats.org/officeDocument/2006/relationships/image" Target="../media/image27.png"/><Relationship Id="rId2" Type="http://schemas.openxmlformats.org/officeDocument/2006/relationships/notesSlide" Target="../notesSlides/notesSlide38.xml"/><Relationship Id="rId16" Type="http://schemas.microsoft.com/office/2007/relationships/hdphoto" Target="../media/hdphoto3.wdp"/><Relationship Id="rId1" Type="http://schemas.openxmlformats.org/officeDocument/2006/relationships/slideLayout" Target="../slideLayouts/slideLayout68.xml"/><Relationship Id="rId6" Type="http://schemas.openxmlformats.org/officeDocument/2006/relationships/audio" Target="../media/audio79.wav"/><Relationship Id="rId11" Type="http://schemas.openxmlformats.org/officeDocument/2006/relationships/audio" Target="../media/audio84.wav"/><Relationship Id="rId5" Type="http://schemas.openxmlformats.org/officeDocument/2006/relationships/audio" Target="../media/audio78.wav"/><Relationship Id="rId15" Type="http://schemas.openxmlformats.org/officeDocument/2006/relationships/image" Target="../media/image43.png"/><Relationship Id="rId10" Type="http://schemas.openxmlformats.org/officeDocument/2006/relationships/audio" Target="../media/audio83.wav"/><Relationship Id="rId4" Type="http://schemas.openxmlformats.org/officeDocument/2006/relationships/audio" Target="../media/audio77.wav"/><Relationship Id="rId9" Type="http://schemas.openxmlformats.org/officeDocument/2006/relationships/audio" Target="../media/audio82.wav"/><Relationship Id="rId1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9.xml"/><Relationship Id="rId16" Type="http://schemas.openxmlformats.org/officeDocument/2006/relationships/image" Target="../media/image12.png"/><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8.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85.wav"/><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image" Target="../media/image27.png"/><Relationship Id="rId18" Type="http://schemas.openxmlformats.org/officeDocument/2006/relationships/image" Target="../media/image52.png"/><Relationship Id="rId3" Type="http://schemas.openxmlformats.org/officeDocument/2006/relationships/image" Target="../media/image47.png"/><Relationship Id="rId21" Type="http://schemas.openxmlformats.org/officeDocument/2006/relationships/image" Target="../media/image55.png"/><Relationship Id="rId7" Type="http://schemas.openxmlformats.org/officeDocument/2006/relationships/audio" Target="../media/audio90.wav"/><Relationship Id="rId12" Type="http://schemas.openxmlformats.org/officeDocument/2006/relationships/audio" Target="../media/audio95.wav"/><Relationship Id="rId17" Type="http://schemas.openxmlformats.org/officeDocument/2006/relationships/image" Target="../media/image51.png"/><Relationship Id="rId2" Type="http://schemas.openxmlformats.org/officeDocument/2006/relationships/notesSlide" Target="../notesSlides/notesSlide42.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8.xml"/><Relationship Id="rId6" Type="http://schemas.openxmlformats.org/officeDocument/2006/relationships/audio" Target="../media/audio89.wav"/><Relationship Id="rId11" Type="http://schemas.openxmlformats.org/officeDocument/2006/relationships/audio" Target="../media/audio94.wav"/><Relationship Id="rId5" Type="http://schemas.openxmlformats.org/officeDocument/2006/relationships/audio" Target="../media/audio88.wav"/><Relationship Id="rId15" Type="http://schemas.openxmlformats.org/officeDocument/2006/relationships/image" Target="../media/image49.png"/><Relationship Id="rId10" Type="http://schemas.openxmlformats.org/officeDocument/2006/relationships/audio" Target="../media/audio93.wav"/><Relationship Id="rId19"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audio" Target="../media/audio92.wav"/><Relationship Id="rId14" Type="http://schemas.openxmlformats.org/officeDocument/2006/relationships/image" Target="../media/image48.png"/><Relationship Id="rId22"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audio" Target="../media/audio96.wav"/><Relationship Id="rId7"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68.xml"/><Relationship Id="rId6" Type="http://schemas.openxmlformats.org/officeDocument/2006/relationships/image" Target="../media/image57.png"/><Relationship Id="rId5" Type="http://schemas.openxmlformats.org/officeDocument/2006/relationships/audio" Target="../media/audio97.wav"/><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46.xml"/><Relationship Id="rId16" Type="http://schemas.openxmlformats.org/officeDocument/2006/relationships/image" Target="../media/image12.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audio" Target="../media/audio102.wav"/><Relationship Id="rId13" Type="http://schemas.openxmlformats.org/officeDocument/2006/relationships/audio" Target="../media/audio107.wav"/><Relationship Id="rId18" Type="http://schemas.openxmlformats.org/officeDocument/2006/relationships/audio" Target="../media/audio112.wav"/><Relationship Id="rId3" Type="http://schemas.openxmlformats.org/officeDocument/2006/relationships/image" Target="../media/image5.png"/><Relationship Id="rId21" Type="http://schemas.openxmlformats.org/officeDocument/2006/relationships/image" Target="../media/image61.png"/><Relationship Id="rId7" Type="http://schemas.openxmlformats.org/officeDocument/2006/relationships/audio" Target="../media/audio101.wav"/><Relationship Id="rId12" Type="http://schemas.openxmlformats.org/officeDocument/2006/relationships/audio" Target="../media/audio106.wav"/><Relationship Id="rId17" Type="http://schemas.openxmlformats.org/officeDocument/2006/relationships/audio" Target="../media/audio111.wav"/><Relationship Id="rId2" Type="http://schemas.openxmlformats.org/officeDocument/2006/relationships/notesSlide" Target="../notesSlides/notesSlide47.xml"/><Relationship Id="rId16" Type="http://schemas.openxmlformats.org/officeDocument/2006/relationships/audio" Target="../media/audio110.wav"/><Relationship Id="rId20" Type="http://schemas.openxmlformats.org/officeDocument/2006/relationships/image" Target="../media/image60.png"/><Relationship Id="rId1" Type="http://schemas.openxmlformats.org/officeDocument/2006/relationships/slideLayout" Target="../slideLayouts/slideLayout68.xml"/><Relationship Id="rId6" Type="http://schemas.openxmlformats.org/officeDocument/2006/relationships/audio" Target="../media/audio100.wav"/><Relationship Id="rId11" Type="http://schemas.openxmlformats.org/officeDocument/2006/relationships/audio" Target="../media/audio105.wav"/><Relationship Id="rId5" Type="http://schemas.openxmlformats.org/officeDocument/2006/relationships/audio" Target="../media/audio99.wav"/><Relationship Id="rId15" Type="http://schemas.openxmlformats.org/officeDocument/2006/relationships/audio" Target="../media/audio109.wav"/><Relationship Id="rId23" Type="http://schemas.openxmlformats.org/officeDocument/2006/relationships/image" Target="../media/image63.png"/><Relationship Id="rId10" Type="http://schemas.openxmlformats.org/officeDocument/2006/relationships/audio" Target="../media/audio104.wav"/><Relationship Id="rId19" Type="http://schemas.openxmlformats.org/officeDocument/2006/relationships/image" Target="../media/image59.png"/><Relationship Id="rId4" Type="http://schemas.openxmlformats.org/officeDocument/2006/relationships/audio" Target="../media/audio98.wav"/><Relationship Id="rId9" Type="http://schemas.openxmlformats.org/officeDocument/2006/relationships/audio" Target="../media/audio103.wav"/><Relationship Id="rId14" Type="http://schemas.openxmlformats.org/officeDocument/2006/relationships/audio" Target="../media/audio108.wav"/><Relationship Id="rId22"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6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68.xml"/><Relationship Id="rId7" Type="http://schemas.openxmlformats.org/officeDocument/2006/relationships/image" Target="../media/image6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6.png"/><Relationship Id="rId5" Type="http://schemas.openxmlformats.org/officeDocument/2006/relationships/image" Target="../media/image5.png"/><Relationship Id="rId10" Type="http://schemas.openxmlformats.org/officeDocument/2006/relationships/image" Target="../media/image65.png"/><Relationship Id="rId4" Type="http://schemas.openxmlformats.org/officeDocument/2006/relationships/notesSlide" Target="../notesSlides/notesSlide49.xml"/><Relationship Id="rId9"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52.xml"/><Relationship Id="rId16" Type="http://schemas.openxmlformats.org/officeDocument/2006/relationships/image" Target="../media/image12.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audio" Target="../media/audio118.wav"/><Relationship Id="rId18" Type="http://schemas.openxmlformats.org/officeDocument/2006/relationships/image" Target="../media/image77.png"/><Relationship Id="rId26" Type="http://schemas.openxmlformats.org/officeDocument/2006/relationships/image" Target="../media/image81.png"/><Relationship Id="rId3" Type="http://schemas.openxmlformats.org/officeDocument/2006/relationships/audio" Target="../media/audio113.wav"/><Relationship Id="rId21" Type="http://schemas.openxmlformats.org/officeDocument/2006/relationships/audio" Target="../media/audio122.wav"/><Relationship Id="rId7" Type="http://schemas.openxmlformats.org/officeDocument/2006/relationships/audio" Target="../media/audio115.wav"/><Relationship Id="rId12" Type="http://schemas.openxmlformats.org/officeDocument/2006/relationships/image" Target="../media/image74.png"/><Relationship Id="rId17" Type="http://schemas.openxmlformats.org/officeDocument/2006/relationships/audio" Target="../media/audio120.wav"/><Relationship Id="rId25" Type="http://schemas.openxmlformats.org/officeDocument/2006/relationships/audio" Target="../media/audio124.wav"/><Relationship Id="rId2" Type="http://schemas.openxmlformats.org/officeDocument/2006/relationships/notesSlide" Target="../notesSlides/notesSlide53.xml"/><Relationship Id="rId16" Type="http://schemas.openxmlformats.org/officeDocument/2006/relationships/image" Target="../media/image76.png"/><Relationship Id="rId20" Type="http://schemas.openxmlformats.org/officeDocument/2006/relationships/image" Target="../media/image78.png"/><Relationship Id="rId29" Type="http://schemas.openxmlformats.org/officeDocument/2006/relationships/image" Target="../media/image83.png"/><Relationship Id="rId1" Type="http://schemas.openxmlformats.org/officeDocument/2006/relationships/slideLayout" Target="../slideLayouts/slideLayout68.xml"/><Relationship Id="rId6" Type="http://schemas.openxmlformats.org/officeDocument/2006/relationships/image" Target="../media/image71.png"/><Relationship Id="rId11" Type="http://schemas.openxmlformats.org/officeDocument/2006/relationships/audio" Target="../media/audio117.wav"/><Relationship Id="rId24" Type="http://schemas.openxmlformats.org/officeDocument/2006/relationships/image" Target="../media/image80.png"/><Relationship Id="rId32" Type="http://schemas.openxmlformats.org/officeDocument/2006/relationships/image" Target="../media/image5.png"/><Relationship Id="rId5" Type="http://schemas.openxmlformats.org/officeDocument/2006/relationships/audio" Target="../media/audio114.wav"/><Relationship Id="rId15" Type="http://schemas.openxmlformats.org/officeDocument/2006/relationships/audio" Target="../media/audio119.wav"/><Relationship Id="rId23" Type="http://schemas.openxmlformats.org/officeDocument/2006/relationships/audio" Target="../media/audio123.wav"/><Relationship Id="rId28" Type="http://schemas.openxmlformats.org/officeDocument/2006/relationships/image" Target="../media/image82.png"/><Relationship Id="rId10" Type="http://schemas.openxmlformats.org/officeDocument/2006/relationships/image" Target="../media/image73.png"/><Relationship Id="rId19" Type="http://schemas.openxmlformats.org/officeDocument/2006/relationships/audio" Target="../media/audio121.wav"/><Relationship Id="rId31"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audio" Target="../media/audio116.wav"/><Relationship Id="rId14" Type="http://schemas.openxmlformats.org/officeDocument/2006/relationships/image" Target="../media/image75.png"/><Relationship Id="rId22" Type="http://schemas.openxmlformats.org/officeDocument/2006/relationships/image" Target="../media/image79.png"/><Relationship Id="rId27" Type="http://schemas.openxmlformats.org/officeDocument/2006/relationships/audio" Target="../media/audio125.wav"/><Relationship Id="rId30"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6.xml"/><Relationship Id="rId16" Type="http://schemas.openxmlformats.org/officeDocument/2006/relationships/image" Target="../media/image12.png"/><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audio" Target="../media/audio12.wav"/><Relationship Id="rId2" Type="http://schemas.openxmlformats.org/officeDocument/2006/relationships/notesSlide" Target="../notesSlides/notesSlide9.xml"/><Relationship Id="rId16" Type="http://schemas.openxmlformats.org/officeDocument/2006/relationships/image" Target="../media/image23.png"/><Relationship Id="rId1" Type="http://schemas.openxmlformats.org/officeDocument/2006/relationships/slideLayout" Target="../slideLayouts/slideLayout68.x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audio" Target="../media/audio11.wav"/><Relationship Id="rId4" Type="http://schemas.openxmlformats.org/officeDocument/2006/relationships/image" Target="../media/image5.png"/><Relationship Id="rId9" Type="http://schemas.openxmlformats.org/officeDocument/2006/relationships/audio" Target="../media/audio10.wav"/><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i</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29/07/2022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TextBox 15">
            <a:hlinkClick r:id="" action="ppaction://noaction">
              <a:snd r:embed="rId4" name="rapide.wav"/>
            </a:hlinkClick>
            <a:extLst>
              <a:ext uri="{FF2B5EF4-FFF2-40B4-BE49-F238E27FC236}">
                <a16:creationId xmlns:a16="http://schemas.microsoft.com/office/drawing/2014/main" id="{64338D05-6AE9-4F99-9E43-CA1687983D6F}"/>
              </a:ext>
            </a:extLst>
          </p:cNvPr>
          <p:cNvSpPr txBox="1"/>
          <p:nvPr/>
        </p:nvSpPr>
        <p:spPr>
          <a:xfrm>
            <a:off x="286503" y="5014725"/>
            <a:ext cx="34624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rap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guitare.wav"/>
            </a:hlinkClick>
            <a:extLst>
              <a:ext uri="{FF2B5EF4-FFF2-40B4-BE49-F238E27FC236}">
                <a16:creationId xmlns:a16="http://schemas.microsoft.com/office/drawing/2014/main" id="{D3228652-18D5-401B-9162-874443B705A6}"/>
              </a:ext>
            </a:extLst>
          </p:cNvPr>
          <p:cNvSpPr txBox="1"/>
          <p:nvPr/>
        </p:nvSpPr>
        <p:spPr>
          <a:xfrm>
            <a:off x="1724929" y="380082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tare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Paris.wav"/>
            </a:hlinkClick>
            <a:extLst>
              <a:ext uri="{FF2B5EF4-FFF2-40B4-BE49-F238E27FC236}">
                <a16:creationId xmlns:a16="http://schemas.microsoft.com/office/drawing/2014/main" id="{208D2E89-4424-401B-9008-D0B7AFDE1BC4}"/>
              </a:ext>
            </a:extLst>
          </p:cNvPr>
          <p:cNvSpPr txBox="1"/>
          <p:nvPr/>
        </p:nvSpPr>
        <p:spPr>
          <a:xfrm>
            <a:off x="6335686" y="2389980"/>
            <a:ext cx="4504249" cy="105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Par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limat.wav"/>
            </a:hlinkClick>
            <a:extLst>
              <a:ext uri="{FF2B5EF4-FFF2-40B4-BE49-F238E27FC236}">
                <a16:creationId xmlns:a16="http://schemas.microsoft.com/office/drawing/2014/main" id="{059F0B69-C2E1-470F-9BEE-C411F8EF2BDD}"/>
              </a:ext>
            </a:extLst>
          </p:cNvPr>
          <p:cNvSpPr txBox="1"/>
          <p:nvPr/>
        </p:nvSpPr>
        <p:spPr>
          <a:xfrm>
            <a:off x="3731632" y="1382624"/>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TextBox 20">
            <a:hlinkClick r:id="" action="ppaction://noaction">
              <a:snd r:embed="rId8" name="minimal.wav"/>
            </a:hlinkClick>
            <a:extLst>
              <a:ext uri="{FF2B5EF4-FFF2-40B4-BE49-F238E27FC236}">
                <a16:creationId xmlns:a16="http://schemas.microsoft.com/office/drawing/2014/main" id="{C0DCFF01-035C-4AEE-9194-31FD421F7CD2}"/>
              </a:ext>
            </a:extLst>
          </p:cNvPr>
          <p:cNvSpPr txBox="1"/>
          <p:nvPr/>
        </p:nvSpPr>
        <p:spPr>
          <a:xfrm>
            <a:off x="63284" y="2748260"/>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mal</a:t>
            </a:r>
            <a:endParaRPr kumimoji="0" lang="en-GB" sz="6000" b="0"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Calibri" panose="020F0502020204030204" pitchFamily="34" charset="0"/>
            </a:endParaRPr>
          </a:p>
        </p:txBody>
      </p:sp>
      <p:sp>
        <p:nvSpPr>
          <p:cNvPr id="22" name="TextBox 21">
            <a:hlinkClick r:id="" action="ppaction://noaction">
              <a:snd r:embed="rId9" name="machine.wav"/>
            </a:hlinkClick>
            <a:extLst>
              <a:ext uri="{FF2B5EF4-FFF2-40B4-BE49-F238E27FC236}">
                <a16:creationId xmlns:a16="http://schemas.microsoft.com/office/drawing/2014/main" id="{66DFD4EC-4B28-436D-86F9-29EE8F6EAE6A}"/>
              </a:ext>
            </a:extLst>
          </p:cNvPr>
          <p:cNvSpPr txBox="1"/>
          <p:nvPr/>
        </p:nvSpPr>
        <p:spPr>
          <a:xfrm>
            <a:off x="3965727" y="5065009"/>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mach</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a:t>
            </a:r>
          </a:p>
        </p:txBody>
      </p:sp>
      <p:sp>
        <p:nvSpPr>
          <p:cNvPr id="24" name="TextBox 19">
            <a:hlinkClick r:id="" action="ppaction://noaction">
              <a:snd r:embed="rId10" name="animal.wav"/>
            </a:hlinkClick>
            <a:extLst>
              <a:ext uri="{FF2B5EF4-FFF2-40B4-BE49-F238E27FC236}">
                <a16:creationId xmlns:a16="http://schemas.microsoft.com/office/drawing/2014/main" id="{0B0091AC-BC15-4500-B59B-E573473BAE9A}"/>
              </a:ext>
            </a:extLst>
          </p:cNvPr>
          <p:cNvSpPr txBox="1"/>
          <p:nvPr/>
        </p:nvSpPr>
        <p:spPr>
          <a:xfrm>
            <a:off x="3494693" y="2586917"/>
            <a:ext cx="373265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mal</a:t>
            </a:r>
          </a:p>
        </p:txBody>
      </p:sp>
      <p:sp>
        <p:nvSpPr>
          <p:cNvPr id="26" name="TextBox 21">
            <a:hlinkClick r:id="" action="ppaction://noaction">
              <a:snd r:embed="rId11" name="guide.wav"/>
            </a:hlinkClick>
            <a:extLst>
              <a:ext uri="{FF2B5EF4-FFF2-40B4-BE49-F238E27FC236}">
                <a16:creationId xmlns:a16="http://schemas.microsoft.com/office/drawing/2014/main" id="{9BBAD347-9E18-447F-8ED6-057A53A5FBC6}"/>
              </a:ext>
            </a:extLst>
          </p:cNvPr>
          <p:cNvSpPr txBox="1"/>
          <p:nvPr/>
        </p:nvSpPr>
        <p:spPr>
          <a:xfrm>
            <a:off x="442597" y="1351490"/>
            <a:ext cx="346243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de</a:t>
            </a:r>
          </a:p>
        </p:txBody>
      </p:sp>
      <p:sp>
        <p:nvSpPr>
          <p:cNvPr id="28" name="TextBox 20">
            <a:hlinkClick r:id="" action="ppaction://noaction">
              <a:snd r:embed="rId12" name="discipline.wav"/>
            </a:hlinkClick>
            <a:extLst>
              <a:ext uri="{FF2B5EF4-FFF2-40B4-BE49-F238E27FC236}">
                <a16:creationId xmlns:a16="http://schemas.microsoft.com/office/drawing/2014/main" id="{3A9D9E9A-A4FF-4984-9253-869C1475E153}"/>
              </a:ext>
            </a:extLst>
          </p:cNvPr>
          <p:cNvSpPr txBox="1"/>
          <p:nvPr/>
        </p:nvSpPr>
        <p:spPr>
          <a:xfrm flipH="1">
            <a:off x="5467290" y="3768646"/>
            <a:ext cx="372069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80947F75-FCB7-42A6-8A07-045A6ADCDD6B}"/>
              </a:ext>
            </a:extLst>
          </p:cNvPr>
          <p:cNvGrpSpPr/>
          <p:nvPr/>
        </p:nvGrpSpPr>
        <p:grpSpPr>
          <a:xfrm>
            <a:off x="7526385" y="997633"/>
            <a:ext cx="2415285" cy="993638"/>
            <a:chOff x="7040778" y="296864"/>
            <a:chExt cx="2415285" cy="993638"/>
          </a:xfrm>
        </p:grpSpPr>
        <p:sp>
          <p:nvSpPr>
            <p:cNvPr id="2" name="Speech Bubble: Rectangle with Corners Rounded 1">
              <a:extLst>
                <a:ext uri="{FF2B5EF4-FFF2-40B4-BE49-F238E27FC236}">
                  <a16:creationId xmlns:a16="http://schemas.microsoft.com/office/drawing/2014/main" id="{6517FC6D-675C-494F-AB5F-EC55EDED7547}"/>
                </a:ext>
              </a:extLst>
            </p:cNvPr>
            <p:cNvSpPr/>
            <p:nvPr/>
          </p:nvSpPr>
          <p:spPr>
            <a:xfrm>
              <a:off x="7040778" y="296864"/>
              <a:ext cx="2415285" cy="993638"/>
            </a:xfrm>
            <a:prstGeom prst="wedgeRoundRectCallout">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prstClr val="white"/>
                  </a:solidFill>
                  <a:effectLst/>
                  <a:uLnTx/>
                  <a:uFillTx/>
                  <a:latin typeface="Century Gothic" panose="020F0302020204030204"/>
                  <a:ea typeface="+mn-ea"/>
                  <a:cs typeface="+mn-cs"/>
                </a:rPr>
                <a:t>    SFC</a:t>
              </a:r>
            </a:p>
          </p:txBody>
        </p:sp>
        <p:pic>
          <p:nvPicPr>
            <p:cNvPr id="27" name="Picture 26" descr="Quiet Sign Clip Art">
              <a:extLst>
                <a:ext uri="{FF2B5EF4-FFF2-40B4-BE49-F238E27FC236}">
                  <a16:creationId xmlns:a16="http://schemas.microsoft.com/office/drawing/2014/main" id="{701564B4-0C59-4378-BD84-050D066F4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80848" y="446304"/>
              <a:ext cx="549731" cy="777478"/>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ounded Rectangle 46">
            <a:extLst>
              <a:ext uri="{FF2B5EF4-FFF2-40B4-BE49-F238E27FC236}">
                <a16:creationId xmlns:a16="http://schemas.microsoft.com/office/drawing/2014/main" id="{1BB567A5-0D6E-4163-9082-CB804ACF59B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6"/>
                                        </p:tgtEl>
                                      </p:cBhvr>
                                    </p:animEffect>
                                    <p:set>
                                      <p:cBhvr>
                                        <p:cTn id="7" dur="1" fill="hold">
                                          <p:stCondLst>
                                            <p:cond delay="1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3994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F53B-61D3-0D43-8BAD-E2DCF5B952C4}"/>
              </a:ext>
            </a:extLst>
          </p:cNvPr>
          <p:cNvSpPr>
            <a:spLocks noGrp="1"/>
          </p:cNvSpPr>
          <p:nvPr>
            <p:ph type="title"/>
          </p:nvPr>
        </p:nvSpPr>
        <p:spPr>
          <a:xfrm>
            <a:off x="0" y="1"/>
            <a:ext cx="1614488" cy="3429000"/>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sp>
        <p:nvSpPr>
          <p:cNvPr id="6" name="TextBox 5"/>
          <p:cNvSpPr txBox="1"/>
          <p:nvPr/>
        </p:nvSpPr>
        <p:spPr>
          <a:xfrm>
            <a:off x="2994133" y="190834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93641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8964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256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6272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i mid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i 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i ici.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i i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48427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pPr lvl="0">
              <a:defRPr/>
            </a:pPr>
            <a:r>
              <a:rPr lang="en-GB" sz="3600" b="1" dirty="0">
                <a:solidFill>
                  <a:sysClr val="window" lastClr="FFFFFF"/>
                </a:solidFill>
              </a:rPr>
              <a:t>[</a:t>
            </a:r>
            <a:r>
              <a:rPr lang="en-GB" sz="3600" b="1" dirty="0" err="1">
                <a:solidFill>
                  <a:sysClr val="window" lastClr="FFFFFF"/>
                </a:solidFill>
              </a:rPr>
              <a:t>i</a:t>
            </a:r>
            <a:r>
              <a:rPr lang="en-GB" sz="3600" b="1" dirty="0">
                <a:solidFill>
                  <a:sysClr val="window" lastClr="FFFFFF"/>
                </a:solidFill>
              </a:rPr>
              <a:t>] </a:t>
            </a:r>
            <a:r>
              <a:rPr lang="en-GB" sz="3600" b="1" dirty="0" err="1">
                <a:solidFill>
                  <a:sysClr val="window" lastClr="FFFFFF"/>
                </a:solidFill>
              </a:rPr>
              <a:t>ou</a:t>
            </a:r>
            <a:r>
              <a:rPr lang="en-GB" sz="3600" b="1" dirty="0">
                <a:solidFill>
                  <a:sysClr val="window" lastClr="FFFFFF"/>
                </a:solidFill>
              </a:rPr>
              <a:t> [e]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9B8FF7B-BA18-47F8-A75D-F82FA6E87A10}"/>
              </a:ext>
            </a:extLst>
          </p:cNvPr>
          <p:cNvSpPr txBox="1"/>
          <p:nvPr/>
        </p:nvSpPr>
        <p:spPr>
          <a:xfrm>
            <a:off x="0" y="1167539"/>
            <a:ext cx="108911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Listen to the story. Which sounds do you hear? Choose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 </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or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a:t>
            </a:r>
          </a:p>
        </p:txBody>
      </p:sp>
      <p:graphicFrame>
        <p:nvGraphicFramePr>
          <p:cNvPr id="10" name="Table 9">
            <a:extLst>
              <a:ext uri="{FF2B5EF4-FFF2-40B4-BE49-F238E27FC236}">
                <a16:creationId xmlns:a16="http://schemas.microsoft.com/office/drawing/2014/main" id="{8CDE6AD2-CBFD-46E9-9EDD-031944DAE849}"/>
              </a:ext>
            </a:extLst>
          </p:cNvPr>
          <p:cNvGraphicFramePr>
            <a:graphicFrameLocks noGrp="1"/>
          </p:cNvGraphicFramePr>
          <p:nvPr/>
        </p:nvGraphicFramePr>
        <p:xfrm>
          <a:off x="185228" y="1801138"/>
          <a:ext cx="5760000" cy="44805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101999"/>
                  </a:ext>
                </a:extLst>
              </a:tr>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953033"/>
                  </a:ext>
                </a:extLst>
              </a:tr>
              <a:tr h="370840">
                <a:tc>
                  <a:txBody>
                    <a:body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8280706"/>
                  </a:ext>
                </a:extLst>
              </a:tr>
              <a:tr h="370840">
                <a:tc>
                  <a:txBody>
                    <a:body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2480"/>
                  </a:ext>
                </a:extLst>
              </a:tr>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372644"/>
                  </a:ext>
                </a:extLst>
              </a:tr>
            </a:tbl>
          </a:graphicData>
        </a:graphic>
      </p:graphicFrame>
      <p:graphicFrame>
        <p:nvGraphicFramePr>
          <p:cNvPr id="11" name="Table 10">
            <a:extLst>
              <a:ext uri="{FF2B5EF4-FFF2-40B4-BE49-F238E27FC236}">
                <a16:creationId xmlns:a16="http://schemas.microsoft.com/office/drawing/2014/main" id="{6DC2C966-8D38-461D-BAD7-3CB15E6FB1AD}"/>
              </a:ext>
            </a:extLst>
          </p:cNvPr>
          <p:cNvGraphicFramePr>
            <a:graphicFrameLocks noGrp="1"/>
          </p:cNvGraphicFramePr>
          <p:nvPr/>
        </p:nvGraphicFramePr>
        <p:xfrm>
          <a:off x="6246772" y="1801138"/>
          <a:ext cx="5760000" cy="44805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101999"/>
                  </a:ext>
                </a:extLst>
              </a:tr>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953033"/>
                  </a:ext>
                </a:extLst>
              </a:tr>
              <a:tr h="370840">
                <a:tc>
                  <a:txBody>
                    <a:body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8280706"/>
                  </a:ext>
                </a:extLst>
              </a:tr>
              <a:tr h="370840">
                <a:tc>
                  <a:txBody>
                    <a:body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2480"/>
                  </a:ext>
                </a:extLst>
              </a:tr>
              <a:tr h="370840">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372644"/>
                  </a:ext>
                </a:extLst>
              </a:tr>
            </a:tbl>
          </a:graphicData>
        </a:graphic>
      </p:graphicFrame>
      <p:sp>
        <p:nvSpPr>
          <p:cNvPr id="12" name="TextBox 11">
            <a:extLst>
              <a:ext uri="{FF2B5EF4-FFF2-40B4-BE49-F238E27FC236}">
                <a16:creationId xmlns:a16="http://schemas.microsoft.com/office/drawing/2014/main" id="{4D3CFE0D-FE76-4946-BC16-EC9F9A1B1853}"/>
              </a:ext>
            </a:extLst>
          </p:cNvPr>
          <p:cNvSpPr txBox="1"/>
          <p:nvPr/>
        </p:nvSpPr>
        <p:spPr>
          <a:xfrm>
            <a:off x="920138" y="2964073"/>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Tu passes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s</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maine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tr</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ste ?</a:t>
            </a:r>
          </a:p>
        </p:txBody>
      </p:sp>
      <p:sp>
        <p:nvSpPr>
          <p:cNvPr id="13" name="TextBox 12">
            <a:extLst>
              <a:ext uri="{FF2B5EF4-FFF2-40B4-BE49-F238E27FC236}">
                <a16:creationId xmlns:a16="http://schemas.microsoft.com/office/drawing/2014/main" id="{61A04251-4A98-4D5C-99BD-628106F0727C}"/>
              </a:ext>
            </a:extLst>
          </p:cNvPr>
          <p:cNvSpPr txBox="1"/>
          <p:nvPr/>
        </p:nvSpPr>
        <p:spPr>
          <a:xfrm>
            <a:off x="920138" y="3795070"/>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Voic</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dée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6E17AF8-F50A-45DE-BAE3-36AE0ADDE5CF}"/>
              </a:ext>
            </a:extLst>
          </p:cNvPr>
          <p:cNvSpPr txBox="1"/>
          <p:nvPr/>
        </p:nvSpPr>
        <p:spPr>
          <a:xfrm>
            <a:off x="920138" y="4622885"/>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r</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gardes</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d</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hors…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58E565FE-A84F-4902-939A-372BA13B1F41}"/>
              </a:ext>
            </a:extLst>
          </p:cNvPr>
          <p:cNvSpPr txBox="1"/>
          <p:nvPr/>
        </p:nvSpPr>
        <p:spPr>
          <a:xfrm>
            <a:off x="920138" y="5453882"/>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l fait beau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c</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moment !</a:t>
            </a:r>
          </a:p>
        </p:txBody>
      </p:sp>
      <p:sp>
        <p:nvSpPr>
          <p:cNvPr id="16" name="TextBox 15">
            <a:extLst>
              <a:ext uri="{FF2B5EF4-FFF2-40B4-BE49-F238E27FC236}">
                <a16:creationId xmlns:a16="http://schemas.microsoft.com/office/drawing/2014/main" id="{94A19582-E866-402F-8D86-B6AAE2B3348C}"/>
              </a:ext>
            </a:extLst>
          </p:cNvPr>
          <p:cNvSpPr txBox="1"/>
          <p:nvPr/>
        </p:nvSpPr>
        <p:spPr>
          <a:xfrm>
            <a:off x="6978038" y="2964073"/>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act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v</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té</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9DEB1EC-94FD-4C12-9817-0BBB03A83B69}"/>
              </a:ext>
            </a:extLst>
          </p:cNvPr>
          <p:cNvSpPr txBox="1"/>
          <p:nvPr/>
        </p:nvSpPr>
        <p:spPr>
          <a:xfrm>
            <a:off x="6978038" y="3791888"/>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Au r</a:t>
            </a:r>
            <a:r>
              <a:rPr kumimoji="0" lang="fr-FR"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voir, les am</a:t>
            </a:r>
            <a:r>
              <a:rPr kumimoji="0" lang="fr-FR"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DDE8BDA-2557-4D54-9033-E331F60F2BAA}"/>
              </a:ext>
            </a:extLst>
          </p:cNvPr>
          <p:cNvSpPr txBox="1"/>
          <p:nvPr/>
        </p:nvSpPr>
        <p:spPr>
          <a:xfrm>
            <a:off x="6978038" y="4619703"/>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J</a:t>
            </a:r>
            <a:r>
              <a:rPr kumimoji="0" lang="fr-FR"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fais une prom</a:t>
            </a:r>
            <a:r>
              <a:rPr kumimoji="0" lang="fr-FR"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nade. »</a:t>
            </a:r>
          </a:p>
        </p:txBody>
      </p:sp>
      <p:sp>
        <p:nvSpPr>
          <p:cNvPr id="19" name="TextBox 18">
            <a:extLst>
              <a:ext uri="{FF2B5EF4-FFF2-40B4-BE49-F238E27FC236}">
                <a16:creationId xmlns:a16="http://schemas.microsoft.com/office/drawing/2014/main" id="{C3AD812D-1F0D-47DA-95CD-37A2CBC57D1A}"/>
              </a:ext>
            </a:extLst>
          </p:cNvPr>
          <p:cNvSpPr txBox="1"/>
          <p:nvPr/>
        </p:nvSpPr>
        <p:spPr>
          <a:xfrm>
            <a:off x="6978038" y="5453882"/>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h</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stoire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sympath</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que</a:t>
            </a: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19E2BC74-4FAE-4364-AE5E-48444E386982}"/>
              </a:ext>
            </a:extLst>
          </p:cNvPr>
          <p:cNvSpPr txBox="1"/>
          <p:nvPr/>
        </p:nvSpPr>
        <p:spPr>
          <a:xfrm>
            <a:off x="4986781" y="3976553"/>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055B6EEB-0097-463F-98F8-2CC57953DB98}"/>
              </a:ext>
            </a:extLst>
          </p:cNvPr>
          <p:cNvSpPr txBox="1"/>
          <p:nvPr/>
        </p:nvSpPr>
        <p:spPr>
          <a:xfrm>
            <a:off x="11042472" y="3148738"/>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619A3CAC-D32C-4C0B-BCEB-6031CC05DDA2}"/>
              </a:ext>
            </a:extLst>
          </p:cNvPr>
          <p:cNvSpPr txBox="1"/>
          <p:nvPr/>
        </p:nvSpPr>
        <p:spPr>
          <a:xfrm>
            <a:off x="11063015" y="5638547"/>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EBFFE066-88C3-457A-84C2-E66D2779A0EF}"/>
              </a:ext>
            </a:extLst>
          </p:cNvPr>
          <p:cNvSpPr txBox="1"/>
          <p:nvPr/>
        </p:nvSpPr>
        <p:spPr>
          <a:xfrm>
            <a:off x="4927470" y="4804368"/>
            <a:ext cx="577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p>
        </p:txBody>
      </p:sp>
      <p:sp>
        <p:nvSpPr>
          <p:cNvPr id="24" name="TextBox 23">
            <a:extLst>
              <a:ext uri="{FF2B5EF4-FFF2-40B4-BE49-F238E27FC236}">
                <a16:creationId xmlns:a16="http://schemas.microsoft.com/office/drawing/2014/main" id="{F78CD4E2-1F4B-415D-A526-D0F6656F4F83}"/>
              </a:ext>
            </a:extLst>
          </p:cNvPr>
          <p:cNvSpPr txBox="1"/>
          <p:nvPr/>
        </p:nvSpPr>
        <p:spPr>
          <a:xfrm>
            <a:off x="11003704" y="4804368"/>
            <a:ext cx="577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p>
        </p:txBody>
      </p:sp>
      <p:sp>
        <p:nvSpPr>
          <p:cNvPr id="25" name="TextBox 24">
            <a:extLst>
              <a:ext uri="{FF2B5EF4-FFF2-40B4-BE49-F238E27FC236}">
                <a16:creationId xmlns:a16="http://schemas.microsoft.com/office/drawing/2014/main" id="{CE3AAC1C-C61C-4685-825F-88D1C831B1F4}"/>
              </a:ext>
            </a:extLst>
          </p:cNvPr>
          <p:cNvSpPr txBox="1"/>
          <p:nvPr/>
        </p:nvSpPr>
        <p:spPr>
          <a:xfrm>
            <a:off x="4561183" y="3148737"/>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26" name="TextBox 25">
            <a:extLst>
              <a:ext uri="{FF2B5EF4-FFF2-40B4-BE49-F238E27FC236}">
                <a16:creationId xmlns:a16="http://schemas.microsoft.com/office/drawing/2014/main" id="{0EC39F29-DF23-43B7-9ADA-979D9B9090AB}"/>
              </a:ext>
            </a:extLst>
          </p:cNvPr>
          <p:cNvSpPr txBox="1"/>
          <p:nvPr/>
        </p:nvSpPr>
        <p:spPr>
          <a:xfrm>
            <a:off x="4577695" y="5641261"/>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27" name="TextBox 26">
            <a:extLst>
              <a:ext uri="{FF2B5EF4-FFF2-40B4-BE49-F238E27FC236}">
                <a16:creationId xmlns:a16="http://schemas.microsoft.com/office/drawing/2014/main" id="{16827E14-0F1A-4F5E-BA27-1A84E1C65B19}"/>
              </a:ext>
            </a:extLst>
          </p:cNvPr>
          <p:cNvSpPr txBox="1"/>
          <p:nvPr/>
        </p:nvSpPr>
        <p:spPr>
          <a:xfrm>
            <a:off x="10637417" y="3982917"/>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28" name="Action Button: Custom 56">
            <a:hlinkClick r:id="" action="ppaction://noaction" highlightClick="1">
              <a:snd r:embed="rId4" name="1 (8-9).wav"/>
            </a:hlinkClick>
            <a:extLst>
              <a:ext uri="{FF2B5EF4-FFF2-40B4-BE49-F238E27FC236}">
                <a16:creationId xmlns:a16="http://schemas.microsoft.com/office/drawing/2014/main" id="{4E3B7ECE-0224-4004-8A01-59392A736A30}"/>
              </a:ext>
            </a:extLst>
          </p:cNvPr>
          <p:cNvSpPr/>
          <p:nvPr/>
        </p:nvSpPr>
        <p:spPr>
          <a:xfrm>
            <a:off x="275517"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58">
            <a:hlinkClick r:id="" action="ppaction://noaction" highlightClick="1">
              <a:snd r:embed="rId5" name="4 (8-9).wav"/>
            </a:hlinkClick>
            <a:extLst>
              <a:ext uri="{FF2B5EF4-FFF2-40B4-BE49-F238E27FC236}">
                <a16:creationId xmlns:a16="http://schemas.microsoft.com/office/drawing/2014/main" id="{8BFAC038-7E87-4513-BF4C-E6E6B74FDCB3}"/>
              </a:ext>
            </a:extLst>
          </p:cNvPr>
          <p:cNvSpPr/>
          <p:nvPr/>
        </p:nvSpPr>
        <p:spPr>
          <a:xfrm>
            <a:off x="282683"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59">
            <a:hlinkClick r:id="" action="ppaction://noaction" highlightClick="1">
              <a:snd r:embed="rId6" name="6 (8-9).wav"/>
            </a:hlinkClick>
            <a:extLst>
              <a:ext uri="{FF2B5EF4-FFF2-40B4-BE49-F238E27FC236}">
                <a16:creationId xmlns:a16="http://schemas.microsoft.com/office/drawing/2014/main" id="{5CF7F9EF-8ADD-4590-B6D0-1F2EE2F99185}"/>
              </a:ext>
            </a:extLst>
          </p:cNvPr>
          <p:cNvSpPr/>
          <p:nvPr/>
        </p:nvSpPr>
        <p:spPr>
          <a:xfrm>
            <a:off x="6342405"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60">
            <a:hlinkClick r:id="" action="ppaction://noaction" highlightClick="1">
              <a:snd r:embed="rId7" name="5 (8-9).wav"/>
            </a:hlinkClick>
            <a:extLst>
              <a:ext uri="{FF2B5EF4-FFF2-40B4-BE49-F238E27FC236}">
                <a16:creationId xmlns:a16="http://schemas.microsoft.com/office/drawing/2014/main" id="{2F7E3BE9-7809-4D21-8A38-2EFFB7D2AD87}"/>
              </a:ext>
            </a:extLst>
          </p:cNvPr>
          <p:cNvSpPr/>
          <p:nvPr/>
        </p:nvSpPr>
        <p:spPr>
          <a:xfrm>
            <a:off x="6357226"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2" name="Action Button: Custom 61">
            <a:hlinkClick r:id="" action="ppaction://noaction" highlightClick="1">
              <a:snd r:embed="rId8" name="8 (8-9).wav"/>
            </a:hlinkClick>
            <a:extLst>
              <a:ext uri="{FF2B5EF4-FFF2-40B4-BE49-F238E27FC236}">
                <a16:creationId xmlns:a16="http://schemas.microsoft.com/office/drawing/2014/main" id="{90F718AF-8ADC-4457-B50B-9794D04B7C1B}"/>
              </a:ext>
            </a:extLst>
          </p:cNvPr>
          <p:cNvSpPr/>
          <p:nvPr/>
        </p:nvSpPr>
        <p:spPr>
          <a:xfrm>
            <a:off x="6357226"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3" name="Action Button: Custom 62">
            <a:hlinkClick r:id="" action="ppaction://noaction" highlightClick="1">
              <a:snd r:embed="rId9" name="7 (8-9).wav"/>
            </a:hlinkClick>
            <a:extLst>
              <a:ext uri="{FF2B5EF4-FFF2-40B4-BE49-F238E27FC236}">
                <a16:creationId xmlns:a16="http://schemas.microsoft.com/office/drawing/2014/main" id="{D06936F4-1732-4758-AF3B-54E5AA738AC4}"/>
              </a:ext>
            </a:extLst>
          </p:cNvPr>
          <p:cNvSpPr/>
          <p:nvPr/>
        </p:nvSpPr>
        <p:spPr>
          <a:xfrm>
            <a:off x="6331151" y="47599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63">
            <a:hlinkClick r:id="" action="ppaction://noaction" highlightClick="1">
              <a:snd r:embed="rId10" name="2 (8-9).wav"/>
            </a:hlinkClick>
            <a:extLst>
              <a:ext uri="{FF2B5EF4-FFF2-40B4-BE49-F238E27FC236}">
                <a16:creationId xmlns:a16="http://schemas.microsoft.com/office/drawing/2014/main" id="{47E98F21-BD21-44DB-B43A-0A1281B589C4}"/>
              </a:ext>
            </a:extLst>
          </p:cNvPr>
          <p:cNvSpPr/>
          <p:nvPr/>
        </p:nvSpPr>
        <p:spPr>
          <a:xfrm>
            <a:off x="282683"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62">
            <a:hlinkClick r:id="" action="ppaction://noaction" highlightClick="1">
              <a:snd r:embed="rId11" name="3 (8-9).wav"/>
            </a:hlinkClick>
            <a:extLst>
              <a:ext uri="{FF2B5EF4-FFF2-40B4-BE49-F238E27FC236}">
                <a16:creationId xmlns:a16="http://schemas.microsoft.com/office/drawing/2014/main" id="{3CF7C780-11F6-41F1-9B01-1FD21B092B19}"/>
              </a:ext>
            </a:extLst>
          </p:cNvPr>
          <p:cNvSpPr/>
          <p:nvPr/>
        </p:nvSpPr>
        <p:spPr>
          <a:xfrm>
            <a:off x="282683" y="477792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pPr lvl="0">
              <a:defRPr/>
            </a:pPr>
            <a:r>
              <a:rPr lang="en-GB" sz="3600" b="1" dirty="0">
                <a:solidFill>
                  <a:sysClr val="window" lastClr="FFFFFF"/>
                </a:solidFill>
              </a:rPr>
              <a:t>[</a:t>
            </a:r>
            <a:r>
              <a:rPr lang="en-GB" sz="3600" b="1" dirty="0" err="1">
                <a:solidFill>
                  <a:sysClr val="window" lastClr="FFFFFF"/>
                </a:solidFill>
              </a:rPr>
              <a:t>i</a:t>
            </a:r>
            <a:r>
              <a:rPr lang="en-GB" sz="3600" b="1" dirty="0">
                <a:solidFill>
                  <a:sysClr val="window" lastClr="FFFFFF"/>
                </a:solidFill>
              </a:rPr>
              <a:t>] </a:t>
            </a:r>
            <a:r>
              <a:rPr lang="en-GB" sz="3600" b="1" dirty="0" err="1">
                <a:solidFill>
                  <a:sysClr val="window" lastClr="FFFFFF"/>
                </a:solidFill>
              </a:rPr>
              <a:t>ou</a:t>
            </a:r>
            <a:r>
              <a:rPr lang="en-GB" sz="3600" b="1" dirty="0">
                <a:solidFill>
                  <a:sysClr val="window" lastClr="FFFFFF"/>
                </a:solidFill>
              </a:rPr>
              <a:t> [e]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5EC3161C-7B66-4EAE-81AE-140CB990C912}"/>
              </a:ext>
            </a:extLst>
          </p:cNvPr>
          <p:cNvSpPr txBox="1"/>
          <p:nvPr/>
        </p:nvSpPr>
        <p:spPr>
          <a:xfrm>
            <a:off x="0" y="1152102"/>
            <a:ext cx="46474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Translate the story into English:</a:t>
            </a:r>
          </a:p>
        </p:txBody>
      </p:sp>
      <p:graphicFrame>
        <p:nvGraphicFramePr>
          <p:cNvPr id="64" name="Table 63">
            <a:extLst>
              <a:ext uri="{FF2B5EF4-FFF2-40B4-BE49-F238E27FC236}">
                <a16:creationId xmlns:a16="http://schemas.microsoft.com/office/drawing/2014/main" id="{2194CD17-EB7C-4EB0-B371-5C99B7FDCB88}"/>
              </a:ext>
            </a:extLst>
          </p:cNvPr>
          <p:cNvGraphicFramePr>
            <a:graphicFrameLocks noGrp="1"/>
          </p:cNvGraphicFramePr>
          <p:nvPr/>
        </p:nvGraphicFramePr>
        <p:xfrm>
          <a:off x="185228"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graphicFrame>
        <p:nvGraphicFramePr>
          <p:cNvPr id="65" name="Table 64">
            <a:extLst>
              <a:ext uri="{FF2B5EF4-FFF2-40B4-BE49-F238E27FC236}">
                <a16:creationId xmlns:a16="http://schemas.microsoft.com/office/drawing/2014/main" id="{A9C8B635-4B21-4769-A363-CB78BF7D3899}"/>
              </a:ext>
            </a:extLst>
          </p:cNvPr>
          <p:cNvGraphicFramePr>
            <a:graphicFrameLocks noGrp="1"/>
          </p:cNvGraphicFramePr>
          <p:nvPr/>
        </p:nvGraphicFramePr>
        <p:xfrm>
          <a:off x="6246772" y="1785701"/>
          <a:ext cx="5760000" cy="4480560"/>
        </p:xfrm>
        <a:graphic>
          <a:graphicData uri="http://schemas.openxmlformats.org/drawingml/2006/table">
            <a:tbl>
              <a:tblPr firstRow="1" bandRow="1"/>
              <a:tblGrid>
                <a:gridCol w="720000">
                  <a:extLst>
                    <a:ext uri="{9D8B030D-6E8A-4147-A177-3AD203B41FA5}">
                      <a16:colId xmlns:a16="http://schemas.microsoft.com/office/drawing/2014/main" val="2470365381"/>
                    </a:ext>
                  </a:extLst>
                </a:gridCol>
                <a:gridCol w="3600000">
                  <a:extLst>
                    <a:ext uri="{9D8B030D-6E8A-4147-A177-3AD203B41FA5}">
                      <a16:colId xmlns:a16="http://schemas.microsoft.com/office/drawing/2014/main" val="2871312638"/>
                    </a:ext>
                  </a:extLst>
                </a:gridCol>
                <a:gridCol w="1440000">
                  <a:extLst>
                    <a:ext uri="{9D8B030D-6E8A-4147-A177-3AD203B41FA5}">
                      <a16:colId xmlns:a16="http://schemas.microsoft.com/office/drawing/2014/main" val="2942905059"/>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dirty="0"/>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a:t>
                      </a:r>
                    </a:p>
                    <a:p>
                      <a:pPr algn="ctr"/>
                      <a:r>
                        <a:rPr lang="en-GB" sz="2400" b="1" dirty="0">
                          <a:solidFill>
                            <a:srgbClr val="EA5F00"/>
                          </a:solidFill>
                          <a:latin typeface="Century Gothic" panose="020B0502020202020204" pitchFamily="34" charset="0"/>
                        </a:rPr>
                        <a:t>[e]</a:t>
                      </a:r>
                    </a:p>
                    <a:p>
                      <a:pPr algn="ctr"/>
                      <a:r>
                        <a:rPr lang="en-GB" sz="2400" b="1" dirty="0">
                          <a:solidFill>
                            <a:srgbClr val="EA5F00"/>
                          </a:solidFill>
                          <a:latin typeface="Century Gothic" panose="020B0502020202020204" pitchFamily="34" charset="0"/>
                        </a:rPr>
                        <a:t>[</a:t>
                      </a:r>
                      <a:r>
                        <a:rPr lang="en-GB" sz="2400" b="1" dirty="0" err="1">
                          <a:solidFill>
                            <a:srgbClr val="EA5F00"/>
                          </a:solidFill>
                          <a:latin typeface="Century Gothic" panose="020B0502020202020204" pitchFamily="34" charset="0"/>
                        </a:rPr>
                        <a:t>i</a:t>
                      </a:r>
                      <a:r>
                        <a:rPr lang="en-GB" sz="2400" b="1" dirty="0">
                          <a:solidFill>
                            <a:srgbClr val="EA5F00"/>
                          </a:solidFill>
                          <a:latin typeface="Century Gothic" panose="020B0502020202020204" pitchFamily="34" charset="0"/>
                        </a:rPr>
                        <a:t>] </a:t>
                      </a:r>
                      <a:r>
                        <a:rPr lang="en-GB" sz="2400" b="1" dirty="0">
                          <a:solidFill>
                            <a:srgbClr val="02456F"/>
                          </a:solidFill>
                          <a:latin typeface="Century Gothic" panose="020B0502020202020204" pitchFamily="34" charset="0"/>
                        </a:rPr>
                        <a:t>et</a:t>
                      </a:r>
                      <a:r>
                        <a:rPr lang="en-GB" sz="2400" b="1" dirty="0">
                          <a:solidFill>
                            <a:srgbClr val="EA5F00"/>
                          </a:solidFill>
                          <a:latin typeface="Century Gothic" panose="020B0502020202020204" pitchFamily="34" charset="0"/>
                        </a:rPr>
                        <a:t> [e]</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01999"/>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595303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8280706"/>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248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GB" sz="2400"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72644"/>
                  </a:ext>
                </a:extLst>
              </a:tr>
            </a:tbl>
          </a:graphicData>
        </a:graphic>
      </p:graphicFrame>
      <p:sp>
        <p:nvSpPr>
          <p:cNvPr id="66" name="TextBox 65">
            <a:extLst>
              <a:ext uri="{FF2B5EF4-FFF2-40B4-BE49-F238E27FC236}">
                <a16:creationId xmlns:a16="http://schemas.microsoft.com/office/drawing/2014/main" id="{061D8622-4853-44A4-A3B1-205F6D9C3D06}"/>
              </a:ext>
            </a:extLst>
          </p:cNvPr>
          <p:cNvSpPr txBox="1"/>
          <p:nvPr/>
        </p:nvSpPr>
        <p:spPr>
          <a:xfrm>
            <a:off x="920138" y="2948636"/>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Are you having a sad week?</a:t>
            </a:r>
          </a:p>
        </p:txBody>
      </p:sp>
      <p:sp>
        <p:nvSpPr>
          <p:cNvPr id="67" name="TextBox 66">
            <a:extLst>
              <a:ext uri="{FF2B5EF4-FFF2-40B4-BE49-F238E27FC236}">
                <a16:creationId xmlns:a16="http://schemas.microsoft.com/office/drawing/2014/main" id="{DBA1C400-BF0A-45C5-B929-6998920088DA}"/>
              </a:ext>
            </a:extLst>
          </p:cNvPr>
          <p:cNvSpPr txBox="1"/>
          <p:nvPr/>
        </p:nvSpPr>
        <p:spPr>
          <a:xfrm>
            <a:off x="920138" y="3779633"/>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Here’s an idea: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4BA693F9-1904-4E27-BA19-44CA142A286F}"/>
              </a:ext>
            </a:extLst>
          </p:cNvPr>
          <p:cNvSpPr txBox="1"/>
          <p:nvPr/>
        </p:nvSpPr>
        <p:spPr>
          <a:xfrm>
            <a:off x="920138" y="4607448"/>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You look outside…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E649A8C0-A916-47E7-8E1E-58D57D1201C4}"/>
              </a:ext>
            </a:extLst>
          </p:cNvPr>
          <p:cNvSpPr txBox="1"/>
          <p:nvPr/>
        </p:nvSpPr>
        <p:spPr>
          <a:xfrm>
            <a:off x="920138" y="5438445"/>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It’s nice weather at the moment! </a:t>
            </a:r>
          </a:p>
        </p:txBody>
      </p:sp>
      <p:sp>
        <p:nvSpPr>
          <p:cNvPr id="70" name="TextBox 69">
            <a:extLst>
              <a:ext uri="{FF2B5EF4-FFF2-40B4-BE49-F238E27FC236}">
                <a16:creationId xmlns:a16="http://schemas.microsoft.com/office/drawing/2014/main" id="{7912225C-84E0-4635-839C-BF2CEA1BF12B}"/>
              </a:ext>
            </a:extLst>
          </p:cNvPr>
          <p:cNvSpPr txBox="1"/>
          <p:nvPr/>
        </p:nvSpPr>
        <p:spPr>
          <a:xfrm>
            <a:off x="6978038" y="2948636"/>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Tu are doing an activity.</a:t>
            </a:r>
          </a:p>
        </p:txBody>
      </p:sp>
      <p:sp>
        <p:nvSpPr>
          <p:cNvPr id="71" name="TextBox 70">
            <a:extLst>
              <a:ext uri="{FF2B5EF4-FFF2-40B4-BE49-F238E27FC236}">
                <a16:creationId xmlns:a16="http://schemas.microsoft.com/office/drawing/2014/main" id="{4641630C-2879-45DC-82AF-CBB2A0DA56C0}"/>
              </a:ext>
            </a:extLst>
          </p:cNvPr>
          <p:cNvSpPr txBox="1"/>
          <p:nvPr/>
        </p:nvSpPr>
        <p:spPr>
          <a:xfrm>
            <a:off x="6978038" y="3776451"/>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Goodbye, </a:t>
            </a:r>
            <a:r>
              <a:rPr kumimoji="0" lang="fr-FR"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friends</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A8CFF1FC-C64D-4C75-AF76-EF00DDB87AA1}"/>
              </a:ext>
            </a:extLst>
          </p:cNvPr>
          <p:cNvSpPr txBox="1"/>
          <p:nvPr/>
        </p:nvSpPr>
        <p:spPr>
          <a:xfrm>
            <a:off x="6978038" y="4604266"/>
            <a:ext cx="3600000"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I’m</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going</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for a </a:t>
            </a:r>
            <a:r>
              <a:rPr kumimoji="0" lang="fr-FR" sz="2400" b="0"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walk</a:t>
            </a:r>
            <a:r>
              <a:rPr kumimoji="0" lang="fr-FR"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a:t>
            </a:r>
          </a:p>
        </p:txBody>
      </p:sp>
      <p:sp>
        <p:nvSpPr>
          <p:cNvPr id="73" name="TextBox 72">
            <a:extLst>
              <a:ext uri="{FF2B5EF4-FFF2-40B4-BE49-F238E27FC236}">
                <a16:creationId xmlns:a16="http://schemas.microsoft.com/office/drawing/2014/main" id="{A941ABC8-2F94-4115-A12A-1AE27C839AC8}"/>
              </a:ext>
            </a:extLst>
          </p:cNvPr>
          <p:cNvSpPr txBox="1"/>
          <p:nvPr/>
        </p:nvSpPr>
        <p:spPr>
          <a:xfrm>
            <a:off x="6978038" y="5623111"/>
            <a:ext cx="3600000"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It’s a nice story.</a:t>
            </a:r>
          </a:p>
        </p:txBody>
      </p:sp>
      <p:sp>
        <p:nvSpPr>
          <p:cNvPr id="74" name="TextBox 73">
            <a:extLst>
              <a:ext uri="{FF2B5EF4-FFF2-40B4-BE49-F238E27FC236}">
                <a16:creationId xmlns:a16="http://schemas.microsoft.com/office/drawing/2014/main" id="{46D84989-97AF-4CDB-8CFC-EC9C4FA9A8A2}"/>
              </a:ext>
            </a:extLst>
          </p:cNvPr>
          <p:cNvSpPr txBox="1"/>
          <p:nvPr/>
        </p:nvSpPr>
        <p:spPr>
          <a:xfrm>
            <a:off x="4986781" y="3961116"/>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75" name="TextBox 74">
            <a:extLst>
              <a:ext uri="{FF2B5EF4-FFF2-40B4-BE49-F238E27FC236}">
                <a16:creationId xmlns:a16="http://schemas.microsoft.com/office/drawing/2014/main" id="{FF9B2870-ECE0-4AD4-9218-DEC07EFFF4A6}"/>
              </a:ext>
            </a:extLst>
          </p:cNvPr>
          <p:cNvSpPr txBox="1"/>
          <p:nvPr/>
        </p:nvSpPr>
        <p:spPr>
          <a:xfrm>
            <a:off x="11042472" y="3133301"/>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76" name="TextBox 75">
            <a:extLst>
              <a:ext uri="{FF2B5EF4-FFF2-40B4-BE49-F238E27FC236}">
                <a16:creationId xmlns:a16="http://schemas.microsoft.com/office/drawing/2014/main" id="{813BCF89-620A-417A-8AB7-8988E4B645A6}"/>
              </a:ext>
            </a:extLst>
          </p:cNvPr>
          <p:cNvSpPr txBox="1"/>
          <p:nvPr/>
        </p:nvSpPr>
        <p:spPr>
          <a:xfrm>
            <a:off x="11063015" y="5623110"/>
            <a:ext cx="45878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77" name="TextBox 76">
            <a:extLst>
              <a:ext uri="{FF2B5EF4-FFF2-40B4-BE49-F238E27FC236}">
                <a16:creationId xmlns:a16="http://schemas.microsoft.com/office/drawing/2014/main" id="{96DF073D-DB81-4B56-9E37-52F71B1456B2}"/>
              </a:ext>
            </a:extLst>
          </p:cNvPr>
          <p:cNvSpPr txBox="1"/>
          <p:nvPr/>
        </p:nvSpPr>
        <p:spPr>
          <a:xfrm>
            <a:off x="4927470" y="4788931"/>
            <a:ext cx="577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p>
        </p:txBody>
      </p:sp>
      <p:sp>
        <p:nvSpPr>
          <p:cNvPr id="78" name="TextBox 77">
            <a:extLst>
              <a:ext uri="{FF2B5EF4-FFF2-40B4-BE49-F238E27FC236}">
                <a16:creationId xmlns:a16="http://schemas.microsoft.com/office/drawing/2014/main" id="{43C9A846-7846-4393-86B4-3DA99255DE69}"/>
              </a:ext>
            </a:extLst>
          </p:cNvPr>
          <p:cNvSpPr txBox="1"/>
          <p:nvPr/>
        </p:nvSpPr>
        <p:spPr>
          <a:xfrm>
            <a:off x="11003704" y="4788931"/>
            <a:ext cx="577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p>
        </p:txBody>
      </p:sp>
      <p:sp>
        <p:nvSpPr>
          <p:cNvPr id="79" name="TextBox 78">
            <a:extLst>
              <a:ext uri="{FF2B5EF4-FFF2-40B4-BE49-F238E27FC236}">
                <a16:creationId xmlns:a16="http://schemas.microsoft.com/office/drawing/2014/main" id="{C0A9ED52-062F-44B3-8F0E-CA16CE6F2D43}"/>
              </a:ext>
            </a:extLst>
          </p:cNvPr>
          <p:cNvSpPr txBox="1"/>
          <p:nvPr/>
        </p:nvSpPr>
        <p:spPr>
          <a:xfrm>
            <a:off x="4561183" y="3133300"/>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80" name="TextBox 79">
            <a:extLst>
              <a:ext uri="{FF2B5EF4-FFF2-40B4-BE49-F238E27FC236}">
                <a16:creationId xmlns:a16="http://schemas.microsoft.com/office/drawing/2014/main" id="{5835BE9B-FC9B-43F3-B7EB-4D18181168D1}"/>
              </a:ext>
            </a:extLst>
          </p:cNvPr>
          <p:cNvSpPr txBox="1"/>
          <p:nvPr/>
        </p:nvSpPr>
        <p:spPr>
          <a:xfrm>
            <a:off x="4577695" y="5625824"/>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81" name="TextBox 80">
            <a:extLst>
              <a:ext uri="{FF2B5EF4-FFF2-40B4-BE49-F238E27FC236}">
                <a16:creationId xmlns:a16="http://schemas.microsoft.com/office/drawing/2014/main" id="{A254C354-E6B8-4F95-844C-EB94358A652D}"/>
              </a:ext>
            </a:extLst>
          </p:cNvPr>
          <p:cNvSpPr txBox="1"/>
          <p:nvPr/>
        </p:nvSpPr>
        <p:spPr>
          <a:xfrm>
            <a:off x="10637417" y="3967480"/>
            <a:ext cx="1309975"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et</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[e]</a:t>
            </a:r>
          </a:p>
        </p:txBody>
      </p:sp>
      <p:sp>
        <p:nvSpPr>
          <p:cNvPr id="2" name="Action Button: Custom 56">
            <a:hlinkClick r:id="" action="ppaction://noaction" highlightClick="1">
              <a:snd r:embed="rId4" name="1 (8-9).wav"/>
            </a:hlinkClick>
            <a:extLst>
              <a:ext uri="{FF2B5EF4-FFF2-40B4-BE49-F238E27FC236}">
                <a16:creationId xmlns:a16="http://schemas.microsoft.com/office/drawing/2014/main" id="{B6DA2288-B01F-461C-8B10-FC7122550ECA}"/>
              </a:ext>
            </a:extLst>
          </p:cNvPr>
          <p:cNvSpPr/>
          <p:nvPr/>
        </p:nvSpPr>
        <p:spPr>
          <a:xfrm>
            <a:off x="275517"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 name="Action Button: Custom 58">
            <a:hlinkClick r:id="" action="ppaction://noaction" highlightClick="1">
              <a:snd r:embed="rId5" name="4 (8-9).wav"/>
            </a:hlinkClick>
            <a:extLst>
              <a:ext uri="{FF2B5EF4-FFF2-40B4-BE49-F238E27FC236}">
                <a16:creationId xmlns:a16="http://schemas.microsoft.com/office/drawing/2014/main" id="{80BB08AC-0125-491E-B781-7924BEBB32B4}"/>
              </a:ext>
            </a:extLst>
          </p:cNvPr>
          <p:cNvSpPr/>
          <p:nvPr/>
        </p:nvSpPr>
        <p:spPr>
          <a:xfrm>
            <a:off x="282683"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 name="Action Button: Custom 63">
            <a:hlinkClick r:id="" action="ppaction://noaction" highlightClick="1">
              <a:snd r:embed="rId6" name="2 (8-9).wav"/>
            </a:hlinkClick>
            <a:extLst>
              <a:ext uri="{FF2B5EF4-FFF2-40B4-BE49-F238E27FC236}">
                <a16:creationId xmlns:a16="http://schemas.microsoft.com/office/drawing/2014/main" id="{7BE093AE-9D48-4D1E-9CE9-2F50A22F1928}"/>
              </a:ext>
            </a:extLst>
          </p:cNvPr>
          <p:cNvSpPr/>
          <p:nvPr/>
        </p:nvSpPr>
        <p:spPr>
          <a:xfrm>
            <a:off x="282683"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62">
            <a:hlinkClick r:id="" action="ppaction://noaction" highlightClick="1">
              <a:snd r:embed="rId7" name="3 (8-9).wav"/>
            </a:hlinkClick>
            <a:extLst>
              <a:ext uri="{FF2B5EF4-FFF2-40B4-BE49-F238E27FC236}">
                <a16:creationId xmlns:a16="http://schemas.microsoft.com/office/drawing/2014/main" id="{19429E5B-8192-4C99-A583-4C084FA4EEF7}"/>
              </a:ext>
            </a:extLst>
          </p:cNvPr>
          <p:cNvSpPr/>
          <p:nvPr/>
        </p:nvSpPr>
        <p:spPr>
          <a:xfrm>
            <a:off x="282683" y="477792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Action Button: Custom 59">
            <a:hlinkClick r:id="" action="ppaction://noaction" highlightClick="1">
              <a:snd r:embed="rId8" name="6 (8-9).wav"/>
            </a:hlinkClick>
            <a:extLst>
              <a:ext uri="{FF2B5EF4-FFF2-40B4-BE49-F238E27FC236}">
                <a16:creationId xmlns:a16="http://schemas.microsoft.com/office/drawing/2014/main" id="{215EE2CB-C766-4B1A-AFF3-F010E5094A8E}"/>
              </a:ext>
            </a:extLst>
          </p:cNvPr>
          <p:cNvSpPr/>
          <p:nvPr/>
        </p:nvSpPr>
        <p:spPr>
          <a:xfrm>
            <a:off x="6342405" y="394374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 name="Action Button: Custom 60">
            <a:hlinkClick r:id="" action="ppaction://noaction" highlightClick="1">
              <a:snd r:embed="rId9" name="5 (8-9).wav"/>
            </a:hlinkClick>
            <a:extLst>
              <a:ext uri="{FF2B5EF4-FFF2-40B4-BE49-F238E27FC236}">
                <a16:creationId xmlns:a16="http://schemas.microsoft.com/office/drawing/2014/main" id="{5956DC55-5148-4526-A225-CF53D818C8BD}"/>
              </a:ext>
            </a:extLst>
          </p:cNvPr>
          <p:cNvSpPr/>
          <p:nvPr/>
        </p:nvSpPr>
        <p:spPr>
          <a:xfrm>
            <a:off x="6357226" y="310956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61">
            <a:hlinkClick r:id="" action="ppaction://noaction" highlightClick="1">
              <a:snd r:embed="rId10" name="8 (8-9).wav"/>
            </a:hlinkClick>
            <a:extLst>
              <a:ext uri="{FF2B5EF4-FFF2-40B4-BE49-F238E27FC236}">
                <a16:creationId xmlns:a16="http://schemas.microsoft.com/office/drawing/2014/main" id="{DE735CBF-B8EB-47BE-A23E-B3102CBB22B5}"/>
              </a:ext>
            </a:extLst>
          </p:cNvPr>
          <p:cNvSpPr/>
          <p:nvPr/>
        </p:nvSpPr>
        <p:spPr>
          <a:xfrm>
            <a:off x="6357226" y="560714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Action Button: Custom 62">
            <a:hlinkClick r:id="" action="ppaction://noaction" highlightClick="1">
              <a:snd r:embed="rId11" name="7 (8-9).wav"/>
            </a:hlinkClick>
            <a:extLst>
              <a:ext uri="{FF2B5EF4-FFF2-40B4-BE49-F238E27FC236}">
                <a16:creationId xmlns:a16="http://schemas.microsoft.com/office/drawing/2014/main" id="{CF110D47-6A0F-4956-B96C-0550A9E2DB0C}"/>
              </a:ext>
            </a:extLst>
          </p:cNvPr>
          <p:cNvSpPr/>
          <p:nvPr/>
        </p:nvSpPr>
        <p:spPr>
          <a:xfrm>
            <a:off x="6331151" y="47599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3369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25428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6" name="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6" name="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7" name="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9" name="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10438" y="2478820"/>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2945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petit.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6" name="lit.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ici.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il.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Tree>
    <p:extLst>
      <p:ext uri="{BB962C8B-B14F-4D97-AF65-F5344CB8AC3E}">
        <p14:creationId xmlns:p14="http://schemas.microsoft.com/office/powerpoint/2010/main" val="428406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7FD3D75-8C7B-43B9-B68D-0E357F3ED3B3}"/>
              </a:ext>
            </a:extLst>
          </p:cNvPr>
          <p:cNvSpPr txBox="1"/>
          <p:nvPr/>
        </p:nvSpPr>
        <p:spPr>
          <a:xfrm>
            <a:off x="305929" y="4943434"/>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rap</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i</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E9FEED8A-5074-43DE-8F06-9D5E65BC6A05}"/>
              </a:ext>
            </a:extLst>
          </p:cNvPr>
          <p:cNvSpPr txBox="1"/>
          <p:nvPr/>
        </p:nvSpPr>
        <p:spPr>
          <a:xfrm>
            <a:off x="1542791" y="116422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t>
            </a:r>
          </a:p>
        </p:txBody>
      </p:sp>
      <p:sp>
        <p:nvSpPr>
          <p:cNvPr id="11" name="TextBox 10">
            <a:extLst>
              <a:ext uri="{FF2B5EF4-FFF2-40B4-BE49-F238E27FC236}">
                <a16:creationId xmlns:a16="http://schemas.microsoft.com/office/drawing/2014/main" id="{B629C01C-72D8-4A4F-A3CE-FE20F627BD33}"/>
              </a:ext>
            </a:extLst>
          </p:cNvPr>
          <p:cNvSpPr txBox="1"/>
          <p:nvPr/>
        </p:nvSpPr>
        <p:spPr>
          <a:xfrm>
            <a:off x="2973920" y="286288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mal</a:t>
            </a:r>
          </a:p>
        </p:txBody>
      </p:sp>
      <p:sp>
        <p:nvSpPr>
          <p:cNvPr id="12" name="TextBox 11">
            <a:extLst>
              <a:ext uri="{FF2B5EF4-FFF2-40B4-BE49-F238E27FC236}">
                <a16:creationId xmlns:a16="http://schemas.microsoft.com/office/drawing/2014/main" id="{3249B0CD-7802-48C3-9F0F-C831E1037117}"/>
              </a:ext>
            </a:extLst>
          </p:cNvPr>
          <p:cNvSpPr txBox="1"/>
          <p:nvPr/>
        </p:nvSpPr>
        <p:spPr>
          <a:xfrm>
            <a:off x="326334" y="2557826"/>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7FE3EEA4-3701-4BBB-8B50-6AA51347B3BA}"/>
              </a:ext>
            </a:extLst>
          </p:cNvPr>
          <p:cNvSpPr txBox="1"/>
          <p:nvPr/>
        </p:nvSpPr>
        <p:spPr>
          <a:xfrm>
            <a:off x="3091749" y="4314879"/>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mach</a:t>
            </a: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ne</a:t>
            </a:r>
          </a:p>
        </p:txBody>
      </p:sp>
      <p:sp>
        <p:nvSpPr>
          <p:cNvPr id="14" name="TextBox 19">
            <a:extLst>
              <a:ext uri="{FF2B5EF4-FFF2-40B4-BE49-F238E27FC236}">
                <a16:creationId xmlns:a16="http://schemas.microsoft.com/office/drawing/2014/main" id="{DFF259E3-5A18-4EF0-A714-C6436B58078F}"/>
              </a:ext>
            </a:extLst>
          </p:cNvPr>
          <p:cNvSpPr txBox="1"/>
          <p:nvPr/>
        </p:nvSpPr>
        <p:spPr>
          <a:xfrm>
            <a:off x="-151737" y="3792859"/>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dée</a:t>
            </a:r>
          </a:p>
        </p:txBody>
      </p:sp>
      <p:sp>
        <p:nvSpPr>
          <p:cNvPr id="15" name="TextBox 20">
            <a:extLst>
              <a:ext uri="{FF2B5EF4-FFF2-40B4-BE49-F238E27FC236}">
                <a16:creationId xmlns:a16="http://schemas.microsoft.com/office/drawing/2014/main" id="{07C76F95-FFDD-44B2-9248-51312E00C0EF}"/>
              </a:ext>
            </a:extLst>
          </p:cNvPr>
          <p:cNvSpPr txBox="1"/>
          <p:nvPr/>
        </p:nvSpPr>
        <p:spPr>
          <a:xfrm flipH="1">
            <a:off x="6704009" y="3845770"/>
            <a:ext cx="26855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t>
            </a:r>
          </a:p>
        </p:txBody>
      </p:sp>
      <p:sp>
        <p:nvSpPr>
          <p:cNvPr id="16" name="TextBox 21">
            <a:extLst>
              <a:ext uri="{FF2B5EF4-FFF2-40B4-BE49-F238E27FC236}">
                <a16:creationId xmlns:a16="http://schemas.microsoft.com/office/drawing/2014/main" id="{B43F578F-8D40-45FF-A920-FF4FDCDED66A}"/>
              </a:ext>
            </a:extLst>
          </p:cNvPr>
          <p:cNvSpPr txBox="1"/>
          <p:nvPr/>
        </p:nvSpPr>
        <p:spPr>
          <a:xfrm>
            <a:off x="2723788" y="1798016"/>
            <a:ext cx="503732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22">
            <a:extLst>
              <a:ext uri="{FF2B5EF4-FFF2-40B4-BE49-F238E27FC236}">
                <a16:creationId xmlns:a16="http://schemas.microsoft.com/office/drawing/2014/main" id="{AA3AD21E-B773-4F31-B43E-266006FF3813}"/>
              </a:ext>
            </a:extLst>
          </p:cNvPr>
          <p:cNvSpPr txBox="1"/>
          <p:nvPr/>
        </p:nvSpPr>
        <p:spPr>
          <a:xfrm>
            <a:off x="6766249" y="2155553"/>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20">
            <a:extLst>
              <a:ext uri="{FF2B5EF4-FFF2-40B4-BE49-F238E27FC236}">
                <a16:creationId xmlns:a16="http://schemas.microsoft.com/office/drawing/2014/main" id="{226EE960-4A04-4ECB-979C-809471D6B152}"/>
              </a:ext>
            </a:extLst>
          </p:cNvPr>
          <p:cNvSpPr txBox="1"/>
          <p:nvPr/>
        </p:nvSpPr>
        <p:spPr>
          <a:xfrm flipH="1">
            <a:off x="6369519" y="1213199"/>
            <a:ext cx="310297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anc</a:t>
            </a:r>
            <a:r>
              <a:rPr kumimoji="0" lang="en-GB" sz="6000" b="0"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20">
            <a:extLst>
              <a:ext uri="{FF2B5EF4-FFF2-40B4-BE49-F238E27FC236}">
                <a16:creationId xmlns:a16="http://schemas.microsoft.com/office/drawing/2014/main" id="{69DCB100-CEF2-40AF-B406-E1BACBE4A75E}"/>
              </a:ext>
            </a:extLst>
          </p:cNvPr>
          <p:cNvSpPr txBox="1"/>
          <p:nvPr/>
        </p:nvSpPr>
        <p:spPr>
          <a:xfrm flipH="1">
            <a:off x="4307493" y="5282035"/>
            <a:ext cx="217196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vre</a:t>
            </a:r>
          </a:p>
        </p:txBody>
      </p:sp>
      <p:sp>
        <p:nvSpPr>
          <p:cNvPr id="20" name="Rectangle 2" descr="rectangle for the timer">
            <a:extLst>
              <a:ext uri="{FF2B5EF4-FFF2-40B4-BE49-F238E27FC236}">
                <a16:creationId xmlns:a16="http://schemas.microsoft.com/office/drawing/2014/main" id="{28003C7E-A9CC-4F0F-934C-61552485FADC}"/>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3" descr="rectangle for the timer, it moves down the screen as the time passes">
            <a:extLst>
              <a:ext uri="{FF2B5EF4-FFF2-40B4-BE49-F238E27FC236}">
                <a16:creationId xmlns:a16="http://schemas.microsoft.com/office/drawing/2014/main" id="{A84F8124-09F6-4721-8981-3281F77455B5}"/>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Line 7" descr="line to denote the top of the timer, 60 seconds">
            <a:extLst>
              <a:ext uri="{FF2B5EF4-FFF2-40B4-BE49-F238E27FC236}">
                <a16:creationId xmlns:a16="http://schemas.microsoft.com/office/drawing/2014/main" id="{275B3ACE-544C-43E7-95B7-6E958D63C9FB}"/>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3" name="Text Box 12">
            <a:extLst>
              <a:ext uri="{FF2B5EF4-FFF2-40B4-BE49-F238E27FC236}">
                <a16:creationId xmlns:a16="http://schemas.microsoft.com/office/drawing/2014/main" id="{0E8BAC99-D67F-402E-92B7-3B5936B8B0E2}"/>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24" name="Text Box 10">
            <a:extLst>
              <a:ext uri="{FF2B5EF4-FFF2-40B4-BE49-F238E27FC236}">
                <a16:creationId xmlns:a16="http://schemas.microsoft.com/office/drawing/2014/main" id="{355853C1-6071-4428-9EF1-F8B84639F4A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25" name="Line 4" descr="line for the timer, 60 to 0 seconds">
            <a:extLst>
              <a:ext uri="{FF2B5EF4-FFF2-40B4-BE49-F238E27FC236}">
                <a16:creationId xmlns:a16="http://schemas.microsoft.com/office/drawing/2014/main" id="{C474555B-F41D-4EB9-8971-7B00B371048D}"/>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Line 9" descr="line to denote the end of the timer (i.e. zero seconds)">
            <a:extLst>
              <a:ext uri="{FF2B5EF4-FFF2-40B4-BE49-F238E27FC236}">
                <a16:creationId xmlns:a16="http://schemas.microsoft.com/office/drawing/2014/main" id="{DF02AEB6-1E1B-401F-B7FC-1FFAE5646BE6}"/>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 Box 14">
            <a:extLst>
              <a:ext uri="{FF2B5EF4-FFF2-40B4-BE49-F238E27FC236}">
                <a16:creationId xmlns:a16="http://schemas.microsoft.com/office/drawing/2014/main" id="{765C674B-9E2E-4CB3-AD44-AAF31242FD57}"/>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8" name="AutoShape 11">
            <a:hlinkClick r:id="" action="ppaction://noaction" highlightClick="1"/>
            <a:extLst>
              <a:ext uri="{FF2B5EF4-FFF2-40B4-BE49-F238E27FC236}">
                <a16:creationId xmlns:a16="http://schemas.microsoft.com/office/drawing/2014/main" id="{597BA463-5082-4EC5-B3BC-274F6221CA46}"/>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1">
            <a:extLst>
              <a:ext uri="{FF2B5EF4-FFF2-40B4-BE49-F238E27FC236}">
                <a16:creationId xmlns:a16="http://schemas.microsoft.com/office/drawing/2014/main" id="{4D028EDA-0D91-453E-B321-74A73521D3D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835964" y="440715"/>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99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1"/>
                                        </p:tgtEl>
                                      </p:cBhvr>
                                    </p:animEffect>
                                    <p:set>
                                      <p:cBhvr>
                                        <p:cTn id="7" dur="1" fill="hold">
                                          <p:stCondLst>
                                            <p:cond delay="58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73829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79725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38528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03748" y="1571344"/>
          <a:ext cx="7606173" cy="4431834"/>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SSC [-ill-/</a:t>
                      </a:r>
                      <a:r>
                        <a:rPr kumimoji="0" lang="en-GB" sz="2000" b="1" i="0" u="none" strike="noStrike" kern="1200" cap="none" spc="0" normalizeH="0" baseline="0" noProof="0" dirty="0" err="1">
                          <a:ln>
                            <a:noFill/>
                          </a:ln>
                          <a:solidFill>
                            <a:prstClr val="white"/>
                          </a:solidFill>
                          <a:effectLst/>
                          <a:uLnTx/>
                          <a:uFillTx/>
                          <a:latin typeface="+mn-lt"/>
                          <a:ea typeface="+mn-ea"/>
                          <a:cs typeface="+mn-cs"/>
                        </a:rPr>
                        <a:t>ille</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SSC [</a:t>
                      </a:r>
                      <a:r>
                        <a:rPr lang="en-GB" sz="2000" dirty="0" err="1"/>
                        <a:t>i</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br</a:t>
                      </a:r>
                      <a:r>
                        <a:rPr lang="en-GB" sz="2000" u="sng" dirty="0" err="1">
                          <a:solidFill>
                            <a:schemeClr val="accent1">
                              <a:lumMod val="50000"/>
                            </a:schemeClr>
                          </a:solidFill>
                        </a:rPr>
                        <a:t>ill</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gr</a:t>
                      </a:r>
                      <a:r>
                        <a:rPr lang="en-GB" sz="2000" u="sng" dirty="0">
                          <a:solidFill>
                            <a:schemeClr val="accent1">
                              <a:lumMod val="50000"/>
                            </a:schemeClr>
                          </a:solidFill>
                        </a:rPr>
                        <a:t>ille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u="sng" dirty="0" err="1">
                          <a:solidFill>
                            <a:schemeClr val="accent1">
                              <a:lumMod val="50000"/>
                            </a:schemeClr>
                          </a:solidFill>
                        </a:rPr>
                        <a:t>il</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u="sng" dirty="0">
                          <a:solidFill>
                            <a:schemeClr val="accent1">
                              <a:lumMod val="50000"/>
                            </a:schemeClr>
                          </a:solidFill>
                        </a:rPr>
                        <a:t>ill</a:t>
                      </a:r>
                      <a:r>
                        <a:rPr lang="en-GB" sz="2000" u="none" dirty="0">
                          <a:solidFill>
                            <a:schemeClr val="accent1">
                              <a:lumMod val="50000"/>
                            </a:schemeClr>
                          </a:solidFill>
                        </a:rPr>
                        <a:t>et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fillette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out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subt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53" name="Rounded Rectangular Callout 3">
            <a:extLst>
              <a:ext uri="{FF2B5EF4-FFF2-40B4-BE49-F238E27FC236}">
                <a16:creationId xmlns:a16="http://schemas.microsoft.com/office/drawing/2014/main" id="{90339DB0-F56D-49D4-B753-E17B9BF7AA94}"/>
              </a:ext>
            </a:extLst>
          </p:cNvPr>
          <p:cNvSpPr/>
          <p:nvPr/>
        </p:nvSpPr>
        <p:spPr>
          <a:xfrm>
            <a:off x="7860516" y="2867339"/>
            <a:ext cx="3300767" cy="1653227"/>
          </a:xfrm>
          <a:prstGeom prst="wedgeRoundRectCallout">
            <a:avLst>
              <a:gd name="adj1" fmla="val -60515"/>
              <a:gd name="adj2" fmla="val 87912"/>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5803826" y="2124795"/>
            <a:ext cx="177426" cy="30777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5476154" y="2680817"/>
            <a:ext cx="156755" cy="249320"/>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5480600" y="3145222"/>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5311238" y="3584626"/>
            <a:ext cx="8653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5397777" y="4077836"/>
            <a:ext cx="165464" cy="29429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5303620" y="4660389"/>
            <a:ext cx="16022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5632909" y="5070564"/>
            <a:ext cx="128365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5747085" y="5566893"/>
            <a:ext cx="129331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3" name="gentil.wav"/>
            </a:hlinkClick>
            <a:extLst>
              <a:ext uri="{FF2B5EF4-FFF2-40B4-BE49-F238E27FC236}">
                <a16:creationId xmlns:a16="http://schemas.microsoft.com/office/drawing/2014/main" id="{00B3E4C1-DFF4-46C3-8013-784275E7AA6B}"/>
              </a:ext>
            </a:extLst>
          </p:cNvPr>
          <p:cNvSpPr/>
          <p:nvPr/>
        </p:nvSpPr>
        <p:spPr>
          <a:xfrm>
            <a:off x="4524197" y="21234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briller.wav"/>
            </a:hlinkClick>
            <a:extLst>
              <a:ext uri="{FF2B5EF4-FFF2-40B4-BE49-F238E27FC236}">
                <a16:creationId xmlns:a16="http://schemas.microsoft.com/office/drawing/2014/main" id="{5B92A95F-523A-4E36-B65E-94DAE9FBB368}"/>
              </a:ext>
            </a:extLst>
          </p:cNvPr>
          <p:cNvSpPr/>
          <p:nvPr/>
        </p:nvSpPr>
        <p:spPr>
          <a:xfrm>
            <a:off x="4524197" y="25960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grille.wav"/>
            </a:hlinkClick>
            <a:extLst>
              <a:ext uri="{FF2B5EF4-FFF2-40B4-BE49-F238E27FC236}">
                <a16:creationId xmlns:a16="http://schemas.microsoft.com/office/drawing/2014/main" id="{D4B491BE-DEE1-4BAB-B62E-08BEC8F84C2F}"/>
              </a:ext>
            </a:extLst>
          </p:cNvPr>
          <p:cNvSpPr/>
          <p:nvPr/>
        </p:nvSpPr>
        <p:spPr>
          <a:xfrm>
            <a:off x="4522119" y="31067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fils.wav"/>
            </a:hlinkClick>
            <a:extLst>
              <a:ext uri="{FF2B5EF4-FFF2-40B4-BE49-F238E27FC236}">
                <a16:creationId xmlns:a16="http://schemas.microsoft.com/office/drawing/2014/main" id="{7C5D1C98-B338-48C7-A0D6-9CC93C596CA9}"/>
              </a:ext>
            </a:extLst>
          </p:cNvPr>
          <p:cNvSpPr/>
          <p:nvPr/>
        </p:nvSpPr>
        <p:spPr>
          <a:xfrm>
            <a:off x="4522119" y="35889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t.wav"/>
            </a:hlinkClick>
            <a:extLst>
              <a:ext uri="{FF2B5EF4-FFF2-40B4-BE49-F238E27FC236}">
                <a16:creationId xmlns:a16="http://schemas.microsoft.com/office/drawing/2014/main" id="{735F5EA0-D015-4C01-9444-94092DE5E112}"/>
              </a:ext>
            </a:extLst>
          </p:cNvPr>
          <p:cNvSpPr/>
          <p:nvPr/>
        </p:nvSpPr>
        <p:spPr>
          <a:xfrm>
            <a:off x="4522119" y="41064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fillette.wav"/>
            </a:hlinkClick>
            <a:extLst>
              <a:ext uri="{FF2B5EF4-FFF2-40B4-BE49-F238E27FC236}">
                <a16:creationId xmlns:a16="http://schemas.microsoft.com/office/drawing/2014/main" id="{C85FFF45-DBEA-4B31-808F-B9B100F63A1A}"/>
              </a:ext>
            </a:extLst>
          </p:cNvPr>
          <p:cNvSpPr/>
          <p:nvPr/>
        </p:nvSpPr>
        <p:spPr>
          <a:xfrm>
            <a:off x="4526913" y="45923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outil.wav"/>
            </a:hlinkClick>
            <a:extLst>
              <a:ext uri="{FF2B5EF4-FFF2-40B4-BE49-F238E27FC236}">
                <a16:creationId xmlns:a16="http://schemas.microsoft.com/office/drawing/2014/main" id="{C30A216B-AEBB-4E5C-9D72-F3186157431E}"/>
              </a:ext>
            </a:extLst>
          </p:cNvPr>
          <p:cNvSpPr/>
          <p:nvPr/>
        </p:nvSpPr>
        <p:spPr>
          <a:xfrm>
            <a:off x="4532313" y="5098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subtil.wav"/>
            </a:hlinkClick>
            <a:extLst>
              <a:ext uri="{FF2B5EF4-FFF2-40B4-BE49-F238E27FC236}">
                <a16:creationId xmlns:a16="http://schemas.microsoft.com/office/drawing/2014/main" id="{B283615F-33BB-4FCE-934D-0B85B4100205}"/>
              </a:ext>
            </a:extLst>
          </p:cNvPr>
          <p:cNvSpPr/>
          <p:nvPr/>
        </p:nvSpPr>
        <p:spPr>
          <a:xfrm>
            <a:off x="4522119" y="55859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2123443"/>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0393" y="2664056"/>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3639788"/>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3121256"/>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089354"/>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640562"/>
            <a:ext cx="282522" cy="294294"/>
          </a:xfrm>
          <a:prstGeom prst="rect">
            <a:avLst/>
          </a:prstGeom>
        </p:spPr>
      </p:pic>
      <p:pic>
        <p:nvPicPr>
          <p:cNvPr id="41" name="Picture 4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4863" y="5107052"/>
            <a:ext cx="282522" cy="294294"/>
          </a:xfrm>
          <a:prstGeom prst="rect">
            <a:avLst/>
          </a:prstGeom>
        </p:spPr>
      </p:pic>
      <p:pic>
        <p:nvPicPr>
          <p:cNvPr id="42" name="Picture 41"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4832" y="563001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6516539" y="212755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6199653" y="2640030"/>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shine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6199653" y="311916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railings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6199653" y="3584825"/>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[son]</a:t>
            </a:r>
          </a:p>
        </p:txBody>
      </p:sp>
      <p:sp>
        <p:nvSpPr>
          <p:cNvPr id="46" name="TextBox 45">
            <a:extLst>
              <a:ext uri="{FF2B5EF4-FFF2-40B4-BE49-F238E27FC236}">
                <a16:creationId xmlns:a16="http://schemas.microsoft.com/office/drawing/2014/main" id="{F5484CBA-C5B3-4DFF-8B50-E9BE19CDBBE4}"/>
              </a:ext>
            </a:extLst>
          </p:cNvPr>
          <p:cNvSpPr txBox="1"/>
          <p:nvPr/>
        </p:nvSpPr>
        <p:spPr>
          <a:xfrm>
            <a:off x="6199653" y="4045617"/>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[ticket]</a:t>
            </a:r>
          </a:p>
        </p:txBody>
      </p:sp>
      <p:sp>
        <p:nvSpPr>
          <p:cNvPr id="47" name="TextBox 46">
            <a:extLst>
              <a:ext uri="{FF2B5EF4-FFF2-40B4-BE49-F238E27FC236}">
                <a16:creationId xmlns:a16="http://schemas.microsoft.com/office/drawing/2014/main" id="{C04CC69D-DA00-498F-BC13-85CCB6C1384D}"/>
              </a:ext>
            </a:extLst>
          </p:cNvPr>
          <p:cNvSpPr txBox="1"/>
          <p:nvPr/>
        </p:nvSpPr>
        <p:spPr>
          <a:xfrm>
            <a:off x="6199653" y="453474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girl]</a:t>
            </a:r>
          </a:p>
        </p:txBody>
      </p:sp>
      <p:sp>
        <p:nvSpPr>
          <p:cNvPr id="48" name="TextBox 47">
            <a:extLst>
              <a:ext uri="{FF2B5EF4-FFF2-40B4-BE49-F238E27FC236}">
                <a16:creationId xmlns:a16="http://schemas.microsoft.com/office/drawing/2014/main" id="{090FE7C1-A70C-4A33-8C8B-84BE2A68D1A9}"/>
              </a:ext>
            </a:extLst>
          </p:cNvPr>
          <p:cNvSpPr txBox="1"/>
          <p:nvPr/>
        </p:nvSpPr>
        <p:spPr>
          <a:xfrm>
            <a:off x="6199653" y="5028511"/>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tool</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46910BA-DA9D-4A68-AFE2-32C3EDBA77B5}"/>
              </a:ext>
            </a:extLst>
          </p:cNvPr>
          <p:cNvSpPr txBox="1"/>
          <p:nvPr/>
        </p:nvSpPr>
        <p:spPr>
          <a:xfrm>
            <a:off x="6199653" y="5561784"/>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subtle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595017" y="3892403"/>
            <a:ext cx="3043473" cy="1804663"/>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SSC [-ill-/</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SSC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followed by a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sound.</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13" name="fi.wav"/>
            </a:hlinkClick>
            <a:extLst>
              <a:ext uri="{FF2B5EF4-FFF2-40B4-BE49-F238E27FC236}">
                <a16:creationId xmlns:a16="http://schemas.microsoft.com/office/drawing/2014/main" id="{A530E2F4-3BB8-46AC-A499-6A1D1AFA6D49}"/>
              </a:ext>
            </a:extLst>
          </p:cNvPr>
          <p:cNvSpPr txBox="1"/>
          <p:nvPr/>
        </p:nvSpPr>
        <p:spPr>
          <a:xfrm>
            <a:off x="568533" y="2123443"/>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[yuck]</a:t>
            </a:r>
          </a:p>
        </p:txBody>
      </p:sp>
      <p:sp>
        <p:nvSpPr>
          <p:cNvPr id="5" name="TextBox 4">
            <a:hlinkClick r:id="" action="ppaction://noaction">
              <a:snd r:embed="rId14" name="fille.wav"/>
            </a:hlinkClick>
            <a:extLst>
              <a:ext uri="{FF2B5EF4-FFF2-40B4-BE49-F238E27FC236}">
                <a16:creationId xmlns:a16="http://schemas.microsoft.com/office/drawing/2014/main" id="{96D013B1-29C1-4944-962C-14D447F6A5B6}"/>
              </a:ext>
            </a:extLst>
          </p:cNvPr>
          <p:cNvSpPr txBox="1"/>
          <p:nvPr/>
        </p:nvSpPr>
        <p:spPr>
          <a:xfrm>
            <a:off x="2001866" y="2134600"/>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[girl]</a:t>
            </a:r>
          </a:p>
        </p:txBody>
      </p:sp>
      <p:grpSp>
        <p:nvGrpSpPr>
          <p:cNvPr id="11" name="Group 10">
            <a:extLst>
              <a:ext uri="{FF2B5EF4-FFF2-40B4-BE49-F238E27FC236}">
                <a16:creationId xmlns:a16="http://schemas.microsoft.com/office/drawing/2014/main" id="{6AE1D7BE-A88B-43AE-84BE-1C5913523783}"/>
              </a:ext>
            </a:extLst>
          </p:cNvPr>
          <p:cNvGrpSpPr/>
          <p:nvPr/>
        </p:nvGrpSpPr>
        <p:grpSpPr>
          <a:xfrm>
            <a:off x="7860516" y="2867340"/>
            <a:ext cx="3300767" cy="1653227"/>
            <a:chOff x="7860516" y="2867340"/>
            <a:chExt cx="3300767" cy="1653227"/>
          </a:xfrm>
        </p:grpSpPr>
        <p:sp>
          <p:nvSpPr>
            <p:cNvPr id="51" name="Rounded Rectangular Callout 3">
              <a:extLst>
                <a:ext uri="{FF2B5EF4-FFF2-40B4-BE49-F238E27FC236}">
                  <a16:creationId xmlns:a16="http://schemas.microsoft.com/office/drawing/2014/main" id="{F07063D8-31C4-4422-8CF2-C901A0C90851}"/>
                </a:ext>
              </a:extLst>
            </p:cNvPr>
            <p:cNvSpPr/>
            <p:nvPr/>
          </p:nvSpPr>
          <p:spPr>
            <a:xfrm>
              <a:off x="7860516" y="2867340"/>
              <a:ext cx="3300767" cy="1653227"/>
            </a:xfrm>
            <a:prstGeom prst="wedgeRoundRectCallout">
              <a:avLst>
                <a:gd name="adj1" fmla="val -52279"/>
                <a:gd name="adj2" fmla="val -81755"/>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last letters of </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genti</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outi</a:t>
              </a:r>
              <a:r>
                <a:rPr kumimoji="0" lang="en-GB" sz="1800" b="1" i="1"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 These 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the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CRFL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rule.</a:t>
              </a:r>
            </a:p>
          </p:txBody>
        </p:sp>
        <p:cxnSp>
          <p:nvCxnSpPr>
            <p:cNvPr id="7" name="Straight Connector 6">
              <a:extLst>
                <a:ext uri="{FF2B5EF4-FFF2-40B4-BE49-F238E27FC236}">
                  <a16:creationId xmlns:a16="http://schemas.microsoft.com/office/drawing/2014/main" id="{704C1F49-33A2-495F-91AE-9D81AA720E40}"/>
                </a:ext>
              </a:extLst>
            </p:cNvPr>
            <p:cNvCxnSpPr>
              <a:cxnSpLocks/>
            </p:cNvCxnSpPr>
            <p:nvPr/>
          </p:nvCxnSpPr>
          <p:spPr>
            <a:xfrm>
              <a:off x="8411401" y="4520566"/>
              <a:ext cx="72743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6" grpId="0" animBg="1"/>
      <p:bldP spid="17" grpId="0" animBg="1"/>
      <p:bldP spid="22" grpId="0" animBg="1"/>
      <p:bldP spid="18" grpId="0" animBg="1"/>
      <p:bldP spid="19" grpId="0" animBg="1"/>
      <p:bldP spid="23"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265384" y="1663580"/>
          <a:ext cx="6656613" cy="4431834"/>
        </p:xfrm>
        <a:graphic>
          <a:graphicData uri="http://schemas.openxmlformats.org/drawingml/2006/table">
            <a:tbl>
              <a:tblPr firstRow="1" bandRow="1">
                <a:tableStyleId>{21E4AEA4-8DFA-4A89-87EB-49C32662AFE0}</a:tableStyleId>
              </a:tblPr>
              <a:tblGrid>
                <a:gridCol w="776809">
                  <a:extLst>
                    <a:ext uri="{9D8B030D-6E8A-4147-A177-3AD203B41FA5}">
                      <a16:colId xmlns:a16="http://schemas.microsoft.com/office/drawing/2014/main" val="2607353726"/>
                    </a:ext>
                  </a:extLst>
                </a:gridCol>
                <a:gridCol w="4008474">
                  <a:extLst>
                    <a:ext uri="{9D8B030D-6E8A-4147-A177-3AD203B41FA5}">
                      <a16:colId xmlns:a16="http://schemas.microsoft.com/office/drawing/2014/main" val="1600817978"/>
                    </a:ext>
                  </a:extLst>
                </a:gridCol>
                <a:gridCol w="1871330">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n-lt"/>
                          <a:ea typeface="+mn-ea"/>
                          <a:cs typeface="+mn-cs"/>
                        </a:rPr>
                        <a:t>différent ?</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fam</a:t>
                      </a:r>
                      <a:r>
                        <a:rPr lang="en-GB" sz="2000" b="1" dirty="0" err="1">
                          <a:solidFill>
                            <a:schemeClr val="accent1">
                              <a:lumMod val="50000"/>
                            </a:schemeClr>
                          </a:solidFill>
                        </a:rPr>
                        <a:t>ille</a:t>
                      </a:r>
                      <a:r>
                        <a:rPr lang="en-GB" sz="2000" dirty="0">
                          <a:solidFill>
                            <a:schemeClr val="accent1">
                              <a:lumMod val="50000"/>
                            </a:schemeClr>
                          </a:solidFill>
                        </a:rPr>
                        <a:t> [family]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ille</a:t>
                      </a:r>
                      <a:r>
                        <a:rPr lang="en-GB" sz="2000" dirty="0">
                          <a:solidFill>
                            <a:schemeClr val="accent1">
                              <a:lumMod val="50000"/>
                            </a:schemeClr>
                          </a:solidFill>
                        </a:rPr>
                        <a:t> [town]</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coqu</a:t>
                      </a:r>
                      <a:r>
                        <a:rPr lang="en-GB" sz="2000" b="1" dirty="0" err="1">
                          <a:solidFill>
                            <a:schemeClr val="accent1">
                              <a:lumMod val="50000"/>
                            </a:schemeClr>
                          </a:solidFill>
                        </a:rPr>
                        <a:t>ill</a:t>
                      </a:r>
                      <a:r>
                        <a:rPr lang="en-GB" sz="2000" dirty="0" err="1">
                          <a:solidFill>
                            <a:schemeClr val="accent1">
                              <a:lumMod val="50000"/>
                            </a:schemeClr>
                          </a:solidFill>
                        </a:rPr>
                        <a:t>age</a:t>
                      </a:r>
                      <a:r>
                        <a:rPr lang="en-GB" sz="2000" dirty="0">
                          <a:solidFill>
                            <a:schemeClr val="accent1">
                              <a:lumMod val="50000"/>
                            </a:schemeClr>
                          </a:solidFill>
                        </a:rPr>
                        <a:t> [shell]</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t>
                      </a:r>
                      <a:r>
                        <a:rPr lang="en-GB" sz="2000" b="1" dirty="0" err="1">
                          <a:solidFill>
                            <a:schemeClr val="accent1">
                              <a:lumMod val="50000"/>
                            </a:schemeClr>
                          </a:solidFill>
                        </a:rPr>
                        <a:t>ille</a:t>
                      </a:r>
                      <a:r>
                        <a:rPr lang="en-GB" sz="2000" dirty="0">
                          <a:solidFill>
                            <a:schemeClr val="accent1">
                              <a:lumMod val="50000"/>
                            </a:schemeClr>
                          </a:solidFill>
                        </a:rPr>
                        <a:t> [thousand]</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a:t>
                      </a:r>
                      <a:r>
                        <a:rPr lang="en-GB" sz="2000" b="1" dirty="0" err="1">
                          <a:solidFill>
                            <a:schemeClr val="accent1">
                              <a:lumMod val="50000"/>
                            </a:schemeClr>
                          </a:solidFill>
                        </a:rPr>
                        <a:t>ille</a:t>
                      </a:r>
                      <a:r>
                        <a:rPr lang="en-GB" sz="2000" b="0" dirty="0" err="1">
                          <a:solidFill>
                            <a:schemeClr val="accent1">
                              <a:lumMod val="50000"/>
                            </a:schemeClr>
                          </a:solidFill>
                        </a:rPr>
                        <a:t>s</a:t>
                      </a:r>
                      <a:r>
                        <a:rPr lang="en-GB" sz="2000" dirty="0">
                          <a:solidFill>
                            <a:schemeClr val="accent1">
                              <a:lumMod val="50000"/>
                            </a:schemeClr>
                          </a:solidFill>
                        </a:rPr>
                        <a:t> [marbles]</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tranqu</a:t>
                      </a:r>
                      <a:r>
                        <a:rPr lang="en-GB" sz="2000" b="1" dirty="0" err="1">
                          <a:solidFill>
                            <a:schemeClr val="accent1">
                              <a:lumMod val="50000"/>
                            </a:schemeClr>
                          </a:solidFill>
                        </a:rPr>
                        <a:t>ille</a:t>
                      </a:r>
                      <a:r>
                        <a:rPr lang="en-GB" sz="2000" dirty="0">
                          <a:solidFill>
                            <a:schemeClr val="accent1">
                              <a:lumMod val="50000"/>
                            </a:schemeClr>
                          </a:solidFill>
                        </a:rPr>
                        <a:t> [quiet]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t>
                      </a:r>
                      <a:r>
                        <a:rPr lang="en-GB" sz="2000" b="1" dirty="0">
                          <a:solidFill>
                            <a:schemeClr val="accent1">
                              <a:lumMod val="50000"/>
                            </a:schemeClr>
                          </a:solidFill>
                        </a:rPr>
                        <a:t>ille</a:t>
                      </a:r>
                      <a:r>
                        <a:rPr lang="en-GB" sz="2000" dirty="0">
                          <a:solidFill>
                            <a:schemeClr val="accent1">
                              <a:lumMod val="50000"/>
                            </a:schemeClr>
                          </a:solidFill>
                        </a:rPr>
                        <a:t> [a French city]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camom</a:t>
                      </a:r>
                      <a:r>
                        <a:rPr lang="en-GB" sz="2000" b="1" dirty="0" err="1">
                          <a:solidFill>
                            <a:schemeClr val="accent1">
                              <a:lumMod val="50000"/>
                            </a:schemeClr>
                          </a:solidFill>
                        </a:rPr>
                        <a:t>ille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famille.wav"/>
            </a:hlinkClick>
            <a:extLst>
              <a:ext uri="{FF2B5EF4-FFF2-40B4-BE49-F238E27FC236}">
                <a16:creationId xmlns:a16="http://schemas.microsoft.com/office/drawing/2014/main" id="{00B3E4C1-DFF4-46C3-8013-784275E7AA6B}"/>
              </a:ext>
            </a:extLst>
          </p:cNvPr>
          <p:cNvSpPr/>
          <p:nvPr/>
        </p:nvSpPr>
        <p:spPr>
          <a:xfrm>
            <a:off x="5468225" y="22016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ville.wav"/>
            </a:hlinkClick>
            <a:extLst>
              <a:ext uri="{FF2B5EF4-FFF2-40B4-BE49-F238E27FC236}">
                <a16:creationId xmlns:a16="http://schemas.microsoft.com/office/drawing/2014/main" id="{5B92A95F-523A-4E36-B65E-94DAE9FBB368}"/>
              </a:ext>
            </a:extLst>
          </p:cNvPr>
          <p:cNvSpPr/>
          <p:nvPr/>
        </p:nvSpPr>
        <p:spPr>
          <a:xfrm>
            <a:off x="5468225" y="26920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quillage.wav"/>
            </a:hlinkClick>
            <a:extLst>
              <a:ext uri="{FF2B5EF4-FFF2-40B4-BE49-F238E27FC236}">
                <a16:creationId xmlns:a16="http://schemas.microsoft.com/office/drawing/2014/main" id="{D4B491BE-DEE1-4BAB-B62E-08BEC8F84C2F}"/>
              </a:ext>
            </a:extLst>
          </p:cNvPr>
          <p:cNvSpPr/>
          <p:nvPr/>
        </p:nvSpPr>
        <p:spPr>
          <a:xfrm>
            <a:off x="5460945" y="31823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mille.wav"/>
            </a:hlinkClick>
            <a:extLst>
              <a:ext uri="{FF2B5EF4-FFF2-40B4-BE49-F238E27FC236}">
                <a16:creationId xmlns:a16="http://schemas.microsoft.com/office/drawing/2014/main" id="{7C5D1C98-B338-48C7-A0D6-9CC93C596CA9}"/>
              </a:ext>
            </a:extLst>
          </p:cNvPr>
          <p:cNvSpPr/>
          <p:nvPr/>
        </p:nvSpPr>
        <p:spPr>
          <a:xfrm>
            <a:off x="5462401" y="36726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wav"/>
            </a:hlinkClick>
            <a:extLst>
              <a:ext uri="{FF2B5EF4-FFF2-40B4-BE49-F238E27FC236}">
                <a16:creationId xmlns:a16="http://schemas.microsoft.com/office/drawing/2014/main" id="{735F5EA0-D015-4C01-9444-94092DE5E112}"/>
              </a:ext>
            </a:extLst>
          </p:cNvPr>
          <p:cNvSpPr/>
          <p:nvPr/>
        </p:nvSpPr>
        <p:spPr>
          <a:xfrm>
            <a:off x="5463857" y="4163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tranqille.wav"/>
            </a:hlinkClick>
            <a:extLst>
              <a:ext uri="{FF2B5EF4-FFF2-40B4-BE49-F238E27FC236}">
                <a16:creationId xmlns:a16="http://schemas.microsoft.com/office/drawing/2014/main" id="{C85FFF45-DBEA-4B31-808F-B9B100F63A1A}"/>
              </a:ext>
            </a:extLst>
          </p:cNvPr>
          <p:cNvSpPr/>
          <p:nvPr/>
        </p:nvSpPr>
        <p:spPr>
          <a:xfrm>
            <a:off x="5469681" y="46533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lille.wav"/>
            </a:hlinkClick>
            <a:extLst>
              <a:ext uri="{FF2B5EF4-FFF2-40B4-BE49-F238E27FC236}">
                <a16:creationId xmlns:a16="http://schemas.microsoft.com/office/drawing/2014/main" id="{C30A216B-AEBB-4E5C-9D72-F3186157431E}"/>
              </a:ext>
            </a:extLst>
          </p:cNvPr>
          <p:cNvSpPr/>
          <p:nvPr/>
        </p:nvSpPr>
        <p:spPr>
          <a:xfrm>
            <a:off x="5471139" y="5143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camomille.wav"/>
            </a:hlinkClick>
            <a:extLst>
              <a:ext uri="{FF2B5EF4-FFF2-40B4-BE49-F238E27FC236}">
                <a16:creationId xmlns:a16="http://schemas.microsoft.com/office/drawing/2014/main" id="{B283615F-33BB-4FCE-934D-0B85B4100205}"/>
              </a:ext>
            </a:extLst>
          </p:cNvPr>
          <p:cNvSpPr/>
          <p:nvPr/>
        </p:nvSpPr>
        <p:spPr>
          <a:xfrm>
            <a:off x="5465313" y="56340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9981" y="275550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3717688"/>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5190216"/>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4732012"/>
            <a:ext cx="282522" cy="294294"/>
          </a:xfrm>
          <a:prstGeom prst="rect">
            <a:avLst/>
          </a:prstGeom>
        </p:spPr>
      </p:pic>
      <p:sp>
        <p:nvSpPr>
          <p:cNvPr id="51" name="TextBox 50" descr="text box hiding answer">
            <a:extLst>
              <a:ext uri="{FF2B5EF4-FFF2-40B4-BE49-F238E27FC236}">
                <a16:creationId xmlns:a16="http://schemas.microsoft.com/office/drawing/2014/main" id="{30999090-992A-47E9-935A-2BB9B2B7B16D}"/>
              </a:ext>
            </a:extLst>
          </p:cNvPr>
          <p:cNvSpPr txBox="1"/>
          <p:nvPr/>
        </p:nvSpPr>
        <p:spPr>
          <a:xfrm>
            <a:off x="6119902" y="2218889"/>
            <a:ext cx="2163829" cy="38991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C0726EA2-D4A9-47F5-95C2-200A7DFA2296}"/>
              </a:ext>
            </a:extLst>
          </p:cNvPr>
          <p:cNvSpPr txBox="1"/>
          <p:nvPr/>
        </p:nvSpPr>
        <p:spPr>
          <a:xfrm>
            <a:off x="6061242" y="5678142"/>
            <a:ext cx="2047670" cy="35188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999090-992A-47E9-935A-2BB9B2B7B16D}"/>
              </a:ext>
            </a:extLst>
          </p:cNvPr>
          <p:cNvSpPr txBox="1"/>
          <p:nvPr/>
        </p:nvSpPr>
        <p:spPr>
          <a:xfrm>
            <a:off x="6107981" y="3222045"/>
            <a:ext cx="2322210" cy="37008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30999090-992A-47E9-935A-2BB9B2B7B16D}"/>
              </a:ext>
            </a:extLst>
          </p:cNvPr>
          <p:cNvSpPr txBox="1"/>
          <p:nvPr/>
        </p:nvSpPr>
        <p:spPr>
          <a:xfrm>
            <a:off x="6135267" y="4183447"/>
            <a:ext cx="2155542" cy="36000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6626578" y="296864"/>
            <a:ext cx="26641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Quels mots sont différents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ular Callout 3"/>
          <p:cNvSpPr/>
          <p:nvPr/>
        </p:nvSpPr>
        <p:spPr>
          <a:xfrm>
            <a:off x="595017" y="2484697"/>
            <a:ext cx="4110822" cy="321236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These four words are different – the letter ‘l’ in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pronounced as normal.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not many of these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but some are important, high-frequency words.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just have to learn them by heart!</a:t>
            </a:r>
          </a:p>
        </p:txBody>
      </p:sp>
      <p:sp>
        <p:nvSpPr>
          <p:cNvPr id="37" name="TextBox 36">
            <a:extLst>
              <a:ext uri="{FF2B5EF4-FFF2-40B4-BE49-F238E27FC236}">
                <a16:creationId xmlns:a16="http://schemas.microsoft.com/office/drawing/2014/main" id="{E490B7B8-52D9-459B-8836-AB517CCF9136}"/>
              </a:ext>
            </a:extLst>
          </p:cNvPr>
          <p:cNvSpPr txBox="1"/>
          <p:nvPr/>
        </p:nvSpPr>
        <p:spPr>
          <a:xfrm>
            <a:off x="282079" y="1479854"/>
            <a:ext cx="6190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 y a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mille villes tranquilles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comme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Lille.</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Scallop Shell Clip Art">
            <a:extLst>
              <a:ext uri="{FF2B5EF4-FFF2-40B4-BE49-F238E27FC236}">
                <a16:creationId xmlns:a16="http://schemas.microsoft.com/office/drawing/2014/main" id="{9D1544C5-B939-46A1-AECF-B0C1EEAC73E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15635" y="3106220"/>
            <a:ext cx="640745" cy="58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r, Marbles, Cannister, Glass, Container, Transparent">
            <a:extLst>
              <a:ext uri="{FF2B5EF4-FFF2-40B4-BE49-F238E27FC236}">
                <a16:creationId xmlns:a16="http://schemas.microsoft.com/office/drawing/2014/main" id="{4F7B21FB-496B-4A9F-8128-7379F94A38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92646" y="3988078"/>
            <a:ext cx="522989" cy="6652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iet Sign Clip Art">
            <a:extLst>
              <a:ext uri="{FF2B5EF4-FFF2-40B4-BE49-F238E27FC236}">
                <a16:creationId xmlns:a16="http://schemas.microsoft.com/office/drawing/2014/main" id="{711AB393-F84D-4B47-900D-461140732F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3112" y="4564529"/>
            <a:ext cx="470404" cy="6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4" grpId="0" animBg="1"/>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412803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6504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031653" y="784151"/>
          <a:ext cx="7972453" cy="5467737"/>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imin</a:t>
                      </a:r>
                      <a:r>
                        <a:rPr lang="en-GB" sz="2400" dirty="0" err="1">
                          <a:solidFill>
                            <a:schemeClr val="accent1">
                              <a:lumMod val="50000"/>
                            </a:schemeClr>
                          </a:solidFill>
                        </a:rPr>
                        <a:t>uer</a:t>
                      </a:r>
                      <a:r>
                        <a:rPr lang="en-GB" sz="2000" dirty="0">
                          <a:solidFill>
                            <a:schemeClr val="accent1">
                              <a:lumMod val="50000"/>
                            </a:schemeClr>
                          </a:solidFill>
                        </a:rPr>
                        <a:t> [decrease]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in</a:t>
                      </a:r>
                      <a:r>
                        <a:rPr lang="en-GB" sz="2400" dirty="0" err="1">
                          <a:solidFill>
                            <a:schemeClr val="accent1">
                              <a:lumMod val="50000"/>
                            </a:schemeClr>
                          </a:solidFill>
                        </a:rPr>
                        <a:t>terroger</a:t>
                      </a:r>
                      <a:r>
                        <a:rPr lang="en-GB" sz="2000" dirty="0">
                          <a:solidFill>
                            <a:schemeClr val="accent1">
                              <a:lumMod val="50000"/>
                            </a:schemeClr>
                          </a:solidFill>
                        </a:rPr>
                        <a:t> [to interrogate]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gr</a:t>
                      </a:r>
                      <a:r>
                        <a:rPr lang="en-GB" sz="2400" b="1" dirty="0" err="1">
                          <a:solidFill>
                            <a:schemeClr val="accent1">
                              <a:lumMod val="50000"/>
                            </a:schemeClr>
                          </a:solidFill>
                        </a:rPr>
                        <a:t>im</a:t>
                      </a:r>
                      <a:r>
                        <a:rPr lang="en-GB" sz="2400" dirty="0" err="1">
                          <a:solidFill>
                            <a:schemeClr val="accent1">
                              <a:lumMod val="50000"/>
                            </a:schemeClr>
                          </a:solidFill>
                        </a:rPr>
                        <a:t>per</a:t>
                      </a:r>
                      <a:r>
                        <a:rPr lang="en-GB" sz="2000" dirty="0">
                          <a:solidFill>
                            <a:schemeClr val="accent1">
                              <a:lumMod val="50000"/>
                            </a:schemeClr>
                          </a:solidFill>
                        </a:rPr>
                        <a:t> [to climb]</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a:solidFill>
                            <a:schemeClr val="accent1">
                              <a:lumMod val="50000"/>
                            </a:schemeClr>
                          </a:solidFill>
                        </a:rPr>
                        <a:t>aim</a:t>
                      </a:r>
                      <a:r>
                        <a:rPr lang="en-GB" sz="2400" dirty="0">
                          <a:solidFill>
                            <a:schemeClr val="accent1">
                              <a:lumMod val="50000"/>
                            </a:schemeClr>
                          </a:solidFill>
                        </a:rPr>
                        <a:t>able</a:t>
                      </a:r>
                      <a:r>
                        <a:rPr lang="en-GB" sz="2000" dirty="0">
                          <a:solidFill>
                            <a:schemeClr val="accent1">
                              <a:lumMod val="50000"/>
                            </a:schemeClr>
                          </a:solidFill>
                        </a:rPr>
                        <a:t> [likeable]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contr</a:t>
                      </a:r>
                      <a:r>
                        <a:rPr lang="en-GB" sz="2400" b="1" dirty="0" err="1">
                          <a:solidFill>
                            <a:schemeClr val="accent1">
                              <a:lumMod val="50000"/>
                            </a:schemeClr>
                          </a:solidFill>
                        </a:rPr>
                        <a:t>ain</a:t>
                      </a:r>
                      <a:r>
                        <a:rPr lang="en-GB" sz="2400" dirty="0" err="1">
                          <a:solidFill>
                            <a:schemeClr val="accent1">
                              <a:lumMod val="50000"/>
                            </a:schemeClr>
                          </a:solidFill>
                        </a:rPr>
                        <a:t>dre</a:t>
                      </a:r>
                      <a:r>
                        <a:rPr lang="en-GB" sz="2000" dirty="0">
                          <a:solidFill>
                            <a:schemeClr val="accent1">
                              <a:lumMod val="50000"/>
                            </a:schemeClr>
                          </a:solidFill>
                        </a:rPr>
                        <a:t> [to force]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ch</a:t>
                      </a:r>
                      <a:r>
                        <a:rPr kumimoji="0" lang="en-GB" sz="2400" b="1" i="0" u="none" strike="noStrike" kern="1200" cap="none" spc="0" normalizeH="0" baseline="0" noProof="0" dirty="0" err="1">
                          <a:ln>
                            <a:noFill/>
                          </a:ln>
                          <a:solidFill>
                            <a:srgbClr val="5B9BD5">
                              <a:lumMod val="50000"/>
                            </a:srgbClr>
                          </a:solidFill>
                          <a:effectLst/>
                          <a:uLnTx/>
                          <a:uFillTx/>
                          <a:latin typeface="+mn-lt"/>
                          <a:ea typeface="+mn-ea"/>
                          <a:cs typeface="+mn-cs"/>
                        </a:rPr>
                        <a:t>im</a:t>
                      </a:r>
                      <a:r>
                        <a:rPr kumimoji="0" lang="en-GB" sz="2400" b="0" i="0" u="none" strike="noStrike" kern="1200" cap="none" spc="0" normalizeH="0" baseline="0" noProof="0" dirty="0" err="1">
                          <a:ln>
                            <a:noFill/>
                          </a:ln>
                          <a:solidFill>
                            <a:srgbClr val="5B9BD5">
                              <a:lumMod val="50000"/>
                            </a:srgbClr>
                          </a:solidFill>
                          <a:effectLst/>
                          <a:uLnTx/>
                          <a:uFillTx/>
                          <a:latin typeface="+mn-lt"/>
                          <a:ea typeface="+mn-ea"/>
                          <a:cs typeface="+mn-cs"/>
                        </a:rPr>
                        <a:t>ique</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 [chemical]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a:t>
                      </a:r>
                      <a:r>
                        <a:rPr lang="en-GB" sz="2400" b="1" dirty="0" err="1">
                          <a:solidFill>
                            <a:schemeClr val="accent1">
                              <a:lumMod val="50000"/>
                            </a:schemeClr>
                          </a:solidFill>
                        </a:rPr>
                        <a:t>in</a:t>
                      </a:r>
                      <a:r>
                        <a:rPr lang="en-GB" sz="2400" dirty="0" err="1">
                          <a:solidFill>
                            <a:schemeClr val="accent1">
                              <a:lumMod val="50000"/>
                            </a:schemeClr>
                          </a:solidFill>
                        </a:rPr>
                        <a:t>orité</a:t>
                      </a:r>
                      <a:r>
                        <a:rPr lang="en-GB" sz="2000" dirty="0">
                          <a:solidFill>
                            <a:schemeClr val="accent1">
                              <a:lumMod val="50000"/>
                            </a:schemeClr>
                          </a:solidFill>
                        </a:rPr>
                        <a:t> [minority]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cr</a:t>
                      </a:r>
                      <a:r>
                        <a:rPr lang="en-GB" sz="2400" b="1" dirty="0" err="1">
                          <a:solidFill>
                            <a:schemeClr val="accent1">
                              <a:lumMod val="50000"/>
                            </a:schemeClr>
                          </a:solidFill>
                        </a:rPr>
                        <a:t>ain</a:t>
                      </a:r>
                      <a:r>
                        <a:rPr lang="en-GB" sz="2400" dirty="0" err="1">
                          <a:solidFill>
                            <a:schemeClr val="accent1">
                              <a:lumMod val="50000"/>
                            </a:schemeClr>
                          </a:solidFill>
                        </a:rPr>
                        <a:t>te</a:t>
                      </a:r>
                      <a:r>
                        <a:rPr lang="en-GB" sz="200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vr</a:t>
                      </a:r>
                      <a:r>
                        <a:rPr lang="en-GB" sz="2400" b="1" dirty="0" err="1">
                          <a:solidFill>
                            <a:schemeClr val="accent1">
                              <a:lumMod val="50000"/>
                            </a:schemeClr>
                          </a:solidFill>
                        </a:rPr>
                        <a:t>aim</a:t>
                      </a:r>
                      <a:r>
                        <a:rPr lang="en-GB" sz="2400" dirty="0" err="1">
                          <a:solidFill>
                            <a:schemeClr val="accent1">
                              <a:lumMod val="50000"/>
                            </a:schemeClr>
                          </a:solidFill>
                        </a:rPr>
                        <a:t>ent</a:t>
                      </a:r>
                      <a:r>
                        <a:rPr lang="en-GB" sz="2000" dirty="0">
                          <a:solidFill>
                            <a:schemeClr val="accent1">
                              <a:lumMod val="50000"/>
                            </a:schemeClr>
                          </a:solidFill>
                        </a:rPr>
                        <a:t> [really]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cent</a:t>
                      </a:r>
                      <a:r>
                        <a:rPr lang="en-GB" sz="2400" b="1" dirty="0" err="1">
                          <a:solidFill>
                            <a:schemeClr val="accent1">
                              <a:lumMod val="50000"/>
                            </a:schemeClr>
                          </a:solidFill>
                        </a:rPr>
                        <a:t>ain</a:t>
                      </a:r>
                      <a:r>
                        <a:rPr lang="en-GB" sz="2400" dirty="0" err="1">
                          <a:solidFill>
                            <a:schemeClr val="accent1">
                              <a:lumMod val="50000"/>
                            </a:schemeClr>
                          </a:solidFill>
                        </a:rPr>
                        <a:t>e</a:t>
                      </a:r>
                      <a:r>
                        <a:rPr lang="en-GB" sz="2000" dirty="0">
                          <a:solidFill>
                            <a:schemeClr val="accent1">
                              <a:lumMod val="50000"/>
                            </a:schemeClr>
                          </a:solidFill>
                        </a:rPr>
                        <a:t> [hundred]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93472494"/>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4108121" y="13578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1351725"/>
            <a:ext cx="282522" cy="294294"/>
          </a:xfrm>
          <a:prstGeom prst="rect">
            <a:avLst/>
          </a:prstGeom>
        </p:spPr>
      </p:pic>
      <p:sp>
        <p:nvSpPr>
          <p:cNvPr id="12"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4108121" y="18213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1941487"/>
            <a:ext cx="282522" cy="294294"/>
          </a:xfrm>
          <a:prstGeom prst="rect">
            <a:avLst/>
          </a:prstGeom>
        </p:spPr>
      </p:pic>
      <p:sp>
        <p:nvSpPr>
          <p:cNvPr id="15"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4106043" y="23320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2374546"/>
            <a:ext cx="282522" cy="294294"/>
          </a:xfrm>
          <a:prstGeom prst="rect">
            <a:avLst/>
          </a:prstGeom>
        </p:spPr>
      </p:pic>
      <p:sp>
        <p:nvSpPr>
          <p:cNvPr id="1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4106043" y="28233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2920396"/>
            <a:ext cx="282522" cy="294294"/>
          </a:xfrm>
          <a:prstGeom prst="rect">
            <a:avLst/>
          </a:prstGeom>
        </p:spPr>
      </p:pic>
      <p:sp>
        <p:nvSpPr>
          <p:cNvPr id="21"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4096899" y="33409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3395153"/>
            <a:ext cx="282522" cy="294294"/>
          </a:xfrm>
          <a:prstGeom prst="rect">
            <a:avLst/>
          </a:prstGeom>
        </p:spPr>
      </p:pic>
      <p:sp>
        <p:nvSpPr>
          <p:cNvPr id="24"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4110837" y="38268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3889863"/>
            <a:ext cx="282522" cy="294294"/>
          </a:xfrm>
          <a:prstGeom prst="rect">
            <a:avLst/>
          </a:prstGeom>
        </p:spPr>
      </p:pic>
      <p:sp>
        <p:nvSpPr>
          <p:cNvPr id="27" name="Action Button: Custom 16">
            <a:hlinkClick r:id="" action="ppaction://noaction" highlightClick="1">
              <a:snd r:embed="rId10" name="7.wav"/>
            </a:hlinkClick>
            <a:extLst>
              <a:ext uri="{FF2B5EF4-FFF2-40B4-BE49-F238E27FC236}">
                <a16:creationId xmlns:a16="http://schemas.microsoft.com/office/drawing/2014/main" id="{C30A216B-AEBB-4E5C-9D72-F3186157431E}"/>
              </a:ext>
            </a:extLst>
          </p:cNvPr>
          <p:cNvSpPr/>
          <p:nvPr/>
        </p:nvSpPr>
        <p:spPr>
          <a:xfrm>
            <a:off x="4107093" y="43149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077" y="4342358"/>
            <a:ext cx="282522" cy="294294"/>
          </a:xfrm>
          <a:prstGeom prst="rect">
            <a:avLst/>
          </a:prstGeom>
        </p:spPr>
      </p:pic>
      <p:sp>
        <p:nvSpPr>
          <p:cNvPr id="30" name="Action Button: Custom 16">
            <a:hlinkClick r:id="" action="ppaction://noaction" highlightClick="1">
              <a:snd r:embed="rId11" name="8.wav"/>
            </a:hlinkClick>
            <a:extLst>
              <a:ext uri="{FF2B5EF4-FFF2-40B4-BE49-F238E27FC236}">
                <a16:creationId xmlns:a16="http://schemas.microsoft.com/office/drawing/2014/main" id="{B283615F-33BB-4FCE-934D-0B85B4100205}"/>
              </a:ext>
            </a:extLst>
          </p:cNvPr>
          <p:cNvSpPr/>
          <p:nvPr/>
        </p:nvSpPr>
        <p:spPr>
          <a:xfrm>
            <a:off x="4106043" y="48112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077" y="4896660"/>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or oral vowels?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Action Button: Custom 16">
            <a:hlinkClick r:id="" action="ppaction://noaction" highlightClick="1">
              <a:snd r:embed="rId13" name="9.wav"/>
            </a:hlinkClick>
            <a:extLst>
              <a:ext uri="{FF2B5EF4-FFF2-40B4-BE49-F238E27FC236}">
                <a16:creationId xmlns:a16="http://schemas.microsoft.com/office/drawing/2014/main" id="{97B06BAE-CD99-4ADC-8555-750D1ED4D757}"/>
              </a:ext>
            </a:extLst>
          </p:cNvPr>
          <p:cNvSpPr/>
          <p:nvPr/>
        </p:nvSpPr>
        <p:spPr>
          <a:xfrm>
            <a:off x="4095880" y="53154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 name="Action Button: Custom 16">
            <a:hlinkClick r:id="" action="ppaction://noaction" highlightClick="1">
              <a:snd r:embed="rId14" name="10.wav"/>
            </a:hlinkClick>
            <a:extLst>
              <a:ext uri="{FF2B5EF4-FFF2-40B4-BE49-F238E27FC236}">
                <a16:creationId xmlns:a16="http://schemas.microsoft.com/office/drawing/2014/main" id="{493337C0-D20B-4DF9-AC57-F8C71B2B1A10}"/>
              </a:ext>
            </a:extLst>
          </p:cNvPr>
          <p:cNvSpPr/>
          <p:nvPr/>
        </p:nvSpPr>
        <p:spPr>
          <a:xfrm>
            <a:off x="4103974" y="58025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315423"/>
            <a:ext cx="282522" cy="294294"/>
          </a:xfrm>
          <a:prstGeom prst="rect">
            <a:avLst/>
          </a:prstGeom>
        </p:spPr>
      </p:pic>
      <p:pic>
        <p:nvPicPr>
          <p:cNvPr id="37" name="Picture 36" descr="green checkmark">
            <a:extLst>
              <a:ext uri="{FF2B5EF4-FFF2-40B4-BE49-F238E27FC236}">
                <a16:creationId xmlns:a16="http://schemas.microsoft.com/office/drawing/2014/main" id="{CC17436B-B48C-440D-8B29-C17471D19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085" y="5802562"/>
            <a:ext cx="282522" cy="294294"/>
          </a:xfrm>
          <a:prstGeom prst="rect">
            <a:avLst/>
          </a:prstGeom>
        </p:spPr>
      </p:pic>
      <p:pic>
        <p:nvPicPr>
          <p:cNvPr id="10" name="Picture 2" descr="Alphabet Word Images, Face, Human">
            <a:extLst>
              <a:ext uri="{FF2B5EF4-FFF2-40B4-BE49-F238E27FC236}">
                <a16:creationId xmlns:a16="http://schemas.microsoft.com/office/drawing/2014/main" id="{1DC080FB-A02D-4BDC-A21C-E93F87379CD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9969" y="1521173"/>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ps, Sexy, Mouth, Kiss, Passion, Teeth, Gloss">
            <a:extLst>
              <a:ext uri="{FF2B5EF4-FFF2-40B4-BE49-F238E27FC236}">
                <a16:creationId xmlns:a16="http://schemas.microsoft.com/office/drawing/2014/main" id="{1BA88319-1469-4FE4-9505-FB087CB3BB4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30994" y="2323960"/>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39" name="Speech Bubble: Rectangle with Corners Rounded 38">
            <a:extLst>
              <a:ext uri="{FF2B5EF4-FFF2-40B4-BE49-F238E27FC236}">
                <a16:creationId xmlns:a16="http://schemas.microsoft.com/office/drawing/2014/main" id="{8EBAE47A-5C9F-4EE0-8FAC-659589C99512}"/>
              </a:ext>
            </a:extLst>
          </p:cNvPr>
          <p:cNvSpPr/>
          <p:nvPr/>
        </p:nvSpPr>
        <p:spPr>
          <a:xfrm>
            <a:off x="258173" y="3854129"/>
            <a:ext cx="3515306" cy="2085061"/>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[ain/in]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consonant,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vowel.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8727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339167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[aim/</a:t>
            </a:r>
            <a:r>
              <a:rPr lang="en-GB" sz="3600" b="1" dirty="0" err="1">
                <a:solidFill>
                  <a:schemeClr val="bg1"/>
                </a:solidFill>
              </a:rPr>
              <a:t>im</a:t>
            </a:r>
            <a:r>
              <a:rPr lang="en-GB" sz="3600" b="1" dirty="0">
                <a:solidFill>
                  <a:schemeClr val="bg1"/>
                </a:solidFill>
              </a:rPr>
              <a:t>], [ain/in]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[aim/</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portant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proch</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sem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téressant</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ord</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in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ateur</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[aim/</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[ain/in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[ai]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(to like)</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55850"/>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3184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385435"/>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(computer)</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7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(important)</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43385"/>
            <a:ext cx="2005573" cy="38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(simple)</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184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(next)</a:t>
            </a:r>
          </a:p>
        </p:txBody>
      </p:sp>
      <p:sp>
        <p:nvSpPr>
          <p:cNvPr id="17" name="Rectangle 16">
            <a:extLst>
              <a:ext uri="{FF2B5EF4-FFF2-40B4-BE49-F238E27FC236}">
                <a16:creationId xmlns:a16="http://schemas.microsoft.com/office/drawing/2014/main" id="{8835AD73-BB17-4882-8CF5-03299B4D2773}"/>
              </a:ext>
            </a:extLst>
          </p:cNvPr>
          <p:cNvSpPr/>
          <p:nvPr/>
        </p:nvSpPr>
        <p:spPr>
          <a:xfrm>
            <a:off x="180000" y="538543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(interesting)</a:t>
            </a:r>
          </a:p>
        </p:txBody>
      </p:sp>
    </p:spTree>
    <p:extLst>
      <p:ext uri="{BB962C8B-B14F-4D97-AF65-F5344CB8AC3E}">
        <p14:creationId xmlns:p14="http://schemas.microsoft.com/office/powerpoint/2010/main" val="39547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767EA9-0C02-4955-982C-A8D461CAA360}"/>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3337840" y="802894"/>
          <a:ext cx="8611132" cy="5467737"/>
        </p:xfrm>
        <a:graphic>
          <a:graphicData uri="http://schemas.openxmlformats.org/drawingml/2006/table">
            <a:tbl>
              <a:tblPr firstRow="1" bandRow="1">
                <a:tableStyleId>{21E4AEA4-8DFA-4A89-87EB-49C32662AFE0}</a:tableStyleId>
              </a:tblPr>
              <a:tblGrid>
                <a:gridCol w="818962">
                  <a:extLst>
                    <a:ext uri="{9D8B030D-6E8A-4147-A177-3AD203B41FA5}">
                      <a16:colId xmlns:a16="http://schemas.microsoft.com/office/drawing/2014/main" val="2607353726"/>
                    </a:ext>
                  </a:extLst>
                </a:gridCol>
                <a:gridCol w="3924562">
                  <a:extLst>
                    <a:ext uri="{9D8B030D-6E8A-4147-A177-3AD203B41FA5}">
                      <a16:colId xmlns:a16="http://schemas.microsoft.com/office/drawing/2014/main" val="1600817978"/>
                    </a:ext>
                  </a:extLst>
                </a:gridCol>
                <a:gridCol w="1288800">
                  <a:extLst>
                    <a:ext uri="{9D8B030D-6E8A-4147-A177-3AD203B41FA5}">
                      <a16:colId xmlns:a16="http://schemas.microsoft.com/office/drawing/2014/main" val="4128092149"/>
                    </a:ext>
                  </a:extLst>
                </a:gridCol>
                <a:gridCol w="1289404">
                  <a:extLst>
                    <a:ext uri="{9D8B030D-6E8A-4147-A177-3AD203B41FA5}">
                      <a16:colId xmlns:a16="http://schemas.microsoft.com/office/drawing/2014/main" val="2609792770"/>
                    </a:ext>
                  </a:extLst>
                </a:gridCol>
                <a:gridCol w="1289404">
                  <a:extLst>
                    <a:ext uri="{9D8B030D-6E8A-4147-A177-3AD203B41FA5}">
                      <a16:colId xmlns:a16="http://schemas.microsoft.com/office/drawing/2014/main" val="2244844891"/>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[ai] + 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i</a:t>
                      </a:r>
                      <a:r>
                        <a:rPr lang="en-GB" sz="2000" b="1" dirty="0"/>
                        <a:t>]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pr</a:t>
                      </a:r>
                      <a:r>
                        <a:rPr lang="en-GB" sz="2000" b="1" dirty="0" err="1">
                          <a:solidFill>
                            <a:schemeClr val="accent1">
                              <a:lumMod val="50000"/>
                            </a:schemeClr>
                          </a:solidFill>
                        </a:rPr>
                        <a:t>im</a:t>
                      </a:r>
                      <a:r>
                        <a:rPr lang="en-GB" sz="2000" b="0" dirty="0" err="1">
                          <a:solidFill>
                            <a:schemeClr val="accent1">
                              <a:lumMod val="50000"/>
                            </a:schemeClr>
                          </a:solidFill>
                        </a:rPr>
                        <a:t>itif</a:t>
                      </a:r>
                      <a:r>
                        <a:rPr lang="en-GB" sz="2000" dirty="0">
                          <a:solidFill>
                            <a:schemeClr val="accent1">
                              <a:lumMod val="50000"/>
                            </a:schemeClr>
                          </a:solidFill>
                        </a:rPr>
                        <a:t>                      [primitive]</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in</a:t>
                      </a:r>
                      <a:r>
                        <a:rPr lang="en-GB" sz="2000" b="0" dirty="0" err="1">
                          <a:solidFill>
                            <a:schemeClr val="accent1">
                              <a:lumMod val="50000"/>
                            </a:schemeClr>
                          </a:solidFill>
                        </a:rPr>
                        <a:t>t</a:t>
                      </a:r>
                      <a:r>
                        <a:rPr lang="en-GB" sz="2000" b="1" dirty="0" err="1">
                          <a:solidFill>
                            <a:schemeClr val="accent1">
                              <a:lumMod val="50000"/>
                            </a:schemeClr>
                          </a:solidFill>
                        </a:rPr>
                        <a:t>im</a:t>
                      </a:r>
                      <a:r>
                        <a:rPr lang="en-GB" sz="2000" b="0" dirty="0" err="1">
                          <a:solidFill>
                            <a:schemeClr val="accent1">
                              <a:lumMod val="50000"/>
                            </a:schemeClr>
                          </a:solidFill>
                        </a:rPr>
                        <a:t>ider</a:t>
                      </a:r>
                      <a:r>
                        <a:rPr lang="en-GB" sz="2000" b="0" dirty="0">
                          <a:solidFill>
                            <a:schemeClr val="accent1">
                              <a:lumMod val="50000"/>
                            </a:schemeClr>
                          </a:solidFill>
                        </a:rPr>
                        <a:t>           [to intimidate]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h</a:t>
                      </a:r>
                      <a:r>
                        <a:rPr lang="en-GB" sz="2000" b="1" dirty="0" err="1">
                          <a:solidFill>
                            <a:schemeClr val="accent1">
                              <a:lumMod val="50000"/>
                            </a:schemeClr>
                          </a:solidFill>
                        </a:rPr>
                        <a:t>ain</a:t>
                      </a:r>
                      <a:r>
                        <a:rPr lang="en-GB" sz="2000" b="0" dirty="0" err="1">
                          <a:solidFill>
                            <a:schemeClr val="accent1">
                              <a:lumMod val="50000"/>
                            </a:schemeClr>
                          </a:solidFill>
                        </a:rPr>
                        <a:t>e</a:t>
                      </a:r>
                      <a:r>
                        <a:rPr lang="en-GB" sz="2000" b="0" dirty="0">
                          <a:solidFill>
                            <a:schemeClr val="accent1">
                              <a:lumMod val="50000"/>
                            </a:schemeClr>
                          </a:solidFill>
                        </a:rPr>
                        <a:t>                            </a:t>
                      </a:r>
                      <a:r>
                        <a:rPr lang="en-GB" sz="2000" b="1" dirty="0">
                          <a:solidFill>
                            <a:schemeClr val="accent1">
                              <a:lumMod val="50000"/>
                            </a:schemeClr>
                          </a:solidFill>
                        </a:rPr>
                        <a:t> </a:t>
                      </a:r>
                      <a:r>
                        <a:rPr lang="en-GB" sz="2000" b="0" dirty="0">
                          <a:solidFill>
                            <a:schemeClr val="accent1">
                              <a:lumMod val="50000"/>
                            </a:schemeClr>
                          </a:solidFill>
                        </a:rPr>
                        <a:t>[hate]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cr</a:t>
                      </a:r>
                      <a:r>
                        <a:rPr lang="en-GB" sz="2000" b="1" dirty="0" err="1">
                          <a:solidFill>
                            <a:schemeClr val="accent1">
                              <a:lumMod val="50000"/>
                            </a:schemeClr>
                          </a:solidFill>
                        </a:rPr>
                        <a:t>ain</a:t>
                      </a:r>
                      <a:r>
                        <a:rPr lang="en-GB" sz="2000" b="0" dirty="0" err="1">
                          <a:solidFill>
                            <a:schemeClr val="accent1">
                              <a:lumMod val="50000"/>
                            </a:schemeClr>
                          </a:solidFill>
                        </a:rPr>
                        <a:t>te</a:t>
                      </a:r>
                      <a:r>
                        <a:rPr lang="en-GB" sz="2000" b="0" dirty="0">
                          <a:solidFill>
                            <a:schemeClr val="accent1">
                              <a:lumMod val="50000"/>
                            </a:schemeClr>
                          </a:solidFill>
                        </a:rPr>
                        <a:t>                            [fear]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a:t>
                      </a:r>
                      <a:r>
                        <a:rPr lang="en-GB" sz="2000" b="1" dirty="0">
                          <a:solidFill>
                            <a:schemeClr val="accent1">
                              <a:lumMod val="50000"/>
                            </a:schemeClr>
                          </a:solidFill>
                        </a:rPr>
                        <a:t>im</a:t>
                      </a:r>
                      <a:r>
                        <a:rPr lang="en-GB" sz="2000" b="0" dirty="0">
                          <a:solidFill>
                            <a:schemeClr val="accent1">
                              <a:lumMod val="50000"/>
                            </a:schemeClr>
                          </a:solidFill>
                        </a:rPr>
                        <a:t>bre                     [to stamp]</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proch</a:t>
                      </a:r>
                      <a:r>
                        <a:rPr lang="en-GB" sz="2000" b="1" dirty="0" err="1">
                          <a:solidFill>
                            <a:schemeClr val="accent1">
                              <a:lumMod val="50000"/>
                            </a:schemeClr>
                          </a:solidFill>
                        </a:rPr>
                        <a:t>ain</a:t>
                      </a:r>
                      <a:r>
                        <a:rPr lang="en-GB" sz="2000" b="0" dirty="0" err="1">
                          <a:solidFill>
                            <a:schemeClr val="accent1">
                              <a:lumMod val="50000"/>
                            </a:schemeClr>
                          </a:solidFill>
                        </a:rPr>
                        <a:t>ement</a:t>
                      </a:r>
                      <a:r>
                        <a:rPr lang="en-GB" sz="2000" b="0" dirty="0">
                          <a:solidFill>
                            <a:schemeClr val="accent1">
                              <a:lumMod val="50000"/>
                            </a:schemeClr>
                          </a:solidFill>
                        </a:rPr>
                        <a:t> [shortly, soon]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in</a:t>
                      </a:r>
                      <a:r>
                        <a:rPr lang="en-GB" sz="2000" b="0" dirty="0" err="1">
                          <a:solidFill>
                            <a:schemeClr val="accent1">
                              <a:lumMod val="50000"/>
                            </a:schemeClr>
                          </a:solidFill>
                        </a:rPr>
                        <a:t>ondation</a:t>
                      </a:r>
                      <a:r>
                        <a:rPr lang="en-GB" sz="2000" b="0" dirty="0">
                          <a:solidFill>
                            <a:schemeClr val="accent1">
                              <a:lumMod val="50000"/>
                            </a:schemeClr>
                          </a:solidFill>
                        </a:rPr>
                        <a:t>                    [flood]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m</a:t>
                      </a:r>
                      <a:r>
                        <a:rPr lang="en-GB" sz="2000" b="1" dirty="0">
                          <a:solidFill>
                            <a:schemeClr val="accent1">
                              <a:lumMod val="50000"/>
                            </a:schemeClr>
                          </a:solidFill>
                        </a:rPr>
                        <a:t>inim</a:t>
                      </a:r>
                      <a:r>
                        <a:rPr lang="en-GB" sz="2000" b="0" dirty="0">
                          <a:solidFill>
                            <a:schemeClr val="accent1">
                              <a:lumMod val="50000"/>
                            </a:schemeClr>
                          </a:solidFill>
                        </a:rPr>
                        <a:t>iser             [to minimise]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capit</a:t>
                      </a:r>
                      <a:r>
                        <a:rPr lang="en-GB" sz="2000" b="1" dirty="0">
                          <a:solidFill>
                            <a:schemeClr val="accent1">
                              <a:lumMod val="50000"/>
                            </a:schemeClr>
                          </a:solidFill>
                        </a:rPr>
                        <a:t>ain</a:t>
                      </a:r>
                      <a:r>
                        <a:rPr lang="en-GB" sz="2000" b="0" dirty="0">
                          <a:solidFill>
                            <a:schemeClr val="accent1">
                              <a:lumMod val="50000"/>
                            </a:schemeClr>
                          </a:solidFill>
                        </a:rPr>
                        <a:t>e                  [captain]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err="1">
                          <a:solidFill>
                            <a:schemeClr val="accent1">
                              <a:lumMod val="50000"/>
                            </a:schemeClr>
                          </a:solidFill>
                        </a:rPr>
                        <a:t>pl</a:t>
                      </a:r>
                      <a:r>
                        <a:rPr lang="en-GB" sz="2000" b="1" dirty="0" err="1">
                          <a:solidFill>
                            <a:schemeClr val="accent1">
                              <a:lumMod val="50000"/>
                            </a:schemeClr>
                          </a:solidFill>
                        </a:rPr>
                        <a:t>ain</a:t>
                      </a:r>
                      <a:r>
                        <a:rPr lang="en-GB" sz="2000" b="0" dirty="0" err="1">
                          <a:solidFill>
                            <a:schemeClr val="accent1">
                              <a:lumMod val="50000"/>
                            </a:schemeClr>
                          </a:solidFill>
                        </a:rPr>
                        <a:t>dre</a:t>
                      </a:r>
                      <a:r>
                        <a:rPr lang="en-GB" sz="2000" b="0" dirty="0">
                          <a:solidFill>
                            <a:schemeClr val="accent1">
                              <a:lumMod val="50000"/>
                            </a:schemeClr>
                          </a:solidFill>
                        </a:rPr>
                        <a:t>             [to complain]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99992273"/>
                  </a:ext>
                </a:extLst>
              </a:tr>
            </a:tbl>
          </a:graphicData>
        </a:graphic>
      </p:graphicFrame>
      <p:sp>
        <p:nvSpPr>
          <p:cNvPr id="31" name="Action Button: Custom 16">
            <a:hlinkClick r:id="" action="ppaction://noaction" highlightClick="1">
              <a:snd r:embed="rId3" name="primitif.wav"/>
            </a:hlinkClick>
            <a:extLst>
              <a:ext uri="{FF2B5EF4-FFF2-40B4-BE49-F238E27FC236}">
                <a16:creationId xmlns:a16="http://schemas.microsoft.com/office/drawing/2014/main" id="{CEB3128E-7BF2-4A65-B88B-60C148FACDCF}"/>
              </a:ext>
            </a:extLst>
          </p:cNvPr>
          <p:cNvSpPr/>
          <p:nvPr/>
        </p:nvSpPr>
        <p:spPr>
          <a:xfrm>
            <a:off x="3558289" y="13557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intimider.wav"/>
            </a:hlinkClick>
            <a:extLst>
              <a:ext uri="{FF2B5EF4-FFF2-40B4-BE49-F238E27FC236}">
                <a16:creationId xmlns:a16="http://schemas.microsoft.com/office/drawing/2014/main" id="{DB48506B-B3DB-4D58-8767-CFD8B059C065}"/>
              </a:ext>
            </a:extLst>
          </p:cNvPr>
          <p:cNvSpPr/>
          <p:nvPr/>
        </p:nvSpPr>
        <p:spPr>
          <a:xfrm>
            <a:off x="3558289" y="18283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haine.wav"/>
            </a:hlinkClick>
            <a:extLst>
              <a:ext uri="{FF2B5EF4-FFF2-40B4-BE49-F238E27FC236}">
                <a16:creationId xmlns:a16="http://schemas.microsoft.com/office/drawing/2014/main" id="{8A1DE54B-4809-4B97-93E3-68BD32236018}"/>
              </a:ext>
            </a:extLst>
          </p:cNvPr>
          <p:cNvSpPr/>
          <p:nvPr/>
        </p:nvSpPr>
        <p:spPr>
          <a:xfrm>
            <a:off x="3556211" y="2339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rainte.wav"/>
            </a:hlinkClick>
            <a:extLst>
              <a:ext uri="{FF2B5EF4-FFF2-40B4-BE49-F238E27FC236}">
                <a16:creationId xmlns:a16="http://schemas.microsoft.com/office/drawing/2014/main" id="{1AA001D9-A76E-4BA3-8BC0-CBABE0E655B2}"/>
              </a:ext>
            </a:extLst>
          </p:cNvPr>
          <p:cNvSpPr/>
          <p:nvPr/>
        </p:nvSpPr>
        <p:spPr>
          <a:xfrm>
            <a:off x="3556211" y="28212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timbre.wav"/>
            </a:hlinkClick>
            <a:extLst>
              <a:ext uri="{FF2B5EF4-FFF2-40B4-BE49-F238E27FC236}">
                <a16:creationId xmlns:a16="http://schemas.microsoft.com/office/drawing/2014/main" id="{308E3B9A-1B71-4AD2-A5C6-94D58343866D}"/>
              </a:ext>
            </a:extLst>
          </p:cNvPr>
          <p:cNvSpPr/>
          <p:nvPr/>
        </p:nvSpPr>
        <p:spPr>
          <a:xfrm>
            <a:off x="3556211" y="3338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prochainement.wav"/>
            </a:hlinkClick>
            <a:extLst>
              <a:ext uri="{FF2B5EF4-FFF2-40B4-BE49-F238E27FC236}">
                <a16:creationId xmlns:a16="http://schemas.microsoft.com/office/drawing/2014/main" id="{121EC316-7146-43B5-93A5-2DA8D6511DBF}"/>
              </a:ext>
            </a:extLst>
          </p:cNvPr>
          <p:cNvSpPr/>
          <p:nvPr/>
        </p:nvSpPr>
        <p:spPr>
          <a:xfrm>
            <a:off x="3561005" y="3824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inondation.wav"/>
            </a:hlinkClick>
            <a:extLst>
              <a:ext uri="{FF2B5EF4-FFF2-40B4-BE49-F238E27FC236}">
                <a16:creationId xmlns:a16="http://schemas.microsoft.com/office/drawing/2014/main" id="{7BF854E3-63B4-4055-8855-C2F49C26F195}"/>
              </a:ext>
            </a:extLst>
          </p:cNvPr>
          <p:cNvSpPr/>
          <p:nvPr/>
        </p:nvSpPr>
        <p:spPr>
          <a:xfrm>
            <a:off x="3566405" y="43310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minimiser.wav"/>
            </a:hlinkClick>
            <a:extLst>
              <a:ext uri="{FF2B5EF4-FFF2-40B4-BE49-F238E27FC236}">
                <a16:creationId xmlns:a16="http://schemas.microsoft.com/office/drawing/2014/main" id="{69587073-1742-4651-96A6-1BC886786F14}"/>
              </a:ext>
            </a:extLst>
          </p:cNvPr>
          <p:cNvSpPr/>
          <p:nvPr/>
        </p:nvSpPr>
        <p:spPr>
          <a:xfrm>
            <a:off x="3565780" y="48329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[ai] </a:t>
            </a:r>
            <a:r>
              <a:rPr lang="en-GB" sz="3600" b="1" dirty="0" err="1">
                <a:solidFill>
                  <a:schemeClr val="bg1"/>
                </a:solidFill>
              </a:rPr>
              <a:t>ou</a:t>
            </a:r>
            <a:r>
              <a:rPr lang="en-GB" sz="3600" b="1" dirty="0">
                <a:solidFill>
                  <a:schemeClr val="bg1"/>
                </a:solidFill>
              </a:rPr>
              <a:t> [</a:t>
            </a:r>
            <a:r>
              <a:rPr lang="en-GB" sz="3600" b="1" dirty="0" err="1">
                <a:solidFill>
                  <a:schemeClr val="bg1"/>
                </a:solidFill>
              </a:rPr>
              <a:t>i</a:t>
            </a:r>
            <a:r>
              <a:rPr lang="en-GB" sz="3600" b="1" dirty="0">
                <a:solidFill>
                  <a:schemeClr val="bg1"/>
                </a:solidFill>
              </a:rPr>
              <a:t>] ?</a:t>
            </a: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424720"/>
            <a:ext cx="282522" cy="294294"/>
          </a:xfrm>
          <a:prstGeom prst="rect">
            <a:avLst/>
          </a:prstGeom>
        </p:spPr>
      </p:pic>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18264" y="1853688"/>
            <a:ext cx="282522" cy="294294"/>
          </a:xfrm>
          <a:prstGeom prst="rect">
            <a:avLst/>
          </a:prstGeom>
        </p:spPr>
      </p:pic>
      <p:sp>
        <p:nvSpPr>
          <p:cNvPr id="5" name="Action Button: Custom 16">
            <a:hlinkClick r:id="" action="ppaction://noaction" highlightClick="1">
              <a:snd r:embed="rId13" name="capitaine.wav"/>
            </a:hlinkClick>
            <a:extLst>
              <a:ext uri="{FF2B5EF4-FFF2-40B4-BE49-F238E27FC236}">
                <a16:creationId xmlns:a16="http://schemas.microsoft.com/office/drawing/2014/main" id="{37B955FD-6D22-485E-B7A0-BAC782A7C7EB}"/>
              </a:ext>
            </a:extLst>
          </p:cNvPr>
          <p:cNvSpPr/>
          <p:nvPr/>
        </p:nvSpPr>
        <p:spPr>
          <a:xfrm>
            <a:off x="3570337" y="5327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2339062"/>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2975520"/>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3389615"/>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78488" y="3857624"/>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370678"/>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25" y="4869060"/>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0104" y="5327410"/>
            <a:ext cx="282522" cy="294294"/>
          </a:xfrm>
          <a:prstGeom prst="rect">
            <a:avLst/>
          </a:prstGeom>
        </p:spPr>
      </p:pic>
      <p:sp>
        <p:nvSpPr>
          <p:cNvPr id="3" name="Action Button: Custom 16">
            <a:hlinkClick r:id="" action="ppaction://noaction" highlightClick="1">
              <a:snd r:embed="rId14" name="plaindre.wav"/>
            </a:hlinkClick>
            <a:extLst>
              <a:ext uri="{FF2B5EF4-FFF2-40B4-BE49-F238E27FC236}">
                <a16:creationId xmlns:a16="http://schemas.microsoft.com/office/drawing/2014/main" id="{985CAA7C-5AC1-4F34-B14E-4DB1CBAA20BE}"/>
              </a:ext>
            </a:extLst>
          </p:cNvPr>
          <p:cNvSpPr/>
          <p:nvPr/>
        </p:nvSpPr>
        <p:spPr>
          <a:xfrm>
            <a:off x="3565780" y="58166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Rounded Rectangle 46">
            <a:extLst>
              <a:ext uri="{FF2B5EF4-FFF2-40B4-BE49-F238E27FC236}">
                <a16:creationId xmlns:a16="http://schemas.microsoft.com/office/drawing/2014/main" id="{71F5E840-CE2F-4D42-AC35-9892ED450F6F}"/>
              </a:ext>
            </a:extLst>
          </p:cNvPr>
          <p:cNvSpPr/>
          <p:nvPr/>
        </p:nvSpPr>
        <p:spPr>
          <a:xfrm>
            <a:off x="9836469" y="246062"/>
            <a:ext cx="2073452" cy="4032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46" descr="green checkmark">
            <a:extLst>
              <a:ext uri="{FF2B5EF4-FFF2-40B4-BE49-F238E27FC236}">
                <a16:creationId xmlns:a16="http://schemas.microsoft.com/office/drawing/2014/main" id="{678D9BB8-01FF-4A93-965C-8FAEFB40B4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5884897"/>
            <a:ext cx="282522" cy="294294"/>
          </a:xfrm>
          <a:prstGeom prst="rect">
            <a:avLst/>
          </a:prstGeom>
        </p:spPr>
      </p:pic>
      <p:pic>
        <p:nvPicPr>
          <p:cNvPr id="28" name="Picture 27" descr="green checkmark">
            <a:extLst>
              <a:ext uri="{FF2B5EF4-FFF2-40B4-BE49-F238E27FC236}">
                <a16:creationId xmlns:a16="http://schemas.microsoft.com/office/drawing/2014/main" id="{D2B8B980-EF16-4FD7-8203-C199737B3B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53273" y="1914753"/>
            <a:ext cx="282522" cy="294294"/>
          </a:xfrm>
          <a:prstGeom prst="rect">
            <a:avLst/>
          </a:prstGeom>
        </p:spPr>
      </p:pic>
      <p:pic>
        <p:nvPicPr>
          <p:cNvPr id="1026" name="Picture 2" descr="People Primitive Fire Lighting Clip Art">
            <a:extLst>
              <a:ext uri="{FF2B5EF4-FFF2-40B4-BE49-F238E27FC236}">
                <a16:creationId xmlns:a16="http://schemas.microsoft.com/office/drawing/2014/main" id="{25BB9E46-13E5-4202-B2D7-CC7DBC0185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54478" y="550489"/>
            <a:ext cx="1336362" cy="7661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il Head Clip Art">
            <a:extLst>
              <a:ext uri="{FF2B5EF4-FFF2-40B4-BE49-F238E27FC236}">
                <a16:creationId xmlns:a16="http://schemas.microsoft.com/office/drawing/2014/main" id="{D983DAF6-48D6-46C9-B95E-BE885EC957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46341" y="2397379"/>
            <a:ext cx="625341" cy="700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mp 2 Clip Art">
            <a:extLst>
              <a:ext uri="{FF2B5EF4-FFF2-40B4-BE49-F238E27FC236}">
                <a16:creationId xmlns:a16="http://schemas.microsoft.com/office/drawing/2014/main" id="{BE4F6BA3-8196-4FF6-BF9F-3842237FC3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25269">
            <a:off x="5358943" y="3242743"/>
            <a:ext cx="651457" cy="508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h S Ark Clip Art">
            <a:extLst>
              <a:ext uri="{FF2B5EF4-FFF2-40B4-BE49-F238E27FC236}">
                <a16:creationId xmlns:a16="http://schemas.microsoft.com/office/drawing/2014/main" id="{C90E39B9-D2D8-4237-A435-F46705CB50A2}"/>
              </a:ext>
            </a:extLst>
          </p:cNvPr>
          <p:cNvPicPr>
            <a:picLocks noChangeAspect="1" noChangeArrowheads="1"/>
          </p:cNvPicPr>
          <p:nvPr/>
        </p:nvPicPr>
        <p:blipFill rotWithShape="1">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t="30370"/>
          <a:stretch/>
        </p:blipFill>
        <p:spPr bwMode="auto">
          <a:xfrm>
            <a:off x="5826463" y="4220689"/>
            <a:ext cx="999285" cy="5192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ptain Clip Art">
            <a:extLst>
              <a:ext uri="{FF2B5EF4-FFF2-40B4-BE49-F238E27FC236}">
                <a16:creationId xmlns:a16="http://schemas.microsoft.com/office/drawing/2014/main" id="{BA672B5B-1039-455F-9AD9-6BDB778C45D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9061" y="5160520"/>
            <a:ext cx="474803" cy="5334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BC19A527-C0E8-4133-9C55-EFADD4E2516C}"/>
              </a:ext>
            </a:extLst>
          </p:cNvPr>
          <p:cNvGrpSpPr/>
          <p:nvPr/>
        </p:nvGrpSpPr>
        <p:grpSpPr>
          <a:xfrm>
            <a:off x="99486" y="3890273"/>
            <a:ext cx="2959414" cy="1039207"/>
            <a:chOff x="875274" y="1292869"/>
            <a:chExt cx="2959414" cy="1039207"/>
          </a:xfrm>
        </p:grpSpPr>
        <p:sp>
          <p:nvSpPr>
            <p:cNvPr id="41" name="TextBox 40">
              <a:extLst>
                <a:ext uri="{FF2B5EF4-FFF2-40B4-BE49-F238E27FC236}">
                  <a16:creationId xmlns:a16="http://schemas.microsoft.com/office/drawing/2014/main" id="{DBC8FFD9-D752-4EDF-ADD6-6D62FD7E8FD9}"/>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[aim/</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[ain/in]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4" name="Picture 2" descr="Alphabet Word Images, Face, Human">
              <a:extLst>
                <a:ext uri="{FF2B5EF4-FFF2-40B4-BE49-F238E27FC236}">
                  <a16:creationId xmlns:a16="http://schemas.microsoft.com/office/drawing/2014/main" id="{92D6F7F1-FBB2-40DA-B30C-7B35D5418BF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B8468D81-4207-407D-ADF0-AD1443C1CCC0}"/>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Picture 4" descr="Lips, Sexy, Mouth, Kiss, Passion, Teeth, Gloss">
            <a:extLst>
              <a:ext uri="{FF2B5EF4-FFF2-40B4-BE49-F238E27FC236}">
                <a16:creationId xmlns:a16="http://schemas.microsoft.com/office/drawing/2014/main" id="{41EFD2A7-36A5-4CAE-A80F-77882546E8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1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1895496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52548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2800" b="1" dirty="0">
                <a:solidFill>
                  <a:schemeClr val="bg1"/>
                </a:solidFill>
              </a:rPr>
              <a:t>SSCs [</a:t>
            </a:r>
            <a:r>
              <a:rPr lang="en-GB" sz="2800" b="1" dirty="0" err="1">
                <a:solidFill>
                  <a:schemeClr val="bg1"/>
                </a:solidFill>
              </a:rPr>
              <a:t>i</a:t>
            </a:r>
            <a:r>
              <a:rPr lang="en-GB" sz="2800" b="1" dirty="0">
                <a:solidFill>
                  <a:schemeClr val="bg1"/>
                </a:solidFill>
              </a:rPr>
              <a:t>] in English and French</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58401" y="249869"/>
            <a:ext cx="18515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1E6837E-8613-4C44-94B2-E61992C75122}"/>
              </a:ext>
            </a:extLst>
          </p:cNvPr>
          <p:cNvSpPr txBox="1"/>
          <p:nvPr/>
        </p:nvSpPr>
        <p:spPr>
          <a:xfrm>
            <a:off x="116917" y="1300475"/>
            <a:ext cx="11958165" cy="89531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Below are three words that have the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 meaning and spelling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and French. They are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ounded Rectangular Callout 2">
            <a:extLst>
              <a:ext uri="{FF2B5EF4-FFF2-40B4-BE49-F238E27FC236}">
                <a16:creationId xmlns:a16="http://schemas.microsoft.com/office/drawing/2014/main" id="{1400A998-96B9-3146-B9DF-CB02F62F9B81}"/>
              </a:ext>
            </a:extLst>
          </p:cNvPr>
          <p:cNvSpPr/>
          <p:nvPr/>
        </p:nvSpPr>
        <p:spPr>
          <a:xfrm>
            <a:off x="7021932" y="171616"/>
            <a:ext cx="5053150" cy="1620114"/>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When you make these sounds, notice how your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tongue is higher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French than in English.</a:t>
            </a:r>
          </a:p>
        </p:txBody>
      </p:sp>
      <p:sp>
        <p:nvSpPr>
          <p:cNvPr id="10" name="TextBox 9">
            <a:hlinkClick r:id="" action="ppaction://noaction">
              <a:snd r:embed="rId4" name="ssc i kit.wav"/>
            </a:hlinkClick>
            <a:extLst>
              <a:ext uri="{FF2B5EF4-FFF2-40B4-BE49-F238E27FC236}">
                <a16:creationId xmlns:a16="http://schemas.microsoft.com/office/drawing/2014/main" id="{5806ACFA-F8D1-47A5-9119-F571EA6A28C3}"/>
              </a:ext>
            </a:extLst>
          </p:cNvPr>
          <p:cNvSpPr txBox="1"/>
          <p:nvPr/>
        </p:nvSpPr>
        <p:spPr>
          <a:xfrm>
            <a:off x="1658363" y="3601809"/>
            <a:ext cx="95726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kit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hlinkClick r:id="" action="ppaction://noaction">
              <a:snd r:embed="rId5" name="ssc i film.wav"/>
            </a:hlinkClick>
            <a:extLst>
              <a:ext uri="{FF2B5EF4-FFF2-40B4-BE49-F238E27FC236}">
                <a16:creationId xmlns:a16="http://schemas.microsoft.com/office/drawing/2014/main" id="{80DF1B50-5F82-4394-B992-D84B0463F872}"/>
              </a:ext>
            </a:extLst>
          </p:cNvPr>
          <p:cNvSpPr txBox="1"/>
          <p:nvPr/>
        </p:nvSpPr>
        <p:spPr>
          <a:xfrm>
            <a:off x="5512382" y="3602915"/>
            <a:ext cx="95726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film</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TextBox 11">
            <a:hlinkClick r:id="" action="ppaction://noaction">
              <a:snd r:embed="rId6" name="ssc i strict.wav"/>
            </a:hlinkClick>
            <a:extLst>
              <a:ext uri="{FF2B5EF4-FFF2-40B4-BE49-F238E27FC236}">
                <a16:creationId xmlns:a16="http://schemas.microsoft.com/office/drawing/2014/main" id="{3FCA0158-3450-4D1C-BA63-CC9E210FC8BB}"/>
              </a:ext>
            </a:extLst>
          </p:cNvPr>
          <p:cNvSpPr txBox="1"/>
          <p:nvPr/>
        </p:nvSpPr>
        <p:spPr>
          <a:xfrm>
            <a:off x="9366401" y="3599128"/>
            <a:ext cx="95726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A6501"/>
                </a:solidFill>
                <a:effectLst/>
                <a:uLnTx/>
                <a:uFillTx/>
                <a:latin typeface="Century Gothic" panose="020F0302020204030204"/>
                <a:ea typeface="+mn-ea"/>
                <a:cs typeface="+mn-cs"/>
              </a:rPr>
              <a:t>strict</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9DBB988-1DE5-494B-88B3-1106319F949B}"/>
              </a:ext>
            </a:extLst>
          </p:cNvPr>
          <p:cNvSpPr txBox="1"/>
          <p:nvPr/>
        </p:nvSpPr>
        <p:spPr>
          <a:xfrm>
            <a:off x="84577" y="4189663"/>
            <a:ext cx="115925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 words aloud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listen to the words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and repeat.</a:t>
            </a:r>
          </a:p>
        </p:txBody>
      </p:sp>
      <p:sp>
        <p:nvSpPr>
          <p:cNvPr id="22" name="TextBox 21">
            <a:extLst>
              <a:ext uri="{FF2B5EF4-FFF2-40B4-BE49-F238E27FC236}">
                <a16:creationId xmlns:a16="http://schemas.microsoft.com/office/drawing/2014/main" id="{6748FB97-2FEA-4487-9EC3-32059E50CA91}"/>
              </a:ext>
            </a:extLst>
          </p:cNvPr>
          <p:cNvSpPr txBox="1"/>
          <p:nvPr/>
        </p:nvSpPr>
        <p:spPr>
          <a:xfrm>
            <a:off x="116916" y="4891252"/>
            <a:ext cx="837676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Notice how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sounds different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and French.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F062E0C-0DC0-4748-A0E2-BBC821F9A07E}"/>
              </a:ext>
            </a:extLst>
          </p:cNvPr>
          <p:cNvSpPr txBox="1"/>
          <p:nvPr/>
        </p:nvSpPr>
        <p:spPr>
          <a:xfrm>
            <a:off x="116916" y="5642740"/>
            <a:ext cx="1047226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the SSC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sounds like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in French, it sounds like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26" name="Picture 2" descr="Kit, Computer, Arduino, Board, Chip">
            <a:extLst>
              <a:ext uri="{FF2B5EF4-FFF2-40B4-BE49-F238E27FC236}">
                <a16:creationId xmlns:a16="http://schemas.microsoft.com/office/drawing/2014/main" id="{98159417-CEBC-4526-BCF1-7452AEB515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8667" y="2462642"/>
            <a:ext cx="1476653" cy="1108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m, Cinema, Popcorn, Coke, Fun">
            <a:extLst>
              <a:ext uri="{FF2B5EF4-FFF2-40B4-BE49-F238E27FC236}">
                <a16:creationId xmlns:a16="http://schemas.microsoft.com/office/drawing/2014/main" id="{4E4FB7FE-CF18-4785-AD59-C639AE7C68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33602" y="2297313"/>
            <a:ext cx="1876949" cy="14025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lice, Man, Stop, Strict, Stick, Angry">
            <a:extLst>
              <a:ext uri="{FF2B5EF4-FFF2-40B4-BE49-F238E27FC236}">
                <a16:creationId xmlns:a16="http://schemas.microsoft.com/office/drawing/2014/main" id="{AFE2CFB8-1B8B-4CEF-9560-EB543081E0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50980" y="2236661"/>
            <a:ext cx="1438202" cy="132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P spid="12" grpId="0"/>
      <p:bldP spid="16" grpId="0"/>
      <p:bldP spid="22"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a:t>
            </a:r>
            <a:r>
              <a:rPr lang="en-GB" sz="3600" b="1" dirty="0" err="1">
                <a:solidFill>
                  <a:schemeClr val="bg1"/>
                </a:solidFill>
              </a:rPr>
              <a:t>i</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nvGraphicFramePr>
        <p:xfrm>
          <a:off x="296079" y="1705607"/>
          <a:ext cx="9938610" cy="453600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méga</a:t>
                      </a:r>
                      <a:r>
                        <a:rPr lang="fr-FR" sz="2400" i="0" spc="400" baseline="0" dirty="0">
                          <a:solidFill>
                            <a:srgbClr val="115076"/>
                          </a:solidFill>
                        </a:rPr>
                        <a:t>b</a:t>
                      </a:r>
                      <a:r>
                        <a:rPr lang="fr-FR" sz="2400" b="1" i="0" spc="400" baseline="0" dirty="0">
                          <a:solidFill>
                            <a:srgbClr val="115076"/>
                          </a:solidFill>
                        </a:rPr>
                        <a:t>i</a:t>
                      </a:r>
                      <a:r>
                        <a:rPr lang="fr-FR" sz="2400" i="0" dirty="0">
                          <a:solidFill>
                            <a:srgbClr val="115076"/>
                          </a:solidFill>
                        </a:rPr>
                        <a:t>t</a:t>
                      </a:r>
                    </a:p>
                  </a:txBody>
                  <a:tcPr/>
                </a:tc>
                <a:tc>
                  <a:txBody>
                    <a:bodyPr/>
                    <a:lstStyle/>
                    <a:p>
                      <a:pPr algn="l"/>
                      <a:r>
                        <a:rPr lang="fr-FR" sz="2400" i="0" dirty="0" err="1">
                          <a:solidFill>
                            <a:srgbClr val="115076"/>
                          </a:solidFill>
                        </a:rPr>
                        <a:t>megabyte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belle</a:t>
                      </a:r>
                    </a:p>
                  </a:txBody>
                  <a:tcPr/>
                </a:tc>
                <a:tc>
                  <a:txBody>
                    <a:bodyPr/>
                    <a:lstStyle/>
                    <a:p>
                      <a:pPr algn="l"/>
                      <a:r>
                        <a:rPr lang="fr-FR" sz="2400" i="0" dirty="0" err="1">
                          <a:solidFill>
                            <a:srgbClr val="115076"/>
                          </a:solidFill>
                        </a:rPr>
                        <a:t>rebel</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400" i="0" dirty="0">
                          <a:solidFill>
                            <a:srgbClr val="115076"/>
                          </a:solidFill>
                        </a:rPr>
                        <a:t>m</a:t>
                      </a:r>
                      <a:r>
                        <a:rPr lang="fr-FR" sz="2400" b="1" i="0" dirty="0">
                          <a:solidFill>
                            <a:srgbClr val="115076"/>
                          </a:solidFill>
                        </a:rPr>
                        <a:t>e</a:t>
                      </a:r>
                      <a:r>
                        <a:rPr lang="fr-FR" sz="2400" i="0" dirty="0">
                          <a:solidFill>
                            <a:srgbClr val="115076"/>
                          </a:solidFill>
                        </a:rPr>
                        <a:t>nu </a:t>
                      </a:r>
                    </a:p>
                  </a:txBody>
                  <a:tcPr/>
                </a:tc>
                <a:tc>
                  <a:txBody>
                    <a:bodyPr/>
                    <a:lstStyle/>
                    <a:p>
                      <a:pPr algn="l"/>
                      <a:r>
                        <a:rPr lang="fr-FR" sz="2400" i="0" dirty="0">
                          <a:solidFill>
                            <a:srgbClr val="115076"/>
                          </a:solidFill>
                        </a:rPr>
                        <a:t>menu</a:t>
                      </a: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b</a:t>
                      </a:r>
                      <a:r>
                        <a:rPr lang="fr-FR" sz="2400" b="1" i="0" spc="400" baseline="0" dirty="0">
                          <a:solidFill>
                            <a:srgbClr val="115076"/>
                          </a:solidFill>
                        </a:rPr>
                        <a:t>i</a:t>
                      </a:r>
                      <a:r>
                        <a:rPr lang="fr-FR" sz="2400" i="0" spc="400" baseline="0" dirty="0">
                          <a:solidFill>
                            <a:srgbClr val="115076"/>
                          </a:solidFill>
                        </a:rPr>
                        <a:t>p</a:t>
                      </a:r>
                      <a:endParaRPr lang="fr-FR" sz="2400" i="0" dirty="0">
                        <a:solidFill>
                          <a:srgbClr val="115076"/>
                        </a:solidFill>
                      </a:endParaRPr>
                    </a:p>
                  </a:txBody>
                  <a:tcPr/>
                </a:tc>
                <a:tc>
                  <a:txBody>
                    <a:bodyPr/>
                    <a:lstStyle/>
                    <a:p>
                      <a:pPr algn="l"/>
                      <a:r>
                        <a:rPr lang="fr-FR" sz="2400" i="0" dirty="0" err="1">
                          <a:solidFill>
                            <a:srgbClr val="115076"/>
                          </a:solidFill>
                        </a:rPr>
                        <a:t>beep</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r</a:t>
                      </a:r>
                      <a:r>
                        <a:rPr lang="fr-FR" sz="2400" b="1" i="0" spc="400" baseline="0" dirty="0">
                          <a:solidFill>
                            <a:srgbClr val="115076"/>
                          </a:solidFill>
                        </a:rPr>
                        <a:t>i</a:t>
                      </a:r>
                      <a:r>
                        <a:rPr lang="fr-FR" sz="2400" i="0" dirty="0">
                          <a:solidFill>
                            <a:srgbClr val="115076"/>
                          </a:solidFill>
                        </a:rPr>
                        <a:t>che</a:t>
                      </a:r>
                    </a:p>
                  </a:txBody>
                  <a:tcPr/>
                </a:tc>
                <a:tc>
                  <a:txBody>
                    <a:bodyPr/>
                    <a:lstStyle/>
                    <a:p>
                      <a:pPr algn="l"/>
                      <a:r>
                        <a:rPr lang="fr-FR" sz="2400" i="0" dirty="0" err="1">
                          <a:solidFill>
                            <a:srgbClr val="115076"/>
                          </a:solidFill>
                        </a:rPr>
                        <a:t>rich</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r</a:t>
                      </a:r>
                      <a:r>
                        <a:rPr lang="fr-FR" sz="2400" b="1" i="0" dirty="0">
                          <a:solidFill>
                            <a:srgbClr val="115076"/>
                          </a:solidFill>
                        </a:rPr>
                        <a:t>e</a:t>
                      </a:r>
                      <a:r>
                        <a:rPr lang="fr-FR" sz="2400" i="0" dirty="0">
                          <a:solidFill>
                            <a:srgbClr val="115076"/>
                          </a:solidFill>
                        </a:rPr>
                        <a:t>jeté</a:t>
                      </a:r>
                    </a:p>
                  </a:txBody>
                  <a:tcPr/>
                </a:tc>
                <a:tc>
                  <a:txBody>
                    <a:bodyPr/>
                    <a:lstStyle/>
                    <a:p>
                      <a:pPr algn="l"/>
                      <a:r>
                        <a:rPr lang="fr-FR" sz="2400" i="0" dirty="0" err="1">
                          <a:solidFill>
                            <a:srgbClr val="115076"/>
                          </a:solidFill>
                        </a:rPr>
                        <a:t>rejected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04000">
                <a:tc>
                  <a:txBody>
                    <a:bodyPr/>
                    <a:lstStyle/>
                    <a:p>
                      <a:endParaRPr lang="fr-FR" sz="2400" dirty="0">
                        <a:solidFill>
                          <a:srgbClr val="115076"/>
                        </a:solidFill>
                      </a:endParaRPr>
                    </a:p>
                  </a:txBody>
                  <a:tcPr/>
                </a:tc>
                <a:tc>
                  <a:txBody>
                    <a:bodyPr/>
                    <a:lstStyle/>
                    <a:p>
                      <a:pPr algn="l"/>
                      <a:r>
                        <a:rPr lang="fr-FR" sz="2400" i="0" spc="400" baseline="0" dirty="0">
                          <a:solidFill>
                            <a:srgbClr val="115076"/>
                          </a:solidFill>
                        </a:rPr>
                        <a:t>f</a:t>
                      </a:r>
                      <a:r>
                        <a:rPr lang="fr-FR" sz="2400" b="1" i="0" spc="400" baseline="0" dirty="0">
                          <a:solidFill>
                            <a:srgbClr val="115076"/>
                          </a:solidFill>
                        </a:rPr>
                        <a:t>i</a:t>
                      </a:r>
                      <a:r>
                        <a:rPr lang="fr-FR" sz="2400" i="0" dirty="0">
                          <a:solidFill>
                            <a:srgbClr val="115076"/>
                          </a:solidFill>
                        </a:rPr>
                        <a:t>xé</a:t>
                      </a:r>
                    </a:p>
                  </a:txBody>
                  <a:tcPr/>
                </a:tc>
                <a:tc>
                  <a:txBody>
                    <a:bodyPr/>
                    <a:lstStyle/>
                    <a:p>
                      <a:pPr algn="l"/>
                      <a:r>
                        <a:rPr lang="fr-FR" sz="2400" i="0" dirty="0" err="1">
                          <a:solidFill>
                            <a:srgbClr val="115076"/>
                          </a:solidFill>
                        </a:rPr>
                        <a:t>fixed</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04000">
                <a:tc>
                  <a:txBody>
                    <a:bodyPr/>
                    <a:lstStyle/>
                    <a:p>
                      <a:endParaRPr lang="fr-FR" sz="2400" dirty="0">
                        <a:solidFill>
                          <a:srgbClr val="115076"/>
                        </a:solidFill>
                      </a:endParaRPr>
                    </a:p>
                  </a:txBody>
                  <a:tcPr/>
                </a:tc>
                <a:tc>
                  <a:txBody>
                    <a:bodyPr/>
                    <a:lstStyle/>
                    <a:p>
                      <a:pPr algn="l"/>
                      <a:r>
                        <a:rPr lang="fr-FR" sz="2400" i="0" dirty="0">
                          <a:solidFill>
                            <a:srgbClr val="115076"/>
                          </a:solidFill>
                        </a:rPr>
                        <a:t>d</a:t>
                      </a:r>
                      <a:r>
                        <a:rPr lang="fr-FR" sz="2400" b="1" i="0" dirty="0">
                          <a:solidFill>
                            <a:srgbClr val="115076"/>
                          </a:solidFill>
                        </a:rPr>
                        <a:t>e</a:t>
                      </a:r>
                      <a:r>
                        <a:rPr lang="fr-FR" sz="2400" i="0" dirty="0">
                          <a:solidFill>
                            <a:srgbClr val="115076"/>
                          </a:solidFill>
                        </a:rPr>
                        <a:t>gré</a:t>
                      </a:r>
                    </a:p>
                  </a:txBody>
                  <a:tcPr/>
                </a:tc>
                <a:tc>
                  <a:txBody>
                    <a:bodyPr/>
                    <a:lstStyle/>
                    <a:p>
                      <a:pPr algn="l"/>
                      <a:r>
                        <a:rPr lang="fr-FR" sz="2400" i="0" dirty="0" err="1">
                          <a:solidFill>
                            <a:srgbClr val="115076"/>
                          </a:solidFill>
                        </a:rPr>
                        <a:t>degree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sp>
        <p:nvSpPr>
          <p:cNvPr id="10" name="Rectangle 9">
            <a:hlinkClick r:id="" action="ppaction://noaction">
              <a:snd r:embed="rId4" name="1. megabit.wav"/>
            </a:hlinkClick>
            <a:extLst>
              <a:ext uri="{FF2B5EF4-FFF2-40B4-BE49-F238E27FC236}">
                <a16:creationId xmlns:a16="http://schemas.microsoft.com/office/drawing/2014/main" id="{C4F0A361-C5A0-354C-A4C8-45F1CCF9C1AB}"/>
              </a:ext>
            </a:extLst>
          </p:cNvPr>
          <p:cNvSpPr/>
          <p:nvPr/>
        </p:nvSpPr>
        <p:spPr>
          <a:xfrm>
            <a:off x="363240" y="227900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5" name="2 rebelle.wav"/>
            </a:hlinkClick>
            <a:extLst>
              <a:ext uri="{FF2B5EF4-FFF2-40B4-BE49-F238E27FC236}">
                <a16:creationId xmlns:a16="http://schemas.microsoft.com/office/drawing/2014/main" id="{626A91A9-3E23-E245-9DC9-FB1504850A61}"/>
              </a:ext>
            </a:extLst>
          </p:cNvPr>
          <p:cNvSpPr/>
          <p:nvPr/>
        </p:nvSpPr>
        <p:spPr>
          <a:xfrm>
            <a:off x="363240" y="278253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6" name="3 menu.wav"/>
            </a:hlinkClick>
            <a:extLst>
              <a:ext uri="{FF2B5EF4-FFF2-40B4-BE49-F238E27FC236}">
                <a16:creationId xmlns:a16="http://schemas.microsoft.com/office/drawing/2014/main" id="{57151BBB-E839-AF4C-9E57-94A14CB8F331}"/>
              </a:ext>
            </a:extLst>
          </p:cNvPr>
          <p:cNvSpPr/>
          <p:nvPr/>
        </p:nvSpPr>
        <p:spPr>
          <a:xfrm>
            <a:off x="363240" y="3286068"/>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7" name="4 bip.wav"/>
            </a:hlinkClick>
            <a:extLst>
              <a:ext uri="{FF2B5EF4-FFF2-40B4-BE49-F238E27FC236}">
                <a16:creationId xmlns:a16="http://schemas.microsoft.com/office/drawing/2014/main" id="{3E9D7F09-2BF3-B449-9D0F-5CBF315F3208}"/>
              </a:ext>
            </a:extLst>
          </p:cNvPr>
          <p:cNvSpPr/>
          <p:nvPr/>
        </p:nvSpPr>
        <p:spPr>
          <a:xfrm>
            <a:off x="363240" y="378960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8" name="5 riche.wav"/>
            </a:hlinkClick>
            <a:extLst>
              <a:ext uri="{FF2B5EF4-FFF2-40B4-BE49-F238E27FC236}">
                <a16:creationId xmlns:a16="http://schemas.microsoft.com/office/drawing/2014/main" id="{DCC5551E-685E-F647-A9A4-240DDCFE7CCE}"/>
              </a:ext>
            </a:extLst>
          </p:cNvPr>
          <p:cNvSpPr/>
          <p:nvPr/>
        </p:nvSpPr>
        <p:spPr>
          <a:xfrm>
            <a:off x="363240" y="429313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9" name="6 rejeté.wav"/>
            </a:hlinkClick>
            <a:extLst>
              <a:ext uri="{FF2B5EF4-FFF2-40B4-BE49-F238E27FC236}">
                <a16:creationId xmlns:a16="http://schemas.microsoft.com/office/drawing/2014/main" id="{DD2E1866-4665-E148-A0A0-0FCD2593EFF0}"/>
              </a:ext>
            </a:extLst>
          </p:cNvPr>
          <p:cNvSpPr/>
          <p:nvPr/>
        </p:nvSpPr>
        <p:spPr>
          <a:xfrm>
            <a:off x="363240" y="479666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0" name="7 fixé.wav"/>
            </a:hlinkClick>
            <a:extLst>
              <a:ext uri="{FF2B5EF4-FFF2-40B4-BE49-F238E27FC236}">
                <a16:creationId xmlns:a16="http://schemas.microsoft.com/office/drawing/2014/main" id="{84778AA0-9C53-5340-83B9-2172146A7B71}"/>
              </a:ext>
            </a:extLst>
          </p:cNvPr>
          <p:cNvSpPr/>
          <p:nvPr/>
        </p:nvSpPr>
        <p:spPr>
          <a:xfrm>
            <a:off x="363240" y="530019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1" name="8 degré.wav"/>
            </a:hlinkClick>
            <a:extLst>
              <a:ext uri="{FF2B5EF4-FFF2-40B4-BE49-F238E27FC236}">
                <a16:creationId xmlns:a16="http://schemas.microsoft.com/office/drawing/2014/main" id="{F39ECDE5-B372-A443-B3CB-B1AD8C90EC8E}"/>
              </a:ext>
            </a:extLst>
          </p:cNvPr>
          <p:cNvSpPr/>
          <p:nvPr/>
        </p:nvSpPr>
        <p:spPr>
          <a:xfrm>
            <a:off x="363240" y="580372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231321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2815389"/>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3318921"/>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3823807"/>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4312039"/>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4134" y="4829517"/>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474" y="5334403"/>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98601" y="5836580"/>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200395" y="1186639"/>
            <a:ext cx="8077852" cy="43088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mots et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remplis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blancs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la bonne SSC.</a:t>
            </a:r>
          </a:p>
        </p:txBody>
      </p:sp>
      <p:sp>
        <p:nvSpPr>
          <p:cNvPr id="36" name="Rectangle 35">
            <a:extLst>
              <a:ext uri="{FF2B5EF4-FFF2-40B4-BE49-F238E27FC236}">
                <a16:creationId xmlns:a16="http://schemas.microsoft.com/office/drawing/2014/main" id="{EE411150-7941-324E-839C-2CBEA79DE784}"/>
              </a:ext>
            </a:extLst>
          </p:cNvPr>
          <p:cNvSpPr/>
          <p:nvPr/>
        </p:nvSpPr>
        <p:spPr>
          <a:xfrm>
            <a:off x="1990927" y="2258851"/>
            <a:ext cx="17781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9" name="Rectangle 38">
            <a:extLst>
              <a:ext uri="{FF2B5EF4-FFF2-40B4-BE49-F238E27FC236}">
                <a16:creationId xmlns:a16="http://schemas.microsoft.com/office/drawing/2014/main" id="{FDA1D846-83C3-FC4B-81BB-AED04B474ED5}"/>
              </a:ext>
            </a:extLst>
          </p:cNvPr>
          <p:cNvSpPr/>
          <p:nvPr/>
        </p:nvSpPr>
        <p:spPr>
          <a:xfrm>
            <a:off x="989940" y="2762383"/>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1089226" y="3769447"/>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1179761" y="3261066"/>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2A06B3DE-1661-6040-90AB-B1AF7AE67E49}"/>
              </a:ext>
            </a:extLst>
          </p:cNvPr>
          <p:cNvSpPr/>
          <p:nvPr/>
        </p:nvSpPr>
        <p:spPr>
          <a:xfrm>
            <a:off x="1012495" y="4278874"/>
            <a:ext cx="144712"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969702" y="477651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981190" y="5270476"/>
            <a:ext cx="176017"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1089226" y="5783574"/>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 name="Rectangle 2">
            <a:extLst>
              <a:ext uri="{FF2B5EF4-FFF2-40B4-BE49-F238E27FC236}">
                <a16:creationId xmlns:a16="http://schemas.microsoft.com/office/drawing/2014/main" id="{434605EC-00B6-4340-9652-E13AABCAD191}"/>
              </a:ext>
            </a:extLst>
          </p:cNvPr>
          <p:cNvSpPr/>
          <p:nvPr/>
        </p:nvSpPr>
        <p:spPr>
          <a:xfrm>
            <a:off x="4135478" y="2313211"/>
            <a:ext cx="2476163"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6721F1C0-7630-D643-929B-58BDF4CBC130}"/>
              </a:ext>
            </a:extLst>
          </p:cNvPr>
          <p:cNvSpPr/>
          <p:nvPr/>
        </p:nvSpPr>
        <p:spPr>
          <a:xfrm>
            <a:off x="4115357" y="2747816"/>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7A08108D-0263-9245-9FCD-9800C959E724}"/>
              </a:ext>
            </a:extLst>
          </p:cNvPr>
          <p:cNvSpPr/>
          <p:nvPr/>
        </p:nvSpPr>
        <p:spPr>
          <a:xfrm>
            <a:off x="4135479" y="3296246"/>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78C8144F-0949-2546-B021-A6CD1860BB5B}"/>
              </a:ext>
            </a:extLst>
          </p:cNvPr>
          <p:cNvSpPr/>
          <p:nvPr/>
        </p:nvSpPr>
        <p:spPr>
          <a:xfrm>
            <a:off x="4135479" y="3779625"/>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6F5DDCFC-D4FC-D04C-ABA0-994DD00C8910}"/>
              </a:ext>
            </a:extLst>
          </p:cNvPr>
          <p:cNvSpPr/>
          <p:nvPr/>
        </p:nvSpPr>
        <p:spPr>
          <a:xfrm>
            <a:off x="4135478" y="4255982"/>
            <a:ext cx="2341005"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471BEB6-EA0F-0843-B3B8-71ED3171F894}"/>
              </a:ext>
            </a:extLst>
          </p:cNvPr>
          <p:cNvSpPr/>
          <p:nvPr/>
        </p:nvSpPr>
        <p:spPr>
          <a:xfrm>
            <a:off x="4135479" y="4793149"/>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75FA1944-3BFB-DB40-8AF0-5EF17549F689}"/>
              </a:ext>
            </a:extLst>
          </p:cNvPr>
          <p:cNvSpPr/>
          <p:nvPr/>
        </p:nvSpPr>
        <p:spPr>
          <a:xfrm>
            <a:off x="4101813" y="5287791"/>
            <a:ext cx="2158410" cy="37456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F2ED26FE-65F5-E94A-B6F2-D9926D27B3A1}"/>
              </a:ext>
            </a:extLst>
          </p:cNvPr>
          <p:cNvSpPr/>
          <p:nvPr/>
        </p:nvSpPr>
        <p:spPr>
          <a:xfrm>
            <a:off x="4115260" y="5771170"/>
            <a:ext cx="2158410" cy="374567"/>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E3D9048-3842-4F55-A62E-1360C98366B0}"/>
              </a:ext>
            </a:extLst>
          </p:cNvPr>
          <p:cNvSpPr txBox="1"/>
          <p:nvPr/>
        </p:nvSpPr>
        <p:spPr>
          <a:xfrm>
            <a:off x="200395" y="1195116"/>
            <a:ext cx="7862200"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5" name="Rounded Rectangular Callout 2">
            <a:extLst>
              <a:ext uri="{FF2B5EF4-FFF2-40B4-BE49-F238E27FC236}">
                <a16:creationId xmlns:a16="http://schemas.microsoft.com/office/drawing/2014/main" id="{5E41292A-6585-4342-AC1E-AE1A1D963207}"/>
              </a:ext>
            </a:extLst>
          </p:cNvPr>
          <p:cNvSpPr/>
          <p:nvPr/>
        </p:nvSpPr>
        <p:spPr>
          <a:xfrm>
            <a:off x="7463790" y="171616"/>
            <a:ext cx="4611292" cy="1495102"/>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 the SSC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But in French, it sounds like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pic>
        <p:nvPicPr>
          <p:cNvPr id="2050" name="Picture 2" descr="E, Letter, Alphabet, Alphabetically, Abc">
            <a:extLst>
              <a:ext uri="{FF2B5EF4-FFF2-40B4-BE49-F238E27FC236}">
                <a16:creationId xmlns:a16="http://schemas.microsoft.com/office/drawing/2014/main" id="{A873BDC5-677A-482E-96CB-3A9C1A3BEBA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15685" y="1661125"/>
            <a:ext cx="2173381" cy="21733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Letter, Alphabet, Alphabetically, Abc">
            <a:extLst>
              <a:ext uri="{FF2B5EF4-FFF2-40B4-BE49-F238E27FC236}">
                <a16:creationId xmlns:a16="http://schemas.microsoft.com/office/drawing/2014/main" id="{9B6D09B1-A7E0-4A66-9BE1-C8452ABD5C8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33122" y="4058412"/>
            <a:ext cx="2262799" cy="226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80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animBg="1"/>
      <p:bldP spid="41" grpId="0" animBg="1"/>
      <p:bldP spid="42" grpId="0" animBg="1"/>
      <p:bldP spid="43" grpId="0" animBg="1"/>
      <p:bldP spid="44" grpId="0" animBg="1"/>
      <p:bldP spid="46" grpId="0" animBg="1"/>
      <p:bldP spid="3" grpId="0" animBg="1"/>
      <p:bldP spid="47" grpId="0" animBg="1"/>
      <p:bldP spid="48" grpId="0" animBg="1"/>
      <p:bldP spid="49" grpId="0" animBg="1"/>
      <p:bldP spid="50" grpId="0" animBg="1"/>
      <p:bldP spid="51" grpId="0" animBg="1"/>
      <p:bldP spid="52" grpId="0" animBg="1"/>
      <p:bldP spid="53" grpId="0" animBg="1"/>
      <p:bldP spid="45" grpId="0" animBg="1"/>
      <p:bldP spid="5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27552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BF53B-61D3-0D43-8BAD-E2DCF5B952C4}"/>
              </a:ext>
            </a:extLst>
          </p:cNvPr>
          <p:cNvSpPr>
            <a:spLocks noGrp="1"/>
          </p:cNvSpPr>
          <p:nvPr>
            <p:ph type="title"/>
          </p:nvPr>
        </p:nvSpPr>
        <p:spPr>
          <a:xfrm>
            <a:off x="0" y="1"/>
            <a:ext cx="1614488" cy="3429000"/>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sp>
        <p:nvSpPr>
          <p:cNvPr id="6" name="TextBox 5"/>
          <p:cNvSpPr txBox="1"/>
          <p:nvPr/>
        </p:nvSpPr>
        <p:spPr>
          <a:xfrm>
            <a:off x="2994133" y="190834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762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Mots qui </a:t>
            </a:r>
            <a:r>
              <a:rPr lang="en-GB" sz="3200" b="1" dirty="0" err="1">
                <a:solidFill>
                  <a:schemeClr val="bg1"/>
                </a:solidFill>
              </a:rPr>
              <a:t>finissent</a:t>
            </a:r>
            <a:r>
              <a:rPr lang="en-GB" sz="3200" b="1" dirty="0">
                <a:solidFill>
                  <a:schemeClr val="bg1"/>
                </a:solidFill>
              </a:rPr>
              <a:t> par –if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80907" y="249869"/>
            <a:ext cx="192901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patterns</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312274"/>
            <a:ext cx="11729921" cy="506614"/>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week, you have learnt several French words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ending in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TextBox 8">
            <a:extLst>
              <a:ext uri="{FF2B5EF4-FFF2-40B4-BE49-F238E27FC236}">
                <a16:creationId xmlns:a16="http://schemas.microsoft.com/office/drawing/2014/main" id="{44CCAB99-927B-4CA3-B269-F7B1B76465A7}"/>
              </a:ext>
            </a:extLst>
          </p:cNvPr>
          <p:cNvSpPr txBox="1"/>
          <p:nvPr/>
        </p:nvSpPr>
        <p:spPr>
          <a:xfrm>
            <a:off x="180000" y="1932882"/>
            <a:ext cx="8859225"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These words contain the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SSC [</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4" name="-if actif.wav"/>
            </a:hlinkClick>
            <a:extLst>
              <a:ext uri="{FF2B5EF4-FFF2-40B4-BE49-F238E27FC236}">
                <a16:creationId xmlns:a16="http://schemas.microsoft.com/office/drawing/2014/main" id="{C1AA6957-5F99-496F-8B4E-26E6EBC629A2}"/>
              </a:ext>
            </a:extLst>
          </p:cNvPr>
          <p:cNvSpPr txBox="1"/>
          <p:nvPr/>
        </p:nvSpPr>
        <p:spPr>
          <a:xfrm>
            <a:off x="180001" y="2865469"/>
            <a:ext cx="242985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D42A9093-8D75-40BE-BAE1-5E28879EA806}"/>
              </a:ext>
            </a:extLst>
          </p:cNvPr>
          <p:cNvSpPr txBox="1"/>
          <p:nvPr/>
        </p:nvSpPr>
        <p:spPr>
          <a:xfrm>
            <a:off x="180000" y="3909348"/>
            <a:ext cx="1157385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may have noticed that these words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spelled similarly in English and French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have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same meaning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This is because they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0B2E8FAD-5975-456D-AEAA-ECB53A35B361}"/>
              </a:ext>
            </a:extLst>
          </p:cNvPr>
          <p:cNvSpPr txBox="1"/>
          <p:nvPr/>
        </p:nvSpPr>
        <p:spPr>
          <a:xfrm>
            <a:off x="179999" y="4955623"/>
            <a:ext cx="11573849"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only difference is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syllable.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looks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sounds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 </a:t>
            </a:r>
          </a:p>
        </p:txBody>
      </p:sp>
      <p:sp>
        <p:nvSpPr>
          <p:cNvPr id="17" name="TextBox 16">
            <a:extLst>
              <a:ext uri="{FF2B5EF4-FFF2-40B4-BE49-F238E27FC236}">
                <a16:creationId xmlns:a16="http://schemas.microsoft.com/office/drawing/2014/main" id="{16BA715C-1BFA-47AE-9B78-672C57BED0EA}"/>
              </a:ext>
            </a:extLst>
          </p:cNvPr>
          <p:cNvSpPr txBox="1"/>
          <p:nvPr/>
        </p:nvSpPr>
        <p:spPr>
          <a:xfrm>
            <a:off x="180000" y="5571176"/>
            <a:ext cx="12012000" cy="506614"/>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but in English it’s </a:t>
            </a:r>
            <a:r>
              <a:rPr kumimoji="0" lang="en-US" sz="2400" b="1" i="0" u="none" strike="noStrike" kern="1200" cap="none" spc="0" normalizeH="0" baseline="0" noProof="0" dirty="0">
                <a:ln>
                  <a:noFill/>
                </a:ln>
                <a:solidFill>
                  <a:srgbClr val="FA6501"/>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How are these two endings pronounced?</a:t>
            </a:r>
          </a:p>
        </p:txBody>
      </p:sp>
      <p:sp>
        <p:nvSpPr>
          <p:cNvPr id="19" name="TextBox 18">
            <a:hlinkClick r:id="" action="ppaction://noaction">
              <a:snd r:embed="rId5" name="-if negatif.wav"/>
            </a:hlinkClick>
            <a:extLst>
              <a:ext uri="{FF2B5EF4-FFF2-40B4-BE49-F238E27FC236}">
                <a16:creationId xmlns:a16="http://schemas.microsoft.com/office/drawing/2014/main" id="{35CB68CC-08DB-46ED-B5D4-9F06110F7418}"/>
              </a:ext>
            </a:extLst>
          </p:cNvPr>
          <p:cNvSpPr txBox="1"/>
          <p:nvPr/>
        </p:nvSpPr>
        <p:spPr>
          <a:xfrm>
            <a:off x="3930175" y="2865600"/>
            <a:ext cx="3148012" cy="5076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négat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(negat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6" name="-if positif.wav"/>
            </a:hlinkClick>
            <a:extLst>
              <a:ext uri="{FF2B5EF4-FFF2-40B4-BE49-F238E27FC236}">
                <a16:creationId xmlns:a16="http://schemas.microsoft.com/office/drawing/2014/main" id="{1459CFC5-C3FD-45C3-BDD7-526FE35E80D5}"/>
              </a:ext>
            </a:extLst>
          </p:cNvPr>
          <p:cNvSpPr txBox="1"/>
          <p:nvPr/>
        </p:nvSpPr>
        <p:spPr>
          <a:xfrm>
            <a:off x="7792057" y="2865600"/>
            <a:ext cx="2652712" cy="5076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a:t>
            </a:r>
            <a:r>
              <a:rPr kumimoji="0" lang="en-US" sz="2400" b="1" i="0" u="none" strike="noStrike" kern="1200" cap="none" spc="0" normalizeH="0" baseline="0" noProof="0" dirty="0" err="1">
                <a:ln>
                  <a:noFill/>
                </a:ln>
                <a:solidFill>
                  <a:srgbClr val="FA6501"/>
                </a:solidFill>
                <a:effectLst/>
                <a:uLnTx/>
                <a:uFillTx/>
                <a:latin typeface="Century Gothic" panose="020F0302020204030204"/>
                <a:ea typeface="+mn-ea"/>
                <a:cs typeface="+mn-cs"/>
              </a:rPr>
              <a:t>if</a:t>
            </a:r>
            <a:r>
              <a:rPr kumimoji="0" lang="en-US" sz="2400" b="0" i="0" u="none" strike="noStrike" kern="1200" cap="none" spc="0" normalizeH="0" baseline="0" noProof="0" dirty="0">
                <a:ln>
                  <a:noFill/>
                </a:ln>
                <a:solidFill>
                  <a:srgbClr val="105076"/>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(posit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ports, Runner, Health, Fitness, Athlete, Run, Exercise">
            <a:extLst>
              <a:ext uri="{FF2B5EF4-FFF2-40B4-BE49-F238E27FC236}">
                <a16:creationId xmlns:a16="http://schemas.microsoft.com/office/drawing/2014/main" id="{1AAF591E-C50C-444B-9801-AB3D7DE8FC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9479" y="2645789"/>
            <a:ext cx="736826" cy="1138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st, Thumb, Finger, Anatomy, Gesture, Hand, Not Okay">
            <a:extLst>
              <a:ext uri="{FF2B5EF4-FFF2-40B4-BE49-F238E27FC236}">
                <a16:creationId xmlns:a16="http://schemas.microsoft.com/office/drawing/2014/main" id="{0B967FEF-8437-4419-9733-510153EFD3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3225" y="2563339"/>
            <a:ext cx="609923" cy="1016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umbs Up, Smiley Face, Emoji, Happy, Smiley, Face">
            <a:extLst>
              <a:ext uri="{FF2B5EF4-FFF2-40B4-BE49-F238E27FC236}">
                <a16:creationId xmlns:a16="http://schemas.microsoft.com/office/drawing/2014/main" id="{0E412B72-6F14-4DFD-8D35-FA144D891B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97969" y="2544554"/>
            <a:ext cx="1385140" cy="96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168481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1E77892B-C5E0-C043-807E-6A6DE64F567F}"/>
              </a:ext>
            </a:extLst>
          </p:cNvPr>
          <p:cNvGraphicFramePr>
            <a:graphicFrameLocks noGrp="1"/>
          </p:cNvGraphicFramePr>
          <p:nvPr/>
        </p:nvGraphicFramePr>
        <p:xfrm>
          <a:off x="2702284" y="1238457"/>
          <a:ext cx="6787431" cy="5085067"/>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329305">
                  <a:extLst>
                    <a:ext uri="{9D8B030D-6E8A-4147-A177-3AD203B41FA5}">
                      <a16:colId xmlns:a16="http://schemas.microsoft.com/office/drawing/2014/main" val="1051681537"/>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429619">
                <a:tc>
                  <a:txBody>
                    <a:bodyPr/>
                    <a:lstStyle/>
                    <a:p>
                      <a:r>
                        <a:rPr lang="fr-FR" sz="2200" dirty="0">
                          <a:solidFill>
                            <a:schemeClr val="bg1"/>
                          </a:solidFill>
                        </a:rPr>
                        <a:t> </a:t>
                      </a: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 </a:t>
                      </a:r>
                    </a:p>
                  </a:txBody>
                  <a:tcPr/>
                </a:tc>
                <a:tc>
                  <a:txBody>
                    <a:bodyPr/>
                    <a:lstStyle/>
                    <a:p>
                      <a:pPr algn="ctr"/>
                      <a:r>
                        <a:rPr lang="fr-FR" sz="2200" dirty="0">
                          <a:solidFill>
                            <a:schemeClr val="bg1"/>
                          </a:solidFill>
                        </a:rPr>
                        <a:t>[i]</a:t>
                      </a:r>
                    </a:p>
                  </a:txBody>
                  <a:tcPr/>
                </a:tc>
                <a:extLst>
                  <a:ext uri="{0D108BD9-81ED-4DB2-BD59-A6C34878D82A}">
                    <a16:rowId xmlns:a16="http://schemas.microsoft.com/office/drawing/2014/main" val="3399173642"/>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s</a:t>
                      </a:r>
                      <a:r>
                        <a:rPr lang="fr-FR" sz="2400" b="1" i="0" noProof="0" dirty="0">
                          <a:solidFill>
                            <a:srgbClr val="115076"/>
                          </a:solidFill>
                        </a:rPr>
                        <a:t>e</a:t>
                      </a:r>
                      <a:r>
                        <a:rPr lang="fr-FR" sz="2400" i="0" noProof="0" dirty="0">
                          <a:solidFill>
                            <a:srgbClr val="115076"/>
                          </a:solidFill>
                        </a:rPr>
                        <a:t>cours [</a:t>
                      </a:r>
                      <a:r>
                        <a:rPr lang="fr-FR" sz="2400" i="0" noProof="0" dirty="0" err="1">
                          <a:solidFill>
                            <a:srgbClr val="115076"/>
                          </a:solidFill>
                        </a:rPr>
                        <a:t>aid</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m</a:t>
                      </a:r>
                      <a:r>
                        <a:rPr lang="fr-FR" sz="2400" b="1" i="0" noProof="0" dirty="0">
                          <a:solidFill>
                            <a:srgbClr val="115076"/>
                          </a:solidFill>
                        </a:rPr>
                        <a:t>e</a:t>
                      </a:r>
                      <a:r>
                        <a:rPr lang="fr-FR" sz="2400" i="0" noProof="0" dirty="0">
                          <a:solidFill>
                            <a:srgbClr val="115076"/>
                          </a:solidFill>
                        </a:rPr>
                        <a:t>nace [</a:t>
                      </a:r>
                      <a:r>
                        <a:rPr lang="fr-FR" sz="2400" i="0" noProof="0" dirty="0" err="1">
                          <a:solidFill>
                            <a:srgbClr val="115076"/>
                          </a:solidFill>
                        </a:rPr>
                        <a:t>threat</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581931">
                <a:tc>
                  <a:txBody>
                    <a:bodyPr/>
                    <a:lstStyle/>
                    <a:p>
                      <a:endParaRPr lang="fr-FR" sz="2000" dirty="0">
                        <a:solidFill>
                          <a:srgbClr val="115076"/>
                        </a:solidFill>
                      </a:endParaRPr>
                    </a:p>
                  </a:txBody>
                  <a:tcPr/>
                </a:tc>
                <a:tc>
                  <a:txBody>
                    <a:bodyPr/>
                    <a:lstStyle/>
                    <a:p>
                      <a:pPr algn="l"/>
                      <a:r>
                        <a:rPr lang="fr-FR" sz="2400" i="0" noProof="0" dirty="0">
                          <a:solidFill>
                            <a:srgbClr val="115076"/>
                          </a:solidFill>
                        </a:rPr>
                        <a:t>sus</a:t>
                      </a:r>
                      <a:r>
                        <a:rPr lang="fr-FR" sz="2400" i="0" spc="400" baseline="0" noProof="0" dirty="0">
                          <a:solidFill>
                            <a:srgbClr val="115076"/>
                          </a:solidFill>
                        </a:rPr>
                        <a:t>c</a:t>
                      </a:r>
                      <a:r>
                        <a:rPr lang="fr-FR" sz="2400" b="1" i="0" spc="400" baseline="0" noProof="0" dirty="0">
                          <a:solidFill>
                            <a:srgbClr val="115076"/>
                          </a:solidFill>
                        </a:rPr>
                        <a:t>i</a:t>
                      </a:r>
                      <a:r>
                        <a:rPr lang="fr-FR" sz="2400" i="0" noProof="0" dirty="0">
                          <a:solidFill>
                            <a:srgbClr val="115076"/>
                          </a:solidFill>
                        </a:rPr>
                        <a:t>ter [to </a:t>
                      </a:r>
                      <a:r>
                        <a:rPr lang="fr-FR" sz="2400" i="0" noProof="0" dirty="0" err="1">
                          <a:solidFill>
                            <a:srgbClr val="115076"/>
                          </a:solidFill>
                        </a:rPr>
                        <a:t>provoke</a:t>
                      </a:r>
                      <a:r>
                        <a:rPr lang="fr-FR" sz="2400" i="0" noProof="0" dirty="0">
                          <a:solidFill>
                            <a:srgbClr val="115076"/>
                          </a:solidFill>
                        </a:rPr>
                        <a:t>] </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par</a:t>
                      </a:r>
                      <a:r>
                        <a:rPr lang="fr-FR" sz="2400" b="1" i="0" noProof="0" dirty="0">
                          <a:solidFill>
                            <a:srgbClr val="115076"/>
                          </a:solidFill>
                        </a:rPr>
                        <a:t>i</a:t>
                      </a:r>
                      <a:r>
                        <a:rPr lang="fr-FR" sz="2400" i="0" noProof="0" dirty="0">
                          <a:solidFill>
                            <a:srgbClr val="115076"/>
                          </a:solidFill>
                        </a:rPr>
                        <a:t>  [bet]</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r</a:t>
                      </a:r>
                      <a:r>
                        <a:rPr lang="fr-FR" sz="2400" b="1" i="0" noProof="0" dirty="0">
                          <a:solidFill>
                            <a:srgbClr val="115076"/>
                          </a:solidFill>
                        </a:rPr>
                        <a:t>e</a:t>
                      </a:r>
                      <a:r>
                        <a:rPr lang="fr-FR" sz="2400" i="0" noProof="0" dirty="0">
                          <a:solidFill>
                            <a:srgbClr val="115076"/>
                          </a:solidFill>
                        </a:rPr>
                        <a:t>gard [look]</a:t>
                      </a:r>
                    </a:p>
                  </a:txBody>
                  <a:tcPr anchor="ct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581931">
                <a:tc>
                  <a:txBody>
                    <a:bodyPr/>
                    <a:lstStyle/>
                    <a:p>
                      <a:endParaRPr lang="fr-FR" sz="2400" dirty="0">
                        <a:solidFill>
                          <a:srgbClr val="115076"/>
                        </a:solidFill>
                      </a:endParaRPr>
                    </a:p>
                  </a:txBody>
                  <a:tcPr/>
                </a:tc>
                <a:tc>
                  <a:txBody>
                    <a:bodyPr/>
                    <a:lstStyle/>
                    <a:p>
                      <a:pPr algn="l"/>
                      <a:r>
                        <a:rPr lang="fr-FR" sz="2400" i="0" spc="400" baseline="0" noProof="0" dirty="0">
                          <a:solidFill>
                            <a:srgbClr val="115076"/>
                          </a:solidFill>
                        </a:rPr>
                        <a:t>b</a:t>
                      </a:r>
                      <a:r>
                        <a:rPr lang="fr-FR" sz="2400" b="1" i="0" spc="400" baseline="0" noProof="0" dirty="0">
                          <a:solidFill>
                            <a:srgbClr val="115076"/>
                          </a:solidFill>
                        </a:rPr>
                        <a:t>i</a:t>
                      </a:r>
                      <a:r>
                        <a:rPr lang="fr-FR" sz="2400" i="0" noProof="0" dirty="0">
                          <a:solidFill>
                            <a:srgbClr val="115076"/>
                          </a:solidFill>
                        </a:rPr>
                        <a:t>lan [</a:t>
                      </a:r>
                      <a:r>
                        <a:rPr lang="fr-FR" sz="2400" i="0" noProof="0" dirty="0" err="1">
                          <a:solidFill>
                            <a:srgbClr val="115076"/>
                          </a:solidFill>
                        </a:rPr>
                        <a:t>outcome</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581931">
                <a:tc>
                  <a:txBody>
                    <a:bodyPr/>
                    <a:lstStyle/>
                    <a:p>
                      <a:endParaRPr lang="fr-FR" sz="24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noProof="0" dirty="0">
                          <a:solidFill>
                            <a:srgbClr val="115076"/>
                          </a:solidFill>
                        </a:rPr>
                        <a:t>t</a:t>
                      </a:r>
                      <a:r>
                        <a:rPr lang="fr-FR" sz="2400" b="1" i="0" noProof="0" dirty="0">
                          <a:solidFill>
                            <a:srgbClr val="115076"/>
                          </a:solidFill>
                        </a:rPr>
                        <a:t>e</a:t>
                      </a:r>
                      <a:r>
                        <a:rPr lang="fr-FR" sz="2400" i="0" noProof="0" dirty="0">
                          <a:solidFill>
                            <a:srgbClr val="115076"/>
                          </a:solidFill>
                        </a:rPr>
                        <a:t>nue [</a:t>
                      </a:r>
                      <a:r>
                        <a:rPr lang="fr-FR" sz="2400" i="0" noProof="0" dirty="0" err="1">
                          <a:solidFill>
                            <a:srgbClr val="115076"/>
                          </a:solidFill>
                        </a:rPr>
                        <a:t>dress</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581931">
                <a:tc>
                  <a:txBody>
                    <a:bodyPr/>
                    <a:lstStyle/>
                    <a:p>
                      <a:endParaRPr lang="fr-FR" sz="2400" dirty="0">
                        <a:solidFill>
                          <a:srgbClr val="115076"/>
                        </a:solidFill>
                      </a:endParaRPr>
                    </a:p>
                  </a:txBody>
                  <a:tcPr/>
                </a:tc>
                <a:tc>
                  <a:txBody>
                    <a:bodyPr/>
                    <a:lstStyle/>
                    <a:p>
                      <a:pPr algn="l"/>
                      <a:r>
                        <a:rPr lang="fr-FR" sz="2400" i="0" noProof="0" dirty="0">
                          <a:solidFill>
                            <a:srgbClr val="115076"/>
                          </a:solidFill>
                        </a:rPr>
                        <a:t>u</a:t>
                      </a:r>
                      <a:r>
                        <a:rPr lang="fr-FR" sz="2400" i="0" spc="400" baseline="0" noProof="0" dirty="0">
                          <a:solidFill>
                            <a:srgbClr val="115076"/>
                          </a:solidFill>
                        </a:rPr>
                        <a:t>s</a:t>
                      </a:r>
                      <a:r>
                        <a:rPr lang="fr-FR" sz="2400" b="1" i="0" spc="400" baseline="0" noProof="0" dirty="0">
                          <a:solidFill>
                            <a:srgbClr val="115076"/>
                          </a:solidFill>
                        </a:rPr>
                        <a:t>i</a:t>
                      </a:r>
                      <a:r>
                        <a:rPr lang="fr-FR" sz="2400" i="0" noProof="0" dirty="0">
                          <a:solidFill>
                            <a:srgbClr val="115076"/>
                          </a:solidFill>
                        </a:rPr>
                        <a:t>ne [</a:t>
                      </a:r>
                      <a:r>
                        <a:rPr lang="fr-FR" sz="2400" i="0" noProof="0" dirty="0" err="1">
                          <a:solidFill>
                            <a:srgbClr val="115076"/>
                          </a:solidFill>
                        </a:rPr>
                        <a:t>factory</a:t>
                      </a:r>
                      <a:r>
                        <a:rPr lang="fr-FR" sz="2400" i="0" noProof="0" dirty="0">
                          <a:solidFill>
                            <a:srgbClr val="115076"/>
                          </a:solidFill>
                        </a:rPr>
                        <a:t>]</a:t>
                      </a:r>
                    </a:p>
                  </a:txBody>
                  <a:tcPr anchor="ct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1028" name="Picture 4" descr="Ghost, Fear, Shadow, Man, Scare, Threat, Phobia, Afraid">
            <a:extLst>
              <a:ext uri="{FF2B5EF4-FFF2-40B4-BE49-F238E27FC236}">
                <a16:creationId xmlns:a16="http://schemas.microsoft.com/office/drawing/2014/main" id="{FA24719C-C5B5-4991-8B3B-EDEB3F555E5D}"/>
              </a:ext>
            </a:extLst>
          </p:cNvPr>
          <p:cNvPicPr>
            <a:picLocks noChangeAspect="1" noChangeArrowheads="1"/>
          </p:cNvPicPr>
          <p:nvPr/>
        </p:nvPicPr>
        <p:blipFill>
          <a:blip r:embed="rId3" cstate="print">
            <a:clrChange>
              <a:clrFrom>
                <a:srgbClr val="54B7F7">
                  <a:alpha val="99608"/>
                </a:srgbClr>
              </a:clrFrom>
              <a:clrTo>
                <a:srgbClr val="54B7F7">
                  <a:alpha val="0"/>
                </a:srgbClr>
              </a:clrTo>
            </a:clrChange>
            <a:extLst>
              <a:ext uri="{28A0092B-C50C-407E-A947-70E740481C1C}">
                <a14:useLocalDpi xmlns:a14="http://schemas.microsoft.com/office/drawing/2010/main" val="0"/>
              </a:ext>
            </a:extLst>
          </a:blip>
          <a:srcRect/>
          <a:stretch>
            <a:fillRect/>
          </a:stretch>
        </p:blipFill>
        <p:spPr bwMode="auto">
          <a:xfrm>
            <a:off x="1179488" y="1829607"/>
            <a:ext cx="1828106" cy="1131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265384"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[e] vs. [i]</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5" name="1 e secours.wav"/>
            </a:hlinkClick>
            <a:extLst>
              <a:ext uri="{FF2B5EF4-FFF2-40B4-BE49-F238E27FC236}">
                <a16:creationId xmlns:a16="http://schemas.microsoft.com/office/drawing/2014/main" id="{C4F0A361-C5A0-354C-A4C8-45F1CCF9C1AB}"/>
              </a:ext>
            </a:extLst>
          </p:cNvPr>
          <p:cNvSpPr/>
          <p:nvPr/>
        </p:nvSpPr>
        <p:spPr>
          <a:xfrm>
            <a:off x="2769445" y="177452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6" name="2 e menace.wav"/>
            </a:hlinkClick>
            <a:extLst>
              <a:ext uri="{FF2B5EF4-FFF2-40B4-BE49-F238E27FC236}">
                <a16:creationId xmlns:a16="http://schemas.microsoft.com/office/drawing/2014/main" id="{626A91A9-3E23-E245-9DC9-FB1504850A61}"/>
              </a:ext>
            </a:extLst>
          </p:cNvPr>
          <p:cNvSpPr/>
          <p:nvPr/>
        </p:nvSpPr>
        <p:spPr>
          <a:xfrm>
            <a:off x="2769445" y="235705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7" name="3 i susciter.wav"/>
            </a:hlinkClick>
            <a:extLst>
              <a:ext uri="{FF2B5EF4-FFF2-40B4-BE49-F238E27FC236}">
                <a16:creationId xmlns:a16="http://schemas.microsoft.com/office/drawing/2014/main" id="{57151BBB-E839-AF4C-9E57-94A14CB8F331}"/>
              </a:ext>
            </a:extLst>
          </p:cNvPr>
          <p:cNvSpPr/>
          <p:nvPr/>
        </p:nvSpPr>
        <p:spPr>
          <a:xfrm>
            <a:off x="2769445" y="293958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8" name="4 i  pari.wav"/>
            </a:hlinkClick>
            <a:extLst>
              <a:ext uri="{FF2B5EF4-FFF2-40B4-BE49-F238E27FC236}">
                <a16:creationId xmlns:a16="http://schemas.microsoft.com/office/drawing/2014/main" id="{3E9D7F09-2BF3-B449-9D0F-5CBF315F3208}"/>
              </a:ext>
            </a:extLst>
          </p:cNvPr>
          <p:cNvSpPr/>
          <p:nvPr/>
        </p:nvSpPr>
        <p:spPr>
          <a:xfrm>
            <a:off x="2769445" y="352211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9" name="5 e regard.wav"/>
            </a:hlinkClick>
            <a:extLst>
              <a:ext uri="{FF2B5EF4-FFF2-40B4-BE49-F238E27FC236}">
                <a16:creationId xmlns:a16="http://schemas.microsoft.com/office/drawing/2014/main" id="{DCC5551E-685E-F647-A9A4-240DDCFE7CCE}"/>
              </a:ext>
            </a:extLst>
          </p:cNvPr>
          <p:cNvSpPr/>
          <p:nvPr/>
        </p:nvSpPr>
        <p:spPr>
          <a:xfrm>
            <a:off x="2769445" y="410464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10" name="6 i bilan.wav"/>
            </a:hlinkClick>
            <a:extLst>
              <a:ext uri="{FF2B5EF4-FFF2-40B4-BE49-F238E27FC236}">
                <a16:creationId xmlns:a16="http://schemas.microsoft.com/office/drawing/2014/main" id="{DD2E1866-4665-E148-A0A0-0FCD2593EFF0}"/>
              </a:ext>
            </a:extLst>
          </p:cNvPr>
          <p:cNvSpPr/>
          <p:nvPr/>
        </p:nvSpPr>
        <p:spPr>
          <a:xfrm>
            <a:off x="2769445" y="468717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1" name="7 e tenue.wav"/>
            </a:hlinkClick>
            <a:extLst>
              <a:ext uri="{FF2B5EF4-FFF2-40B4-BE49-F238E27FC236}">
                <a16:creationId xmlns:a16="http://schemas.microsoft.com/office/drawing/2014/main" id="{84778AA0-9C53-5340-83B9-2172146A7B71}"/>
              </a:ext>
            </a:extLst>
          </p:cNvPr>
          <p:cNvSpPr/>
          <p:nvPr/>
        </p:nvSpPr>
        <p:spPr>
          <a:xfrm>
            <a:off x="2769445" y="52697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2" name="8 i usine.wav"/>
            </a:hlinkClick>
            <a:extLst>
              <a:ext uri="{FF2B5EF4-FFF2-40B4-BE49-F238E27FC236}">
                <a16:creationId xmlns:a16="http://schemas.microsoft.com/office/drawing/2014/main" id="{F39ECDE5-B372-A443-B3CB-B1AD8C90EC8E}"/>
              </a:ext>
            </a:extLst>
          </p:cNvPr>
          <p:cNvSpPr/>
          <p:nvPr/>
        </p:nvSpPr>
        <p:spPr>
          <a:xfrm>
            <a:off x="9617392" y="1682032"/>
            <a:ext cx="45719" cy="4571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CF3C2B6E-99AA-014E-9252-A2CDE10F10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1798021"/>
            <a:ext cx="282522" cy="294294"/>
          </a:xfrm>
          <a:prstGeom prst="rect">
            <a:avLst/>
          </a:prstGeom>
        </p:spPr>
      </p:pic>
      <p:pic>
        <p:nvPicPr>
          <p:cNvPr id="19" name="Picture 18" descr="green checkmark">
            <a:extLst>
              <a:ext uri="{FF2B5EF4-FFF2-40B4-BE49-F238E27FC236}">
                <a16:creationId xmlns:a16="http://schemas.microsoft.com/office/drawing/2014/main" id="{AFBF0D8F-4810-1244-A743-2A46CB8D616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2379142"/>
            <a:ext cx="282522" cy="294294"/>
          </a:xfrm>
          <a:prstGeom prst="rect">
            <a:avLst/>
          </a:prstGeom>
        </p:spPr>
      </p:pic>
      <p:pic>
        <p:nvPicPr>
          <p:cNvPr id="20" name="Picture 19" descr="green checkmark">
            <a:extLst>
              <a:ext uri="{FF2B5EF4-FFF2-40B4-BE49-F238E27FC236}">
                <a16:creationId xmlns:a16="http://schemas.microsoft.com/office/drawing/2014/main" id="{10A50D8F-B59B-9E46-93ED-1D8760D8C3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2960263"/>
            <a:ext cx="282522" cy="294294"/>
          </a:xfrm>
          <a:prstGeom prst="rect">
            <a:avLst/>
          </a:prstGeom>
        </p:spPr>
      </p:pic>
      <p:pic>
        <p:nvPicPr>
          <p:cNvPr id="21" name="Picture 20" descr="green checkmark">
            <a:extLst>
              <a:ext uri="{FF2B5EF4-FFF2-40B4-BE49-F238E27FC236}">
                <a16:creationId xmlns:a16="http://schemas.microsoft.com/office/drawing/2014/main" id="{B2939CCA-E3A7-114A-857C-3CAE1CFB19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3541384"/>
            <a:ext cx="282522" cy="294294"/>
          </a:xfrm>
          <a:prstGeom prst="rect">
            <a:avLst/>
          </a:prstGeom>
        </p:spPr>
      </p:pic>
      <p:pic>
        <p:nvPicPr>
          <p:cNvPr id="22" name="Picture 21" descr="green checkmark">
            <a:extLst>
              <a:ext uri="{FF2B5EF4-FFF2-40B4-BE49-F238E27FC236}">
                <a16:creationId xmlns:a16="http://schemas.microsoft.com/office/drawing/2014/main" id="{11AD8523-364B-F645-9C4D-8338647209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4122505"/>
            <a:ext cx="282522" cy="294294"/>
          </a:xfrm>
          <a:prstGeom prst="rect">
            <a:avLst/>
          </a:prstGeom>
        </p:spPr>
      </p:pic>
      <p:pic>
        <p:nvPicPr>
          <p:cNvPr id="23" name="Picture 22" descr="green checkmark">
            <a:extLst>
              <a:ext uri="{FF2B5EF4-FFF2-40B4-BE49-F238E27FC236}">
                <a16:creationId xmlns:a16="http://schemas.microsoft.com/office/drawing/2014/main" id="{7B035AEA-8FB7-0442-8738-A68996212C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4703626"/>
            <a:ext cx="282522" cy="294294"/>
          </a:xfrm>
          <a:prstGeom prst="rect">
            <a:avLst/>
          </a:prstGeom>
        </p:spPr>
      </p:pic>
      <p:pic>
        <p:nvPicPr>
          <p:cNvPr id="24" name="Picture 23" descr="green checkmark">
            <a:extLst>
              <a:ext uri="{FF2B5EF4-FFF2-40B4-BE49-F238E27FC236}">
                <a16:creationId xmlns:a16="http://schemas.microsoft.com/office/drawing/2014/main" id="{D1A94BD2-D8B9-344D-9773-3798D4C3B2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3697" y="5284747"/>
            <a:ext cx="282522" cy="294294"/>
          </a:xfrm>
          <a:prstGeom prst="rect">
            <a:avLst/>
          </a:prstGeom>
        </p:spPr>
      </p:pic>
      <p:pic>
        <p:nvPicPr>
          <p:cNvPr id="25" name="Picture 24" descr="green checkmark">
            <a:extLst>
              <a:ext uri="{FF2B5EF4-FFF2-40B4-BE49-F238E27FC236}">
                <a16:creationId xmlns:a16="http://schemas.microsoft.com/office/drawing/2014/main" id="{3E26E81B-9479-9C42-80BE-8BE4D14F5B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84309" y="5865868"/>
            <a:ext cx="282522" cy="294294"/>
          </a:xfrm>
          <a:prstGeom prst="rect">
            <a:avLst/>
          </a:prstGeom>
        </p:spPr>
      </p:pic>
      <p:sp>
        <p:nvSpPr>
          <p:cNvPr id="2" name="TextBox 1">
            <a:extLst>
              <a:ext uri="{FF2B5EF4-FFF2-40B4-BE49-F238E27FC236}">
                <a16:creationId xmlns:a16="http://schemas.microsoft.com/office/drawing/2014/main" id="{C1E6837E-8613-4C44-94B2-E61992C75122}"/>
              </a:ext>
            </a:extLst>
          </p:cNvPr>
          <p:cNvSpPr txBox="1"/>
          <p:nvPr/>
        </p:nvSpPr>
        <p:spPr>
          <a:xfrm>
            <a:off x="5265383" y="218526"/>
            <a:ext cx="48455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remplis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blancs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la bonne SSC. </a:t>
            </a:r>
          </a:p>
        </p:txBody>
      </p:sp>
      <p:sp>
        <p:nvSpPr>
          <p:cNvPr id="39" name="Rectangle 38">
            <a:extLst>
              <a:ext uri="{FF2B5EF4-FFF2-40B4-BE49-F238E27FC236}">
                <a16:creationId xmlns:a16="http://schemas.microsoft.com/office/drawing/2014/main" id="{FDA1D846-83C3-FC4B-81BB-AED04B474ED5}"/>
              </a:ext>
            </a:extLst>
          </p:cNvPr>
          <p:cNvSpPr/>
          <p:nvPr/>
        </p:nvSpPr>
        <p:spPr>
          <a:xfrm>
            <a:off x="3591326" y="2404631"/>
            <a:ext cx="182217"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0" name="Rectangle 39">
            <a:extLst>
              <a:ext uri="{FF2B5EF4-FFF2-40B4-BE49-F238E27FC236}">
                <a16:creationId xmlns:a16="http://schemas.microsoft.com/office/drawing/2014/main" id="{5A6A6523-E0E1-B446-81F4-24A1055C97BD}"/>
              </a:ext>
            </a:extLst>
          </p:cNvPr>
          <p:cNvSpPr/>
          <p:nvPr/>
        </p:nvSpPr>
        <p:spPr>
          <a:xfrm>
            <a:off x="3802870" y="3554679"/>
            <a:ext cx="149096"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1" name="Rectangle 40">
            <a:extLst>
              <a:ext uri="{FF2B5EF4-FFF2-40B4-BE49-F238E27FC236}">
                <a16:creationId xmlns:a16="http://schemas.microsoft.com/office/drawing/2014/main" id="{0FB3C744-8964-CF45-B06E-F119579B0A46}"/>
              </a:ext>
            </a:extLst>
          </p:cNvPr>
          <p:cNvSpPr/>
          <p:nvPr/>
        </p:nvSpPr>
        <p:spPr>
          <a:xfrm>
            <a:off x="3927380" y="2979655"/>
            <a:ext cx="149096"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3" name="Rectangle 42">
            <a:extLst>
              <a:ext uri="{FF2B5EF4-FFF2-40B4-BE49-F238E27FC236}">
                <a16:creationId xmlns:a16="http://schemas.microsoft.com/office/drawing/2014/main" id="{940DB208-F16D-3245-800A-525BC7A1B30F}"/>
              </a:ext>
            </a:extLst>
          </p:cNvPr>
          <p:cNvSpPr/>
          <p:nvPr/>
        </p:nvSpPr>
        <p:spPr>
          <a:xfrm>
            <a:off x="3507916" y="4704727"/>
            <a:ext cx="155810"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A51077B9-5CC5-CA44-B0F0-C5DB8269C69C}"/>
              </a:ext>
            </a:extLst>
          </p:cNvPr>
          <p:cNvSpPr/>
          <p:nvPr/>
        </p:nvSpPr>
        <p:spPr>
          <a:xfrm>
            <a:off x="3414518" y="5279751"/>
            <a:ext cx="1831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352EEC62-8395-5A49-9A97-5B1B8CA0C4C3}"/>
              </a:ext>
            </a:extLst>
          </p:cNvPr>
          <p:cNvSpPr/>
          <p:nvPr/>
        </p:nvSpPr>
        <p:spPr>
          <a:xfrm>
            <a:off x="3599065" y="5854776"/>
            <a:ext cx="168128"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67E730C8-5D09-724E-868F-26B97FCB963D}"/>
              </a:ext>
            </a:extLst>
          </p:cNvPr>
          <p:cNvSpPr/>
          <p:nvPr/>
        </p:nvSpPr>
        <p:spPr>
          <a:xfrm>
            <a:off x="3406561" y="1829607"/>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2" name="Rectangle 31">
            <a:extLst>
              <a:ext uri="{FF2B5EF4-FFF2-40B4-BE49-F238E27FC236}">
                <a16:creationId xmlns:a16="http://schemas.microsoft.com/office/drawing/2014/main" id="{248506CF-3DA1-304A-B0CC-C716C436780B}"/>
              </a:ext>
            </a:extLst>
          </p:cNvPr>
          <p:cNvSpPr/>
          <p:nvPr/>
        </p:nvSpPr>
        <p:spPr>
          <a:xfrm>
            <a:off x="3399105" y="4129703"/>
            <a:ext cx="198571"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6" name="Picture 2" descr="Floating Ring, Belt, Help, Lifesaver, Red, White">
            <a:extLst>
              <a:ext uri="{FF2B5EF4-FFF2-40B4-BE49-F238E27FC236}">
                <a16:creationId xmlns:a16="http://schemas.microsoft.com/office/drawing/2014/main" id="{6E818D85-4785-4FC7-ABA6-AD27466179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14947" y="1532601"/>
            <a:ext cx="840916" cy="8409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7B698D0-BAE2-4543-9DFE-AD63F31C4974}"/>
              </a:ext>
            </a:extLst>
          </p:cNvPr>
          <p:cNvGrpSpPr/>
          <p:nvPr/>
        </p:nvGrpSpPr>
        <p:grpSpPr>
          <a:xfrm>
            <a:off x="9514947" y="2673436"/>
            <a:ext cx="1183787" cy="769442"/>
            <a:chOff x="10355863" y="2621339"/>
            <a:chExt cx="1698613" cy="1104070"/>
          </a:xfrm>
        </p:grpSpPr>
        <p:pic>
          <p:nvPicPr>
            <p:cNvPr id="1030" name="Picture 6" descr="Beehive, Yellow, Cone, Honey, Bee, Bug, Insect, Bumble">
              <a:extLst>
                <a:ext uri="{FF2B5EF4-FFF2-40B4-BE49-F238E27FC236}">
                  <a16:creationId xmlns:a16="http://schemas.microsoft.com/office/drawing/2014/main" id="{87E4C08D-7121-4C67-8D0B-3DD6FF6FCFE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55863" y="2873755"/>
              <a:ext cx="855203" cy="8516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nger, Gesture, Index, Point, Pointing">
              <a:extLst>
                <a:ext uri="{FF2B5EF4-FFF2-40B4-BE49-F238E27FC236}">
                  <a16:creationId xmlns:a16="http://schemas.microsoft.com/office/drawing/2014/main" id="{C32ACE45-71A9-4497-AA6D-325CC89963B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93697" y="3134950"/>
              <a:ext cx="960779" cy="4923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e, Insect, Honey, Beeswax, Beekeeping, Beehive">
              <a:extLst>
                <a:ext uri="{FF2B5EF4-FFF2-40B4-BE49-F238E27FC236}">
                  <a16:creationId xmlns:a16="http://schemas.microsoft.com/office/drawing/2014/main" id="{077E069E-957C-4005-B46F-BF3E80423DE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56653" y="2621339"/>
              <a:ext cx="455858" cy="358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Cards, Deck, Pack, Play, Game, Face, Casino, Poker">
            <a:extLst>
              <a:ext uri="{FF2B5EF4-FFF2-40B4-BE49-F238E27FC236}">
                <a16:creationId xmlns:a16="http://schemas.microsoft.com/office/drawing/2014/main" id="{38CA3FFC-2069-4BD9-8D77-E82A1AF20F6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68081" y="3374539"/>
            <a:ext cx="756960" cy="6978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yes, Surprise, Wow, Expression, Open, Emotion, Shock">
            <a:extLst>
              <a:ext uri="{FF2B5EF4-FFF2-40B4-BE49-F238E27FC236}">
                <a16:creationId xmlns:a16="http://schemas.microsoft.com/office/drawing/2014/main" id="{491DA465-8BB6-47DB-ADB8-2873E93A511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17392" y="3923767"/>
            <a:ext cx="877203" cy="69177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rowser, Graphic, Flat Design, Window, Desktop, App">
            <a:extLst>
              <a:ext uri="{FF2B5EF4-FFF2-40B4-BE49-F238E27FC236}">
                <a16:creationId xmlns:a16="http://schemas.microsoft.com/office/drawing/2014/main" id="{0B97D9DF-DA55-4E42-ABEF-6BC8522FB7B3}"/>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219" y="4397425"/>
            <a:ext cx="1406643" cy="103446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resses, Black, Short, Clothing, Dummy, Fashion, Gowns">
            <a:extLst>
              <a:ext uri="{FF2B5EF4-FFF2-40B4-BE49-F238E27FC236}">
                <a16:creationId xmlns:a16="http://schemas.microsoft.com/office/drawing/2014/main" id="{F7472A72-693E-4302-9058-A7077F8CD3E9}"/>
              </a:ext>
            </a:extLst>
          </p:cNvPr>
          <p:cNvPicPr>
            <a:picLocks noChangeAspect="1" noChangeArrowheads="1"/>
          </p:cNvPicPr>
          <p:nvPr/>
        </p:nvPicPr>
        <p:blipFill>
          <a:blip r:embed="rId21" cstate="print">
            <a:clrChange>
              <a:clrFrom>
                <a:srgbClr val="FF5397"/>
              </a:clrFrom>
              <a:clrTo>
                <a:srgbClr val="FF5397">
                  <a:alpha val="0"/>
                </a:srgbClr>
              </a:clrTo>
            </a:clrChange>
            <a:extLst>
              <a:ext uri="{28A0092B-C50C-407E-A947-70E740481C1C}">
                <a14:useLocalDpi xmlns:a14="http://schemas.microsoft.com/office/drawing/2010/main" val="0"/>
              </a:ext>
            </a:extLst>
          </a:blip>
          <a:srcRect/>
          <a:stretch>
            <a:fillRect/>
          </a:stretch>
        </p:blipFill>
        <p:spPr bwMode="auto">
          <a:xfrm>
            <a:off x="9425872" y="4974459"/>
            <a:ext cx="1272862" cy="9148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actory, Building, Smoke, Industry, Chimney, Pollution">
            <a:extLst>
              <a:ext uri="{FF2B5EF4-FFF2-40B4-BE49-F238E27FC236}">
                <a16:creationId xmlns:a16="http://schemas.microsoft.com/office/drawing/2014/main" id="{AEB42F05-1087-425D-99C5-A5ED2E4E472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75036" y="5724675"/>
            <a:ext cx="850005" cy="69783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hlinkClick r:id="" action="ppaction://noaction">
              <a:snd r:embed="rId12" name="8 i usine.wav"/>
            </a:hlinkClick>
            <a:extLst>
              <a:ext uri="{FF2B5EF4-FFF2-40B4-BE49-F238E27FC236}">
                <a16:creationId xmlns:a16="http://schemas.microsoft.com/office/drawing/2014/main" id="{F82BB811-400A-41B9-A18D-9D9E40370FB2}"/>
              </a:ext>
            </a:extLst>
          </p:cNvPr>
          <p:cNvSpPr/>
          <p:nvPr/>
        </p:nvSpPr>
        <p:spPr>
          <a:xfrm>
            <a:off x="2763033" y="584842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645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3" grpId="0" animBg="1"/>
      <p:bldP spid="44" grpId="0" animBg="1"/>
      <p:bldP spid="46" grpId="0" animBg="1"/>
      <p:bldP spid="31" grpId="0" animBg="1"/>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p:txBody>
      </p:sp>
    </p:spTree>
    <p:extLst>
      <p:ext uri="{BB962C8B-B14F-4D97-AF65-F5344CB8AC3E}">
        <p14:creationId xmlns:p14="http://schemas.microsoft.com/office/powerpoint/2010/main" val="1045410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05655B59-A31E-4C2E-A656-DF60F2E1C566}"/>
              </a:ext>
            </a:extLst>
          </p:cNvPr>
          <p:cNvSpPr txBox="1"/>
          <p:nvPr/>
        </p:nvSpPr>
        <p:spPr>
          <a:xfrm>
            <a:off x="231039" y="4437713"/>
            <a:ext cx="1172992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 is often found in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cognate words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(words which look like English or another language).</a:t>
            </a:r>
          </a:p>
        </p:txBody>
      </p:sp>
      <p:grpSp>
        <p:nvGrpSpPr>
          <p:cNvPr id="7" name="Group 6">
            <a:extLst>
              <a:ext uri="{FF2B5EF4-FFF2-40B4-BE49-F238E27FC236}">
                <a16:creationId xmlns:a16="http://schemas.microsoft.com/office/drawing/2014/main" id="{08FD1483-591C-4737-A083-5C7DC526DC50}"/>
              </a:ext>
            </a:extLst>
          </p:cNvPr>
          <p:cNvGrpSpPr/>
          <p:nvPr/>
        </p:nvGrpSpPr>
        <p:grpSpPr>
          <a:xfrm>
            <a:off x="3018871" y="1874824"/>
            <a:ext cx="2246513" cy="2387142"/>
            <a:chOff x="3018871" y="1874824"/>
            <a:chExt cx="2246513" cy="2387142"/>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Moth Clip Art">
              <a:hlinkClick r:id="" action="ppaction://noaction">
                <a:snd r:embed="rId3" name="mythe.wav"/>
              </a:hlinkClick>
              <a:extLst>
                <a:ext uri="{FF2B5EF4-FFF2-40B4-BE49-F238E27FC236}">
                  <a16:creationId xmlns:a16="http://schemas.microsoft.com/office/drawing/2014/main" id="{E6C83FD8-FDA3-4128-AE03-4C2E456C3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63575">
              <a:off x="3439089" y="1777854"/>
              <a:ext cx="1406075" cy="1600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F629F40-40FC-4D38-AB84-3C3B62495764}"/>
              </a:ext>
            </a:extLst>
          </p:cNvPr>
          <p:cNvGrpSpPr/>
          <p:nvPr/>
        </p:nvGrpSpPr>
        <p:grpSpPr>
          <a:xfrm>
            <a:off x="6360451" y="1933412"/>
            <a:ext cx="2440100" cy="2328554"/>
            <a:chOff x="6360451" y="1933412"/>
            <a:chExt cx="2440100" cy="2328554"/>
          </a:xfrm>
        </p:grpSpPr>
        <p:sp>
          <p:nvSpPr>
            <p:cNvPr id="17" name="TextBox 16">
              <a:hlinkClick r:id="" action="ppaction://noaction">
                <a:snd r:embed="rId5" name="faim or fin.wav"/>
              </a:hlinkClick>
              <a:extLst>
                <a:ext uri="{FF2B5EF4-FFF2-40B4-BE49-F238E27FC236}">
                  <a16:creationId xmlns:a16="http://schemas.microsoft.com/office/drawing/2014/main" id="{A2EE9C32-EFCA-4BC4-AB09-73CCD13E04AC}"/>
                </a:ext>
              </a:extLst>
            </p:cNvPr>
            <p:cNvSpPr txBox="1"/>
            <p:nvPr/>
          </p:nvSpPr>
          <p:spPr>
            <a:xfrm rot="10800000" flipV="1">
              <a:off x="6457245"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[myth]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Loch, Ness, Monster, Cartoon, Cute, Icon">
              <a:hlinkClick r:id="" action="ppaction://noaction">
                <a:snd r:embed="rId3" name="mythe.wav"/>
              </a:hlinkClick>
              <a:extLst>
                <a:ext uri="{FF2B5EF4-FFF2-40B4-BE49-F238E27FC236}">
                  <a16:creationId xmlns:a16="http://schemas.microsoft.com/office/drawing/2014/main" id="{F073C3D3-6323-4E78-A5C3-F12D139957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0451" y="1933412"/>
              <a:ext cx="2440100" cy="11751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yth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yth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46901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87D1E"/>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8942788" y="339456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41886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gradFill>
            <a:gsLst>
              <a:gs pos="0">
                <a:srgbClr val="E87D1E"/>
              </a:gs>
              <a:gs pos="50000">
                <a:schemeClr val="accent2">
                  <a:satMod val="110000"/>
                  <a:lumMod val="100000"/>
                  <a:shade val="100000"/>
                </a:schemeClr>
              </a:gs>
              <a:gs pos="100000">
                <a:schemeClr val="accent2">
                  <a:lumMod val="99000"/>
                  <a:satMod val="120000"/>
                  <a:shade val="78000"/>
                </a:schemeClr>
              </a:gs>
            </a:gsLst>
          </a:gra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extLst>
              <a:ext uri="{FF2B5EF4-FFF2-40B4-BE49-F238E27FC236}">
                <a16:creationId xmlns:a16="http://schemas.microsoft.com/office/drawing/2014/main" id="{6850E955-A1D6-4AD9-B2D5-FE18040F76E7}"/>
              </a:ext>
            </a:extLst>
          </p:cNvPr>
          <p:cNvSpPr txBox="1"/>
          <p:nvPr/>
        </p:nvSpPr>
        <p:spPr>
          <a:xfrm>
            <a:off x="179999" y="1296319"/>
            <a:ext cx="960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 ! Some words look like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your French SSC knowledge to pronounce them correctly.</a:t>
            </a:r>
          </a:p>
        </p:txBody>
      </p:sp>
      <p:sp>
        <p:nvSpPr>
          <p:cNvPr id="20" name="TextBox 19">
            <a:hlinkClick r:id="" action="ppaction://noaction">
              <a:snd r:embed="rId4" name="type.wav"/>
            </a:hlinkClick>
            <a:extLst>
              <a:ext uri="{FF2B5EF4-FFF2-40B4-BE49-F238E27FC236}">
                <a16:creationId xmlns:a16="http://schemas.microsoft.com/office/drawing/2014/main" id="{09DF9387-2E66-4B13-A42C-022A27D0DDE2}"/>
              </a:ext>
            </a:extLst>
          </p:cNvPr>
          <p:cNvSpPr txBox="1"/>
          <p:nvPr/>
        </p:nvSpPr>
        <p:spPr>
          <a:xfrm>
            <a:off x="550657"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5" name="cycle.wav"/>
            </a:hlinkClick>
            <a:extLst>
              <a:ext uri="{FF2B5EF4-FFF2-40B4-BE49-F238E27FC236}">
                <a16:creationId xmlns:a16="http://schemas.microsoft.com/office/drawing/2014/main" id="{E4AFF261-7517-417F-8307-7ED5614DF092}"/>
              </a:ext>
            </a:extLst>
          </p:cNvPr>
          <p:cNvSpPr txBox="1"/>
          <p:nvPr/>
        </p:nvSpPr>
        <p:spPr>
          <a:xfrm>
            <a:off x="7781611"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cycle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6" name="mystere.wav"/>
            </a:hlinkClick>
            <a:extLst>
              <a:ext uri="{FF2B5EF4-FFF2-40B4-BE49-F238E27FC236}">
                <a16:creationId xmlns:a16="http://schemas.microsoft.com/office/drawing/2014/main" id="{205DF3A0-253D-4CE6-94B8-F72BB17FF762}"/>
              </a:ext>
            </a:extLst>
          </p:cNvPr>
          <p:cNvSpPr txBox="1"/>
          <p:nvPr/>
        </p:nvSpPr>
        <p:spPr>
          <a:xfrm>
            <a:off x="3181454" y="3503002"/>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mystère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7" name="analyser.wav"/>
            </a:hlinkClick>
            <a:extLst>
              <a:ext uri="{FF2B5EF4-FFF2-40B4-BE49-F238E27FC236}">
                <a16:creationId xmlns:a16="http://schemas.microsoft.com/office/drawing/2014/main" id="{B2C07F50-C37C-4893-AA2E-7A0AECF9D68C}"/>
              </a:ext>
            </a:extLst>
          </p:cNvPr>
          <p:cNvSpPr txBox="1"/>
          <p:nvPr/>
        </p:nvSpPr>
        <p:spPr>
          <a:xfrm>
            <a:off x="5137173" y="2505002"/>
            <a:ext cx="1639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analyser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8" name="cynique.wav"/>
            </a:hlinkClick>
            <a:extLst>
              <a:ext uri="{FF2B5EF4-FFF2-40B4-BE49-F238E27FC236}">
                <a16:creationId xmlns:a16="http://schemas.microsoft.com/office/drawing/2014/main" id="{D19B3479-FB73-4A98-B2FC-36DDE23C1B9F}"/>
              </a:ext>
            </a:extLst>
          </p:cNvPr>
          <p:cNvSpPr txBox="1"/>
          <p:nvPr/>
        </p:nvSpPr>
        <p:spPr>
          <a:xfrm>
            <a:off x="3524115"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cynique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9" name="hypothèse.wav"/>
            </a:hlinkClick>
            <a:extLst>
              <a:ext uri="{FF2B5EF4-FFF2-40B4-BE49-F238E27FC236}">
                <a16:creationId xmlns:a16="http://schemas.microsoft.com/office/drawing/2014/main" id="{A99866B3-45BF-4976-AD94-BB030B8BC9F6}"/>
              </a:ext>
            </a:extLst>
          </p:cNvPr>
          <p:cNvSpPr txBox="1"/>
          <p:nvPr/>
        </p:nvSpPr>
        <p:spPr>
          <a:xfrm>
            <a:off x="639557" y="5273077"/>
            <a:ext cx="2109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hypothèse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0" name="typique.wav"/>
            </a:hlinkClick>
            <a:extLst>
              <a:ext uri="{FF2B5EF4-FFF2-40B4-BE49-F238E27FC236}">
                <a16:creationId xmlns:a16="http://schemas.microsoft.com/office/drawing/2014/main" id="{ACE0EF0E-4CDD-4594-A484-F0048C8DC7D4}"/>
              </a:ext>
            </a:extLst>
          </p:cNvPr>
          <p:cNvSpPr txBox="1"/>
          <p:nvPr/>
        </p:nvSpPr>
        <p:spPr>
          <a:xfrm>
            <a:off x="8032244"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bijou.wav"/>
            </a:hlinkClick>
            <a:extLst>
              <a:ext uri="{FF2B5EF4-FFF2-40B4-BE49-F238E27FC236}">
                <a16:creationId xmlns:a16="http://schemas.microsoft.com/office/drawing/2014/main" id="{41F1AC8B-8961-4710-90A1-7D241E82C448}"/>
              </a:ext>
            </a:extLst>
          </p:cNvPr>
          <p:cNvSpPr txBox="1"/>
          <p:nvPr/>
        </p:nvSpPr>
        <p:spPr>
          <a:xfrm>
            <a:off x="5333137" y="39399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bijou</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2" name="tisser.wav"/>
            </a:hlinkClick>
            <a:extLst>
              <a:ext uri="{FF2B5EF4-FFF2-40B4-BE49-F238E27FC236}">
                <a16:creationId xmlns:a16="http://schemas.microsoft.com/office/drawing/2014/main" id="{7E03F372-4EE3-4B38-BEC9-72BFD946E69D}"/>
              </a:ext>
            </a:extLst>
          </p:cNvPr>
          <p:cNvSpPr txBox="1"/>
          <p:nvPr/>
        </p:nvSpPr>
        <p:spPr>
          <a:xfrm>
            <a:off x="7320947" y="3670314"/>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tisser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3" name="merite.wav"/>
            </a:hlinkClick>
            <a:extLst>
              <a:ext uri="{FF2B5EF4-FFF2-40B4-BE49-F238E27FC236}">
                <a16:creationId xmlns:a16="http://schemas.microsoft.com/office/drawing/2014/main" id="{A2C613B7-71E6-4CF1-ADD2-BE0512816B0C}"/>
              </a:ext>
            </a:extLst>
          </p:cNvPr>
          <p:cNvSpPr txBox="1"/>
          <p:nvPr/>
        </p:nvSpPr>
        <p:spPr>
          <a:xfrm>
            <a:off x="5939443" y="5273077"/>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mérite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4" name="tragique.wav"/>
            </a:hlinkClick>
            <a:extLst>
              <a:ext uri="{FF2B5EF4-FFF2-40B4-BE49-F238E27FC236}">
                <a16:creationId xmlns:a16="http://schemas.microsoft.com/office/drawing/2014/main" id="{48686703-C831-4F6E-A8AF-5869143455D8}"/>
              </a:ext>
            </a:extLst>
          </p:cNvPr>
          <p:cNvSpPr txBox="1"/>
          <p:nvPr/>
        </p:nvSpPr>
        <p:spPr>
          <a:xfrm>
            <a:off x="180000" y="4350386"/>
            <a:ext cx="18454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tragique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2" name="TextBox 41">
            <a:hlinkClick r:id="" action="ppaction://noaction">
              <a:snd r:embed="rId15" name="cultiver.wav"/>
            </a:hlinkClick>
            <a:extLst>
              <a:ext uri="{FF2B5EF4-FFF2-40B4-BE49-F238E27FC236}">
                <a16:creationId xmlns:a16="http://schemas.microsoft.com/office/drawing/2014/main" id="{93EF6F15-AB90-4500-AA06-5B9BD11888A1}"/>
              </a:ext>
            </a:extLst>
          </p:cNvPr>
          <p:cNvSpPr txBox="1"/>
          <p:nvPr/>
        </p:nvSpPr>
        <p:spPr>
          <a:xfrm>
            <a:off x="2698653" y="2505002"/>
            <a:ext cx="1433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cultiver</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6" name="prime.wav"/>
            </a:hlinkClick>
            <a:extLst>
              <a:ext uri="{FF2B5EF4-FFF2-40B4-BE49-F238E27FC236}">
                <a16:creationId xmlns:a16="http://schemas.microsoft.com/office/drawing/2014/main" id="{29356BCF-1B14-4D46-AC91-E32A3FDDAB74}"/>
              </a:ext>
            </a:extLst>
          </p:cNvPr>
          <p:cNvSpPr txBox="1"/>
          <p:nvPr/>
        </p:nvSpPr>
        <p:spPr>
          <a:xfrm>
            <a:off x="8545920" y="4350386"/>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prime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6" name="TextBox 45">
            <a:hlinkClick r:id="" action="ppaction://noaction">
              <a:snd r:embed="rId17" name="fragile.wav"/>
            </a:hlinkClick>
            <a:extLst>
              <a:ext uri="{FF2B5EF4-FFF2-40B4-BE49-F238E27FC236}">
                <a16:creationId xmlns:a16="http://schemas.microsoft.com/office/drawing/2014/main" id="{AC6A60B0-9C8D-4335-A077-4AD470141A5E}"/>
              </a:ext>
            </a:extLst>
          </p:cNvPr>
          <p:cNvSpPr txBox="1"/>
          <p:nvPr/>
        </p:nvSpPr>
        <p:spPr>
          <a:xfrm>
            <a:off x="718106" y="3427694"/>
            <a:ext cx="1417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fragile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8" name="heritage.wav"/>
            </a:hlinkClick>
            <a:extLst>
              <a:ext uri="{FF2B5EF4-FFF2-40B4-BE49-F238E27FC236}">
                <a16:creationId xmlns:a16="http://schemas.microsoft.com/office/drawing/2014/main" id="{69F24FE7-DCE6-4466-B5D2-C40E2F2D5132}"/>
              </a:ext>
            </a:extLst>
          </p:cNvPr>
          <p:cNvSpPr txBox="1"/>
          <p:nvPr/>
        </p:nvSpPr>
        <p:spPr>
          <a:xfrm>
            <a:off x="2665778" y="4595846"/>
            <a:ext cx="1819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héritage</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AA947757-3C11-4068-8731-671661CC3682}"/>
              </a:ext>
            </a:extLst>
          </p:cNvPr>
          <p:cNvSpPr txBox="1"/>
          <p:nvPr/>
        </p:nvSpPr>
        <p:spPr>
          <a:xfrm>
            <a:off x="2916941" y="2909667"/>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grow]</a:t>
            </a:r>
          </a:p>
        </p:txBody>
      </p:sp>
      <p:sp>
        <p:nvSpPr>
          <p:cNvPr id="55" name="TextBox 54">
            <a:extLst>
              <a:ext uri="{FF2B5EF4-FFF2-40B4-BE49-F238E27FC236}">
                <a16:creationId xmlns:a16="http://schemas.microsoft.com/office/drawing/2014/main" id="{C2059B83-F664-434C-A00D-D0DA94E57F15}"/>
              </a:ext>
            </a:extLst>
          </p:cNvPr>
          <p:cNvSpPr txBox="1"/>
          <p:nvPr/>
        </p:nvSpPr>
        <p:spPr>
          <a:xfrm>
            <a:off x="5065699" y="2909667"/>
            <a:ext cx="1707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analyse]</a:t>
            </a:r>
          </a:p>
        </p:txBody>
      </p:sp>
      <p:sp>
        <p:nvSpPr>
          <p:cNvPr id="57" name="TextBox 56">
            <a:extLst>
              <a:ext uri="{FF2B5EF4-FFF2-40B4-BE49-F238E27FC236}">
                <a16:creationId xmlns:a16="http://schemas.microsoft.com/office/drawing/2014/main" id="{797165FE-8E25-480B-9228-38AD3BDF75A3}"/>
              </a:ext>
            </a:extLst>
          </p:cNvPr>
          <p:cNvSpPr txBox="1"/>
          <p:nvPr/>
        </p:nvSpPr>
        <p:spPr>
          <a:xfrm>
            <a:off x="7142312" y="4072399"/>
            <a:ext cx="1597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weave]</a:t>
            </a:r>
          </a:p>
        </p:txBody>
      </p:sp>
      <p:sp>
        <p:nvSpPr>
          <p:cNvPr id="61" name="TextBox 60">
            <a:extLst>
              <a:ext uri="{FF2B5EF4-FFF2-40B4-BE49-F238E27FC236}">
                <a16:creationId xmlns:a16="http://schemas.microsoft.com/office/drawing/2014/main" id="{B0247C72-A5C7-4673-975C-2D3EA9D5F694}"/>
              </a:ext>
            </a:extLst>
          </p:cNvPr>
          <p:cNvSpPr txBox="1"/>
          <p:nvPr/>
        </p:nvSpPr>
        <p:spPr>
          <a:xfrm>
            <a:off x="3427778" y="390964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[mystery]</a:t>
            </a:r>
          </a:p>
        </p:txBody>
      </p:sp>
      <p:sp>
        <p:nvSpPr>
          <p:cNvPr id="63" name="TextBox 62">
            <a:extLst>
              <a:ext uri="{FF2B5EF4-FFF2-40B4-BE49-F238E27FC236}">
                <a16:creationId xmlns:a16="http://schemas.microsoft.com/office/drawing/2014/main" id="{F7C1CF83-D88E-4008-9D29-9991D8858B56}"/>
              </a:ext>
            </a:extLst>
          </p:cNvPr>
          <p:cNvSpPr txBox="1"/>
          <p:nvPr/>
        </p:nvSpPr>
        <p:spPr>
          <a:xfrm>
            <a:off x="749192" y="4752026"/>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[tragic]</a:t>
            </a:r>
          </a:p>
        </p:txBody>
      </p:sp>
      <p:sp>
        <p:nvSpPr>
          <p:cNvPr id="65" name="TextBox 64">
            <a:extLst>
              <a:ext uri="{FF2B5EF4-FFF2-40B4-BE49-F238E27FC236}">
                <a16:creationId xmlns:a16="http://schemas.microsoft.com/office/drawing/2014/main" id="{9B14932A-3A90-432A-B9B4-4E888B3A6372}"/>
              </a:ext>
            </a:extLst>
          </p:cNvPr>
          <p:cNvSpPr txBox="1"/>
          <p:nvPr/>
        </p:nvSpPr>
        <p:spPr>
          <a:xfrm>
            <a:off x="5341731" y="4262748"/>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[jewel]</a:t>
            </a:r>
          </a:p>
        </p:txBody>
      </p:sp>
      <p:sp>
        <p:nvSpPr>
          <p:cNvPr id="67" name="TextBox 66">
            <a:extLst>
              <a:ext uri="{FF2B5EF4-FFF2-40B4-BE49-F238E27FC236}">
                <a16:creationId xmlns:a16="http://schemas.microsoft.com/office/drawing/2014/main" id="{0D288C2B-268D-4F84-8DA1-D9FEBB28C709}"/>
              </a:ext>
            </a:extLst>
          </p:cNvPr>
          <p:cNvSpPr txBox="1"/>
          <p:nvPr/>
        </p:nvSpPr>
        <p:spPr>
          <a:xfrm>
            <a:off x="8588903" y="4673232"/>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[bonus]</a:t>
            </a:r>
          </a:p>
        </p:txBody>
      </p:sp>
      <p:sp>
        <p:nvSpPr>
          <p:cNvPr id="69" name="TextBox 68">
            <a:extLst>
              <a:ext uri="{FF2B5EF4-FFF2-40B4-BE49-F238E27FC236}">
                <a16:creationId xmlns:a16="http://schemas.microsoft.com/office/drawing/2014/main" id="{B34CE399-98DE-487D-8B29-0AB5D611CAA4}"/>
              </a:ext>
            </a:extLst>
          </p:cNvPr>
          <p:cNvSpPr txBox="1"/>
          <p:nvPr/>
        </p:nvSpPr>
        <p:spPr>
          <a:xfrm>
            <a:off x="1001117" y="5655080"/>
            <a:ext cx="1819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[hypothesis]</a:t>
            </a:r>
          </a:p>
        </p:txBody>
      </p:sp>
      <p:sp>
        <p:nvSpPr>
          <p:cNvPr id="71" name="TextBox 70">
            <a:extLst>
              <a:ext uri="{FF2B5EF4-FFF2-40B4-BE49-F238E27FC236}">
                <a16:creationId xmlns:a16="http://schemas.microsoft.com/office/drawing/2014/main" id="{C0D5916A-AAEB-4147-9BC9-B4FB514E0BE3}"/>
              </a:ext>
            </a:extLst>
          </p:cNvPr>
          <p:cNvSpPr txBox="1"/>
          <p:nvPr/>
        </p:nvSpPr>
        <p:spPr>
          <a:xfrm>
            <a:off x="3843588"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[cynical]</a:t>
            </a:r>
          </a:p>
        </p:txBody>
      </p:sp>
      <p:sp>
        <p:nvSpPr>
          <p:cNvPr id="73" name="TextBox 72">
            <a:extLst>
              <a:ext uri="{FF2B5EF4-FFF2-40B4-BE49-F238E27FC236}">
                <a16:creationId xmlns:a16="http://schemas.microsoft.com/office/drawing/2014/main" id="{E91EDD53-3FD5-4E6C-93AB-4C7BC127ED95}"/>
              </a:ext>
            </a:extLst>
          </p:cNvPr>
          <p:cNvSpPr txBox="1"/>
          <p:nvPr/>
        </p:nvSpPr>
        <p:spPr>
          <a:xfrm>
            <a:off x="6289111"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[merit]</a:t>
            </a:r>
          </a:p>
        </p:txBody>
      </p:sp>
      <p:sp>
        <p:nvSpPr>
          <p:cNvPr id="75" name="TextBox 74">
            <a:extLst>
              <a:ext uri="{FF2B5EF4-FFF2-40B4-BE49-F238E27FC236}">
                <a16:creationId xmlns:a16="http://schemas.microsoft.com/office/drawing/2014/main" id="{BDC747EC-061D-4A1F-ADDE-A43AABBA9031}"/>
              </a:ext>
            </a:extLst>
          </p:cNvPr>
          <p:cNvSpPr txBox="1"/>
          <p:nvPr/>
        </p:nvSpPr>
        <p:spPr>
          <a:xfrm>
            <a:off x="8350349" y="565216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[typical]</a:t>
            </a:r>
          </a:p>
        </p:txBody>
      </p:sp>
      <p:pic>
        <p:nvPicPr>
          <p:cNvPr id="2050" name="Picture 2" descr="Seedling, Potted Plant, Sapling, Plant, Growing, Growth">
            <a:extLst>
              <a:ext uri="{FF2B5EF4-FFF2-40B4-BE49-F238E27FC236}">
                <a16:creationId xmlns:a16="http://schemas.microsoft.com/office/drawing/2014/main" id="{238C710F-E68B-4232-9678-0660837EC9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36654" y="2089008"/>
            <a:ext cx="923719" cy="1215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wser, Graphic, Flat Design, Window, Desktop, App">
            <a:extLst>
              <a:ext uri="{FF2B5EF4-FFF2-40B4-BE49-F238E27FC236}">
                <a16:creationId xmlns:a16="http://schemas.microsoft.com/office/drawing/2014/main" id="{E38FED50-D840-4313-81BB-C3D98ECB29BD}"/>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7729" y="2464369"/>
            <a:ext cx="1267183" cy="931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sons Of The Year, Year, Tree, Nature, Autumn, Winter">
            <a:extLst>
              <a:ext uri="{FF2B5EF4-FFF2-40B4-BE49-F238E27FC236}">
                <a16:creationId xmlns:a16="http://schemas.microsoft.com/office/drawing/2014/main" id="{1A4D9788-D0C6-4A74-8515-388A03547C9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54417" y="2060287"/>
            <a:ext cx="1160364" cy="11652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lass, Crystal, Goblet, Wine, Wineglass, Glassware">
            <a:extLst>
              <a:ext uri="{FF2B5EF4-FFF2-40B4-BE49-F238E27FC236}">
                <a16:creationId xmlns:a16="http://schemas.microsoft.com/office/drawing/2014/main" id="{80D8AE3E-0E33-4357-8437-13F271944C3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7346" y="3334384"/>
            <a:ext cx="433564"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ward, Ribbon, Rosette, Blue">
            <a:extLst>
              <a:ext uri="{FF2B5EF4-FFF2-40B4-BE49-F238E27FC236}">
                <a16:creationId xmlns:a16="http://schemas.microsoft.com/office/drawing/2014/main" id="{48348D4E-711F-4938-9503-0FDCD96DC36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753853">
            <a:off x="5576469" y="5427958"/>
            <a:ext cx="466334" cy="85435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a:extLst>
              <a:ext uri="{FF2B5EF4-FFF2-40B4-BE49-F238E27FC236}">
                <a16:creationId xmlns:a16="http://schemas.microsoft.com/office/drawing/2014/main" id="{8B7C30B8-D6BB-4FD1-AE71-D668D452985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113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1863194" y="2045938"/>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Lily lit typiquement un livre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son lit.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C982CE5-F4CD-4031-8CC2-0D59490D920A}"/>
              </a:ext>
            </a:extLst>
          </p:cNvPr>
          <p:cNvSpPr txBox="1"/>
          <p:nvPr/>
        </p:nvSpPr>
        <p:spPr>
          <a:xfrm>
            <a:off x="704009" y="3601721"/>
            <a:ext cx="62366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Lily typically reads a book in bed.</a:t>
            </a:r>
          </a:p>
        </p:txBody>
      </p:sp>
      <p:grpSp>
        <p:nvGrpSpPr>
          <p:cNvPr id="9" name="Group 8">
            <a:extLst>
              <a:ext uri="{FF2B5EF4-FFF2-40B4-BE49-F238E27FC236}">
                <a16:creationId xmlns:a16="http://schemas.microsoft.com/office/drawing/2014/main" id="{D2281102-D914-460E-9C4F-F625AF27B4AF}"/>
              </a:ext>
            </a:extLst>
          </p:cNvPr>
          <p:cNvGrpSpPr/>
          <p:nvPr/>
        </p:nvGrpSpPr>
        <p:grpSpPr>
          <a:xfrm>
            <a:off x="8786043" y="1725784"/>
            <a:ext cx="2520000" cy="4303187"/>
            <a:chOff x="-1262269" y="2441401"/>
            <a:chExt cx="2520000" cy="4303187"/>
          </a:xfrm>
        </p:grpSpPr>
        <p:sp>
          <p:nvSpPr>
            <p:cNvPr id="5" name="Rectangle 4">
              <a:extLst>
                <a:ext uri="{FF2B5EF4-FFF2-40B4-BE49-F238E27FC236}">
                  <a16:creationId xmlns:a16="http://schemas.microsoft.com/office/drawing/2014/main" id="{9BF170D3-61AD-40C8-B0A9-E2BCAB0F8DA9}"/>
                </a:ext>
              </a:extLst>
            </p:cNvPr>
            <p:cNvSpPr/>
            <p:nvPr/>
          </p:nvSpPr>
          <p:spPr>
            <a:xfrm>
              <a:off x="-1208269" y="2724528"/>
              <a:ext cx="2412000" cy="3934407"/>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324B85E-006E-4873-B9EA-5AEF5CFDB11E}"/>
                </a:ext>
              </a:extLst>
            </p:cNvPr>
            <p:cNvSpPr/>
            <p:nvPr/>
          </p:nvSpPr>
          <p:spPr>
            <a:xfrm>
              <a:off x="-1145269" y="2764567"/>
              <a:ext cx="2286000" cy="359647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ectangle: Rounded Corners 2">
              <a:extLst>
                <a:ext uri="{FF2B5EF4-FFF2-40B4-BE49-F238E27FC236}">
                  <a16:creationId xmlns:a16="http://schemas.microsoft.com/office/drawing/2014/main" id="{9632C443-8047-48AD-8D4A-E06E4E95C795}"/>
                </a:ext>
              </a:extLst>
            </p:cNvPr>
            <p:cNvSpPr/>
            <p:nvPr/>
          </p:nvSpPr>
          <p:spPr>
            <a:xfrm>
              <a:off x="-1050527" y="2764567"/>
              <a:ext cx="2096516" cy="1137514"/>
            </a:xfrm>
            <a:prstGeom prst="round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D77ABCC2-8E0F-4354-B18B-9E6C9E6FF3F8}"/>
                </a:ext>
              </a:extLst>
            </p:cNvPr>
            <p:cNvSpPr/>
            <p:nvPr/>
          </p:nvSpPr>
          <p:spPr>
            <a:xfrm>
              <a:off x="-1145269" y="3895856"/>
              <a:ext cx="2286000" cy="2659869"/>
            </a:xfrm>
            <a:prstGeom prst="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84CD0824-128F-4E0D-8361-A10AD49A8E3E}"/>
                </a:ext>
              </a:extLst>
            </p:cNvPr>
            <p:cNvSpPr/>
            <p:nvPr/>
          </p:nvSpPr>
          <p:spPr>
            <a:xfrm>
              <a:off x="-1262269" y="2441401"/>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22C5E36A-5B28-4C41-B7A8-D8B058C2C70E}"/>
                </a:ext>
              </a:extLst>
            </p:cNvPr>
            <p:cNvSpPr/>
            <p:nvPr/>
          </p:nvSpPr>
          <p:spPr>
            <a:xfrm>
              <a:off x="-1262269" y="6390032"/>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Girl, Book, School, Reading, Learning">
              <a:extLst>
                <a:ext uri="{FF2B5EF4-FFF2-40B4-BE49-F238E27FC236}">
                  <a16:creationId xmlns:a16="http://schemas.microsoft.com/office/drawing/2014/main" id="{3DB57266-8E08-49E1-8287-945788455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81" y="2979538"/>
              <a:ext cx="2286000" cy="323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lily lit typiquement un livre dans son lit (Fred slow)">
            <a:hlinkClick r:id="" action="ppaction://media"/>
            <a:extLst>
              <a:ext uri="{FF2B5EF4-FFF2-40B4-BE49-F238E27FC236}">
                <a16:creationId xmlns:a16="http://schemas.microsoft.com/office/drawing/2014/main" id="{73C0DDC9-CB2C-4F0D-A5C5-024718368E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88224" y="4771036"/>
            <a:ext cx="609600" cy="609600"/>
          </a:xfrm>
          <a:prstGeom prst="rect">
            <a:avLst/>
          </a:prstGeom>
        </p:spPr>
      </p:pic>
    </p:spTree>
    <p:extLst>
      <p:ext uri="{BB962C8B-B14F-4D97-AF65-F5344CB8AC3E}">
        <p14:creationId xmlns:p14="http://schemas.microsoft.com/office/powerpoint/2010/main" val="22114640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496956" y="1635377"/>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six scies scient six cyprès,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six cents scies scient six cent cyprès.</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ypress, Trees, Nature, Cedar, Tree">
            <a:extLst>
              <a:ext uri="{FF2B5EF4-FFF2-40B4-BE49-F238E27FC236}">
                <a16:creationId xmlns:a16="http://schemas.microsoft.com/office/drawing/2014/main" id="{F26ECAD2-9546-4587-B784-4AE9F065F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643" y="3168082"/>
            <a:ext cx="24384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aw, Tool, Hand, Saw, Wood, Work">
            <a:extLst>
              <a:ext uri="{FF2B5EF4-FFF2-40B4-BE49-F238E27FC236}">
                <a16:creationId xmlns:a16="http://schemas.microsoft.com/office/drawing/2014/main" id="{8A6C6A37-6B9A-400A-8479-13F7512BC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27" y="4048571"/>
            <a:ext cx="4422530" cy="22112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yes, Surprise, Wow, Expression, Open">
            <a:extLst>
              <a:ext uri="{FF2B5EF4-FFF2-40B4-BE49-F238E27FC236}">
                <a16:creationId xmlns:a16="http://schemas.microsoft.com/office/drawing/2014/main" id="{5A5BEBC5-902D-4102-AB40-84A60D8171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565" y="5306811"/>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yes, Surprise, Wow, Expression, Open">
            <a:extLst>
              <a:ext uri="{FF2B5EF4-FFF2-40B4-BE49-F238E27FC236}">
                <a16:creationId xmlns:a16="http://schemas.microsoft.com/office/drawing/2014/main" id="{58AA1922-1326-4BF3-A685-61A2DC161C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4713" y="4587833"/>
            <a:ext cx="1313976" cy="1038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yes, Surprise, Wow, Expression, Open">
            <a:extLst>
              <a:ext uri="{FF2B5EF4-FFF2-40B4-BE49-F238E27FC236}">
                <a16:creationId xmlns:a16="http://schemas.microsoft.com/office/drawing/2014/main" id="{8682FA57-CA58-4D79-AE81-AB99DA9C56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76175"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yes, Surprise, Wow, Expression, Open">
            <a:extLst>
              <a:ext uri="{FF2B5EF4-FFF2-40B4-BE49-F238E27FC236}">
                <a16:creationId xmlns:a16="http://schemas.microsoft.com/office/drawing/2014/main" id="{FCB7DB5F-592D-4FBC-A9C5-019AFC5725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1633" y="5154204"/>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yes, Surprise, Wow, Expression, Open">
            <a:extLst>
              <a:ext uri="{FF2B5EF4-FFF2-40B4-BE49-F238E27FC236}">
                <a16:creationId xmlns:a16="http://schemas.microsoft.com/office/drawing/2014/main" id="{89DC94FD-924B-4C8E-9FF3-0F2C50AE75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9688"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yes, Surprise, Wow, Expression, Open">
            <a:extLst>
              <a:ext uri="{FF2B5EF4-FFF2-40B4-BE49-F238E27FC236}">
                <a16:creationId xmlns:a16="http://schemas.microsoft.com/office/drawing/2014/main" id="{483ADD1E-74AA-4FEA-B615-1793A76F0C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592" y="5178683"/>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yes, Surprise, Wow, Expression, Open">
            <a:extLst>
              <a:ext uri="{FF2B5EF4-FFF2-40B4-BE49-F238E27FC236}">
                <a16:creationId xmlns:a16="http://schemas.microsoft.com/office/drawing/2014/main" id="{40CBC155-DC9C-4460-9793-8687C11ABF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1625" y="5478072"/>
            <a:ext cx="480155" cy="3796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C982CE5-F4CD-4031-8CC2-0D59490D920A}"/>
              </a:ext>
            </a:extLst>
          </p:cNvPr>
          <p:cNvSpPr txBox="1"/>
          <p:nvPr/>
        </p:nvSpPr>
        <p:spPr>
          <a:xfrm>
            <a:off x="3027240" y="3499444"/>
            <a:ext cx="62366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If six saws saw six cypresses, six hundred saws saw six hundred cypresses</a:t>
            </a:r>
          </a:p>
        </p:txBody>
      </p:sp>
      <p:pic>
        <p:nvPicPr>
          <p:cNvPr id="2" name="Si six scies scient six cyprès six cent scies scient six cent cyprès (Fred slow)">
            <a:hlinkClick r:id="" action="ppaction://media"/>
            <a:extLst>
              <a:ext uri="{FF2B5EF4-FFF2-40B4-BE49-F238E27FC236}">
                <a16:creationId xmlns:a16="http://schemas.microsoft.com/office/drawing/2014/main" id="{7D708378-9FCA-4B62-847E-3052FA7600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5218" y="5160812"/>
            <a:ext cx="609600" cy="609600"/>
          </a:xfrm>
          <a:prstGeom prst="rect">
            <a:avLst/>
          </a:prstGeom>
        </p:spPr>
      </p:pic>
    </p:spTree>
    <p:extLst>
      <p:ext uri="{BB962C8B-B14F-4D97-AF65-F5344CB8AC3E}">
        <p14:creationId xmlns:p14="http://schemas.microsoft.com/office/powerpoint/2010/main" val="13230486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20325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i</a:t>
            </a:r>
            <a:r>
              <a:rPr lang="en-GB" sz="3600" b="1">
                <a:solidFill>
                  <a:schemeClr val="bg1"/>
                </a:solidFill>
              </a:rPr>
              <a:t>]</a:t>
            </a:r>
            <a:endParaRPr lang="en-GB" sz="3600" b="1" dirty="0">
              <a:solidFill>
                <a:schemeClr val="bg1"/>
              </a:solidFill>
            </a:endParaRP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p:txBody>
      </p:sp>
    </p:spTree>
    <p:extLst>
      <p:ext uri="{BB962C8B-B14F-4D97-AF65-F5344CB8AC3E}">
        <p14:creationId xmlns:p14="http://schemas.microsoft.com/office/powerpoint/2010/main" val="933216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375409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4072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351474" y="2067140"/>
            <a:ext cx="1546185"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vict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victim</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93494" y="1148766"/>
            <a:ext cx="12153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SSCs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[ain/in]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become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non-nasal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sounds ([ai] + n/m and [i] + n/m) when they 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 vowel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754593C9-F7B8-4DE7-A6B5-CB8F653206E4}"/>
              </a:ext>
            </a:extLst>
          </p:cNvPr>
          <p:cNvSpPr txBox="1"/>
          <p:nvPr/>
        </p:nvSpPr>
        <p:spPr>
          <a:xfrm>
            <a:off x="8517401" y="2067140"/>
            <a:ext cx="18110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envah</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7184737" y="4082311"/>
            <a:ext cx="1820412" cy="2185214"/>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swarm</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9070439" y="4085415"/>
            <a:ext cx="1505779"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f</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hunger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700206" y="4090863"/>
            <a:ext cx="138376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fu</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fled</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5466566" y="4082311"/>
            <a:ext cx="1624617"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vasion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invasion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10472012" y="2067140"/>
            <a:ext cx="1609740"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im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poser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impose</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32296" y="4069943"/>
            <a:ext cx="1550391" cy="2185214"/>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m</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istre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[minister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1247" y="2067140"/>
            <a:ext cx="2392624" cy="1908215"/>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tervention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intervention</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18588" y="2067140"/>
            <a:ext cx="1989355" cy="1908215"/>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queur </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winner</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905691" y="4069943"/>
            <a:ext cx="1446993" cy="2185214"/>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aim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magnet</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3470653" y="4069943"/>
            <a:ext cx="1887762" cy="2185214"/>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capit</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captain</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16336" y="2067140"/>
            <a:ext cx="1846233" cy="1908215"/>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terr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land</a:t>
            </a:r>
            <a:r>
              <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1" name="Picture 40" descr="Icon&#10;&#10;Description automatically generated">
            <a:hlinkClick r:id="" action="ppaction://noaction">
              <a:snd r:embed="rId3" name="intervention.wav"/>
            </a:hlinkClick>
            <a:extLst>
              <a:ext uri="{FF2B5EF4-FFF2-40B4-BE49-F238E27FC236}">
                <a16:creationId xmlns:a16="http://schemas.microsoft.com/office/drawing/2014/main" id="{A5EAE791-7526-44F0-9101-6836F720D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2176" y="2862768"/>
            <a:ext cx="829123" cy="991848"/>
          </a:xfrm>
          <a:prstGeom prst="rect">
            <a:avLst/>
          </a:prstGeom>
        </p:spPr>
      </p:pic>
      <p:pic>
        <p:nvPicPr>
          <p:cNvPr id="43" name="Picture 42" descr="A military tank with a flag&#10;&#10;Description automatically generated with medium confidence">
            <a:hlinkClick r:id="" action="ppaction://noaction">
              <a:snd r:embed="rId5" name="invasion.wav"/>
            </a:hlinkClick>
            <a:extLst>
              <a:ext uri="{FF2B5EF4-FFF2-40B4-BE49-F238E27FC236}">
                <a16:creationId xmlns:a16="http://schemas.microsoft.com/office/drawing/2014/main" id="{F2080AEF-293C-43FB-BA91-52DDCA2D92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3019" y="4921648"/>
            <a:ext cx="1487778" cy="879881"/>
          </a:xfrm>
          <a:prstGeom prst="rect">
            <a:avLst/>
          </a:prstGeom>
        </p:spPr>
      </p:pic>
      <p:pic>
        <p:nvPicPr>
          <p:cNvPr id="45" name="Picture 44" descr="A picture containing chart&#10;&#10;Description automatically generated">
            <a:hlinkClick r:id="" action="ppaction://noaction">
              <a:snd r:embed="rId7" name="terrain.wav"/>
            </a:hlinkClick>
            <a:extLst>
              <a:ext uri="{FF2B5EF4-FFF2-40B4-BE49-F238E27FC236}">
                <a16:creationId xmlns:a16="http://schemas.microsoft.com/office/drawing/2014/main" id="{81507481-439B-489D-A3D8-41694A6ADD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8286" y="3042190"/>
            <a:ext cx="1661996" cy="830998"/>
          </a:xfrm>
          <a:prstGeom prst="rect">
            <a:avLst/>
          </a:prstGeom>
        </p:spPr>
      </p:pic>
      <p:pic>
        <p:nvPicPr>
          <p:cNvPr id="47" name="Picture 46">
            <a:hlinkClick r:id="" action="ppaction://noaction">
              <a:snd r:embed="rId9" name="victime.wav"/>
            </a:hlinkClick>
            <a:extLst>
              <a:ext uri="{FF2B5EF4-FFF2-40B4-BE49-F238E27FC236}">
                <a16:creationId xmlns:a16="http://schemas.microsoft.com/office/drawing/2014/main" id="{126DDB02-74A4-4F66-A9E5-EFE2F6D1B9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9260" y="2806951"/>
            <a:ext cx="734599" cy="1187685"/>
          </a:xfrm>
          <a:prstGeom prst="rect">
            <a:avLst/>
          </a:prstGeom>
        </p:spPr>
      </p:pic>
      <p:pic>
        <p:nvPicPr>
          <p:cNvPr id="49" name="Picture 48" descr="Icon&#10;&#10;Description automatically generated">
            <a:hlinkClick r:id="" action="ppaction://noaction">
              <a:snd r:embed="rId11" name="vainqueur.wav"/>
            </a:hlinkClick>
            <a:extLst>
              <a:ext uri="{FF2B5EF4-FFF2-40B4-BE49-F238E27FC236}">
                <a16:creationId xmlns:a16="http://schemas.microsoft.com/office/drawing/2014/main" id="{D3B4F316-0DF9-47B2-87AC-DE56D1DF4C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4231" y="2849805"/>
            <a:ext cx="1018835" cy="1017773"/>
          </a:xfrm>
          <a:prstGeom prst="rect">
            <a:avLst/>
          </a:prstGeom>
        </p:spPr>
      </p:pic>
      <p:pic>
        <p:nvPicPr>
          <p:cNvPr id="51" name="Picture 50" descr="A picture containing sushi, vector graphics&#10;&#10;Description automatically generated">
            <a:hlinkClick r:id="" action="ppaction://noaction">
              <a:snd r:embed="rId13" name="faim.wav"/>
            </a:hlinkClick>
            <a:extLst>
              <a:ext uri="{FF2B5EF4-FFF2-40B4-BE49-F238E27FC236}">
                <a16:creationId xmlns:a16="http://schemas.microsoft.com/office/drawing/2014/main" id="{4C48B7AF-F5D3-4368-B69B-39E00A55EF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9225625" y="4877015"/>
            <a:ext cx="1241983" cy="1339869"/>
          </a:xfrm>
          <a:prstGeom prst="rect">
            <a:avLst/>
          </a:prstGeom>
        </p:spPr>
      </p:pic>
      <p:pic>
        <p:nvPicPr>
          <p:cNvPr id="55" name="Picture 54" descr="Icon&#10;&#10;Description automatically generated">
            <a:hlinkClick r:id="" action="ppaction://noaction">
              <a:snd r:embed="rId15" name="aimant.wav"/>
            </a:hlinkClick>
            <a:extLst>
              <a:ext uri="{FF2B5EF4-FFF2-40B4-BE49-F238E27FC236}">
                <a16:creationId xmlns:a16="http://schemas.microsoft.com/office/drawing/2014/main" id="{B5F60911-19D6-41AF-99F5-0F149DCC0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8340" y="4930199"/>
            <a:ext cx="1056680" cy="1008799"/>
          </a:xfrm>
          <a:prstGeom prst="rect">
            <a:avLst/>
          </a:prstGeom>
        </p:spPr>
      </p:pic>
      <p:pic>
        <p:nvPicPr>
          <p:cNvPr id="57" name="Picture 56" descr="Icon&#10;&#10;Description automatically generated">
            <a:hlinkClick r:id="" action="ppaction://noaction">
              <a:snd r:embed="rId17" name="ministre.wav"/>
            </a:hlinkClick>
            <a:extLst>
              <a:ext uri="{FF2B5EF4-FFF2-40B4-BE49-F238E27FC236}">
                <a16:creationId xmlns:a16="http://schemas.microsoft.com/office/drawing/2014/main" id="{58EFF7AF-C1A3-4B3B-9FA3-781CBE9C2B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2953" y="4814723"/>
            <a:ext cx="684613" cy="1369225"/>
          </a:xfrm>
          <a:prstGeom prst="rect">
            <a:avLst/>
          </a:prstGeom>
        </p:spPr>
      </p:pic>
      <p:pic>
        <p:nvPicPr>
          <p:cNvPr id="59" name="Picture 58" descr="A person wearing glasses&#10;&#10;Description automatically generated with low confidence">
            <a:hlinkClick r:id="" action="ppaction://noaction">
              <a:snd r:embed="rId19" name="capitaine.wav"/>
            </a:hlinkClick>
            <a:extLst>
              <a:ext uri="{FF2B5EF4-FFF2-40B4-BE49-F238E27FC236}">
                <a16:creationId xmlns:a16="http://schemas.microsoft.com/office/drawing/2014/main" id="{FED73AB2-704B-4D34-B027-638475774E3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86021" y="4902866"/>
            <a:ext cx="967054" cy="1156850"/>
          </a:xfrm>
          <a:prstGeom prst="rect">
            <a:avLst/>
          </a:prstGeom>
        </p:spPr>
      </p:pic>
      <p:pic>
        <p:nvPicPr>
          <p:cNvPr id="53" name="Picture 52" descr="Logo&#10;&#10;Description automatically generated">
            <a:hlinkClick r:id="" action="ppaction://noaction">
              <a:snd r:embed="rId21" name="essaimer.wav"/>
            </a:hlinkClick>
            <a:extLst>
              <a:ext uri="{FF2B5EF4-FFF2-40B4-BE49-F238E27FC236}">
                <a16:creationId xmlns:a16="http://schemas.microsoft.com/office/drawing/2014/main" id="{DD3AB502-0EEC-453A-ABFB-ED2190C9AAF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80135" y="4807360"/>
            <a:ext cx="508912" cy="484261"/>
          </a:xfrm>
          <a:prstGeom prst="rect">
            <a:avLst/>
          </a:prstGeom>
        </p:spPr>
      </p:pic>
      <p:pic>
        <p:nvPicPr>
          <p:cNvPr id="60" name="Picture 59" descr="Logo&#10;&#10;Description automatically generated">
            <a:extLst>
              <a:ext uri="{FF2B5EF4-FFF2-40B4-BE49-F238E27FC236}">
                <a16:creationId xmlns:a16="http://schemas.microsoft.com/office/drawing/2014/main" id="{5BF28B3D-4A9C-49F2-92C0-8424550B6DC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803654"/>
            <a:ext cx="508912" cy="484261"/>
          </a:xfrm>
          <a:prstGeom prst="rect">
            <a:avLst/>
          </a:prstGeom>
        </p:spPr>
      </p:pic>
      <p:pic>
        <p:nvPicPr>
          <p:cNvPr id="61" name="Picture 60" descr="Logo&#10;&#10;Description automatically generated">
            <a:hlinkClick r:id="" action="ppaction://noaction">
              <a:snd r:embed="rId21" name="essaimer.wav"/>
            </a:hlinkClick>
            <a:extLst>
              <a:ext uri="{FF2B5EF4-FFF2-40B4-BE49-F238E27FC236}">
                <a16:creationId xmlns:a16="http://schemas.microsoft.com/office/drawing/2014/main" id="{727AF5D6-057D-4671-BA7E-A22CDEB08AD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1952" y="4837833"/>
            <a:ext cx="508912" cy="484261"/>
          </a:xfrm>
          <a:prstGeom prst="rect">
            <a:avLst/>
          </a:prstGeom>
        </p:spPr>
      </p:pic>
      <p:pic>
        <p:nvPicPr>
          <p:cNvPr id="62" name="Picture 61" descr="Logo&#10;&#10;Description automatically generated">
            <a:hlinkClick r:id="" action="ppaction://noaction">
              <a:snd r:embed="rId21" name="essaimer.wav"/>
            </a:hlinkClick>
            <a:extLst>
              <a:ext uri="{FF2B5EF4-FFF2-40B4-BE49-F238E27FC236}">
                <a16:creationId xmlns:a16="http://schemas.microsoft.com/office/drawing/2014/main" id="{B9548677-BDEC-433E-BCF7-B41522AD425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23617" y="5386217"/>
            <a:ext cx="508912" cy="484261"/>
          </a:xfrm>
          <a:prstGeom prst="rect">
            <a:avLst/>
          </a:prstGeom>
        </p:spPr>
      </p:pic>
      <p:pic>
        <p:nvPicPr>
          <p:cNvPr id="63" name="Picture 62" descr="Logo&#10;&#10;Description automatically generated">
            <a:hlinkClick r:id="" action="ppaction://noaction">
              <a:snd r:embed="rId21" name="essaimer.wav"/>
            </a:hlinkClick>
            <a:extLst>
              <a:ext uri="{FF2B5EF4-FFF2-40B4-BE49-F238E27FC236}">
                <a16:creationId xmlns:a16="http://schemas.microsoft.com/office/drawing/2014/main" id="{558CCD88-24A1-4223-B4CC-87EA465A877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05713" y="5398044"/>
            <a:ext cx="508912" cy="484261"/>
          </a:xfrm>
          <a:prstGeom prst="rect">
            <a:avLst/>
          </a:prstGeom>
        </p:spPr>
      </p:pic>
      <p:pic>
        <p:nvPicPr>
          <p:cNvPr id="64" name="Picture 63" descr="Logo&#10;&#10;Description automatically generated">
            <a:hlinkClick r:id="" action="ppaction://noaction">
              <a:snd r:embed="rId21" name="essaimer.wav"/>
            </a:hlinkClick>
            <a:extLst>
              <a:ext uri="{FF2B5EF4-FFF2-40B4-BE49-F238E27FC236}">
                <a16:creationId xmlns:a16="http://schemas.microsoft.com/office/drawing/2014/main" id="{4396D7BB-B625-441C-A163-69C549E6A7B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04811" y="5100346"/>
            <a:ext cx="508912" cy="484261"/>
          </a:xfrm>
          <a:prstGeom prst="rect">
            <a:avLst/>
          </a:prstGeom>
        </p:spPr>
      </p:pic>
      <p:pic>
        <p:nvPicPr>
          <p:cNvPr id="65" name="Picture 64" descr="Logo&#10;&#10;Description automatically generated">
            <a:hlinkClick r:id="" action="ppaction://noaction">
              <a:snd r:embed="rId21" name="essaimer.wav"/>
            </a:hlinkClick>
            <a:extLst>
              <a:ext uri="{FF2B5EF4-FFF2-40B4-BE49-F238E27FC236}">
                <a16:creationId xmlns:a16="http://schemas.microsoft.com/office/drawing/2014/main" id="{F7A55486-2394-4223-9B1A-E563DABB80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54611">
            <a:off x="7925677" y="5649849"/>
            <a:ext cx="508912" cy="484261"/>
          </a:xfrm>
          <a:prstGeom prst="rect">
            <a:avLst/>
          </a:prstGeom>
        </p:spPr>
      </p:pic>
      <p:pic>
        <p:nvPicPr>
          <p:cNvPr id="37" name="Picture 36" descr="Diagram&#10;&#10;Description automatically generated">
            <a:hlinkClick r:id="" action="ppaction://noaction">
              <a:snd r:embed="rId23" name="envahi.wav"/>
            </a:hlinkClick>
            <a:extLst>
              <a:ext uri="{FF2B5EF4-FFF2-40B4-BE49-F238E27FC236}">
                <a16:creationId xmlns:a16="http://schemas.microsoft.com/office/drawing/2014/main" id="{8D74218C-7A5A-4F8F-B131-3BFB459E816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823329" y="3029484"/>
            <a:ext cx="392777" cy="742621"/>
          </a:xfrm>
          <a:prstGeom prst="rect">
            <a:avLst/>
          </a:prstGeom>
        </p:spPr>
      </p:pic>
      <p:pic>
        <p:nvPicPr>
          <p:cNvPr id="66" name="Picture 65" descr="Diagram&#10;&#10;Description automatically generated">
            <a:hlinkClick r:id="" action="ppaction://noaction">
              <a:snd r:embed="rId23" name="envahi.wav"/>
            </a:hlinkClick>
            <a:extLst>
              <a:ext uri="{FF2B5EF4-FFF2-40B4-BE49-F238E27FC236}">
                <a16:creationId xmlns:a16="http://schemas.microsoft.com/office/drawing/2014/main" id="{DF6FA27C-E37F-4798-A960-00CA00016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97099" y="3029484"/>
            <a:ext cx="392777" cy="742621"/>
          </a:xfrm>
          <a:prstGeom prst="rect">
            <a:avLst/>
          </a:prstGeom>
        </p:spPr>
      </p:pic>
      <p:pic>
        <p:nvPicPr>
          <p:cNvPr id="67" name="Picture 66" descr="Diagram&#10;&#10;Description automatically generated">
            <a:hlinkClick r:id="" action="ppaction://noaction">
              <a:snd r:embed="rId23" name="envahi.wav"/>
            </a:hlinkClick>
            <a:extLst>
              <a:ext uri="{FF2B5EF4-FFF2-40B4-BE49-F238E27FC236}">
                <a16:creationId xmlns:a16="http://schemas.microsoft.com/office/drawing/2014/main" id="{5AC405AB-AD6D-4627-8AF9-2E7230A82B4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155168" y="3029484"/>
            <a:ext cx="392777" cy="742621"/>
          </a:xfrm>
          <a:prstGeom prst="rect">
            <a:avLst/>
          </a:prstGeom>
        </p:spPr>
      </p:pic>
      <p:pic>
        <p:nvPicPr>
          <p:cNvPr id="68" name="Picture 67" descr="Diagram&#10;&#10;Description automatically generated">
            <a:hlinkClick r:id="" action="ppaction://noaction">
              <a:snd r:embed="rId23" name="envahi.wav"/>
            </a:hlinkClick>
            <a:extLst>
              <a:ext uri="{FF2B5EF4-FFF2-40B4-BE49-F238E27FC236}">
                <a16:creationId xmlns:a16="http://schemas.microsoft.com/office/drawing/2014/main" id="{5661CDC9-0B06-4945-A8C2-7B19E9C876E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70161" y="3014094"/>
            <a:ext cx="392777" cy="742621"/>
          </a:xfrm>
          <a:prstGeom prst="rect">
            <a:avLst/>
          </a:prstGeom>
        </p:spPr>
      </p:pic>
      <p:pic>
        <p:nvPicPr>
          <p:cNvPr id="70" name="Picture 69" descr="Map&#10;&#10;Description automatically generated">
            <a:hlinkClick r:id="" action="ppaction://noaction">
              <a:snd r:embed="rId25" name="fui.wav"/>
            </a:hlinkClick>
            <a:extLst>
              <a:ext uri="{FF2B5EF4-FFF2-40B4-BE49-F238E27FC236}">
                <a16:creationId xmlns:a16="http://schemas.microsoft.com/office/drawing/2014/main" id="{94DC28EF-79BD-4EF1-8287-6FAA510A79D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10852932" y="4993470"/>
            <a:ext cx="1057682" cy="1182273"/>
          </a:xfrm>
          <a:prstGeom prst="rect">
            <a:avLst/>
          </a:prstGeom>
        </p:spPr>
      </p:pic>
      <p:pic>
        <p:nvPicPr>
          <p:cNvPr id="72" name="Picture 71" descr="A picture containing text, vector graphics&#10;&#10;Description automatically generated">
            <a:hlinkClick r:id="" action="ppaction://noaction">
              <a:snd r:embed="rId27" name="imposer.wav"/>
            </a:hlinkClick>
            <a:extLst>
              <a:ext uri="{FF2B5EF4-FFF2-40B4-BE49-F238E27FC236}">
                <a16:creationId xmlns:a16="http://schemas.microsoft.com/office/drawing/2014/main" id="{D82339AF-1CDB-44FC-88E1-19AA495F653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61272" y="2854711"/>
            <a:ext cx="589588" cy="1061385"/>
          </a:xfrm>
          <a:prstGeom prst="rect">
            <a:avLst/>
          </a:prstGeom>
        </p:spPr>
      </p:pic>
      <p:grpSp>
        <p:nvGrpSpPr>
          <p:cNvPr id="81" name="Group 80">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86" name="Group 85">
            <a:extLst>
              <a:ext uri="{FF2B5EF4-FFF2-40B4-BE49-F238E27FC236}">
                <a16:creationId xmlns:a16="http://schemas.microsoft.com/office/drawing/2014/main" id="{3656E098-50B5-4DAA-BB76-347A4048526F}"/>
              </a:ext>
            </a:extLst>
          </p:cNvPr>
          <p:cNvGrpSpPr/>
          <p:nvPr/>
        </p:nvGrpSpPr>
        <p:grpSpPr>
          <a:xfrm>
            <a:off x="10491490" y="3296427"/>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9" name="Group 88">
            <a:extLst>
              <a:ext uri="{FF2B5EF4-FFF2-40B4-BE49-F238E27FC236}">
                <a16:creationId xmlns:a16="http://schemas.microsoft.com/office/drawing/2014/main" id="{4B704811-1906-4DE6-8E0B-4C18A1D9C63B}"/>
              </a:ext>
            </a:extLst>
          </p:cNvPr>
          <p:cNvGrpSpPr/>
          <p:nvPr/>
        </p:nvGrpSpPr>
        <p:grpSpPr>
          <a:xfrm>
            <a:off x="7216504" y="5585074"/>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5466566" y="5585074"/>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7" name="Group 96">
            <a:extLst>
              <a:ext uri="{FF2B5EF4-FFF2-40B4-BE49-F238E27FC236}">
                <a16:creationId xmlns:a16="http://schemas.microsoft.com/office/drawing/2014/main" id="{9550FD2D-A1AA-4585-97E3-AB040F0FF522}"/>
              </a:ext>
            </a:extLst>
          </p:cNvPr>
          <p:cNvGrpSpPr/>
          <p:nvPr/>
        </p:nvGrpSpPr>
        <p:grpSpPr>
          <a:xfrm>
            <a:off x="9054611" y="5585074"/>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5987645" y="3296427"/>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4012130" y="329642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165016" y="3296427"/>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9" name="Group 108">
            <a:extLst>
              <a:ext uri="{FF2B5EF4-FFF2-40B4-BE49-F238E27FC236}">
                <a16:creationId xmlns:a16="http://schemas.microsoft.com/office/drawing/2014/main" id="{8805E7FE-D897-416B-B475-CCF4C94BAA2B}"/>
              </a:ext>
            </a:extLst>
          </p:cNvPr>
          <p:cNvGrpSpPr/>
          <p:nvPr/>
        </p:nvGrpSpPr>
        <p:grpSpPr>
          <a:xfrm>
            <a:off x="94246" y="5585074"/>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2" name="Group 111">
            <a:extLst>
              <a:ext uri="{FF2B5EF4-FFF2-40B4-BE49-F238E27FC236}">
                <a16:creationId xmlns:a16="http://schemas.microsoft.com/office/drawing/2014/main" id="{83C5A10A-26A3-4C28-851F-6A33671FBB61}"/>
              </a:ext>
            </a:extLst>
          </p:cNvPr>
          <p:cNvGrpSpPr/>
          <p:nvPr/>
        </p:nvGrpSpPr>
        <p:grpSpPr>
          <a:xfrm>
            <a:off x="3441217" y="5585074"/>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879914" y="5585074"/>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8502360" y="329642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1" name="Group 120">
            <a:extLst>
              <a:ext uri="{FF2B5EF4-FFF2-40B4-BE49-F238E27FC236}">
                <a16:creationId xmlns:a16="http://schemas.microsoft.com/office/drawing/2014/main" id="{778A6E24-ECBB-4B4A-86AB-C6BF1086B130}"/>
              </a:ext>
            </a:extLst>
          </p:cNvPr>
          <p:cNvGrpSpPr/>
          <p:nvPr/>
        </p:nvGrpSpPr>
        <p:grpSpPr>
          <a:xfrm>
            <a:off x="10664797" y="5585074"/>
            <a:ext cx="905658" cy="707849"/>
            <a:chOff x="8767591" y="272802"/>
            <a:chExt cx="905658" cy="707849"/>
          </a:xfrm>
        </p:grpSpPr>
        <p:pic>
          <p:nvPicPr>
            <p:cNvPr id="122" name="Picture 121" descr="Icon&#10;&#10;Description automatically generated">
              <a:extLst>
                <a:ext uri="{FF2B5EF4-FFF2-40B4-BE49-F238E27FC236}">
                  <a16:creationId xmlns:a16="http://schemas.microsoft.com/office/drawing/2014/main" id="{EBE4115D-39BF-4E3E-95F6-BED02F005D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3" name="Picture 122" descr="Shape&#10;&#10;Description automatically generated">
              <a:extLst>
                <a:ext uri="{FF2B5EF4-FFF2-40B4-BE49-F238E27FC236}">
                  <a16:creationId xmlns:a16="http://schemas.microsoft.com/office/drawing/2014/main" id="{6C12407C-A194-4CD4-9E63-838C966A781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24" name="Group 123">
            <a:extLst>
              <a:ext uri="{FF2B5EF4-FFF2-40B4-BE49-F238E27FC236}">
                <a16:creationId xmlns:a16="http://schemas.microsoft.com/office/drawing/2014/main" id="{8294012E-61FC-4010-BF8B-CCF52EC2AFCA}"/>
              </a:ext>
            </a:extLst>
          </p:cNvPr>
          <p:cNvGrpSpPr/>
          <p:nvPr/>
        </p:nvGrpSpPr>
        <p:grpSpPr>
          <a:xfrm>
            <a:off x="2339452" y="329642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3" name="Group 2"/>
          <p:cNvGrpSpPr/>
          <p:nvPr/>
        </p:nvGrpSpPr>
        <p:grpSpPr>
          <a:xfrm>
            <a:off x="5581711" y="4030026"/>
            <a:ext cx="5065381" cy="2306888"/>
            <a:chOff x="5512710" y="3925293"/>
            <a:chExt cx="5065381" cy="2306888"/>
          </a:xfrm>
        </p:grpSpPr>
        <p:sp>
          <p:nvSpPr>
            <p:cNvPr id="127" name="Rounded Rectangular Callout 126"/>
            <p:cNvSpPr/>
            <p:nvPr/>
          </p:nvSpPr>
          <p:spPr>
            <a:xfrm>
              <a:off x="5556505" y="3925293"/>
              <a:ext cx="5021586" cy="2297593"/>
            </a:xfrm>
            <a:prstGeom prst="wedgeRoundRectCallout">
              <a:avLst>
                <a:gd name="adj1" fmla="val 21056"/>
                <a:gd name="adj2" fmla="val -693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0" name="Rounded Rectangular Callout 129"/>
            <p:cNvSpPr/>
            <p:nvPr/>
          </p:nvSpPr>
          <p:spPr>
            <a:xfrm>
              <a:off x="5512710" y="3934588"/>
              <a:ext cx="5021586" cy="2297593"/>
            </a:xfrm>
            <a:prstGeom prst="wedgeRoundRectCallout">
              <a:avLst>
                <a:gd name="adj1" fmla="val 58300"/>
                <a:gd name="adj2" fmla="val -21390"/>
                <a:gd name="adj3" fmla="val 16667"/>
              </a:avLst>
            </a:prstGeom>
            <a:solidFill>
              <a:srgbClr val="11507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are 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past participles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of the verbs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envahir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invade) and </a:t>
              </a:r>
              <a:r>
                <a:rPr kumimoji="0" lang="fr-FR" sz="2400" b="0" i="1" u="none" strike="noStrike" kern="1200" cap="none" spc="0" normalizeH="0" baseline="0" noProof="0" dirty="0">
                  <a:ln>
                    <a:noFill/>
                  </a:ln>
                  <a:solidFill>
                    <a:prstClr val="white"/>
                  </a:solidFill>
                  <a:effectLst/>
                  <a:uLnTx/>
                  <a:uFillTx/>
                  <a:latin typeface="Century Gothic" panose="020F0302020204030204"/>
                  <a:ea typeface="+mn-ea"/>
                  <a:cs typeface="+mn-cs"/>
                </a:rPr>
                <a:t>fuir</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(to flee).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Verbs like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sortir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fr-FR" sz="2400" b="1" i="1" u="none" strike="noStrike" kern="1200" cap="none" spc="0" normalizeH="0" baseline="0" noProof="0" dirty="0">
                  <a:ln>
                    <a:noFill/>
                  </a:ln>
                  <a:solidFill>
                    <a:prstClr val="white"/>
                  </a:solidFill>
                  <a:effectLst/>
                  <a:uLnTx/>
                  <a:uFillTx/>
                  <a:latin typeface="Century Gothic" panose="020F0302020204030204"/>
                  <a:ea typeface="+mn-ea"/>
                  <a:cs typeface="+mn-cs"/>
                </a:rPr>
                <a:t>choisir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 their past participles like this.</a:t>
              </a:r>
            </a:p>
          </p:txBody>
        </p:sp>
      </p:grpSp>
      <p:pic>
        <p:nvPicPr>
          <p:cNvPr id="92" name="Picture 91" descr="background rectangle">
            <a:extLst>
              <a:ext uri="{C183D7F6-B498-43B3-948B-1728B52AA6E4}">
                <adec:decorative xmlns:adec="http://schemas.microsoft.com/office/drawing/2017/decorative" val="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3"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spTree>
    <p:extLst>
      <p:ext uri="{BB962C8B-B14F-4D97-AF65-F5344CB8AC3E}">
        <p14:creationId xmlns:p14="http://schemas.microsoft.com/office/powerpoint/2010/main" val="34798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9308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4000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i mid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i 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8" name="i ici.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i i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2905" y="235443"/>
            <a:ext cx="10515600" cy="1325563"/>
          </a:xfrm>
        </p:spPr>
        <p:txBody>
          <a:bodyPr>
            <a:noAutofit/>
          </a:bodyPr>
          <a:lstStyle/>
          <a:p>
            <a:pPr algn="ctr"/>
            <a:r>
              <a:rPr lang="en-GB" sz="12000" b="1" dirty="0" err="1">
                <a:solidFill>
                  <a:srgbClr val="115076"/>
                </a:solidFill>
                <a:cs typeface="Calibri" panose="020F0502020204030204" pitchFamily="34" charset="0"/>
              </a:rPr>
              <a:t>i</a:t>
            </a:r>
            <a:endParaRPr lang="en-GB" sz="12000" b="1" dirty="0">
              <a:solidFill>
                <a:srgbClr val="115076"/>
              </a:solidFill>
              <a:cs typeface="Calibri" panose="020F0502020204030204" pitchFamily="34" charset="0"/>
            </a:endParaRPr>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clock showing noon">
            <a:extLst>
              <a:ext uri="{FF2B5EF4-FFF2-40B4-BE49-F238E27FC236}">
                <a16:creationId xmlns:a16="http://schemas.microsoft.com/office/drawing/2014/main" id="{4773D700-2948-BD4A-9475-1D9E99D40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7" name="TextBox 6"/>
          <p:cNvSpPr txBox="1"/>
          <p:nvPr/>
        </p:nvSpPr>
        <p:spPr>
          <a:xfrm rot="10800000" flipH="1" flipV="1">
            <a:off x="9008787" y="355563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302884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p:bldP spid="5" grpId="0"/>
      <p:bldP spid="6" grpId="0"/>
      <p:bldP spid="8" grpId="0"/>
      <p:bldP spid="17"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0F8868C-FF2D-4B46-A877-DB480340001D}"/>
              </a:ext>
            </a:extLst>
          </p:cNvPr>
          <p:cNvSpPr txBox="1"/>
          <p:nvPr/>
        </p:nvSpPr>
        <p:spPr>
          <a:xfrm>
            <a:off x="6096000" y="2730339"/>
            <a:ext cx="53723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		c)</a:t>
            </a:r>
          </a:p>
        </p:txBody>
      </p:sp>
      <p:pic>
        <p:nvPicPr>
          <p:cNvPr id="1038" name="Picture 14" descr="Progress Indicator 70% Clip Art">
            <a:extLst>
              <a:ext uri="{FF2B5EF4-FFF2-40B4-BE49-F238E27FC236}">
                <a16:creationId xmlns:a16="http://schemas.microsoft.com/office/drawing/2014/main" id="{19F1BE55-8B52-4DCD-A8E0-F2E09ED03A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830" y="2588415"/>
            <a:ext cx="1093613" cy="8056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1028" name="Picture 4" descr="Face Angel Clip Art">
            <a:extLst>
              <a:ext uri="{FF2B5EF4-FFF2-40B4-BE49-F238E27FC236}">
                <a16:creationId xmlns:a16="http://schemas.microsoft.com/office/drawing/2014/main" id="{3CE7BD28-A609-4A03-9538-F5DEDC850B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0600" y="1474043"/>
            <a:ext cx="714071" cy="8180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Clip Art">
            <a:extLst>
              <a:ext uri="{FF2B5EF4-FFF2-40B4-BE49-F238E27FC236}">
                <a16:creationId xmlns:a16="http://schemas.microsoft.com/office/drawing/2014/main" id="{30E6191D-1B80-440A-B375-AB5A0756D9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8874" y="2272857"/>
            <a:ext cx="1211970" cy="121605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ree Street City, 2 Lane Middle Clip Art">
            <a:extLst>
              <a:ext uri="{FF2B5EF4-FFF2-40B4-BE49-F238E27FC236}">
                <a16:creationId xmlns:a16="http://schemas.microsoft.com/office/drawing/2014/main" id="{F9CB3181-1AF3-4742-A226-22B71AEAD9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0536" y="4658642"/>
            <a:ext cx="1137576" cy="9633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hlinkClick r:id="" action="ppaction://noaction">
              <a:snd r:embed="rId8" name="slide 8 a.wav"/>
            </a:hlinkClick>
            <a:extLst>
              <a:ext uri="{FF2B5EF4-FFF2-40B4-BE49-F238E27FC236}">
                <a16:creationId xmlns:a16="http://schemas.microsoft.com/office/drawing/2014/main" id="{3E986A7D-9DB4-425E-8801-E8031BE4F343}"/>
              </a:ext>
            </a:extLst>
          </p:cNvPr>
          <p:cNvSpPr/>
          <p:nvPr/>
        </p:nvSpPr>
        <p:spPr>
          <a:xfrm>
            <a:off x="97496" y="159078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Rectangle 26">
            <a:hlinkClick r:id="" action="ppaction://noaction">
              <a:snd r:embed="rId9" name="slide 8 b-3.wav"/>
            </a:hlinkClick>
            <a:extLst>
              <a:ext uri="{FF2B5EF4-FFF2-40B4-BE49-F238E27FC236}">
                <a16:creationId xmlns:a16="http://schemas.microsoft.com/office/drawing/2014/main" id="{C6A5AE51-DC84-45C3-90D1-7DBECA2CD7E3}"/>
              </a:ext>
            </a:extLst>
          </p:cNvPr>
          <p:cNvSpPr/>
          <p:nvPr/>
        </p:nvSpPr>
        <p:spPr>
          <a:xfrm>
            <a:off x="97496" y="4089767"/>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2" name="Rectangle 31">
            <a:hlinkClick r:id="" action="ppaction://noaction">
              <a:snd r:embed="rId10" name="slide 8 d.wav"/>
            </a:hlinkClick>
            <a:extLst>
              <a:ext uri="{FF2B5EF4-FFF2-40B4-BE49-F238E27FC236}">
                <a16:creationId xmlns:a16="http://schemas.microsoft.com/office/drawing/2014/main" id="{C6B45569-326C-406F-8AF0-073BB8C84892}"/>
              </a:ext>
            </a:extLst>
          </p:cNvPr>
          <p:cNvSpPr/>
          <p:nvPr/>
        </p:nvSpPr>
        <p:spPr>
          <a:xfrm>
            <a:off x="5512997" y="4986921"/>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1" name="TextBox 10">
            <a:extLst>
              <a:ext uri="{FF2B5EF4-FFF2-40B4-BE49-F238E27FC236}">
                <a16:creationId xmlns:a16="http://schemas.microsoft.com/office/drawing/2014/main" id="{8AA4A010-E9AF-4B84-8973-88ACC397B67A}"/>
              </a:ext>
            </a:extLst>
          </p:cNvPr>
          <p:cNvSpPr txBox="1"/>
          <p:nvPr/>
        </p:nvSpPr>
        <p:spPr>
          <a:xfrm>
            <a:off x="897925" y="2265189"/>
            <a:ext cx="2068195"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nnocent</a:t>
            </a:r>
          </a:p>
        </p:txBody>
      </p:sp>
      <p:sp>
        <p:nvSpPr>
          <p:cNvPr id="43" name="TextBox 42">
            <a:extLst>
              <a:ext uri="{FF2B5EF4-FFF2-40B4-BE49-F238E27FC236}">
                <a16:creationId xmlns:a16="http://schemas.microsoft.com/office/drawing/2014/main" id="{D27E5F24-2749-45FE-9EFF-0636F86E8C5E}"/>
              </a:ext>
            </a:extLst>
          </p:cNvPr>
          <p:cNvSpPr txBox="1"/>
          <p:nvPr/>
        </p:nvSpPr>
        <p:spPr>
          <a:xfrm>
            <a:off x="3165349" y="4900844"/>
            <a:ext cx="1127232"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a:t>
            </a:r>
            <a:r>
              <a:rPr kumimoji="0" lang="fr-FR"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endPar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5F8FDCA6-4615-451F-8E37-EF92335C9FEC}"/>
              </a:ext>
            </a:extLst>
          </p:cNvPr>
          <p:cNvSpPr txBox="1"/>
          <p:nvPr/>
        </p:nvSpPr>
        <p:spPr>
          <a:xfrm>
            <a:off x="9740675" y="5574761"/>
            <a:ext cx="267729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t>
            </a:r>
            <a:r>
              <a:rPr kumimoji="0" lang="fr-FR"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 (</a:t>
            </a:r>
            <a:r>
              <a:rPr kumimoji="0" lang="fr-FR" sz="3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town</a:t>
            </a: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47E7B60B-241C-4E6D-A18B-A99B4857FF5B}"/>
              </a:ext>
            </a:extLst>
          </p:cNvPr>
          <p:cNvSpPr txBox="1"/>
          <p:nvPr/>
        </p:nvSpPr>
        <p:spPr>
          <a:xfrm>
            <a:off x="723696" y="1581927"/>
            <a:ext cx="53723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		c)</a:t>
            </a:r>
          </a:p>
        </p:txBody>
      </p:sp>
      <p:pic>
        <p:nvPicPr>
          <p:cNvPr id="18" name="Picture 6" descr="Red Devil Clip Art">
            <a:extLst>
              <a:ext uri="{FF2B5EF4-FFF2-40B4-BE49-F238E27FC236}">
                <a16:creationId xmlns:a16="http://schemas.microsoft.com/office/drawing/2014/main" id="{873F3897-4944-4541-AB99-4131E7F5E8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7903" y="1502068"/>
            <a:ext cx="942125" cy="7631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roubadour Clip Art">
            <a:extLst>
              <a:ext uri="{FF2B5EF4-FFF2-40B4-BE49-F238E27FC236}">
                <a16:creationId xmlns:a16="http://schemas.microsoft.com/office/drawing/2014/main" id="{CEF17C41-EC9C-4CDB-B78F-399DD298769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91236" y="1422685"/>
            <a:ext cx="714072" cy="915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C1DF78-56DB-42A1-9A05-F9E4E4A4144E}"/>
              </a:ext>
            </a:extLst>
          </p:cNvPr>
          <p:cNvSpPr txBox="1"/>
          <p:nvPr/>
        </p:nvSpPr>
        <p:spPr>
          <a:xfrm>
            <a:off x="6275808" y="4959208"/>
            <a:ext cx="53723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		c)</a:t>
            </a:r>
          </a:p>
        </p:txBody>
      </p:sp>
      <p:sp>
        <p:nvSpPr>
          <p:cNvPr id="22" name="TextBox 21">
            <a:extLst>
              <a:ext uri="{FF2B5EF4-FFF2-40B4-BE49-F238E27FC236}">
                <a16:creationId xmlns:a16="http://schemas.microsoft.com/office/drawing/2014/main" id="{DA2C1659-6AAC-4FB0-A614-1C152C9E2EC4}"/>
              </a:ext>
            </a:extLst>
          </p:cNvPr>
          <p:cNvSpPr txBox="1"/>
          <p:nvPr/>
        </p:nvSpPr>
        <p:spPr>
          <a:xfrm>
            <a:off x="723696" y="4033575"/>
            <a:ext cx="537230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 	   	b)		c)</a:t>
            </a:r>
          </a:p>
        </p:txBody>
      </p:sp>
      <p:pic>
        <p:nvPicPr>
          <p:cNvPr id="3" name="Picture 4" descr="Baby Boy Sitting Clip Art">
            <a:extLst>
              <a:ext uri="{FF2B5EF4-FFF2-40B4-BE49-F238E27FC236}">
                <a16:creationId xmlns:a16="http://schemas.microsoft.com/office/drawing/2014/main" id="{FB1E0316-FF5F-4BB8-9480-4A6C39E9E9E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31129" y="3725798"/>
            <a:ext cx="866352" cy="11070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de And Groom Clip Art">
            <a:extLst>
              <a:ext uri="{FF2B5EF4-FFF2-40B4-BE49-F238E27FC236}">
                <a16:creationId xmlns:a16="http://schemas.microsoft.com/office/drawing/2014/main" id="{3993694D-A5FB-4223-94EA-ACE60A0130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8493"/>
          <a:stretch/>
        </p:blipFill>
        <p:spPr bwMode="auto">
          <a:xfrm>
            <a:off x="3087752" y="3806109"/>
            <a:ext cx="1693348" cy="11070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1000A69-77E9-4455-99C2-A33452A703F2}"/>
              </a:ext>
            </a:extLst>
          </p:cNvPr>
          <p:cNvCxnSpPr>
            <a:cxnSpLocks/>
          </p:cNvCxnSpPr>
          <p:nvPr/>
        </p:nvCxnSpPr>
        <p:spPr>
          <a:xfrm>
            <a:off x="3007070" y="3671639"/>
            <a:ext cx="260315" cy="406012"/>
          </a:xfrm>
          <a:prstGeom prst="straightConnector1">
            <a:avLst/>
          </a:prstGeom>
          <a:ln w="76200">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034" name="Picture 10" descr="Style Equals Clip Art">
            <a:extLst>
              <a:ext uri="{FF2B5EF4-FFF2-40B4-BE49-F238E27FC236}">
                <a16:creationId xmlns:a16="http://schemas.microsoft.com/office/drawing/2014/main" id="{BD58E41B-F68F-4BD9-8563-4A32DF4433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03762" y="5037969"/>
            <a:ext cx="714072" cy="4784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een Rounded Rectangle With Number 13 Clip Art">
            <a:extLst>
              <a:ext uri="{FF2B5EF4-FFF2-40B4-BE49-F238E27FC236}">
                <a16:creationId xmlns:a16="http://schemas.microsoft.com/office/drawing/2014/main" id="{46D43240-647E-4B8D-9091-CE56C140D57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82152" y="4949270"/>
            <a:ext cx="858132" cy="70788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hlinkClick r:id="" action="ppaction://noaction">
              <a:snd r:embed="rId17" name="slide 8 c.wav"/>
            </a:hlinkClick>
            <a:extLst>
              <a:ext uri="{FF2B5EF4-FFF2-40B4-BE49-F238E27FC236}">
                <a16:creationId xmlns:a16="http://schemas.microsoft.com/office/drawing/2014/main" id="{CD724592-0D12-4310-AD7B-3A78E1D40644}"/>
              </a:ext>
            </a:extLst>
          </p:cNvPr>
          <p:cNvSpPr/>
          <p:nvPr/>
        </p:nvSpPr>
        <p:spPr>
          <a:xfrm>
            <a:off x="5496851" y="2762560"/>
            <a:ext cx="533873" cy="560129"/>
          </a:xfrm>
          <a:prstGeom prst="rect">
            <a:avLst/>
          </a:prstGeom>
          <a:solidFill>
            <a:srgbClr val="1F4E79"/>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85C584B5-943C-4976-9E5C-C7F462063511}"/>
              </a:ext>
            </a:extLst>
          </p:cNvPr>
          <p:cNvSpPr txBox="1"/>
          <p:nvPr/>
        </p:nvSpPr>
        <p:spPr>
          <a:xfrm>
            <a:off x="6409029" y="3481697"/>
            <a:ext cx="1154483"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dée</a:t>
            </a:r>
          </a:p>
        </p:txBody>
      </p:sp>
      <p:sp>
        <p:nvSpPr>
          <p:cNvPr id="5" name="Rectangle 4">
            <a:extLst>
              <a:ext uri="{FF2B5EF4-FFF2-40B4-BE49-F238E27FC236}">
                <a16:creationId xmlns:a16="http://schemas.microsoft.com/office/drawing/2014/main" id="{81531C4C-78EB-4FC1-AE32-BEEF0B870F62}"/>
              </a:ext>
            </a:extLst>
          </p:cNvPr>
          <p:cNvSpPr/>
          <p:nvPr/>
        </p:nvSpPr>
        <p:spPr>
          <a:xfrm>
            <a:off x="10510536" y="2762560"/>
            <a:ext cx="599199" cy="615553"/>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ounded Rectangle 46">
            <a:extLst>
              <a:ext uri="{FF2B5EF4-FFF2-40B4-BE49-F238E27FC236}">
                <a16:creationId xmlns:a16="http://schemas.microsoft.com/office/drawing/2014/main" id="{347E7BE9-9F8C-4EAE-9492-08BB4804553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4" descr="Hospital, Bless You, Professional, Doctor, Diagnosis">
            <a:extLst>
              <a:ext uri="{FF2B5EF4-FFF2-40B4-BE49-F238E27FC236}">
                <a16:creationId xmlns:a16="http://schemas.microsoft.com/office/drawing/2014/main" id="{02C4A203-0C14-4027-99E6-FEF3CBD8220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03174" y="3837500"/>
            <a:ext cx="621126" cy="105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0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3" grpId="0"/>
      <p:bldP spid="44" grpId="0"/>
      <p:bldP spid="45" grpId="0"/>
      <p:bldP spid="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9383</Words>
  <Application>Microsoft Office PowerPoint</Application>
  <PresentationFormat>Widescreen</PresentationFormat>
  <Paragraphs>1172</Paragraphs>
  <Slides>53</Slides>
  <Notes>53</Notes>
  <HiddenSlides>0</HiddenSlides>
  <MMClips>2</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53</vt:i4>
      </vt:variant>
    </vt:vector>
  </HeadingPairs>
  <TitlesOfParts>
    <vt:vector size="67" baseType="lpstr">
      <vt:lpstr>Arial</vt:lpstr>
      <vt:lpstr>Calibri</vt:lpstr>
      <vt:lpstr>Century Gothic</vt:lpstr>
      <vt:lpstr>Georgia</vt:lpstr>
      <vt:lpstr>Helvetica</vt:lpstr>
      <vt:lpstr>Tw Cen MT</vt:lpstr>
      <vt:lpstr>1_Office Theme</vt:lpstr>
      <vt:lpstr>NCELP Theme</vt:lpstr>
      <vt:lpstr>2_Office Theme</vt:lpstr>
      <vt:lpstr>1_NCELP Theme</vt:lpstr>
      <vt:lpstr>3_Office Theme</vt:lpstr>
      <vt:lpstr>5_Office Theme</vt:lpstr>
      <vt:lpstr>6_Office Theme</vt:lpstr>
      <vt:lpstr>4_Office Theme</vt:lpstr>
      <vt:lpstr>French Phonics Collection </vt:lpstr>
      <vt:lpstr>SSC [i]</vt:lpstr>
      <vt:lpstr>i</vt:lpstr>
      <vt:lpstr>i</vt:lpstr>
      <vt:lpstr>i</vt:lpstr>
      <vt:lpstr>i</vt:lpstr>
      <vt:lpstr>i</vt:lpstr>
      <vt:lpstr>i</vt:lpstr>
      <vt:lpstr>Phonétique  </vt:lpstr>
      <vt:lpstr>Phonétique  </vt:lpstr>
      <vt:lpstr>SSC [i]</vt:lpstr>
      <vt:lpstr>i</vt:lpstr>
      <vt:lpstr>i</vt:lpstr>
      <vt:lpstr>i</vt:lpstr>
      <vt:lpstr>i</vt:lpstr>
      <vt:lpstr>i</vt:lpstr>
      <vt:lpstr>i</vt:lpstr>
      <vt:lpstr>[i] ou [e] ?</vt:lpstr>
      <vt:lpstr>[i] ou [e] ?</vt:lpstr>
      <vt:lpstr>i</vt:lpstr>
      <vt:lpstr>i</vt:lpstr>
      <vt:lpstr>i</vt:lpstr>
      <vt:lpstr>Phonétique</vt:lpstr>
      <vt:lpstr>SSC [i]</vt:lpstr>
      <vt:lpstr>i</vt:lpstr>
      <vt:lpstr>i</vt:lpstr>
      <vt:lpstr>Phonétique  </vt:lpstr>
      <vt:lpstr>Phonétique  </vt:lpstr>
      <vt:lpstr>SSC [i]</vt:lpstr>
      <vt:lpstr>Nasal or oral vowels?  </vt:lpstr>
      <vt:lpstr>i</vt:lpstr>
      <vt:lpstr>i</vt:lpstr>
      <vt:lpstr>[aim/im], [ain/in]</vt:lpstr>
      <vt:lpstr>[nasal], [ai] ou [i] ?</vt:lpstr>
      <vt:lpstr>SSC [i]</vt:lpstr>
      <vt:lpstr>i</vt:lpstr>
      <vt:lpstr>SSCs [i] in English and French</vt:lpstr>
      <vt:lpstr>SSCs: [e] vs. [i]</vt:lpstr>
      <vt:lpstr>i</vt:lpstr>
      <vt:lpstr>Mots qui finissent par –if  </vt:lpstr>
      <vt:lpstr>SSC [i]</vt:lpstr>
      <vt:lpstr>SSCs: [e] vs. [i]</vt:lpstr>
      <vt:lpstr>SSC [i]</vt:lpstr>
      <vt:lpstr>[y] et [i]  </vt:lpstr>
      <vt:lpstr>i</vt:lpstr>
      <vt:lpstr>i</vt:lpstr>
      <vt:lpstr>[y] et [i]   </vt:lpstr>
      <vt:lpstr>Des virelangues</vt:lpstr>
      <vt:lpstr>Des virelangues</vt:lpstr>
      <vt:lpstr>SSC [i]</vt:lpstr>
      <vt:lpstr>i</vt:lpstr>
      <vt:lpstr>i</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16</cp:revision>
  <dcterms:created xsi:type="dcterms:W3CDTF">2021-02-16T11:52:59Z</dcterms:created>
  <dcterms:modified xsi:type="dcterms:W3CDTF">2022-08-31T06:27:16Z</dcterms:modified>
</cp:coreProperties>
</file>