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1"/>
  </p:notesMasterIdLst>
  <p:sldIdLst>
    <p:sldId id="745" r:id="rId3"/>
    <p:sldId id="313" r:id="rId4"/>
    <p:sldId id="396" r:id="rId5"/>
    <p:sldId id="372" r:id="rId6"/>
    <p:sldId id="405" r:id="rId7"/>
    <p:sldId id="294" r:id="rId8"/>
    <p:sldId id="406" r:id="rId9"/>
    <p:sldId id="407" r:id="rId10"/>
    <p:sldId id="408" r:id="rId11"/>
    <p:sldId id="409" r:id="rId12"/>
    <p:sldId id="410" r:id="rId13"/>
    <p:sldId id="411" r:id="rId14"/>
    <p:sldId id="412" r:id="rId15"/>
    <p:sldId id="314" r:id="rId16"/>
    <p:sldId id="423" r:id="rId17"/>
    <p:sldId id="424" r:id="rId18"/>
    <p:sldId id="425" r:id="rId19"/>
    <p:sldId id="426" r:id="rId20"/>
    <p:sldId id="416" r:id="rId21"/>
    <p:sldId id="417" r:id="rId22"/>
    <p:sldId id="427" r:id="rId23"/>
    <p:sldId id="414" r:id="rId24"/>
    <p:sldId id="418" r:id="rId25"/>
    <p:sldId id="419" r:id="rId26"/>
    <p:sldId id="421" r:id="rId27"/>
    <p:sldId id="428" r:id="rId28"/>
    <p:sldId id="429" r:id="rId29"/>
    <p:sldId id="756" r:id="rId30"/>
    <p:sldId id="431" r:id="rId31"/>
    <p:sldId id="432" r:id="rId32"/>
    <p:sldId id="433" r:id="rId33"/>
    <p:sldId id="434" r:id="rId34"/>
    <p:sldId id="435" r:id="rId35"/>
    <p:sldId id="436" r:id="rId36"/>
    <p:sldId id="413" r:id="rId37"/>
    <p:sldId id="437" r:id="rId38"/>
    <p:sldId id="438" r:id="rId39"/>
    <p:sldId id="439" r:id="rId40"/>
    <p:sldId id="759" r:id="rId41"/>
    <p:sldId id="365" r:id="rId42"/>
    <p:sldId id="440" r:id="rId43"/>
    <p:sldId id="373" r:id="rId44"/>
    <p:sldId id="377" r:id="rId45"/>
    <p:sldId id="378" r:id="rId46"/>
    <p:sldId id="441" r:id="rId47"/>
    <p:sldId id="295" r:id="rId48"/>
    <p:sldId id="296" r:id="rId49"/>
    <p:sldId id="297" r:id="rId50"/>
    <p:sldId id="290" r:id="rId51"/>
    <p:sldId id="379" r:id="rId52"/>
    <p:sldId id="298" r:id="rId53"/>
    <p:sldId id="292" r:id="rId54"/>
    <p:sldId id="380" r:id="rId55"/>
    <p:sldId id="300" r:id="rId56"/>
    <p:sldId id="328" r:id="rId57"/>
    <p:sldId id="329" r:id="rId58"/>
    <p:sldId id="367" r:id="rId59"/>
    <p:sldId id="381" r:id="rId60"/>
    <p:sldId id="382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746" r:id="rId70"/>
    <p:sldId id="395" r:id="rId71"/>
    <p:sldId id="445" r:id="rId72"/>
    <p:sldId id="383" r:id="rId73"/>
    <p:sldId id="389" r:id="rId74"/>
    <p:sldId id="386" r:id="rId75"/>
    <p:sldId id="387" r:id="rId76"/>
    <p:sldId id="388" r:id="rId77"/>
    <p:sldId id="391" r:id="rId78"/>
    <p:sldId id="390" r:id="rId79"/>
    <p:sldId id="446" r:id="rId80"/>
    <p:sldId id="392" r:id="rId81"/>
    <p:sldId id="747" r:id="rId82"/>
    <p:sldId id="257" r:id="rId83"/>
    <p:sldId id="448" r:id="rId84"/>
    <p:sldId id="259" r:id="rId85"/>
    <p:sldId id="260" r:id="rId86"/>
    <p:sldId id="261" r:id="rId87"/>
    <p:sldId id="262" r:id="rId88"/>
    <p:sldId id="263" r:id="rId89"/>
    <p:sldId id="264" r:id="rId90"/>
    <p:sldId id="760" r:id="rId91"/>
    <p:sldId id="450" r:id="rId92"/>
    <p:sldId id="451" r:id="rId93"/>
    <p:sldId id="299" r:id="rId94"/>
    <p:sldId id="452" r:id="rId95"/>
    <p:sldId id="301" r:id="rId96"/>
    <p:sldId id="749" r:id="rId97"/>
    <p:sldId id="454" r:id="rId98"/>
    <p:sldId id="455" r:id="rId99"/>
    <p:sldId id="456" r:id="rId100"/>
    <p:sldId id="457" r:id="rId101"/>
    <p:sldId id="458" r:id="rId102"/>
    <p:sldId id="495" r:id="rId103"/>
    <p:sldId id="496" r:id="rId104"/>
    <p:sldId id="497" r:id="rId105"/>
    <p:sldId id="498" r:id="rId106"/>
    <p:sldId id="499" r:id="rId107"/>
    <p:sldId id="750" r:id="rId108"/>
    <p:sldId id="574" r:id="rId109"/>
    <p:sldId id="615" r:id="rId110"/>
    <p:sldId id="617" r:id="rId111"/>
    <p:sldId id="602" r:id="rId112"/>
    <p:sldId id="609" r:id="rId113"/>
    <p:sldId id="610" r:id="rId114"/>
    <p:sldId id="611" r:id="rId115"/>
    <p:sldId id="612" r:id="rId116"/>
    <p:sldId id="621" r:id="rId117"/>
    <p:sldId id="751" r:id="rId118"/>
    <p:sldId id="622" r:id="rId119"/>
    <p:sldId id="623" r:id="rId120"/>
    <p:sldId id="624" r:id="rId121"/>
    <p:sldId id="625" r:id="rId122"/>
    <p:sldId id="404" r:id="rId123"/>
    <p:sldId id="626" r:id="rId124"/>
    <p:sldId id="752" r:id="rId125"/>
    <p:sldId id="324" r:id="rId126"/>
    <p:sldId id="384" r:id="rId127"/>
    <p:sldId id="629" r:id="rId128"/>
    <p:sldId id="385" r:id="rId129"/>
    <p:sldId id="630" r:id="rId130"/>
    <p:sldId id="631" r:id="rId131"/>
    <p:sldId id="632" r:id="rId132"/>
    <p:sldId id="633" r:id="rId133"/>
    <p:sldId id="634" r:id="rId134"/>
    <p:sldId id="753" r:id="rId135"/>
    <p:sldId id="514" r:id="rId136"/>
    <p:sldId id="515" r:id="rId137"/>
    <p:sldId id="636" r:id="rId138"/>
    <p:sldId id="754" r:id="rId139"/>
    <p:sldId id="638" r:id="rId140"/>
    <p:sldId id="394" r:id="rId141"/>
    <p:sldId id="755" r:id="rId142"/>
    <p:sldId id="741" r:id="rId143"/>
    <p:sldId id="742" r:id="rId144"/>
    <p:sldId id="743" r:id="rId145"/>
    <p:sldId id="744" r:id="rId146"/>
    <p:sldId id="715" r:id="rId147"/>
    <p:sldId id="716" r:id="rId148"/>
    <p:sldId id="717" r:id="rId149"/>
    <p:sldId id="718" r:id="rId1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91" autoAdjust="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theme" Target="theme/theme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tableStyles" Target="tableStyle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8470A-8005-400F-87D1-C8CD85FCDB19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C374A-7B27-4BDE-9A95-C221EC673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594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</a:t>
            </a:r>
            <a:r>
              <a:rPr lang="en-CA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Chloé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Motard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All additional pictures selected are available under a Creative Commons license, no attribution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21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1/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2/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3/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4/ Reveal English translation on click.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708787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81571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Timing: 30</a:t>
            </a:r>
            <a:r>
              <a:rPr lang="en-GB" b="1" i="0" baseline="0" dirty="0"/>
              <a:t> seconds</a:t>
            </a:r>
            <a:endParaRPr lang="en-GB" b="1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Aim: </a:t>
            </a:r>
            <a:r>
              <a:rPr lang="en-GB" b="0" i="0" dirty="0"/>
              <a:t>Consolidate</a:t>
            </a:r>
            <a:r>
              <a:rPr lang="en-GB" b="0" i="0" baseline="0" dirty="0"/>
              <a:t> ‘</a:t>
            </a:r>
            <a:r>
              <a:rPr lang="en-GB" b="0" i="0" baseline="0" dirty="0" err="1"/>
              <a:t>vous</a:t>
            </a:r>
            <a:r>
              <a:rPr lang="en-GB" b="0" i="0" baseline="0" dirty="0"/>
              <a:t>’ form of </a:t>
            </a:r>
            <a:r>
              <a:rPr lang="en-GB" b="0" i="1" baseline="0" dirty="0" err="1"/>
              <a:t>aller</a:t>
            </a:r>
            <a:r>
              <a:rPr lang="en-GB" b="0" i="0" baseline="0" dirty="0"/>
              <a:t> and model the liaison.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baseline="0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i="0" baseline="0" dirty="0"/>
              <a:t>Click the trigger button to play the audio.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i="0" baseline="0" dirty="0"/>
              <a:t>Students listen and repeat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i="0" baseline="0" dirty="0"/>
              <a:t>Highlight that </a:t>
            </a:r>
            <a:r>
              <a:rPr lang="en-GB" i="1" baseline="0" dirty="0" err="1"/>
              <a:t>vous</a:t>
            </a:r>
            <a:r>
              <a:rPr lang="en-GB" i="1" baseline="0" dirty="0"/>
              <a:t> </a:t>
            </a:r>
            <a:r>
              <a:rPr lang="en-GB" i="1" baseline="0" dirty="0" err="1"/>
              <a:t>allez</a:t>
            </a:r>
            <a:r>
              <a:rPr lang="en-GB" i="1" baseline="0" dirty="0"/>
              <a:t> </a:t>
            </a:r>
            <a:r>
              <a:rPr lang="en-GB" i="0" baseline="0" dirty="0"/>
              <a:t>sounds like one word, rather than two.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324477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Timing: 4 minutes </a:t>
            </a:r>
            <a:r>
              <a:rPr lang="en-GB" b="0" i="0" dirty="0"/>
              <a:t>(for four slides)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dirty="0"/>
              <a:t>Aim:</a:t>
            </a:r>
            <a:r>
              <a:rPr lang="en-GB" b="1" i="0" baseline="0" dirty="0"/>
              <a:t> </a:t>
            </a:r>
            <a:r>
              <a:rPr lang="en-GB" b="0" i="0" baseline="0" dirty="0"/>
              <a:t>C</a:t>
            </a:r>
            <a:r>
              <a:rPr lang="en-GB" b="0" i="0" dirty="0"/>
              <a:t>onsolidate</a:t>
            </a:r>
            <a:r>
              <a:rPr lang="en-GB" b="0" i="0" baseline="0" dirty="0"/>
              <a:t> ‘nous’ form of </a:t>
            </a:r>
            <a:r>
              <a:rPr lang="en-GB" b="0" i="1" baseline="0" dirty="0" err="1"/>
              <a:t>aller</a:t>
            </a:r>
            <a:r>
              <a:rPr lang="en-GB" b="0" i="0" baseline="0" dirty="0"/>
              <a:t> and model the liaison within sentences using the preposition ‘à’.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42824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188779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54916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54916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4640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1 minute</a:t>
            </a:r>
          </a:p>
          <a:p>
            <a:endParaRPr lang="en-GB" dirty="0"/>
          </a:p>
          <a:p>
            <a:r>
              <a:rPr lang="en-GB" dirty="0"/>
              <a:t>This slide reviews subject-verb inversion and presents the pronunciation change associated with questions in the third person.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26347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1 minute</a:t>
            </a:r>
          </a:p>
          <a:p>
            <a:endParaRPr lang="en-GB" dirty="0"/>
          </a:p>
          <a:p>
            <a:r>
              <a:rPr lang="en-GB" dirty="0"/>
              <a:t>Introduce the need to add a ‘t’ if the verb ends with a vowel. This will be practised in the next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06241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Timing 3 minutes </a:t>
            </a:r>
            <a:r>
              <a:rPr lang="en-GB" b="0" i="0" dirty="0"/>
              <a:t>for six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Aim: </a:t>
            </a:r>
            <a:r>
              <a:rPr lang="en-GB" b="0" i="0" dirty="0"/>
              <a:t>Pronunciation practice with vowels and inversion. For each slide, draw attention to the fact that there is always a ‘t’ sound between the verb and subject (regardless of whether a –t- is inserted or not; sometimes there is liaison).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 </a:t>
            </a:r>
            <a:r>
              <a:rPr lang="en-GB" b="1" i="0" baseline="0" dirty="0"/>
              <a:t>A time phrase is included so that it is clear which English tense (simple or continuous) is required.</a:t>
            </a: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934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1/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2/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3/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4/ Reveal English translation on click.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66752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0" dirty="0"/>
              <a:t>Pronunciation practice with vowels and inversion. </a:t>
            </a:r>
            <a:r>
              <a:rPr lang="en-GB" b="1" i="0" dirty="0"/>
              <a:t>(French to English)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dirty="0"/>
              <a:t>NB: </a:t>
            </a:r>
            <a:r>
              <a:rPr lang="en-GB" b="0" i="0" dirty="0"/>
              <a:t>Teacher to flag the pronunciation of the –d in </a:t>
            </a:r>
            <a:r>
              <a:rPr lang="en-GB" b="0" i="0" dirty="0" err="1"/>
              <a:t>compren</a:t>
            </a:r>
            <a:r>
              <a:rPr lang="en-GB" b="1" i="0" dirty="0" err="1"/>
              <a:t>d</a:t>
            </a:r>
            <a:r>
              <a:rPr lang="en-GB" b="0" i="0" dirty="0"/>
              <a:t>, which is pronounced like a –t. All questions in the </a:t>
            </a:r>
            <a:r>
              <a:rPr lang="en-GB" b="0" i="0" dirty="0" err="1"/>
              <a:t>il</a:t>
            </a:r>
            <a:r>
              <a:rPr lang="en-GB" b="0" i="0" dirty="0"/>
              <a:t>/</a:t>
            </a:r>
            <a:r>
              <a:rPr lang="en-GB" b="0" i="0" dirty="0" err="1"/>
              <a:t>elle</a:t>
            </a:r>
            <a:r>
              <a:rPr lang="en-GB" b="0" i="0" dirty="0"/>
              <a:t> forms contain a ‘t’ sound of some kind between the verb and the pronoun.</a:t>
            </a:r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179180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dirty="0"/>
              <a:t>Pronunciation practice with vowels and inversion. </a:t>
            </a:r>
            <a:r>
              <a:rPr lang="en-GB" b="1" i="0" dirty="0"/>
              <a:t>(This slide and the 3 that follow: French to English)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382052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0" dirty="0"/>
              <a:t>Pronunciation practice with vowels and inversion. </a:t>
            </a:r>
            <a:r>
              <a:rPr lang="en-GB" b="1" i="0" dirty="0"/>
              <a:t>(French to English)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99798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0" dirty="0"/>
              <a:t>Pronunciation practice with vowels and inversion. </a:t>
            </a:r>
            <a:r>
              <a:rPr lang="en-GB" b="1" i="0" dirty="0"/>
              <a:t>(French to English)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57530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0" dirty="0"/>
              <a:t>Pronunciation practice with vowels and inversion. </a:t>
            </a:r>
            <a:r>
              <a:rPr lang="en-GB" b="1" i="0" dirty="0"/>
              <a:t>(French to English)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592266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r>
              <a:rPr lang="en-GB" b="0" dirty="0"/>
              <a:t>Introducing subject repetition in inversion questions with named subjects.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87050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14567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Timing: 3 minutes </a:t>
            </a:r>
            <a:r>
              <a:rPr lang="en-GB" b="0" i="0" dirty="0"/>
              <a:t>for 6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Aim: </a:t>
            </a:r>
            <a:r>
              <a:rPr lang="en-GB" i="0" dirty="0"/>
              <a:t>Pronunciation practice with ‘ne…pas’ + liaison.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93491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91423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9057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Timing: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1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Aim: </a:t>
            </a:r>
            <a:r>
              <a:rPr lang="en-GB" b="0" i="0" baseline="0" dirty="0"/>
              <a:t>To detect the presence or absence of a t-liaison with </a:t>
            </a:r>
            <a:r>
              <a:rPr lang="en-GB" b="0" i="1" baseline="0" dirty="0" err="1"/>
              <a:t>c’est</a:t>
            </a:r>
            <a:r>
              <a:rPr lang="en-GB" b="0" i="0" baseline="0" dirty="0"/>
              <a:t>, and connect this with meaning.</a:t>
            </a:r>
            <a:endParaRPr lang="en-GB" b="1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1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baseline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i="0" dirty="0"/>
              <a:t>Check students understand the task instructions. They have not encountered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écoute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before. Explain that this is the short form of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 they met in week 1, and that they will encounter this in task instructions in the weeks to come.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Students write 1-6.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Click on a button to hear a form of ‘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’, followed by a beep.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Based on the presence or absence of a liaison, students decide what comes next. Remind them it is the presence or absence of a -t- sound that will give them this information – they won’t be able to tell the answer from the picture!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Click to check.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Full audio can be found on the next slide.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Transcript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[grand].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chambre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[petit].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[un portable].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chose].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[triste].</a:t>
            </a:r>
            <a:endParaRPr lang="en-GB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French): </a:t>
            </a:r>
            <a:br>
              <a:rPr lang="en-GB" baseline="0" dirty="0"/>
            </a:br>
            <a:r>
              <a:rPr lang="fr-FR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pentagone [&gt;5000], </a:t>
            </a:r>
            <a:r>
              <a:rPr lang="fr-FR" b="0" i="0" dirty="0">
                <a:solidFill>
                  <a:srgbClr val="000000"/>
                </a:solidFill>
                <a:effectLst/>
                <a:latin typeface="-apple-system"/>
              </a:rPr>
              <a:t>hexagone [&gt;5000]</a:t>
            </a: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173007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78302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33077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666967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2006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recap liaison with plural articles and numbers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07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dirty="0"/>
              <a:t>Timing: 3 minutes </a:t>
            </a:r>
            <a:r>
              <a:rPr lang="en-GB" b="0" i="0" dirty="0"/>
              <a:t>for 8 slides</a:t>
            </a:r>
            <a:endParaRPr lang="en-GB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 err="1"/>
              <a:t>practising</a:t>
            </a:r>
            <a:r>
              <a:rPr lang="en-US" b="0" dirty="0"/>
              <a:t> pronunciation plural articles and numbers + liaison</a:t>
            </a: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Procedure: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29216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645074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148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94975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77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Full audio for the exercise on the previous slide.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Transcript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grand.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chambre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petit.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portable.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chose.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triste.</a:t>
            </a:r>
            <a:endParaRPr lang="en-GB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880949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80516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50158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298417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565464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2 minutes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Aim: </a:t>
            </a:r>
            <a:r>
              <a:rPr lang="en-US" b="0" dirty="0"/>
              <a:t>To raise awareness of pronunciation patterns with SFC + [h-]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50386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10 minutes </a:t>
            </a:r>
            <a:r>
              <a:rPr lang="en-US" b="0" dirty="0"/>
              <a:t>for 2 slides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 err="1"/>
              <a:t>practising</a:t>
            </a:r>
            <a:r>
              <a:rPr lang="en-US" b="0" dirty="0"/>
              <a:t> oral production and aural recognition of liaison with SSC [h-] using cognates and known vocabulary.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Teacher can recap liaison before beginning the task, highlighting the different pronunciations of </a:t>
            </a:r>
            <a:r>
              <a:rPr lang="en-US" b="0" i="1" dirty="0"/>
              <a:t>les</a:t>
            </a:r>
            <a:r>
              <a:rPr lang="en-US" b="0" dirty="0"/>
              <a:t>, </a:t>
            </a:r>
            <a:r>
              <a:rPr lang="en-US" b="0" i="1" dirty="0"/>
              <a:t>des</a:t>
            </a:r>
            <a:r>
              <a:rPr lang="en-US" b="0" dirty="0"/>
              <a:t>, </a:t>
            </a:r>
            <a:r>
              <a:rPr lang="en-US" b="0" i="1" dirty="0"/>
              <a:t>mon</a:t>
            </a:r>
            <a:r>
              <a:rPr lang="en-US" b="0" dirty="0"/>
              <a:t>, </a:t>
            </a:r>
            <a:r>
              <a:rPr lang="en-US" b="0" i="1" dirty="0" err="1"/>
              <a:t>mes</a:t>
            </a:r>
            <a:r>
              <a:rPr lang="en-US" b="0" dirty="0"/>
              <a:t>, </a:t>
            </a:r>
            <a:r>
              <a:rPr lang="en-US" b="0" i="1" dirty="0"/>
              <a:t>ton</a:t>
            </a:r>
            <a:r>
              <a:rPr lang="en-US" b="0" dirty="0"/>
              <a:t>, </a:t>
            </a:r>
            <a:r>
              <a:rPr lang="en-US" b="0" i="1" dirty="0" err="1"/>
              <a:t>tes</a:t>
            </a:r>
            <a:r>
              <a:rPr lang="en-US" b="0" dirty="0"/>
              <a:t>, </a:t>
            </a:r>
            <a:r>
              <a:rPr lang="en-US" b="0" i="1" dirty="0"/>
              <a:t>deux</a:t>
            </a:r>
            <a:r>
              <a:rPr lang="en-US" b="0" dirty="0"/>
              <a:t>, </a:t>
            </a:r>
            <a:r>
              <a:rPr lang="en-US" b="0" i="1" dirty="0"/>
              <a:t>trois</a:t>
            </a:r>
            <a:r>
              <a:rPr lang="en-US" b="0" i="0" dirty="0"/>
              <a:t> before a vowel.</a:t>
            </a:r>
          </a:p>
          <a:p>
            <a:pPr marL="228600" indent="-228600">
              <a:buAutoNum type="arabicPeriod"/>
            </a:pPr>
            <a:r>
              <a:rPr lang="en-US" b="0" i="0" dirty="0"/>
              <a:t>Students read the two versions of the sentences and decide which word needs a liaison and which does not. They then say each version of the sentence aloud.</a:t>
            </a:r>
          </a:p>
          <a:p>
            <a:pPr marL="228600" indent="-228600">
              <a:buAutoNum type="arabicPeriod"/>
            </a:pPr>
            <a:r>
              <a:rPr lang="en-US" b="0" i="0" dirty="0"/>
              <a:t>Click to reveal the second part of the task</a:t>
            </a:r>
          </a:p>
          <a:p>
            <a:pPr marL="228600" indent="-228600">
              <a:buAutoNum type="arabicPeriod"/>
            </a:pPr>
            <a:r>
              <a:rPr lang="en-US" b="0" dirty="0"/>
              <a:t>Click the numbers to play the audio. The last words in the sentences are obscured by beeps (the liaison is heard where present).</a:t>
            </a:r>
          </a:p>
          <a:p>
            <a:pPr marL="228600" indent="-228600">
              <a:buAutoNum type="arabicPeriod"/>
            </a:pPr>
            <a:r>
              <a:rPr lang="en-US" b="0" dirty="0"/>
              <a:t>Students write 1-8 and choose ‘a’ or ‘b’ to complete the sentence, based on the presence or absence of liaison.</a:t>
            </a:r>
          </a:p>
          <a:p>
            <a:pPr marL="228600" indent="-228600">
              <a:buAutoNum type="arabicPeriod"/>
            </a:pPr>
            <a:r>
              <a:rPr lang="en-US" b="0" dirty="0"/>
              <a:t>Answers and full audio (without beeps) are provided on the next slide.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a des [...].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fais un voyage dans ton […] 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y a deux […].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Où passes-tu tes […] 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fais attention à mes […].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Voici les […].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Désolé pour mon […].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y a trois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[…].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 </a:t>
            </a:r>
            <a:br>
              <a:rPr lang="en-GB" baseline="0" dirty="0"/>
            </a:br>
            <a:r>
              <a:rPr lang="en-GB" baseline="0" dirty="0" err="1"/>
              <a:t>compléter</a:t>
            </a:r>
            <a:r>
              <a:rPr lang="en-GB" baseline="0" dirty="0"/>
              <a:t> [2034], hallucination [&gt;5000], </a:t>
            </a:r>
            <a:r>
              <a:rPr lang="en-GB" baseline="0" dirty="0" err="1"/>
              <a:t>hélicoptère</a:t>
            </a:r>
            <a:r>
              <a:rPr lang="en-GB" baseline="0" dirty="0"/>
              <a:t> [2978], </a:t>
            </a:r>
            <a:r>
              <a:rPr lang="en-GB" baseline="0" dirty="0" err="1"/>
              <a:t>hexagone</a:t>
            </a:r>
            <a:r>
              <a:rPr lang="en-GB" baseline="0" dirty="0"/>
              <a:t> [&gt;5000], </a:t>
            </a:r>
            <a:r>
              <a:rPr lang="en-GB" baseline="0" dirty="0" err="1"/>
              <a:t>hologramme</a:t>
            </a:r>
            <a:r>
              <a:rPr lang="en-GB" baseline="0" dirty="0"/>
              <a:t> [&gt;5000], horoscope [&gt;5000], </a:t>
            </a:r>
            <a:r>
              <a:rPr lang="en-GB" baseline="0" dirty="0" err="1"/>
              <a:t>hostilité</a:t>
            </a:r>
            <a:r>
              <a:rPr lang="en-GB" baseline="0" dirty="0"/>
              <a:t> [3436]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71355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Procedure:</a:t>
            </a:r>
          </a:p>
          <a:p>
            <a:r>
              <a:rPr lang="en-US" b="0" dirty="0"/>
              <a:t>1. Click the numbers to play the full audio without beeps.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a des hallucinations.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fais un voyage dans ton pays 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y a deux hexagones.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Où passes-tu tes vacances 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fais attention à mes vêtements.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Voici les hologrammes.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Désolé pour mon hostilité.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y a trois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cafés.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822492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33795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4 minutes </a:t>
            </a:r>
            <a:r>
              <a:rPr lang="en-US" b="0" dirty="0"/>
              <a:t>for 2 slides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 err="1"/>
              <a:t>practising</a:t>
            </a:r>
            <a:r>
              <a:rPr lang="en-US" b="0" dirty="0"/>
              <a:t> oral production of liaison with SSC [h] using cognates and known vocabulary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Teacher can recap liaison before beginning the task.</a:t>
            </a:r>
          </a:p>
          <a:p>
            <a:r>
              <a:rPr lang="en-US" b="0" dirty="0"/>
              <a:t>2. Partner A reads the four sentences aloud, making the liaison where necessary.</a:t>
            </a:r>
          </a:p>
          <a:p>
            <a:r>
              <a:rPr lang="en-US" b="0" dirty="0"/>
              <a:t>3. Partner B notes if there is a liaison or not.</a:t>
            </a:r>
          </a:p>
          <a:p>
            <a:r>
              <a:rPr lang="en-US" b="0" dirty="0"/>
              <a:t>4. Click to reveal the answers.</a:t>
            </a:r>
          </a:p>
          <a:p>
            <a:r>
              <a:rPr lang="en-US" b="0" dirty="0"/>
              <a:t>5. Partners swap roles (see next slide).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1. </a:t>
            </a:r>
            <a:r>
              <a:rPr lang="en-GB" sz="1200" dirty="0" err="1">
                <a:solidFill>
                  <a:srgbClr val="115076"/>
                </a:solidFill>
              </a:rPr>
              <a:t>Elles</a:t>
            </a:r>
            <a:r>
              <a:rPr lang="en-GB" sz="1200" dirty="0">
                <a:solidFill>
                  <a:srgbClr val="115076"/>
                </a:solidFill>
              </a:rPr>
              <a:t> </a:t>
            </a:r>
            <a:r>
              <a:rPr lang="en-GB" sz="1200" dirty="0" err="1">
                <a:solidFill>
                  <a:srgbClr val="115076"/>
                </a:solidFill>
              </a:rPr>
              <a:t>chantent</a:t>
            </a:r>
            <a:r>
              <a:rPr lang="en-GB" sz="1200" dirty="0">
                <a:solidFill>
                  <a:srgbClr val="115076"/>
                </a:solidFill>
              </a:rPr>
              <a:t> </a:t>
            </a:r>
            <a:r>
              <a:rPr lang="en-GB" sz="1200" dirty="0" err="1">
                <a:solidFill>
                  <a:srgbClr val="115076"/>
                </a:solidFill>
              </a:rPr>
              <a:t>en</a:t>
            </a:r>
            <a:r>
              <a:rPr lang="en-GB" sz="1200" dirty="0">
                <a:solidFill>
                  <a:srgbClr val="115076"/>
                </a:solidFill>
              </a:rPr>
              <a:t> </a:t>
            </a:r>
            <a:r>
              <a:rPr lang="en-GB" sz="1200" dirty="0" err="1">
                <a:solidFill>
                  <a:srgbClr val="115076"/>
                </a:solidFill>
              </a:rPr>
              <a:t>harmonie</a:t>
            </a:r>
            <a:r>
              <a:rPr lang="en-GB" sz="1200" dirty="0">
                <a:solidFill>
                  <a:srgbClr val="115076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2. </a:t>
            </a:r>
            <a:r>
              <a:rPr lang="en-GB" sz="1200" b="0" dirty="0" err="1">
                <a:solidFill>
                  <a:srgbClr val="115076"/>
                </a:solidFill>
              </a:rPr>
              <a:t>Vous</a:t>
            </a:r>
            <a:r>
              <a:rPr lang="en-GB" sz="1200" b="0" dirty="0">
                <a:solidFill>
                  <a:srgbClr val="115076"/>
                </a:solidFill>
              </a:rPr>
              <a:t> </a:t>
            </a:r>
            <a:r>
              <a:rPr lang="en-GB" sz="1200" b="0" dirty="0" err="1">
                <a:solidFill>
                  <a:srgbClr val="115076"/>
                </a:solidFill>
              </a:rPr>
              <a:t>restez</a:t>
            </a:r>
            <a:r>
              <a:rPr lang="en-GB" sz="1200" b="0" dirty="0">
                <a:solidFill>
                  <a:srgbClr val="115076"/>
                </a:solidFill>
              </a:rPr>
              <a:t> chez Marie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3. </a:t>
            </a:r>
            <a:r>
              <a:rPr lang="en-GB" sz="1200" dirty="0">
                <a:solidFill>
                  <a:srgbClr val="115076"/>
                </a:solidFill>
              </a:rPr>
              <a:t>Il </a:t>
            </a:r>
            <a:r>
              <a:rPr lang="en-GB" sz="1200" dirty="0" err="1">
                <a:solidFill>
                  <a:srgbClr val="115076"/>
                </a:solidFill>
              </a:rPr>
              <a:t>est</a:t>
            </a:r>
            <a:r>
              <a:rPr lang="en-GB" sz="1200" dirty="0">
                <a:solidFill>
                  <a:srgbClr val="115076"/>
                </a:solidFill>
              </a:rPr>
              <a:t> </a:t>
            </a:r>
            <a:r>
              <a:rPr lang="en-GB" sz="1200" dirty="0" err="1">
                <a:solidFill>
                  <a:srgbClr val="115076"/>
                </a:solidFill>
              </a:rPr>
              <a:t>très</a:t>
            </a:r>
            <a:r>
              <a:rPr lang="en-GB" sz="1200" dirty="0">
                <a:solidFill>
                  <a:srgbClr val="115076"/>
                </a:solidFill>
              </a:rPr>
              <a:t> content.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4. </a:t>
            </a:r>
            <a:r>
              <a:rPr lang="en-GB" sz="1200" dirty="0" err="1">
                <a:solidFill>
                  <a:srgbClr val="115076"/>
                </a:solidFill>
              </a:rPr>
              <a:t>Ils</a:t>
            </a:r>
            <a:r>
              <a:rPr lang="en-GB" sz="1200" dirty="0">
                <a:solidFill>
                  <a:srgbClr val="115076"/>
                </a:solidFill>
              </a:rPr>
              <a:t> </a:t>
            </a:r>
            <a:r>
              <a:rPr lang="en-GB" sz="1200" dirty="0" err="1">
                <a:solidFill>
                  <a:srgbClr val="115076"/>
                </a:solidFill>
              </a:rPr>
              <a:t>sont</a:t>
            </a:r>
            <a:r>
              <a:rPr lang="en-GB" sz="1200" dirty="0">
                <a:solidFill>
                  <a:srgbClr val="115076"/>
                </a:solidFill>
              </a:rPr>
              <a:t> </a:t>
            </a:r>
            <a:r>
              <a:rPr lang="en-GB" sz="1200" dirty="0" err="1">
                <a:solidFill>
                  <a:srgbClr val="115076"/>
                </a:solidFill>
              </a:rPr>
              <a:t>horribles</a:t>
            </a:r>
            <a:r>
              <a:rPr lang="en-GB" sz="1200" dirty="0">
                <a:solidFill>
                  <a:srgbClr val="115076"/>
                </a:solidFill>
              </a:rPr>
              <a:t>.</a:t>
            </a:r>
            <a:endParaRPr lang="en-US" b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 </a:t>
            </a:r>
            <a:br>
              <a:rPr lang="en-GB" baseline="0" dirty="0"/>
            </a:br>
            <a:r>
              <a:rPr lang="en-GB" baseline="0" dirty="0"/>
              <a:t>liaison [1968], </a:t>
            </a:r>
            <a:r>
              <a:rPr lang="en-GB" baseline="0" dirty="0" err="1"/>
              <a:t>harmonie</a:t>
            </a:r>
            <a:r>
              <a:rPr lang="en-GB" baseline="0" dirty="0"/>
              <a:t> [4584], horrible [3190]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916346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This is the continuation of the activity on the previous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5.</a:t>
            </a:r>
            <a:r>
              <a:rPr lang="en-GB" sz="1200" dirty="0">
                <a:solidFill>
                  <a:srgbClr val="115076"/>
                </a:solidFill>
              </a:rPr>
              <a:t> Les </a:t>
            </a:r>
            <a:r>
              <a:rPr lang="en-GB" sz="1200" dirty="0" err="1">
                <a:solidFill>
                  <a:srgbClr val="115076"/>
                </a:solidFill>
              </a:rPr>
              <a:t>bâtiments</a:t>
            </a:r>
            <a:r>
              <a:rPr lang="en-GB" sz="1200" dirty="0">
                <a:solidFill>
                  <a:srgbClr val="115076"/>
                </a:solidFill>
              </a:rPr>
              <a:t> </a:t>
            </a:r>
            <a:r>
              <a:rPr lang="en-GB" sz="1200" dirty="0" err="1">
                <a:solidFill>
                  <a:srgbClr val="115076"/>
                </a:solidFill>
              </a:rPr>
              <a:t>sont</a:t>
            </a:r>
            <a:r>
              <a:rPr lang="en-GB" sz="1200" dirty="0">
                <a:solidFill>
                  <a:srgbClr val="115076"/>
                </a:solidFill>
              </a:rPr>
              <a:t> grands.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6. </a:t>
            </a:r>
            <a:r>
              <a:rPr lang="en-GB" b="0" baseline="0" dirty="0" err="1"/>
              <a:t>Elles</a:t>
            </a:r>
            <a:r>
              <a:rPr lang="en-GB" b="0" baseline="0" dirty="0"/>
              <a:t> </a:t>
            </a:r>
            <a:r>
              <a:rPr lang="en-GB" b="0" baseline="0" dirty="0" err="1"/>
              <a:t>parlent</a:t>
            </a:r>
            <a:r>
              <a:rPr lang="en-GB" b="0" baseline="0" dirty="0"/>
              <a:t> </a:t>
            </a:r>
            <a:r>
              <a:rPr lang="en-GB" b="0" baseline="0" dirty="0" err="1"/>
              <a:t>en</a:t>
            </a:r>
            <a:r>
              <a:rPr lang="en-GB" b="0" baseline="0" dirty="0"/>
              <a:t> </a:t>
            </a:r>
            <a:r>
              <a:rPr lang="en-GB" sz="1200" b="0" dirty="0" err="1">
                <a:solidFill>
                  <a:srgbClr val="115076"/>
                </a:solidFill>
              </a:rPr>
              <a:t>français</a:t>
            </a:r>
            <a:r>
              <a:rPr lang="en-GB" sz="1200" b="0" dirty="0">
                <a:solidFill>
                  <a:srgbClr val="115076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7. </a:t>
            </a:r>
            <a:r>
              <a:rPr lang="en-GB" sz="1200" dirty="0">
                <a:solidFill>
                  <a:srgbClr val="115076"/>
                </a:solidFill>
              </a:rPr>
              <a:t>Je </a:t>
            </a:r>
            <a:r>
              <a:rPr lang="en-GB" sz="1200" dirty="0" err="1">
                <a:solidFill>
                  <a:srgbClr val="115076"/>
                </a:solidFill>
              </a:rPr>
              <a:t>vais</a:t>
            </a:r>
            <a:r>
              <a:rPr lang="en-GB" sz="1200" dirty="0">
                <a:solidFill>
                  <a:srgbClr val="115076"/>
                </a:solidFill>
              </a:rPr>
              <a:t> chez Hugo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8. </a:t>
            </a:r>
            <a:r>
              <a:rPr lang="en-GB" sz="1200" dirty="0">
                <a:solidFill>
                  <a:srgbClr val="115076"/>
                </a:solidFill>
              </a:rPr>
              <a:t>Le </a:t>
            </a:r>
            <a:r>
              <a:rPr lang="en-GB" sz="1200" dirty="0" err="1">
                <a:solidFill>
                  <a:srgbClr val="115076"/>
                </a:solidFill>
              </a:rPr>
              <a:t>climat</a:t>
            </a:r>
            <a:r>
              <a:rPr lang="en-GB" sz="1200" dirty="0">
                <a:solidFill>
                  <a:srgbClr val="115076"/>
                </a:solidFill>
              </a:rPr>
              <a:t> </a:t>
            </a:r>
            <a:r>
              <a:rPr lang="en-GB" sz="1200" dirty="0" err="1">
                <a:solidFill>
                  <a:srgbClr val="115076"/>
                </a:solidFill>
              </a:rPr>
              <a:t>est</a:t>
            </a:r>
            <a:r>
              <a:rPr lang="en-GB" sz="1200" dirty="0">
                <a:solidFill>
                  <a:srgbClr val="115076"/>
                </a:solidFill>
              </a:rPr>
              <a:t> </a:t>
            </a:r>
            <a:r>
              <a:rPr lang="en-GB" sz="1200" dirty="0" err="1">
                <a:solidFill>
                  <a:srgbClr val="115076"/>
                </a:solidFill>
              </a:rPr>
              <a:t>très</a:t>
            </a:r>
            <a:r>
              <a:rPr lang="en-GB" sz="1200" dirty="0">
                <a:solidFill>
                  <a:srgbClr val="115076"/>
                </a:solidFill>
              </a:rPr>
              <a:t> </a:t>
            </a:r>
            <a:r>
              <a:rPr lang="en-GB" sz="1200" dirty="0" err="1">
                <a:solidFill>
                  <a:srgbClr val="115076"/>
                </a:solidFill>
              </a:rPr>
              <a:t>humide</a:t>
            </a:r>
            <a:r>
              <a:rPr lang="en-GB" sz="1200" dirty="0">
                <a:solidFill>
                  <a:srgbClr val="115076"/>
                </a:solidFill>
              </a:rPr>
              <a:t>.</a:t>
            </a: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 </a:t>
            </a:r>
            <a:br>
              <a:rPr lang="en-GB" baseline="0" dirty="0"/>
            </a:br>
            <a:r>
              <a:rPr lang="en-GB" baseline="0" dirty="0" err="1"/>
              <a:t>humide</a:t>
            </a:r>
            <a:r>
              <a:rPr lang="en-GB" baseline="0" dirty="0"/>
              <a:t> [4841]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208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723133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142693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Timing</a:t>
            </a:r>
            <a:r>
              <a:rPr lang="en-GB" i="0" dirty="0"/>
              <a:t>: </a:t>
            </a:r>
            <a:r>
              <a:rPr lang="en-GB" b="1" i="0" dirty="0"/>
              <a:t>2 minutes [4 slides]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Aim: </a:t>
            </a:r>
            <a:r>
              <a:rPr lang="en-GB" b="0" i="0" dirty="0"/>
              <a:t>Practise pronunciation with </a:t>
            </a:r>
            <a:r>
              <a:rPr lang="en-GB" i="1" dirty="0" err="1"/>
              <a:t>vos</a:t>
            </a:r>
            <a:r>
              <a:rPr lang="en-GB" i="1" dirty="0"/>
              <a:t> </a:t>
            </a:r>
            <a:r>
              <a:rPr lang="en-GB" i="0" dirty="0"/>
              <a:t>+ liaison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88346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427995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894408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330298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Timing</a:t>
            </a:r>
            <a:r>
              <a:rPr lang="en-GB" i="0" dirty="0"/>
              <a:t>: </a:t>
            </a:r>
            <a:r>
              <a:rPr lang="en-GB" b="1" i="0" dirty="0"/>
              <a:t>2 minutes [4 slides]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Aim: </a:t>
            </a:r>
            <a:r>
              <a:rPr lang="en-GB" b="0" i="0" dirty="0"/>
              <a:t>To practise pronunciation with </a:t>
            </a:r>
            <a:r>
              <a:rPr lang="en-GB" i="1" dirty="0" err="1"/>
              <a:t>leurs</a:t>
            </a:r>
            <a:r>
              <a:rPr lang="en-GB" i="1" dirty="0"/>
              <a:t> </a:t>
            </a:r>
            <a:r>
              <a:rPr lang="en-GB" i="0" dirty="0"/>
              <a:t>+ liaison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27223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31026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234784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338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Introduction to the –s liaison.</a:t>
            </a:r>
          </a:p>
          <a:p>
            <a:endParaRPr lang="en-US" b="0" dirty="0"/>
          </a:p>
          <a:p>
            <a:r>
              <a:rPr lang="en-US" b="0" dirty="0"/>
              <a:t>You may wish to ask students where they have seen this phenomenon before, before revealing the final info bubble on a click.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39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Listen</a:t>
            </a:r>
            <a:r>
              <a:rPr lang="en-GB" i="0" baseline="0" dirty="0"/>
              <a:t> and repeat.</a:t>
            </a:r>
            <a:endParaRPr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665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Timing: 3 minutes for 10 slides </a:t>
            </a:r>
            <a:r>
              <a:rPr lang="en-GB" b="0" i="0" dirty="0"/>
              <a:t>[audio missing]</a:t>
            </a:r>
            <a:endParaRPr lang="en-GB" b="1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Aim:</a:t>
            </a:r>
            <a:r>
              <a:rPr lang="en-GB" b="0" i="0" dirty="0"/>
              <a:t> to introduce the concept of s-liaison before a vowel after </a:t>
            </a:r>
            <a:r>
              <a:rPr lang="en-GB" b="0" i="1" dirty="0"/>
              <a:t>les.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i="0" dirty="0"/>
              <a:t>Listen and repeat.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i="0" dirty="0"/>
              <a:t>Highlight that this sounds like one word, rather than two</a:t>
            </a:r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665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094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5636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25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429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7784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4001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931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69285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33504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Timing: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1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Aim: </a:t>
            </a:r>
            <a:r>
              <a:rPr lang="en-GB" b="0" i="0" baseline="0" dirty="0"/>
              <a:t>To detect the presence or absence of an s-liaison with </a:t>
            </a:r>
            <a:r>
              <a:rPr lang="en-GB" b="0" i="1" baseline="0" dirty="0"/>
              <a:t>les</a:t>
            </a:r>
            <a:r>
              <a:rPr lang="en-GB" b="0" i="0" baseline="0" dirty="0"/>
              <a:t>, and connect this with meaning.</a:t>
            </a:r>
            <a:endParaRPr lang="en-GB" b="1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1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baseline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Students write 1-8.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Click on a button to hear a form of ‘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les’, followed by a beep.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Based on the presence or absence of a liaison, students decide what comes next. Remind them it is the presence or absence of a -s- sound that will give them this information.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Click to check.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Full audio can be found on the next slide.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Transcript</a:t>
            </a:r>
          </a:p>
          <a:p>
            <a:pPr marL="0" lvl="0" indent="0" algn="l">
              <a:lnSpc>
                <a:spcPct val="107000"/>
              </a:lnSpc>
              <a:spcAft>
                <a:spcPts val="0"/>
              </a:spcAft>
              <a:buFont typeface="+mj-lt"/>
              <a:buNone/>
            </a:pP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[garçons].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ct val="107000"/>
              </a:lnSpc>
              <a:spcAft>
                <a:spcPts val="0"/>
              </a:spcAft>
              <a:buFont typeface="+mj-lt"/>
              <a:buNone/>
            </a:pP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[</a:t>
            </a:r>
            <a:r>
              <a:rPr lang="en-GB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acteurs</a:t>
            </a: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ct val="107000"/>
              </a:lnSpc>
              <a:spcAft>
                <a:spcPts val="0"/>
              </a:spcAft>
              <a:buFont typeface="+mj-lt"/>
              <a:buNone/>
            </a:pP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[</a:t>
            </a:r>
            <a:r>
              <a:rPr lang="en-GB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professeurs</a:t>
            </a: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ct val="107000"/>
              </a:lnSpc>
              <a:spcAft>
                <a:spcPts val="0"/>
              </a:spcAft>
              <a:buFont typeface="+mj-lt"/>
              <a:buNone/>
            </a:pP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[</a:t>
            </a:r>
            <a:r>
              <a:rPr lang="en-GB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ordinateurs</a:t>
            </a: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ct val="107000"/>
              </a:lnSpc>
              <a:spcAft>
                <a:spcPts val="0"/>
              </a:spcAft>
              <a:buFont typeface="+mj-lt"/>
              <a:buNone/>
            </a:pP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[amies].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ct val="107000"/>
              </a:lnSpc>
              <a:spcAft>
                <a:spcPts val="0"/>
              </a:spcAft>
              <a:buFont typeface="+mj-lt"/>
              <a:buNone/>
            </a:pP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[livres].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GB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[</a:t>
            </a:r>
            <a:r>
              <a:rPr lang="en-GB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actrices</a:t>
            </a: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].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en-GB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[</a:t>
            </a:r>
            <a:r>
              <a:rPr lang="en-GB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règles</a:t>
            </a:r>
            <a:r>
              <a:rPr lang="en-GB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1730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Full audio for the exercise on the previous slide.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Transcript</a:t>
            </a:r>
          </a:p>
          <a:p>
            <a:pPr marL="0" lvl="0" indent="0" algn="l">
              <a:lnSpc>
                <a:spcPct val="107000"/>
              </a:lnSpc>
              <a:spcAft>
                <a:spcPts val="0"/>
              </a:spcAft>
              <a:buFont typeface="+mj-lt"/>
              <a:buNone/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garçons.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ct val="107000"/>
              </a:lnSpc>
              <a:spcAft>
                <a:spcPts val="0"/>
              </a:spcAft>
              <a:buFont typeface="+mj-lt"/>
              <a:buNone/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acteurs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ct val="107000"/>
              </a:lnSpc>
              <a:spcAft>
                <a:spcPts val="0"/>
              </a:spcAft>
              <a:buFont typeface="+mj-lt"/>
              <a:buNone/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professeurs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ct val="107000"/>
              </a:lnSpc>
              <a:spcAft>
                <a:spcPts val="0"/>
              </a:spcAft>
              <a:buFont typeface="+mj-lt"/>
              <a:buNone/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ordinateurs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ct val="107000"/>
              </a:lnSpc>
              <a:spcAft>
                <a:spcPts val="0"/>
              </a:spcAft>
              <a:buFont typeface="+mj-lt"/>
              <a:buNone/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amies.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ct val="107000"/>
              </a:lnSpc>
              <a:spcAft>
                <a:spcPts val="0"/>
              </a:spcAft>
              <a:buFont typeface="+mj-lt"/>
              <a:buNone/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livres.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actrices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règles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88094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9050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Timing: 4.5 minutes for 9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Aim:</a:t>
            </a:r>
            <a:r>
              <a:rPr lang="en-GB" b="0" i="0" dirty="0"/>
              <a:t> To introduce the concept of x-liaison before a vowel with numbers</a:t>
            </a:r>
            <a:r>
              <a:rPr lang="en-GB" b="0" i="1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dirty="0"/>
              <a:t>1. Listen and repeat.</a:t>
            </a:r>
            <a:endParaRPr b="0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8163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Introduction to the –t liaison.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393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baseline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Ask students to translate the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Reveal picture on a click, ask students to check their translations.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Reveal English translation on click.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52973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baseline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Ask students to translate the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Reveal picture on a click, ask students to check their translations.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Reveal English translation on click.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0500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Timing: 1.5 minutes for 3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Aim:</a:t>
            </a:r>
            <a:r>
              <a:rPr lang="en-GB" b="0" i="0" dirty="0"/>
              <a:t> To introduce the concept of x-liaison before a vowel with numbers</a:t>
            </a:r>
            <a:r>
              <a:rPr lang="en-GB" b="0" i="1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dirty="0"/>
              <a:t>1. Listen and repeat.</a:t>
            </a:r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55299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baseline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Ask students to translate the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Reveal picture on a click, ask students to check their translations.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Reveal English translation on click.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0679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baseline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Ask students to translate the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Reveal picture on a click, ask students to check their translations.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Reveal English translation on click.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16331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Timing: 1.5 minutes for 3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Aim:</a:t>
            </a:r>
            <a:r>
              <a:rPr lang="en-GB" b="0" i="0" dirty="0"/>
              <a:t> To introduce the concept of x-liaison before a vowel with numbers</a:t>
            </a:r>
            <a:r>
              <a:rPr lang="en-GB" b="0" i="1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dirty="0"/>
              <a:t>1. Listen and repeat.</a:t>
            </a:r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71663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baseline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Ask students to translate the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Reveal picture on a click, ask students to check their translations.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Reveal English translation on click.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13119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baseline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Ask students to translate the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Reveal picture on a click, ask students to check their translations.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Reveal English translation on click.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80007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Timing: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1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Aim: </a:t>
            </a:r>
            <a:r>
              <a:rPr lang="en-GB" b="0" i="0" baseline="0" dirty="0"/>
              <a:t>Aural recognition of the presence or absence of an x-liaison with numbers, and connect this with meaning.</a:t>
            </a:r>
            <a:endParaRPr lang="en-GB" b="1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1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Students write 1-8.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Click on a button to hear ‘il y a + number’, followed by a beep.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Based on the presence or absence of liaison, students decide which noun must comes next (the noun starting with a vowel, or that starting with a consonant. Remind them it is the presence or absence of a pronounced -x that will give them this information.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Click to reveal the answer and hear full audio.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Reset the task and ask students to read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both versions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each sentence aloud, paying special attention to the –x and whether it enters into a liaison pattern or not.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Transcript</a:t>
            </a:r>
          </a:p>
          <a:p>
            <a:pPr marL="0" indent="0" rtl="0" eaLnBrk="1" fontAlgn="ctr" latinLnBrk="0" hangingPunct="1">
              <a:buFont typeface="+mj-lt"/>
              <a:buNone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Il y a deux [chiens].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rtl="0" eaLnBrk="1" fontAlgn="ctr" latinLnBrk="0" hangingPunct="1">
              <a:buFont typeface="+mj-lt"/>
              <a:buNone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Il y a six [portables].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rtl="0" eaLnBrk="1" fontAlgn="ctr" latinLnBrk="0" hangingPunct="1">
              <a:buFont typeface="+mj-lt"/>
              <a:buNone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Il y a dix [ordinateurs].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rtl="0" eaLnBrk="1" fontAlgn="ctr" latinLnBrk="0" hangingPunct="1">
              <a:buFont typeface="+mj-lt"/>
              <a:buNone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Il y a deux [chambres].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rtl="0" eaLnBrk="1" fontAlgn="ctr" latinLnBrk="0" hangingPunct="1">
              <a:buFont typeface="+mj-lt"/>
              <a:buNone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Il y a six [acteurs].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rtl="0" eaLnBrk="1" fontAlgn="ctr" latinLnBrk="0" hangingPunct="1">
              <a:buFont typeface="+mj-lt"/>
              <a:buNone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Il y a dix [vélos].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rtl="0" eaLnBrk="1" fontAlgn="ctr" latinLnBrk="0" hangingPunct="1">
              <a:buFont typeface="+mj-lt"/>
              <a:buNone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Il y a deux [écoles].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rtl="0" eaLnBrk="1" fontAlgn="ctr" latinLnBrk="0" hangingPunct="1">
              <a:buFont typeface="+mj-lt"/>
              <a:buNone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Il y a six [exemples].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17049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06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Timing: 3 minutes for 6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Aim:</a:t>
            </a:r>
            <a:r>
              <a:rPr lang="en-GB" b="0" i="0" dirty="0"/>
              <a:t> to introduce the concept of t-liaison before a vowel with </a:t>
            </a:r>
            <a:r>
              <a:rPr lang="en-GB" b="0" i="1" dirty="0" err="1"/>
              <a:t>c’est</a:t>
            </a:r>
            <a:r>
              <a:rPr lang="en-GB" b="0" i="1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dirty="0"/>
              <a:t>1. Listen and repeat.</a:t>
            </a:r>
            <a:endParaRPr b="0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6655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introduce the concept of liaison when –s appears before a vowel.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i="0" baseline="0" noProof="0" dirty="0">
              <a:solidFill>
                <a:srgbClr val="EE6000"/>
              </a:solidFill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dirty="0"/>
              <a:t>NB: </a:t>
            </a:r>
            <a:r>
              <a:rPr lang="en-GB" baseline="0" dirty="0"/>
              <a:t>Pronunciation practice of </a:t>
            </a:r>
            <a:r>
              <a:rPr lang="en-GB" i="1" baseline="0" dirty="0"/>
              <a:t>nous </a:t>
            </a:r>
            <a:r>
              <a:rPr lang="en-GB" i="1" baseline="0" dirty="0" err="1"/>
              <a:t>avons</a:t>
            </a:r>
            <a:r>
              <a:rPr lang="en-GB" i="0" baseline="0" dirty="0"/>
              <a:t> and </a:t>
            </a:r>
            <a:r>
              <a:rPr lang="en-GB" i="1" baseline="0" dirty="0" err="1"/>
              <a:t>vous</a:t>
            </a:r>
            <a:r>
              <a:rPr lang="en-GB" i="1" baseline="0" dirty="0"/>
              <a:t> </a:t>
            </a:r>
            <a:r>
              <a:rPr lang="en-GB" i="1" baseline="0" dirty="0" err="1"/>
              <a:t>avez</a:t>
            </a:r>
            <a:r>
              <a:rPr lang="en-GB" i="1" baseline="0" dirty="0"/>
              <a:t> </a:t>
            </a:r>
            <a:r>
              <a:rPr lang="en-GB" i="0" baseline="0" dirty="0"/>
              <a:t>appears in the slides that follow.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6942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Timing: 5 minutes </a:t>
            </a:r>
            <a:r>
              <a:rPr lang="en-GB" b="0" i="0" dirty="0"/>
              <a:t>for 14 slides.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dirty="0"/>
              <a:t>1. </a:t>
            </a: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Highlight that </a:t>
            </a:r>
            <a:r>
              <a:rPr lang="en-GB" i="1" baseline="0" dirty="0"/>
              <a:t>nous </a:t>
            </a:r>
            <a:r>
              <a:rPr lang="en-GB" i="1" baseline="0" dirty="0" err="1"/>
              <a:t>avons</a:t>
            </a:r>
            <a:r>
              <a:rPr lang="en-GB" i="0" baseline="0" dirty="0"/>
              <a:t> sounds like one word, rather than two.</a:t>
            </a:r>
            <a:endParaRPr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36655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dirty="0"/>
              <a:t>1. </a:t>
            </a: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Highlight that </a:t>
            </a:r>
            <a:r>
              <a:rPr lang="en-GB" i="1" baseline="0" dirty="0" err="1"/>
              <a:t>vous</a:t>
            </a:r>
            <a:r>
              <a:rPr lang="en-GB" i="1" baseline="0" dirty="0"/>
              <a:t> </a:t>
            </a:r>
            <a:r>
              <a:rPr lang="en-GB" i="1" baseline="0" dirty="0" err="1"/>
              <a:t>avez</a:t>
            </a:r>
            <a:r>
              <a:rPr lang="en-GB" i="1" baseline="0" dirty="0"/>
              <a:t> </a:t>
            </a:r>
            <a:r>
              <a:rPr lang="en-GB" i="0" baseline="0" dirty="0"/>
              <a:t>sounds like one word, rather than two.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9072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dirty="0"/>
              <a:t>1. </a:t>
            </a: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Highlight that </a:t>
            </a:r>
            <a:r>
              <a:rPr lang="en-GB" i="1" baseline="0" dirty="0"/>
              <a:t>nous </a:t>
            </a:r>
            <a:r>
              <a:rPr lang="en-GB" i="1" baseline="0" dirty="0" err="1"/>
              <a:t>avons</a:t>
            </a:r>
            <a:r>
              <a:rPr lang="en-GB" i="0" baseline="0" dirty="0"/>
              <a:t> sounds like one word, rather than two.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61063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dirty="0"/>
              <a:t>1. </a:t>
            </a: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Highlight that </a:t>
            </a:r>
            <a:r>
              <a:rPr lang="en-GB" i="1" baseline="0" dirty="0" err="1"/>
              <a:t>vous</a:t>
            </a:r>
            <a:r>
              <a:rPr lang="en-GB" i="1" baseline="0" dirty="0"/>
              <a:t> </a:t>
            </a:r>
            <a:r>
              <a:rPr lang="en-GB" i="1" baseline="0" dirty="0" err="1"/>
              <a:t>avez</a:t>
            </a:r>
            <a:r>
              <a:rPr lang="en-GB" i="0" baseline="0" dirty="0"/>
              <a:t> sounds like one word, rather than two.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6911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i="0" baseline="0" dirty="0"/>
              <a:t>Note the SFC in the plural noun.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80944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Note the SFC in the plural noun.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4137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i="0" baseline="0" dirty="0"/>
              <a:t>Note the SFC in the plural noun.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0768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0829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An</a:t>
            </a:r>
            <a:r>
              <a:rPr lang="en-GB" i="0" baseline="0" dirty="0"/>
              <a:t> example with </a:t>
            </a:r>
            <a:r>
              <a:rPr lang="en-GB" i="1" baseline="0" dirty="0"/>
              <a:t>nous </a:t>
            </a:r>
            <a:r>
              <a:rPr lang="en-GB" i="1" baseline="0" dirty="0" err="1"/>
              <a:t>avons</a:t>
            </a:r>
            <a:r>
              <a:rPr lang="en-GB" i="1" baseline="0" dirty="0"/>
              <a:t> </a:t>
            </a:r>
            <a:r>
              <a:rPr lang="en-GB" i="0" baseline="0" dirty="0"/>
              <a:t>+ </a:t>
            </a:r>
            <a:r>
              <a:rPr lang="en-GB" i="1" baseline="0" dirty="0"/>
              <a:t>un</a:t>
            </a:r>
            <a:r>
              <a:rPr lang="en-GB" i="0" baseline="0" dirty="0"/>
              <a:t> to further illustrate liaison before indefinite article.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NB: Teacher to explain to students that they may also hear ‘</a:t>
            </a:r>
            <a:r>
              <a:rPr lang="en-GB" b="1" i="0" baseline="0" dirty="0" err="1"/>
              <a:t>avons</a:t>
            </a:r>
            <a:r>
              <a:rPr lang="en-GB" b="1" i="0" baseline="0" dirty="0"/>
              <a:t> un(e)’ without the liaison, as both pronunciations are considered correct and pronunciation varies by individual speaker. The liaison is included here t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 provide maximal practice opportunities for </a:t>
            </a:r>
            <a:r>
              <a:rPr lang="en-GB" b="1" i="0" baseline="0" dirty="0"/>
              <a:t>students to recognise both variants.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7872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Timing: 3 minutes for 6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Aim:</a:t>
            </a:r>
            <a:r>
              <a:rPr lang="en-GB" b="0" i="0" dirty="0"/>
              <a:t> to introduce the concept of t-liaison before a vowel with </a:t>
            </a:r>
            <a:r>
              <a:rPr lang="en-GB" b="0" i="1" dirty="0" err="1"/>
              <a:t>c’est</a:t>
            </a:r>
            <a:r>
              <a:rPr lang="en-GB" b="0" i="1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i="0" dirty="0"/>
              <a:t>Listen and repeat.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i="0" dirty="0"/>
              <a:t>Highlight that this sounds like one word, rather than two</a:t>
            </a:r>
            <a:endParaRPr b="0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38795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i="0" baseline="0" dirty="0"/>
              <a:t>Note the SFC in the plural noun.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92732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An</a:t>
            </a:r>
            <a:r>
              <a:rPr lang="en-GB" i="0" baseline="0" dirty="0"/>
              <a:t> example with </a:t>
            </a:r>
            <a:r>
              <a:rPr lang="en-GB" i="1" baseline="0" dirty="0"/>
              <a:t>nous </a:t>
            </a:r>
            <a:r>
              <a:rPr lang="en-GB" i="1" baseline="0" dirty="0" err="1"/>
              <a:t>avons</a:t>
            </a:r>
            <a:r>
              <a:rPr lang="en-GB" i="1" baseline="0" dirty="0"/>
              <a:t> </a:t>
            </a:r>
            <a:r>
              <a:rPr lang="en-GB" i="0" baseline="0" dirty="0"/>
              <a:t>+ </a:t>
            </a:r>
            <a:r>
              <a:rPr lang="en-GB" i="1" baseline="0" dirty="0" err="1"/>
              <a:t>une</a:t>
            </a:r>
            <a:r>
              <a:rPr lang="en-GB" i="0" baseline="0" dirty="0"/>
              <a:t> to further illustrate liaison before indefinite article.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NB: Teacher to explain to students that they may also hear ‘</a:t>
            </a:r>
            <a:r>
              <a:rPr lang="en-GB" b="1" i="0" baseline="0" dirty="0" err="1"/>
              <a:t>avons</a:t>
            </a:r>
            <a:r>
              <a:rPr lang="en-GB" b="1" i="0" baseline="0" dirty="0"/>
              <a:t> un(e)’ without the liaison, as both pronunciations are considered correct and pronunciation varies by individual speaker. The liaison is included here t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 provide maximal practice opportunities for </a:t>
            </a:r>
            <a:r>
              <a:rPr lang="en-GB" b="1" i="0" baseline="0" dirty="0"/>
              <a:t>students to recognise both variants.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3225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An</a:t>
            </a:r>
            <a:r>
              <a:rPr lang="en-GB" i="0" baseline="0" dirty="0"/>
              <a:t> example with </a:t>
            </a:r>
            <a:r>
              <a:rPr lang="en-GB" i="1" baseline="0" dirty="0" err="1"/>
              <a:t>vous</a:t>
            </a:r>
            <a:r>
              <a:rPr lang="en-GB" i="1" baseline="0" dirty="0"/>
              <a:t> </a:t>
            </a:r>
            <a:r>
              <a:rPr lang="en-GB" i="0" baseline="0" dirty="0" err="1"/>
              <a:t>avez</a:t>
            </a:r>
            <a:r>
              <a:rPr lang="en-GB" i="0" baseline="0" dirty="0"/>
              <a:t> + </a:t>
            </a:r>
            <a:r>
              <a:rPr lang="en-GB" i="1" baseline="0" dirty="0" err="1"/>
              <a:t>une</a:t>
            </a:r>
            <a:r>
              <a:rPr lang="en-GB" i="0" baseline="0" dirty="0"/>
              <a:t> to illustrate lack of liaison before indefinite article.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NB: Teacher to explain to students that they may also hear ‘</a:t>
            </a:r>
            <a:r>
              <a:rPr lang="en-GB" b="1" i="0" baseline="0" dirty="0" err="1"/>
              <a:t>avez</a:t>
            </a:r>
            <a:r>
              <a:rPr lang="en-GB" b="1" i="0" baseline="0" dirty="0"/>
              <a:t> un(e)’ without the liaison, as both pronunciations are considered correct and pronunciation varies by individual speaker. The liaison is included here t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 provide maximal practice opportunities for </a:t>
            </a:r>
            <a:r>
              <a:rPr lang="en-GB" b="1" i="0" baseline="0" dirty="0"/>
              <a:t>students to recognise both variants.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93412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An</a:t>
            </a:r>
            <a:r>
              <a:rPr lang="en-GB" i="0" baseline="0" dirty="0"/>
              <a:t> example with </a:t>
            </a:r>
            <a:r>
              <a:rPr lang="en-GB" i="1" baseline="0" dirty="0"/>
              <a:t>nous </a:t>
            </a:r>
            <a:r>
              <a:rPr lang="en-GB" i="0" baseline="0" dirty="0" err="1"/>
              <a:t>avez</a:t>
            </a:r>
            <a:r>
              <a:rPr lang="en-GB" i="0" baseline="0" dirty="0"/>
              <a:t> + </a:t>
            </a:r>
            <a:r>
              <a:rPr lang="en-GB" i="1" baseline="0" dirty="0" err="1"/>
              <a:t>une</a:t>
            </a:r>
            <a:r>
              <a:rPr lang="en-GB" i="0" baseline="0" dirty="0"/>
              <a:t> to illustrate lack of liaison before indefinite article.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NB: Teacher to explain to students that they may also hear ‘</a:t>
            </a:r>
            <a:r>
              <a:rPr lang="en-GB" b="1" i="0" baseline="0" dirty="0" err="1"/>
              <a:t>avons</a:t>
            </a:r>
            <a:r>
              <a:rPr lang="en-GB" b="1" i="0" baseline="0" dirty="0"/>
              <a:t> un(e)’ without the liaison, as both pronunciations are considered correct and pronunciation varies by individual speaker. The liaison is included here t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 provide maximal practice opportunities for </a:t>
            </a:r>
            <a:r>
              <a:rPr lang="en-GB" b="1" i="0" baseline="0" dirty="0"/>
              <a:t>students to recognise both variants.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9651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NB: Teacher to explain to students that they may also hear ‘</a:t>
            </a:r>
            <a:r>
              <a:rPr lang="en-GB" b="1" i="0" baseline="0" dirty="0" err="1"/>
              <a:t>avez</a:t>
            </a:r>
            <a:r>
              <a:rPr lang="en-GB" b="1" i="0" baseline="0" dirty="0"/>
              <a:t> un(e)’ without the liaison, as both pronunciations are considered correct and pronunciation varies by individual speaker. The liaison is included here t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 provide maximal practice opportunities for </a:t>
            </a:r>
            <a:r>
              <a:rPr lang="en-GB" b="1" i="0" baseline="0" dirty="0"/>
              <a:t>students to recognise both variants.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0930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present the 3</a:t>
            </a:r>
            <a:r>
              <a:rPr lang="en-GB" b="0" baseline="30000" dirty="0"/>
              <a:t>rd</a:t>
            </a:r>
            <a:r>
              <a:rPr lang="en-GB" b="0" dirty="0"/>
              <a:t> person plural forms of </a:t>
            </a:r>
            <a:r>
              <a:rPr lang="en-GB" b="0" i="1" dirty="0" err="1"/>
              <a:t>avoir</a:t>
            </a:r>
            <a:r>
              <a:rPr lang="en-GB" b="0" i="0" dirty="0"/>
              <a:t>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i="0" baseline="0" dirty="0"/>
              <a:t>1. Teacher recaps the meaning of the pronouns </a:t>
            </a:r>
            <a:r>
              <a:rPr lang="en-GB" i="1" baseline="0" dirty="0" err="1"/>
              <a:t>ils</a:t>
            </a:r>
            <a:r>
              <a:rPr lang="en-GB" i="0" baseline="0" dirty="0"/>
              <a:t> and </a:t>
            </a:r>
            <a:r>
              <a:rPr lang="en-GB" i="1" baseline="0" dirty="0" err="1"/>
              <a:t>elles</a:t>
            </a:r>
            <a:r>
              <a:rPr lang="en-GB" i="0" baseline="0" dirty="0"/>
              <a:t>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Teacher to remind students of the meaning of the pronouns </a:t>
            </a:r>
            <a:r>
              <a:rPr lang="en-GB" i="1" baseline="0" dirty="0" err="1"/>
              <a:t>ils</a:t>
            </a:r>
            <a:r>
              <a:rPr lang="en-GB" i="0" baseline="0" dirty="0"/>
              <a:t> and </a:t>
            </a:r>
            <a:r>
              <a:rPr lang="en-GB" i="1" baseline="0" dirty="0" err="1"/>
              <a:t>elles</a:t>
            </a:r>
            <a:r>
              <a:rPr lang="en-GB" i="0" baseline="0" dirty="0"/>
              <a:t>. Teacher to highlight that groups of named people (e.g.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Noura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and Amir) also need the 3</a:t>
            </a:r>
            <a:r>
              <a:rPr lang="en-GB" sz="1200" baseline="30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rd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person plural form.</a:t>
            </a:r>
            <a:endParaRPr lang="en-GB" sz="1200" i="0" baseline="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Teacher to remind students of the meaning of the indefinite plural article </a:t>
            </a:r>
            <a:r>
              <a:rPr lang="en-GB" i="1" baseline="0" dirty="0"/>
              <a:t>des. </a:t>
            </a:r>
            <a:r>
              <a:rPr lang="en-GB" i="0" baseline="0" dirty="0"/>
              <a:t>The examples given illustrate its absence in English. Note the SFC in the plural </a:t>
            </a:r>
            <a:r>
              <a:rPr lang="en-GB" i="1" baseline="0" dirty="0" err="1"/>
              <a:t>chiens</a:t>
            </a:r>
            <a:r>
              <a:rPr lang="en-GB" i="0" baseline="0" dirty="0"/>
              <a:t>.</a:t>
            </a:r>
            <a:endParaRPr lang="en-GB" i="1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4. Teacher</a:t>
            </a:r>
            <a:r>
              <a:rPr lang="en-GB" baseline="0" dirty="0"/>
              <a:t> to point out that </a:t>
            </a:r>
            <a:r>
              <a:rPr lang="en-GB" i="1" baseline="0" dirty="0" err="1"/>
              <a:t>avoir</a:t>
            </a:r>
            <a:r>
              <a:rPr lang="en-GB" i="0" baseline="0" dirty="0"/>
              <a:t> is </a:t>
            </a:r>
            <a:r>
              <a:rPr lang="en-GB" b="1" i="0" baseline="0" dirty="0"/>
              <a:t>irregular</a:t>
            </a:r>
            <a:r>
              <a:rPr lang="en-GB" b="0" i="0" baseline="0" dirty="0"/>
              <a:t> in French. As with </a:t>
            </a:r>
            <a:r>
              <a:rPr lang="en-GB" sz="1200" i="1" noProof="0" dirty="0" err="1">
                <a:solidFill>
                  <a:srgbClr val="EE6000"/>
                </a:solidFill>
                <a:cs typeface="Calibri" panose="020F0502020204030204" pitchFamily="34" charset="0"/>
              </a:rPr>
              <a:t>être</a:t>
            </a:r>
            <a:r>
              <a:rPr lang="en-GB" sz="1200" i="0" noProof="0" dirty="0">
                <a:solidFill>
                  <a:srgbClr val="EE6000"/>
                </a:solidFill>
                <a:cs typeface="Calibri" panose="020F0502020204030204" pitchFamily="34" charset="0"/>
              </a:rPr>
              <a:t>,</a:t>
            </a:r>
            <a:r>
              <a:rPr lang="en-GB" sz="1200" i="0" baseline="0" noProof="0" dirty="0">
                <a:solidFill>
                  <a:srgbClr val="EE6000"/>
                </a:solidFill>
                <a:cs typeface="Calibri" panose="020F0502020204030204" pitchFamily="34" charset="0"/>
              </a:rPr>
              <a:t> there is a different form for each pronoun.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5. Teacher to draw attention to the pronunciation (SFC on the verb, but not the pronoun). Explain that</a:t>
            </a:r>
            <a:r>
              <a:rPr lang="en-GB" baseline="0" dirty="0"/>
              <a:t> a </a:t>
            </a:r>
            <a:r>
              <a:rPr lang="en-GB" b="1" baseline="0" dirty="0"/>
              <a:t>liaison</a:t>
            </a:r>
            <a:r>
              <a:rPr lang="en-GB" b="0" baseline="0" dirty="0"/>
              <a:t> sometimes occurs when SFCs appear before a vowel, and that this can lead to a change in pronunciation in the consonant (here, like the English ‘z’.) </a:t>
            </a:r>
            <a:r>
              <a:rPr lang="en-GB" baseline="0" dirty="0"/>
              <a:t>Additional pronunciation practice of </a:t>
            </a:r>
            <a:r>
              <a:rPr lang="en-GB" i="1" baseline="0" dirty="0"/>
              <a:t>nous </a:t>
            </a:r>
            <a:r>
              <a:rPr lang="en-GB" i="1" baseline="0" dirty="0" err="1"/>
              <a:t>avons</a:t>
            </a:r>
            <a:r>
              <a:rPr lang="en-GB" i="0" baseline="0" dirty="0"/>
              <a:t> and </a:t>
            </a:r>
            <a:r>
              <a:rPr lang="en-GB" i="1" baseline="0" dirty="0" err="1"/>
              <a:t>vous</a:t>
            </a:r>
            <a:r>
              <a:rPr lang="en-GB" i="1" baseline="0" dirty="0"/>
              <a:t> </a:t>
            </a:r>
            <a:r>
              <a:rPr lang="en-GB" i="1" baseline="0" dirty="0" err="1"/>
              <a:t>avez</a:t>
            </a:r>
            <a:r>
              <a:rPr lang="en-GB" i="1" baseline="0" dirty="0"/>
              <a:t> </a:t>
            </a:r>
            <a:r>
              <a:rPr lang="en-GB" i="0" baseline="0" dirty="0"/>
              <a:t>appears in the slides that follow.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7716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Timing: 4 minutes </a:t>
            </a:r>
            <a:r>
              <a:rPr lang="en-GB" b="0" i="0" dirty="0"/>
              <a:t>for 12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i="0" baseline="0" dirty="0"/>
              <a:t>Highlight that </a:t>
            </a:r>
            <a:r>
              <a:rPr lang="en-GB" i="1" baseline="0" dirty="0" err="1"/>
              <a:t>ils</a:t>
            </a:r>
            <a:r>
              <a:rPr lang="en-GB" i="1" baseline="0" dirty="0"/>
              <a:t> </a:t>
            </a:r>
            <a:r>
              <a:rPr lang="en-GB" i="1" baseline="0" dirty="0" err="1"/>
              <a:t>ont</a:t>
            </a:r>
            <a:r>
              <a:rPr lang="en-GB" i="1" baseline="0" dirty="0"/>
              <a:t> </a:t>
            </a:r>
            <a:r>
              <a:rPr lang="en-GB" i="0" baseline="0" dirty="0"/>
              <a:t>sounds like one word, rather than two.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70067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i="0" baseline="0" dirty="0"/>
              <a:t>Highlight that </a:t>
            </a:r>
            <a:r>
              <a:rPr lang="en-GB" i="1" baseline="0" dirty="0" err="1"/>
              <a:t>elles</a:t>
            </a:r>
            <a:r>
              <a:rPr lang="en-GB" i="1" baseline="0" dirty="0"/>
              <a:t> </a:t>
            </a:r>
            <a:r>
              <a:rPr lang="en-GB" i="1" baseline="0" dirty="0" err="1"/>
              <a:t>ont</a:t>
            </a:r>
            <a:r>
              <a:rPr lang="en-GB" i="1" baseline="0" dirty="0"/>
              <a:t> </a:t>
            </a:r>
            <a:r>
              <a:rPr lang="en-GB" i="0" baseline="0" dirty="0"/>
              <a:t>sounds like one word, rather than two.</a:t>
            </a:r>
            <a:endParaRPr lang="en-GB" i="0" u="non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5433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i="0" baseline="0" dirty="0"/>
              <a:t>Highlight that </a:t>
            </a:r>
            <a:r>
              <a:rPr lang="en-GB" i="1" baseline="0" dirty="0" err="1"/>
              <a:t>ils</a:t>
            </a:r>
            <a:r>
              <a:rPr lang="en-GB" i="1" baseline="0" dirty="0"/>
              <a:t> </a:t>
            </a:r>
            <a:r>
              <a:rPr lang="en-GB" i="1" baseline="0" dirty="0" err="1"/>
              <a:t>ont</a:t>
            </a:r>
            <a:r>
              <a:rPr lang="en-GB" i="1" baseline="0" dirty="0"/>
              <a:t> </a:t>
            </a:r>
            <a:r>
              <a:rPr lang="en-GB" i="0" baseline="0" dirty="0"/>
              <a:t>sounds like one word, rather than two.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6121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i="0" baseline="0" dirty="0"/>
              <a:t>Highlight that </a:t>
            </a:r>
            <a:r>
              <a:rPr lang="en-GB" i="1" baseline="0" dirty="0" err="1"/>
              <a:t>elles</a:t>
            </a:r>
            <a:r>
              <a:rPr lang="en-GB" i="1" baseline="0" dirty="0"/>
              <a:t> </a:t>
            </a:r>
            <a:r>
              <a:rPr lang="en-GB" i="1" baseline="0" dirty="0" err="1"/>
              <a:t>ont</a:t>
            </a:r>
            <a:r>
              <a:rPr lang="en-GB" i="1" baseline="0" dirty="0"/>
              <a:t> </a:t>
            </a:r>
            <a:r>
              <a:rPr lang="en-GB" i="0" baseline="0" dirty="0"/>
              <a:t>sounds like one word, rather than two.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5725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1/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2/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3/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4/ Reveal English translation on click.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0944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i="0" dirty="0"/>
              <a:t>1. Listen</a:t>
            </a:r>
            <a:r>
              <a:rPr lang="en-GB" i="0" baseline="0" dirty="0"/>
              <a:t> and repeat. Note the SFC in the plural noun.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3957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dirty="0"/>
              <a:t>Listen</a:t>
            </a:r>
            <a:r>
              <a:rPr lang="en-GB" i="0" baseline="0" dirty="0"/>
              <a:t> and repeat. Note SFC in plural noun.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Ask students to translate the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Reveal picture on a click, ask students to check their translations.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Reveal English translation on click.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1289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 Note SFC in plural noun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93858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dirty="0"/>
              <a:t>Listen</a:t>
            </a:r>
            <a:r>
              <a:rPr lang="en-GB" i="0" baseline="0" dirty="0"/>
              <a:t> and repeat. Note SFC in plural noun.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Ask students to translate the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Reveal picture on a click, ask students to check their translations.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i="0" baseline="0" dirty="0"/>
              <a:t>Reveal English translation on click.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60574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 Example with </a:t>
            </a:r>
            <a:r>
              <a:rPr lang="en-GB" i="1" baseline="0" dirty="0" err="1"/>
              <a:t>ils</a:t>
            </a:r>
            <a:r>
              <a:rPr lang="en-GB" i="1" baseline="0" dirty="0"/>
              <a:t> </a:t>
            </a:r>
            <a:r>
              <a:rPr lang="en-GB" i="1" baseline="0" dirty="0" err="1"/>
              <a:t>ont</a:t>
            </a:r>
            <a:r>
              <a:rPr lang="en-GB" i="1" baseline="0" dirty="0"/>
              <a:t> + un</a:t>
            </a:r>
            <a:r>
              <a:rPr lang="en-GB" i="0" baseline="0" dirty="0"/>
              <a:t> to illustrate –t liaison.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35499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i="0" dirty="0"/>
              <a:t>1. Listen</a:t>
            </a:r>
            <a:r>
              <a:rPr lang="en-GB" i="0" baseline="0" dirty="0"/>
              <a:t> and repeat. </a:t>
            </a:r>
            <a:r>
              <a:rPr lang="en-GB" i="0" dirty="0"/>
              <a:t>An</a:t>
            </a:r>
            <a:r>
              <a:rPr lang="en-GB" i="0" baseline="0" dirty="0"/>
              <a:t> example with </a:t>
            </a:r>
            <a:r>
              <a:rPr lang="en-GB" i="1" baseline="0" dirty="0" err="1"/>
              <a:t>elles</a:t>
            </a:r>
            <a:r>
              <a:rPr lang="en-GB" i="1" baseline="0" dirty="0"/>
              <a:t> </a:t>
            </a:r>
            <a:r>
              <a:rPr lang="en-GB" i="1" baseline="0" dirty="0" err="1"/>
              <a:t>ont</a:t>
            </a:r>
            <a:r>
              <a:rPr lang="en-GB" i="1" baseline="0" dirty="0"/>
              <a:t> </a:t>
            </a:r>
            <a:r>
              <a:rPr lang="en-GB" i="0" baseline="0" dirty="0"/>
              <a:t>+ </a:t>
            </a:r>
            <a:r>
              <a:rPr lang="en-GB" i="1" baseline="0" dirty="0" err="1"/>
              <a:t>une</a:t>
            </a:r>
            <a:r>
              <a:rPr lang="en-GB" i="0" baseline="0" dirty="0"/>
              <a:t> to illustrate t- liaison.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90794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i="0" dirty="0"/>
              <a:t>1. Listen</a:t>
            </a:r>
            <a:r>
              <a:rPr lang="en-GB" i="0" baseline="0" dirty="0"/>
              <a:t> and repeat. </a:t>
            </a:r>
            <a:r>
              <a:rPr lang="en-GB" i="0" dirty="0"/>
              <a:t>An</a:t>
            </a:r>
            <a:r>
              <a:rPr lang="en-GB" i="0" baseline="0" dirty="0"/>
              <a:t> example with </a:t>
            </a:r>
            <a:r>
              <a:rPr lang="en-GB" i="1" baseline="0" dirty="0" err="1"/>
              <a:t>elles</a:t>
            </a:r>
            <a:r>
              <a:rPr lang="en-GB" i="1" baseline="0" dirty="0"/>
              <a:t> </a:t>
            </a:r>
            <a:r>
              <a:rPr lang="en-GB" i="1" baseline="0" dirty="0" err="1"/>
              <a:t>ont</a:t>
            </a:r>
            <a:r>
              <a:rPr lang="en-GB" i="1" baseline="0" dirty="0"/>
              <a:t> </a:t>
            </a:r>
            <a:r>
              <a:rPr lang="en-GB" i="0" baseline="0" dirty="0"/>
              <a:t>+ </a:t>
            </a:r>
            <a:r>
              <a:rPr lang="en-GB" i="1" baseline="0" dirty="0" err="1"/>
              <a:t>une</a:t>
            </a:r>
            <a:r>
              <a:rPr lang="en-GB" i="0" baseline="0" dirty="0"/>
              <a:t> to illustrate t- liaison.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99451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i="0" dirty="0"/>
              <a:t>1. Listen</a:t>
            </a:r>
            <a:r>
              <a:rPr lang="en-GB" i="0" baseline="0" dirty="0"/>
              <a:t> and repeat. </a:t>
            </a:r>
            <a:r>
              <a:rPr lang="en-GB" i="0" dirty="0"/>
              <a:t>An</a:t>
            </a:r>
            <a:r>
              <a:rPr lang="en-GB" i="0" baseline="0" dirty="0"/>
              <a:t> example with </a:t>
            </a:r>
            <a:r>
              <a:rPr lang="en-GB" i="1" baseline="0" dirty="0" err="1"/>
              <a:t>ils</a:t>
            </a:r>
            <a:r>
              <a:rPr lang="en-GB" i="1" baseline="0" dirty="0"/>
              <a:t> </a:t>
            </a:r>
            <a:r>
              <a:rPr lang="en-GB" i="1" baseline="0" dirty="0" err="1"/>
              <a:t>ont</a:t>
            </a:r>
            <a:r>
              <a:rPr lang="en-GB" i="1" baseline="0" dirty="0"/>
              <a:t> </a:t>
            </a:r>
            <a:r>
              <a:rPr lang="en-GB" i="0" baseline="0" dirty="0"/>
              <a:t>+ </a:t>
            </a:r>
            <a:r>
              <a:rPr lang="en-GB" i="1" baseline="0" dirty="0"/>
              <a:t>un </a:t>
            </a:r>
            <a:r>
              <a:rPr lang="en-GB" i="0" baseline="0" dirty="0"/>
              <a:t>to illustrate -t liaison.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815976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33385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baseline="0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baseline="0" dirty="0"/>
              <a:t>Aim: </a:t>
            </a:r>
            <a:r>
              <a:rPr lang="en-GB" b="0" baseline="0" dirty="0"/>
              <a:t>Revisiting t-liaison (this was previously introduced with </a:t>
            </a:r>
            <a:r>
              <a:rPr lang="en-GB" b="0" i="1" baseline="0" dirty="0" err="1"/>
              <a:t>c’est</a:t>
            </a:r>
            <a:r>
              <a:rPr lang="en-GB" b="0" i="0" baseline="0" dirty="0"/>
              <a:t> + indefinite article only in week 1.1.3).</a:t>
            </a:r>
            <a:endParaRPr lang="en-GB" b="1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aseline="0" dirty="0"/>
              <a:t>Pronunciation practice of </a:t>
            </a:r>
            <a:r>
              <a:rPr lang="en-GB" i="1" baseline="0" dirty="0"/>
              <a:t>font </a:t>
            </a:r>
            <a:r>
              <a:rPr lang="en-GB" i="0" baseline="0" dirty="0"/>
              <a:t>with and without liaison appears in the slides that follow.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1694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1/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2/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3/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4/ Reveal English translation on click.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171686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Timing: 3 minutes </a:t>
            </a:r>
            <a:r>
              <a:rPr lang="en-GB" b="0" i="0" dirty="0"/>
              <a:t>for 10 slides.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dirty="0"/>
              <a:t>1. </a:t>
            </a: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Highlight the SSC </a:t>
            </a:r>
            <a:r>
              <a:rPr lang="en-GB" i="1" baseline="0" dirty="0"/>
              <a:t>in fon</a:t>
            </a:r>
            <a:r>
              <a:rPr lang="en-GB" b="1" i="1" baseline="0" dirty="0"/>
              <a:t>t</a:t>
            </a:r>
            <a:r>
              <a:rPr lang="en-GB" i="0" baseline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baseline="0" dirty="0"/>
              <a:t>Transcript: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baseline="0" dirty="0" err="1"/>
              <a:t>Ils</a:t>
            </a:r>
            <a:r>
              <a:rPr lang="en-GB" b="0" i="0" baseline="0" dirty="0"/>
              <a:t> font</a:t>
            </a:r>
            <a:endParaRPr lang="en-GB" b="0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43847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dirty="0"/>
              <a:t>1. </a:t>
            </a: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Highlight the SSC </a:t>
            </a:r>
            <a:r>
              <a:rPr lang="en-GB" i="1" baseline="0" dirty="0"/>
              <a:t>in fon</a:t>
            </a:r>
            <a:r>
              <a:rPr lang="en-GB" b="1" i="1" baseline="0" dirty="0"/>
              <a:t>t</a:t>
            </a:r>
            <a:r>
              <a:rPr lang="en-GB" i="0" baseline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baseline="0" dirty="0"/>
              <a:t>Transcript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baseline="0" dirty="0" err="1"/>
              <a:t>Elles</a:t>
            </a:r>
            <a:r>
              <a:rPr lang="en-GB" b="0" i="0" baseline="0" dirty="0"/>
              <a:t> font</a:t>
            </a:r>
            <a:endParaRPr lang="en-GB" b="0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364261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baseline="0" dirty="0"/>
              <a:t>Transcript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baseline="0" dirty="0" err="1"/>
              <a:t>Ils</a:t>
            </a:r>
            <a:r>
              <a:rPr lang="en-GB" b="0" i="0" baseline="0" dirty="0"/>
              <a:t> font la cuisine</a:t>
            </a:r>
            <a:endParaRPr lang="en-GB" b="0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0385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Ils</a:t>
            </a:r>
            <a:r>
              <a:rPr lang="en-GB" b="0" dirty="0"/>
              <a:t> fon</a:t>
            </a:r>
            <a:r>
              <a:rPr lang="en-GB" b="0" u="sng" dirty="0"/>
              <a:t>t </a:t>
            </a:r>
            <a:r>
              <a:rPr lang="en-GB" b="0" u="sng" dirty="0" err="1"/>
              <a:t>u</a:t>
            </a:r>
            <a:r>
              <a:rPr lang="en-GB" b="0" u="none" dirty="0" err="1"/>
              <a:t>ne</a:t>
            </a:r>
            <a:r>
              <a:rPr lang="en-GB" b="0" u="none" dirty="0"/>
              <a:t> fête</a:t>
            </a:r>
            <a:endParaRPr b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95361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 err="1"/>
              <a:t>Elles</a:t>
            </a:r>
            <a:r>
              <a:rPr lang="en-GB" b="0" dirty="0"/>
              <a:t> font des </a:t>
            </a:r>
            <a:r>
              <a:rPr lang="en-GB" b="0" dirty="0" err="1"/>
              <a:t>exercices</a:t>
            </a:r>
            <a:r>
              <a:rPr lang="en-GB" b="0" dirty="0"/>
              <a:t> de </a:t>
            </a:r>
            <a:r>
              <a:rPr lang="en-GB" b="0" dirty="0" err="1"/>
              <a:t>français</a:t>
            </a:r>
            <a:endParaRPr b="1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33627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Elles</a:t>
            </a:r>
            <a:r>
              <a:rPr lang="en-GB" b="0" dirty="0"/>
              <a:t> fon</a:t>
            </a:r>
            <a:r>
              <a:rPr lang="en-GB" b="0" u="sng" dirty="0"/>
              <a:t>t u</a:t>
            </a:r>
            <a:r>
              <a:rPr lang="en-GB" b="0" dirty="0"/>
              <a:t>n effort</a:t>
            </a:r>
            <a:endParaRPr b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978825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Ils</a:t>
            </a:r>
            <a:r>
              <a:rPr lang="en-GB" b="0" dirty="0"/>
              <a:t> font la queue</a:t>
            </a:r>
            <a:endParaRPr b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44745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Ils</a:t>
            </a:r>
            <a:r>
              <a:rPr lang="en-GB" b="0" dirty="0"/>
              <a:t> fon</a:t>
            </a:r>
            <a:r>
              <a:rPr lang="en-GB" b="0" u="sng" dirty="0"/>
              <a:t>t u</a:t>
            </a:r>
            <a:r>
              <a:rPr lang="en-GB" b="0" dirty="0"/>
              <a:t>n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gâteau</a:t>
            </a:r>
            <a:endParaRPr b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46289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Elles</a:t>
            </a:r>
            <a:r>
              <a:rPr lang="en-GB" b="0" dirty="0"/>
              <a:t> font les courses</a:t>
            </a:r>
            <a:endParaRPr b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68727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Elles</a:t>
            </a:r>
            <a:r>
              <a:rPr lang="en-GB" b="0" dirty="0"/>
              <a:t> fon</a:t>
            </a:r>
            <a:r>
              <a:rPr lang="en-GB" b="0" u="sng" dirty="0"/>
              <a:t>t </a:t>
            </a:r>
            <a:r>
              <a:rPr lang="en-GB" b="0" u="sng" dirty="0" err="1"/>
              <a:t>u</a:t>
            </a:r>
            <a:r>
              <a:rPr lang="en-GB" b="0" dirty="0" err="1"/>
              <a:t>ne</a:t>
            </a:r>
            <a:r>
              <a:rPr lang="en-GB" b="0" dirty="0"/>
              <a:t> promenade</a:t>
            </a:r>
            <a:endParaRPr b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213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1/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2/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3/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4/ Reveal English translation on click.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997458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72702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aseline="0" dirty="0"/>
              <a:t>Pronunciation practice of </a:t>
            </a:r>
            <a:r>
              <a:rPr lang="en-GB" i="1" baseline="0" dirty="0"/>
              <a:t>je </a:t>
            </a:r>
            <a:r>
              <a:rPr lang="en-GB" i="1" baseline="0" dirty="0" err="1"/>
              <a:t>vais</a:t>
            </a:r>
            <a:r>
              <a:rPr lang="en-GB" i="1" baseline="0" dirty="0"/>
              <a:t> </a:t>
            </a:r>
            <a:r>
              <a:rPr lang="en-GB" i="0" baseline="0" dirty="0"/>
              <a:t>appears in the slides that follow.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69087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Highlight that</a:t>
            </a:r>
            <a:r>
              <a:rPr lang="en-GB" i="1" baseline="0" dirty="0"/>
              <a:t> </a:t>
            </a:r>
            <a:r>
              <a:rPr lang="en-GB" i="1" baseline="0" dirty="0" err="1"/>
              <a:t>vais</a:t>
            </a:r>
            <a:r>
              <a:rPr lang="en-GB" i="1" baseline="0" dirty="0"/>
              <a:t> à</a:t>
            </a:r>
            <a:r>
              <a:rPr lang="en-GB" i="0" baseline="0" dirty="0"/>
              <a:t> sounds like one word, rather than two.</a:t>
            </a:r>
            <a:endParaRPr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641315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Highlight that</a:t>
            </a:r>
            <a:r>
              <a:rPr lang="en-GB" i="1" baseline="0" dirty="0"/>
              <a:t> </a:t>
            </a:r>
            <a:r>
              <a:rPr lang="en-GB" i="1" baseline="0" dirty="0" err="1"/>
              <a:t>vais</a:t>
            </a:r>
            <a:r>
              <a:rPr lang="en-GB" i="1" baseline="0" dirty="0"/>
              <a:t> au</a:t>
            </a:r>
            <a:r>
              <a:rPr lang="en-GB" i="0" baseline="0" dirty="0"/>
              <a:t> sounds like one word, rather than two.</a:t>
            </a:r>
            <a:endParaRPr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17871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Highlight that</a:t>
            </a:r>
            <a:r>
              <a:rPr lang="en-GB" i="1" baseline="0" dirty="0"/>
              <a:t> </a:t>
            </a:r>
            <a:r>
              <a:rPr lang="en-GB" i="1" baseline="0" dirty="0" err="1"/>
              <a:t>vais</a:t>
            </a:r>
            <a:r>
              <a:rPr lang="en-GB" i="1" baseline="0" dirty="0"/>
              <a:t> à</a:t>
            </a:r>
            <a:r>
              <a:rPr lang="en-GB" i="0" baseline="0" dirty="0"/>
              <a:t> sounds like one word, rather than two.</a:t>
            </a:r>
            <a:endParaRPr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79730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aseline="0" dirty="0"/>
              <a:t>Pronunciation practice of </a:t>
            </a:r>
            <a:r>
              <a:rPr lang="en-GB" i="1" baseline="0" dirty="0"/>
              <a:t>je </a:t>
            </a:r>
            <a:r>
              <a:rPr lang="en-GB" i="1" baseline="0" dirty="0" err="1"/>
              <a:t>vais</a:t>
            </a:r>
            <a:r>
              <a:rPr lang="en-GB" i="1" baseline="0" dirty="0"/>
              <a:t> </a:t>
            </a:r>
            <a:r>
              <a:rPr lang="en-GB" i="0" baseline="0" dirty="0"/>
              <a:t>appears in the slides that follow.</a:t>
            </a: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88381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Highlight that</a:t>
            </a:r>
            <a:r>
              <a:rPr lang="en-GB" i="1" baseline="0" dirty="0"/>
              <a:t> vas à</a:t>
            </a:r>
            <a:r>
              <a:rPr lang="en-GB" i="0" baseline="0" dirty="0"/>
              <a:t> sounds like one word, rather than two.</a:t>
            </a:r>
            <a:endParaRPr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579990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Highlight that</a:t>
            </a:r>
            <a:r>
              <a:rPr lang="en-GB" i="1" baseline="0" dirty="0"/>
              <a:t> vas au</a:t>
            </a:r>
            <a:r>
              <a:rPr lang="en-GB" i="0" baseline="0" dirty="0"/>
              <a:t> sounds like one word, rather than two.</a:t>
            </a:r>
            <a:endParaRPr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13530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Highlight that</a:t>
            </a:r>
            <a:r>
              <a:rPr lang="en-GB" i="1" baseline="0" dirty="0"/>
              <a:t> vas à</a:t>
            </a:r>
            <a:r>
              <a:rPr lang="en-GB" i="0" baseline="0" dirty="0"/>
              <a:t> sounds like one word, rather than two.</a:t>
            </a:r>
            <a:endParaRPr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357075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953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baseline="0" dirty="0"/>
              <a:t>Procedure:</a:t>
            </a: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1/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2/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3/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4/ Reveal English translation on click.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i="0"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487062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recap </a:t>
            </a:r>
            <a:r>
              <a:rPr lang="en-GB" b="0" i="1" baseline="0" dirty="0"/>
              <a:t>au</a:t>
            </a:r>
            <a:r>
              <a:rPr lang="en-GB" b="0" i="0" baseline="0" dirty="0"/>
              <a:t>/</a:t>
            </a:r>
            <a:r>
              <a:rPr lang="en-GB" b="0" i="1" baseline="0" dirty="0"/>
              <a:t>à la </a:t>
            </a:r>
            <a:r>
              <a:rPr lang="en-GB" b="0" baseline="0" dirty="0"/>
              <a:t>and introduce </a:t>
            </a:r>
            <a:r>
              <a:rPr lang="en-GB" b="0" i="1" baseline="0" dirty="0"/>
              <a:t>à l’/aux</a:t>
            </a:r>
            <a:endParaRPr lang="en-GB" b="1" i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Teacher to draw attention to the liaison in ‘au</a:t>
            </a:r>
            <a:r>
              <a:rPr lang="en-GB" b="1" baseline="0" dirty="0"/>
              <a:t>x</a:t>
            </a:r>
            <a:r>
              <a:rPr lang="en-GB" baseline="0" dirty="0"/>
              <a:t> </a:t>
            </a:r>
            <a:r>
              <a:rPr lang="en-GB" sz="12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lang="en-GB" sz="1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tats-Unis</a:t>
            </a:r>
            <a:r>
              <a:rPr lang="en-GB" sz="1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’ and ‘au</a:t>
            </a:r>
            <a:r>
              <a:rPr lang="en-GB" sz="12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x</a:t>
            </a:r>
            <a:r>
              <a:rPr lang="en-GB" sz="1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200" b="1" noProof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î</a:t>
            </a:r>
            <a:r>
              <a:rPr lang="en-GB" sz="1200" noProof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les</a:t>
            </a:r>
            <a:r>
              <a:rPr lang="en-GB" sz="12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.’ This is practised further in the slides that follow.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Explain that because ‘</a:t>
            </a:r>
            <a:r>
              <a:rPr lang="en-GB" sz="1200" b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lang="en-GB" sz="1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tats</a:t>
            </a:r>
            <a:r>
              <a:rPr lang="en-GB" sz="1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’ (states) is plural, the name of the country needs ‘aux’.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466859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Timing: 2 minutes </a:t>
            </a:r>
            <a:r>
              <a:rPr lang="en-GB" b="0" i="0" dirty="0"/>
              <a:t>for 4 slides.</a:t>
            </a:r>
            <a:endParaRPr lang="en-GB" b="1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Aim: </a:t>
            </a:r>
            <a:r>
              <a:rPr lang="en-GB" i="0" dirty="0"/>
              <a:t>Pronunciation practice with ‘aux’ + liaison.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93491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57566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90130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606378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01224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recap </a:t>
            </a:r>
            <a:r>
              <a:rPr lang="en-GB" b="0" i="1" baseline="0" dirty="0"/>
              <a:t>au</a:t>
            </a:r>
            <a:r>
              <a:rPr lang="en-GB" b="0" i="0" baseline="0" dirty="0"/>
              <a:t>/</a:t>
            </a:r>
            <a:r>
              <a:rPr lang="en-GB" b="0" i="1" baseline="0" dirty="0"/>
              <a:t>à la </a:t>
            </a:r>
            <a:r>
              <a:rPr lang="en-GB" b="0" baseline="0" dirty="0"/>
              <a:t>and introduce </a:t>
            </a:r>
            <a:r>
              <a:rPr lang="en-GB" b="0" i="1" baseline="0" dirty="0"/>
              <a:t>à l’/aux</a:t>
            </a:r>
            <a:endParaRPr lang="en-GB" b="1" i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Teacher to draw attention to the liaison in ‘au</a:t>
            </a:r>
            <a:r>
              <a:rPr lang="en-GB" b="1" baseline="0" dirty="0"/>
              <a:t>x</a:t>
            </a:r>
            <a:r>
              <a:rPr lang="en-GB" baseline="0" dirty="0"/>
              <a:t> </a:t>
            </a:r>
            <a:r>
              <a:rPr lang="en-GB" sz="12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lang="en-GB" sz="1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tats-Unis</a:t>
            </a:r>
            <a:r>
              <a:rPr lang="en-GB" sz="1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’ and ‘au</a:t>
            </a:r>
            <a:r>
              <a:rPr lang="en-GB" sz="12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x</a:t>
            </a:r>
            <a:r>
              <a:rPr lang="en-GB" sz="1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200" b="1" noProof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î</a:t>
            </a:r>
            <a:r>
              <a:rPr lang="en-GB" sz="1200" noProof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les</a:t>
            </a:r>
            <a:r>
              <a:rPr lang="en-GB" sz="12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.’ This is practised further in the slides that follow.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Explain that because ‘</a:t>
            </a:r>
            <a:r>
              <a:rPr lang="en-GB" sz="1200" b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lang="en-GB" sz="1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tats</a:t>
            </a:r>
            <a:r>
              <a:rPr lang="en-GB" sz="1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’ (states) is plural, the name of the country needs ‘aux’.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75301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Timing: 5 minutes </a:t>
            </a:r>
            <a:r>
              <a:rPr lang="en-GB" b="0" i="0" dirty="0"/>
              <a:t>(4 slides)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dirty="0"/>
              <a:t>Aim:</a:t>
            </a:r>
            <a:r>
              <a:rPr lang="en-GB" b="1" i="0" baseline="0" dirty="0"/>
              <a:t> </a:t>
            </a:r>
            <a:r>
              <a:rPr lang="en-GB" b="0" i="0" baseline="0" dirty="0"/>
              <a:t>C</a:t>
            </a:r>
            <a:r>
              <a:rPr lang="en-GB" b="0" i="0" dirty="0"/>
              <a:t>onsolidate</a:t>
            </a:r>
            <a:r>
              <a:rPr lang="en-GB" b="0" i="0" baseline="0" dirty="0"/>
              <a:t> ‘nous’ form of </a:t>
            </a:r>
            <a:r>
              <a:rPr lang="en-GB" b="0" i="1" baseline="0" dirty="0" err="1"/>
              <a:t>aller</a:t>
            </a:r>
            <a:r>
              <a:rPr lang="en-GB" b="0" i="0" baseline="0" dirty="0"/>
              <a:t> and model the liaison within sentences using the preposition ‘à’.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dirty="0"/>
              <a:t>1. Listen</a:t>
            </a:r>
            <a:r>
              <a:rPr lang="en-GB" i="0" baseline="0" dirty="0"/>
              <a:t> and repeat.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2. Ask students to translate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3. Reveal picture on a click, ask students to check their translations.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4. Reveal English translation on click.</a:t>
            </a:r>
            <a:endParaRPr lang="en-GB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784101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211431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652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0890-6243-0335-F670-ACC26BD78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A6AED-1751-F870-79E7-D1B304505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51121-2797-BFE1-5E45-8DC8E612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7A0B-27E9-488F-B9B7-3CEF43B46616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FDBEB-0E33-0C82-625F-E4C9992E8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87D4F-8CFC-C446-30BD-618F7153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7545-7530-4A73-9BAE-C0FEC678F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216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7CBD-F235-6017-3B4F-5D6517858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46E55-A798-DC74-93B4-259BA9C71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BA754-9689-A0D1-0392-B69357771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7A0B-27E9-488F-B9B7-3CEF43B46616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322BA-2366-E607-12B9-26800F3F7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E9AA8-9D2C-D17F-8CDC-3D6908F4E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7545-7530-4A73-9BAE-C0FEC678F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64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ECD761-0ADE-4E4B-20F5-6E0BD74AF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86765-6479-1C34-9B6F-590B616D6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E846A-392C-EF16-BD7A-F91E6F1B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7A0B-27E9-488F-B9B7-3CEF43B46616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58F21-DC5A-3381-0ED1-21D0A2AD4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270C6-2D24-8482-9FDB-165607FC6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7545-7530-4A73-9BAE-C0FEC678F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552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393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404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826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352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862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864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6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6037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8049-62DB-D0D8-92F5-9F1F0723F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40D58-B006-FDFF-96AF-06D879021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658AA-38B0-9C2F-21E7-E0FB443BD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7A0B-27E9-488F-B9B7-3CEF43B46616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0BA56-FDF0-F74F-4DB3-D2C455B1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AA438-9E8F-B99C-ACDE-A4AC5B5F1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7545-7530-4A73-9BAE-C0FEC678F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11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6841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82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29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3AB1B-48DB-A3C5-032D-4986D8481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24ADE-68D4-A766-1676-B7FCA1C44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48220-8798-9CC1-306F-E8EAD46B7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7A0B-27E9-488F-B9B7-3CEF43B46616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EC8A3-FCF0-0216-5D29-4C9A16002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C8F95-9F77-5735-0916-02B77322E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7545-7530-4A73-9BAE-C0FEC678F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50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55314-9E00-D7B0-D258-BD478397C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D925E-FB61-4389-872C-9CB3E7897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AED21-7ED4-1844-8C11-521AA5A2C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DBE0D-AC8F-4441-63A2-D48DBE794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7A0B-27E9-488F-B9B7-3CEF43B46616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57D20D-EBD1-CAEF-8828-E5BB7068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8A254E-DB5E-BA83-4816-96787FD4B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7545-7530-4A73-9BAE-C0FEC678F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302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A4F9E-86DA-E591-1128-6DCBFD920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E5F04-F9C2-ED36-87BA-7A602B928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7FDA9-431C-405D-CFBB-445D3BAF8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FCACC3-3164-8055-A221-01E0ACCE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30D82-EC92-48C3-D9D4-301A512761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9645C8-3A8B-7182-B938-1DE774E7D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7A0B-27E9-488F-B9B7-3CEF43B46616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7E0227-DC8C-54AD-A473-38E290FB4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9971EF-28CF-F472-E554-6261C5D2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7545-7530-4A73-9BAE-C0FEC678F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0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4FDE6-F556-B4A7-BD0D-8EE498906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7DD16A-4835-17AD-21C1-704415514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7A0B-27E9-488F-B9B7-3CEF43B46616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B140E6-3736-6F42-C55E-044D770D4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AA8663-97BD-0F0C-95DC-C2B16D560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7545-7530-4A73-9BAE-C0FEC678F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783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C7BB31-44AF-7030-10C9-403387AB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7A0B-27E9-488F-B9B7-3CEF43B46616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73001C-A44B-EC33-2B30-5D8956C0C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D0E20-DE50-AF4E-2C93-2F4D12A63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7545-7530-4A73-9BAE-C0FEC678F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724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76E9-A285-48CA-21EF-D5C2FA5DA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4ED8C-CBAB-4C9D-70DD-CCC4EF7A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33E7B1-B2F6-9C08-D2FA-3E049D6E7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FD89A-2EB1-488C-1E94-5FC0305AE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7A0B-27E9-488F-B9B7-3CEF43B46616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1E429-EC80-B3BC-A65B-3C57D08B9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BCCA9-9147-DAE5-90F4-B3CD10E6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7545-7530-4A73-9BAE-C0FEC678F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775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01350-3401-117A-D1BC-E08251C93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5EBF9C-55CA-7282-3717-18E0F1A31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ABADE-38E8-0682-FAC1-36309BA4F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34360-1FF0-E248-9F65-B37E32D1F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7A0B-27E9-488F-B9B7-3CEF43B46616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97472-ECD5-BB58-3583-51C7D5784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436C8-BA7A-D44A-2B83-CBE8C601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7545-7530-4A73-9BAE-C0FEC678F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669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364837-3B93-FE33-6DCA-DFE5D6A24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BD034-D40B-8A7B-089A-0B285C649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3EBA8-C830-B3CB-4387-70BFC52937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A7A0B-27E9-488F-B9B7-3CEF43B46616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135D0-B327-8AE4-BC92-A1A1205C6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18C9D-D68F-37F2-07DF-100542670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B7545-7530-4A73-9BAE-C0FEC678F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43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88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1.wav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2.wav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3.wav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4.wav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5.wav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5.wav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6.wav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7.wav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8.wav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9.wav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0.wav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1.wav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9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2.wav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3.wav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4.wav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5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6.wav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7.wav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8.wav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9.wav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0.wav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1.wav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2.wav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audio" Target="../media/audio13.wav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2.wav"/><Relationship Id="rId11" Type="http://schemas.openxmlformats.org/officeDocument/2006/relationships/image" Target="../media/image12.png"/><Relationship Id="rId5" Type="http://schemas.openxmlformats.org/officeDocument/2006/relationships/audio" Target="../media/audio11.wav"/><Relationship Id="rId10" Type="http://schemas.openxmlformats.org/officeDocument/2006/relationships/audio" Target="../media/audio5.wav"/><Relationship Id="rId4" Type="http://schemas.openxmlformats.org/officeDocument/2006/relationships/image" Target="../media/image11.png"/><Relationship Id="rId9" Type="http://schemas.openxmlformats.org/officeDocument/2006/relationships/audio" Target="../media/audio14.wav"/><Relationship Id="rId14" Type="http://schemas.openxmlformats.org/officeDocument/2006/relationships/image" Target="../media/image15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3.wav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4.wav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5.wav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0.wav"/><Relationship Id="rId3" Type="http://schemas.openxmlformats.org/officeDocument/2006/relationships/image" Target="../media/image3.png"/><Relationship Id="rId7" Type="http://schemas.openxmlformats.org/officeDocument/2006/relationships/audio" Target="../media/audio139.wav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8.wav"/><Relationship Id="rId11" Type="http://schemas.openxmlformats.org/officeDocument/2006/relationships/audio" Target="../media/audio143.wav"/><Relationship Id="rId5" Type="http://schemas.openxmlformats.org/officeDocument/2006/relationships/audio" Target="../media/audio137.wav"/><Relationship Id="rId10" Type="http://schemas.openxmlformats.org/officeDocument/2006/relationships/audio" Target="../media/audio142.wav"/><Relationship Id="rId4" Type="http://schemas.openxmlformats.org/officeDocument/2006/relationships/audio" Target="../media/audio136.wav"/><Relationship Id="rId9" Type="http://schemas.openxmlformats.org/officeDocument/2006/relationships/audio" Target="../media/audio141.wav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8.wav"/><Relationship Id="rId3" Type="http://schemas.openxmlformats.org/officeDocument/2006/relationships/image" Target="../media/image3.png"/><Relationship Id="rId7" Type="http://schemas.openxmlformats.org/officeDocument/2006/relationships/audio" Target="../media/audio147.wav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6.wav"/><Relationship Id="rId11" Type="http://schemas.openxmlformats.org/officeDocument/2006/relationships/audio" Target="../media/audio151.wav"/><Relationship Id="rId5" Type="http://schemas.openxmlformats.org/officeDocument/2006/relationships/audio" Target="../media/audio145.wav"/><Relationship Id="rId10" Type="http://schemas.openxmlformats.org/officeDocument/2006/relationships/audio" Target="../media/audio150.wav"/><Relationship Id="rId4" Type="http://schemas.openxmlformats.org/officeDocument/2006/relationships/audio" Target="../media/audio144.wav"/><Relationship Id="rId9" Type="http://schemas.openxmlformats.org/officeDocument/2006/relationships/audio" Target="../media/audio149.wav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4.wav"/><Relationship Id="rId3" Type="http://schemas.openxmlformats.org/officeDocument/2006/relationships/image" Target="../media/image3.png"/><Relationship Id="rId7" Type="http://schemas.openxmlformats.org/officeDocument/2006/relationships/audio" Target="../media/audio153.wav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2.wav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audio" Target="../media/audio155.wav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8.wav"/><Relationship Id="rId3" Type="http://schemas.openxmlformats.org/officeDocument/2006/relationships/image" Target="../media/image3.png"/><Relationship Id="rId7" Type="http://schemas.openxmlformats.org/officeDocument/2006/relationships/audio" Target="../media/audio157.wav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6.wav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audio" Target="../media/audio159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0.wav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3.png"/><Relationship Id="rId4" Type="http://schemas.openxmlformats.org/officeDocument/2006/relationships/audio" Target="../media/audio161.wav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2.wav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3.png"/><Relationship Id="rId4" Type="http://schemas.openxmlformats.org/officeDocument/2006/relationships/audio" Target="../media/audio163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4.wav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3.png"/><Relationship Id="rId4" Type="http://schemas.openxmlformats.org/officeDocument/2006/relationships/audio" Target="../media/audio165.wav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6.wav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7.wav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8.wav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9.wav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0.wav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audio" Target="../media/audio28.wav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7.wav"/><Relationship Id="rId11" Type="http://schemas.openxmlformats.org/officeDocument/2006/relationships/audio" Target="../media/audio32.wav"/><Relationship Id="rId5" Type="http://schemas.openxmlformats.org/officeDocument/2006/relationships/audio" Target="../media/audio26.wav"/><Relationship Id="rId10" Type="http://schemas.openxmlformats.org/officeDocument/2006/relationships/audio" Target="../media/audio31.wav"/><Relationship Id="rId4" Type="http://schemas.openxmlformats.org/officeDocument/2006/relationships/audio" Target="../media/audio25.wav"/><Relationship Id="rId9" Type="http://schemas.openxmlformats.org/officeDocument/2006/relationships/audio" Target="../media/audio30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audio" Target="../media/audio36.wav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5.wav"/><Relationship Id="rId11" Type="http://schemas.openxmlformats.org/officeDocument/2006/relationships/audio" Target="../media/audio40.wav"/><Relationship Id="rId5" Type="http://schemas.openxmlformats.org/officeDocument/2006/relationships/audio" Target="../media/audio34.wav"/><Relationship Id="rId10" Type="http://schemas.openxmlformats.org/officeDocument/2006/relationships/audio" Target="../media/audio39.wav"/><Relationship Id="rId4" Type="http://schemas.openxmlformats.org/officeDocument/2006/relationships/audio" Target="../media/audio33.wav"/><Relationship Id="rId9" Type="http://schemas.openxmlformats.org/officeDocument/2006/relationships/audio" Target="../media/audio38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3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4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7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9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13" Type="http://schemas.openxmlformats.org/officeDocument/2006/relationships/audio" Target="../media/audio59.wav"/><Relationship Id="rId18" Type="http://schemas.openxmlformats.org/officeDocument/2006/relationships/audio" Target="../media/audio64.wav"/><Relationship Id="rId26" Type="http://schemas.openxmlformats.org/officeDocument/2006/relationships/image" Target="../media/image43.png"/><Relationship Id="rId3" Type="http://schemas.openxmlformats.org/officeDocument/2006/relationships/audio" Target="../media/audio50.wav"/><Relationship Id="rId21" Type="http://schemas.openxmlformats.org/officeDocument/2006/relationships/image" Target="../media/image39.png"/><Relationship Id="rId7" Type="http://schemas.openxmlformats.org/officeDocument/2006/relationships/audio" Target="../media/audio54.wav"/><Relationship Id="rId12" Type="http://schemas.openxmlformats.org/officeDocument/2006/relationships/audio" Target="../media/audio58.wav"/><Relationship Id="rId17" Type="http://schemas.openxmlformats.org/officeDocument/2006/relationships/audio" Target="../media/audio63.wav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6" Type="http://schemas.openxmlformats.org/officeDocument/2006/relationships/audio" Target="../media/audio62.wav"/><Relationship Id="rId20" Type="http://schemas.openxmlformats.org/officeDocument/2006/relationships/image" Target="../media/image38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3.wav"/><Relationship Id="rId11" Type="http://schemas.openxmlformats.org/officeDocument/2006/relationships/image" Target="../media/image3.png"/><Relationship Id="rId24" Type="http://schemas.openxmlformats.org/officeDocument/2006/relationships/image" Target="../media/image42.png"/><Relationship Id="rId5" Type="http://schemas.openxmlformats.org/officeDocument/2006/relationships/audio" Target="../media/audio52.wav"/><Relationship Id="rId15" Type="http://schemas.openxmlformats.org/officeDocument/2006/relationships/audio" Target="../media/audio61.wav"/><Relationship Id="rId23" Type="http://schemas.openxmlformats.org/officeDocument/2006/relationships/image" Target="../media/image41.png"/><Relationship Id="rId28" Type="http://schemas.openxmlformats.org/officeDocument/2006/relationships/image" Target="../media/image45.png"/><Relationship Id="rId10" Type="http://schemas.openxmlformats.org/officeDocument/2006/relationships/audio" Target="../media/audio57.wav"/><Relationship Id="rId19" Type="http://schemas.openxmlformats.org/officeDocument/2006/relationships/audio" Target="../media/audio65.wav"/><Relationship Id="rId31" Type="http://schemas.openxmlformats.org/officeDocument/2006/relationships/image" Target="../media/image47.png"/><Relationship Id="rId4" Type="http://schemas.openxmlformats.org/officeDocument/2006/relationships/audio" Target="../media/audio51.wav"/><Relationship Id="rId9" Type="http://schemas.openxmlformats.org/officeDocument/2006/relationships/audio" Target="../media/audio56.wav"/><Relationship Id="rId14" Type="http://schemas.openxmlformats.org/officeDocument/2006/relationships/audio" Target="../media/audio60.wav"/><Relationship Id="rId22" Type="http://schemas.openxmlformats.org/officeDocument/2006/relationships/image" Target="../media/image40.png"/><Relationship Id="rId27" Type="http://schemas.openxmlformats.org/officeDocument/2006/relationships/image" Target="../media/image44.png"/><Relationship Id="rId30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7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7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8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9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0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2.wav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4.wav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5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6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7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8.wav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9.wav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8.wav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9.wav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0.wav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1.wav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2.wav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3.wav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4.wav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5.wav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6.wav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7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8.wav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9.wav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0.wav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1.wav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.png"/><Relationship Id="rId4" Type="http://schemas.openxmlformats.org/officeDocument/2006/relationships/image" Target="../media/image6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2.wav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3.wav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.png"/><Relationship Id="rId4" Type="http://schemas.openxmlformats.org/officeDocument/2006/relationships/image" Target="../media/image6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4.wav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.png"/><Relationship Id="rId4" Type="http://schemas.openxmlformats.org/officeDocument/2006/relationships/image" Target="../media/image6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5.wav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.png"/><Relationship Id="rId4" Type="http://schemas.openxmlformats.org/officeDocument/2006/relationships/image" Target="../media/image6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6.wav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7.wav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.png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98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99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0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2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3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4.wav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5.wav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6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7.wav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8.wav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9.wav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0.wav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72735" cy="6860761"/>
            <a:chOff x="-5614" y="-2779"/>
            <a:chExt cx="12172735" cy="6906416"/>
          </a:xfrm>
        </p:grpSpPr>
        <p:grpSp>
          <p:nvGrpSpPr>
            <p:cNvPr id="8" name="Group 7"/>
            <p:cNvGrpSpPr/>
            <p:nvPr/>
          </p:nvGrpSpPr>
          <p:grpSpPr>
            <a:xfrm>
              <a:off x="-2804" y="-1388"/>
              <a:ext cx="12169925" cy="6903634"/>
              <a:chOff x="53641" y="-1388"/>
              <a:chExt cx="12169925" cy="6903634"/>
            </a:xfrm>
            <a:solidFill>
              <a:srgbClr val="E3EAFD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89567" y="-331753"/>
                <a:ext cx="6903634" cy="7564364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3641" y="0"/>
                <a:ext cx="4635976" cy="6902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64041" y="-321449"/>
              <a:ext cx="6903637" cy="7540978"/>
            </a:xfrm>
            <a:prstGeom prst="triangle">
              <a:avLst>
                <a:gd name="adj" fmla="val 0"/>
              </a:avLst>
            </a:prstGeom>
            <a:solidFill>
              <a:srgbClr val="115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14" y="1"/>
              <a:ext cx="4350984" cy="6903636"/>
            </a:xfrm>
            <a:prstGeom prst="rect">
              <a:avLst/>
            </a:prstGeom>
            <a:solidFill>
              <a:srgbClr val="115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64517F0-A710-4042-8099-701E8D464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000" y="1883962"/>
            <a:ext cx="7308549" cy="1062010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French Phonics Collection</a:t>
            </a:r>
            <a:br>
              <a:rPr lang="en-GB" sz="4000" b="1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en-US" sz="4000" dirty="0">
              <a:latin typeface="Century Gothic" panose="020B0502020202020204" pitchFamily="34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0A580B7-C268-0342-99CB-FE5B50319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000" y="2542938"/>
            <a:ext cx="7748076" cy="886062"/>
          </a:xfrm>
        </p:spPr>
        <p:txBody>
          <a:bodyPr>
            <a:noAutofit/>
          </a:bodyPr>
          <a:lstStyle/>
          <a:p>
            <a:pPr algn="l"/>
            <a:r>
              <a:rPr lang="en-GB" sz="3000" dirty="0">
                <a:solidFill>
                  <a:prstClr val="white"/>
                </a:solidFill>
                <a:latin typeface="Century Gothic" panose="020B0502020202020204" pitchFamily="34" charset="0"/>
              </a:rPr>
              <a:t>SSC [La liaison]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502CB826-070E-7442-AEA1-0E03C56E046F}"/>
              </a:ext>
            </a:extLst>
          </p:cNvPr>
          <p:cNvSpPr txBox="1">
            <a:spLocks/>
          </p:cNvSpPr>
          <p:nvPr/>
        </p:nvSpPr>
        <p:spPr>
          <a:xfrm>
            <a:off x="235003" y="5666212"/>
            <a:ext cx="7863968" cy="108030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Artwork by: Chloé </a:t>
            </a:r>
            <a:r>
              <a:rPr lang="en-GB" sz="1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Motard</a:t>
            </a:r>
            <a:endParaRPr lang="en-GB" sz="14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updated: 22/11/2022</a:t>
            </a: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94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2524798" y="3524183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It’s quiet.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696" y="1671825"/>
            <a:ext cx="111366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0200" b="1" i="0" u="none" strike="noStrike" kern="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10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0200" b="1" i="0" u="none" strike="noStrike" kern="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calme</a:t>
            </a:r>
            <a:r>
              <a:rPr lang="en-GB" sz="102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10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" name="Action Button: Forward or Next 9">
            <a:hlinkClick r:id="" action="ppaction://noaction" highlightClick="1">
              <a:snd r:embed="rId3" name="c'est calme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3E6BB541-C449-4652-BB5A-2618208D4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5CDE0D9F-DEE3-4BAC-99D2-62104C59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EB4B0BAF-514A-4178-ABDD-567657CDE47F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pic>
        <p:nvPicPr>
          <p:cNvPr id="12294" name="Picture 6" descr="Landscape, Twilight, Light, Night, Dusk, Sky, Highway">
            <a:extLst>
              <a:ext uri="{FF2B5EF4-FFF2-40B4-BE49-F238E27FC236}">
                <a16:creationId xmlns:a16="http://schemas.microsoft.com/office/drawing/2014/main" id="{4BFC2A3C-481D-491B-BCDE-004CD56AE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795" y="4066012"/>
            <a:ext cx="2634125" cy="203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49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'est cal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6973858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200" b="1" dirty="0">
                <a:solidFill>
                  <a:schemeClr val="bg1"/>
                </a:solidFill>
              </a:rPr>
              <a:t>Saying where we go / are going</a:t>
            </a:r>
            <a:endParaRPr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4836" y="1684395"/>
            <a:ext cx="11085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7200" b="1" dirty="0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llons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>
                <a:solidFill>
                  <a:srgbClr val="115177"/>
                </a:solidFill>
                <a:latin typeface="Century Gothic" panose="020B0502020202020204" pitchFamily="34" charset="0"/>
              </a:rPr>
              <a:t>à la </a:t>
            </a:r>
            <a:r>
              <a:rPr lang="en-GB" sz="7200" b="1" dirty="0" err="1">
                <a:solidFill>
                  <a:srgbClr val="115177"/>
                </a:solidFill>
                <a:latin typeface="Century Gothic" panose="020B0502020202020204" pitchFamily="34" charset="0"/>
              </a:rPr>
              <a:t>maison</a:t>
            </a:r>
            <a:r>
              <a:rPr lang="en-GB" sz="7200" b="1" dirty="0">
                <a:solidFill>
                  <a:srgbClr val="115177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Action Button: Forward or Next 6">
            <a:hlinkClick r:id="" action="ppaction://noaction" highlightClick="1">
              <a:snd r:embed="rId3" name="Slide 28_item 1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2753786" y="1836737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We are going home.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441" y="3994405"/>
            <a:ext cx="2839117" cy="2280757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7376160" y="3881479"/>
            <a:ext cx="4709160" cy="2096240"/>
          </a:xfrm>
          <a:prstGeom prst="wedgeEllipseCallout">
            <a:avLst>
              <a:gd name="adj1" fmla="val -43852"/>
              <a:gd name="adj2" fmla="val -55273"/>
            </a:avLst>
          </a:prstGeom>
          <a:solidFill>
            <a:srgbClr val="EE6000"/>
          </a:solidFill>
          <a:ln>
            <a:solidFill>
              <a:srgbClr val="115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444803" y="4062625"/>
            <a:ext cx="45718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Since we are using </a:t>
            </a:r>
            <a:r>
              <a:rPr lang="en-GB" sz="20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aller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talk about going somewhere,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meaning of ‘à’ must be ‘to’.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 English, we of course say ‘home’ rather than ‘to the house’!</a:t>
            </a:r>
          </a:p>
        </p:txBody>
      </p:sp>
      <p:pic>
        <p:nvPicPr>
          <p:cNvPr id="13" name="Picture 12" descr="background rectangle">
            <a:extLst>
              <a:ext uri="{FF2B5EF4-FFF2-40B4-BE49-F238E27FC236}">
                <a16:creationId xmlns:a16="http://schemas.microsoft.com/office/drawing/2014/main" id="{D9A1BCCA-2A75-4E24-9C31-204B5FC4C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325F035C-3A1E-4E86-BE76-1E24721E6938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kern="0">
                <a:solidFill>
                  <a:schemeClr val="bg1"/>
                </a:solidFill>
              </a:rPr>
              <a:t>Saying where we go</a:t>
            </a:r>
            <a:endParaRPr lang="en-GB" sz="3600" b="1" kern="0" dirty="0">
              <a:solidFill>
                <a:schemeClr val="bg1"/>
              </a:solidFill>
            </a:endParaRPr>
          </a:p>
        </p:txBody>
      </p:sp>
      <p:sp>
        <p:nvSpPr>
          <p:cNvPr id="15" name="Rounded Rectangle 46">
            <a:extLst>
              <a:ext uri="{FF2B5EF4-FFF2-40B4-BE49-F238E27FC236}">
                <a16:creationId xmlns:a16="http://schemas.microsoft.com/office/drawing/2014/main" id="{098CAD35-3F51-4AD2-ACDA-7A04A91C099E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66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9" grpId="0" animBg="1"/>
      <p:bldP spid="11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6840508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200" b="1" dirty="0">
                <a:solidFill>
                  <a:schemeClr val="lt1"/>
                </a:solidFill>
              </a:rPr>
              <a:t>Saying where you go / are going</a:t>
            </a:r>
            <a:endParaRPr sz="3200" b="1" dirty="0">
              <a:solidFill>
                <a:schemeClr val="l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3464" y="1624209"/>
            <a:ext cx="1085451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13400" b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13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400" b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13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llez</a:t>
            </a:r>
            <a:endParaRPr lang="en-GB" sz="13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Arc 9"/>
          <p:cNvSpPr/>
          <p:nvPr/>
        </p:nvSpPr>
        <p:spPr>
          <a:xfrm rot="7925323">
            <a:off x="5147729" y="1821162"/>
            <a:ext cx="1896542" cy="2038688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ction Button: Forward or Next 10">
            <a:hlinkClick r:id="" action="ppaction://noaction" highlightClick="1">
              <a:snd r:embed="rId3" name="Slide 75_item 1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130C5-3C21-4947-9DB2-3D833CEEA4F9}"/>
              </a:ext>
            </a:extLst>
          </p:cNvPr>
          <p:cNvSpPr txBox="1"/>
          <p:nvPr/>
        </p:nvSpPr>
        <p:spPr>
          <a:xfrm>
            <a:off x="2524800" y="4227472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you (pl) go / are going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EF1F42D6-59A8-4A35-8433-8C5179704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672C6BFA-D78E-4598-A058-F7C99A6062E6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kern="0">
                <a:solidFill>
                  <a:schemeClr val="bg1"/>
                </a:solidFill>
              </a:rPr>
              <a:t>Saying where you go </a:t>
            </a:r>
            <a:endParaRPr lang="en-GB" sz="3600" b="1" kern="0" dirty="0">
              <a:solidFill>
                <a:schemeClr val="bg1"/>
              </a:solidFill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FA9613A0-29F1-4D6C-AD34-88B712759CA4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96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6935758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200" b="1">
                <a:solidFill>
                  <a:schemeClr val="lt1"/>
                </a:solidFill>
              </a:rPr>
              <a:t>Saying</a:t>
            </a:r>
            <a:r>
              <a:rPr lang="en-GB" sz="3200" b="1" baseline="0">
                <a:solidFill>
                  <a:schemeClr val="lt1"/>
                </a:solidFill>
              </a:rPr>
              <a:t> where you go / are going</a:t>
            </a:r>
            <a:endParaRPr sz="3200" b="1">
              <a:solidFill>
                <a:schemeClr val="l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9165" y="1756065"/>
            <a:ext cx="960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llez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>
                <a:solidFill>
                  <a:srgbClr val="115177"/>
                </a:solidFill>
                <a:latin typeface="Century Gothic" panose="020B0502020202020204" pitchFamily="34" charset="0"/>
              </a:rPr>
              <a:t>à </a:t>
            </a:r>
            <a:r>
              <a:rPr lang="en-GB" sz="7200" b="1" dirty="0" err="1">
                <a:solidFill>
                  <a:srgbClr val="115177"/>
                </a:solidFill>
                <a:latin typeface="Century Gothic" panose="020B0502020202020204" pitchFamily="34" charset="0"/>
              </a:rPr>
              <a:t>Londres</a:t>
            </a:r>
            <a:r>
              <a:rPr lang="en-GB" sz="7200" b="1" dirty="0">
                <a:solidFill>
                  <a:srgbClr val="115177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Action Button: Forward or Next 6">
            <a:hlinkClick r:id="" action="ppaction://noaction" highlightClick="1">
              <a:snd r:embed="rId3" name="Slide 76_item 1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3727052" y="1908405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You are going to London.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background rectangle">
            <a:extLst>
              <a:ext uri="{FF2B5EF4-FFF2-40B4-BE49-F238E27FC236}">
                <a16:creationId xmlns:a16="http://schemas.microsoft.com/office/drawing/2014/main" id="{E85B8D6A-2EC8-4C5A-8190-70F450C2F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1FD99766-EC00-42D7-A5D7-AF676A94CB47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kern="0">
                <a:solidFill>
                  <a:schemeClr val="bg1"/>
                </a:solidFill>
              </a:rPr>
              <a:t>Saying where you go </a:t>
            </a:r>
            <a:endParaRPr lang="en-GB" sz="3600" b="1" kern="0" dirty="0">
              <a:solidFill>
                <a:schemeClr val="bg1"/>
              </a:solidFill>
            </a:endParaRPr>
          </a:p>
        </p:txBody>
      </p:sp>
      <p:sp>
        <p:nvSpPr>
          <p:cNvPr id="12" name="Rounded Rectangle 46">
            <a:extLst>
              <a:ext uri="{FF2B5EF4-FFF2-40B4-BE49-F238E27FC236}">
                <a16:creationId xmlns:a16="http://schemas.microsoft.com/office/drawing/2014/main" id="{9F785585-A929-4A83-A85C-89BC52F7BDB8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7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6916708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200" b="1">
                <a:solidFill>
                  <a:schemeClr val="lt1"/>
                </a:solidFill>
              </a:rPr>
              <a:t>Saying</a:t>
            </a:r>
            <a:r>
              <a:rPr lang="en-GB" sz="3200" b="1" baseline="0">
                <a:solidFill>
                  <a:schemeClr val="lt1"/>
                </a:solidFill>
              </a:rPr>
              <a:t> where you go / are going</a:t>
            </a:r>
            <a:endParaRPr sz="3200" b="1">
              <a:solidFill>
                <a:schemeClr val="l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6578" y="1743110"/>
            <a:ext cx="10035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llez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>
                <a:solidFill>
                  <a:srgbClr val="115177"/>
                </a:solidFill>
                <a:latin typeface="Century Gothic" panose="020B0502020202020204" pitchFamily="34" charset="0"/>
              </a:rPr>
              <a:t>à Paris.</a:t>
            </a:r>
          </a:p>
        </p:txBody>
      </p:sp>
      <p:sp>
        <p:nvSpPr>
          <p:cNvPr id="7" name="Action Button: Forward or Next 6">
            <a:hlinkClick r:id="" action="ppaction://noaction" highlightClick="1">
              <a:snd r:embed="rId3" name="Slide 77_item 1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4049367" y="1895450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You are going to Paris.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26" y="4231901"/>
            <a:ext cx="1215051" cy="1625542"/>
          </a:xfrm>
          <a:prstGeom prst="rect">
            <a:avLst/>
          </a:prstGeom>
        </p:spPr>
      </p:pic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0B26F84E-BBB3-422F-9023-F1CFCD202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B0DDCFA0-59AD-47A6-9902-3EDBD5FA4F69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kern="0">
                <a:solidFill>
                  <a:schemeClr val="bg1"/>
                </a:solidFill>
              </a:rPr>
              <a:t>Saying where you go </a:t>
            </a:r>
            <a:endParaRPr lang="en-GB" sz="3600" b="1" kern="0" dirty="0">
              <a:solidFill>
                <a:schemeClr val="bg1"/>
              </a:solidFill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7493B39-1F59-4224-B952-C9FB90B403F4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4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6992908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200" b="1">
                <a:solidFill>
                  <a:schemeClr val="lt1"/>
                </a:solidFill>
              </a:rPr>
              <a:t>Saying where you go / are going</a:t>
            </a:r>
            <a:endParaRPr sz="3200" b="1">
              <a:solidFill>
                <a:schemeClr val="l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8288" y="1753827"/>
            <a:ext cx="11113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llez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>
                <a:solidFill>
                  <a:srgbClr val="115177"/>
                </a:solidFill>
                <a:latin typeface="Century Gothic" panose="020B0502020202020204" pitchFamily="34" charset="0"/>
              </a:rPr>
              <a:t>au </a:t>
            </a:r>
            <a:r>
              <a:rPr lang="en-GB" sz="7200" b="1" dirty="0" err="1">
                <a:solidFill>
                  <a:srgbClr val="115177"/>
                </a:solidFill>
                <a:latin typeface="Century Gothic" panose="020B0502020202020204" pitchFamily="34" charset="0"/>
              </a:rPr>
              <a:t>magasin</a:t>
            </a:r>
            <a:r>
              <a:rPr lang="en-GB" sz="7200" b="1" dirty="0">
                <a:solidFill>
                  <a:srgbClr val="115177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Action Button: Forward or Next 6">
            <a:hlinkClick r:id="" action="ppaction://noaction" highlightClick="1">
              <a:snd r:embed="rId3" name="Slide 78_item 1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3000421" y="1895451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You are going to the shop.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3015DF15-6882-4F47-95C5-560E10E58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D294A74E-76CB-43AE-8FF3-B0F61D5DF88D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kern="0">
                <a:solidFill>
                  <a:schemeClr val="bg1"/>
                </a:solidFill>
              </a:rPr>
              <a:t>Saying where you go </a:t>
            </a:r>
            <a:endParaRPr lang="en-GB" sz="3600" b="1" kern="0" dirty="0">
              <a:solidFill>
                <a:schemeClr val="bg1"/>
              </a:solidFill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AA3EA0C3-B3D8-48D0-8543-DB5546C0BC52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Shopping Basket Clip Art">
            <a:extLst>
              <a:ext uri="{FF2B5EF4-FFF2-40B4-BE49-F238E27FC236}">
                <a16:creationId xmlns:a16="http://schemas.microsoft.com/office/drawing/2014/main" id="{EB880F23-750E-4363-A2B0-B552527F3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3881478"/>
            <a:ext cx="2514600" cy="238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6992908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200" b="1">
                <a:solidFill>
                  <a:schemeClr val="lt1"/>
                </a:solidFill>
              </a:rPr>
              <a:t>Saying where you go / are going</a:t>
            </a:r>
            <a:endParaRPr sz="3200" b="1">
              <a:solidFill>
                <a:schemeClr val="l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8288" y="1753827"/>
            <a:ext cx="11113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llez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>
                <a:solidFill>
                  <a:srgbClr val="115177"/>
                </a:solidFill>
                <a:latin typeface="Century Gothic" panose="020B0502020202020204" pitchFamily="34" charset="0"/>
              </a:rPr>
              <a:t>au </a:t>
            </a:r>
            <a:r>
              <a:rPr lang="en-GB" sz="7200" b="1" dirty="0" err="1">
                <a:solidFill>
                  <a:srgbClr val="115177"/>
                </a:solidFill>
                <a:latin typeface="Century Gothic" panose="020B0502020202020204" pitchFamily="34" charset="0"/>
              </a:rPr>
              <a:t>magasin</a:t>
            </a:r>
            <a:r>
              <a:rPr lang="en-GB" sz="7200" b="1" dirty="0">
                <a:solidFill>
                  <a:srgbClr val="115177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Action Button: Forward or Next 6">
            <a:hlinkClick r:id="" action="ppaction://noaction" highlightClick="1">
              <a:snd r:embed="rId3" name="Slide 78_item 1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3000421" y="1895451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You are going to the shop.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3015DF15-6882-4F47-95C5-560E10E58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D294A74E-76CB-43AE-8FF3-B0F61D5DF88D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kern="0">
                <a:solidFill>
                  <a:schemeClr val="bg1"/>
                </a:solidFill>
              </a:rPr>
              <a:t>Saying where you go </a:t>
            </a:r>
            <a:endParaRPr lang="en-GB" sz="3600" b="1" kern="0" dirty="0">
              <a:solidFill>
                <a:schemeClr val="bg1"/>
              </a:solidFill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AA3EA0C3-B3D8-48D0-8543-DB5546C0BC52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Shopping Basket Clip Art">
            <a:extLst>
              <a:ext uri="{FF2B5EF4-FFF2-40B4-BE49-F238E27FC236}">
                <a16:creationId xmlns:a16="http://schemas.microsoft.com/office/drawing/2014/main" id="{EB880F23-750E-4363-A2B0-B552527F3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3881478"/>
            <a:ext cx="2514600" cy="238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85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SSC [la liaison]</a:t>
            </a: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FE35783B-5683-490D-BE88-5977139AA429}"/>
              </a:ext>
            </a:extLst>
          </p:cNvPr>
          <p:cNvSpPr/>
          <p:nvPr/>
        </p:nvSpPr>
        <p:spPr>
          <a:xfrm>
            <a:off x="10095979" y="249869"/>
            <a:ext cx="181394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76266-B793-4993-891C-1ABCD8F52580}"/>
              </a:ext>
            </a:extLst>
          </p:cNvPr>
          <p:cNvSpPr txBox="1"/>
          <p:nvPr/>
        </p:nvSpPr>
        <p:spPr>
          <a:xfrm>
            <a:off x="328399" y="2556764"/>
            <a:ext cx="11313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Consolidation [8]</a:t>
            </a:r>
          </a:p>
        </p:txBody>
      </p:sp>
    </p:spTree>
    <p:extLst>
      <p:ext uri="{BB962C8B-B14F-4D97-AF65-F5344CB8AC3E}">
        <p14:creationId xmlns:p14="http://schemas.microsoft.com/office/powerpoint/2010/main" val="130551593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2343" y="255403"/>
            <a:ext cx="7577531" cy="707849"/>
          </a:xfrm>
        </p:spPr>
        <p:txBody>
          <a:bodyPr>
            <a:noAutofit/>
          </a:bodyPr>
          <a:lstStyle/>
          <a:p>
            <a:r>
              <a:rPr lang="en-GB" sz="2600" b="1" dirty="0">
                <a:solidFill>
                  <a:schemeClr val="bg1"/>
                </a:solidFill>
              </a:rPr>
              <a:t>Subject-verb inversion with ‘</a:t>
            </a:r>
            <a:r>
              <a:rPr lang="en-GB" sz="2600" b="1" dirty="0" err="1">
                <a:solidFill>
                  <a:schemeClr val="bg1"/>
                </a:solidFill>
              </a:rPr>
              <a:t>il</a:t>
            </a:r>
            <a:r>
              <a:rPr lang="en-GB" sz="2600" b="1" dirty="0">
                <a:solidFill>
                  <a:schemeClr val="bg1"/>
                </a:solidFill>
              </a:rPr>
              <a:t>’ and ‘</a:t>
            </a:r>
            <a:r>
              <a:rPr lang="en-GB" sz="2600" b="1" dirty="0" err="1">
                <a:solidFill>
                  <a:schemeClr val="bg1"/>
                </a:solidFill>
              </a:rPr>
              <a:t>elle</a:t>
            </a:r>
            <a:r>
              <a:rPr lang="en-GB" sz="2600" b="1" dirty="0">
                <a:solidFill>
                  <a:schemeClr val="bg1"/>
                </a:solidFill>
              </a:rPr>
              <a:t>’</a:t>
            </a:r>
            <a:endParaRPr lang="en-GB" sz="2600" b="1" i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F2ACC6-B097-4A28-BAA2-277B4FE7E877}"/>
              </a:ext>
            </a:extLst>
          </p:cNvPr>
          <p:cNvSpPr/>
          <p:nvPr/>
        </p:nvSpPr>
        <p:spPr>
          <a:xfrm>
            <a:off x="232343" y="1235861"/>
            <a:ext cx="110833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As you know, the </a:t>
            </a:r>
            <a:r>
              <a:rPr lang="en-GB" sz="2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verb 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and </a:t>
            </a:r>
            <a:r>
              <a:rPr lang="en-GB" sz="2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subject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can swap places to make a question: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644B9B-1B16-4914-894E-FB0A604955F4}"/>
              </a:ext>
            </a:extLst>
          </p:cNvPr>
          <p:cNvSpPr/>
          <p:nvPr/>
        </p:nvSpPr>
        <p:spPr>
          <a:xfrm>
            <a:off x="457473" y="3014320"/>
            <a:ext cx="5234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Elle </a:t>
            </a:r>
            <a:r>
              <a:rPr lang="en-GB" sz="32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revient</a:t>
            </a:r>
            <a:r>
              <a:rPr lang="en-GB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de Paris. </a:t>
            </a:r>
            <a:endParaRPr lang="en-GB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1F3B04-8F18-4AF9-9A55-CF33A2EB65B1}"/>
              </a:ext>
            </a:extLst>
          </p:cNvPr>
          <p:cNvSpPr/>
          <p:nvPr/>
        </p:nvSpPr>
        <p:spPr>
          <a:xfrm>
            <a:off x="5697757" y="2999410"/>
            <a:ext cx="61334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i="1" dirty="0">
                <a:solidFill>
                  <a:srgbClr val="115076"/>
                </a:solidFill>
                <a:latin typeface="Century Gothic" panose="020B0502020202020204" pitchFamily="34" charset="0"/>
              </a:rPr>
              <a:t>She’s coming back from Paris.</a:t>
            </a:r>
            <a:endParaRPr lang="en-GB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E66ADE-5590-4EE7-A952-6544B79B44E1}"/>
              </a:ext>
            </a:extLst>
          </p:cNvPr>
          <p:cNvSpPr/>
          <p:nvPr/>
        </p:nvSpPr>
        <p:spPr>
          <a:xfrm>
            <a:off x="5697757" y="3665369"/>
            <a:ext cx="6391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i="1" dirty="0">
                <a:solidFill>
                  <a:srgbClr val="115076"/>
                </a:solidFill>
                <a:latin typeface="Century Gothic" panose="020B0502020202020204" pitchFamily="34" charset="0"/>
              </a:rPr>
              <a:t>Is she coming back from Paris ?</a:t>
            </a:r>
            <a:endParaRPr lang="en-GB" sz="3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D45CBE-0F04-4781-AA1D-C6E879DF91DA}"/>
              </a:ext>
            </a:extLst>
          </p:cNvPr>
          <p:cNvSpPr/>
          <p:nvPr/>
        </p:nvSpPr>
        <p:spPr>
          <a:xfrm>
            <a:off x="1130733" y="3655901"/>
            <a:ext cx="45608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32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Revien</a:t>
            </a:r>
            <a:r>
              <a:rPr lang="en-GB" sz="3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t</a:t>
            </a:r>
            <a:r>
              <a:rPr lang="en-GB" sz="32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-elle</a:t>
            </a:r>
            <a:r>
              <a:rPr lang="en-GB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de Paris ?</a:t>
            </a:r>
            <a:endParaRPr lang="en-GB" sz="3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12BDAB-8B58-4D1B-B926-FEBABE77B9F6}"/>
              </a:ext>
            </a:extLst>
          </p:cNvPr>
          <p:cNvSpPr/>
          <p:nvPr/>
        </p:nvSpPr>
        <p:spPr>
          <a:xfrm>
            <a:off x="232343" y="1699453"/>
            <a:ext cx="12205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In questions with ‘</a:t>
            </a:r>
            <a:r>
              <a:rPr lang="en-GB" sz="24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il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’/‘</a:t>
            </a:r>
            <a:r>
              <a:rPr lang="en-GB" sz="24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elle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’, we pronounce the last letter of the verb as ‘</a:t>
            </a:r>
            <a:r>
              <a:rPr lang="en-GB" sz="2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t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’.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5A8B1A-6E84-4D03-A982-1E6F84AFFE69}"/>
              </a:ext>
            </a:extLst>
          </p:cNvPr>
          <p:cNvSpPr txBox="1"/>
          <p:nvPr/>
        </p:nvSpPr>
        <p:spPr>
          <a:xfrm>
            <a:off x="238404" y="2160155"/>
            <a:ext cx="1743060" cy="995422"/>
          </a:xfrm>
          <a:prstGeom prst="wedgeEllipseCallout">
            <a:avLst>
              <a:gd name="adj1" fmla="val 104851"/>
              <a:gd name="adj2" fmla="val 47191"/>
            </a:avLst>
          </a:prstGeom>
          <a:solidFill>
            <a:srgbClr val="115076"/>
          </a:solidFill>
          <a:ln>
            <a:solidFill>
              <a:srgbClr val="EE6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Silent ‘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’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(SFC)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592BDF-337E-4C6A-8E35-22DED24C2DA9}"/>
              </a:ext>
            </a:extLst>
          </p:cNvPr>
          <p:cNvSpPr txBox="1"/>
          <p:nvPr/>
        </p:nvSpPr>
        <p:spPr>
          <a:xfrm>
            <a:off x="127058" y="4138506"/>
            <a:ext cx="2183308" cy="995422"/>
          </a:xfrm>
          <a:prstGeom prst="wedgeEllipseCallout">
            <a:avLst>
              <a:gd name="adj1" fmla="val 65268"/>
              <a:gd name="adj2" fmla="val -33188"/>
            </a:avLst>
          </a:prstGeom>
          <a:solidFill>
            <a:srgbClr val="115076"/>
          </a:solidFill>
          <a:ln>
            <a:solidFill>
              <a:srgbClr val="EE6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Pronounce the ‘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’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948CE8-76FC-4AC4-AAE5-B8DF1F458AA9}"/>
              </a:ext>
            </a:extLst>
          </p:cNvPr>
          <p:cNvSpPr/>
          <p:nvPr/>
        </p:nvSpPr>
        <p:spPr>
          <a:xfrm>
            <a:off x="232343" y="5079735"/>
            <a:ext cx="120531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The </a:t>
            </a:r>
            <a:r>
              <a:rPr lang="en-GB" sz="2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sound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is always ‘</a:t>
            </a:r>
            <a:r>
              <a:rPr lang="en-GB" sz="2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t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’, even if the verb ends with the letter ‘d’: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8012B2-5C11-4834-900B-EA3A51436C9D}"/>
              </a:ext>
            </a:extLst>
          </p:cNvPr>
          <p:cNvSpPr/>
          <p:nvPr/>
        </p:nvSpPr>
        <p:spPr>
          <a:xfrm>
            <a:off x="5697757" y="5618789"/>
            <a:ext cx="4980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i="1" dirty="0">
                <a:solidFill>
                  <a:srgbClr val="115076"/>
                </a:solidFill>
                <a:latin typeface="Century Gothic" panose="020B0502020202020204" pitchFamily="34" charset="0"/>
              </a:rPr>
              <a:t>Does she take the train?</a:t>
            </a:r>
            <a:endParaRPr lang="en-GB" sz="32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F20761A-83A4-491A-A942-0C8A9CCEE38A}"/>
              </a:ext>
            </a:extLst>
          </p:cNvPr>
          <p:cNvSpPr/>
          <p:nvPr/>
        </p:nvSpPr>
        <p:spPr>
          <a:xfrm>
            <a:off x="1664535" y="5592640"/>
            <a:ext cx="4027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32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Pren</a:t>
            </a:r>
            <a:r>
              <a:rPr lang="en-GB" sz="3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d-</a:t>
            </a:r>
            <a:r>
              <a:rPr lang="en-GB" sz="32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elle</a:t>
            </a:r>
            <a:r>
              <a:rPr lang="en-GB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le train ?</a:t>
            </a:r>
            <a:endParaRPr lang="en-GB" sz="3200" dirty="0"/>
          </a:p>
        </p:txBody>
      </p:sp>
      <p:pic>
        <p:nvPicPr>
          <p:cNvPr id="18" name="Picture 17" descr="background rectangle">
            <a:extLst>
              <a:ext uri="{FF2B5EF4-FFF2-40B4-BE49-F238E27FC236}">
                <a16:creationId xmlns:a16="http://schemas.microsoft.com/office/drawing/2014/main" id="{C4D9DBFE-8C7F-44F9-A126-43410D8C7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25F906AC-9140-48EA-99C2-657AC0BE014A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096000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000" b="1" dirty="0">
                <a:solidFill>
                  <a:schemeClr val="bg1"/>
                </a:solidFill>
              </a:rPr>
              <a:t>Subject-verb inversion (il/</a:t>
            </a:r>
            <a:r>
              <a:rPr lang="en-GB" sz="3000" b="1" dirty="0" err="1">
                <a:solidFill>
                  <a:schemeClr val="bg1"/>
                </a:solidFill>
              </a:rPr>
              <a:t>elle</a:t>
            </a:r>
            <a:r>
              <a:rPr lang="en-GB" sz="3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1" name="Rounded Rectangle 46">
            <a:extLst>
              <a:ext uri="{FF2B5EF4-FFF2-40B4-BE49-F238E27FC236}">
                <a16:creationId xmlns:a16="http://schemas.microsoft.com/office/drawing/2014/main" id="{B0FE7BFB-54FD-436A-A1CD-12E4AA5EF32C}"/>
              </a:ext>
            </a:extLst>
          </p:cNvPr>
          <p:cNvSpPr/>
          <p:nvPr/>
        </p:nvSpPr>
        <p:spPr>
          <a:xfrm>
            <a:off x="10033687" y="249870"/>
            <a:ext cx="1876234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56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7" grpId="0"/>
      <p:bldP spid="25" grpId="0"/>
      <p:bldP spid="20" grpId="0" animBg="1"/>
      <p:bldP spid="26" grpId="0" animBg="1"/>
      <p:bldP spid="29" grpId="0"/>
      <p:bldP spid="30" grpId="0"/>
      <p:bldP spid="31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2343" y="255403"/>
            <a:ext cx="7577531" cy="707849"/>
          </a:xfrm>
        </p:spPr>
        <p:txBody>
          <a:bodyPr>
            <a:noAutofit/>
          </a:bodyPr>
          <a:lstStyle/>
          <a:p>
            <a:r>
              <a:rPr lang="en-GB" sz="2600" b="1" dirty="0">
                <a:solidFill>
                  <a:schemeClr val="bg1"/>
                </a:solidFill>
              </a:rPr>
              <a:t>Subject-verb inversion with ‘</a:t>
            </a:r>
            <a:r>
              <a:rPr lang="en-GB" sz="2600" b="1" dirty="0" err="1">
                <a:solidFill>
                  <a:schemeClr val="bg1"/>
                </a:solidFill>
              </a:rPr>
              <a:t>il</a:t>
            </a:r>
            <a:r>
              <a:rPr lang="en-GB" sz="2600" b="1" dirty="0">
                <a:solidFill>
                  <a:schemeClr val="bg1"/>
                </a:solidFill>
              </a:rPr>
              <a:t>’ and ‘</a:t>
            </a:r>
            <a:r>
              <a:rPr lang="en-GB" sz="2600" b="1" dirty="0" err="1">
                <a:solidFill>
                  <a:schemeClr val="bg1"/>
                </a:solidFill>
              </a:rPr>
              <a:t>elle</a:t>
            </a:r>
            <a:r>
              <a:rPr lang="en-GB" sz="2600" b="1" dirty="0">
                <a:solidFill>
                  <a:schemeClr val="bg1"/>
                </a:solidFill>
              </a:rPr>
              <a:t>’</a:t>
            </a:r>
            <a:endParaRPr lang="en-GB" sz="2600" b="1" i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455311-AE2E-4A17-B168-28C064DAC3C9}"/>
              </a:ext>
            </a:extLst>
          </p:cNvPr>
          <p:cNvSpPr txBox="1"/>
          <p:nvPr/>
        </p:nvSpPr>
        <p:spPr>
          <a:xfrm>
            <a:off x="232343" y="2571374"/>
            <a:ext cx="4629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a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voiture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67D97E-619A-40F7-B646-82529405B1D3}"/>
              </a:ext>
            </a:extLst>
          </p:cNvPr>
          <p:cNvSpPr txBox="1"/>
          <p:nvPr/>
        </p:nvSpPr>
        <p:spPr>
          <a:xfrm>
            <a:off x="6587494" y="2571374"/>
            <a:ext cx="582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1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has a car.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75C2C4-D88B-4895-A648-233F9BE328F1}"/>
              </a:ext>
            </a:extLst>
          </p:cNvPr>
          <p:cNvSpPr txBox="1"/>
          <p:nvPr/>
        </p:nvSpPr>
        <p:spPr>
          <a:xfrm>
            <a:off x="232343" y="3279366"/>
            <a:ext cx="5372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-t-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voiture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819866-269A-4D66-A5CE-B5F972BD63D3}"/>
              </a:ext>
            </a:extLst>
          </p:cNvPr>
          <p:cNvSpPr txBox="1"/>
          <p:nvPr/>
        </p:nvSpPr>
        <p:spPr>
          <a:xfrm>
            <a:off x="6587496" y="3279566"/>
            <a:ext cx="5825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1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Does she have a car?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DA2E16-1F61-468C-8973-49B163E4C78B}"/>
              </a:ext>
            </a:extLst>
          </p:cNvPr>
          <p:cNvSpPr txBox="1"/>
          <p:nvPr/>
        </p:nvSpPr>
        <p:spPr>
          <a:xfrm>
            <a:off x="211875" y="3987252"/>
            <a:ext cx="582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déjeuner.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40792E-9850-4C6F-97E0-558D2E4B76F2}"/>
              </a:ext>
            </a:extLst>
          </p:cNvPr>
          <p:cNvSpPr txBox="1"/>
          <p:nvPr/>
        </p:nvSpPr>
        <p:spPr>
          <a:xfrm>
            <a:off x="6587495" y="3985157"/>
            <a:ext cx="582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1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is preparing lunch.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C0CD72-F8C1-4AEB-9CA3-203E33CFF014}"/>
              </a:ext>
            </a:extLst>
          </p:cNvPr>
          <p:cNvSpPr txBox="1"/>
          <p:nvPr/>
        </p:nvSpPr>
        <p:spPr>
          <a:xfrm>
            <a:off x="196634" y="4689370"/>
            <a:ext cx="6510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-t-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déjeuner 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E40787-7BC1-4CE6-9CD5-FAF9F64E85F8}"/>
              </a:ext>
            </a:extLst>
          </p:cNvPr>
          <p:cNvSpPr txBox="1"/>
          <p:nvPr/>
        </p:nvSpPr>
        <p:spPr>
          <a:xfrm>
            <a:off x="6587495" y="4693349"/>
            <a:ext cx="5825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1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he preparing lunch?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54398C18-1685-4A18-9537-FEBD3D1321C4}"/>
              </a:ext>
            </a:extLst>
          </p:cNvPr>
          <p:cNvSpPr/>
          <p:nvPr/>
        </p:nvSpPr>
        <p:spPr>
          <a:xfrm>
            <a:off x="268133" y="5759039"/>
            <a:ext cx="5827867" cy="438450"/>
          </a:xfrm>
          <a:prstGeom prst="wedgeRoundRectCallout">
            <a:avLst>
              <a:gd name="adj1" fmla="val -12181"/>
              <a:gd name="adj2" fmla="val -122961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Adding a ‘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’ makes this easier to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pronounce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693838-C85B-4F58-AEB4-BCC9B0F109A8}"/>
              </a:ext>
            </a:extLst>
          </p:cNvPr>
          <p:cNvSpPr/>
          <p:nvPr/>
        </p:nvSpPr>
        <p:spPr>
          <a:xfrm>
            <a:off x="213436" y="1240986"/>
            <a:ext cx="11087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If the verb ends with a </a:t>
            </a:r>
            <a:r>
              <a:rPr lang="en-GB" sz="2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vowel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, we need to </a:t>
            </a:r>
            <a:r>
              <a:rPr lang="en-GB" sz="2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add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a ‘</a:t>
            </a:r>
            <a:r>
              <a:rPr lang="en-GB" sz="2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t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’ before ‘</a:t>
            </a:r>
            <a:r>
              <a:rPr lang="en-GB" sz="24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il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’/’</a:t>
            </a:r>
            <a:r>
              <a:rPr lang="en-GB" sz="24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elle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’.</a:t>
            </a:r>
            <a:endParaRPr lang="en-GB" sz="24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endParaRPr lang="en-GB" sz="24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Now, we need </a:t>
            </a:r>
            <a:r>
              <a:rPr lang="en-GB" sz="2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two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hyphens, to connect the </a:t>
            </a:r>
            <a:r>
              <a:rPr lang="en-GB" sz="2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verb, 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the ‘</a:t>
            </a:r>
            <a:r>
              <a:rPr lang="en-GB" sz="2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t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’ and the </a:t>
            </a:r>
            <a:r>
              <a:rPr lang="en-GB" sz="2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subject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.</a:t>
            </a:r>
            <a:endParaRPr lang="en-GB" sz="24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 descr="background rectangle">
            <a:extLst>
              <a:ext uri="{FF2B5EF4-FFF2-40B4-BE49-F238E27FC236}">
                <a16:creationId xmlns:a16="http://schemas.microsoft.com/office/drawing/2014/main" id="{E8198CEA-A7AD-4DBB-B8E2-38BE1D9A1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5805A4B5-2EBA-4420-B806-610A01EDAE17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096000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000" b="1">
                <a:solidFill>
                  <a:schemeClr val="bg1"/>
                </a:solidFill>
              </a:rPr>
              <a:t>Subject-verb inversion (il/elle)</a:t>
            </a:r>
            <a:endParaRPr lang="en-GB" sz="30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46">
            <a:extLst>
              <a:ext uri="{FF2B5EF4-FFF2-40B4-BE49-F238E27FC236}">
                <a16:creationId xmlns:a16="http://schemas.microsoft.com/office/drawing/2014/main" id="{25347DCD-431E-4C65-A8DB-CF545384DEE3}"/>
              </a:ext>
            </a:extLst>
          </p:cNvPr>
          <p:cNvSpPr/>
          <p:nvPr/>
        </p:nvSpPr>
        <p:spPr>
          <a:xfrm>
            <a:off x="10033687" y="249870"/>
            <a:ext cx="1876234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0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 dirty="0" err="1">
                <a:solidFill>
                  <a:schemeClr val="lt1"/>
                </a:solidFill>
              </a:rPr>
              <a:t>Vocabulaire</a:t>
            </a:r>
            <a:endParaRPr sz="3600" b="1" dirty="0">
              <a:solidFill>
                <a:schemeClr val="lt1"/>
              </a:solidFill>
            </a:endParaRPr>
          </a:p>
        </p:txBody>
      </p:sp>
      <p:sp>
        <p:nvSpPr>
          <p:cNvPr id="4" name="Google Shape;146;p2"/>
          <p:cNvSpPr txBox="1">
            <a:spLocks/>
          </p:cNvSpPr>
          <p:nvPr/>
        </p:nvSpPr>
        <p:spPr>
          <a:xfrm>
            <a:off x="147998" y="296864"/>
            <a:ext cx="6808855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buSzPts val="3600"/>
              <a:defRPr/>
            </a:pPr>
            <a:r>
              <a:rPr lang="en-GB" sz="2400" b="1" dirty="0">
                <a:solidFill>
                  <a:schemeClr val="bg1"/>
                </a:solidFill>
              </a:rPr>
              <a:t>Subject-verb inversion with ‘</a:t>
            </a:r>
            <a:r>
              <a:rPr lang="en-GB" sz="2400" b="1" dirty="0" err="1">
                <a:solidFill>
                  <a:schemeClr val="bg1"/>
                </a:solidFill>
              </a:rPr>
              <a:t>il</a:t>
            </a:r>
            <a:r>
              <a:rPr lang="en-GB" sz="2400" b="1" dirty="0">
                <a:solidFill>
                  <a:schemeClr val="bg1"/>
                </a:solidFill>
              </a:rPr>
              <a:t>’ and ‘</a:t>
            </a:r>
            <a:r>
              <a:rPr lang="en-GB" sz="2400" b="1" dirty="0" err="1">
                <a:solidFill>
                  <a:schemeClr val="bg1"/>
                </a:solidFill>
              </a:rPr>
              <a:t>elle</a:t>
            </a:r>
            <a:r>
              <a:rPr lang="en-GB" sz="2400" b="1" dirty="0">
                <a:solidFill>
                  <a:schemeClr val="bg1"/>
                </a:solidFill>
              </a:rPr>
              <a:t>’</a:t>
            </a:r>
            <a:endParaRPr kumimoji="0" lang="en-GB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385" y="4400515"/>
            <a:ext cx="1484536" cy="180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8D882F-A8DB-4C71-99A4-B2A169569A2D}"/>
              </a:ext>
            </a:extLst>
          </p:cNvPr>
          <p:cNvSpPr txBox="1"/>
          <p:nvPr/>
        </p:nvSpPr>
        <p:spPr>
          <a:xfrm>
            <a:off x="188942" y="1943652"/>
            <a:ext cx="11569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Va-t-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il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à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l’</a:t>
            </a: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hôtel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aujourd’hui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16" name="Action Button: Forward or Next 6">
            <a:hlinkClick r:id="" action="ppaction://noaction" highlightClick="1">
              <a:snd r:embed="rId3" name="va-t-il.wav"/>
            </a:hlinkClick>
            <a:extLst>
              <a:ext uri="{FF2B5EF4-FFF2-40B4-BE49-F238E27FC236}">
                <a16:creationId xmlns:a16="http://schemas.microsoft.com/office/drawing/2014/main" id="{ABCD6A9E-1F68-4A2B-B23C-5B5D400F9F60}"/>
              </a:ext>
            </a:extLst>
          </p:cNvPr>
          <p:cNvSpPr/>
          <p:nvPr/>
        </p:nvSpPr>
        <p:spPr>
          <a:xfrm>
            <a:off x="457200" y="5300515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850683-8793-49C9-81BC-5148359C8958}"/>
              </a:ext>
            </a:extLst>
          </p:cNvPr>
          <p:cNvSpPr txBox="1"/>
          <p:nvPr/>
        </p:nvSpPr>
        <p:spPr>
          <a:xfrm>
            <a:off x="2243139" y="3296518"/>
            <a:ext cx="73442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he going </a:t>
            </a:r>
            <a: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the hotel today?</a:t>
            </a:r>
          </a:p>
        </p:txBody>
      </p:sp>
      <p:pic>
        <p:nvPicPr>
          <p:cNvPr id="10" name="Picture 9" descr="background rectangle">
            <a:extLst>
              <a:ext uri="{FF2B5EF4-FFF2-40B4-BE49-F238E27FC236}">
                <a16:creationId xmlns:a16="http://schemas.microsoft.com/office/drawing/2014/main" id="{9AC3247A-1F25-47FB-80C7-944F0479E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6C2FD922-5EBE-495A-BCF5-9B26AA581915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0960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" b="1" kern="0">
                <a:solidFill>
                  <a:schemeClr val="bg1"/>
                </a:solidFill>
              </a:rPr>
              <a:t>Subject-verb inversion (il/elle)</a:t>
            </a:r>
            <a:endParaRPr lang="en-GB" sz="3000" b="1" kern="0" dirty="0">
              <a:solidFill>
                <a:schemeClr val="bg1"/>
              </a:solidFill>
            </a:endParaRPr>
          </a:p>
        </p:txBody>
      </p:sp>
      <p:sp>
        <p:nvSpPr>
          <p:cNvPr id="2" name="Rounded Rectangle 46">
            <a:extLst>
              <a:ext uri="{FF2B5EF4-FFF2-40B4-BE49-F238E27FC236}">
                <a16:creationId xmlns:a16="http://schemas.microsoft.com/office/drawing/2014/main" id="{0610FFF6-1B31-4739-A5F7-AF12FD5CC5B1}"/>
              </a:ext>
            </a:extLst>
          </p:cNvPr>
          <p:cNvSpPr/>
          <p:nvPr/>
        </p:nvSpPr>
        <p:spPr>
          <a:xfrm>
            <a:off x="8728279" y="232995"/>
            <a:ext cx="3150000" cy="42449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écrire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/é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04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a-t-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2524798" y="3524183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It’s a mobile phone.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9939" y="1639168"/>
            <a:ext cx="1138998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10200" b="1" i="0" u="none" strike="noStrike" kern="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</a:t>
            </a:r>
            <a:r>
              <a:rPr kumimoji="0" lang="fr-FR" sz="10200" b="1" i="0" u="none" strike="noStrike" kern="0" cap="none" spc="0" normalizeH="0" baseline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</a:t>
            </a:r>
            <a:r>
              <a:rPr kumimoji="0" lang="en-GB" sz="10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0200" b="1" i="0" u="none" strike="noStrike" kern="0" cap="none" spc="0" normalizeH="0" baseline="0" noProof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</a:t>
            </a:r>
            <a:r>
              <a:rPr kumimoji="0" lang="en-GB" sz="10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 portable.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c'est un portable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3E6BB541-C449-4652-BB5A-2618208D4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5CDE0D9F-DEE3-4BAC-99D2-62104C59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EB4B0BAF-514A-4178-ABDD-567657CDE47F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74DF73C6-09D5-4E31-9F4C-804F0939F1EC}"/>
              </a:ext>
            </a:extLst>
          </p:cNvPr>
          <p:cNvSpPr/>
          <p:nvPr/>
        </p:nvSpPr>
        <p:spPr>
          <a:xfrm rot="7925323">
            <a:off x="3351406" y="1677186"/>
            <a:ext cx="1541955" cy="1687703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1266" name="Picture 2" descr="Mobile Touch Phone Clip Art">
            <a:extLst>
              <a:ext uri="{FF2B5EF4-FFF2-40B4-BE49-F238E27FC236}">
                <a16:creationId xmlns:a16="http://schemas.microsoft.com/office/drawing/2014/main" id="{9D2846EF-1575-41D7-B1AC-516A2FACC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607" y="3776337"/>
            <a:ext cx="1177113" cy="22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49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'est un por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2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7850683-8793-49C9-81BC-5148359C8958}"/>
              </a:ext>
            </a:extLst>
          </p:cNvPr>
          <p:cNvSpPr txBox="1"/>
          <p:nvPr/>
        </p:nvSpPr>
        <p:spPr>
          <a:xfrm>
            <a:off x="1968233" y="3289232"/>
            <a:ext cx="82555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Does he understand </a:t>
            </a:r>
            <a:r>
              <a:rPr kumimoji="0" lang="en-GB" sz="3800" i="0" u="none" strike="noStrike" kern="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question?</a:t>
            </a:r>
            <a:endParaRPr kumimoji="0" lang="en-GB" sz="38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 dirty="0" err="1">
                <a:solidFill>
                  <a:schemeClr val="lt1"/>
                </a:solidFill>
              </a:rPr>
              <a:t>Vocabulaire</a:t>
            </a:r>
            <a:endParaRPr sz="3600" b="1" dirty="0">
              <a:solidFill>
                <a:schemeClr val="lt1"/>
              </a:solidFill>
            </a:endParaRPr>
          </a:p>
        </p:txBody>
      </p:sp>
      <p:sp>
        <p:nvSpPr>
          <p:cNvPr id="4" name="Google Shape;146;p2"/>
          <p:cNvSpPr txBox="1">
            <a:spLocks/>
          </p:cNvSpPr>
          <p:nvPr/>
        </p:nvSpPr>
        <p:spPr>
          <a:xfrm>
            <a:off x="147998" y="296864"/>
            <a:ext cx="6808855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Subject-verb inversion with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il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’ and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’</a:t>
            </a:r>
            <a:endParaRPr kumimoji="0" lang="en-GB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sp>
        <p:nvSpPr>
          <p:cNvPr id="15" name="TextBox 14">
            <a:hlinkClick r:id="" action="ppaction://noaction">
              <a:snd r:embed="rId3" name="comprend-il.wav"/>
            </a:hlinkClick>
            <a:extLst>
              <a:ext uri="{FF2B5EF4-FFF2-40B4-BE49-F238E27FC236}">
                <a16:creationId xmlns:a16="http://schemas.microsoft.com/office/drawing/2014/main" id="{708D882F-A8DB-4C71-99A4-B2A169569A2D}"/>
              </a:ext>
            </a:extLst>
          </p:cNvPr>
          <p:cNvSpPr txBox="1"/>
          <p:nvPr/>
        </p:nvSpPr>
        <p:spPr>
          <a:xfrm>
            <a:off x="457200" y="1943652"/>
            <a:ext cx="11301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Comprend-il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la question 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16" name="Action Button: Forward or Next 6">
            <a:hlinkClick r:id="" action="ppaction://noaction" highlightClick="1">
              <a:snd r:embed="rId3" name="comprend-il.wav"/>
            </a:hlinkClick>
            <a:extLst>
              <a:ext uri="{FF2B5EF4-FFF2-40B4-BE49-F238E27FC236}">
                <a16:creationId xmlns:a16="http://schemas.microsoft.com/office/drawing/2014/main" id="{ABCD6A9E-1F68-4A2B-B23C-5B5D400F9F60}"/>
              </a:ext>
            </a:extLst>
          </p:cNvPr>
          <p:cNvSpPr/>
          <p:nvPr/>
        </p:nvSpPr>
        <p:spPr>
          <a:xfrm>
            <a:off x="457200" y="5300515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8" name="Picture 4" descr="Animated Question Mark Clip Art | Clipart library - Free Clipart Images">
            <a:extLst>
              <a:ext uri="{FF2B5EF4-FFF2-40B4-BE49-F238E27FC236}">
                <a16:creationId xmlns:a16="http://schemas.microsoft.com/office/drawing/2014/main" id="{2AF05890-32D6-4FC6-9139-35776A45D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951" y="4400515"/>
            <a:ext cx="119397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46;p2">
            <a:extLst>
              <a:ext uri="{FF2B5EF4-FFF2-40B4-BE49-F238E27FC236}">
                <a16:creationId xmlns:a16="http://schemas.microsoft.com/office/drawing/2014/main" id="{1F31A59C-B6AE-4C57-ADB5-EC405CE177C6}"/>
              </a:ext>
            </a:extLst>
          </p:cNvPr>
          <p:cNvSpPr txBox="1">
            <a:spLocks/>
          </p:cNvSpPr>
          <p:nvPr/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3600"/>
            </a:pPr>
            <a:r>
              <a:rPr lang="en-GB" sz="3600" b="1" kern="0">
                <a:solidFill>
                  <a:schemeClr val="lt1"/>
                </a:solidFill>
              </a:rPr>
              <a:t>Vocabulaire</a:t>
            </a:r>
            <a:endParaRPr lang="en-GB" sz="3600" b="1" kern="0" dirty="0">
              <a:solidFill>
                <a:schemeClr val="lt1"/>
              </a:solidFill>
            </a:endParaRPr>
          </a:p>
        </p:txBody>
      </p:sp>
      <p:sp>
        <p:nvSpPr>
          <p:cNvPr id="11" name="Google Shape;146;p2">
            <a:extLst>
              <a:ext uri="{FF2B5EF4-FFF2-40B4-BE49-F238E27FC236}">
                <a16:creationId xmlns:a16="http://schemas.microsoft.com/office/drawing/2014/main" id="{99FF7E66-12AE-4448-9D84-F2138DF102D4}"/>
              </a:ext>
            </a:extLst>
          </p:cNvPr>
          <p:cNvSpPr txBox="1">
            <a:spLocks/>
          </p:cNvSpPr>
          <p:nvPr/>
        </p:nvSpPr>
        <p:spPr>
          <a:xfrm>
            <a:off x="147998" y="296864"/>
            <a:ext cx="6808855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buSzPts val="3600"/>
              <a:defRPr/>
            </a:pPr>
            <a:r>
              <a:rPr lang="en-GB" sz="2400" b="1" dirty="0">
                <a:solidFill>
                  <a:schemeClr val="bg1"/>
                </a:solidFill>
              </a:rPr>
              <a:t>Subject-verb inversion with ‘</a:t>
            </a:r>
            <a:r>
              <a:rPr lang="en-GB" sz="2400" b="1" dirty="0" err="1">
                <a:solidFill>
                  <a:schemeClr val="bg1"/>
                </a:solidFill>
              </a:rPr>
              <a:t>il</a:t>
            </a:r>
            <a:r>
              <a:rPr lang="en-GB" sz="2400" b="1" dirty="0">
                <a:solidFill>
                  <a:schemeClr val="bg1"/>
                </a:solidFill>
              </a:rPr>
              <a:t>’ and ‘</a:t>
            </a:r>
            <a:r>
              <a:rPr lang="en-GB" sz="2400" b="1" dirty="0" err="1">
                <a:solidFill>
                  <a:schemeClr val="bg1"/>
                </a:solidFill>
              </a:rPr>
              <a:t>elle</a:t>
            </a:r>
            <a:r>
              <a:rPr lang="en-GB" sz="2400" b="1" dirty="0">
                <a:solidFill>
                  <a:schemeClr val="bg1"/>
                </a:solidFill>
              </a:rPr>
              <a:t>’</a:t>
            </a:r>
            <a:endParaRPr kumimoji="0" lang="en-GB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6782A6E6-57A1-4F44-9B8B-989DCBF83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0B60EBCF-3714-4AEA-8001-49005E5FCA97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0960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" b="1" kern="0">
                <a:solidFill>
                  <a:schemeClr val="bg1"/>
                </a:solidFill>
              </a:rPr>
              <a:t>Subject-verb inversion (il/elle)</a:t>
            </a:r>
            <a:endParaRPr lang="en-GB" sz="3000" b="1" kern="0" dirty="0">
              <a:solidFill>
                <a:schemeClr val="bg1"/>
              </a:solidFill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F1DA5880-65EF-4EDB-8FBF-4022959CBDCC}"/>
              </a:ext>
            </a:extLst>
          </p:cNvPr>
          <p:cNvSpPr/>
          <p:nvPr/>
        </p:nvSpPr>
        <p:spPr>
          <a:xfrm>
            <a:off x="8728279" y="232995"/>
            <a:ext cx="3150000" cy="42449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écrire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/é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BD921832-6AD4-441D-B52A-E0CED0F9CFAC}"/>
              </a:ext>
            </a:extLst>
          </p:cNvPr>
          <p:cNvSpPr/>
          <p:nvPr/>
        </p:nvSpPr>
        <p:spPr>
          <a:xfrm rot="7713828">
            <a:off x="5116418" y="2383334"/>
            <a:ext cx="581265" cy="632863"/>
          </a:xfrm>
          <a:prstGeom prst="arc">
            <a:avLst>
              <a:gd name="adj1" fmla="val 15612206"/>
              <a:gd name="adj2" fmla="val 887619"/>
            </a:avLst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27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mprend-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 dirty="0" err="1">
                <a:solidFill>
                  <a:schemeClr val="lt1"/>
                </a:solidFill>
              </a:rPr>
              <a:t>Vocabulaire</a:t>
            </a:r>
            <a:endParaRPr sz="3600" b="1" dirty="0">
              <a:solidFill>
                <a:schemeClr val="lt1"/>
              </a:solidFill>
            </a:endParaRPr>
          </a:p>
        </p:txBody>
      </p:sp>
      <p:sp>
        <p:nvSpPr>
          <p:cNvPr id="4" name="Google Shape;146;p2"/>
          <p:cNvSpPr txBox="1">
            <a:spLocks/>
          </p:cNvSpPr>
          <p:nvPr/>
        </p:nvSpPr>
        <p:spPr>
          <a:xfrm>
            <a:off x="147998" y="296864"/>
            <a:ext cx="6808855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Subject-verb inversion with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il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’ and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’</a:t>
            </a:r>
            <a:endParaRPr kumimoji="0" lang="en-GB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8D882F-A8DB-4C71-99A4-B2A169569A2D}"/>
              </a:ext>
            </a:extLst>
          </p:cNvPr>
          <p:cNvSpPr txBox="1"/>
          <p:nvPr/>
        </p:nvSpPr>
        <p:spPr>
          <a:xfrm>
            <a:off x="188942" y="1940627"/>
            <a:ext cx="120030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2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Donne-t-</a:t>
            </a:r>
            <a:r>
              <a:rPr kumimoji="0" lang="en-GB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</a:rPr>
              <a:t>il</a:t>
            </a:r>
            <a:r>
              <a:rPr kumimoji="0" lang="en-GB" sz="42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42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cadea</a:t>
            </a:r>
            <a:r>
              <a:rPr lang="en-GB" sz="4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u à </a:t>
            </a:r>
            <a:r>
              <a:rPr lang="en-GB" sz="42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Léa</a:t>
            </a:r>
            <a:r>
              <a:rPr lang="en-GB" sz="4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42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chaque</a:t>
            </a:r>
            <a:r>
              <a:rPr lang="en-GB" sz="4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42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année</a:t>
            </a:r>
            <a:r>
              <a:rPr lang="en-GB" sz="4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?</a:t>
            </a:r>
            <a:endParaRPr kumimoji="0" lang="en-GB" sz="4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6" name="Action Button: Forward or Next 6">
            <a:hlinkClick r:id="" action="ppaction://noaction" highlightClick="1">
              <a:snd r:embed="rId3" name="donne-t-il.wav"/>
            </a:hlinkClick>
            <a:extLst>
              <a:ext uri="{FF2B5EF4-FFF2-40B4-BE49-F238E27FC236}">
                <a16:creationId xmlns:a16="http://schemas.microsoft.com/office/drawing/2014/main" id="{ABCD6A9E-1F68-4A2B-B23C-5B5D400F9F60}"/>
              </a:ext>
            </a:extLst>
          </p:cNvPr>
          <p:cNvSpPr/>
          <p:nvPr/>
        </p:nvSpPr>
        <p:spPr>
          <a:xfrm>
            <a:off x="457200" y="5300515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850683-8793-49C9-81BC-5148359C8958}"/>
              </a:ext>
            </a:extLst>
          </p:cNvPr>
          <p:cNvSpPr txBox="1"/>
          <p:nvPr/>
        </p:nvSpPr>
        <p:spPr>
          <a:xfrm>
            <a:off x="1098645" y="3312494"/>
            <a:ext cx="101776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Does he give</a:t>
            </a:r>
            <a:r>
              <a:rPr kumimoji="0" lang="en-GB" sz="3800" b="1" i="0" u="none" strike="noStrike" kern="0" cap="none" spc="0" normalizeH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 present to </a:t>
            </a:r>
            <a:r>
              <a:rPr kumimoji="0" lang="en-GB" sz="38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</a:t>
            </a:r>
            <a:r>
              <a:rPr kumimoji="0" lang="en-GB" sz="3800" b="1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every year?</a:t>
            </a:r>
            <a:endParaRPr kumimoji="0" lang="en-GB" sz="38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098" name="Picture 2" descr="Birthday present clipart free image">
            <a:extLst>
              <a:ext uri="{FF2B5EF4-FFF2-40B4-BE49-F238E27FC236}">
                <a16:creationId xmlns:a16="http://schemas.microsoft.com/office/drawing/2014/main" id="{F4959AC5-D1A0-4F4C-966E-2141D9E2F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088" y="4400515"/>
            <a:ext cx="239583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46;p2">
            <a:extLst>
              <a:ext uri="{FF2B5EF4-FFF2-40B4-BE49-F238E27FC236}">
                <a16:creationId xmlns:a16="http://schemas.microsoft.com/office/drawing/2014/main" id="{D08BC5D7-B7F8-43D9-9065-26DB2F880FC2}"/>
              </a:ext>
            </a:extLst>
          </p:cNvPr>
          <p:cNvSpPr txBox="1">
            <a:spLocks/>
          </p:cNvSpPr>
          <p:nvPr/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3600"/>
            </a:pPr>
            <a:r>
              <a:rPr lang="en-GB" sz="3600" b="1" kern="0">
                <a:solidFill>
                  <a:schemeClr val="lt1"/>
                </a:solidFill>
              </a:rPr>
              <a:t>Vocabulaire</a:t>
            </a:r>
            <a:endParaRPr lang="en-GB" sz="3600" b="1" kern="0" dirty="0">
              <a:solidFill>
                <a:schemeClr val="lt1"/>
              </a:solidFill>
            </a:endParaRPr>
          </a:p>
        </p:txBody>
      </p:sp>
      <p:sp>
        <p:nvSpPr>
          <p:cNvPr id="11" name="Google Shape;146;p2">
            <a:extLst>
              <a:ext uri="{FF2B5EF4-FFF2-40B4-BE49-F238E27FC236}">
                <a16:creationId xmlns:a16="http://schemas.microsoft.com/office/drawing/2014/main" id="{0D3CB7C4-7EF7-411B-BB3F-C854A6975D33}"/>
              </a:ext>
            </a:extLst>
          </p:cNvPr>
          <p:cNvSpPr txBox="1">
            <a:spLocks/>
          </p:cNvSpPr>
          <p:nvPr/>
        </p:nvSpPr>
        <p:spPr>
          <a:xfrm>
            <a:off x="147998" y="296864"/>
            <a:ext cx="6808855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buSzPts val="3600"/>
              <a:defRPr/>
            </a:pPr>
            <a:r>
              <a:rPr lang="en-GB" sz="2400" b="1" dirty="0">
                <a:solidFill>
                  <a:schemeClr val="bg1"/>
                </a:solidFill>
              </a:rPr>
              <a:t>Subject-verb inversion with ‘</a:t>
            </a:r>
            <a:r>
              <a:rPr lang="en-GB" sz="2400" b="1" dirty="0" err="1">
                <a:solidFill>
                  <a:schemeClr val="bg1"/>
                </a:solidFill>
              </a:rPr>
              <a:t>il</a:t>
            </a:r>
            <a:r>
              <a:rPr lang="en-GB" sz="2400" b="1" dirty="0">
                <a:solidFill>
                  <a:schemeClr val="bg1"/>
                </a:solidFill>
              </a:rPr>
              <a:t>’ and ‘</a:t>
            </a:r>
            <a:r>
              <a:rPr lang="en-GB" sz="2400" b="1" dirty="0" err="1">
                <a:solidFill>
                  <a:schemeClr val="bg1"/>
                </a:solidFill>
              </a:rPr>
              <a:t>elle</a:t>
            </a:r>
            <a:r>
              <a:rPr lang="en-GB" sz="2400" b="1" dirty="0">
                <a:solidFill>
                  <a:schemeClr val="bg1"/>
                </a:solidFill>
              </a:rPr>
              <a:t>’</a:t>
            </a:r>
            <a:endParaRPr kumimoji="0" lang="en-GB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361A31C1-E054-4A17-95FD-41BC9F6A7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DAE65920-4413-4765-873B-10AB000AFFC1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0960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" b="1" kern="0">
                <a:solidFill>
                  <a:schemeClr val="bg1"/>
                </a:solidFill>
              </a:rPr>
              <a:t>Subject-verb inversion (il/elle)</a:t>
            </a:r>
            <a:endParaRPr lang="en-GB" sz="3000" b="1" kern="0" dirty="0">
              <a:solidFill>
                <a:schemeClr val="bg1"/>
              </a:solidFill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B91E777B-A650-4A12-A589-44672768016B}"/>
              </a:ext>
            </a:extLst>
          </p:cNvPr>
          <p:cNvSpPr/>
          <p:nvPr/>
        </p:nvSpPr>
        <p:spPr>
          <a:xfrm>
            <a:off x="8728279" y="232995"/>
            <a:ext cx="3150000" cy="42449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écrire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/é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21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nne-t-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 dirty="0" err="1">
                <a:solidFill>
                  <a:schemeClr val="lt1"/>
                </a:solidFill>
              </a:rPr>
              <a:t>Vocabulaire</a:t>
            </a:r>
            <a:endParaRPr sz="3600" b="1" dirty="0">
              <a:solidFill>
                <a:schemeClr val="lt1"/>
              </a:solidFill>
            </a:endParaRPr>
          </a:p>
        </p:txBody>
      </p:sp>
      <p:sp>
        <p:nvSpPr>
          <p:cNvPr id="4" name="Google Shape;146;p2"/>
          <p:cNvSpPr txBox="1">
            <a:spLocks/>
          </p:cNvSpPr>
          <p:nvPr/>
        </p:nvSpPr>
        <p:spPr>
          <a:xfrm>
            <a:off x="147998" y="296864"/>
            <a:ext cx="6808855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Subject-verb inversion with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il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’ and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’</a:t>
            </a:r>
            <a:endParaRPr kumimoji="0" lang="en-GB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8D882F-A8DB-4C71-99A4-B2A169569A2D}"/>
              </a:ext>
            </a:extLst>
          </p:cNvPr>
          <p:cNvSpPr txBox="1"/>
          <p:nvPr/>
        </p:nvSpPr>
        <p:spPr>
          <a:xfrm>
            <a:off x="457200" y="1943652"/>
            <a:ext cx="113014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Est-</a:t>
            </a:r>
            <a:r>
              <a:rPr kumimoji="0" lang="en-GB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64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6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 ?</a:t>
            </a:r>
            <a:endParaRPr kumimoji="0" lang="en-GB" sz="6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6" name="Action Button: Forward or Next 6">
            <a:hlinkClick r:id="" action="ppaction://noaction" highlightClick="1">
              <a:snd r:embed="rId3" name="est-il.wav"/>
            </a:hlinkClick>
            <a:extLst>
              <a:ext uri="{FF2B5EF4-FFF2-40B4-BE49-F238E27FC236}">
                <a16:creationId xmlns:a16="http://schemas.microsoft.com/office/drawing/2014/main" id="{ABCD6A9E-1F68-4A2B-B23C-5B5D400F9F60}"/>
              </a:ext>
            </a:extLst>
          </p:cNvPr>
          <p:cNvSpPr/>
          <p:nvPr/>
        </p:nvSpPr>
        <p:spPr>
          <a:xfrm>
            <a:off x="457200" y="5300515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850683-8793-49C9-81BC-5148359C8958}"/>
              </a:ext>
            </a:extLst>
          </p:cNvPr>
          <p:cNvSpPr txBox="1"/>
          <p:nvPr/>
        </p:nvSpPr>
        <p:spPr>
          <a:xfrm>
            <a:off x="2243139" y="3296518"/>
            <a:ext cx="73442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he </a:t>
            </a:r>
            <a: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tall?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DD0EA9-0C45-4616-9969-FE90A7596F89}"/>
              </a:ext>
            </a:extLst>
          </p:cNvPr>
          <p:cNvGrpSpPr/>
          <p:nvPr/>
        </p:nvGrpSpPr>
        <p:grpSpPr>
          <a:xfrm>
            <a:off x="9958613" y="4223846"/>
            <a:ext cx="1800000" cy="1800000"/>
            <a:chOff x="12297240" y="3985624"/>
            <a:chExt cx="1667202" cy="195351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838CE0C-A179-4293-8906-7E1CBB265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7240" y="3985624"/>
              <a:ext cx="976759" cy="195351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C6A017-91AA-4EBB-8E2E-4C8C72F52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1604" y="4674695"/>
              <a:ext cx="626474" cy="1252948"/>
            </a:xfrm>
            <a:prstGeom prst="rect">
              <a:avLst/>
            </a:prstGeom>
          </p:spPr>
        </p:pic>
        <p:sp>
          <p:nvSpPr>
            <p:cNvPr id="13" name="Down Arrow 86">
              <a:extLst>
                <a:ext uri="{FF2B5EF4-FFF2-40B4-BE49-F238E27FC236}">
                  <a16:creationId xmlns:a16="http://schemas.microsoft.com/office/drawing/2014/main" id="{8C9D269E-0185-4CA1-8EAE-69C1CCEDCBC7}"/>
                </a:ext>
              </a:extLst>
            </p:cNvPr>
            <p:cNvSpPr/>
            <p:nvPr/>
          </p:nvSpPr>
          <p:spPr>
            <a:xfrm rot="16200000" flipV="1">
              <a:off x="13373782" y="3931972"/>
              <a:ext cx="409638" cy="771682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4" name="Google Shape;146;p2">
            <a:extLst>
              <a:ext uri="{FF2B5EF4-FFF2-40B4-BE49-F238E27FC236}">
                <a16:creationId xmlns:a16="http://schemas.microsoft.com/office/drawing/2014/main" id="{BCE27A11-E543-4683-973D-2E97DC12AF2D}"/>
              </a:ext>
            </a:extLst>
          </p:cNvPr>
          <p:cNvSpPr txBox="1">
            <a:spLocks/>
          </p:cNvSpPr>
          <p:nvPr/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3600"/>
            </a:pPr>
            <a:r>
              <a:rPr lang="en-GB" sz="3600" b="1" kern="0">
                <a:solidFill>
                  <a:schemeClr val="lt1"/>
                </a:solidFill>
              </a:rPr>
              <a:t>Vocabulaire</a:t>
            </a:r>
            <a:endParaRPr lang="en-GB" sz="3600" b="1" kern="0" dirty="0">
              <a:solidFill>
                <a:schemeClr val="lt1"/>
              </a:solidFill>
            </a:endParaRPr>
          </a:p>
        </p:txBody>
      </p:sp>
      <p:sp>
        <p:nvSpPr>
          <p:cNvPr id="17" name="Google Shape;146;p2">
            <a:extLst>
              <a:ext uri="{FF2B5EF4-FFF2-40B4-BE49-F238E27FC236}">
                <a16:creationId xmlns:a16="http://schemas.microsoft.com/office/drawing/2014/main" id="{51DEA89C-B089-4450-A933-9C43E9ABE55C}"/>
              </a:ext>
            </a:extLst>
          </p:cNvPr>
          <p:cNvSpPr txBox="1">
            <a:spLocks/>
          </p:cNvSpPr>
          <p:nvPr/>
        </p:nvSpPr>
        <p:spPr>
          <a:xfrm>
            <a:off x="147998" y="296864"/>
            <a:ext cx="6808855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buSzPts val="3600"/>
              <a:defRPr/>
            </a:pPr>
            <a:r>
              <a:rPr lang="en-GB" sz="2400" b="1" dirty="0">
                <a:solidFill>
                  <a:schemeClr val="bg1"/>
                </a:solidFill>
              </a:rPr>
              <a:t>Subject-verb inversion with ‘</a:t>
            </a:r>
            <a:r>
              <a:rPr lang="en-GB" sz="2400" b="1" dirty="0" err="1">
                <a:solidFill>
                  <a:schemeClr val="bg1"/>
                </a:solidFill>
              </a:rPr>
              <a:t>il</a:t>
            </a:r>
            <a:r>
              <a:rPr lang="en-GB" sz="2400" b="1" dirty="0">
                <a:solidFill>
                  <a:schemeClr val="bg1"/>
                </a:solidFill>
              </a:rPr>
              <a:t>’ and ‘</a:t>
            </a:r>
            <a:r>
              <a:rPr lang="en-GB" sz="2400" b="1" dirty="0" err="1">
                <a:solidFill>
                  <a:schemeClr val="bg1"/>
                </a:solidFill>
              </a:rPr>
              <a:t>elle</a:t>
            </a:r>
            <a:r>
              <a:rPr lang="en-GB" sz="2400" b="1" dirty="0">
                <a:solidFill>
                  <a:schemeClr val="bg1"/>
                </a:solidFill>
              </a:rPr>
              <a:t>’</a:t>
            </a:r>
            <a:endParaRPr kumimoji="0" lang="en-GB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pic>
        <p:nvPicPr>
          <p:cNvPr id="19" name="Picture 18" descr="background rectangle">
            <a:extLst>
              <a:ext uri="{FF2B5EF4-FFF2-40B4-BE49-F238E27FC236}">
                <a16:creationId xmlns:a16="http://schemas.microsoft.com/office/drawing/2014/main" id="{564A8A10-CCA2-4CA9-9B4B-2C0D32F08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5D81E51A-3C62-453B-AB5D-1FFE79F91A27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0960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" b="1" kern="0">
                <a:solidFill>
                  <a:schemeClr val="bg1"/>
                </a:solidFill>
              </a:rPr>
              <a:t>Subject-verb inversion (il/elle)</a:t>
            </a:r>
            <a:endParaRPr lang="en-GB" sz="3000" b="1" kern="0" dirty="0">
              <a:solidFill>
                <a:schemeClr val="bg1"/>
              </a:solidFill>
            </a:endParaRPr>
          </a:p>
        </p:txBody>
      </p:sp>
      <p:sp>
        <p:nvSpPr>
          <p:cNvPr id="21" name="Rounded Rectangle 46">
            <a:extLst>
              <a:ext uri="{FF2B5EF4-FFF2-40B4-BE49-F238E27FC236}">
                <a16:creationId xmlns:a16="http://schemas.microsoft.com/office/drawing/2014/main" id="{CC86D834-76C9-4EB1-B3B0-904D3F071AA2}"/>
              </a:ext>
            </a:extLst>
          </p:cNvPr>
          <p:cNvSpPr/>
          <p:nvPr/>
        </p:nvSpPr>
        <p:spPr>
          <a:xfrm>
            <a:off x="8728279" y="232995"/>
            <a:ext cx="3150000" cy="42449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écrire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/é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8352B05E-53A7-43B1-A909-B58FFDC8264A}"/>
              </a:ext>
            </a:extLst>
          </p:cNvPr>
          <p:cNvSpPr/>
          <p:nvPr/>
        </p:nvSpPr>
        <p:spPr>
          <a:xfrm rot="7713828">
            <a:off x="4494118" y="2417755"/>
            <a:ext cx="581265" cy="632863"/>
          </a:xfrm>
          <a:prstGeom prst="arc">
            <a:avLst>
              <a:gd name="adj1" fmla="val 15612206"/>
              <a:gd name="adj2" fmla="val 887619"/>
            </a:avLst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48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st-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 dirty="0" err="1">
                <a:solidFill>
                  <a:schemeClr val="lt1"/>
                </a:solidFill>
              </a:rPr>
              <a:t>Vocabulaire</a:t>
            </a:r>
            <a:endParaRPr sz="3600" b="1" dirty="0">
              <a:solidFill>
                <a:schemeClr val="lt1"/>
              </a:solidFill>
            </a:endParaRPr>
          </a:p>
        </p:txBody>
      </p:sp>
      <p:sp>
        <p:nvSpPr>
          <p:cNvPr id="4" name="Google Shape;146;p2"/>
          <p:cNvSpPr txBox="1">
            <a:spLocks/>
          </p:cNvSpPr>
          <p:nvPr/>
        </p:nvSpPr>
        <p:spPr>
          <a:xfrm>
            <a:off x="147998" y="296864"/>
            <a:ext cx="6808855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Subject-verb inversion with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il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’ and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’</a:t>
            </a:r>
            <a:endParaRPr kumimoji="0" lang="en-GB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8D882F-A8DB-4C71-99A4-B2A169569A2D}"/>
              </a:ext>
            </a:extLst>
          </p:cNvPr>
          <p:cNvSpPr txBox="1"/>
          <p:nvPr/>
        </p:nvSpPr>
        <p:spPr>
          <a:xfrm>
            <a:off x="457200" y="2012845"/>
            <a:ext cx="11569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Joue</a:t>
            </a:r>
            <a:r>
              <a:rPr lang="en-GB" sz="4400" b="1" dirty="0">
                <a:solidFill>
                  <a:srgbClr val="EE6000"/>
                </a:solidFill>
                <a:latin typeface="Century Gothic" panose="020B0502020202020204" pitchFamily="34" charset="0"/>
              </a:rPr>
              <a:t>-t-</a:t>
            </a:r>
            <a:r>
              <a:rPr lang="en-GB" sz="44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elle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à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l’ordinateur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 moment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6" name="Action Button: Forward or Next 6">
            <a:hlinkClick r:id="" action="ppaction://noaction" highlightClick="1">
              <a:snd r:embed="rId3" name="joue-t-elle.wav"/>
            </a:hlinkClick>
            <a:extLst>
              <a:ext uri="{FF2B5EF4-FFF2-40B4-BE49-F238E27FC236}">
                <a16:creationId xmlns:a16="http://schemas.microsoft.com/office/drawing/2014/main" id="{ABCD6A9E-1F68-4A2B-B23C-5B5D400F9F60}"/>
              </a:ext>
            </a:extLst>
          </p:cNvPr>
          <p:cNvSpPr/>
          <p:nvPr/>
        </p:nvSpPr>
        <p:spPr>
          <a:xfrm>
            <a:off x="457200" y="5300515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850683-8793-49C9-81BC-5148359C8958}"/>
              </a:ext>
            </a:extLst>
          </p:cNvPr>
          <p:cNvSpPr txBox="1"/>
          <p:nvPr/>
        </p:nvSpPr>
        <p:spPr>
          <a:xfrm>
            <a:off x="457200" y="3296518"/>
            <a:ext cx="115696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she playing</a:t>
            </a:r>
            <a:r>
              <a:rPr kumimoji="0" lang="en-GB" sz="3800" b="1" i="0" u="none" strike="noStrike" kern="0" cap="none" spc="0" normalizeH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on the computer</a:t>
            </a:r>
            <a:r>
              <a:rPr kumimoji="0" lang="en-GB" sz="3800" b="1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at the moment?</a:t>
            </a:r>
            <a:endParaRPr kumimoji="0" lang="en-GB" sz="38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5122" name="Picture 2" descr="clipart computer computer clip art 6 160 Computer Clipart ">
            <a:extLst>
              <a:ext uri="{FF2B5EF4-FFF2-40B4-BE49-F238E27FC236}">
                <a16:creationId xmlns:a16="http://schemas.microsoft.com/office/drawing/2014/main" id="{3A430BF4-64E1-4153-9278-4F1C3DC5B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338" y="4400515"/>
            <a:ext cx="150958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46;p2">
            <a:extLst>
              <a:ext uri="{FF2B5EF4-FFF2-40B4-BE49-F238E27FC236}">
                <a16:creationId xmlns:a16="http://schemas.microsoft.com/office/drawing/2014/main" id="{E222C59A-E0D6-4720-9306-C0C76467BC5F}"/>
              </a:ext>
            </a:extLst>
          </p:cNvPr>
          <p:cNvSpPr txBox="1">
            <a:spLocks/>
          </p:cNvSpPr>
          <p:nvPr/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3600"/>
            </a:pPr>
            <a:r>
              <a:rPr lang="en-GB" sz="3600" b="1" kern="0">
                <a:solidFill>
                  <a:schemeClr val="lt1"/>
                </a:solidFill>
              </a:rPr>
              <a:t>Vocabulaire</a:t>
            </a:r>
            <a:endParaRPr lang="en-GB" sz="3600" b="1" kern="0" dirty="0">
              <a:solidFill>
                <a:schemeClr val="lt1"/>
              </a:solidFill>
            </a:endParaRPr>
          </a:p>
        </p:txBody>
      </p:sp>
      <p:sp>
        <p:nvSpPr>
          <p:cNvPr id="11" name="Google Shape;146;p2">
            <a:extLst>
              <a:ext uri="{FF2B5EF4-FFF2-40B4-BE49-F238E27FC236}">
                <a16:creationId xmlns:a16="http://schemas.microsoft.com/office/drawing/2014/main" id="{1B0FA361-C091-463D-B46A-94AE8A092404}"/>
              </a:ext>
            </a:extLst>
          </p:cNvPr>
          <p:cNvSpPr txBox="1">
            <a:spLocks/>
          </p:cNvSpPr>
          <p:nvPr/>
        </p:nvSpPr>
        <p:spPr>
          <a:xfrm>
            <a:off x="147998" y="296864"/>
            <a:ext cx="6808855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buSzPts val="3600"/>
              <a:defRPr/>
            </a:pPr>
            <a:r>
              <a:rPr lang="en-GB" sz="2400" b="1" dirty="0">
                <a:solidFill>
                  <a:schemeClr val="bg1"/>
                </a:solidFill>
              </a:rPr>
              <a:t>Subject-verb inversion with ‘</a:t>
            </a:r>
            <a:r>
              <a:rPr lang="en-GB" sz="2400" b="1" dirty="0" err="1">
                <a:solidFill>
                  <a:schemeClr val="bg1"/>
                </a:solidFill>
              </a:rPr>
              <a:t>il</a:t>
            </a:r>
            <a:r>
              <a:rPr lang="en-GB" sz="2400" b="1" dirty="0">
                <a:solidFill>
                  <a:schemeClr val="bg1"/>
                </a:solidFill>
              </a:rPr>
              <a:t>’ and ‘</a:t>
            </a:r>
            <a:r>
              <a:rPr lang="en-GB" sz="2400" b="1" dirty="0" err="1">
                <a:solidFill>
                  <a:schemeClr val="bg1"/>
                </a:solidFill>
              </a:rPr>
              <a:t>elle</a:t>
            </a:r>
            <a:r>
              <a:rPr lang="en-GB" sz="2400" b="1" dirty="0">
                <a:solidFill>
                  <a:schemeClr val="bg1"/>
                </a:solidFill>
              </a:rPr>
              <a:t>’</a:t>
            </a:r>
            <a:endParaRPr kumimoji="0" lang="en-GB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597DE2A4-E760-4FD7-8FC9-89DFDCA5E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3A191764-9646-4723-BE6B-9B81CD57C81C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0960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" b="1" kern="0">
                <a:solidFill>
                  <a:schemeClr val="bg1"/>
                </a:solidFill>
              </a:rPr>
              <a:t>Subject-verb inversion (il/elle)</a:t>
            </a:r>
            <a:endParaRPr lang="en-GB" sz="3000" b="1" kern="0" dirty="0">
              <a:solidFill>
                <a:schemeClr val="bg1"/>
              </a:solidFill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84E8CE14-CADC-4915-BABA-F2C8A4513F68}"/>
              </a:ext>
            </a:extLst>
          </p:cNvPr>
          <p:cNvSpPr/>
          <p:nvPr/>
        </p:nvSpPr>
        <p:spPr>
          <a:xfrm>
            <a:off x="8728279" y="232995"/>
            <a:ext cx="3150000" cy="42449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écrire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/é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70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oue-t-e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 dirty="0" err="1">
                <a:solidFill>
                  <a:schemeClr val="lt1"/>
                </a:solidFill>
              </a:rPr>
              <a:t>Vocabulaire</a:t>
            </a:r>
            <a:endParaRPr sz="3600" b="1" dirty="0">
              <a:solidFill>
                <a:schemeClr val="lt1"/>
              </a:solidFill>
            </a:endParaRPr>
          </a:p>
        </p:txBody>
      </p:sp>
      <p:sp>
        <p:nvSpPr>
          <p:cNvPr id="4" name="Google Shape;146;p2"/>
          <p:cNvSpPr txBox="1">
            <a:spLocks/>
          </p:cNvSpPr>
          <p:nvPr/>
        </p:nvSpPr>
        <p:spPr>
          <a:xfrm>
            <a:off x="147998" y="296864"/>
            <a:ext cx="6808855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Subject-verb inversion with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il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’ and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’</a:t>
            </a:r>
            <a:endParaRPr kumimoji="0" lang="en-GB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8D882F-A8DB-4C71-99A4-B2A169569A2D}"/>
              </a:ext>
            </a:extLst>
          </p:cNvPr>
          <p:cNvSpPr txBox="1"/>
          <p:nvPr/>
        </p:nvSpPr>
        <p:spPr>
          <a:xfrm>
            <a:off x="457200" y="1943652"/>
            <a:ext cx="11301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Sort-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elle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en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ville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chaque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week-end</a:t>
            </a:r>
            <a:r>
              <a:rPr kumimoji="0" lang="en-GB" sz="4800" b="1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?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6" name="Action Button: Forward or Next 6">
            <a:hlinkClick r:id="" action="ppaction://noaction" highlightClick="1">
              <a:snd r:embed="rId3" name="sort-elle.wav"/>
            </a:hlinkClick>
            <a:extLst>
              <a:ext uri="{FF2B5EF4-FFF2-40B4-BE49-F238E27FC236}">
                <a16:creationId xmlns:a16="http://schemas.microsoft.com/office/drawing/2014/main" id="{ABCD6A9E-1F68-4A2B-B23C-5B5D400F9F60}"/>
              </a:ext>
            </a:extLst>
          </p:cNvPr>
          <p:cNvSpPr/>
          <p:nvPr/>
        </p:nvSpPr>
        <p:spPr>
          <a:xfrm>
            <a:off x="457200" y="5300515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850683-8793-49C9-81BC-5148359C8958}"/>
              </a:ext>
            </a:extLst>
          </p:cNvPr>
          <p:cNvSpPr txBox="1"/>
          <p:nvPr/>
        </p:nvSpPr>
        <p:spPr>
          <a:xfrm>
            <a:off x="1112319" y="3215755"/>
            <a:ext cx="99987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Does she go out </a:t>
            </a:r>
            <a: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in town every weekend?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B090F4-AE6C-4566-AD3F-4FDEE8A1B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81" y="4400515"/>
            <a:ext cx="3588040" cy="1800000"/>
          </a:xfrm>
          <a:prstGeom prst="rect">
            <a:avLst/>
          </a:prstGeom>
        </p:spPr>
      </p:pic>
      <p:sp>
        <p:nvSpPr>
          <p:cNvPr id="11" name="Google Shape;146;p2">
            <a:extLst>
              <a:ext uri="{FF2B5EF4-FFF2-40B4-BE49-F238E27FC236}">
                <a16:creationId xmlns:a16="http://schemas.microsoft.com/office/drawing/2014/main" id="{F5C53733-FE0A-4CE2-87B1-668AA4B78E0B}"/>
              </a:ext>
            </a:extLst>
          </p:cNvPr>
          <p:cNvSpPr txBox="1">
            <a:spLocks/>
          </p:cNvSpPr>
          <p:nvPr/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3600"/>
            </a:pPr>
            <a:r>
              <a:rPr lang="en-GB" sz="3600" b="1" kern="0">
                <a:solidFill>
                  <a:schemeClr val="lt1"/>
                </a:solidFill>
              </a:rPr>
              <a:t>Vocabulaire</a:t>
            </a:r>
            <a:endParaRPr lang="en-GB" sz="3600" b="1" kern="0" dirty="0">
              <a:solidFill>
                <a:schemeClr val="lt1"/>
              </a:solidFill>
            </a:endParaRPr>
          </a:p>
        </p:txBody>
      </p:sp>
      <p:sp>
        <p:nvSpPr>
          <p:cNvPr id="12" name="Google Shape;146;p2">
            <a:extLst>
              <a:ext uri="{FF2B5EF4-FFF2-40B4-BE49-F238E27FC236}">
                <a16:creationId xmlns:a16="http://schemas.microsoft.com/office/drawing/2014/main" id="{611342D5-551F-4EBA-AB22-551CB21BB60E}"/>
              </a:ext>
            </a:extLst>
          </p:cNvPr>
          <p:cNvSpPr txBox="1">
            <a:spLocks/>
          </p:cNvSpPr>
          <p:nvPr/>
        </p:nvSpPr>
        <p:spPr>
          <a:xfrm>
            <a:off x="147998" y="296864"/>
            <a:ext cx="6808855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buSzPts val="3600"/>
              <a:defRPr/>
            </a:pPr>
            <a:r>
              <a:rPr lang="en-GB" sz="2400" b="1" dirty="0">
                <a:solidFill>
                  <a:schemeClr val="bg1"/>
                </a:solidFill>
              </a:rPr>
              <a:t>Subject-verb inversion with ‘</a:t>
            </a:r>
            <a:r>
              <a:rPr lang="en-GB" sz="2400" b="1" dirty="0" err="1">
                <a:solidFill>
                  <a:schemeClr val="bg1"/>
                </a:solidFill>
              </a:rPr>
              <a:t>il</a:t>
            </a:r>
            <a:r>
              <a:rPr lang="en-GB" sz="2400" b="1" dirty="0">
                <a:solidFill>
                  <a:schemeClr val="bg1"/>
                </a:solidFill>
              </a:rPr>
              <a:t>’ and ‘</a:t>
            </a:r>
            <a:r>
              <a:rPr lang="en-GB" sz="2400" b="1" dirty="0" err="1">
                <a:solidFill>
                  <a:schemeClr val="bg1"/>
                </a:solidFill>
              </a:rPr>
              <a:t>elle</a:t>
            </a:r>
            <a:r>
              <a:rPr lang="en-GB" sz="2400" b="1" dirty="0">
                <a:solidFill>
                  <a:schemeClr val="bg1"/>
                </a:solidFill>
              </a:rPr>
              <a:t>’</a:t>
            </a:r>
            <a:endParaRPr kumimoji="0" lang="en-GB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pic>
        <p:nvPicPr>
          <p:cNvPr id="13" name="Picture 12" descr="background rectangle">
            <a:extLst>
              <a:ext uri="{FF2B5EF4-FFF2-40B4-BE49-F238E27FC236}">
                <a16:creationId xmlns:a16="http://schemas.microsoft.com/office/drawing/2014/main" id="{C0FE5105-C9A1-4C5F-80B9-4311F040C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C3BD1E68-4812-428A-AB7E-BE28CB4510CF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0960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" b="1" kern="0">
                <a:solidFill>
                  <a:schemeClr val="bg1"/>
                </a:solidFill>
              </a:rPr>
              <a:t>Subject-verb inversion (il/elle)</a:t>
            </a:r>
            <a:endParaRPr lang="en-GB" sz="3000" b="1" kern="0" dirty="0">
              <a:solidFill>
                <a:schemeClr val="bg1"/>
              </a:solidFill>
            </a:endParaRPr>
          </a:p>
        </p:txBody>
      </p:sp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23E82E06-4743-4E46-AE28-FC7A256275F3}"/>
              </a:ext>
            </a:extLst>
          </p:cNvPr>
          <p:cNvSpPr/>
          <p:nvPr/>
        </p:nvSpPr>
        <p:spPr>
          <a:xfrm>
            <a:off x="8728279" y="232995"/>
            <a:ext cx="3150000" cy="42449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écrire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/é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1BA28DB4-34D0-4CD3-97FC-9EEE56B359C0}"/>
              </a:ext>
            </a:extLst>
          </p:cNvPr>
          <p:cNvSpPr/>
          <p:nvPr/>
        </p:nvSpPr>
        <p:spPr>
          <a:xfrm rot="7713828">
            <a:off x="1604868" y="2211008"/>
            <a:ext cx="581265" cy="632863"/>
          </a:xfrm>
          <a:prstGeom prst="arc">
            <a:avLst>
              <a:gd name="adj1" fmla="val 15612206"/>
              <a:gd name="adj2" fmla="val 887619"/>
            </a:avLst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6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t-e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2343" y="255403"/>
            <a:ext cx="7577531" cy="707849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Questions with a named subject</a:t>
            </a:r>
            <a:endParaRPr lang="en-GB" sz="3600" b="1" i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913C63-BA27-4BB2-9D6C-215DFEA006ED}"/>
              </a:ext>
            </a:extLst>
          </p:cNvPr>
          <p:cNvSpPr txBox="1"/>
          <p:nvPr/>
        </p:nvSpPr>
        <p:spPr>
          <a:xfrm>
            <a:off x="97265" y="1322061"/>
            <a:ext cx="119974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We have seen how to form questions using subject </a:t>
            </a:r>
            <a:r>
              <a:rPr lang="en-GB" sz="2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pronouns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(je,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, 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il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/</a:t>
            </a: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elle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).</a:t>
            </a:r>
          </a:p>
          <a:p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If the subject is a </a:t>
            </a:r>
            <a:r>
              <a:rPr lang="en-GB" sz="2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name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or a </a:t>
            </a:r>
            <a:r>
              <a:rPr lang="en-GB" sz="2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noun with an article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, we </a:t>
            </a:r>
            <a:r>
              <a:rPr lang="en-GB" sz="2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repeat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the subject.</a:t>
            </a:r>
          </a:p>
          <a:p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The name/noun goes </a:t>
            </a:r>
            <a:r>
              <a:rPr lang="en-GB" sz="2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before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the inverted verb and pronoun: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B313C05-2D7A-412C-BC45-DB86975FBC44}"/>
              </a:ext>
            </a:extLst>
          </p:cNvPr>
          <p:cNvSpPr/>
          <p:nvPr/>
        </p:nvSpPr>
        <p:spPr>
          <a:xfrm>
            <a:off x="97264" y="3367772"/>
            <a:ext cx="5558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Paul </a:t>
            </a:r>
            <a:r>
              <a:rPr lang="en-GB" sz="32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devient</a:t>
            </a:r>
            <a:r>
              <a:rPr lang="en-GB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professeur</a:t>
            </a:r>
            <a:r>
              <a:rPr lang="en-GB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. </a:t>
            </a:r>
            <a:endParaRPr lang="en-GB" sz="28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91F8A00-8EF1-433C-A304-F31287D723BE}"/>
              </a:ext>
            </a:extLst>
          </p:cNvPr>
          <p:cNvSpPr/>
          <p:nvPr/>
        </p:nvSpPr>
        <p:spPr>
          <a:xfrm>
            <a:off x="5976161" y="3367771"/>
            <a:ext cx="5796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i="1" dirty="0">
                <a:solidFill>
                  <a:srgbClr val="115076"/>
                </a:solidFill>
                <a:latin typeface="Century Gothic" panose="020B0502020202020204" pitchFamily="34" charset="0"/>
              </a:rPr>
              <a:t>Paul is becoming a teacher.</a:t>
            </a:r>
            <a:endParaRPr lang="en-GB" sz="32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6D68B34-DBB0-4232-92D5-312C449A4864}"/>
              </a:ext>
            </a:extLst>
          </p:cNvPr>
          <p:cNvSpPr/>
          <p:nvPr/>
        </p:nvSpPr>
        <p:spPr>
          <a:xfrm>
            <a:off x="5976161" y="3961166"/>
            <a:ext cx="5936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i="1" dirty="0">
                <a:solidFill>
                  <a:srgbClr val="115076"/>
                </a:solidFill>
                <a:latin typeface="Century Gothic" panose="020B0502020202020204" pitchFamily="34" charset="0"/>
              </a:rPr>
              <a:t>Is Paul becoming a teacher?</a:t>
            </a:r>
            <a:endParaRPr lang="en-GB" sz="32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B596744-FABC-4FBE-AECA-A4C8A850E746}"/>
              </a:ext>
            </a:extLst>
          </p:cNvPr>
          <p:cNvSpPr/>
          <p:nvPr/>
        </p:nvSpPr>
        <p:spPr>
          <a:xfrm>
            <a:off x="232344" y="3952547"/>
            <a:ext cx="5423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3200" b="1" dirty="0">
                <a:solidFill>
                  <a:srgbClr val="EE6000"/>
                </a:solidFill>
                <a:latin typeface="Century Gothic" panose="020B0502020202020204" pitchFamily="34" charset="0"/>
              </a:rPr>
              <a:t>Paul</a:t>
            </a:r>
            <a:r>
              <a:rPr lang="en-GB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devient</a:t>
            </a:r>
            <a:r>
              <a:rPr lang="en-GB" sz="3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-il</a:t>
            </a:r>
            <a:r>
              <a:rPr lang="en-GB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professeur</a:t>
            </a:r>
            <a:r>
              <a:rPr lang="en-GB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?</a:t>
            </a:r>
            <a:endParaRPr lang="en-GB" sz="2800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D3BEAF-97FD-46BB-987B-7CEA16C60473}"/>
              </a:ext>
            </a:extLst>
          </p:cNvPr>
          <p:cNvSpPr/>
          <p:nvPr/>
        </p:nvSpPr>
        <p:spPr>
          <a:xfrm>
            <a:off x="1235953" y="4848184"/>
            <a:ext cx="44196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fille</a:t>
            </a:r>
            <a:r>
              <a:rPr lang="en-GB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prend</a:t>
            </a:r>
            <a:r>
              <a:rPr lang="en-GB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le train. </a:t>
            </a:r>
            <a:endParaRPr lang="en-GB" sz="28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1AAE420-88B7-455F-A5C9-B2599181BE7E}"/>
              </a:ext>
            </a:extLst>
          </p:cNvPr>
          <p:cNvSpPr/>
          <p:nvPr/>
        </p:nvSpPr>
        <p:spPr>
          <a:xfrm>
            <a:off x="5976161" y="4838328"/>
            <a:ext cx="45897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i="1" dirty="0">
                <a:solidFill>
                  <a:srgbClr val="115076"/>
                </a:solidFill>
                <a:latin typeface="Century Gothic" panose="020B0502020202020204" pitchFamily="34" charset="0"/>
              </a:rPr>
              <a:t>The girl takes the train.</a:t>
            </a:r>
            <a:endParaRPr lang="en-GB" sz="32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A5524F0-ADE1-4D20-8CFD-B6D2A860ADBF}"/>
              </a:ext>
            </a:extLst>
          </p:cNvPr>
          <p:cNvSpPr/>
          <p:nvPr/>
        </p:nvSpPr>
        <p:spPr>
          <a:xfrm>
            <a:off x="5976161" y="5423966"/>
            <a:ext cx="56380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i="1" dirty="0">
                <a:solidFill>
                  <a:srgbClr val="115076"/>
                </a:solidFill>
                <a:latin typeface="Century Gothic" panose="020B0502020202020204" pitchFamily="34" charset="0"/>
              </a:rPr>
              <a:t>Does the girl take the train?</a:t>
            </a:r>
            <a:endParaRPr lang="en-GB" sz="32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67DF0B7-DF44-4B2C-870E-C3630FA49388}"/>
              </a:ext>
            </a:extLst>
          </p:cNvPr>
          <p:cNvSpPr/>
          <p:nvPr/>
        </p:nvSpPr>
        <p:spPr>
          <a:xfrm>
            <a:off x="232343" y="5432959"/>
            <a:ext cx="54232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3200" b="1" dirty="0">
                <a:solidFill>
                  <a:srgbClr val="EE6000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fille</a:t>
            </a:r>
            <a:r>
              <a:rPr lang="en-GB" sz="3200" b="1" dirty="0">
                <a:solidFill>
                  <a:srgbClr val="EE600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prend</a:t>
            </a:r>
            <a:r>
              <a:rPr lang="en-GB" sz="3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-elle</a:t>
            </a:r>
            <a:r>
              <a:rPr lang="en-GB" sz="3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le train ?</a:t>
            </a:r>
            <a:endParaRPr lang="en-GB" sz="2800" dirty="0"/>
          </a:p>
        </p:txBody>
      </p:sp>
      <p:pic>
        <p:nvPicPr>
          <p:cNvPr id="15" name="Picture 14" descr="background rectangle">
            <a:extLst>
              <a:ext uri="{FF2B5EF4-FFF2-40B4-BE49-F238E27FC236}">
                <a16:creationId xmlns:a16="http://schemas.microsoft.com/office/drawing/2014/main" id="{52CAAA61-4470-42D0-A15E-249AFF5D7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3867782C-A12C-44F2-9D44-6F639FA756BA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096000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2800" b="1">
                <a:solidFill>
                  <a:schemeClr val="bg1"/>
                </a:solidFill>
              </a:rPr>
              <a:t>Questions with a named subject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06A61E88-ADA2-4FB5-A957-8F82E8A6F3AD}"/>
              </a:ext>
            </a:extLst>
          </p:cNvPr>
          <p:cNvSpPr/>
          <p:nvPr/>
        </p:nvSpPr>
        <p:spPr>
          <a:xfrm>
            <a:off x="10033687" y="249870"/>
            <a:ext cx="1876234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95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73" grpId="0"/>
      <p:bldP spid="74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SSC [la liaison]</a:t>
            </a: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FE35783B-5683-490D-BE88-5977139AA429}"/>
              </a:ext>
            </a:extLst>
          </p:cNvPr>
          <p:cNvSpPr/>
          <p:nvPr/>
        </p:nvSpPr>
        <p:spPr>
          <a:xfrm>
            <a:off x="10095979" y="249869"/>
            <a:ext cx="181394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76266-B793-4993-891C-1ABCD8F52580}"/>
              </a:ext>
            </a:extLst>
          </p:cNvPr>
          <p:cNvSpPr txBox="1"/>
          <p:nvPr/>
        </p:nvSpPr>
        <p:spPr>
          <a:xfrm>
            <a:off x="328399" y="2556764"/>
            <a:ext cx="11313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Consolidation [9</a:t>
            </a:r>
            <a:r>
              <a:rPr lang="en-US" sz="6600" b="1" dirty="0">
                <a:solidFill>
                  <a:srgbClr val="115076"/>
                </a:solidFill>
                <a:latin typeface="Century Gothic" panose="020F0302020204030204"/>
              </a:rPr>
              <a:t>]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2873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 dirty="0" err="1">
                <a:solidFill>
                  <a:schemeClr val="lt1"/>
                </a:solidFill>
              </a:rPr>
              <a:t>Vocabulaire</a:t>
            </a:r>
            <a:endParaRPr sz="3600" b="1" dirty="0">
              <a:solidFill>
                <a:schemeClr val="lt1"/>
              </a:solidFill>
            </a:endParaRPr>
          </a:p>
        </p:txBody>
      </p:sp>
      <p:sp>
        <p:nvSpPr>
          <p:cNvPr id="4" name="Google Shape;146;p2"/>
          <p:cNvSpPr txBox="1">
            <a:spLocks/>
          </p:cNvSpPr>
          <p:nvPr/>
        </p:nvSpPr>
        <p:spPr>
          <a:xfrm>
            <a:off x="147999" y="296864"/>
            <a:ext cx="6648586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La liaison avec ‘ne…pas’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4404" y="1747159"/>
            <a:ext cx="10640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fr-FR" sz="6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Tu ne vas pa</a:t>
            </a:r>
            <a:r>
              <a:rPr lang="fr-FR" sz="66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s à </a:t>
            </a:r>
            <a:r>
              <a:rPr lang="fr-FR" sz="6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l'école.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" name="Action Button: Forward or Next 6">
            <a:hlinkClick r:id="" action="ppaction://noaction" highlightClick="1">
              <a:snd r:embed="rId3" name="tu ne vas pa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427423" y="3281884"/>
            <a:ext cx="1090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don’t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go / aren’t going to </a:t>
            </a:r>
            <a:r>
              <a:rPr kumimoji="0" lang="en-GB" sz="3600" b="1" i="0" u="none" strike="noStrike" kern="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schoo</a:t>
            </a:r>
            <a:r>
              <a:rPr lang="en-GB" sz="36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l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BEDF7A1-D7E2-4EF4-84E0-07724C0EF18B}"/>
              </a:ext>
            </a:extLst>
          </p:cNvPr>
          <p:cNvSpPr/>
          <p:nvPr/>
        </p:nvSpPr>
        <p:spPr>
          <a:xfrm rot="7751927">
            <a:off x="6274990" y="1899500"/>
            <a:ext cx="931851" cy="1102730"/>
          </a:xfrm>
          <a:prstGeom prst="arc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87B214-87DA-4CC7-9B67-30DD671D08A5}"/>
              </a:ext>
            </a:extLst>
          </p:cNvPr>
          <p:cNvGrpSpPr/>
          <p:nvPr/>
        </p:nvGrpSpPr>
        <p:grpSpPr>
          <a:xfrm>
            <a:off x="9915896" y="4206531"/>
            <a:ext cx="1967290" cy="1967290"/>
            <a:chOff x="9915896" y="4206531"/>
            <a:chExt cx="1967290" cy="196729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15896" y="4206531"/>
              <a:ext cx="1967290" cy="1967290"/>
            </a:xfrm>
            <a:prstGeom prst="rect">
              <a:avLst/>
            </a:prstGeom>
          </p:spPr>
        </p:pic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B1C887B2-767C-4DDF-85DC-6D752011AAD1}"/>
                </a:ext>
              </a:extLst>
            </p:cNvPr>
            <p:cNvSpPr/>
            <p:nvPr/>
          </p:nvSpPr>
          <p:spPr>
            <a:xfrm>
              <a:off x="10438410" y="4717162"/>
              <a:ext cx="1306285" cy="1124857"/>
            </a:xfrm>
            <a:prstGeom prst="mathMultiply">
              <a:avLst/>
            </a:prstGeom>
            <a:solidFill>
              <a:srgbClr val="FF6600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9990781E-4C6E-482A-9646-1C92B0477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C6D0DB12-0612-4437-9AA4-F0DCD840AFFE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kern="0">
                <a:solidFill>
                  <a:schemeClr val="bg1"/>
                </a:solidFill>
              </a:rPr>
              <a:t>La liaison avec ‘ne…pas’  </a:t>
            </a:r>
            <a:endParaRPr lang="en-GB" sz="3600" b="1" kern="0" dirty="0">
              <a:solidFill>
                <a:schemeClr val="bg1"/>
              </a:solidFill>
            </a:endParaRPr>
          </a:p>
        </p:txBody>
      </p:sp>
      <p:sp>
        <p:nvSpPr>
          <p:cNvPr id="2" name="Rounded Rectangle 46">
            <a:extLst>
              <a:ext uri="{FF2B5EF4-FFF2-40B4-BE49-F238E27FC236}">
                <a16:creationId xmlns:a16="http://schemas.microsoft.com/office/drawing/2014/main" id="{6D36FE6C-5553-4F1F-A8C8-80515A94C79B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écouter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40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 ne vas p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 dirty="0" err="1">
                <a:solidFill>
                  <a:schemeClr val="lt1"/>
                </a:solidFill>
              </a:rPr>
              <a:t>Vocabulaire</a:t>
            </a:r>
            <a:endParaRPr sz="3600" b="1" dirty="0">
              <a:solidFill>
                <a:schemeClr val="lt1"/>
              </a:solidFill>
            </a:endParaRPr>
          </a:p>
        </p:txBody>
      </p:sp>
      <p:sp>
        <p:nvSpPr>
          <p:cNvPr id="4" name="Google Shape;146;p2"/>
          <p:cNvSpPr txBox="1">
            <a:spLocks/>
          </p:cNvSpPr>
          <p:nvPr/>
        </p:nvSpPr>
        <p:spPr>
          <a:xfrm>
            <a:off x="147999" y="296864"/>
            <a:ext cx="6648586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La liaison avec ‘ne…pas’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1860" y="1747159"/>
            <a:ext cx="111828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fr-FR" sz="6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Je n'habite pa</a:t>
            </a:r>
            <a:r>
              <a:rPr lang="fr-FR" sz="66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s</a:t>
            </a:r>
            <a:r>
              <a:rPr lang="fr-FR" sz="6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fr-FR" sz="66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e</a:t>
            </a:r>
            <a:r>
              <a:rPr lang="fr-FR" sz="6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n Écosse..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Action Button: Forward or Next 6">
            <a:hlinkClick r:id="" action="ppaction://noaction" highlightClick="1">
              <a:snd r:embed="rId3" name="je n'habite pa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427423" y="3281884"/>
            <a:ext cx="1090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don’t live / am not living in Scotland.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BEDF7A1-D7E2-4EF4-84E0-07724C0EF18B}"/>
              </a:ext>
            </a:extLst>
          </p:cNvPr>
          <p:cNvSpPr/>
          <p:nvPr/>
        </p:nvSpPr>
        <p:spPr>
          <a:xfrm rot="7913054">
            <a:off x="6495328" y="1910567"/>
            <a:ext cx="931851" cy="1102730"/>
          </a:xfrm>
          <a:prstGeom prst="arc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D436DA-B8F4-46F4-96E7-9A41AB905B5E}"/>
              </a:ext>
            </a:extLst>
          </p:cNvPr>
          <p:cNvGrpSpPr/>
          <p:nvPr/>
        </p:nvGrpSpPr>
        <p:grpSpPr>
          <a:xfrm>
            <a:off x="9827046" y="3429001"/>
            <a:ext cx="1996465" cy="2784078"/>
            <a:chOff x="10037273" y="3753462"/>
            <a:chExt cx="1872648" cy="2608029"/>
          </a:xfrm>
        </p:grpSpPr>
        <p:pic>
          <p:nvPicPr>
            <p:cNvPr id="5122" name="Picture 2" descr="Map Of Scotland Clip Art">
              <a:extLst>
                <a:ext uri="{FF2B5EF4-FFF2-40B4-BE49-F238E27FC236}">
                  <a16:creationId xmlns:a16="http://schemas.microsoft.com/office/drawing/2014/main" id="{133CDB60-950E-4C9B-8E40-6EAD13692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7273" y="3753462"/>
              <a:ext cx="1707422" cy="2331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Home 2 Clip Art">
              <a:extLst>
                <a:ext uri="{FF2B5EF4-FFF2-40B4-BE49-F238E27FC236}">
                  <a16:creationId xmlns:a16="http://schemas.microsoft.com/office/drawing/2014/main" id="{5CF623FE-CD56-4DBA-95C9-0D129640F8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1866" y="5150606"/>
              <a:ext cx="573811" cy="601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B1C887B2-767C-4DDF-85DC-6D752011AAD1}"/>
                </a:ext>
              </a:extLst>
            </p:cNvPr>
            <p:cNvSpPr/>
            <p:nvPr/>
          </p:nvSpPr>
          <p:spPr>
            <a:xfrm>
              <a:off x="10978944" y="5475712"/>
              <a:ext cx="930977" cy="885779"/>
            </a:xfrm>
            <a:prstGeom prst="mathMultiply">
              <a:avLst/>
            </a:prstGeom>
            <a:solidFill>
              <a:srgbClr val="FF6600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" name="Title 3">
            <a:extLst>
              <a:ext uri="{FF2B5EF4-FFF2-40B4-BE49-F238E27FC236}">
                <a16:creationId xmlns:a16="http://schemas.microsoft.com/office/drawing/2014/main" id="{62455430-B09E-4E2D-A9C8-59F8833E34F4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kern="0">
                <a:solidFill>
                  <a:schemeClr val="bg1"/>
                </a:solidFill>
              </a:rPr>
              <a:t>La liaison avec ‘ne…pas’  </a:t>
            </a:r>
            <a:endParaRPr lang="en-GB" sz="3600" b="1" kern="0" dirty="0">
              <a:solidFill>
                <a:schemeClr val="bg1"/>
              </a:solidFill>
            </a:endParaRPr>
          </a:p>
        </p:txBody>
      </p:sp>
      <p:pic>
        <p:nvPicPr>
          <p:cNvPr id="18" name="Picture 17" descr="background rectangle">
            <a:extLst>
              <a:ext uri="{FF2B5EF4-FFF2-40B4-BE49-F238E27FC236}">
                <a16:creationId xmlns:a16="http://schemas.microsoft.com/office/drawing/2014/main" id="{9CBB1FC3-9CB6-49E5-94A4-C10E63330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64742EEC-8397-4499-9A2B-301FFDC699D3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8420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 kern="0">
                <a:solidFill>
                  <a:schemeClr val="bg1"/>
                </a:solidFill>
              </a:rPr>
              <a:t>La liaison avec ‘ne…pas’</a:t>
            </a:r>
            <a:endParaRPr lang="en-GB" sz="3200" b="1" kern="0" dirty="0">
              <a:solidFill>
                <a:schemeClr val="bg1"/>
              </a:solidFill>
            </a:endParaRPr>
          </a:p>
        </p:txBody>
      </p:sp>
      <p:sp>
        <p:nvSpPr>
          <p:cNvPr id="20" name="Rounded Rectangle 46">
            <a:extLst>
              <a:ext uri="{FF2B5EF4-FFF2-40B4-BE49-F238E27FC236}">
                <a16:creationId xmlns:a16="http://schemas.microsoft.com/office/drawing/2014/main" id="{54C32B0C-4988-47EB-A1FA-42C2A9DB9DBE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écouter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53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 n'habite p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 dirty="0" err="1">
                <a:solidFill>
                  <a:schemeClr val="lt1"/>
                </a:solidFill>
              </a:rPr>
              <a:t>Vocabulaire</a:t>
            </a:r>
            <a:endParaRPr sz="3600" b="1" dirty="0">
              <a:solidFill>
                <a:schemeClr val="lt1"/>
              </a:solidFill>
            </a:endParaRPr>
          </a:p>
        </p:txBody>
      </p:sp>
      <p:sp>
        <p:nvSpPr>
          <p:cNvPr id="4" name="Google Shape;146;p2"/>
          <p:cNvSpPr txBox="1">
            <a:spLocks/>
          </p:cNvSpPr>
          <p:nvPr/>
        </p:nvSpPr>
        <p:spPr>
          <a:xfrm>
            <a:off x="147999" y="296864"/>
            <a:ext cx="6648586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La liaison avec ‘ne…pas’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0935" y="1965445"/>
            <a:ext cx="1080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fr-FR" sz="48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Nous n'aimons pa</a:t>
            </a:r>
            <a:r>
              <a:rPr lang="fr-FR" sz="48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s</a:t>
            </a:r>
            <a:r>
              <a:rPr lang="fr-FR" sz="48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fr-FR" sz="48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é</a:t>
            </a:r>
            <a:r>
              <a:rPr lang="fr-FR" sz="48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couter la radio.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" name="Action Button: Forward or Next 6">
            <a:hlinkClick r:id="" action="ppaction://noaction" highlightClick="1">
              <a:snd r:embed="rId3" name="nous n'aimons pa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534786" y="3017291"/>
            <a:ext cx="1090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 don’t </a:t>
            </a:r>
            <a:r>
              <a:rPr lang="en-GB" sz="36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like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listening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to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the radio.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BEDF7A1-D7E2-4EF4-84E0-07724C0EF18B}"/>
              </a:ext>
            </a:extLst>
          </p:cNvPr>
          <p:cNvSpPr/>
          <p:nvPr/>
        </p:nvSpPr>
        <p:spPr>
          <a:xfrm rot="8027456">
            <a:off x="6153221" y="2117098"/>
            <a:ext cx="653151" cy="711476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7485037-4DEE-4DAA-87A1-471F9595F413}"/>
              </a:ext>
            </a:extLst>
          </p:cNvPr>
          <p:cNvGrpSpPr/>
          <p:nvPr/>
        </p:nvGrpSpPr>
        <p:grpSpPr>
          <a:xfrm>
            <a:off x="9563347" y="4578916"/>
            <a:ext cx="1950048" cy="1365723"/>
            <a:chOff x="9563347" y="4578916"/>
            <a:chExt cx="1950048" cy="1365723"/>
          </a:xfrm>
        </p:grpSpPr>
        <p:pic>
          <p:nvPicPr>
            <p:cNvPr id="4098" name="Picture 2" descr="Old Alarm Clock Radio Clip Art">
              <a:extLst>
                <a:ext uri="{FF2B5EF4-FFF2-40B4-BE49-F238E27FC236}">
                  <a16:creationId xmlns:a16="http://schemas.microsoft.com/office/drawing/2014/main" id="{319E7B6D-AEEC-4184-B437-4D2C5B6779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90" y="4578916"/>
              <a:ext cx="1296905" cy="1350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Multiplication Sign 15">
              <a:extLst>
                <a:ext uri="{FF2B5EF4-FFF2-40B4-BE49-F238E27FC236}">
                  <a16:creationId xmlns:a16="http://schemas.microsoft.com/office/drawing/2014/main" id="{6FD23547-4FA4-4600-9175-B7AD7939A8B8}"/>
                </a:ext>
              </a:extLst>
            </p:cNvPr>
            <p:cNvSpPr/>
            <p:nvPr/>
          </p:nvSpPr>
          <p:spPr>
            <a:xfrm>
              <a:off x="9563347" y="4819782"/>
              <a:ext cx="1306285" cy="1124857"/>
            </a:xfrm>
            <a:prstGeom prst="mathMultiply">
              <a:avLst/>
            </a:prstGeom>
            <a:solidFill>
              <a:srgbClr val="FF6600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34312710-ACD6-4D16-ACF3-F67087C6C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D1FF2F13-79B7-42DD-8DBC-11C02A31A903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8420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 kern="0">
                <a:solidFill>
                  <a:schemeClr val="bg1"/>
                </a:solidFill>
              </a:rPr>
              <a:t>La liaison avec ‘ne…pas’</a:t>
            </a:r>
            <a:endParaRPr lang="en-GB" sz="3200" b="1" kern="0" dirty="0">
              <a:solidFill>
                <a:schemeClr val="bg1"/>
              </a:solidFill>
            </a:endParaRPr>
          </a:p>
        </p:txBody>
      </p:sp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B592A65B-6DE7-4F0D-89F8-624362BD7D0C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écouter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95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us n'aimons p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3E6BB541-C449-4652-BB5A-2618208D4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5CDE0D9F-DEE3-4BAC-99D2-62104C59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EB4B0BAF-514A-4178-ABDD-567657CDE47F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1E68C83-CC82-4C84-A80B-BAE58DCB61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11" y="3251551"/>
            <a:ext cx="2246811" cy="22468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2D7ABC-DC0D-47DF-A036-827957D8BBDC}"/>
              </a:ext>
            </a:extLst>
          </p:cNvPr>
          <p:cNvSpPr txBox="1"/>
          <p:nvPr/>
        </p:nvSpPr>
        <p:spPr>
          <a:xfrm>
            <a:off x="180000" y="1296001"/>
            <a:ext cx="4699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What is 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Léa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saying about these things? </a:t>
            </a:r>
          </a:p>
          <a:p>
            <a:endParaRPr lang="en-US" sz="24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Écoute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!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EBF82BF-534B-46C7-B22F-0C1D2ECDBC21}"/>
              </a:ext>
            </a:extLst>
          </p:cNvPr>
          <p:cNvSpPr/>
          <p:nvPr/>
        </p:nvSpPr>
        <p:spPr>
          <a:xfrm>
            <a:off x="4130708" y="894589"/>
            <a:ext cx="7467351" cy="5309340"/>
          </a:xfrm>
          <a:prstGeom prst="wedgeRoundRectCallout">
            <a:avLst>
              <a:gd name="adj1" fmla="val -57229"/>
              <a:gd name="adj2" fmla="val 19397"/>
              <a:gd name="adj3" fmla="val 16667"/>
            </a:avLst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225063-5C59-431B-B808-DE177A99840B}"/>
              </a:ext>
            </a:extLst>
          </p:cNvPr>
          <p:cNvSpPr txBox="1"/>
          <p:nvPr/>
        </p:nvSpPr>
        <p:spPr>
          <a:xfrm>
            <a:off x="5370240" y="1147779"/>
            <a:ext cx="4532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… grand / un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pentagone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BC63CF-A330-454C-9AF4-55129385E962}"/>
              </a:ext>
            </a:extLst>
          </p:cNvPr>
          <p:cNvSpPr txBox="1"/>
          <p:nvPr/>
        </p:nvSpPr>
        <p:spPr>
          <a:xfrm>
            <a:off x="5370241" y="1999610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…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calme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/ une chambre 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9FA62B-2253-4A44-B32C-20FE5D62D579}"/>
              </a:ext>
            </a:extLst>
          </p:cNvPr>
          <p:cNvSpPr txBox="1"/>
          <p:nvPr/>
        </p:nvSpPr>
        <p:spPr>
          <a:xfrm>
            <a:off x="5370240" y="2851441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… petit / un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hexagone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5BDCDB-3DB7-426B-A030-A08ADDBB6245}"/>
              </a:ext>
            </a:extLst>
          </p:cNvPr>
          <p:cNvSpPr txBox="1"/>
          <p:nvPr/>
        </p:nvSpPr>
        <p:spPr>
          <a:xfrm>
            <a:off x="5370239" y="3703272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… bon / un portable 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E3AFD1-F3D9-4829-914D-BC5CF379793C}"/>
              </a:ext>
            </a:extLst>
          </p:cNvPr>
          <p:cNvSpPr txBox="1"/>
          <p:nvPr/>
        </p:nvSpPr>
        <p:spPr>
          <a:xfrm>
            <a:off x="5398777" y="4555103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… petite /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chose 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509BB4-60B9-4E41-8386-39B8BBE584DB}"/>
              </a:ext>
            </a:extLst>
          </p:cNvPr>
          <p:cNvSpPr txBox="1"/>
          <p:nvPr/>
        </p:nvSpPr>
        <p:spPr>
          <a:xfrm>
            <a:off x="5398776" y="5406932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 … triste / un visage !</a:t>
            </a:r>
          </a:p>
        </p:txBody>
      </p:sp>
      <p:sp>
        <p:nvSpPr>
          <p:cNvPr id="24" name="Action Button: Custom 16">
            <a:hlinkClick r:id="" action="ppaction://noaction" highlightClick="1">
              <a:snd r:embed="rId5" name="c'est no liaison.wav"/>
            </a:hlinkClick>
            <a:extLst>
              <a:ext uri="{FF2B5EF4-FFF2-40B4-BE49-F238E27FC236}">
                <a16:creationId xmlns:a16="http://schemas.microsoft.com/office/drawing/2014/main" id="{46AAF208-935B-43FC-B7EF-418E0ECFBC68}"/>
              </a:ext>
            </a:extLst>
          </p:cNvPr>
          <p:cNvSpPr/>
          <p:nvPr/>
        </p:nvSpPr>
        <p:spPr>
          <a:xfrm>
            <a:off x="4792806" y="1147779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7" name="Action Button: Custom 16">
            <a:hlinkClick r:id="" action="ppaction://noaction" highlightClick="1">
              <a:snd r:embed="rId6" name="c'est liaison.wav"/>
            </a:hlinkClick>
            <a:extLst>
              <a:ext uri="{FF2B5EF4-FFF2-40B4-BE49-F238E27FC236}">
                <a16:creationId xmlns:a16="http://schemas.microsoft.com/office/drawing/2014/main" id="{2DE5B6C6-77D2-40A1-A57D-AA25D3B84F64}"/>
              </a:ext>
            </a:extLst>
          </p:cNvPr>
          <p:cNvSpPr/>
          <p:nvPr/>
        </p:nvSpPr>
        <p:spPr>
          <a:xfrm>
            <a:off x="4789356" y="1996421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8" name="Action Button: Custom 16">
            <a:hlinkClick r:id="" action="ppaction://noaction" highlightClick="1">
              <a:snd r:embed="rId5" name="c'est no liaison.wav"/>
            </a:hlinkClick>
            <a:extLst>
              <a:ext uri="{FF2B5EF4-FFF2-40B4-BE49-F238E27FC236}">
                <a16:creationId xmlns:a16="http://schemas.microsoft.com/office/drawing/2014/main" id="{AADEED93-E0BE-453C-900A-74C229C674AE}"/>
              </a:ext>
            </a:extLst>
          </p:cNvPr>
          <p:cNvSpPr/>
          <p:nvPr/>
        </p:nvSpPr>
        <p:spPr>
          <a:xfrm>
            <a:off x="4789355" y="2845063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Action Button: Custom 16">
            <a:hlinkClick r:id="" action="ppaction://noaction" highlightClick="1">
              <a:snd r:embed="rId6" name="c'est liaison.wav"/>
            </a:hlinkClick>
            <a:extLst>
              <a:ext uri="{FF2B5EF4-FFF2-40B4-BE49-F238E27FC236}">
                <a16:creationId xmlns:a16="http://schemas.microsoft.com/office/drawing/2014/main" id="{9FC8948F-DE4B-4055-B6BD-B85A8A43C0D5}"/>
              </a:ext>
            </a:extLst>
          </p:cNvPr>
          <p:cNvSpPr/>
          <p:nvPr/>
        </p:nvSpPr>
        <p:spPr>
          <a:xfrm>
            <a:off x="4797521" y="3693705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0" name="Action Button: Custom 16">
            <a:hlinkClick r:id="" action="ppaction://noaction" highlightClick="1">
              <a:snd r:embed="rId6" name="c'est liaison.wav"/>
            </a:hlinkClick>
            <a:extLst>
              <a:ext uri="{FF2B5EF4-FFF2-40B4-BE49-F238E27FC236}">
                <a16:creationId xmlns:a16="http://schemas.microsoft.com/office/drawing/2014/main" id="{7D0C37C9-9331-4AA2-8EC8-7B90C63E8452}"/>
              </a:ext>
            </a:extLst>
          </p:cNvPr>
          <p:cNvSpPr/>
          <p:nvPr/>
        </p:nvSpPr>
        <p:spPr>
          <a:xfrm>
            <a:off x="4794071" y="4542347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" name="Action Button: Custom 16">
            <a:hlinkClick r:id="" action="ppaction://noaction" highlightClick="1">
              <a:snd r:embed="rId5" name="c'est no liaison.wav"/>
            </a:hlinkClick>
            <a:extLst>
              <a:ext uri="{FF2B5EF4-FFF2-40B4-BE49-F238E27FC236}">
                <a16:creationId xmlns:a16="http://schemas.microsoft.com/office/drawing/2014/main" id="{C30D8349-0DA9-4FA0-A073-8ACE06F4F854}"/>
              </a:ext>
            </a:extLst>
          </p:cNvPr>
          <p:cNvSpPr/>
          <p:nvPr/>
        </p:nvSpPr>
        <p:spPr>
          <a:xfrm>
            <a:off x="4794070" y="5390987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13316" name="Picture 4" descr="Bedroom 6 Clip Art">
            <a:extLst>
              <a:ext uri="{FF2B5EF4-FFF2-40B4-BE49-F238E27FC236}">
                <a16:creationId xmlns:a16="http://schemas.microsoft.com/office/drawing/2014/main" id="{C8E30536-22D1-4DC0-AA62-30C63CB79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512" y="1896960"/>
            <a:ext cx="866626" cy="60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Mobile Touch Phone Clip Art">
            <a:extLst>
              <a:ext uri="{FF2B5EF4-FFF2-40B4-BE49-F238E27FC236}">
                <a16:creationId xmlns:a16="http://schemas.microsoft.com/office/drawing/2014/main" id="{CCA3FDC6-3217-4791-8C3A-FD13E8BAB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002" y="3549259"/>
            <a:ext cx="311198" cy="66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Red 3d Cube Clip Art">
            <a:extLst>
              <a:ext uri="{FF2B5EF4-FFF2-40B4-BE49-F238E27FC236}">
                <a16:creationId xmlns:a16="http://schemas.microsoft.com/office/drawing/2014/main" id="{E2FAADA3-4552-43B4-BE36-EBD777DCD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002" y="4511348"/>
            <a:ext cx="466031" cy="52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C6603-0B9C-4556-A50E-DCE35A7720D7}"/>
              </a:ext>
            </a:extLst>
          </p:cNvPr>
          <p:cNvSpPr/>
          <p:nvPr/>
        </p:nvSpPr>
        <p:spPr>
          <a:xfrm>
            <a:off x="7302842" y="1110130"/>
            <a:ext cx="2028445" cy="36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8670002-B739-44C1-B66E-497C0D39770B}"/>
              </a:ext>
            </a:extLst>
          </p:cNvPr>
          <p:cNvSpPr/>
          <p:nvPr/>
        </p:nvSpPr>
        <p:spPr>
          <a:xfrm>
            <a:off x="6452413" y="2016719"/>
            <a:ext cx="1060496" cy="383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6F1F379-1BF6-465C-AC72-36AD85116F71}"/>
              </a:ext>
            </a:extLst>
          </p:cNvPr>
          <p:cNvSpPr/>
          <p:nvPr/>
        </p:nvSpPr>
        <p:spPr>
          <a:xfrm>
            <a:off x="7068066" y="2851439"/>
            <a:ext cx="1927704" cy="400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A60E724-EF48-41FB-A1EF-05C14DCC3000}"/>
              </a:ext>
            </a:extLst>
          </p:cNvPr>
          <p:cNvSpPr/>
          <p:nvPr/>
        </p:nvSpPr>
        <p:spPr>
          <a:xfrm>
            <a:off x="6470237" y="3740920"/>
            <a:ext cx="766866" cy="34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800ABC3-38D4-4798-8A70-B9F6E0AD044B}"/>
              </a:ext>
            </a:extLst>
          </p:cNvPr>
          <p:cNvSpPr/>
          <p:nvPr/>
        </p:nvSpPr>
        <p:spPr>
          <a:xfrm>
            <a:off x="6535977" y="4583046"/>
            <a:ext cx="878314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5643227-67E6-428C-8D90-77088798B2BE}"/>
              </a:ext>
            </a:extLst>
          </p:cNvPr>
          <p:cNvSpPr/>
          <p:nvPr/>
        </p:nvSpPr>
        <p:spPr>
          <a:xfrm>
            <a:off x="7142083" y="5307244"/>
            <a:ext cx="1383352" cy="462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ECB482C-3324-4782-AF73-0583B19A1C2B}"/>
              </a:ext>
            </a:extLst>
          </p:cNvPr>
          <p:cNvCxnSpPr>
            <a:cxnSpLocks/>
          </p:cNvCxnSpPr>
          <p:nvPr/>
        </p:nvCxnSpPr>
        <p:spPr>
          <a:xfrm>
            <a:off x="9756917" y="2879786"/>
            <a:ext cx="398434" cy="195004"/>
          </a:xfrm>
          <a:prstGeom prst="straightConnector1">
            <a:avLst/>
          </a:prstGeom>
          <a:ln w="76200">
            <a:solidFill>
              <a:srgbClr val="FA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 descr="Emojis, Emoji, Hipster, Funny, Emoticon, Facial">
            <a:extLst>
              <a:ext uri="{FF2B5EF4-FFF2-40B4-BE49-F238E27FC236}">
                <a16:creationId xmlns:a16="http://schemas.microsoft.com/office/drawing/2014/main" id="{C93676C2-3BF5-4A49-9CCE-911938128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6" t="20108" r="51958" b="66079"/>
          <a:stretch/>
        </p:blipFill>
        <p:spPr bwMode="auto">
          <a:xfrm>
            <a:off x="9198383" y="5163337"/>
            <a:ext cx="805513" cy="94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A60D1F9-D019-4A6A-84CE-9E72E8EF4746}"/>
              </a:ext>
            </a:extLst>
          </p:cNvPr>
          <p:cNvCxnSpPr>
            <a:cxnSpLocks/>
          </p:cNvCxnSpPr>
          <p:nvPr/>
        </p:nvCxnSpPr>
        <p:spPr>
          <a:xfrm flipH="1" flipV="1">
            <a:off x="10734435" y="1330193"/>
            <a:ext cx="406736" cy="215129"/>
          </a:xfrm>
          <a:prstGeom prst="straightConnector1">
            <a:avLst/>
          </a:prstGeom>
          <a:ln w="76200">
            <a:solidFill>
              <a:srgbClr val="FA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entagon 44">
            <a:extLst>
              <a:ext uri="{FF2B5EF4-FFF2-40B4-BE49-F238E27FC236}">
                <a16:creationId xmlns:a16="http://schemas.microsoft.com/office/drawing/2014/main" id="{9DC7FF74-2EFA-43D2-AAB1-B153B1846E3A}"/>
              </a:ext>
            </a:extLst>
          </p:cNvPr>
          <p:cNvSpPr/>
          <p:nvPr/>
        </p:nvSpPr>
        <p:spPr>
          <a:xfrm>
            <a:off x="10086807" y="948593"/>
            <a:ext cx="639018" cy="627643"/>
          </a:xfrm>
          <a:prstGeom prst="pentag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Pentagon 45">
            <a:extLst>
              <a:ext uri="{FF2B5EF4-FFF2-40B4-BE49-F238E27FC236}">
                <a16:creationId xmlns:a16="http://schemas.microsoft.com/office/drawing/2014/main" id="{9E970CB2-2CE1-4350-80C4-6E678313AB6A}"/>
              </a:ext>
            </a:extLst>
          </p:cNvPr>
          <p:cNvSpPr/>
          <p:nvPr/>
        </p:nvSpPr>
        <p:spPr>
          <a:xfrm>
            <a:off x="9697443" y="1349228"/>
            <a:ext cx="320931" cy="246298"/>
          </a:xfrm>
          <a:prstGeom prst="pentag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2A3EFF6E-B380-47CB-AD1C-5ACF4B473EEB}"/>
              </a:ext>
            </a:extLst>
          </p:cNvPr>
          <p:cNvSpPr/>
          <p:nvPr/>
        </p:nvSpPr>
        <p:spPr>
          <a:xfrm>
            <a:off x="10197564" y="2985689"/>
            <a:ext cx="314341" cy="295441"/>
          </a:xfrm>
          <a:prstGeom prst="hex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E9677876-472B-4E94-83D3-4E6272AE8BA4}"/>
              </a:ext>
            </a:extLst>
          </p:cNvPr>
          <p:cNvSpPr/>
          <p:nvPr/>
        </p:nvSpPr>
        <p:spPr>
          <a:xfrm>
            <a:off x="10618294" y="2670707"/>
            <a:ext cx="639018" cy="627643"/>
          </a:xfrm>
          <a:prstGeom prst="hex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83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 dirty="0" err="1">
                <a:solidFill>
                  <a:schemeClr val="lt1"/>
                </a:solidFill>
              </a:rPr>
              <a:t>Vocabulaire</a:t>
            </a:r>
            <a:endParaRPr sz="3600" b="1" dirty="0">
              <a:solidFill>
                <a:schemeClr val="lt1"/>
              </a:solidFill>
            </a:endParaRPr>
          </a:p>
        </p:txBody>
      </p:sp>
      <p:sp>
        <p:nvSpPr>
          <p:cNvPr id="4" name="Google Shape;146;p2"/>
          <p:cNvSpPr txBox="1">
            <a:spLocks/>
          </p:cNvSpPr>
          <p:nvPr/>
        </p:nvSpPr>
        <p:spPr>
          <a:xfrm>
            <a:off x="147999" y="296864"/>
            <a:ext cx="6648586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La liaison avec ‘ne…pas’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910" y="1722536"/>
            <a:ext cx="11149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fr-FR" sz="5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La situation n'est pa</a:t>
            </a:r>
            <a:r>
              <a:rPr lang="fr-FR" sz="56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s</a:t>
            </a:r>
            <a:r>
              <a:rPr lang="fr-FR" sz="5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fr-FR" sz="56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a</a:t>
            </a:r>
            <a:r>
              <a:rPr lang="fr-FR" sz="5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musante.</a:t>
            </a:r>
            <a:endParaRPr kumimoji="0" lang="en-GB" sz="5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" name="Action Button: Forward or Next 6">
            <a:hlinkClick r:id="" action="ppaction://noaction" highlightClick="1">
              <a:snd r:embed="rId3" name="la situation n'est pa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427423" y="3281884"/>
            <a:ext cx="1090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situation isn’t funny.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BEDF7A1-D7E2-4EF4-84E0-07724C0EF18B}"/>
              </a:ext>
            </a:extLst>
          </p:cNvPr>
          <p:cNvSpPr/>
          <p:nvPr/>
        </p:nvSpPr>
        <p:spPr>
          <a:xfrm rot="7839426">
            <a:off x="7359011" y="1671572"/>
            <a:ext cx="931851" cy="1102730"/>
          </a:xfrm>
          <a:prstGeom prst="arc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EA699C-CB64-46F2-B027-693606AEA196}"/>
              </a:ext>
            </a:extLst>
          </p:cNvPr>
          <p:cNvGrpSpPr/>
          <p:nvPr/>
        </p:nvGrpSpPr>
        <p:grpSpPr>
          <a:xfrm>
            <a:off x="7564686" y="2732443"/>
            <a:ext cx="4555245" cy="3245276"/>
            <a:chOff x="7564686" y="2732443"/>
            <a:chExt cx="4555245" cy="3245276"/>
          </a:xfrm>
        </p:grpSpPr>
        <p:pic>
          <p:nvPicPr>
            <p:cNvPr id="6146" name="Picture 2" descr="Television, Tv, Broken, Smashed, Electronics">
              <a:extLst>
                <a:ext uri="{FF2B5EF4-FFF2-40B4-BE49-F238E27FC236}">
                  <a16:creationId xmlns:a16="http://schemas.microsoft.com/office/drawing/2014/main" id="{9713E6A6-A068-462C-A5FE-981075AAD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3089" y="4867678"/>
              <a:ext cx="1571740" cy="1110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Happy Running Dog Clip Art">
              <a:extLst>
                <a:ext uri="{FF2B5EF4-FFF2-40B4-BE49-F238E27FC236}">
                  <a16:creationId xmlns:a16="http://schemas.microsoft.com/office/drawing/2014/main" id="{0B673FF5-BCA7-49D7-BF0F-0561940845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686" y="5195903"/>
              <a:ext cx="1347959" cy="78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A picture containing doll&#10;&#10;Description automatically generated">
              <a:extLst>
                <a:ext uri="{FF2B5EF4-FFF2-40B4-BE49-F238E27FC236}">
                  <a16:creationId xmlns:a16="http://schemas.microsoft.com/office/drawing/2014/main" id="{6561FBD6-6C72-4378-A17D-8C68B8E03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7986" y="2732443"/>
              <a:ext cx="2521945" cy="2521945"/>
            </a:xfrm>
            <a:prstGeom prst="rect">
              <a:avLst/>
            </a:prstGeom>
          </p:spPr>
        </p:pic>
      </p:grpSp>
      <p:pic>
        <p:nvPicPr>
          <p:cNvPr id="15" name="Picture 14" descr="background rectangle">
            <a:extLst>
              <a:ext uri="{FF2B5EF4-FFF2-40B4-BE49-F238E27FC236}">
                <a16:creationId xmlns:a16="http://schemas.microsoft.com/office/drawing/2014/main" id="{BF8AA18A-9221-4361-B61B-5B6ACDB52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6FB34E8D-9C55-4984-8503-384364D2BC86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8420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 kern="0">
                <a:solidFill>
                  <a:schemeClr val="bg1"/>
                </a:solidFill>
              </a:rPr>
              <a:t>La liaison avec ‘ne…pas’</a:t>
            </a:r>
            <a:endParaRPr lang="en-GB" sz="3200" b="1" kern="0" dirty="0">
              <a:solidFill>
                <a:schemeClr val="bg1"/>
              </a:solidFill>
            </a:endParaRPr>
          </a:p>
        </p:txBody>
      </p:sp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6342C47F-EE45-4994-A854-C6D64093EE40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écouter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2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 situation n'est p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 dirty="0" err="1">
                <a:solidFill>
                  <a:schemeClr val="lt1"/>
                </a:solidFill>
              </a:rPr>
              <a:t>Vocabulaire</a:t>
            </a:r>
            <a:endParaRPr sz="3600" b="1" dirty="0">
              <a:solidFill>
                <a:schemeClr val="lt1"/>
              </a:solidFill>
            </a:endParaRPr>
          </a:p>
        </p:txBody>
      </p:sp>
      <p:sp>
        <p:nvSpPr>
          <p:cNvPr id="4" name="Google Shape;146;p2"/>
          <p:cNvSpPr txBox="1">
            <a:spLocks/>
          </p:cNvSpPr>
          <p:nvPr/>
        </p:nvSpPr>
        <p:spPr>
          <a:xfrm>
            <a:off x="147999" y="296864"/>
            <a:ext cx="6648586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La liaison avec ‘ne…pas’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2525" y="1751015"/>
            <a:ext cx="10640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fr-FR" sz="6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Elle ne fait pa</a:t>
            </a:r>
            <a:r>
              <a:rPr lang="fr-FR" sz="66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s</a:t>
            </a:r>
            <a:r>
              <a:rPr lang="fr-FR" sz="6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fr-FR" sz="66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a</a:t>
            </a:r>
            <a:r>
              <a:rPr lang="fr-FR" sz="6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ttention.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Action Button: Forward or Next 6">
            <a:hlinkClick r:id="" action="ppaction://noaction" highlightClick="1">
              <a:snd r:embed="rId3" name="elle ne fait pa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25544" y="3285740"/>
            <a:ext cx="1090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She doesn’t pay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/ isn’t paying attention.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BEDF7A1-D7E2-4EF4-84E0-07724C0EF18B}"/>
              </a:ext>
            </a:extLst>
          </p:cNvPr>
          <p:cNvSpPr/>
          <p:nvPr/>
        </p:nvSpPr>
        <p:spPr>
          <a:xfrm rot="7905738">
            <a:off x="6488537" y="1860323"/>
            <a:ext cx="931851" cy="1102730"/>
          </a:xfrm>
          <a:prstGeom prst="arc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45DB67-C53D-4169-BD50-98838178D85F}"/>
              </a:ext>
            </a:extLst>
          </p:cNvPr>
          <p:cNvGrpSpPr/>
          <p:nvPr/>
        </p:nvGrpSpPr>
        <p:grpSpPr>
          <a:xfrm>
            <a:off x="9233052" y="3452423"/>
            <a:ext cx="2676869" cy="3058750"/>
            <a:chOff x="9233052" y="3452423"/>
            <a:chExt cx="2676869" cy="3058750"/>
          </a:xfrm>
        </p:grpSpPr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8A9E61D8-4643-4717-B69D-0D68E4B82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3052" y="4720932"/>
              <a:ext cx="1790241" cy="1790241"/>
            </a:xfrm>
            <a:prstGeom prst="rect">
              <a:avLst/>
            </a:prstGeom>
          </p:spPr>
        </p:pic>
        <p:sp>
          <p:nvSpPr>
            <p:cNvPr id="14" name="Thought Bubble: Cloud 13">
              <a:extLst>
                <a:ext uri="{FF2B5EF4-FFF2-40B4-BE49-F238E27FC236}">
                  <a16:creationId xmlns:a16="http://schemas.microsoft.com/office/drawing/2014/main" id="{0BFA3A4E-620B-4875-BC29-94C3539BDD0A}"/>
                </a:ext>
              </a:extLst>
            </p:cNvPr>
            <p:cNvSpPr/>
            <p:nvPr/>
          </p:nvSpPr>
          <p:spPr>
            <a:xfrm>
              <a:off x="10525930" y="3452423"/>
              <a:ext cx="1383991" cy="1176049"/>
            </a:xfrm>
            <a:prstGeom prst="cloudCallout">
              <a:avLst>
                <a:gd name="adj1" fmla="val -46145"/>
                <a:gd name="adj2" fmla="val 7280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74" name="Picture 2" descr="Cartoon Cat 3 Clip Art">
              <a:extLst>
                <a:ext uri="{FF2B5EF4-FFF2-40B4-BE49-F238E27FC236}">
                  <a16:creationId xmlns:a16="http://schemas.microsoft.com/office/drawing/2014/main" id="{FED6F256-6732-45D6-B82D-5BC31F437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827" y="3740285"/>
              <a:ext cx="757989" cy="568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 descr="background rectangle">
            <a:extLst>
              <a:ext uri="{FF2B5EF4-FFF2-40B4-BE49-F238E27FC236}">
                <a16:creationId xmlns:a16="http://schemas.microsoft.com/office/drawing/2014/main" id="{67347352-ACF5-44D1-A3A4-574CCB2DB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24D6E82B-129E-4D8D-AB10-11D503FF6775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8420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 kern="0">
                <a:solidFill>
                  <a:schemeClr val="bg1"/>
                </a:solidFill>
              </a:rPr>
              <a:t>La liaison avec ‘ne…pas’</a:t>
            </a:r>
            <a:endParaRPr lang="en-GB" sz="3200" b="1" kern="0" dirty="0">
              <a:solidFill>
                <a:schemeClr val="bg1"/>
              </a:solidFill>
            </a:endParaRPr>
          </a:p>
        </p:txBody>
      </p:sp>
      <p:sp>
        <p:nvSpPr>
          <p:cNvPr id="18" name="Rounded Rectangle 46">
            <a:extLst>
              <a:ext uri="{FF2B5EF4-FFF2-40B4-BE49-F238E27FC236}">
                <a16:creationId xmlns:a16="http://schemas.microsoft.com/office/drawing/2014/main" id="{66EFE34C-17EF-48E1-89CD-754DA395FB4B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écouter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33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le ne fait p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 dirty="0" err="1">
                <a:solidFill>
                  <a:schemeClr val="lt1"/>
                </a:solidFill>
              </a:rPr>
              <a:t>Vocabulaire</a:t>
            </a:r>
            <a:endParaRPr sz="3600" b="1" dirty="0">
              <a:solidFill>
                <a:schemeClr val="lt1"/>
              </a:solidFill>
            </a:endParaRPr>
          </a:p>
        </p:txBody>
      </p:sp>
      <p:sp>
        <p:nvSpPr>
          <p:cNvPr id="4" name="Google Shape;146;p2"/>
          <p:cNvSpPr txBox="1">
            <a:spLocks/>
          </p:cNvSpPr>
          <p:nvPr/>
        </p:nvSpPr>
        <p:spPr>
          <a:xfrm>
            <a:off x="147999" y="296864"/>
            <a:ext cx="6648586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La liaison avec ‘ne…pas’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4404" y="1747159"/>
            <a:ext cx="10640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fr-FR" sz="6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Ce n'est pa</a:t>
            </a:r>
            <a:r>
              <a:rPr lang="fr-FR" sz="66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s</a:t>
            </a:r>
            <a:r>
              <a:rPr lang="fr-FR" sz="6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fr-FR" sz="66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i</a:t>
            </a:r>
            <a:r>
              <a:rPr lang="fr-FR" sz="6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ntéressant.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Action Button: Forward or Next 6">
            <a:hlinkClick r:id="" action="ppaction://noaction" highlightClick="1">
              <a:snd r:embed="rId3" name="ce n'est pa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427423" y="3281884"/>
            <a:ext cx="1090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It’s not interesting.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BEDF7A1-D7E2-4EF4-84E0-07724C0EF18B}"/>
              </a:ext>
            </a:extLst>
          </p:cNvPr>
          <p:cNvSpPr/>
          <p:nvPr/>
        </p:nvSpPr>
        <p:spPr>
          <a:xfrm rot="7905738">
            <a:off x="5721405" y="1966849"/>
            <a:ext cx="849566" cy="985300"/>
          </a:xfrm>
          <a:prstGeom prst="arc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Yawning, Bored, Talk, Young, Woman">
            <a:extLst>
              <a:ext uri="{FF2B5EF4-FFF2-40B4-BE49-F238E27FC236}">
                <a16:creationId xmlns:a16="http://schemas.microsoft.com/office/drawing/2014/main" id="{5CF76135-59B8-4E92-B0D1-8556950DD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920" y="4426857"/>
            <a:ext cx="162877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id="{AE74AD55-0B4F-4961-8429-DA46D6717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B39FC268-84E8-4A51-8FEE-CAB58FC8D552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8420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 kern="0">
                <a:solidFill>
                  <a:schemeClr val="bg1"/>
                </a:solidFill>
              </a:rPr>
              <a:t>La liaison avec ‘ne…pas’</a:t>
            </a:r>
            <a:endParaRPr lang="en-GB" sz="3200" b="1" kern="0" dirty="0">
              <a:solidFill>
                <a:schemeClr val="bg1"/>
              </a:solidFill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F1A286D2-9586-437C-B3A1-F863FFDB5421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écouter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51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e n'est p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SSC [la liaison]</a:t>
            </a: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FE35783B-5683-490D-BE88-5977139AA429}"/>
              </a:ext>
            </a:extLst>
          </p:cNvPr>
          <p:cNvSpPr/>
          <p:nvPr/>
        </p:nvSpPr>
        <p:spPr>
          <a:xfrm>
            <a:off x="10095979" y="249869"/>
            <a:ext cx="181394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76266-B793-4993-891C-1ABCD8F52580}"/>
              </a:ext>
            </a:extLst>
          </p:cNvPr>
          <p:cNvSpPr txBox="1"/>
          <p:nvPr/>
        </p:nvSpPr>
        <p:spPr>
          <a:xfrm>
            <a:off x="328399" y="2556764"/>
            <a:ext cx="11313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Consolidation [10]</a:t>
            </a:r>
          </a:p>
        </p:txBody>
      </p:sp>
    </p:spTree>
    <p:extLst>
      <p:ext uri="{BB962C8B-B14F-4D97-AF65-F5344CB8AC3E}">
        <p14:creationId xmlns:p14="http://schemas.microsoft.com/office/powerpoint/2010/main" val="22620620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liaison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033687" y="249870"/>
            <a:ext cx="1876234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F55C5B-6E69-D74E-9BE5-8088EB3228DB}"/>
              </a:ext>
            </a:extLst>
          </p:cNvPr>
          <p:cNvSpPr txBox="1"/>
          <p:nvPr/>
        </p:nvSpPr>
        <p:spPr>
          <a:xfrm>
            <a:off x="180000" y="1296000"/>
            <a:ext cx="1201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plural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articles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</a:t>
            </a: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les</a:t>
            </a:r>
            <a:r>
              <a:rPr lang="en-US" sz="2400" dirty="0">
                <a:solidFill>
                  <a:srgbClr val="115076"/>
                </a:solidFill>
                <a:latin typeface="Century Gothic" panose="020F0302020204030204"/>
              </a:rPr>
              <a:t>’ and ‘</a:t>
            </a: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des</a:t>
            </a:r>
            <a:r>
              <a:rPr lang="en-US" sz="2400" dirty="0">
                <a:solidFill>
                  <a:srgbClr val="115076"/>
                </a:solidFill>
                <a:latin typeface="Century Gothic" panose="020F0302020204030204"/>
              </a:rPr>
              <a:t>’</a:t>
            </a: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en-US" sz="2400" dirty="0">
                <a:solidFill>
                  <a:srgbClr val="115076"/>
                </a:solidFill>
                <a:latin typeface="Century Gothic" panose="020F0302020204030204"/>
              </a:rPr>
              <a:t>end with a </a:t>
            </a: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Silent Final Consonant</a:t>
            </a:r>
            <a:r>
              <a:rPr lang="en-US" sz="2400" dirty="0">
                <a:solidFill>
                  <a:srgbClr val="115076"/>
                </a:solidFill>
                <a:latin typeface="Century Gothic" panose="020F0302020204030204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115076"/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115076"/>
                </a:solidFill>
                <a:latin typeface="Century Gothic" panose="020F0302020204030204"/>
              </a:rPr>
              <a:t>le</a:t>
            </a: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s</a:t>
            </a:r>
            <a:r>
              <a:rPr lang="en-US" sz="240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115076"/>
                </a:solidFill>
                <a:latin typeface="Century Gothic" panose="020F0302020204030204"/>
              </a:rPr>
              <a:t>vacances</a:t>
            </a: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		</a:t>
            </a:r>
            <a:r>
              <a:rPr lang="en-US" sz="2400" dirty="0">
                <a:solidFill>
                  <a:srgbClr val="115076"/>
                </a:solidFill>
                <a:latin typeface="Century Gothic" panose="020F0302020204030204"/>
              </a:rPr>
              <a:t>de</a:t>
            </a: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s</a:t>
            </a:r>
            <a:r>
              <a:rPr lang="en-US" sz="2400" dirty="0">
                <a:solidFill>
                  <a:srgbClr val="115076"/>
                </a:solidFill>
                <a:latin typeface="Century Gothic" panose="020F0302020204030204"/>
              </a:rPr>
              <a:t> parents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115076"/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115076"/>
                </a:solidFill>
                <a:latin typeface="Century Gothic" panose="020F0302020204030204"/>
              </a:rPr>
              <a:t>However, when we use them before a noun beginning with a </a:t>
            </a: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vowel</a:t>
            </a:r>
            <a:r>
              <a:rPr lang="en-US" sz="2400" dirty="0">
                <a:solidFill>
                  <a:srgbClr val="115076"/>
                </a:solidFill>
                <a:latin typeface="Century Gothic" panose="020F0302020204030204"/>
              </a:rPr>
              <a:t> or ‘</a:t>
            </a: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h</a:t>
            </a:r>
            <a:r>
              <a:rPr lang="en-US" sz="2400" dirty="0">
                <a:solidFill>
                  <a:srgbClr val="115076"/>
                </a:solidFill>
                <a:latin typeface="Century Gothic" panose="020F0302020204030204"/>
              </a:rPr>
              <a:t>’, the final ‘</a:t>
            </a:r>
            <a:r>
              <a:rPr lang="en-US" sz="2400" b="1" dirty="0">
                <a:solidFill>
                  <a:srgbClr val="EE6000"/>
                </a:solidFill>
                <a:latin typeface="Century Gothic" panose="020F0302020204030204"/>
              </a:rPr>
              <a:t>-s</a:t>
            </a:r>
            <a:r>
              <a:rPr lang="en-US" sz="2400" dirty="0">
                <a:solidFill>
                  <a:srgbClr val="115076"/>
                </a:solidFill>
                <a:latin typeface="Century Gothic" panose="020F0302020204030204"/>
              </a:rPr>
              <a:t>’ is pronounced like an English ‘z’. This is called </a:t>
            </a: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liaison</a:t>
            </a:r>
            <a:r>
              <a:rPr lang="en-US" sz="2400" dirty="0">
                <a:solidFill>
                  <a:srgbClr val="115076"/>
                </a:solidFill>
                <a:latin typeface="Century Gothic" panose="020F0302020204030204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115076"/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le</a:t>
            </a:r>
            <a:r>
              <a:rPr lang="en-US" sz="2400" b="1" dirty="0">
                <a:solidFill>
                  <a:srgbClr val="EE6000"/>
                </a:solidFill>
                <a:latin typeface="Century Gothic" panose="020F0302020204030204"/>
              </a:rPr>
              <a:t>s</a:t>
            </a: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en-US" sz="2400" b="1" dirty="0">
                <a:solidFill>
                  <a:srgbClr val="EE6000"/>
                </a:solidFill>
                <a:latin typeface="Century Gothic" panose="020F0302020204030204"/>
              </a:rPr>
              <a:t>a</a:t>
            </a: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ffaires			de</a:t>
            </a:r>
            <a:r>
              <a:rPr lang="en-US" sz="2400" b="1" dirty="0">
                <a:solidFill>
                  <a:srgbClr val="EE6000"/>
                </a:solidFill>
                <a:latin typeface="Century Gothic" panose="020F0302020204030204"/>
              </a:rPr>
              <a:t>s</a:t>
            </a: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en-US" sz="2400" b="1" dirty="0">
                <a:solidFill>
                  <a:srgbClr val="EE6000"/>
                </a:solidFill>
                <a:latin typeface="Century Gothic" panose="020F0302020204030204"/>
              </a:rPr>
              <a:t>h</a:t>
            </a: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ommes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115076"/>
                </a:solidFill>
                <a:latin typeface="Century Gothic" panose="020F0302020204030204"/>
              </a:rPr>
              <a:t>The same thing happens with the </a:t>
            </a: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numbers</a:t>
            </a:r>
            <a:r>
              <a:rPr lang="en-US" sz="2400" dirty="0">
                <a:solidFill>
                  <a:srgbClr val="115076"/>
                </a:solidFill>
                <a:latin typeface="Century Gothic" panose="020F0302020204030204"/>
              </a:rPr>
              <a:t> ‘</a:t>
            </a: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deux</a:t>
            </a:r>
            <a:r>
              <a:rPr lang="en-US" sz="2400" dirty="0">
                <a:solidFill>
                  <a:srgbClr val="115076"/>
                </a:solidFill>
                <a:latin typeface="Century Gothic" panose="020F0302020204030204"/>
              </a:rPr>
              <a:t>’ and ‘</a:t>
            </a: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trois</a:t>
            </a:r>
            <a:r>
              <a:rPr lang="en-US" sz="2400" dirty="0">
                <a:solidFill>
                  <a:srgbClr val="115076"/>
                </a:solidFill>
                <a:latin typeface="Century Gothic" panose="020F0302020204030204"/>
              </a:rPr>
              <a:t>’: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deu</a:t>
            </a:r>
            <a:r>
              <a:rPr lang="en-US" sz="2400" b="1" dirty="0">
                <a:solidFill>
                  <a:srgbClr val="EE6000"/>
                </a:solidFill>
                <a:latin typeface="Century Gothic" panose="020F0302020204030204"/>
              </a:rPr>
              <a:t>x</a:t>
            </a: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en-US" sz="2400" b="1" dirty="0" err="1">
                <a:solidFill>
                  <a:srgbClr val="EE6000"/>
                </a:solidFill>
                <a:latin typeface="Century Gothic" panose="020F0302020204030204"/>
              </a:rPr>
              <a:t>o</a:t>
            </a:r>
            <a:r>
              <a:rPr lang="en-US" sz="2400" b="1" dirty="0" err="1">
                <a:solidFill>
                  <a:srgbClr val="115076"/>
                </a:solidFill>
                <a:latin typeface="Century Gothic" panose="020F0302020204030204"/>
              </a:rPr>
              <a:t>rdinateurs</a:t>
            </a: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		troi</a:t>
            </a:r>
            <a:r>
              <a:rPr lang="en-US" sz="2400" b="1" dirty="0">
                <a:solidFill>
                  <a:srgbClr val="EE6000"/>
                </a:solidFill>
                <a:latin typeface="Century Gothic" panose="020F0302020204030204"/>
              </a:rPr>
              <a:t>s</a:t>
            </a:r>
            <a:r>
              <a:rPr lang="en-US" sz="2400" b="1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en-US" sz="2400" b="1" dirty="0" err="1">
                <a:solidFill>
                  <a:srgbClr val="EE6000"/>
                </a:solidFill>
                <a:latin typeface="Century Gothic" panose="020F0302020204030204"/>
              </a:rPr>
              <a:t>i</a:t>
            </a:r>
            <a:r>
              <a:rPr lang="en-US" sz="2400" b="1" dirty="0" err="1">
                <a:solidFill>
                  <a:srgbClr val="115076"/>
                </a:solidFill>
                <a:latin typeface="Century Gothic" panose="020F0302020204030204"/>
              </a:rPr>
              <a:t>dées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FE349915-CBAF-4CA5-84E7-1D6E16AD26CA}"/>
              </a:ext>
            </a:extLst>
          </p:cNvPr>
          <p:cNvSpPr/>
          <p:nvPr/>
        </p:nvSpPr>
        <p:spPr>
          <a:xfrm rot="8310518">
            <a:off x="566681" y="3952656"/>
            <a:ext cx="384578" cy="358976"/>
          </a:xfrm>
          <a:prstGeom prst="arc">
            <a:avLst/>
          </a:prstGeom>
          <a:ln w="28575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7E186C52-3AC2-40FE-A0E2-1D69B7F06104}"/>
              </a:ext>
            </a:extLst>
          </p:cNvPr>
          <p:cNvSpPr/>
          <p:nvPr/>
        </p:nvSpPr>
        <p:spPr>
          <a:xfrm rot="8310518">
            <a:off x="4338581" y="3952657"/>
            <a:ext cx="384578" cy="358976"/>
          </a:xfrm>
          <a:prstGeom prst="arc">
            <a:avLst/>
          </a:prstGeom>
          <a:ln w="28575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97A09ED3-8687-4D10-B26E-8D5550D96577}"/>
              </a:ext>
            </a:extLst>
          </p:cNvPr>
          <p:cNvSpPr/>
          <p:nvPr/>
        </p:nvSpPr>
        <p:spPr>
          <a:xfrm rot="8310518">
            <a:off x="829629" y="5401562"/>
            <a:ext cx="384578" cy="358976"/>
          </a:xfrm>
          <a:prstGeom prst="arc">
            <a:avLst/>
          </a:prstGeom>
          <a:ln w="28575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E50517FB-9E51-471F-8312-6B84F08CB89B}"/>
              </a:ext>
            </a:extLst>
          </p:cNvPr>
          <p:cNvSpPr/>
          <p:nvPr/>
        </p:nvSpPr>
        <p:spPr>
          <a:xfrm rot="8310518">
            <a:off x="4338582" y="5401561"/>
            <a:ext cx="384578" cy="358976"/>
          </a:xfrm>
          <a:prstGeom prst="arc">
            <a:avLst/>
          </a:prstGeom>
          <a:ln w="28575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B70F39-6B99-4650-A630-40D93CBDDDDF}"/>
              </a:ext>
            </a:extLst>
          </p:cNvPr>
          <p:cNvSpPr/>
          <p:nvPr/>
        </p:nvSpPr>
        <p:spPr>
          <a:xfrm>
            <a:off x="3727018" y="1977397"/>
            <a:ext cx="2133600" cy="52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A8761A-4F74-411F-A07F-5B8419C2103A}"/>
              </a:ext>
            </a:extLst>
          </p:cNvPr>
          <p:cNvSpPr/>
          <p:nvPr/>
        </p:nvSpPr>
        <p:spPr>
          <a:xfrm>
            <a:off x="3727018" y="3870304"/>
            <a:ext cx="2133600" cy="52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0C5EC2-1E6F-4AF9-82AA-39C4756B0ED4}"/>
              </a:ext>
            </a:extLst>
          </p:cNvPr>
          <p:cNvSpPr/>
          <p:nvPr/>
        </p:nvSpPr>
        <p:spPr>
          <a:xfrm>
            <a:off x="3464070" y="5319209"/>
            <a:ext cx="2133600" cy="52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67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5" grpId="0" animBg="1"/>
      <p:bldP spid="15" grpId="0" animBg="1"/>
      <p:bldP spid="1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liaison</a:t>
            </a:r>
          </a:p>
        </p:txBody>
      </p:sp>
      <p:sp>
        <p:nvSpPr>
          <p:cNvPr id="5" name="Rounded Rectangle 46">
            <a:extLst>
              <a:ext uri="{FF2B5EF4-FFF2-40B4-BE49-F238E27FC236}">
                <a16:creationId xmlns:a16="http://schemas.microsoft.com/office/drawing/2014/main" id="{2E9269F7-4DBD-4D66-9033-F8D7A9604A95}"/>
              </a:ext>
            </a:extLst>
          </p:cNvPr>
          <p:cNvSpPr/>
          <p:nvPr/>
        </p:nvSpPr>
        <p:spPr>
          <a:xfrm>
            <a:off x="9715501" y="249871"/>
            <a:ext cx="2194420" cy="37878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E6F825-EEF7-4739-AEA2-B3D4908A346F}"/>
              </a:ext>
            </a:extLst>
          </p:cNvPr>
          <p:cNvSpPr txBox="1"/>
          <p:nvPr/>
        </p:nvSpPr>
        <p:spPr>
          <a:xfrm>
            <a:off x="534194" y="2228671"/>
            <a:ext cx="11123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J’aime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</a:t>
            </a:r>
            <a:r>
              <a:rPr kumimoji="0" lang="en-GB" sz="7200" b="1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vacances</a:t>
            </a:r>
            <a:r>
              <a:rPr kumimoji="0" lang="en-GB" sz="7200" b="1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5" name="Action Button: Forward or Next 6">
            <a:hlinkClick r:id="" action="ppaction://noaction" highlightClick="1">
              <a:snd r:embed="rId3" name="j'aime les vacances.wav"/>
            </a:hlinkClick>
            <a:extLst>
              <a:ext uri="{FF2B5EF4-FFF2-40B4-BE49-F238E27FC236}">
                <a16:creationId xmlns:a16="http://schemas.microsoft.com/office/drawing/2014/main" id="{8BD9B0B9-8FE8-4C65-9CD2-443A294A53E3}"/>
              </a:ext>
            </a:extLst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4D7B9E-A3A4-4B38-9EF5-AA32371F8977}"/>
              </a:ext>
            </a:extLst>
          </p:cNvPr>
          <p:cNvSpPr txBox="1"/>
          <p:nvPr/>
        </p:nvSpPr>
        <p:spPr>
          <a:xfrm>
            <a:off x="2319712" y="3429000"/>
            <a:ext cx="755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like the holidays.</a:t>
            </a:r>
          </a:p>
        </p:txBody>
      </p:sp>
      <p:pic>
        <p:nvPicPr>
          <p:cNvPr id="19460" name="Picture 4" descr="vacation clipart - Clip Art Library">
            <a:extLst>
              <a:ext uri="{FF2B5EF4-FFF2-40B4-BE49-F238E27FC236}">
                <a16:creationId xmlns:a16="http://schemas.microsoft.com/office/drawing/2014/main" id="{D9D36184-718C-445E-8708-9D544A754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949" y="4354388"/>
            <a:ext cx="214285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60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'aime les vacanc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liaison</a:t>
            </a:r>
          </a:p>
        </p:txBody>
      </p:sp>
      <p:sp>
        <p:nvSpPr>
          <p:cNvPr id="5" name="Rounded Rectangle 46">
            <a:extLst>
              <a:ext uri="{FF2B5EF4-FFF2-40B4-BE49-F238E27FC236}">
                <a16:creationId xmlns:a16="http://schemas.microsoft.com/office/drawing/2014/main" id="{2E9269F7-4DBD-4D66-9033-F8D7A9604A95}"/>
              </a:ext>
            </a:extLst>
          </p:cNvPr>
          <p:cNvSpPr/>
          <p:nvPr/>
        </p:nvSpPr>
        <p:spPr>
          <a:xfrm>
            <a:off x="9715501" y="249871"/>
            <a:ext cx="2194420" cy="37878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E6F825-EEF7-4739-AEA2-B3D4908A346F}"/>
              </a:ext>
            </a:extLst>
          </p:cNvPr>
          <p:cNvSpPr txBox="1"/>
          <p:nvPr/>
        </p:nvSpPr>
        <p:spPr>
          <a:xfrm>
            <a:off x="-138547" y="1290788"/>
            <a:ext cx="121920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Tu 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montres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le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s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o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rdinateurs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aux 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personnes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.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5" name="Action Button: Forward or Next 6">
            <a:hlinkClick r:id="" action="ppaction://noaction" highlightClick="1">
              <a:snd r:embed="rId3" name="tu montre.wav"/>
            </a:hlinkClick>
            <a:extLst>
              <a:ext uri="{FF2B5EF4-FFF2-40B4-BE49-F238E27FC236}">
                <a16:creationId xmlns:a16="http://schemas.microsoft.com/office/drawing/2014/main" id="{8BD9B0B9-8FE8-4C65-9CD2-443A294A53E3}"/>
              </a:ext>
            </a:extLst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4D7B9E-A3A4-4B38-9EF5-AA32371F8977}"/>
              </a:ext>
            </a:extLst>
          </p:cNvPr>
          <p:cNvSpPr txBox="1"/>
          <p:nvPr/>
        </p:nvSpPr>
        <p:spPr>
          <a:xfrm>
            <a:off x="1265129" y="3469263"/>
            <a:ext cx="9331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are </a:t>
            </a:r>
            <a:r>
              <a:rPr lang="en-GB" sz="32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showing the computers to</a:t>
            </a:r>
            <a:r>
              <a:rPr kumimoji="0" lang="en-GB" sz="3200" b="1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the people.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34628253-9592-49AD-B77E-7D0082966307}"/>
              </a:ext>
            </a:extLst>
          </p:cNvPr>
          <p:cNvSpPr/>
          <p:nvPr/>
        </p:nvSpPr>
        <p:spPr>
          <a:xfrm rot="7785278">
            <a:off x="5991319" y="1388312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BAFCA1-8112-4DD1-9BA7-16E81E758B79}"/>
              </a:ext>
            </a:extLst>
          </p:cNvPr>
          <p:cNvGrpSpPr/>
          <p:nvPr/>
        </p:nvGrpSpPr>
        <p:grpSpPr>
          <a:xfrm>
            <a:off x="9904244" y="3997759"/>
            <a:ext cx="2005677" cy="2123658"/>
            <a:chOff x="9881455" y="3944596"/>
            <a:chExt cx="2005677" cy="2123658"/>
          </a:xfrm>
        </p:grpSpPr>
        <p:pic>
          <p:nvPicPr>
            <p:cNvPr id="1026" name="Picture 2" descr="Girl, Skirt, Smile, Cute, Point, Business, Woman, Lady">
              <a:extLst>
                <a:ext uri="{FF2B5EF4-FFF2-40B4-BE49-F238E27FC236}">
                  <a16:creationId xmlns:a16="http://schemas.microsoft.com/office/drawing/2014/main" id="{236E9AAF-6C6C-429D-9429-7268BEDBA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1455" y="3944596"/>
              <a:ext cx="2005677" cy="2123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omputer Notebook Clip Art">
              <a:extLst>
                <a:ext uri="{FF2B5EF4-FFF2-40B4-BE49-F238E27FC236}">
                  <a16:creationId xmlns:a16="http://schemas.microsoft.com/office/drawing/2014/main" id="{E2B94BE7-914C-4FE4-8AFA-E4DF6D2EB0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0219" y="4483280"/>
              <a:ext cx="822492" cy="608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Gis Computer Glenn Rolla Clip Art">
              <a:extLst>
                <a:ext uri="{FF2B5EF4-FFF2-40B4-BE49-F238E27FC236}">
                  <a16:creationId xmlns:a16="http://schemas.microsoft.com/office/drawing/2014/main" id="{563BD04D-67D7-4C6D-BCAF-4CD6B1909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0219" y="5285055"/>
              <a:ext cx="869491" cy="608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919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 mo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10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liaison</a:t>
            </a:r>
          </a:p>
        </p:txBody>
      </p:sp>
      <p:sp>
        <p:nvSpPr>
          <p:cNvPr id="5" name="Rounded Rectangle 46">
            <a:extLst>
              <a:ext uri="{FF2B5EF4-FFF2-40B4-BE49-F238E27FC236}">
                <a16:creationId xmlns:a16="http://schemas.microsoft.com/office/drawing/2014/main" id="{2E9269F7-4DBD-4D66-9033-F8D7A9604A95}"/>
              </a:ext>
            </a:extLst>
          </p:cNvPr>
          <p:cNvSpPr/>
          <p:nvPr/>
        </p:nvSpPr>
        <p:spPr>
          <a:xfrm>
            <a:off x="9715501" y="249871"/>
            <a:ext cx="2194420" cy="37878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E6F825-EEF7-4739-AEA2-B3D4908A346F}"/>
              </a:ext>
            </a:extLst>
          </p:cNvPr>
          <p:cNvSpPr txBox="1"/>
          <p:nvPr/>
        </p:nvSpPr>
        <p:spPr>
          <a:xfrm>
            <a:off x="534194" y="2228671"/>
            <a:ext cx="11123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Elles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font</a:t>
            </a:r>
            <a:r>
              <a:rPr kumimoji="0" lang="en-GB" sz="7200" b="1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 fêtes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.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5" name="Action Button: Forward or Next 6">
            <a:hlinkClick r:id="" action="ppaction://noaction" highlightClick="1">
              <a:snd r:embed="rId3" name="elles font des fetes.wav"/>
            </a:hlinkClick>
            <a:extLst>
              <a:ext uri="{FF2B5EF4-FFF2-40B4-BE49-F238E27FC236}">
                <a16:creationId xmlns:a16="http://schemas.microsoft.com/office/drawing/2014/main" id="{8BD9B0B9-8FE8-4C65-9CD2-443A294A53E3}"/>
              </a:ext>
            </a:extLst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4D7B9E-A3A4-4B38-9EF5-AA32371F8977}"/>
              </a:ext>
            </a:extLst>
          </p:cNvPr>
          <p:cNvSpPr txBox="1"/>
          <p:nvPr/>
        </p:nvSpPr>
        <p:spPr>
          <a:xfrm>
            <a:off x="2319712" y="3429000"/>
            <a:ext cx="755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They have parties.</a:t>
            </a:r>
          </a:p>
        </p:txBody>
      </p:sp>
      <p:pic>
        <p:nvPicPr>
          <p:cNvPr id="19458" name="Picture 2" descr="Free Friends Dancing Cliparts, Download Free Clip Art, Free Clip ...">
            <a:extLst>
              <a:ext uri="{FF2B5EF4-FFF2-40B4-BE49-F238E27FC236}">
                <a16:creationId xmlns:a16="http://schemas.microsoft.com/office/drawing/2014/main" id="{C6FDCA4E-EB54-4754-8EE3-7CD00D698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133" y="4354388"/>
            <a:ext cx="179315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85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les font des fe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liaison</a:t>
            </a:r>
          </a:p>
        </p:txBody>
      </p:sp>
      <p:sp>
        <p:nvSpPr>
          <p:cNvPr id="5" name="Rounded Rectangle 46">
            <a:extLst>
              <a:ext uri="{FF2B5EF4-FFF2-40B4-BE49-F238E27FC236}">
                <a16:creationId xmlns:a16="http://schemas.microsoft.com/office/drawing/2014/main" id="{2E9269F7-4DBD-4D66-9033-F8D7A9604A95}"/>
              </a:ext>
            </a:extLst>
          </p:cNvPr>
          <p:cNvSpPr/>
          <p:nvPr/>
        </p:nvSpPr>
        <p:spPr>
          <a:xfrm>
            <a:off x="9715501" y="249871"/>
            <a:ext cx="2194420" cy="37878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E6F825-EEF7-4739-AEA2-B3D4908A346F}"/>
              </a:ext>
            </a:extLst>
          </p:cNvPr>
          <p:cNvSpPr txBox="1"/>
          <p:nvPr/>
        </p:nvSpPr>
        <p:spPr>
          <a:xfrm>
            <a:off x="534194" y="2228671"/>
            <a:ext cx="11123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Ils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font</a:t>
            </a:r>
            <a:r>
              <a:rPr kumimoji="0" lang="en-GB" sz="7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ffaires.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5" name="Action Button: Forward or Next 6">
            <a:hlinkClick r:id="" action="ppaction://noaction" highlightClick="1">
              <a:snd r:embed="rId3" name="ils font des affaires.wav"/>
            </a:hlinkClick>
            <a:extLst>
              <a:ext uri="{FF2B5EF4-FFF2-40B4-BE49-F238E27FC236}">
                <a16:creationId xmlns:a16="http://schemas.microsoft.com/office/drawing/2014/main" id="{8BD9B0B9-8FE8-4C65-9CD2-443A294A53E3}"/>
              </a:ext>
            </a:extLst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4D7B9E-A3A4-4B38-9EF5-AA32371F8977}"/>
              </a:ext>
            </a:extLst>
          </p:cNvPr>
          <p:cNvSpPr txBox="1"/>
          <p:nvPr/>
        </p:nvSpPr>
        <p:spPr>
          <a:xfrm>
            <a:off x="2319712" y="3429000"/>
            <a:ext cx="755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They are doing business.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34628253-9592-49AD-B77E-7D0082966307}"/>
              </a:ext>
            </a:extLst>
          </p:cNvPr>
          <p:cNvSpPr/>
          <p:nvPr/>
        </p:nvSpPr>
        <p:spPr>
          <a:xfrm rot="7615317">
            <a:off x="6197654" y="2361961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7412" name="Picture 4" descr="Free Business Executive Cliparts, Download Free Clip Art, Free ...">
            <a:extLst>
              <a:ext uri="{FF2B5EF4-FFF2-40B4-BE49-F238E27FC236}">
                <a16:creationId xmlns:a16="http://schemas.microsoft.com/office/drawing/2014/main" id="{3949475B-4A71-45FA-9A4C-9B1BB39C0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634" y="4354388"/>
            <a:ext cx="184615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71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ls font des affair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1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liaison</a:t>
            </a:r>
          </a:p>
        </p:txBody>
      </p:sp>
      <p:sp>
        <p:nvSpPr>
          <p:cNvPr id="5" name="Rounded Rectangle 46">
            <a:extLst>
              <a:ext uri="{FF2B5EF4-FFF2-40B4-BE49-F238E27FC236}">
                <a16:creationId xmlns:a16="http://schemas.microsoft.com/office/drawing/2014/main" id="{2E9269F7-4DBD-4D66-9033-F8D7A9604A95}"/>
              </a:ext>
            </a:extLst>
          </p:cNvPr>
          <p:cNvSpPr/>
          <p:nvPr/>
        </p:nvSpPr>
        <p:spPr>
          <a:xfrm>
            <a:off x="9715501" y="249871"/>
            <a:ext cx="2194420" cy="37878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E6F825-EEF7-4739-AEA2-B3D4908A346F}"/>
              </a:ext>
            </a:extLst>
          </p:cNvPr>
          <p:cNvSpPr txBox="1"/>
          <p:nvPr/>
        </p:nvSpPr>
        <p:spPr>
          <a:xfrm>
            <a:off x="180945" y="2228671"/>
            <a:ext cx="11830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deux femmes.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5" name="Action Button: Forward or Next 6">
            <a:hlinkClick r:id="" action="ppaction://noaction" highlightClick="1">
              <a:snd r:embed="rId3" name="elle parle.wav"/>
            </a:hlinkClick>
            <a:extLst>
              <a:ext uri="{FF2B5EF4-FFF2-40B4-BE49-F238E27FC236}">
                <a16:creationId xmlns:a16="http://schemas.microsoft.com/office/drawing/2014/main" id="{8BD9B0B9-8FE8-4C65-9CD2-443A294A53E3}"/>
              </a:ext>
            </a:extLst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4D7B9E-A3A4-4B38-9EF5-AA32371F8977}"/>
              </a:ext>
            </a:extLst>
          </p:cNvPr>
          <p:cNvSpPr txBox="1"/>
          <p:nvPr/>
        </p:nvSpPr>
        <p:spPr>
          <a:xfrm>
            <a:off x="2319712" y="3429000"/>
            <a:ext cx="755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She is speaking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to two women.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6386" name="Picture 2" descr="Free Women Group Cliparts, Download Free Clip Art, Free Clip Art ...">
            <a:extLst>
              <a:ext uri="{FF2B5EF4-FFF2-40B4-BE49-F238E27FC236}">
                <a16:creationId xmlns:a16="http://schemas.microsoft.com/office/drawing/2014/main" id="{D1D73715-468F-4702-B7DB-977C609C8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952" y="4354388"/>
            <a:ext cx="241751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46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le par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3E6BB541-C449-4652-BB5A-2618208D4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5CDE0D9F-DEE3-4BAC-99D2-62104C59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EB4B0BAF-514A-4178-ABDD-567657CDE47F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1E68C83-CC82-4C84-A80B-BAE58DCB61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11" y="3251551"/>
            <a:ext cx="2246811" cy="22468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2D7ABC-DC0D-47DF-A036-827957D8BBDC}"/>
              </a:ext>
            </a:extLst>
          </p:cNvPr>
          <p:cNvSpPr txBox="1"/>
          <p:nvPr/>
        </p:nvSpPr>
        <p:spPr>
          <a:xfrm>
            <a:off x="180000" y="1296001"/>
            <a:ext cx="4699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What is </a:t>
            </a:r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saying about these things?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Écoute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EBF82BF-534B-46C7-B22F-0C1D2ECDBC21}"/>
              </a:ext>
            </a:extLst>
          </p:cNvPr>
          <p:cNvSpPr/>
          <p:nvPr/>
        </p:nvSpPr>
        <p:spPr>
          <a:xfrm>
            <a:off x="4365669" y="865771"/>
            <a:ext cx="7467351" cy="5309340"/>
          </a:xfrm>
          <a:prstGeom prst="wedgeRoundRectCallout">
            <a:avLst>
              <a:gd name="adj1" fmla="val -57229"/>
              <a:gd name="adj2" fmla="val 19397"/>
              <a:gd name="adj3" fmla="val 16667"/>
            </a:avLst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225063-5C59-431B-B808-DE177A99840B}"/>
              </a:ext>
            </a:extLst>
          </p:cNvPr>
          <p:cNvSpPr txBox="1"/>
          <p:nvPr/>
        </p:nvSpPr>
        <p:spPr>
          <a:xfrm>
            <a:off x="5370240" y="1147779"/>
            <a:ext cx="4264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 grand /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pentagone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BC63CF-A330-454C-9AF4-55129385E962}"/>
              </a:ext>
            </a:extLst>
          </p:cNvPr>
          <p:cNvSpPr txBox="1"/>
          <p:nvPr/>
        </p:nvSpPr>
        <p:spPr>
          <a:xfrm>
            <a:off x="5370241" y="1999610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une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chambre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9FA62B-2253-4A44-B32C-20FE5D62D579}"/>
              </a:ext>
            </a:extLst>
          </p:cNvPr>
          <p:cNvSpPr txBox="1"/>
          <p:nvPr/>
        </p:nvSpPr>
        <p:spPr>
          <a:xfrm>
            <a:off x="5370240" y="2851441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 petit /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hexagone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5BDCDB-3DB7-426B-A030-A08ADDBB6245}"/>
              </a:ext>
            </a:extLst>
          </p:cNvPr>
          <p:cNvSpPr txBox="1"/>
          <p:nvPr/>
        </p:nvSpPr>
        <p:spPr>
          <a:xfrm>
            <a:off x="5370239" y="3703272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 bon / un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portable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E3AFD1-F3D9-4829-914D-BC5CF379793C}"/>
              </a:ext>
            </a:extLst>
          </p:cNvPr>
          <p:cNvSpPr txBox="1"/>
          <p:nvPr/>
        </p:nvSpPr>
        <p:spPr>
          <a:xfrm>
            <a:off x="5398777" y="4555103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 petite / une chose 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509BB4-60B9-4E41-8386-39B8BBE584DB}"/>
              </a:ext>
            </a:extLst>
          </p:cNvPr>
          <p:cNvSpPr txBox="1"/>
          <p:nvPr/>
        </p:nvSpPr>
        <p:spPr>
          <a:xfrm>
            <a:off x="5398776" y="5406932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 triste / un visage !</a:t>
            </a:r>
          </a:p>
        </p:txBody>
      </p:sp>
      <p:sp>
        <p:nvSpPr>
          <p:cNvPr id="24" name="Action Button: Custom 16">
            <a:hlinkClick r:id="" action="ppaction://noaction" highlightClick="1">
              <a:snd r:embed="rId5" name="c'est grand.wav"/>
            </a:hlinkClick>
            <a:extLst>
              <a:ext uri="{FF2B5EF4-FFF2-40B4-BE49-F238E27FC236}">
                <a16:creationId xmlns:a16="http://schemas.microsoft.com/office/drawing/2014/main" id="{46AAF208-935B-43FC-B7EF-418E0ECFBC68}"/>
              </a:ext>
            </a:extLst>
          </p:cNvPr>
          <p:cNvSpPr/>
          <p:nvPr/>
        </p:nvSpPr>
        <p:spPr>
          <a:xfrm>
            <a:off x="4792806" y="1147779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7" name="Action Button: Custom 16">
            <a:hlinkClick r:id="" action="ppaction://noaction" highlightClick="1">
              <a:snd r:embed="rId6" name="c'est une chambre.wav"/>
            </a:hlinkClick>
            <a:extLst>
              <a:ext uri="{FF2B5EF4-FFF2-40B4-BE49-F238E27FC236}">
                <a16:creationId xmlns:a16="http://schemas.microsoft.com/office/drawing/2014/main" id="{2DE5B6C6-77D2-40A1-A57D-AA25D3B84F64}"/>
              </a:ext>
            </a:extLst>
          </p:cNvPr>
          <p:cNvSpPr/>
          <p:nvPr/>
        </p:nvSpPr>
        <p:spPr>
          <a:xfrm>
            <a:off x="4789356" y="1996421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8" name="Action Button: Custom 16">
            <a:hlinkClick r:id="" action="ppaction://noaction" highlightClick="1">
              <a:snd r:embed="rId7" name="c'est petit.wav"/>
            </a:hlinkClick>
            <a:extLst>
              <a:ext uri="{FF2B5EF4-FFF2-40B4-BE49-F238E27FC236}">
                <a16:creationId xmlns:a16="http://schemas.microsoft.com/office/drawing/2014/main" id="{AADEED93-E0BE-453C-900A-74C229C674AE}"/>
              </a:ext>
            </a:extLst>
          </p:cNvPr>
          <p:cNvSpPr/>
          <p:nvPr/>
        </p:nvSpPr>
        <p:spPr>
          <a:xfrm>
            <a:off x="4789355" y="2845063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Action Button: Custom 16">
            <a:hlinkClick r:id="" action="ppaction://noaction" highlightClick="1">
              <a:snd r:embed="rId8" name="c'est un portable.wav"/>
            </a:hlinkClick>
            <a:extLst>
              <a:ext uri="{FF2B5EF4-FFF2-40B4-BE49-F238E27FC236}">
                <a16:creationId xmlns:a16="http://schemas.microsoft.com/office/drawing/2014/main" id="{9FC8948F-DE4B-4055-B6BD-B85A8A43C0D5}"/>
              </a:ext>
            </a:extLst>
          </p:cNvPr>
          <p:cNvSpPr/>
          <p:nvPr/>
        </p:nvSpPr>
        <p:spPr>
          <a:xfrm>
            <a:off x="4797521" y="3693705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0" name="Action Button: Custom 16">
            <a:hlinkClick r:id="" action="ppaction://noaction" highlightClick="1">
              <a:snd r:embed="rId9" name="c'est une chose.wav"/>
            </a:hlinkClick>
            <a:extLst>
              <a:ext uri="{FF2B5EF4-FFF2-40B4-BE49-F238E27FC236}">
                <a16:creationId xmlns:a16="http://schemas.microsoft.com/office/drawing/2014/main" id="{7D0C37C9-9331-4AA2-8EC8-7B90C63E8452}"/>
              </a:ext>
            </a:extLst>
          </p:cNvPr>
          <p:cNvSpPr/>
          <p:nvPr/>
        </p:nvSpPr>
        <p:spPr>
          <a:xfrm>
            <a:off x="4794071" y="4542347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" name="Action Button: Custom 16">
            <a:hlinkClick r:id="" action="ppaction://noaction" highlightClick="1">
              <a:snd r:embed="rId10" name="c'est triste.wav"/>
            </a:hlinkClick>
            <a:extLst>
              <a:ext uri="{FF2B5EF4-FFF2-40B4-BE49-F238E27FC236}">
                <a16:creationId xmlns:a16="http://schemas.microsoft.com/office/drawing/2014/main" id="{C30D8349-0DA9-4FA0-A073-8ACE06F4F854}"/>
              </a:ext>
            </a:extLst>
          </p:cNvPr>
          <p:cNvSpPr/>
          <p:nvPr/>
        </p:nvSpPr>
        <p:spPr>
          <a:xfrm>
            <a:off x="4794070" y="5390987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13316" name="Picture 4" descr="Bedroom 6 Clip Art">
            <a:extLst>
              <a:ext uri="{FF2B5EF4-FFF2-40B4-BE49-F238E27FC236}">
                <a16:creationId xmlns:a16="http://schemas.microsoft.com/office/drawing/2014/main" id="{C8E30536-22D1-4DC0-AA62-30C63CB79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512" y="1896960"/>
            <a:ext cx="866626" cy="60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Mobile Touch Phone Clip Art">
            <a:extLst>
              <a:ext uri="{FF2B5EF4-FFF2-40B4-BE49-F238E27FC236}">
                <a16:creationId xmlns:a16="http://schemas.microsoft.com/office/drawing/2014/main" id="{CCA3FDC6-3217-4791-8C3A-FD13E8BAB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002" y="3549259"/>
            <a:ext cx="311198" cy="66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Red 3d Cube Clip Art">
            <a:extLst>
              <a:ext uri="{FF2B5EF4-FFF2-40B4-BE49-F238E27FC236}">
                <a16:creationId xmlns:a16="http://schemas.microsoft.com/office/drawing/2014/main" id="{E2FAADA3-4552-43B4-BE36-EBD777DCD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002" y="4511348"/>
            <a:ext cx="466031" cy="52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C6603-0B9C-4556-A50E-DCE35A7720D7}"/>
              </a:ext>
            </a:extLst>
          </p:cNvPr>
          <p:cNvSpPr/>
          <p:nvPr/>
        </p:nvSpPr>
        <p:spPr>
          <a:xfrm>
            <a:off x="7257849" y="1078024"/>
            <a:ext cx="2068791" cy="483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8670002-B739-44C1-B66E-497C0D39770B}"/>
              </a:ext>
            </a:extLst>
          </p:cNvPr>
          <p:cNvSpPr/>
          <p:nvPr/>
        </p:nvSpPr>
        <p:spPr>
          <a:xfrm>
            <a:off x="6452413" y="2016719"/>
            <a:ext cx="1060496" cy="383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6F1F379-1BF6-465C-AC72-36AD85116F71}"/>
              </a:ext>
            </a:extLst>
          </p:cNvPr>
          <p:cNvSpPr/>
          <p:nvPr/>
        </p:nvSpPr>
        <p:spPr>
          <a:xfrm>
            <a:off x="7122520" y="2791606"/>
            <a:ext cx="1848485" cy="543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A60E724-EF48-41FB-A1EF-05C14DCC3000}"/>
              </a:ext>
            </a:extLst>
          </p:cNvPr>
          <p:cNvSpPr/>
          <p:nvPr/>
        </p:nvSpPr>
        <p:spPr>
          <a:xfrm>
            <a:off x="6470237" y="3740920"/>
            <a:ext cx="766866" cy="34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800ABC3-38D4-4798-8A70-B9F6E0AD044B}"/>
              </a:ext>
            </a:extLst>
          </p:cNvPr>
          <p:cNvSpPr/>
          <p:nvPr/>
        </p:nvSpPr>
        <p:spPr>
          <a:xfrm>
            <a:off x="6535977" y="4583046"/>
            <a:ext cx="878314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5643227-67E6-428C-8D90-77088798B2BE}"/>
              </a:ext>
            </a:extLst>
          </p:cNvPr>
          <p:cNvSpPr/>
          <p:nvPr/>
        </p:nvSpPr>
        <p:spPr>
          <a:xfrm>
            <a:off x="7122520" y="5338373"/>
            <a:ext cx="1425034" cy="562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" name="Picture 6" descr="Emojis, Emoji, Hipster, Funny, Emoticon, Facial">
            <a:extLst>
              <a:ext uri="{FF2B5EF4-FFF2-40B4-BE49-F238E27FC236}">
                <a16:creationId xmlns:a16="http://schemas.microsoft.com/office/drawing/2014/main" id="{1E8EA519-5EC4-453F-83E4-B281436AF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6" t="20108" r="51958" b="66079"/>
          <a:stretch/>
        </p:blipFill>
        <p:spPr bwMode="auto">
          <a:xfrm>
            <a:off x="9198383" y="5163337"/>
            <a:ext cx="805513" cy="94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0DD2246-3C9D-4107-B71F-26FDA4231640}"/>
              </a:ext>
            </a:extLst>
          </p:cNvPr>
          <p:cNvCxnSpPr>
            <a:cxnSpLocks/>
          </p:cNvCxnSpPr>
          <p:nvPr/>
        </p:nvCxnSpPr>
        <p:spPr>
          <a:xfrm flipH="1" flipV="1">
            <a:off x="10734435" y="1330193"/>
            <a:ext cx="406736" cy="215129"/>
          </a:xfrm>
          <a:prstGeom prst="straightConnector1">
            <a:avLst/>
          </a:prstGeom>
          <a:ln w="76200">
            <a:solidFill>
              <a:srgbClr val="FA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entagon 44">
            <a:extLst>
              <a:ext uri="{FF2B5EF4-FFF2-40B4-BE49-F238E27FC236}">
                <a16:creationId xmlns:a16="http://schemas.microsoft.com/office/drawing/2014/main" id="{874FDAE1-12AA-4471-BDC9-2283705AD9E6}"/>
              </a:ext>
            </a:extLst>
          </p:cNvPr>
          <p:cNvSpPr/>
          <p:nvPr/>
        </p:nvSpPr>
        <p:spPr>
          <a:xfrm>
            <a:off x="10086807" y="948593"/>
            <a:ext cx="639018" cy="627643"/>
          </a:xfrm>
          <a:prstGeom prst="pentag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Pentagon 45">
            <a:extLst>
              <a:ext uri="{FF2B5EF4-FFF2-40B4-BE49-F238E27FC236}">
                <a16:creationId xmlns:a16="http://schemas.microsoft.com/office/drawing/2014/main" id="{2FD2B51F-8226-48E2-9B4C-E5C75652EC4A}"/>
              </a:ext>
            </a:extLst>
          </p:cNvPr>
          <p:cNvSpPr/>
          <p:nvPr/>
        </p:nvSpPr>
        <p:spPr>
          <a:xfrm>
            <a:off x="9697443" y="1349228"/>
            <a:ext cx="320931" cy="246298"/>
          </a:xfrm>
          <a:prstGeom prst="pentag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091FF47-F6A5-4142-9A07-568CC7DDE109}"/>
              </a:ext>
            </a:extLst>
          </p:cNvPr>
          <p:cNvCxnSpPr>
            <a:cxnSpLocks/>
          </p:cNvCxnSpPr>
          <p:nvPr/>
        </p:nvCxnSpPr>
        <p:spPr>
          <a:xfrm>
            <a:off x="9756917" y="2879786"/>
            <a:ext cx="398434" cy="195004"/>
          </a:xfrm>
          <a:prstGeom prst="straightConnector1">
            <a:avLst/>
          </a:prstGeom>
          <a:ln w="76200">
            <a:solidFill>
              <a:srgbClr val="FA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Hexagon 47">
            <a:extLst>
              <a:ext uri="{FF2B5EF4-FFF2-40B4-BE49-F238E27FC236}">
                <a16:creationId xmlns:a16="http://schemas.microsoft.com/office/drawing/2014/main" id="{55368DFA-5F7E-409C-A0F1-C2D4BCF8F7AC}"/>
              </a:ext>
            </a:extLst>
          </p:cNvPr>
          <p:cNvSpPr/>
          <p:nvPr/>
        </p:nvSpPr>
        <p:spPr>
          <a:xfrm>
            <a:off x="10197564" y="2985689"/>
            <a:ext cx="314341" cy="295441"/>
          </a:xfrm>
          <a:prstGeom prst="hex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458044B1-1A1A-4A8A-82DB-A533C4F918F3}"/>
              </a:ext>
            </a:extLst>
          </p:cNvPr>
          <p:cNvSpPr/>
          <p:nvPr/>
        </p:nvSpPr>
        <p:spPr>
          <a:xfrm>
            <a:off x="10618294" y="2670707"/>
            <a:ext cx="639018" cy="627643"/>
          </a:xfrm>
          <a:prstGeom prst="hex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65670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liaison</a:t>
            </a:r>
          </a:p>
        </p:txBody>
      </p:sp>
      <p:sp>
        <p:nvSpPr>
          <p:cNvPr id="5" name="Rounded Rectangle 46">
            <a:extLst>
              <a:ext uri="{FF2B5EF4-FFF2-40B4-BE49-F238E27FC236}">
                <a16:creationId xmlns:a16="http://schemas.microsoft.com/office/drawing/2014/main" id="{2E9269F7-4DBD-4D66-9033-F8D7A9604A95}"/>
              </a:ext>
            </a:extLst>
          </p:cNvPr>
          <p:cNvSpPr/>
          <p:nvPr/>
        </p:nvSpPr>
        <p:spPr>
          <a:xfrm>
            <a:off x="9715501" y="249871"/>
            <a:ext cx="2194420" cy="37878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E6F825-EEF7-4739-AEA2-B3D4908A346F}"/>
              </a:ext>
            </a:extLst>
          </p:cNvPr>
          <p:cNvSpPr txBox="1"/>
          <p:nvPr/>
        </p:nvSpPr>
        <p:spPr>
          <a:xfrm>
            <a:off x="534194" y="2228671"/>
            <a:ext cx="11123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deu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ommes.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5" name="Action Button: Forward or Next 6">
            <a:hlinkClick r:id="" action="ppaction://noaction" highlightClick="1">
              <a:snd r:embed="rId3" name="il parle.wav"/>
            </a:hlinkClick>
            <a:extLst>
              <a:ext uri="{FF2B5EF4-FFF2-40B4-BE49-F238E27FC236}">
                <a16:creationId xmlns:a16="http://schemas.microsoft.com/office/drawing/2014/main" id="{8BD9B0B9-8FE8-4C65-9CD2-443A294A53E3}"/>
              </a:ext>
            </a:extLst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4D7B9E-A3A4-4B38-9EF5-AA32371F8977}"/>
              </a:ext>
            </a:extLst>
          </p:cNvPr>
          <p:cNvSpPr txBox="1"/>
          <p:nvPr/>
        </p:nvSpPr>
        <p:spPr>
          <a:xfrm>
            <a:off x="2319712" y="3429000"/>
            <a:ext cx="755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 is speaking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to two men.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7410" name="Picture 2" descr="Free Speaking Cliparts, Download Free Clip Art, Free Clip Art on ...">
            <a:extLst>
              <a:ext uri="{FF2B5EF4-FFF2-40B4-BE49-F238E27FC236}">
                <a16:creationId xmlns:a16="http://schemas.microsoft.com/office/drawing/2014/main" id="{E62FFA0F-07CD-4BA6-83C3-47A4A8CE7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147" y="4354388"/>
            <a:ext cx="152112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34628253-9592-49AD-B77E-7D0082966307}"/>
              </a:ext>
            </a:extLst>
          </p:cNvPr>
          <p:cNvSpPr/>
          <p:nvPr/>
        </p:nvSpPr>
        <p:spPr>
          <a:xfrm rot="7615317">
            <a:off x="6712007" y="2381011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661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l par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1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liaison</a:t>
            </a:r>
          </a:p>
        </p:txBody>
      </p:sp>
      <p:sp>
        <p:nvSpPr>
          <p:cNvPr id="5" name="Rounded Rectangle 46">
            <a:extLst>
              <a:ext uri="{FF2B5EF4-FFF2-40B4-BE49-F238E27FC236}">
                <a16:creationId xmlns:a16="http://schemas.microsoft.com/office/drawing/2014/main" id="{2E9269F7-4DBD-4D66-9033-F8D7A9604A95}"/>
              </a:ext>
            </a:extLst>
          </p:cNvPr>
          <p:cNvSpPr/>
          <p:nvPr/>
        </p:nvSpPr>
        <p:spPr>
          <a:xfrm>
            <a:off x="9715501" y="249871"/>
            <a:ext cx="2194420" cy="37878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E6F825-EEF7-4739-AEA2-B3D4908A346F}"/>
              </a:ext>
            </a:extLst>
          </p:cNvPr>
          <p:cNvSpPr txBox="1"/>
          <p:nvPr/>
        </p:nvSpPr>
        <p:spPr>
          <a:xfrm>
            <a:off x="180945" y="2228671"/>
            <a:ext cx="11830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7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a trois questions.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5" name="Action Button: Forward or Next 6">
            <a:hlinkClick r:id="" action="ppaction://noaction" highlightClick="1">
              <a:snd r:embed="rId3" name="trois questions.wav"/>
            </a:hlinkClick>
            <a:extLst>
              <a:ext uri="{FF2B5EF4-FFF2-40B4-BE49-F238E27FC236}">
                <a16:creationId xmlns:a16="http://schemas.microsoft.com/office/drawing/2014/main" id="{8BD9B0B9-8FE8-4C65-9CD2-443A294A53E3}"/>
              </a:ext>
            </a:extLst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4D7B9E-A3A4-4B38-9EF5-AA32371F8977}"/>
              </a:ext>
            </a:extLst>
          </p:cNvPr>
          <p:cNvSpPr txBox="1"/>
          <p:nvPr/>
        </p:nvSpPr>
        <p:spPr>
          <a:xfrm>
            <a:off x="2319712" y="3429000"/>
            <a:ext cx="755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36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There are three questions.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2530" name="Picture 2" descr="3 Question Marks Icons Png - Clip Art Library">
            <a:extLst>
              <a:ext uri="{FF2B5EF4-FFF2-40B4-BE49-F238E27FC236}">
                <a16:creationId xmlns:a16="http://schemas.microsoft.com/office/drawing/2014/main" id="{B944D762-1364-4007-9D35-BF942C025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326" y="4354388"/>
            <a:ext cx="357667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86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ois questi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liaison</a:t>
            </a:r>
          </a:p>
        </p:txBody>
      </p:sp>
      <p:sp>
        <p:nvSpPr>
          <p:cNvPr id="5" name="Rounded Rectangle 46">
            <a:extLst>
              <a:ext uri="{FF2B5EF4-FFF2-40B4-BE49-F238E27FC236}">
                <a16:creationId xmlns:a16="http://schemas.microsoft.com/office/drawing/2014/main" id="{2E9269F7-4DBD-4D66-9033-F8D7A9604A95}"/>
              </a:ext>
            </a:extLst>
          </p:cNvPr>
          <p:cNvSpPr/>
          <p:nvPr/>
        </p:nvSpPr>
        <p:spPr>
          <a:xfrm>
            <a:off x="9715501" y="249871"/>
            <a:ext cx="2194420" cy="37878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E6F825-EEF7-4739-AEA2-B3D4908A346F}"/>
              </a:ext>
            </a:extLst>
          </p:cNvPr>
          <p:cNvSpPr txBox="1"/>
          <p:nvPr/>
        </p:nvSpPr>
        <p:spPr>
          <a:xfrm>
            <a:off x="534194" y="2228671"/>
            <a:ext cx="11123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troi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xercices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5" name="Action Button: Forward or Next 6">
            <a:hlinkClick r:id="" action="ppaction://noaction" highlightClick="1">
              <a:snd r:embed="rId3" name="trois exercises.wav"/>
            </a:hlinkClick>
            <a:extLst>
              <a:ext uri="{FF2B5EF4-FFF2-40B4-BE49-F238E27FC236}">
                <a16:creationId xmlns:a16="http://schemas.microsoft.com/office/drawing/2014/main" id="{8BD9B0B9-8FE8-4C65-9CD2-443A294A53E3}"/>
              </a:ext>
            </a:extLst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4D7B9E-A3A4-4B38-9EF5-AA32371F8977}"/>
              </a:ext>
            </a:extLst>
          </p:cNvPr>
          <p:cNvSpPr txBox="1"/>
          <p:nvPr/>
        </p:nvSpPr>
        <p:spPr>
          <a:xfrm>
            <a:off x="2319712" y="3429000"/>
            <a:ext cx="755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There are three exercises.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34628253-9592-49AD-B77E-7D0082966307}"/>
              </a:ext>
            </a:extLst>
          </p:cNvPr>
          <p:cNvSpPr/>
          <p:nvPr/>
        </p:nvSpPr>
        <p:spPr>
          <a:xfrm rot="7615317">
            <a:off x="5435656" y="2382918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3556" name="Picture 4" descr="checklist clipart - Clip Art Library">
            <a:extLst>
              <a:ext uri="{FF2B5EF4-FFF2-40B4-BE49-F238E27FC236}">
                <a16:creationId xmlns:a16="http://schemas.microsoft.com/office/drawing/2014/main" id="{B1EA8C9C-FDD0-468C-9C9A-C0F04F9EB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818" y="4354388"/>
            <a:ext cx="146778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5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ois exerc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10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SSC [la liaison]</a:t>
            </a: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FE35783B-5683-490D-BE88-5977139AA429}"/>
              </a:ext>
            </a:extLst>
          </p:cNvPr>
          <p:cNvSpPr/>
          <p:nvPr/>
        </p:nvSpPr>
        <p:spPr>
          <a:xfrm>
            <a:off x="10095979" y="249869"/>
            <a:ext cx="181394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76266-B793-4993-891C-1ABCD8F52580}"/>
              </a:ext>
            </a:extLst>
          </p:cNvPr>
          <p:cNvSpPr txBox="1"/>
          <p:nvPr/>
        </p:nvSpPr>
        <p:spPr>
          <a:xfrm>
            <a:off x="328399" y="2556764"/>
            <a:ext cx="11313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Consolidation [11]</a:t>
            </a:r>
          </a:p>
        </p:txBody>
      </p:sp>
    </p:spTree>
    <p:extLst>
      <p:ext uri="{BB962C8B-B14F-4D97-AF65-F5344CB8AC3E}">
        <p14:creationId xmlns:p14="http://schemas.microsoft.com/office/powerpoint/2010/main" val="198374435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084BE4-A4AF-364C-B8E5-ED6D583A6685}"/>
              </a:ext>
            </a:extLst>
          </p:cNvPr>
          <p:cNvSpPr txBox="1"/>
          <p:nvPr/>
        </p:nvSpPr>
        <p:spPr>
          <a:xfrm>
            <a:off x="180000" y="1296000"/>
            <a:ext cx="11729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French, [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normally silent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liaison avec le h muet</a:t>
            </a:r>
            <a:endParaRPr lang="en-GB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8D3141-B93A-4C1A-88E9-4DA21FB17C04}"/>
              </a:ext>
            </a:extLst>
          </p:cNvPr>
          <p:cNvSpPr txBox="1"/>
          <p:nvPr/>
        </p:nvSpPr>
        <p:spPr>
          <a:xfrm>
            <a:off x="180000" y="1942530"/>
            <a:ext cx="115788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This means it follows the pronunciation rules of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vowel that comes after 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BB93A0-BE05-4BA3-9C24-07F021677EB1}"/>
              </a:ext>
            </a:extLst>
          </p:cNvPr>
          <p:cNvSpPr txBox="1"/>
          <p:nvPr/>
        </p:nvSpPr>
        <p:spPr>
          <a:xfrm>
            <a:off x="180000" y="2595813"/>
            <a:ext cx="10808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Look at these sentences. How is the last letter in ‘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c’est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pronounced?</a:t>
            </a: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B86F2A13-CBED-4438-B129-2AC80EEEC3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711" y="3526341"/>
            <a:ext cx="1455562" cy="1455562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BE555FA5-B51B-4394-A72D-41829E153ADA}"/>
              </a:ext>
            </a:extLst>
          </p:cNvPr>
          <p:cNvSpPr/>
          <p:nvPr/>
        </p:nvSpPr>
        <p:spPr>
          <a:xfrm>
            <a:off x="3228622" y="3429000"/>
            <a:ext cx="4037566" cy="1552903"/>
          </a:xfrm>
          <a:prstGeom prst="wedgeRoundRectCallout">
            <a:avLst>
              <a:gd name="adj1" fmla="val 54768"/>
              <a:gd name="adj2" fmla="val 19395"/>
              <a:gd name="adj3" fmla="val 16667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triste 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horrible ! 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2DD90584-0A81-42FD-8564-748A69E3C5AC}"/>
              </a:ext>
            </a:extLst>
          </p:cNvPr>
          <p:cNvSpPr/>
          <p:nvPr/>
        </p:nvSpPr>
        <p:spPr>
          <a:xfrm>
            <a:off x="3228622" y="3431747"/>
            <a:ext cx="4037566" cy="1552903"/>
          </a:xfrm>
          <a:prstGeom prst="wedgeRoundRectCallout">
            <a:avLst>
              <a:gd name="adj1" fmla="val 54768"/>
              <a:gd name="adj2" fmla="val 19395"/>
              <a:gd name="adj3" fmla="val 16667"/>
            </a:avLst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triste 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C’es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rrible ! 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A98C60E4-317B-4C06-8315-107CE4410C40}"/>
              </a:ext>
            </a:extLst>
          </p:cNvPr>
          <p:cNvSpPr/>
          <p:nvPr/>
        </p:nvSpPr>
        <p:spPr>
          <a:xfrm rot="8131890">
            <a:off x="4830735" y="4318522"/>
            <a:ext cx="544148" cy="541412"/>
          </a:xfrm>
          <a:prstGeom prst="arc">
            <a:avLst>
              <a:gd name="adj1" fmla="val 16313772"/>
              <a:gd name="adj2" fmla="val 0"/>
            </a:avLst>
          </a:prstGeom>
          <a:ln w="28575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BBA587-1EC5-4988-9367-60F38DB48589}"/>
              </a:ext>
            </a:extLst>
          </p:cNvPr>
          <p:cNvSpPr txBox="1"/>
          <p:nvPr/>
        </p:nvSpPr>
        <p:spPr>
          <a:xfrm>
            <a:off x="180000" y="5331210"/>
            <a:ext cx="11729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Liaison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occurs when words ending with a Silent Final Consonant come before a word beginning with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[h-]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08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 animBg="1"/>
      <p:bldP spid="21" grpId="0" animBg="1"/>
      <p:bldP spid="22" grpId="0" animBg="1"/>
      <p:bldP spid="26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360B6D8C-F73C-4F4E-9C9E-E53DE7F8A8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352370"/>
              </p:ext>
            </p:extLst>
          </p:nvPr>
        </p:nvGraphicFramePr>
        <p:xfrm>
          <a:off x="3546764" y="1586825"/>
          <a:ext cx="8363156" cy="44736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3843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3844193">
                  <a:extLst>
                    <a:ext uri="{9D8B030D-6E8A-4147-A177-3AD203B41FA5}">
                      <a16:colId xmlns:a16="http://schemas.microsoft.com/office/drawing/2014/main" val="4044838219"/>
                    </a:ext>
                  </a:extLst>
                </a:gridCol>
                <a:gridCol w="1992560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992560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497067"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GB" sz="2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b</a:t>
                      </a:r>
                      <a:endParaRPr lang="en-GB" sz="2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 a de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hallucinations.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problèmes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fais un voyage dans to</a:t>
                      </a:r>
                      <a:r>
                        <a:rPr lang="fr-FR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fr-FR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…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hélicoptère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pays 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 y a deu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hexagones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questions.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Où passes-tu te</a:t>
                      </a:r>
                      <a:r>
                        <a:rPr lang="fr-FR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  <a:r>
                        <a:rPr lang="fr-FR" sz="20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… 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hivers 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vacances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Je fais attention à me</a:t>
                      </a:r>
                      <a:r>
                        <a:rPr lang="fr-FR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fr-FR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…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horoscopes.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vêtements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6774359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Voici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le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hologrammes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réponses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9037158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Désolé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pour mo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hostilité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2806357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 y a troi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hôtels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cafés.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214543"/>
                  </a:ext>
                </a:extLst>
              </a:tr>
            </a:tbl>
          </a:graphicData>
        </a:graphic>
      </p:graphicFrame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liaison avec le h muet</a:t>
            </a:r>
            <a:endParaRPr lang="en-GB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EF9DF-2FD5-1442-9E84-D31130754D83}"/>
              </a:ext>
            </a:extLst>
          </p:cNvPr>
          <p:cNvSpPr txBox="1"/>
          <p:nvPr/>
        </p:nvSpPr>
        <p:spPr>
          <a:xfrm>
            <a:off x="123382" y="1443131"/>
            <a:ext cx="34233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les deux versions de chaque phrase. Attention à la consonne finale 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Action Button: Custom 16">
            <a:hlinkClick r:id="" action="ppaction://noaction" highlightClick="1">
              <a:snd r:embed="rId4" name="hallucinations.wav"/>
            </a:hlinkClick>
            <a:extLst>
              <a:ext uri="{FF2B5EF4-FFF2-40B4-BE49-F238E27FC236}">
                <a16:creationId xmlns:a16="http://schemas.microsoft.com/office/drawing/2014/main" id="{36F20EF9-A62F-45AC-8221-012A48E7A808}"/>
              </a:ext>
            </a:extLst>
          </p:cNvPr>
          <p:cNvSpPr/>
          <p:nvPr/>
        </p:nvSpPr>
        <p:spPr>
          <a:xfrm>
            <a:off x="3617878" y="214014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Action Button: Custom 16">
            <a:hlinkClick r:id="" action="ppaction://noaction" highlightClick="1">
              <a:snd r:embed="rId5" name="pays.wav"/>
            </a:hlinkClick>
            <a:extLst>
              <a:ext uri="{FF2B5EF4-FFF2-40B4-BE49-F238E27FC236}">
                <a16:creationId xmlns:a16="http://schemas.microsoft.com/office/drawing/2014/main" id="{9C0C8FF7-1EBE-4827-82ED-6CCD076EAFA5}"/>
              </a:ext>
            </a:extLst>
          </p:cNvPr>
          <p:cNvSpPr/>
          <p:nvPr/>
        </p:nvSpPr>
        <p:spPr>
          <a:xfrm>
            <a:off x="3617878" y="263530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Action Button: Custom 16">
            <a:hlinkClick r:id="" action="ppaction://noaction" highlightClick="1">
              <a:snd r:embed="rId6" name="hexagones.wav"/>
            </a:hlinkClick>
            <a:extLst>
              <a:ext uri="{FF2B5EF4-FFF2-40B4-BE49-F238E27FC236}">
                <a16:creationId xmlns:a16="http://schemas.microsoft.com/office/drawing/2014/main" id="{79ADC296-C091-4CC5-B671-EF9EC08A7C75}"/>
              </a:ext>
            </a:extLst>
          </p:cNvPr>
          <p:cNvSpPr/>
          <p:nvPr/>
        </p:nvSpPr>
        <p:spPr>
          <a:xfrm>
            <a:off x="3617878" y="313046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Action Button: Custom 16">
            <a:hlinkClick r:id="" action="ppaction://noaction" highlightClick="1">
              <a:snd r:embed="rId7" name="vacances_beep.wav"/>
            </a:hlinkClick>
            <a:extLst>
              <a:ext uri="{FF2B5EF4-FFF2-40B4-BE49-F238E27FC236}">
                <a16:creationId xmlns:a16="http://schemas.microsoft.com/office/drawing/2014/main" id="{3D12545E-8DD7-41A7-8300-CBCC6E0C2B7A}"/>
              </a:ext>
            </a:extLst>
          </p:cNvPr>
          <p:cNvSpPr/>
          <p:nvPr/>
        </p:nvSpPr>
        <p:spPr>
          <a:xfrm>
            <a:off x="3617878" y="362562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3" name="Action Button: Custom 16">
            <a:hlinkClick r:id="" action="ppaction://noaction" highlightClick="1">
              <a:snd r:embed="rId8" name="vetements_beep.wav"/>
            </a:hlinkClick>
            <a:extLst>
              <a:ext uri="{FF2B5EF4-FFF2-40B4-BE49-F238E27FC236}">
                <a16:creationId xmlns:a16="http://schemas.microsoft.com/office/drawing/2014/main" id="{CFB8EC64-6DCC-4541-BC3A-528DB1CEBA76}"/>
              </a:ext>
            </a:extLst>
          </p:cNvPr>
          <p:cNvSpPr/>
          <p:nvPr/>
        </p:nvSpPr>
        <p:spPr>
          <a:xfrm>
            <a:off x="3622118" y="412078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4" name="Action Button: Custom 16">
            <a:hlinkClick r:id="" action="ppaction://noaction" highlightClick="1">
              <a:snd r:embed="rId9" name="hologrammes.wav"/>
            </a:hlinkClick>
            <a:extLst>
              <a:ext uri="{FF2B5EF4-FFF2-40B4-BE49-F238E27FC236}">
                <a16:creationId xmlns:a16="http://schemas.microsoft.com/office/drawing/2014/main" id="{084C475E-960D-40B8-9DBA-4060774CD41D}"/>
              </a:ext>
            </a:extLst>
          </p:cNvPr>
          <p:cNvSpPr/>
          <p:nvPr/>
        </p:nvSpPr>
        <p:spPr>
          <a:xfrm>
            <a:off x="3622118" y="461594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5" name="Action Button: Custom 16">
            <a:hlinkClick r:id="" action="ppaction://noaction" highlightClick="1">
              <a:snd r:embed="rId10" name="hostilite_beep.wav"/>
            </a:hlinkClick>
            <a:extLst>
              <a:ext uri="{FF2B5EF4-FFF2-40B4-BE49-F238E27FC236}">
                <a16:creationId xmlns:a16="http://schemas.microsoft.com/office/drawing/2014/main" id="{8C664237-184F-434E-BF1D-B02B4EF88D4F}"/>
              </a:ext>
            </a:extLst>
          </p:cNvPr>
          <p:cNvSpPr/>
          <p:nvPr/>
        </p:nvSpPr>
        <p:spPr>
          <a:xfrm>
            <a:off x="3622118" y="511110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6" name="Action Button: Custom 16">
            <a:hlinkClick r:id="" action="ppaction://noaction" highlightClick="1">
              <a:snd r:embed="rId11" name="cafes_beep.wav"/>
            </a:hlinkClick>
            <a:extLst>
              <a:ext uri="{FF2B5EF4-FFF2-40B4-BE49-F238E27FC236}">
                <a16:creationId xmlns:a16="http://schemas.microsoft.com/office/drawing/2014/main" id="{AF4A9C22-C226-4438-9322-89EB3106670C}"/>
              </a:ext>
            </a:extLst>
          </p:cNvPr>
          <p:cNvSpPr/>
          <p:nvPr/>
        </p:nvSpPr>
        <p:spPr>
          <a:xfrm>
            <a:off x="3617878" y="560626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9" name="Rounded Rectangle 46">
            <a:extLst>
              <a:ext uri="{FF2B5EF4-FFF2-40B4-BE49-F238E27FC236}">
                <a16:creationId xmlns:a16="http://schemas.microsoft.com/office/drawing/2014/main" id="{43534419-D572-4A05-8B38-96D00B421A49}"/>
              </a:ext>
            </a:extLst>
          </p:cNvPr>
          <p:cNvSpPr/>
          <p:nvPr/>
        </p:nvSpPr>
        <p:spPr>
          <a:xfrm>
            <a:off x="9701560" y="249868"/>
            <a:ext cx="2208359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FCE88BF-3D9B-4237-950E-A6F028A53FAC}"/>
              </a:ext>
            </a:extLst>
          </p:cNvPr>
          <p:cNvSpPr/>
          <p:nvPr/>
        </p:nvSpPr>
        <p:spPr>
          <a:xfrm>
            <a:off x="7939906" y="2140143"/>
            <a:ext cx="1951225" cy="396000"/>
          </a:xfrm>
          <a:prstGeom prst="roundRect">
            <a:avLst/>
          </a:prstGeom>
          <a:noFill/>
          <a:ln w="38100"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69361D5-0979-463B-9292-0CADDD39F6CB}"/>
              </a:ext>
            </a:extLst>
          </p:cNvPr>
          <p:cNvSpPr/>
          <p:nvPr/>
        </p:nvSpPr>
        <p:spPr>
          <a:xfrm>
            <a:off x="9958694" y="2622768"/>
            <a:ext cx="1951225" cy="396000"/>
          </a:xfrm>
          <a:prstGeom prst="roundRect">
            <a:avLst/>
          </a:prstGeom>
          <a:noFill/>
          <a:ln w="38100"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8495C79-CA7B-4C57-BC0F-C39A06E63445}"/>
              </a:ext>
            </a:extLst>
          </p:cNvPr>
          <p:cNvSpPr/>
          <p:nvPr/>
        </p:nvSpPr>
        <p:spPr>
          <a:xfrm>
            <a:off x="7939905" y="3130465"/>
            <a:ext cx="1951225" cy="396000"/>
          </a:xfrm>
          <a:prstGeom prst="roundRect">
            <a:avLst/>
          </a:prstGeom>
          <a:noFill/>
          <a:ln w="38100"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EF6B335-E6CF-43B7-AE2A-2896860AAFDF}"/>
              </a:ext>
            </a:extLst>
          </p:cNvPr>
          <p:cNvSpPr/>
          <p:nvPr/>
        </p:nvSpPr>
        <p:spPr>
          <a:xfrm>
            <a:off x="9958036" y="3604435"/>
            <a:ext cx="1951225" cy="396000"/>
          </a:xfrm>
          <a:prstGeom prst="roundRect">
            <a:avLst/>
          </a:prstGeom>
          <a:noFill/>
          <a:ln w="38100"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E38D71B-CF08-4A62-B73E-B93554005AD0}"/>
              </a:ext>
            </a:extLst>
          </p:cNvPr>
          <p:cNvSpPr/>
          <p:nvPr/>
        </p:nvSpPr>
        <p:spPr>
          <a:xfrm>
            <a:off x="9946879" y="4120787"/>
            <a:ext cx="1951225" cy="396000"/>
          </a:xfrm>
          <a:prstGeom prst="roundRect">
            <a:avLst/>
          </a:prstGeom>
          <a:noFill/>
          <a:ln w="38100"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C0CB0C8-AE7B-42B1-BBB8-827658C0E157}"/>
              </a:ext>
            </a:extLst>
          </p:cNvPr>
          <p:cNvSpPr/>
          <p:nvPr/>
        </p:nvSpPr>
        <p:spPr>
          <a:xfrm>
            <a:off x="7939903" y="4595446"/>
            <a:ext cx="1951225" cy="396000"/>
          </a:xfrm>
          <a:prstGeom prst="roundRect">
            <a:avLst/>
          </a:prstGeom>
          <a:noFill/>
          <a:ln w="38100"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32D364C-908C-41E5-8FE9-0704934E5ACE}"/>
              </a:ext>
            </a:extLst>
          </p:cNvPr>
          <p:cNvSpPr/>
          <p:nvPr/>
        </p:nvSpPr>
        <p:spPr>
          <a:xfrm>
            <a:off x="7939903" y="5111109"/>
            <a:ext cx="1951225" cy="396000"/>
          </a:xfrm>
          <a:prstGeom prst="roundRect">
            <a:avLst/>
          </a:prstGeom>
          <a:noFill/>
          <a:ln w="38100"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9DE29C6-6C9C-4D60-8F09-24661E8C9B43}"/>
              </a:ext>
            </a:extLst>
          </p:cNvPr>
          <p:cNvSpPr/>
          <p:nvPr/>
        </p:nvSpPr>
        <p:spPr>
          <a:xfrm>
            <a:off x="9946880" y="5585768"/>
            <a:ext cx="1951225" cy="396000"/>
          </a:xfrm>
          <a:prstGeom prst="roundRect">
            <a:avLst/>
          </a:prstGeom>
          <a:noFill/>
          <a:ln w="38100"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D7202C-5460-4786-863C-4595FAA6BBD3}"/>
              </a:ext>
            </a:extLst>
          </p:cNvPr>
          <p:cNvSpPr txBox="1"/>
          <p:nvPr/>
        </p:nvSpPr>
        <p:spPr>
          <a:xfrm>
            <a:off x="123382" y="3297542"/>
            <a:ext cx="38822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Écoute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mot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complète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la phrase 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Écris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b.</a:t>
            </a:r>
          </a:p>
        </p:txBody>
      </p:sp>
    </p:spTree>
    <p:extLst>
      <p:ext uri="{BB962C8B-B14F-4D97-AF65-F5344CB8AC3E}">
        <p14:creationId xmlns:p14="http://schemas.microsoft.com/office/powerpoint/2010/main" val="312917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360B6D8C-F73C-4F4E-9C9E-E53DE7F8A8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492999"/>
              </p:ext>
            </p:extLst>
          </p:nvPr>
        </p:nvGraphicFramePr>
        <p:xfrm>
          <a:off x="3546764" y="1586825"/>
          <a:ext cx="8363156" cy="44736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3843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3844193">
                  <a:extLst>
                    <a:ext uri="{9D8B030D-6E8A-4147-A177-3AD203B41FA5}">
                      <a16:colId xmlns:a16="http://schemas.microsoft.com/office/drawing/2014/main" val="4044838219"/>
                    </a:ext>
                  </a:extLst>
                </a:gridCol>
                <a:gridCol w="1992560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992560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497067"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GB" sz="2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b</a:t>
                      </a:r>
                      <a:endParaRPr lang="en-GB" sz="2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 a de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hallucinations.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problèmes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fais un voyage dans to</a:t>
                      </a:r>
                      <a:r>
                        <a:rPr lang="fr-FR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fr-FR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…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hélicoptère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pays 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 y a deu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hexagones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questions.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Où passes-tu te</a:t>
                      </a:r>
                      <a:r>
                        <a:rPr lang="fr-FR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  <a:r>
                        <a:rPr lang="fr-FR" sz="20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… 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hivers 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vacances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Je fais attention à me</a:t>
                      </a:r>
                      <a:r>
                        <a:rPr lang="fr-FR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fr-FR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…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horoscopes.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vêtements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6774359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Voici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le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hologrammes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réponses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9037158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Désolé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pour mo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hostilité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2806357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 y a troi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hôtels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cafés.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214543"/>
                  </a:ext>
                </a:extLst>
              </a:tr>
            </a:tbl>
          </a:graphicData>
        </a:graphic>
      </p:graphicFrame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liaison avec le h muet</a:t>
            </a:r>
            <a:endParaRPr lang="en-GB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EF9DF-2FD5-1442-9E84-D31130754D83}"/>
              </a:ext>
            </a:extLst>
          </p:cNvPr>
          <p:cNvSpPr txBox="1"/>
          <p:nvPr/>
        </p:nvSpPr>
        <p:spPr>
          <a:xfrm>
            <a:off x="123382" y="1443131"/>
            <a:ext cx="34233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les deux versions de chaque phrase. Attention à la consonne finale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Écoute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mot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complète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la phrase 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Écris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b.</a:t>
            </a:r>
          </a:p>
        </p:txBody>
      </p:sp>
      <p:sp>
        <p:nvSpPr>
          <p:cNvPr id="9" name="Action Button: Custom 16">
            <a:hlinkClick r:id="" action="ppaction://noaction" highlightClick="1">
              <a:snd r:embed="rId4" name="il a des hallucinations (without number).wav"/>
            </a:hlinkClick>
            <a:extLst>
              <a:ext uri="{FF2B5EF4-FFF2-40B4-BE49-F238E27FC236}">
                <a16:creationId xmlns:a16="http://schemas.microsoft.com/office/drawing/2014/main" id="{36F20EF9-A62F-45AC-8221-012A48E7A808}"/>
              </a:ext>
            </a:extLst>
          </p:cNvPr>
          <p:cNvSpPr/>
          <p:nvPr/>
        </p:nvSpPr>
        <p:spPr>
          <a:xfrm>
            <a:off x="3617878" y="214014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Action Button: Custom 16">
            <a:hlinkClick r:id="" action="ppaction://noaction" highlightClick="1">
              <a:snd r:embed="rId5" name="tu fais un voyage dans ton pays.wav"/>
            </a:hlinkClick>
            <a:extLst>
              <a:ext uri="{FF2B5EF4-FFF2-40B4-BE49-F238E27FC236}">
                <a16:creationId xmlns:a16="http://schemas.microsoft.com/office/drawing/2014/main" id="{9C0C8FF7-1EBE-4827-82ED-6CCD076EAFA5}"/>
              </a:ext>
            </a:extLst>
          </p:cNvPr>
          <p:cNvSpPr/>
          <p:nvPr/>
        </p:nvSpPr>
        <p:spPr>
          <a:xfrm>
            <a:off x="3617878" y="263530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Action Button: Custom 16">
            <a:hlinkClick r:id="" action="ppaction://noaction" highlightClick="1">
              <a:snd r:embed="rId6" name="il y a deux hexagones.wav"/>
            </a:hlinkClick>
            <a:extLst>
              <a:ext uri="{FF2B5EF4-FFF2-40B4-BE49-F238E27FC236}">
                <a16:creationId xmlns:a16="http://schemas.microsoft.com/office/drawing/2014/main" id="{79ADC296-C091-4CC5-B671-EF9EC08A7C75}"/>
              </a:ext>
            </a:extLst>
          </p:cNvPr>
          <p:cNvSpPr/>
          <p:nvPr/>
        </p:nvSpPr>
        <p:spPr>
          <a:xfrm>
            <a:off x="3617878" y="313046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Action Button: Custom 16">
            <a:hlinkClick r:id="" action="ppaction://noaction" highlightClick="1">
              <a:snd r:embed="rId7" name="ou passes tu tes vacances.wav"/>
            </a:hlinkClick>
            <a:extLst>
              <a:ext uri="{FF2B5EF4-FFF2-40B4-BE49-F238E27FC236}">
                <a16:creationId xmlns:a16="http://schemas.microsoft.com/office/drawing/2014/main" id="{3D12545E-8DD7-41A7-8300-CBCC6E0C2B7A}"/>
              </a:ext>
            </a:extLst>
          </p:cNvPr>
          <p:cNvSpPr/>
          <p:nvPr/>
        </p:nvSpPr>
        <p:spPr>
          <a:xfrm>
            <a:off x="3617878" y="362562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3" name="Action Button: Custom 16">
            <a:hlinkClick r:id="" action="ppaction://noaction" highlightClick="1">
              <a:snd r:embed="rId8" name="je fais attention a mes vetements.wav"/>
            </a:hlinkClick>
            <a:extLst>
              <a:ext uri="{FF2B5EF4-FFF2-40B4-BE49-F238E27FC236}">
                <a16:creationId xmlns:a16="http://schemas.microsoft.com/office/drawing/2014/main" id="{CFB8EC64-6DCC-4541-BC3A-528DB1CEBA76}"/>
              </a:ext>
            </a:extLst>
          </p:cNvPr>
          <p:cNvSpPr/>
          <p:nvPr/>
        </p:nvSpPr>
        <p:spPr>
          <a:xfrm>
            <a:off x="3622118" y="412078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4" name="Action Button: Custom 16">
            <a:hlinkClick r:id="" action="ppaction://noaction" highlightClick="1">
              <a:snd r:embed="rId9" name="voici les hologrammes.wav"/>
            </a:hlinkClick>
            <a:extLst>
              <a:ext uri="{FF2B5EF4-FFF2-40B4-BE49-F238E27FC236}">
                <a16:creationId xmlns:a16="http://schemas.microsoft.com/office/drawing/2014/main" id="{084C475E-960D-40B8-9DBA-4060774CD41D}"/>
              </a:ext>
            </a:extLst>
          </p:cNvPr>
          <p:cNvSpPr/>
          <p:nvPr/>
        </p:nvSpPr>
        <p:spPr>
          <a:xfrm>
            <a:off x="3622118" y="461594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5" name="Action Button: Custom 16">
            <a:hlinkClick r:id="" action="ppaction://noaction" highlightClick="1">
              <a:snd r:embed="rId10" name="desole pour mon hostilite.wav"/>
            </a:hlinkClick>
            <a:extLst>
              <a:ext uri="{FF2B5EF4-FFF2-40B4-BE49-F238E27FC236}">
                <a16:creationId xmlns:a16="http://schemas.microsoft.com/office/drawing/2014/main" id="{8C664237-184F-434E-BF1D-B02B4EF88D4F}"/>
              </a:ext>
            </a:extLst>
          </p:cNvPr>
          <p:cNvSpPr/>
          <p:nvPr/>
        </p:nvSpPr>
        <p:spPr>
          <a:xfrm>
            <a:off x="3622118" y="511110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6" name="Action Button: Custom 16">
            <a:hlinkClick r:id="" action="ppaction://noaction" highlightClick="1">
              <a:snd r:embed="rId11" name="il y a trois cafes.wav"/>
            </a:hlinkClick>
            <a:extLst>
              <a:ext uri="{FF2B5EF4-FFF2-40B4-BE49-F238E27FC236}">
                <a16:creationId xmlns:a16="http://schemas.microsoft.com/office/drawing/2014/main" id="{AF4A9C22-C226-4438-9322-89EB3106670C}"/>
              </a:ext>
            </a:extLst>
          </p:cNvPr>
          <p:cNvSpPr/>
          <p:nvPr/>
        </p:nvSpPr>
        <p:spPr>
          <a:xfrm>
            <a:off x="3617878" y="560626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9" name="Rounded Rectangle 46">
            <a:extLst>
              <a:ext uri="{FF2B5EF4-FFF2-40B4-BE49-F238E27FC236}">
                <a16:creationId xmlns:a16="http://schemas.microsoft.com/office/drawing/2014/main" id="{43534419-D572-4A05-8B38-96D00B421A49}"/>
              </a:ext>
            </a:extLst>
          </p:cNvPr>
          <p:cNvSpPr/>
          <p:nvPr/>
        </p:nvSpPr>
        <p:spPr>
          <a:xfrm>
            <a:off x="9701560" y="249868"/>
            <a:ext cx="2208359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3F54F8-BD86-43F9-AD9B-85883A2681F2}"/>
              </a:ext>
            </a:extLst>
          </p:cNvPr>
          <p:cNvSpPr txBox="1"/>
          <p:nvPr/>
        </p:nvSpPr>
        <p:spPr>
          <a:xfrm>
            <a:off x="6916263" y="148650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Réponses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EE6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D01EDBA-C01D-46B9-BBB8-C85343C64B52}"/>
              </a:ext>
            </a:extLst>
          </p:cNvPr>
          <p:cNvSpPr/>
          <p:nvPr/>
        </p:nvSpPr>
        <p:spPr>
          <a:xfrm>
            <a:off x="7939906" y="2140143"/>
            <a:ext cx="1951225" cy="396000"/>
          </a:xfrm>
          <a:prstGeom prst="roundRect">
            <a:avLst/>
          </a:prstGeom>
          <a:noFill/>
          <a:ln w="38100"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75AE7F2-9B16-44E2-AF6D-D3464891FCD1}"/>
              </a:ext>
            </a:extLst>
          </p:cNvPr>
          <p:cNvSpPr/>
          <p:nvPr/>
        </p:nvSpPr>
        <p:spPr>
          <a:xfrm>
            <a:off x="9958694" y="2622768"/>
            <a:ext cx="1951225" cy="396000"/>
          </a:xfrm>
          <a:prstGeom prst="roundRect">
            <a:avLst/>
          </a:prstGeom>
          <a:noFill/>
          <a:ln w="38100"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99DA39-3C95-49C5-A3C2-D7EFBFBF3D7B}"/>
              </a:ext>
            </a:extLst>
          </p:cNvPr>
          <p:cNvSpPr/>
          <p:nvPr/>
        </p:nvSpPr>
        <p:spPr>
          <a:xfrm>
            <a:off x="7939905" y="3130465"/>
            <a:ext cx="1951225" cy="396000"/>
          </a:xfrm>
          <a:prstGeom prst="roundRect">
            <a:avLst/>
          </a:prstGeom>
          <a:noFill/>
          <a:ln w="38100"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0421B35-F2AE-4DA4-A2CE-4BD45BDDC62E}"/>
              </a:ext>
            </a:extLst>
          </p:cNvPr>
          <p:cNvSpPr/>
          <p:nvPr/>
        </p:nvSpPr>
        <p:spPr>
          <a:xfrm>
            <a:off x="9958036" y="3604435"/>
            <a:ext cx="1951225" cy="396000"/>
          </a:xfrm>
          <a:prstGeom prst="roundRect">
            <a:avLst/>
          </a:prstGeom>
          <a:noFill/>
          <a:ln w="38100"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CD93E7-2EDD-4278-9EB8-A7358C67DC1D}"/>
              </a:ext>
            </a:extLst>
          </p:cNvPr>
          <p:cNvSpPr/>
          <p:nvPr/>
        </p:nvSpPr>
        <p:spPr>
          <a:xfrm>
            <a:off x="9946879" y="4104268"/>
            <a:ext cx="1951225" cy="396000"/>
          </a:xfrm>
          <a:prstGeom prst="roundRect">
            <a:avLst/>
          </a:prstGeom>
          <a:noFill/>
          <a:ln w="38100"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7B1821-6643-4A57-AAF5-ADB407854A92}"/>
              </a:ext>
            </a:extLst>
          </p:cNvPr>
          <p:cNvSpPr/>
          <p:nvPr/>
        </p:nvSpPr>
        <p:spPr>
          <a:xfrm>
            <a:off x="7939903" y="4595446"/>
            <a:ext cx="1951225" cy="396000"/>
          </a:xfrm>
          <a:prstGeom prst="roundRect">
            <a:avLst/>
          </a:prstGeom>
          <a:noFill/>
          <a:ln w="38100"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01839BC-3EFE-4E0F-8214-8C66A23F8DA7}"/>
              </a:ext>
            </a:extLst>
          </p:cNvPr>
          <p:cNvSpPr/>
          <p:nvPr/>
        </p:nvSpPr>
        <p:spPr>
          <a:xfrm>
            <a:off x="7939903" y="5111109"/>
            <a:ext cx="1951225" cy="396000"/>
          </a:xfrm>
          <a:prstGeom prst="roundRect">
            <a:avLst/>
          </a:prstGeom>
          <a:noFill/>
          <a:ln w="38100"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4E1726-8C21-4D04-A06C-834C50F2483D}"/>
              </a:ext>
            </a:extLst>
          </p:cNvPr>
          <p:cNvSpPr/>
          <p:nvPr/>
        </p:nvSpPr>
        <p:spPr>
          <a:xfrm>
            <a:off x="9946880" y="5585768"/>
            <a:ext cx="1951225" cy="396000"/>
          </a:xfrm>
          <a:prstGeom prst="roundRect">
            <a:avLst/>
          </a:prstGeom>
          <a:noFill/>
          <a:ln w="38100"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69273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SSC [la liaison]</a:t>
            </a: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FE35783B-5683-490D-BE88-5977139AA429}"/>
              </a:ext>
            </a:extLst>
          </p:cNvPr>
          <p:cNvSpPr/>
          <p:nvPr/>
        </p:nvSpPr>
        <p:spPr>
          <a:xfrm>
            <a:off x="10095979" y="249869"/>
            <a:ext cx="181394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76266-B793-4993-891C-1ABCD8F52580}"/>
              </a:ext>
            </a:extLst>
          </p:cNvPr>
          <p:cNvSpPr txBox="1"/>
          <p:nvPr/>
        </p:nvSpPr>
        <p:spPr>
          <a:xfrm>
            <a:off x="328399" y="2556764"/>
            <a:ext cx="11313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Consolidation [</a:t>
            </a:r>
            <a:r>
              <a:rPr lang="en-US" sz="6600" b="1" dirty="0">
                <a:solidFill>
                  <a:srgbClr val="115076"/>
                </a:solidFill>
                <a:latin typeface="Century Gothic" panose="020F0302020204030204"/>
              </a:rPr>
              <a:t>12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1546784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Liaison with [h]   </a:t>
            </a: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4714DF17-3D7C-4B1A-B84B-A9A2194EC053}"/>
              </a:ext>
            </a:extLst>
          </p:cNvPr>
          <p:cNvSpPr/>
          <p:nvPr/>
        </p:nvSpPr>
        <p:spPr>
          <a:xfrm>
            <a:off x="10046043" y="249869"/>
            <a:ext cx="1863877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C1D7A6F0-1A73-4675-A9F3-9D92568CD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293058"/>
              </p:ext>
            </p:extLst>
          </p:nvPr>
        </p:nvGraphicFramePr>
        <p:xfrm>
          <a:off x="336000" y="3790950"/>
          <a:ext cx="11520000" cy="2286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7200000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12630405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Liaison ? ( ü / û 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chantent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harmonie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restez</a:t>
                      </a:r>
                      <a:r>
                        <a:rPr lang="en-GB" sz="2400" b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chez Marie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très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content.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horribles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57E459A-8D45-4D09-B3AF-7C0CB1DF54DA}"/>
              </a:ext>
            </a:extLst>
          </p:cNvPr>
          <p:cNvSpPr txBox="1"/>
          <p:nvPr/>
        </p:nvSpPr>
        <p:spPr>
          <a:xfrm>
            <a:off x="180000" y="1296001"/>
            <a:ext cx="1201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If a word normally ends with a Silent Final Consonant, the final consonant is pronounced before a word beginning with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[h]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This is called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liaison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 les phrases à un(e)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partenaire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Il y 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liaison,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pas 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21669F-D1E0-450F-B406-0B3F571885D8}"/>
              </a:ext>
            </a:extLst>
          </p:cNvPr>
          <p:cNvSpPr txBox="1"/>
          <p:nvPr/>
        </p:nvSpPr>
        <p:spPr>
          <a:xfrm>
            <a:off x="180000" y="3005140"/>
            <a:ext cx="2933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Partenaire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1BFFDF-E99B-4FA3-8462-97B93EC6F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43" y="4310844"/>
            <a:ext cx="345600" cy="3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74EA41-9CB3-46E3-A0F8-B496BBF5C7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43" y="5634233"/>
            <a:ext cx="345600" cy="36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93D302-4E83-4288-8E7C-81C70295E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343" y="4753950"/>
            <a:ext cx="262588" cy="36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A80F59-C2BE-48FC-8330-E7430E5DD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343" y="5234379"/>
            <a:ext cx="262588" cy="360000"/>
          </a:xfrm>
          <a:prstGeom prst="rect">
            <a:avLst/>
          </a:prstGeom>
        </p:spPr>
      </p:pic>
      <p:sp>
        <p:nvSpPr>
          <p:cNvPr id="2" name="Google Shape;172;p5">
            <a:hlinkClick r:id="" action="ppaction://noaction">
              <a:snd r:embed="rId6" name="1.wav"/>
            </a:hlinkClick>
            <a:extLst>
              <a:ext uri="{FF2B5EF4-FFF2-40B4-BE49-F238E27FC236}">
                <a16:creationId xmlns:a16="http://schemas.microsoft.com/office/drawing/2014/main" id="{D6670283-9E45-46DA-B303-7096D009D46B}"/>
              </a:ext>
            </a:extLst>
          </p:cNvPr>
          <p:cNvSpPr/>
          <p:nvPr/>
        </p:nvSpPr>
        <p:spPr>
          <a:xfrm>
            <a:off x="433576" y="4241132"/>
            <a:ext cx="540000" cy="43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15076"/>
          </a:solidFill>
          <a:ln w="28575" cap="flat" cmpd="sng">
            <a:solidFill>
              <a:srgbClr val="E3EA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72;p5">
            <a:hlinkClick r:id="" action="ppaction://noaction">
              <a:snd r:embed="rId7" name="2.wav"/>
            </a:hlinkClick>
            <a:extLst>
              <a:ext uri="{FF2B5EF4-FFF2-40B4-BE49-F238E27FC236}">
                <a16:creationId xmlns:a16="http://schemas.microsoft.com/office/drawing/2014/main" id="{08468E03-5547-4DFE-92AD-50EF8CFD869C}"/>
              </a:ext>
            </a:extLst>
          </p:cNvPr>
          <p:cNvSpPr/>
          <p:nvPr/>
        </p:nvSpPr>
        <p:spPr>
          <a:xfrm>
            <a:off x="433576" y="4703817"/>
            <a:ext cx="540000" cy="43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15076"/>
          </a:solidFill>
          <a:ln w="28575" cap="flat" cmpd="sng">
            <a:solidFill>
              <a:srgbClr val="E3EA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172;p5">
            <a:hlinkClick r:id="" action="ppaction://noaction">
              <a:snd r:embed="rId8" name="3.wav"/>
            </a:hlinkClick>
            <a:extLst>
              <a:ext uri="{FF2B5EF4-FFF2-40B4-BE49-F238E27FC236}">
                <a16:creationId xmlns:a16="http://schemas.microsoft.com/office/drawing/2014/main" id="{056B9A7D-B8D3-4623-9C8A-D07A249B25F7}"/>
              </a:ext>
            </a:extLst>
          </p:cNvPr>
          <p:cNvSpPr/>
          <p:nvPr/>
        </p:nvSpPr>
        <p:spPr>
          <a:xfrm>
            <a:off x="433576" y="5166502"/>
            <a:ext cx="540000" cy="43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15076"/>
          </a:solidFill>
          <a:ln w="28575" cap="flat" cmpd="sng">
            <a:solidFill>
              <a:srgbClr val="E3EA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Google Shape;172;p5">
            <a:hlinkClick r:id="" action="ppaction://noaction">
              <a:snd r:embed="rId9" name="4.wav"/>
            </a:hlinkClick>
            <a:extLst>
              <a:ext uri="{FF2B5EF4-FFF2-40B4-BE49-F238E27FC236}">
                <a16:creationId xmlns:a16="http://schemas.microsoft.com/office/drawing/2014/main" id="{32263F34-21C0-4EC8-A777-98BD0840CA74}"/>
              </a:ext>
            </a:extLst>
          </p:cNvPr>
          <p:cNvSpPr/>
          <p:nvPr/>
        </p:nvSpPr>
        <p:spPr>
          <a:xfrm>
            <a:off x="433576" y="5629186"/>
            <a:ext cx="540000" cy="43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15076"/>
          </a:solidFill>
          <a:ln w="28575" cap="flat" cmpd="sng">
            <a:solidFill>
              <a:srgbClr val="E3EA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36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Liaison with [h]   </a:t>
            </a: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4714DF17-3D7C-4B1A-B84B-A9A2194EC053}"/>
              </a:ext>
            </a:extLst>
          </p:cNvPr>
          <p:cNvSpPr/>
          <p:nvPr/>
        </p:nvSpPr>
        <p:spPr>
          <a:xfrm>
            <a:off x="10046043" y="249869"/>
            <a:ext cx="1863877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C1D7A6F0-1A73-4675-A9F3-9D92568CD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174588"/>
              </p:ext>
            </p:extLst>
          </p:nvPr>
        </p:nvGraphicFramePr>
        <p:xfrm>
          <a:off x="336000" y="3790950"/>
          <a:ext cx="11520000" cy="2286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7200000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12630405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Liaison ? ( ü / û 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bâtiments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grands.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2400" b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parlent</a:t>
                      </a:r>
                      <a:r>
                        <a:rPr lang="en-GB" sz="2400" b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r>
                        <a:rPr lang="en-GB" sz="2400" b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vais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chez Hugo.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climat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très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humide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57E459A-8D45-4D09-B3AF-7C0CB1DF54DA}"/>
              </a:ext>
            </a:extLst>
          </p:cNvPr>
          <p:cNvSpPr txBox="1"/>
          <p:nvPr/>
        </p:nvSpPr>
        <p:spPr>
          <a:xfrm>
            <a:off x="180000" y="1296001"/>
            <a:ext cx="1201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If a word normally ends with a Silent Final Consonant, the final consonant is pronounced before a word beginning with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[h]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This is called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liaison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 les phrases à un(e)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partenaire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Il y 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liaison,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pas 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21669F-D1E0-450F-B406-0B3F571885D8}"/>
              </a:ext>
            </a:extLst>
          </p:cNvPr>
          <p:cNvSpPr txBox="1"/>
          <p:nvPr/>
        </p:nvSpPr>
        <p:spPr>
          <a:xfrm>
            <a:off x="180000" y="3005140"/>
            <a:ext cx="2860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Partenaire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1BFFDF-E99B-4FA3-8462-97B93EC6F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063" y="5205999"/>
            <a:ext cx="345600" cy="3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74EA41-9CB3-46E3-A0F8-B496BBF5C7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43" y="5634233"/>
            <a:ext cx="345600" cy="36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93D302-4E83-4288-8E7C-81C70295E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343" y="4314492"/>
            <a:ext cx="262588" cy="360000"/>
          </a:xfrm>
          <a:prstGeom prst="rect">
            <a:avLst/>
          </a:prstGeom>
        </p:spPr>
      </p:pic>
      <p:sp>
        <p:nvSpPr>
          <p:cNvPr id="2" name="Google Shape;172;p5">
            <a:hlinkClick r:id="" action="ppaction://noaction">
              <a:snd r:embed="rId6" name="5.wav"/>
            </a:hlinkClick>
            <a:extLst>
              <a:ext uri="{FF2B5EF4-FFF2-40B4-BE49-F238E27FC236}">
                <a16:creationId xmlns:a16="http://schemas.microsoft.com/office/drawing/2014/main" id="{59D7BC79-D3BE-4B3C-A023-31C89CBA8D03}"/>
              </a:ext>
            </a:extLst>
          </p:cNvPr>
          <p:cNvSpPr/>
          <p:nvPr/>
        </p:nvSpPr>
        <p:spPr>
          <a:xfrm>
            <a:off x="433576" y="4241132"/>
            <a:ext cx="540000" cy="43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15076"/>
          </a:solidFill>
          <a:ln w="28575" cap="flat" cmpd="sng">
            <a:solidFill>
              <a:srgbClr val="E3EA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172;p5">
            <a:hlinkClick r:id="" action="ppaction://noaction">
              <a:snd r:embed="rId7" name="elles parlent en francais.wav"/>
            </a:hlinkClick>
            <a:extLst>
              <a:ext uri="{FF2B5EF4-FFF2-40B4-BE49-F238E27FC236}">
                <a16:creationId xmlns:a16="http://schemas.microsoft.com/office/drawing/2014/main" id="{3D3622DA-4C25-4222-BF6E-02403BE136DF}"/>
              </a:ext>
            </a:extLst>
          </p:cNvPr>
          <p:cNvSpPr/>
          <p:nvPr/>
        </p:nvSpPr>
        <p:spPr>
          <a:xfrm>
            <a:off x="433576" y="4703817"/>
            <a:ext cx="540000" cy="43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15076"/>
          </a:solidFill>
          <a:ln w="28575" cap="flat" cmpd="sng">
            <a:solidFill>
              <a:srgbClr val="E3EA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6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72;p5">
            <a:hlinkClick r:id="" action="ppaction://noaction">
              <a:snd r:embed="rId8" name="je vais chez hugo.wav"/>
            </a:hlinkClick>
            <a:extLst>
              <a:ext uri="{FF2B5EF4-FFF2-40B4-BE49-F238E27FC236}">
                <a16:creationId xmlns:a16="http://schemas.microsoft.com/office/drawing/2014/main" id="{8BE59E15-EDB7-43E1-BD08-D4FCF5092F0E}"/>
              </a:ext>
            </a:extLst>
          </p:cNvPr>
          <p:cNvSpPr/>
          <p:nvPr/>
        </p:nvSpPr>
        <p:spPr>
          <a:xfrm>
            <a:off x="433576" y="5166502"/>
            <a:ext cx="540000" cy="43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15076"/>
          </a:solidFill>
          <a:ln w="28575" cap="flat" cmpd="sng">
            <a:solidFill>
              <a:srgbClr val="E3EA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7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172;p5">
            <a:hlinkClick r:id="" action="ppaction://noaction">
              <a:snd r:embed="rId9" name="8.wav"/>
            </a:hlinkClick>
            <a:extLst>
              <a:ext uri="{FF2B5EF4-FFF2-40B4-BE49-F238E27FC236}">
                <a16:creationId xmlns:a16="http://schemas.microsoft.com/office/drawing/2014/main" id="{D8ADE72E-281C-4B89-8901-31C34891FA59}"/>
              </a:ext>
            </a:extLst>
          </p:cNvPr>
          <p:cNvSpPr/>
          <p:nvPr/>
        </p:nvSpPr>
        <p:spPr>
          <a:xfrm>
            <a:off x="433576" y="5629186"/>
            <a:ext cx="540000" cy="43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15076"/>
          </a:solidFill>
          <a:ln w="28575" cap="flat" cmpd="sng">
            <a:solidFill>
              <a:srgbClr val="E3EA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8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AAC1F9E-F0CF-45F8-854F-8E0104A94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343" y="4753950"/>
            <a:ext cx="262588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3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SSC [la liaison]</a:t>
            </a: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FE35783B-5683-490D-BE88-5977139AA429}"/>
              </a:ext>
            </a:extLst>
          </p:cNvPr>
          <p:cNvSpPr/>
          <p:nvPr/>
        </p:nvSpPr>
        <p:spPr>
          <a:xfrm>
            <a:off x="10095979" y="249869"/>
            <a:ext cx="181394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76266-B793-4993-891C-1ABCD8F52580}"/>
              </a:ext>
            </a:extLst>
          </p:cNvPr>
          <p:cNvSpPr txBox="1"/>
          <p:nvPr/>
        </p:nvSpPr>
        <p:spPr>
          <a:xfrm>
            <a:off x="328399" y="2556764"/>
            <a:ext cx="11313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Consolidation [1]</a:t>
            </a:r>
          </a:p>
        </p:txBody>
      </p:sp>
    </p:spTree>
    <p:extLst>
      <p:ext uri="{BB962C8B-B14F-4D97-AF65-F5344CB8AC3E}">
        <p14:creationId xmlns:p14="http://schemas.microsoft.com/office/powerpoint/2010/main" val="292741059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SSC [la liaison]</a:t>
            </a: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FE35783B-5683-490D-BE88-5977139AA429}"/>
              </a:ext>
            </a:extLst>
          </p:cNvPr>
          <p:cNvSpPr/>
          <p:nvPr/>
        </p:nvSpPr>
        <p:spPr>
          <a:xfrm>
            <a:off x="10095979" y="249869"/>
            <a:ext cx="181394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76266-B793-4993-891C-1ABCD8F52580}"/>
              </a:ext>
            </a:extLst>
          </p:cNvPr>
          <p:cNvSpPr txBox="1"/>
          <p:nvPr/>
        </p:nvSpPr>
        <p:spPr>
          <a:xfrm>
            <a:off x="328399" y="2556764"/>
            <a:ext cx="11313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Consolidation [13]</a:t>
            </a:r>
          </a:p>
        </p:txBody>
      </p:sp>
    </p:spTree>
    <p:extLst>
      <p:ext uri="{BB962C8B-B14F-4D97-AF65-F5344CB8AC3E}">
        <p14:creationId xmlns:p14="http://schemas.microsoft.com/office/powerpoint/2010/main" val="287150861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5DDD76-3784-4C76-A451-0C7C6CD60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4"/>
            <a:ext cx="3237854" cy="437208"/>
          </a:xfrm>
        </p:spPr>
        <p:txBody>
          <a:bodyPr>
            <a:normAutofit/>
          </a:bodyPr>
          <a:lstStyle/>
          <a:p>
            <a:r>
              <a:rPr lang="fr-FR" sz="200" dirty="0" err="1"/>
              <a:t>Saying</a:t>
            </a:r>
            <a:r>
              <a:rPr lang="fr-FR" sz="200" dirty="0"/>
              <a:t> ‘</a:t>
            </a:r>
            <a:r>
              <a:rPr lang="fr-FR" sz="200" dirty="0" err="1"/>
              <a:t>your</a:t>
            </a:r>
            <a:r>
              <a:rPr lang="fr-FR" sz="200" dirty="0"/>
              <a:t>’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E6F825-EEF7-4739-AEA2-B3D4908A346F}"/>
              </a:ext>
            </a:extLst>
          </p:cNvPr>
          <p:cNvSpPr txBox="1"/>
          <p:nvPr/>
        </p:nvSpPr>
        <p:spPr>
          <a:xfrm>
            <a:off x="1851163" y="2228671"/>
            <a:ext cx="8489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vos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tâches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5" name="Action Button: Forward or Next 6">
            <a:hlinkClick r:id="" action="ppaction://noaction" highlightClick="1">
              <a:snd r:embed="rId4" name="11 voici vos taches.wav"/>
            </a:hlinkClick>
            <a:extLst>
              <a:ext uri="{FF2B5EF4-FFF2-40B4-BE49-F238E27FC236}">
                <a16:creationId xmlns:a16="http://schemas.microsoft.com/office/drawing/2014/main" id="{8BD9B0B9-8FE8-4C65-9CD2-443A294A53E3}"/>
              </a:ext>
            </a:extLst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4D7B9E-A3A4-4B38-9EF5-AA32371F8977}"/>
              </a:ext>
            </a:extLst>
          </p:cNvPr>
          <p:cNvSpPr txBox="1"/>
          <p:nvPr/>
        </p:nvSpPr>
        <p:spPr>
          <a:xfrm>
            <a:off x="2448674" y="3429000"/>
            <a:ext cx="729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Here are your tasks.</a:t>
            </a:r>
          </a:p>
        </p:txBody>
      </p:sp>
      <p:sp>
        <p:nvSpPr>
          <p:cNvPr id="15" name="Rounded Rectangle 46">
            <a:extLst>
              <a:ext uri="{FF2B5EF4-FFF2-40B4-BE49-F238E27FC236}">
                <a16:creationId xmlns:a16="http://schemas.microsoft.com/office/drawing/2014/main" id="{80D36FE6-C0C7-41BA-843C-305C19D42C6F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background rectangle">
            <a:extLst>
              <a:ext uri="{FF2B5EF4-FFF2-40B4-BE49-F238E27FC236}">
                <a16:creationId xmlns:a16="http://schemas.microsoft.com/office/drawing/2014/main" id="{CBD3C73A-3656-49E3-88D8-B7A28638D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D4A0FCD-2D44-40DF-AB3C-35C31D5F512C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Saying ‘your’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3EF96AF-1C01-C747-8A4B-B76AB8921A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49" y="3866516"/>
            <a:ext cx="2283372" cy="228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7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 voici vos tach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4719-04CA-4058-A785-B299AE23A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4"/>
            <a:ext cx="4710193" cy="437208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Saying</a:t>
            </a:r>
            <a:r>
              <a:rPr lang="fr-FR" dirty="0"/>
              <a:t> ‘</a:t>
            </a:r>
            <a:r>
              <a:rPr lang="fr-FR" dirty="0" err="1"/>
              <a:t>your</a:t>
            </a:r>
            <a:r>
              <a:rPr lang="fr-FR" dirty="0"/>
              <a:t>’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E6F825-EEF7-4739-AEA2-B3D4908A346F}"/>
              </a:ext>
            </a:extLst>
          </p:cNvPr>
          <p:cNvSpPr txBox="1"/>
          <p:nvPr/>
        </p:nvSpPr>
        <p:spPr>
          <a:xfrm>
            <a:off x="0" y="222867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Vo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s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é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lèves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sont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intelligents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.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5" name="Action Button: Forward or Next 6">
            <a:hlinkClick r:id="" action="ppaction://noaction" highlightClick="1">
              <a:snd r:embed="rId4" name="12 vos eleves sont intelligents.wav"/>
            </a:hlinkClick>
            <a:extLst>
              <a:ext uri="{FF2B5EF4-FFF2-40B4-BE49-F238E27FC236}">
                <a16:creationId xmlns:a16="http://schemas.microsoft.com/office/drawing/2014/main" id="{8BD9B0B9-8FE8-4C65-9CD2-443A294A53E3}"/>
              </a:ext>
            </a:extLst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4D7B9E-A3A4-4B38-9EF5-AA32371F8977}"/>
              </a:ext>
            </a:extLst>
          </p:cNvPr>
          <p:cNvSpPr txBox="1"/>
          <p:nvPr/>
        </p:nvSpPr>
        <p:spPr>
          <a:xfrm>
            <a:off x="2448674" y="3429000"/>
            <a:ext cx="729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Your pupils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are intelligent.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051228E5-C2DA-473E-9D79-FF57DFD4BB42}"/>
              </a:ext>
            </a:extLst>
          </p:cNvPr>
          <p:cNvSpPr/>
          <p:nvPr/>
        </p:nvSpPr>
        <p:spPr>
          <a:xfrm rot="7739528">
            <a:off x="1647573" y="2386365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172E10A4-065E-4CB9-AB8D-D1836D0603CC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background rectangle">
            <a:extLst>
              <a:ext uri="{FF2B5EF4-FFF2-40B4-BE49-F238E27FC236}">
                <a16:creationId xmlns:a16="http://schemas.microsoft.com/office/drawing/2014/main" id="{F4360046-E63B-486B-A8BF-B2BAB24A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9CC0AD75-25FB-41E9-B70C-8FE5A45E1FD2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sz="3600" b="1" dirty="0">
                <a:solidFill>
                  <a:prstClr val="white"/>
                </a:solidFill>
              </a:rPr>
              <a:t>Saying ‘your’</a:t>
            </a:r>
          </a:p>
        </p:txBody>
      </p:sp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D7EC5EA5-32BB-4C42-8BFB-7E8590B84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87" y="4045961"/>
            <a:ext cx="2404934" cy="214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5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 vos eleves sont intellige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11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43F29-EA8B-48A2-B412-C9FD76BBC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4"/>
            <a:ext cx="4105759" cy="56164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Saying</a:t>
            </a:r>
            <a:r>
              <a:rPr lang="fr-FR" baseline="0" dirty="0"/>
              <a:t> ‘</a:t>
            </a:r>
            <a:r>
              <a:rPr lang="fr-FR" baseline="0" dirty="0" err="1"/>
              <a:t>your</a:t>
            </a:r>
            <a:r>
              <a:rPr lang="fr-FR" baseline="0" dirty="0"/>
              <a:t>’</a:t>
            </a:r>
            <a:endParaRPr lang="fr-FR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E6F825-EEF7-4739-AEA2-B3D4908A346F}"/>
              </a:ext>
            </a:extLst>
          </p:cNvPr>
          <p:cNvSpPr txBox="1"/>
          <p:nvPr/>
        </p:nvSpPr>
        <p:spPr>
          <a:xfrm>
            <a:off x="1128854" y="2228671"/>
            <a:ext cx="9934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J’aime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vos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cours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5" name="Action Button: Forward or Next 6">
            <a:hlinkClick r:id="" action="ppaction://noaction" highlightClick="1">
              <a:snd r:embed="rId4" name="13 j'aime vos cours.wav"/>
            </a:hlinkClick>
            <a:extLst>
              <a:ext uri="{FF2B5EF4-FFF2-40B4-BE49-F238E27FC236}">
                <a16:creationId xmlns:a16="http://schemas.microsoft.com/office/drawing/2014/main" id="{8BD9B0B9-8FE8-4C65-9CD2-443A294A53E3}"/>
              </a:ext>
            </a:extLst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4D7B9E-A3A4-4B38-9EF5-AA32371F8977}"/>
              </a:ext>
            </a:extLst>
          </p:cNvPr>
          <p:cNvSpPr txBox="1"/>
          <p:nvPr/>
        </p:nvSpPr>
        <p:spPr>
          <a:xfrm>
            <a:off x="2448674" y="3429000"/>
            <a:ext cx="729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like your lessons.</a:t>
            </a:r>
          </a:p>
        </p:txBody>
      </p:sp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B7EBA343-9982-4924-94CD-F69121235DB6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background rectangle">
            <a:extLst>
              <a:ext uri="{FF2B5EF4-FFF2-40B4-BE49-F238E27FC236}">
                <a16:creationId xmlns:a16="http://schemas.microsoft.com/office/drawing/2014/main" id="{2778308A-50E8-4A2A-9F8F-948B17AE6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BB9BD71F-FA9F-4DF0-9D15-BB354901B1F6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sz="3600" b="1" dirty="0">
                <a:solidFill>
                  <a:prstClr val="white"/>
                </a:solidFill>
              </a:rPr>
              <a:t>Saying ‘your’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1E8273A-9EF5-3744-AC99-670816FBAC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857" y="3429000"/>
            <a:ext cx="2082654" cy="278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9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 j'aime vos cou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AC22-EF45-4290-BB90-1549B11BF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4"/>
            <a:ext cx="4427184" cy="437208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Saying</a:t>
            </a:r>
            <a:r>
              <a:rPr lang="fr-FR" dirty="0"/>
              <a:t> ‘</a:t>
            </a:r>
            <a:r>
              <a:rPr lang="fr-FR" dirty="0" err="1"/>
              <a:t>your</a:t>
            </a:r>
            <a:r>
              <a:rPr lang="fr-FR" dirty="0"/>
              <a:t>’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E6F825-EEF7-4739-AEA2-B3D4908A346F}"/>
              </a:ext>
            </a:extLst>
          </p:cNvPr>
          <p:cNvSpPr txBox="1"/>
          <p:nvPr/>
        </p:nvSpPr>
        <p:spPr>
          <a:xfrm>
            <a:off x="0" y="2228671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nfants 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gentils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5" name="Action Button: Forward or Next 6">
            <a:hlinkClick r:id="" action="ppaction://noaction" highlightClick="1">
              <a:snd r:embed="rId3" name="14 vos enfants sont gentils.wav"/>
            </a:hlinkClick>
            <a:extLst>
              <a:ext uri="{FF2B5EF4-FFF2-40B4-BE49-F238E27FC236}">
                <a16:creationId xmlns:a16="http://schemas.microsoft.com/office/drawing/2014/main" id="{8BD9B0B9-8FE8-4C65-9CD2-443A294A53E3}"/>
              </a:ext>
            </a:extLst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4D7B9E-A3A4-4B38-9EF5-AA32371F8977}"/>
              </a:ext>
            </a:extLst>
          </p:cNvPr>
          <p:cNvSpPr txBox="1"/>
          <p:nvPr/>
        </p:nvSpPr>
        <p:spPr>
          <a:xfrm>
            <a:off x="2448673" y="3429000"/>
            <a:ext cx="729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Your children are kind.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E9AB9C56-CC15-4042-9595-B21F22B9AE8B}"/>
              </a:ext>
            </a:extLst>
          </p:cNvPr>
          <p:cNvSpPr/>
          <p:nvPr/>
        </p:nvSpPr>
        <p:spPr>
          <a:xfrm rot="7755442">
            <a:off x="2128666" y="2395617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44543BD0-02ED-4156-9B86-927D5D5EB258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id="{732827DC-907D-4E3B-B309-96E9868C2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34BD8A05-30A2-43E0-80CC-8EB08D13A700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sz="3600" b="1" dirty="0">
                <a:solidFill>
                  <a:prstClr val="white"/>
                </a:solidFill>
              </a:rPr>
              <a:t>Saying ‘your’</a:t>
            </a:r>
          </a:p>
        </p:txBody>
      </p:sp>
      <p:pic>
        <p:nvPicPr>
          <p:cNvPr id="5" name="Picture 4" descr="A picture containing text, indoor, container&#10;&#10;Description automatically generated">
            <a:extLst>
              <a:ext uri="{FF2B5EF4-FFF2-40B4-BE49-F238E27FC236}">
                <a16:creationId xmlns:a16="http://schemas.microsoft.com/office/drawing/2014/main" id="{B989E85A-9B7B-974F-A635-6A543425DF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673" y="4146007"/>
            <a:ext cx="4924248" cy="246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0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 vos enfants sont genti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9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793F2-25A3-4880-8B7A-C9A11263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4"/>
            <a:ext cx="4276241" cy="437208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Saying</a:t>
            </a:r>
            <a:r>
              <a:rPr lang="fr-FR" dirty="0"/>
              <a:t> ‘</a:t>
            </a:r>
            <a:r>
              <a:rPr lang="fr-FR" dirty="0" err="1"/>
              <a:t>their</a:t>
            </a:r>
            <a:r>
              <a:rPr lang="fr-FR" dirty="0"/>
              <a:t>’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E6F825-EEF7-4739-AEA2-B3D4908A346F}"/>
              </a:ext>
            </a:extLst>
          </p:cNvPr>
          <p:cNvSpPr txBox="1"/>
          <p:nvPr/>
        </p:nvSpPr>
        <p:spPr>
          <a:xfrm>
            <a:off x="1851163" y="2228671"/>
            <a:ext cx="8489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leurs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vélos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5" name="Action Button: Forward or Next 6">
            <a:hlinkClick r:id="" action="ppaction://noaction" highlightClick="1">
              <a:snd r:embed="rId3" name="39 voici leurs velos.wav"/>
            </a:hlinkClick>
            <a:extLst>
              <a:ext uri="{FF2B5EF4-FFF2-40B4-BE49-F238E27FC236}">
                <a16:creationId xmlns:a16="http://schemas.microsoft.com/office/drawing/2014/main" id="{8BD9B0B9-8FE8-4C65-9CD2-443A294A53E3}"/>
              </a:ext>
            </a:extLst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4D7B9E-A3A4-4B38-9EF5-AA32371F8977}"/>
              </a:ext>
            </a:extLst>
          </p:cNvPr>
          <p:cNvSpPr txBox="1"/>
          <p:nvPr/>
        </p:nvSpPr>
        <p:spPr>
          <a:xfrm>
            <a:off x="2448674" y="3429000"/>
            <a:ext cx="729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Here are their bikes.</a:t>
            </a:r>
          </a:p>
        </p:txBody>
      </p:sp>
      <p:sp>
        <p:nvSpPr>
          <p:cNvPr id="15" name="Rounded Rectangle 46">
            <a:extLst>
              <a:ext uri="{FF2B5EF4-FFF2-40B4-BE49-F238E27FC236}">
                <a16:creationId xmlns:a16="http://schemas.microsoft.com/office/drawing/2014/main" id="{80D36FE6-C0C7-41BA-843C-305C19D42C6F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background rectangle">
            <a:extLst>
              <a:ext uri="{FF2B5EF4-FFF2-40B4-BE49-F238E27FC236}">
                <a16:creationId xmlns:a16="http://schemas.microsoft.com/office/drawing/2014/main" id="{CBD3C73A-3656-49E3-88D8-B7A28638D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D4A0FCD-2D44-40DF-AB3C-35C31D5F512C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Saying </a:t>
            </a:r>
            <a:r>
              <a:rPr lang="en-GB" sz="3600" b="1" dirty="0">
                <a:solidFill>
                  <a:prstClr val="white"/>
                </a:solidFill>
              </a:rPr>
              <a:t>‘their’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5" name="Picture 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4AA0AE53-E7C6-ED4C-A5EA-EC9CB6BD21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435" y="5047059"/>
            <a:ext cx="2017486" cy="1137988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FBDDD559-9762-4349-9E5F-2B0DF12863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840" y="5047059"/>
            <a:ext cx="2017486" cy="113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9 voici leurs ve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37B42-4305-4042-B088-AF9139CA0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4"/>
            <a:ext cx="4028268" cy="437208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Saying</a:t>
            </a:r>
            <a:r>
              <a:rPr lang="fr-FR" dirty="0"/>
              <a:t> ‘</a:t>
            </a:r>
            <a:r>
              <a:rPr lang="fr-FR" dirty="0" err="1"/>
              <a:t>their</a:t>
            </a:r>
            <a:r>
              <a:rPr lang="fr-FR" dirty="0"/>
              <a:t>’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E6F825-EEF7-4739-AEA2-B3D4908A346F}"/>
              </a:ext>
            </a:extLst>
          </p:cNvPr>
          <p:cNvSpPr txBox="1"/>
          <p:nvPr/>
        </p:nvSpPr>
        <p:spPr>
          <a:xfrm>
            <a:off x="0" y="222867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Leur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s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a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mis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sont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sympas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. 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5" name="Action Button: Forward or Next 6">
            <a:hlinkClick r:id="" action="ppaction://noaction" highlightClick="1">
              <a:snd r:embed="rId3" name="40 leurs amis sont sympas.wav"/>
            </a:hlinkClick>
            <a:extLst>
              <a:ext uri="{FF2B5EF4-FFF2-40B4-BE49-F238E27FC236}">
                <a16:creationId xmlns:a16="http://schemas.microsoft.com/office/drawing/2014/main" id="{8BD9B0B9-8FE8-4C65-9CD2-443A294A53E3}"/>
              </a:ext>
            </a:extLst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4D7B9E-A3A4-4B38-9EF5-AA32371F8977}"/>
              </a:ext>
            </a:extLst>
          </p:cNvPr>
          <p:cNvSpPr txBox="1"/>
          <p:nvPr/>
        </p:nvSpPr>
        <p:spPr>
          <a:xfrm>
            <a:off x="2448674" y="3429000"/>
            <a:ext cx="729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Their friends are nice.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051228E5-C2DA-473E-9D79-FF57DFD4BB42}"/>
              </a:ext>
            </a:extLst>
          </p:cNvPr>
          <p:cNvSpPr/>
          <p:nvPr/>
        </p:nvSpPr>
        <p:spPr>
          <a:xfrm rot="7739528">
            <a:off x="3040274" y="2326577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172E10A4-065E-4CB9-AB8D-D1836D0603CC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background rectangle">
            <a:extLst>
              <a:ext uri="{FF2B5EF4-FFF2-40B4-BE49-F238E27FC236}">
                <a16:creationId xmlns:a16="http://schemas.microsoft.com/office/drawing/2014/main" id="{F4360046-E63B-486B-A8BF-B2BAB24A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9CC0AD75-25FB-41E9-B70C-8FE5A45E1FD2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sz="3600" b="1" dirty="0">
                <a:solidFill>
                  <a:prstClr val="white"/>
                </a:solidFill>
              </a:rPr>
              <a:t>Saying ‘their’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5D833366-820C-C641-9ACC-87EA15E30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91" y="3521334"/>
            <a:ext cx="2919374" cy="273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0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 leurs amis sont symp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11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70A3C-4788-4FAF-B945-EA5BF20CA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4"/>
            <a:ext cx="3888783" cy="437208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Saying</a:t>
            </a:r>
            <a:r>
              <a:rPr lang="fr-FR" dirty="0"/>
              <a:t> ‘</a:t>
            </a:r>
            <a:r>
              <a:rPr lang="fr-FR" dirty="0" err="1"/>
              <a:t>their</a:t>
            </a:r>
            <a:r>
              <a:rPr lang="fr-FR" dirty="0"/>
              <a:t>’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E6F825-EEF7-4739-AEA2-B3D4908A346F}"/>
              </a:ext>
            </a:extLst>
          </p:cNvPr>
          <p:cNvSpPr txBox="1"/>
          <p:nvPr/>
        </p:nvSpPr>
        <p:spPr>
          <a:xfrm>
            <a:off x="0" y="2228671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Leurs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chiens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sages. 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5" name="Action Button: Forward or Next 6">
            <a:hlinkClick r:id="" action="ppaction://noaction" highlightClick="1">
              <a:snd r:embed="rId3" name="41 leurs chiens sont sages.wav"/>
            </a:hlinkClick>
            <a:extLst>
              <a:ext uri="{FF2B5EF4-FFF2-40B4-BE49-F238E27FC236}">
                <a16:creationId xmlns:a16="http://schemas.microsoft.com/office/drawing/2014/main" id="{8BD9B0B9-8FE8-4C65-9CD2-443A294A53E3}"/>
              </a:ext>
            </a:extLst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4D7B9E-A3A4-4B38-9EF5-AA32371F8977}"/>
              </a:ext>
            </a:extLst>
          </p:cNvPr>
          <p:cNvSpPr txBox="1"/>
          <p:nvPr/>
        </p:nvSpPr>
        <p:spPr>
          <a:xfrm>
            <a:off x="2448674" y="3429000"/>
            <a:ext cx="729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Their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dogs are well-behaved.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B7EBA343-9982-4924-94CD-F69121235DB6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background rectangle">
            <a:extLst>
              <a:ext uri="{FF2B5EF4-FFF2-40B4-BE49-F238E27FC236}">
                <a16:creationId xmlns:a16="http://schemas.microsoft.com/office/drawing/2014/main" id="{2778308A-50E8-4A2A-9F8F-948B17AE6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BB9BD71F-FA9F-4DF0-9D15-BB354901B1F6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sz="3600" b="1" dirty="0">
                <a:solidFill>
                  <a:prstClr val="white"/>
                </a:solidFill>
              </a:rPr>
              <a:t>Saying ‘their’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A9FF80-4F64-D34C-A8E4-DDC28DA920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7318" y="4354388"/>
            <a:ext cx="1800000" cy="18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38522E-B150-A14F-8D9F-FF2B5D6DF8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7528" y="4354388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1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1 leurs chiens sont sag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B242C-B61E-4082-93E4-9A4D521E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4"/>
            <a:ext cx="4648200" cy="437208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Saying</a:t>
            </a:r>
            <a:r>
              <a:rPr lang="fr-FR" dirty="0"/>
              <a:t> ‘</a:t>
            </a:r>
            <a:r>
              <a:rPr lang="fr-FR" dirty="0" err="1"/>
              <a:t>their</a:t>
            </a:r>
            <a:r>
              <a:rPr lang="fr-FR" dirty="0"/>
              <a:t>’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E6F825-EEF7-4739-AEA2-B3D4908A346F}"/>
              </a:ext>
            </a:extLst>
          </p:cNvPr>
          <p:cNvSpPr txBox="1"/>
          <p:nvPr/>
        </p:nvSpPr>
        <p:spPr>
          <a:xfrm>
            <a:off x="0" y="2228671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J’aime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leur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lang="en-GB" sz="720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dées</a:t>
            </a:r>
            <a:r>
              <a:rPr lang="en-GB" sz="72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5" name="Action Button: Forward or Next 6">
            <a:hlinkClick r:id="" action="ppaction://noaction" highlightClick="1">
              <a:snd r:embed="rId3" name="42 j'aime leurs idees.wav"/>
            </a:hlinkClick>
            <a:extLst>
              <a:ext uri="{FF2B5EF4-FFF2-40B4-BE49-F238E27FC236}">
                <a16:creationId xmlns:a16="http://schemas.microsoft.com/office/drawing/2014/main" id="{8BD9B0B9-8FE8-4C65-9CD2-443A294A53E3}"/>
              </a:ext>
            </a:extLst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4D7B9E-A3A4-4B38-9EF5-AA32371F8977}"/>
              </a:ext>
            </a:extLst>
          </p:cNvPr>
          <p:cNvSpPr txBox="1"/>
          <p:nvPr/>
        </p:nvSpPr>
        <p:spPr>
          <a:xfrm>
            <a:off x="2448673" y="3429000"/>
            <a:ext cx="729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like their ideas.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E9AB9C56-CC15-4042-9595-B21F22B9AE8B}"/>
              </a:ext>
            </a:extLst>
          </p:cNvPr>
          <p:cNvSpPr/>
          <p:nvPr/>
        </p:nvSpPr>
        <p:spPr>
          <a:xfrm rot="7755442">
            <a:off x="6813396" y="2386984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44543BD0-02ED-4156-9B86-927D5D5EB258}"/>
              </a:ext>
            </a:extLst>
          </p:cNvPr>
          <p:cNvSpPr/>
          <p:nvPr/>
        </p:nvSpPr>
        <p:spPr>
          <a:xfrm>
            <a:off x="9514703" y="249869"/>
            <a:ext cx="239521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id="{732827DC-907D-4E3B-B309-96E9868C2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34BD8A05-30A2-43E0-80CC-8EB08D13A700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sz="3600" b="1" dirty="0">
                <a:solidFill>
                  <a:prstClr val="white"/>
                </a:solidFill>
              </a:rPr>
              <a:t>Saying ‘their’</a:t>
            </a:r>
          </a:p>
        </p:txBody>
      </p:sp>
      <p:pic>
        <p:nvPicPr>
          <p:cNvPr id="3074" name="Picture 2" descr="Entrepreneur, Silhouettes, Idea">
            <a:extLst>
              <a:ext uri="{FF2B5EF4-FFF2-40B4-BE49-F238E27FC236}">
                <a16:creationId xmlns:a16="http://schemas.microsoft.com/office/drawing/2014/main" id="{542E8285-E8C5-4A66-95F6-23EE3A8FF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01" y="4369318"/>
            <a:ext cx="4237920" cy="177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10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 j'aime leurs ide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liaison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11188-B433-5A4A-A669-78C0EE9B8445}"/>
              </a:ext>
            </a:extLst>
          </p:cNvPr>
          <p:cNvSpPr txBox="1"/>
          <p:nvPr/>
        </p:nvSpPr>
        <p:spPr>
          <a:xfrm>
            <a:off x="180000" y="1296000"/>
            <a:ext cx="111980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Voici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le</a:t>
            </a:r>
            <a:r>
              <a:rPr lang="en-GB" sz="240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règles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		Here are the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rulers.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final –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in 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Silent Final Consonant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But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Voici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</a:t>
            </a:r>
            <a:r>
              <a:rPr lang="en-GB" sz="2400" b="1" kern="0" dirty="0">
                <a:solidFill>
                  <a:srgbClr val="FA6500"/>
                </a:solidFill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rdinateurs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	Here are the computers.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This time, the final consonant in 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A65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an SFC!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Because 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A65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-s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followed by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vowel,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 is pronounced.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This pronunciation change is known as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liaison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Picture 2" descr="Quiet Sign Clip Art">
            <a:extLst>
              <a:ext uri="{FF2B5EF4-FFF2-40B4-BE49-F238E27FC236}">
                <a16:creationId xmlns:a16="http://schemas.microsoft.com/office/drawing/2014/main" id="{19CD4480-800C-49FA-A616-11E246354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992" y="1502443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mputer, Desktop, Modern, Device, Hardware, Keyboard">
            <a:extLst>
              <a:ext uri="{FF2B5EF4-FFF2-40B4-BE49-F238E27FC236}">
                <a16:creationId xmlns:a16="http://schemas.microsoft.com/office/drawing/2014/main" id="{F9A93407-96D9-4288-891A-EBF3B327D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699" y="5219700"/>
            <a:ext cx="1289221" cy="96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omputer, Desktop, Modern, Device, Hardware, Keyboard">
            <a:extLst>
              <a:ext uri="{FF2B5EF4-FFF2-40B4-BE49-F238E27FC236}">
                <a16:creationId xmlns:a16="http://schemas.microsoft.com/office/drawing/2014/main" id="{39DE4709-C6E1-47A2-8FAE-186CCD51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099" y="5219699"/>
            <a:ext cx="1289221" cy="96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83D489FB-8DDF-41D6-9652-F421C4B1EA1A}"/>
              </a:ext>
            </a:extLst>
          </p:cNvPr>
          <p:cNvSpPr/>
          <p:nvPr/>
        </p:nvSpPr>
        <p:spPr>
          <a:xfrm>
            <a:off x="8265804" y="1295999"/>
            <a:ext cx="3644116" cy="1840901"/>
          </a:xfrm>
          <a:prstGeom prst="wedgeRoundRectCallout">
            <a:avLst/>
          </a:prstGeom>
          <a:solidFill>
            <a:schemeClr val="accent1">
              <a:lumMod val="50000"/>
            </a:schemeClr>
          </a:solidFill>
          <a:ln>
            <a:solidFill>
              <a:srgbClr val="E65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You have met </a:t>
            </a:r>
            <a:r>
              <a:rPr lang="en-GB" sz="2400" b="1" dirty="0">
                <a:latin typeface="Century Gothic" panose="020B0502020202020204" pitchFamily="34" charset="0"/>
              </a:rPr>
              <a:t>liaison</a:t>
            </a:r>
            <a:r>
              <a:rPr lang="en-GB" sz="2400" dirty="0">
                <a:latin typeface="Century Gothic" panose="020B0502020202020204" pitchFamily="34" charset="0"/>
              </a:rPr>
              <a:t> before, with </a:t>
            </a:r>
            <a:r>
              <a:rPr lang="en-GB" sz="2400" i="1" dirty="0" err="1">
                <a:latin typeface="Century Gothic" panose="020B0502020202020204" pitchFamily="34" charset="0"/>
              </a:rPr>
              <a:t>c’est</a:t>
            </a:r>
            <a:endParaRPr lang="en-GB" sz="2400" i="1" dirty="0">
              <a:latin typeface="Century Gothic" panose="020B0502020202020204" pitchFamily="34" charset="0"/>
            </a:endParaRPr>
          </a:p>
          <a:p>
            <a:pPr algn="ctr"/>
            <a:endParaRPr lang="en-GB" sz="2400" i="1" dirty="0">
              <a:latin typeface="Century Gothic" panose="020B0502020202020204" pitchFamily="34" charset="0"/>
            </a:endParaRPr>
          </a:p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C’es</a:t>
            </a:r>
            <a:r>
              <a:rPr lang="en-GB" sz="2400" b="1" dirty="0" err="1">
                <a:solidFill>
                  <a:srgbClr val="E65D00"/>
                </a:solidFill>
                <a:latin typeface="Century Gothic" panose="020B0502020202020204" pitchFamily="34" charset="0"/>
              </a:rPr>
              <a:t>t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E65D0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latin typeface="Century Gothic" panose="020B0502020202020204" pitchFamily="34" charset="0"/>
              </a:rPr>
              <a:t>n </a:t>
            </a:r>
            <a:r>
              <a:rPr lang="en-GB" sz="2400" dirty="0" err="1">
                <a:latin typeface="Century Gothic" panose="020B0502020202020204" pitchFamily="34" charset="0"/>
              </a:rPr>
              <a:t>ordinateur</a:t>
            </a:r>
            <a:r>
              <a:rPr lang="en-GB" sz="2400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001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7F314A-1F18-46C3-B2C2-8CDD3A7E7ED1}"/>
              </a:ext>
            </a:extLst>
          </p:cNvPr>
          <p:cNvSpPr txBox="1"/>
          <p:nvPr/>
        </p:nvSpPr>
        <p:spPr>
          <a:xfrm>
            <a:off x="2524800" y="4180146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boys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3050" y="1638540"/>
            <a:ext cx="104259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GB" sz="13400" b="1" kern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les garçons</a:t>
            </a:r>
            <a:endParaRPr kumimoji="0" lang="en-GB" sz="13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" name="Action Button: Forward or Next 9">
            <a:hlinkClick r:id="" action="ppaction://noaction" highlightClick="1">
              <a:snd r:embed="rId3" name="les garcon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id="{C36743C4-B671-4648-B06F-18295A7FC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CE385605-F3F1-493F-A1E8-7EBB74CBF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liaison</a:t>
            </a:r>
          </a:p>
        </p:txBody>
      </p:sp>
      <p:sp>
        <p:nvSpPr>
          <p:cNvPr id="13" name="Rounded Rectangle 46">
            <a:extLst>
              <a:ext uri="{FF2B5EF4-FFF2-40B4-BE49-F238E27FC236}">
                <a16:creationId xmlns:a16="http://schemas.microsoft.com/office/drawing/2014/main" id="{C78DFE69-D13F-4F71-9334-8A5CFDE85BAB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3B9A2-A8C6-4F61-A049-5950D5628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5192" y="3863228"/>
            <a:ext cx="1467515" cy="215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s garc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7F314A-1F18-46C3-B2C2-8CDD3A7E7ED1}"/>
              </a:ext>
            </a:extLst>
          </p:cNvPr>
          <p:cNvSpPr txBox="1"/>
          <p:nvPr/>
        </p:nvSpPr>
        <p:spPr>
          <a:xfrm>
            <a:off x="2524800" y="4180146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3600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the female actors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3050" y="1638540"/>
            <a:ext cx="104259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</a:t>
            </a: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ctrices</a:t>
            </a:r>
            <a:endParaRPr kumimoji="0" lang="en-GB" sz="13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Arc 8"/>
          <p:cNvSpPr/>
          <p:nvPr/>
        </p:nvSpPr>
        <p:spPr>
          <a:xfrm rot="7925323">
            <a:off x="3076492" y="1918783"/>
            <a:ext cx="1896542" cy="2038688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10" name="Action Button: Forward or Next 9">
            <a:hlinkClick r:id="" action="ppaction://noaction" highlightClick="1">
              <a:snd r:embed="rId3" name="les actrice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id="{33158D20-DBB1-4C7D-8CDF-B2C700130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63DB6A16-4FE8-4971-9386-DDA6C31F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liaison</a:t>
            </a:r>
          </a:p>
        </p:txBody>
      </p:sp>
      <p:sp>
        <p:nvSpPr>
          <p:cNvPr id="13" name="Rounded Rectangle 46">
            <a:extLst>
              <a:ext uri="{FF2B5EF4-FFF2-40B4-BE49-F238E27FC236}">
                <a16:creationId xmlns:a16="http://schemas.microsoft.com/office/drawing/2014/main" id="{D7363740-3A47-4313-AE0C-B447834C47BE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Woman Standing On The Red Carpet Clip Art">
            <a:extLst>
              <a:ext uri="{FF2B5EF4-FFF2-40B4-BE49-F238E27FC236}">
                <a16:creationId xmlns:a16="http://schemas.microsoft.com/office/drawing/2014/main" id="{3B53840A-B5F3-4C22-B7F5-F31F6996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636" y="4520641"/>
            <a:ext cx="1034139" cy="146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oman Standing On The Red Carpet Clip Art">
            <a:extLst>
              <a:ext uri="{FF2B5EF4-FFF2-40B4-BE49-F238E27FC236}">
                <a16:creationId xmlns:a16="http://schemas.microsoft.com/office/drawing/2014/main" id="{95ACF67D-E91E-4CFA-A3DA-19ABA30B5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627" y="4520641"/>
            <a:ext cx="1034139" cy="146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88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s actric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1435100" y="3227088"/>
            <a:ext cx="965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girls are listening to the radio.</a:t>
            </a:r>
          </a:p>
        </p:txBody>
      </p:sp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47999" y="296864"/>
            <a:ext cx="6648586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GB" sz="2600" b="1" dirty="0">
                <a:solidFill>
                  <a:schemeClr val="lt1"/>
                </a:solidFill>
              </a:rPr>
              <a:t>La liaison</a:t>
            </a:r>
            <a:endParaRPr sz="2600" b="1" dirty="0">
              <a:solidFill>
                <a:schemeClr val="l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489" y="1629675"/>
            <a:ext cx="11290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GB" sz="6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Les </a:t>
            </a:r>
            <a:r>
              <a:rPr kumimoji="0" lang="en-GB" sz="6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filles</a:t>
            </a:r>
            <a:r>
              <a:rPr lang="en-GB" sz="64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6400" b="1" kern="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écoutent</a:t>
            </a:r>
            <a:r>
              <a:rPr lang="en-GB" sz="64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la radio.</a:t>
            </a:r>
            <a:endParaRPr kumimoji="0" lang="en-GB" sz="6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" name="Action Button: Forward or Next 9">
            <a:hlinkClick r:id="" action="ppaction://noaction" highlightClick="1">
              <a:snd r:embed="rId3" name="les fille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AF2FC5BB-B74A-4630-96CA-7F5BC5670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03ACB42C-554C-4193-B0A7-85417240614E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bg1"/>
                </a:solidFill>
              </a:rPr>
              <a:t>La 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28F9416E-B956-4064-B58A-C0C99EB81C5D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EBDD4F-B65D-4224-AB91-3CD4399E6CF8}"/>
              </a:ext>
            </a:extLst>
          </p:cNvPr>
          <p:cNvGrpSpPr/>
          <p:nvPr/>
        </p:nvGrpSpPr>
        <p:grpSpPr>
          <a:xfrm>
            <a:off x="8878055" y="4151108"/>
            <a:ext cx="2780546" cy="1839058"/>
            <a:chOff x="8878055" y="4151108"/>
            <a:chExt cx="2780546" cy="18390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78055" y="4151108"/>
              <a:ext cx="1839058" cy="1839058"/>
            </a:xfrm>
            <a:prstGeom prst="rect">
              <a:avLst/>
            </a:prstGeom>
          </p:spPr>
        </p:pic>
        <p:pic>
          <p:nvPicPr>
            <p:cNvPr id="2050" name="Picture 2" descr="Radio Clip Art">
              <a:extLst>
                <a:ext uri="{FF2B5EF4-FFF2-40B4-BE49-F238E27FC236}">
                  <a16:creationId xmlns:a16="http://schemas.microsoft.com/office/drawing/2014/main" id="{072E70FE-2F6C-41A8-B267-66C415790E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5388" y="5002913"/>
              <a:ext cx="883213" cy="974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827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s fil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1778000" y="3227088"/>
            <a:ext cx="863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friends are listening to the radio.</a:t>
            </a:r>
          </a:p>
        </p:txBody>
      </p:sp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47999" y="296864"/>
            <a:ext cx="6648586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GB" sz="2600" b="1" dirty="0">
                <a:solidFill>
                  <a:schemeClr val="lt1"/>
                </a:solidFill>
              </a:rPr>
              <a:t>La liaison</a:t>
            </a:r>
            <a:endParaRPr sz="2600" b="1" dirty="0">
              <a:solidFill>
                <a:schemeClr val="l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489" y="1629675"/>
            <a:ext cx="11290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</a:t>
            </a:r>
            <a:r>
              <a:rPr kumimoji="0" lang="en-GB" sz="6400" b="1" i="0" u="none" strike="noStrike" kern="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6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6400" b="1" i="0" u="none" strike="noStrike" kern="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</a:t>
            </a:r>
            <a:r>
              <a:rPr kumimoji="0" lang="en-GB" sz="6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mis</a:t>
            </a:r>
            <a:r>
              <a:rPr kumimoji="0" lang="en-GB" sz="6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6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écoutent</a:t>
            </a:r>
            <a:r>
              <a:rPr kumimoji="0" lang="en-GB" sz="6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la radio.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les ami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8" name="Arc 7"/>
          <p:cNvSpPr/>
          <p:nvPr/>
        </p:nvSpPr>
        <p:spPr>
          <a:xfrm rot="7615317">
            <a:off x="1588675" y="1756616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9D2F2759-02B8-4F0F-A578-D863DCEF2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8C164738-B6D5-437D-9A2B-F72999050C43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bg1"/>
                </a:solidFill>
              </a:rPr>
              <a:t>La 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8D237CDF-112B-46C8-B8EF-ECC522B76073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03C467-DBCD-4687-BA15-75CF5DAB3B5D}"/>
              </a:ext>
            </a:extLst>
          </p:cNvPr>
          <p:cNvGrpSpPr/>
          <p:nvPr/>
        </p:nvGrpSpPr>
        <p:grpSpPr>
          <a:xfrm>
            <a:off x="8828087" y="4616901"/>
            <a:ext cx="2830514" cy="1364562"/>
            <a:chOff x="8828087" y="4616901"/>
            <a:chExt cx="2830514" cy="1364562"/>
          </a:xfrm>
        </p:grpSpPr>
        <p:pic>
          <p:nvPicPr>
            <p:cNvPr id="17" name="Picture 2" descr="Radio Clip Art">
              <a:extLst>
                <a:ext uri="{FF2B5EF4-FFF2-40B4-BE49-F238E27FC236}">
                  <a16:creationId xmlns:a16="http://schemas.microsoft.com/office/drawing/2014/main" id="{19657CE7-8632-4DDA-A8FB-4DB7D65088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5388" y="5002913"/>
              <a:ext cx="883213" cy="974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5260A1-AAB1-48FA-8479-597388B31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28087" y="4616901"/>
              <a:ext cx="1801813" cy="1364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942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s am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SSC [la liaison]</a:t>
            </a: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FE35783B-5683-490D-BE88-5977139AA429}"/>
              </a:ext>
            </a:extLst>
          </p:cNvPr>
          <p:cNvSpPr/>
          <p:nvPr/>
        </p:nvSpPr>
        <p:spPr>
          <a:xfrm>
            <a:off x="10095979" y="249869"/>
            <a:ext cx="181394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76266-B793-4993-891C-1ABCD8F52580}"/>
              </a:ext>
            </a:extLst>
          </p:cNvPr>
          <p:cNvSpPr txBox="1"/>
          <p:nvPr/>
        </p:nvSpPr>
        <p:spPr>
          <a:xfrm>
            <a:off x="328399" y="2556764"/>
            <a:ext cx="11313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344424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1600200" y="3227088"/>
            <a:ext cx="933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people speak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English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47999" y="296864"/>
            <a:ext cx="6648586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GB" sz="2600" b="1" dirty="0">
                <a:solidFill>
                  <a:schemeClr val="lt1"/>
                </a:solidFill>
              </a:rPr>
              <a:t>La liaison</a:t>
            </a:r>
            <a:endParaRPr sz="2600" b="1" dirty="0">
              <a:solidFill>
                <a:schemeClr val="l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99" y="1626952"/>
            <a:ext cx="120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Les </a:t>
            </a:r>
            <a:r>
              <a:rPr kumimoji="0" lang="en-GB" sz="6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personnes</a:t>
            </a:r>
            <a:r>
              <a:rPr kumimoji="0" lang="en-GB" sz="6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6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parlent</a:t>
            </a:r>
            <a:r>
              <a:rPr lang="en-GB" sz="64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6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6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les personne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1DA2207D-870B-40C1-84A5-0B7A49E39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AEF2423A-856C-4A9F-867F-911227566D9D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bg1"/>
                </a:solidFill>
              </a:rPr>
              <a:t>La 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EA0E1BBD-C040-444C-BCF0-26CA658DBC69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767A6-0A37-4057-A890-470F4DA40BA8}"/>
              </a:ext>
            </a:extLst>
          </p:cNvPr>
          <p:cNvGrpSpPr/>
          <p:nvPr/>
        </p:nvGrpSpPr>
        <p:grpSpPr>
          <a:xfrm>
            <a:off x="10312594" y="3227088"/>
            <a:ext cx="1597326" cy="2955590"/>
            <a:chOff x="10312594" y="3227088"/>
            <a:chExt cx="1597326" cy="29555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57F3A0-EBBD-48EA-9314-1411A6420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12594" y="4279418"/>
              <a:ext cx="1597326" cy="1903260"/>
            </a:xfrm>
            <a:prstGeom prst="rect">
              <a:avLst/>
            </a:prstGeom>
          </p:spPr>
        </p:pic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35014511-EB97-45A8-B7E8-2F23237F1148}"/>
                </a:ext>
              </a:extLst>
            </p:cNvPr>
            <p:cNvSpPr/>
            <p:nvPr/>
          </p:nvSpPr>
          <p:spPr>
            <a:xfrm>
              <a:off x="10655300" y="3227088"/>
              <a:ext cx="1117600" cy="884170"/>
            </a:xfrm>
            <a:prstGeom prst="wedgeEllipseCallou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74" name="Picture 2" descr="Union Jack Flag Clip Art">
              <a:extLst>
                <a:ext uri="{FF2B5EF4-FFF2-40B4-BE49-F238E27FC236}">
                  <a16:creationId xmlns:a16="http://schemas.microsoft.com/office/drawing/2014/main" id="{AD84B121-54D4-48BF-AD26-C094CE6AF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5310" y="3425458"/>
              <a:ext cx="737579" cy="484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6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s personn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2524799" y="3227088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actors speak English.</a:t>
            </a:r>
          </a:p>
        </p:txBody>
      </p:sp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47999" y="296864"/>
            <a:ext cx="6648586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GB" sz="2600" b="1" dirty="0">
                <a:solidFill>
                  <a:schemeClr val="lt1"/>
                </a:solidFill>
              </a:rPr>
              <a:t>La liaison</a:t>
            </a:r>
            <a:endParaRPr sz="2600" b="1" dirty="0">
              <a:solidFill>
                <a:schemeClr val="lt1"/>
              </a:solidFill>
            </a:endParaRPr>
          </a:p>
        </p:txBody>
      </p:sp>
      <p:sp>
        <p:nvSpPr>
          <p:cNvPr id="6" name="TextBox 5">
            <a:hlinkClick r:id="" action="ppaction://noaction">
              <a:snd r:embed="rId3" name="les acteurs.wav"/>
            </a:hlinkClick>
          </p:cNvPr>
          <p:cNvSpPr txBox="1"/>
          <p:nvPr/>
        </p:nvSpPr>
        <p:spPr>
          <a:xfrm>
            <a:off x="580779" y="1629675"/>
            <a:ext cx="11077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</a:t>
            </a:r>
            <a:r>
              <a:rPr kumimoji="0" lang="en-GB" sz="6400" b="1" i="0" u="none" strike="noStrike" kern="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6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6400" b="1" i="0" u="none" strike="noStrike" kern="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</a:t>
            </a:r>
            <a:r>
              <a:rPr kumimoji="0" lang="en-GB" sz="6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cteurs</a:t>
            </a:r>
            <a:r>
              <a:rPr kumimoji="0" lang="en-GB" sz="6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6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parlent</a:t>
            </a:r>
            <a:r>
              <a:rPr kumimoji="0" lang="en-GB" sz="6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6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6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les acteur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8" name="Arc 7"/>
          <p:cNvSpPr/>
          <p:nvPr/>
        </p:nvSpPr>
        <p:spPr>
          <a:xfrm rot="7615317">
            <a:off x="1677577" y="1711920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FB54D505-B31A-494F-81C6-B5063467C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67E32C79-34B7-4991-ADA8-690001D07DDA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bg1"/>
                </a:solidFill>
              </a:rPr>
              <a:t>La 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0BB71D17-29F7-4FC7-B3C9-72C0258BDCF7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99F304-EF1B-4D1C-97A7-22E21E9D8DB9}"/>
              </a:ext>
            </a:extLst>
          </p:cNvPr>
          <p:cNvGrpSpPr/>
          <p:nvPr/>
        </p:nvGrpSpPr>
        <p:grpSpPr>
          <a:xfrm>
            <a:off x="10376733" y="3494708"/>
            <a:ext cx="1396167" cy="2603633"/>
            <a:chOff x="10376733" y="3494708"/>
            <a:chExt cx="1396167" cy="2603633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90F28323-8D5F-4662-BB5B-DC9AB45E8B32}"/>
                </a:ext>
              </a:extLst>
            </p:cNvPr>
            <p:cNvSpPr/>
            <p:nvPr/>
          </p:nvSpPr>
          <p:spPr>
            <a:xfrm>
              <a:off x="10655300" y="3494708"/>
              <a:ext cx="1117600" cy="884170"/>
            </a:xfrm>
            <a:prstGeom prst="wedgeEllipseCallou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2" descr="Union Jack Flag Clip Art">
              <a:extLst>
                <a:ext uri="{FF2B5EF4-FFF2-40B4-BE49-F238E27FC236}">
                  <a16:creationId xmlns:a16="http://schemas.microsoft.com/office/drawing/2014/main" id="{689AE476-5301-46A0-A0AA-923D138462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5310" y="3693078"/>
              <a:ext cx="737579" cy="484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Drama, Comedy And Tragedy, Theater, Performance">
              <a:extLst>
                <a:ext uri="{FF2B5EF4-FFF2-40B4-BE49-F238E27FC236}">
                  <a16:creationId xmlns:a16="http://schemas.microsoft.com/office/drawing/2014/main" id="{7EDB8EA2-B1A8-4235-8D34-73DFC257E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6733" y="4837061"/>
              <a:ext cx="1396167" cy="126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879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s acteu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2524799" y="3227088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Here are the doctors.</a:t>
            </a:r>
          </a:p>
        </p:txBody>
      </p:sp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47999" y="296864"/>
            <a:ext cx="6648586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GB" sz="2600" b="1" dirty="0">
                <a:solidFill>
                  <a:schemeClr val="lt1"/>
                </a:solidFill>
              </a:rPr>
              <a:t>La liaison</a:t>
            </a:r>
            <a:endParaRPr sz="2600" b="1" dirty="0">
              <a:solidFill>
                <a:schemeClr val="l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489" y="1629675"/>
            <a:ext cx="112901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GB" sz="8400" b="1" kern="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Voici</a:t>
            </a:r>
            <a:r>
              <a:rPr lang="en-GB" sz="84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les </a:t>
            </a:r>
            <a:r>
              <a:rPr lang="en-GB" sz="8400" b="1" kern="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médecins</a:t>
            </a:r>
            <a:r>
              <a:rPr kumimoji="0" lang="en-GB" sz="8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voici les medecins2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2123618C-43B4-4723-8FEE-41FA7463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0E9F7C0B-160E-4652-B8C1-6C053947A116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bg1"/>
                </a:solidFill>
              </a:rPr>
              <a:t>La 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03AC2E42-F4E1-4D8E-9E89-31000E2C0991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99316D-D64A-45C4-A54C-2CA8B6A03F10}"/>
              </a:ext>
            </a:extLst>
          </p:cNvPr>
          <p:cNvGrpSpPr/>
          <p:nvPr/>
        </p:nvGrpSpPr>
        <p:grpSpPr>
          <a:xfrm>
            <a:off x="9667199" y="3873419"/>
            <a:ext cx="1991402" cy="2173069"/>
            <a:chOff x="9667199" y="3873419"/>
            <a:chExt cx="1991402" cy="2173069"/>
          </a:xfrm>
        </p:grpSpPr>
        <p:pic>
          <p:nvPicPr>
            <p:cNvPr id="6146" name="Picture 2" descr="Woman Doctor 1 Clip Art">
              <a:extLst>
                <a:ext uri="{FF2B5EF4-FFF2-40B4-BE49-F238E27FC236}">
                  <a16:creationId xmlns:a16="http://schemas.microsoft.com/office/drawing/2014/main" id="{8FF2B1AE-6214-4D8B-98AD-F72F14370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9773" y="3873419"/>
              <a:ext cx="748828" cy="2173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African, Boy, Cartoon, Chart, Checkup, Clinic">
              <a:extLst>
                <a:ext uri="{FF2B5EF4-FFF2-40B4-BE49-F238E27FC236}">
                  <a16:creationId xmlns:a16="http://schemas.microsoft.com/office/drawing/2014/main" id="{2D134683-C79C-4CA9-84FC-087BD38FA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7199" y="3920030"/>
              <a:ext cx="1063229" cy="2126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433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ici les medecin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2524799" y="3227088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Here are the computers.</a:t>
            </a:r>
          </a:p>
        </p:txBody>
      </p:sp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47999" y="296864"/>
            <a:ext cx="6648586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GB" sz="2600" b="1" dirty="0">
                <a:solidFill>
                  <a:schemeClr val="lt1"/>
                </a:solidFill>
              </a:rPr>
              <a:t>La liaison</a:t>
            </a:r>
            <a:endParaRPr sz="2600" b="1" dirty="0">
              <a:solidFill>
                <a:schemeClr val="l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489" y="1629675"/>
            <a:ext cx="112901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GB" sz="8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Voici</a:t>
            </a:r>
            <a:r>
              <a:rPr kumimoji="0" lang="en-GB" sz="8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84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le</a:t>
            </a:r>
            <a:r>
              <a:rPr lang="en-GB" sz="8400" b="1" kern="0" dirty="0">
                <a:solidFill>
                  <a:srgbClr val="E65D00"/>
                </a:solidFill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lang="en-GB" sz="84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8400" b="1" kern="0" dirty="0" err="1">
                <a:solidFill>
                  <a:srgbClr val="E65D00"/>
                </a:solidFill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lang="en-GB" sz="8400" b="1" kern="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rdinateurs</a:t>
            </a:r>
            <a:r>
              <a:rPr lang="en-GB" sz="84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8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" name="Action Button: Forward or Next 9">
            <a:hlinkClick r:id="" action="ppaction://noaction" highlightClick="1">
              <a:snd r:embed="rId3" name="voici les ordinateur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8" name="Arc 7"/>
          <p:cNvSpPr/>
          <p:nvPr/>
        </p:nvSpPr>
        <p:spPr>
          <a:xfrm rot="7760278">
            <a:off x="4635335" y="1947452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81E7691F-ABB4-48F4-8432-AA5A35436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59282D53-64F2-4718-A68E-0D8ABBB62B0C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bg1"/>
                </a:solidFill>
              </a:rPr>
              <a:t>La 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06DF0845-A0FF-4B74-BED5-F5C5F97DDEDE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B12F44-6F01-433A-8B4B-46640AA8DA89}"/>
              </a:ext>
            </a:extLst>
          </p:cNvPr>
          <p:cNvGrpSpPr/>
          <p:nvPr/>
        </p:nvGrpSpPr>
        <p:grpSpPr>
          <a:xfrm>
            <a:off x="7956053" y="4663846"/>
            <a:ext cx="3665358" cy="1472907"/>
            <a:chOff x="7956053" y="4663846"/>
            <a:chExt cx="3665358" cy="1472907"/>
          </a:xfrm>
        </p:grpSpPr>
        <p:pic>
          <p:nvPicPr>
            <p:cNvPr id="7170" name="Picture 2" descr="Computer, Desktop, Modern, Device, Hardware, Keyboard">
              <a:extLst>
                <a:ext uri="{FF2B5EF4-FFF2-40B4-BE49-F238E27FC236}">
                  <a16:creationId xmlns:a16="http://schemas.microsoft.com/office/drawing/2014/main" id="{7ED2D47E-A234-4E1E-AD0D-71B8504C09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053" y="4663846"/>
              <a:ext cx="1954212" cy="1470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omputer, Desktop, Modern, Device, Hardware, Keyboard">
              <a:extLst>
                <a:ext uri="{FF2B5EF4-FFF2-40B4-BE49-F238E27FC236}">
                  <a16:creationId xmlns:a16="http://schemas.microsoft.com/office/drawing/2014/main" id="{A1B8F641-40FB-457E-8F71-167164D15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7199" y="4666499"/>
              <a:ext cx="1954212" cy="1470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815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ici les ordinateu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2524799" y="3227088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She has the books.</a:t>
            </a:r>
          </a:p>
        </p:txBody>
      </p:sp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47999" y="296864"/>
            <a:ext cx="6648586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GB" sz="2600" b="1" dirty="0">
                <a:solidFill>
                  <a:schemeClr val="lt1"/>
                </a:solidFill>
              </a:rPr>
              <a:t>La liaison</a:t>
            </a:r>
            <a:endParaRPr sz="2600" b="1" dirty="0">
              <a:solidFill>
                <a:schemeClr val="l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489" y="1629675"/>
            <a:ext cx="112901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a les livres.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elle a les livre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07B9B5F1-89DA-43C1-BF8D-91560E204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18BA3FC9-B813-4E0C-9D81-C8C9B8E7159D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bg1"/>
                </a:solidFill>
              </a:rPr>
              <a:t>La 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04112D9F-5942-4E05-A742-40E971CCCE2D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9050BD-A039-4520-95D4-2A699375FEFB}"/>
              </a:ext>
            </a:extLst>
          </p:cNvPr>
          <p:cNvGrpSpPr/>
          <p:nvPr/>
        </p:nvGrpSpPr>
        <p:grpSpPr>
          <a:xfrm>
            <a:off x="8926237" y="3793807"/>
            <a:ext cx="2897274" cy="2460544"/>
            <a:chOff x="8926237" y="3793807"/>
            <a:chExt cx="2897274" cy="24605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257DBB-0596-4E66-9F9B-C707E734D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8926237" y="3793807"/>
              <a:ext cx="1881799" cy="2460544"/>
            </a:xfrm>
            <a:prstGeom prst="rect">
              <a:avLst/>
            </a:prstGeom>
          </p:spPr>
        </p:pic>
        <p:pic>
          <p:nvPicPr>
            <p:cNvPr id="8194" name="Picture 2" descr="Stack Of Books Clip Art">
              <a:extLst>
                <a:ext uri="{FF2B5EF4-FFF2-40B4-BE49-F238E27FC236}">
                  <a16:creationId xmlns:a16="http://schemas.microsoft.com/office/drawing/2014/main" id="{1257BBA4-D644-4056-9CBC-EF09645F8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3827" y="5131906"/>
              <a:ext cx="1279684" cy="968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31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le a les livr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2524799" y="3227088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She has the ideas.</a:t>
            </a:r>
          </a:p>
        </p:txBody>
      </p:sp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47999" y="296864"/>
            <a:ext cx="6648586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GB" sz="2600" b="1" dirty="0">
                <a:solidFill>
                  <a:schemeClr val="lt1"/>
                </a:solidFill>
              </a:rPr>
              <a:t>La liaison</a:t>
            </a:r>
            <a:endParaRPr sz="2600" b="1" dirty="0">
              <a:solidFill>
                <a:schemeClr val="l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489" y="1629675"/>
            <a:ext cx="112901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GB" sz="8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 a </a:t>
            </a:r>
            <a:r>
              <a:rPr lang="en-GB" sz="84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le</a:t>
            </a:r>
            <a:r>
              <a:rPr lang="en-GB" sz="8400" b="1" kern="0" dirty="0">
                <a:solidFill>
                  <a:srgbClr val="E65D00"/>
                </a:solidFill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lang="en-GB" sz="84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8400" b="1" kern="0" dirty="0" err="1">
                <a:solidFill>
                  <a:srgbClr val="E65D00"/>
                </a:solidFill>
                <a:latin typeface="Century Gothic" panose="020B0502020202020204" pitchFamily="34" charset="0"/>
                <a:cs typeface="Arial"/>
                <a:sym typeface="Arial"/>
              </a:rPr>
              <a:t>i</a:t>
            </a:r>
            <a:r>
              <a:rPr lang="en-GB" sz="8400" b="1" kern="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dées</a:t>
            </a:r>
            <a:r>
              <a:rPr lang="en-GB" sz="84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8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" name="Action Button: Forward or Next 9">
            <a:hlinkClick r:id="" action="ppaction://noaction" highlightClick="1">
              <a:snd r:embed="rId3" name="elle a idee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8" name="Arc 7"/>
          <p:cNvSpPr/>
          <p:nvPr/>
        </p:nvSpPr>
        <p:spPr>
          <a:xfrm rot="7958839">
            <a:off x="6116139" y="2034915"/>
            <a:ext cx="860012" cy="961732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E9B9C539-1D55-4583-9F87-D0702A94F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8C2AD8DF-EC05-4261-B22A-CF245032680A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bg1"/>
                </a:solidFill>
              </a:rPr>
              <a:t>La 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FC293BA5-CC4C-4400-9A5C-2A05B56E0F6A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860808-3415-4122-8DDE-EDD331C88871}"/>
              </a:ext>
            </a:extLst>
          </p:cNvPr>
          <p:cNvGrpSpPr/>
          <p:nvPr/>
        </p:nvGrpSpPr>
        <p:grpSpPr>
          <a:xfrm>
            <a:off x="10028121" y="2356848"/>
            <a:ext cx="1881799" cy="3789476"/>
            <a:chOff x="10028121" y="2356848"/>
            <a:chExt cx="1881799" cy="378947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23179A-2297-48D6-8715-486F4870F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0028121" y="3685780"/>
              <a:ext cx="1881799" cy="2460544"/>
            </a:xfrm>
            <a:prstGeom prst="rect">
              <a:avLst/>
            </a:prstGeom>
          </p:spPr>
        </p:pic>
        <p:pic>
          <p:nvPicPr>
            <p:cNvPr id="9218" name="Picture 2" descr="Light Bulb Clip Art">
              <a:extLst>
                <a:ext uri="{FF2B5EF4-FFF2-40B4-BE49-F238E27FC236}">
                  <a16:creationId xmlns:a16="http://schemas.microsoft.com/office/drawing/2014/main" id="{8969C838-D9F5-495F-A9D9-F3908EA8D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3697" y="3301020"/>
              <a:ext cx="629704" cy="631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Light Bulb Clip Art">
              <a:extLst>
                <a:ext uri="{FF2B5EF4-FFF2-40B4-BE49-F238E27FC236}">
                  <a16:creationId xmlns:a16="http://schemas.microsoft.com/office/drawing/2014/main" id="{CEF0F3EB-A395-4B1C-93EA-83DC21AE34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7942" y="3061084"/>
              <a:ext cx="629704" cy="631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Light Bulb Clip Art">
              <a:extLst>
                <a:ext uri="{FF2B5EF4-FFF2-40B4-BE49-F238E27FC236}">
                  <a16:creationId xmlns:a16="http://schemas.microsoft.com/office/drawing/2014/main" id="{9A10155A-7B3B-41EB-B087-8D9B7B8CF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3697" y="2356848"/>
              <a:ext cx="629704" cy="631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603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le a ide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3E6BB541-C449-4652-BB5A-2618208D4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5CDE0D9F-DEE3-4BAC-99D2-62104C59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EB4B0BAF-514A-4178-ABDD-567657CDE47F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2D7ABC-DC0D-47DF-A036-827957D8BBDC}"/>
              </a:ext>
            </a:extLst>
          </p:cNvPr>
          <p:cNvSpPr txBox="1"/>
          <p:nvPr/>
        </p:nvSpPr>
        <p:spPr>
          <a:xfrm>
            <a:off x="180000" y="1296001"/>
            <a:ext cx="5915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is giving you a tour of her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What is she showing you?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Écoute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EBF82BF-534B-46C7-B22F-0C1D2ECDBC21}"/>
              </a:ext>
            </a:extLst>
          </p:cNvPr>
          <p:cNvSpPr/>
          <p:nvPr/>
        </p:nvSpPr>
        <p:spPr>
          <a:xfrm>
            <a:off x="6363024" y="813396"/>
            <a:ext cx="5546895" cy="5372941"/>
          </a:xfrm>
          <a:prstGeom prst="wedgeRoundRectCallout">
            <a:avLst>
              <a:gd name="adj1" fmla="val -57229"/>
              <a:gd name="adj2" fmla="val 19397"/>
              <a:gd name="adj3" fmla="val 16667"/>
            </a:avLst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225063-5C59-431B-B808-DE177A99840B}"/>
              </a:ext>
            </a:extLst>
          </p:cNvPr>
          <p:cNvSpPr txBox="1"/>
          <p:nvPr/>
        </p:nvSpPr>
        <p:spPr>
          <a:xfrm>
            <a:off x="7348684" y="1165533"/>
            <a:ext cx="4681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…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garçons /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ordinateurs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BC63CF-A330-454C-9AF4-55129385E962}"/>
              </a:ext>
            </a:extLst>
          </p:cNvPr>
          <p:cNvSpPr txBox="1"/>
          <p:nvPr/>
        </p:nvSpPr>
        <p:spPr>
          <a:xfrm>
            <a:off x="7348683" y="1768008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…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filles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acteurs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9FA62B-2253-4A44-B32C-20FE5D62D579}"/>
              </a:ext>
            </a:extLst>
          </p:cNvPr>
          <p:cNvSpPr txBox="1"/>
          <p:nvPr/>
        </p:nvSpPr>
        <p:spPr>
          <a:xfrm>
            <a:off x="7348682" y="2972958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…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ordinateurs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vélos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5BDCDB-3DB7-426B-A030-A08ADDBB6245}"/>
              </a:ext>
            </a:extLst>
          </p:cNvPr>
          <p:cNvSpPr txBox="1"/>
          <p:nvPr/>
        </p:nvSpPr>
        <p:spPr>
          <a:xfrm>
            <a:off x="7348683" y="3575433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…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amies.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E3AFD1-F3D9-4829-914D-BC5CF379793C}"/>
              </a:ext>
            </a:extLst>
          </p:cNvPr>
          <p:cNvSpPr txBox="1"/>
          <p:nvPr/>
        </p:nvSpPr>
        <p:spPr>
          <a:xfrm>
            <a:off x="7377221" y="4177908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… livres /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509BB4-60B9-4E41-8386-39B8BBE584DB}"/>
              </a:ext>
            </a:extLst>
          </p:cNvPr>
          <p:cNvSpPr txBox="1"/>
          <p:nvPr/>
        </p:nvSpPr>
        <p:spPr>
          <a:xfrm>
            <a:off x="7377220" y="5382861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…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règles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idées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4" name="Action Button: Custom 16">
            <a:hlinkClick r:id="" action="ppaction://noaction" highlightClick="1">
              <a:snd r:embed="rId4" name="1beep.wav"/>
            </a:hlinkClick>
            <a:extLst>
              <a:ext uri="{FF2B5EF4-FFF2-40B4-BE49-F238E27FC236}">
                <a16:creationId xmlns:a16="http://schemas.microsoft.com/office/drawing/2014/main" id="{46AAF208-935B-43FC-B7EF-418E0ECFBC68}"/>
              </a:ext>
            </a:extLst>
          </p:cNvPr>
          <p:cNvSpPr/>
          <p:nvPr/>
        </p:nvSpPr>
        <p:spPr>
          <a:xfrm>
            <a:off x="6771250" y="1165533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7" name="Action Button: Custom 16">
            <a:hlinkClick r:id="" action="ppaction://noaction" highlightClick="1">
              <a:snd r:embed="rId5" name="2beep.wav"/>
            </a:hlinkClick>
            <a:extLst>
              <a:ext uri="{FF2B5EF4-FFF2-40B4-BE49-F238E27FC236}">
                <a16:creationId xmlns:a16="http://schemas.microsoft.com/office/drawing/2014/main" id="{2DE5B6C6-77D2-40A1-A57D-AA25D3B84F64}"/>
              </a:ext>
            </a:extLst>
          </p:cNvPr>
          <p:cNvSpPr/>
          <p:nvPr/>
        </p:nvSpPr>
        <p:spPr>
          <a:xfrm>
            <a:off x="6767799" y="1769699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8" name="Action Button: Custom 16">
            <a:hlinkClick r:id="" action="ppaction://noaction" highlightClick="1">
              <a:snd r:embed="rId6" name="3beep.wav"/>
            </a:hlinkClick>
            <a:extLst>
              <a:ext uri="{FF2B5EF4-FFF2-40B4-BE49-F238E27FC236}">
                <a16:creationId xmlns:a16="http://schemas.microsoft.com/office/drawing/2014/main" id="{AADEED93-E0BE-453C-900A-74C229C674AE}"/>
              </a:ext>
            </a:extLst>
          </p:cNvPr>
          <p:cNvSpPr/>
          <p:nvPr/>
        </p:nvSpPr>
        <p:spPr>
          <a:xfrm>
            <a:off x="6767799" y="2373865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Action Button: Custom 16">
            <a:hlinkClick r:id="" action="ppaction://noaction" highlightClick="1">
              <a:snd r:embed="rId7" name="4beep.wav"/>
            </a:hlinkClick>
            <a:extLst>
              <a:ext uri="{FF2B5EF4-FFF2-40B4-BE49-F238E27FC236}">
                <a16:creationId xmlns:a16="http://schemas.microsoft.com/office/drawing/2014/main" id="{9FC8948F-DE4B-4055-B6BD-B85A8A43C0D5}"/>
              </a:ext>
            </a:extLst>
          </p:cNvPr>
          <p:cNvSpPr/>
          <p:nvPr/>
        </p:nvSpPr>
        <p:spPr>
          <a:xfrm>
            <a:off x="6767799" y="2978031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0" name="Action Button: Custom 16">
            <a:hlinkClick r:id="" action="ppaction://noaction" highlightClick="1">
              <a:snd r:embed="rId8" name="5beep.wav"/>
            </a:hlinkClick>
            <a:extLst>
              <a:ext uri="{FF2B5EF4-FFF2-40B4-BE49-F238E27FC236}">
                <a16:creationId xmlns:a16="http://schemas.microsoft.com/office/drawing/2014/main" id="{7D0C37C9-9331-4AA2-8EC8-7B90C63E8452}"/>
              </a:ext>
            </a:extLst>
          </p:cNvPr>
          <p:cNvSpPr/>
          <p:nvPr/>
        </p:nvSpPr>
        <p:spPr>
          <a:xfrm>
            <a:off x="6767799" y="3582197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" name="Action Button: Custom 16">
            <a:hlinkClick r:id="" action="ppaction://noaction" highlightClick="1">
              <a:snd r:embed="rId9" name="6beep.wav"/>
            </a:hlinkClick>
            <a:extLst>
              <a:ext uri="{FF2B5EF4-FFF2-40B4-BE49-F238E27FC236}">
                <a16:creationId xmlns:a16="http://schemas.microsoft.com/office/drawing/2014/main" id="{C30D8349-0DA9-4FA0-A073-8ACE06F4F854}"/>
              </a:ext>
            </a:extLst>
          </p:cNvPr>
          <p:cNvSpPr/>
          <p:nvPr/>
        </p:nvSpPr>
        <p:spPr>
          <a:xfrm>
            <a:off x="6767799" y="4186363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2" name="Action Button: Custom 16">
            <a:hlinkClick r:id="" action="ppaction://noaction" highlightClick="1">
              <a:snd r:embed="rId10" name="7beep.wav"/>
            </a:hlinkClick>
            <a:extLst>
              <a:ext uri="{FF2B5EF4-FFF2-40B4-BE49-F238E27FC236}">
                <a16:creationId xmlns:a16="http://schemas.microsoft.com/office/drawing/2014/main" id="{B48EBDDF-874B-49CE-B9F8-A0688B43FB85}"/>
              </a:ext>
            </a:extLst>
          </p:cNvPr>
          <p:cNvSpPr/>
          <p:nvPr/>
        </p:nvSpPr>
        <p:spPr>
          <a:xfrm>
            <a:off x="6767799" y="4790529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34" name="Action Button: Custom 16">
            <a:hlinkClick r:id="" action="ppaction://noaction" highlightClick="1">
              <a:snd r:embed="rId11" name="8beep.wav"/>
            </a:hlinkClick>
            <a:extLst>
              <a:ext uri="{FF2B5EF4-FFF2-40B4-BE49-F238E27FC236}">
                <a16:creationId xmlns:a16="http://schemas.microsoft.com/office/drawing/2014/main" id="{57910F5F-06DB-4392-94B9-F090144C04D6}"/>
              </a:ext>
            </a:extLst>
          </p:cNvPr>
          <p:cNvSpPr/>
          <p:nvPr/>
        </p:nvSpPr>
        <p:spPr>
          <a:xfrm>
            <a:off x="6767799" y="5394696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AF066C-7595-4C8E-9430-CB80837647A1}"/>
              </a:ext>
            </a:extLst>
          </p:cNvPr>
          <p:cNvSpPr txBox="1"/>
          <p:nvPr/>
        </p:nvSpPr>
        <p:spPr>
          <a:xfrm>
            <a:off x="7377220" y="4780383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… chanteurs /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actrices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C15B0A-C161-40F5-99F8-6D01CDE9ABE8}"/>
              </a:ext>
            </a:extLst>
          </p:cNvPr>
          <p:cNvSpPr txBox="1"/>
          <p:nvPr/>
        </p:nvSpPr>
        <p:spPr>
          <a:xfrm>
            <a:off x="7348682" y="2370483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…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professeurs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actrices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AD27C85-6AFB-486C-959E-EDD88497D9A1}"/>
              </a:ext>
            </a:extLst>
          </p:cNvPr>
          <p:cNvSpPr/>
          <p:nvPr/>
        </p:nvSpPr>
        <p:spPr>
          <a:xfrm>
            <a:off x="9894112" y="1118375"/>
            <a:ext cx="1664685" cy="479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BA6105B-C448-4712-A972-4D5A94F89A20}"/>
              </a:ext>
            </a:extLst>
          </p:cNvPr>
          <p:cNvSpPr/>
          <p:nvPr/>
        </p:nvSpPr>
        <p:spPr>
          <a:xfrm>
            <a:off x="8821687" y="1813702"/>
            <a:ext cx="741413" cy="354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3654262-3B8A-4277-B201-1074A87B292F}"/>
              </a:ext>
            </a:extLst>
          </p:cNvPr>
          <p:cNvSpPr/>
          <p:nvPr/>
        </p:nvSpPr>
        <p:spPr>
          <a:xfrm>
            <a:off x="10199477" y="2382190"/>
            <a:ext cx="1281322" cy="38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B7A365A-3201-4B7B-B72D-214141DF2CA5}"/>
              </a:ext>
            </a:extLst>
          </p:cNvPr>
          <p:cNvSpPr/>
          <p:nvPr/>
        </p:nvSpPr>
        <p:spPr>
          <a:xfrm>
            <a:off x="10277475" y="2991933"/>
            <a:ext cx="1281322" cy="38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F8D2D7-6457-4D3D-92BB-AF320F41BB7F}"/>
              </a:ext>
            </a:extLst>
          </p:cNvPr>
          <p:cNvSpPr/>
          <p:nvPr/>
        </p:nvSpPr>
        <p:spPr>
          <a:xfrm>
            <a:off x="8821686" y="3575733"/>
            <a:ext cx="1566913" cy="340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ABBF686-DF64-405E-A30C-0C669966E886}"/>
              </a:ext>
            </a:extLst>
          </p:cNvPr>
          <p:cNvSpPr/>
          <p:nvPr/>
        </p:nvSpPr>
        <p:spPr>
          <a:xfrm>
            <a:off x="9494018" y="4220343"/>
            <a:ext cx="1566913" cy="340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4DA3383-629D-4760-92DA-F8952ED1456F}"/>
              </a:ext>
            </a:extLst>
          </p:cNvPr>
          <p:cNvSpPr/>
          <p:nvPr/>
        </p:nvSpPr>
        <p:spPr>
          <a:xfrm>
            <a:off x="8821686" y="4723489"/>
            <a:ext cx="1455790" cy="499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2C9E585-95DD-42FB-96BE-FDEF90FF83FD}"/>
              </a:ext>
            </a:extLst>
          </p:cNvPr>
          <p:cNvSpPr/>
          <p:nvPr/>
        </p:nvSpPr>
        <p:spPr>
          <a:xfrm>
            <a:off x="9615031" y="5306459"/>
            <a:ext cx="1455790" cy="499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00BB202-BB0E-473D-BC00-4EB09BBFAE84}"/>
              </a:ext>
            </a:extLst>
          </p:cNvPr>
          <p:cNvGrpSpPr/>
          <p:nvPr/>
        </p:nvGrpSpPr>
        <p:grpSpPr>
          <a:xfrm>
            <a:off x="310618" y="3746004"/>
            <a:ext cx="5503102" cy="2440333"/>
            <a:chOff x="310618" y="3746004"/>
            <a:chExt cx="5503102" cy="2440333"/>
          </a:xfrm>
        </p:grpSpPr>
        <p:pic>
          <p:nvPicPr>
            <p:cNvPr id="10242" name="Picture 2" descr="School Design, Building, Learning, Architecture">
              <a:extLst>
                <a:ext uri="{FF2B5EF4-FFF2-40B4-BE49-F238E27FC236}">
                  <a16:creationId xmlns:a16="http://schemas.microsoft.com/office/drawing/2014/main" id="{8BDFC00B-A56D-4494-AF42-A380F20CB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18" y="3746004"/>
              <a:ext cx="4493622" cy="2246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A close up of a logo&#10;&#10;Description automatically generated">
              <a:extLst>
                <a:ext uri="{FF2B5EF4-FFF2-40B4-BE49-F238E27FC236}">
                  <a16:creationId xmlns:a16="http://schemas.microsoft.com/office/drawing/2014/main" id="{61E68C83-CC82-4C84-A80B-BAE58DCB6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909" y="3939526"/>
              <a:ext cx="2246811" cy="2246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03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3E6BB541-C449-4652-BB5A-2618208D4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5CDE0D9F-DEE3-4BAC-99D2-62104C59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EB4B0BAF-514A-4178-ABDD-567657CDE47F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3D8899-F16C-4DE1-8EE1-E48EAEF25550}"/>
              </a:ext>
            </a:extLst>
          </p:cNvPr>
          <p:cNvSpPr txBox="1"/>
          <p:nvPr/>
        </p:nvSpPr>
        <p:spPr>
          <a:xfrm>
            <a:off x="180000" y="1296001"/>
            <a:ext cx="5915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is giving you a tour of her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What is she showing you?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Écoute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EB485951-13F1-46A4-9FC2-5F79A7A0C3C3}"/>
              </a:ext>
            </a:extLst>
          </p:cNvPr>
          <p:cNvSpPr/>
          <p:nvPr/>
        </p:nvSpPr>
        <p:spPr>
          <a:xfrm>
            <a:off x="6363024" y="813396"/>
            <a:ext cx="5546895" cy="5372941"/>
          </a:xfrm>
          <a:prstGeom prst="wedgeRoundRectCallout">
            <a:avLst>
              <a:gd name="adj1" fmla="val -57229"/>
              <a:gd name="adj2" fmla="val 19397"/>
              <a:gd name="adj3" fmla="val 16667"/>
            </a:avLst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DF5E21-96E0-47E6-B78B-D3EB7D58C33B}"/>
              </a:ext>
            </a:extLst>
          </p:cNvPr>
          <p:cNvSpPr txBox="1"/>
          <p:nvPr/>
        </p:nvSpPr>
        <p:spPr>
          <a:xfrm>
            <a:off x="7348684" y="1165533"/>
            <a:ext cx="4681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…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garçons /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ordinateurs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D92426-D505-4B4C-802E-4F8579798D97}"/>
              </a:ext>
            </a:extLst>
          </p:cNvPr>
          <p:cNvSpPr txBox="1"/>
          <p:nvPr/>
        </p:nvSpPr>
        <p:spPr>
          <a:xfrm>
            <a:off x="7348683" y="1768008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…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filles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acteurs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568028-2A8D-4453-8350-67593F6F0540}"/>
              </a:ext>
            </a:extLst>
          </p:cNvPr>
          <p:cNvSpPr txBox="1"/>
          <p:nvPr/>
        </p:nvSpPr>
        <p:spPr>
          <a:xfrm>
            <a:off x="7348682" y="2972958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…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ordinateurs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vélos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9C18E9-3013-4B7C-8428-DDAA33E278B8}"/>
              </a:ext>
            </a:extLst>
          </p:cNvPr>
          <p:cNvSpPr txBox="1"/>
          <p:nvPr/>
        </p:nvSpPr>
        <p:spPr>
          <a:xfrm>
            <a:off x="7348683" y="3575433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…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amies.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B8676FC-B773-401B-9D8D-9362212C792F}"/>
              </a:ext>
            </a:extLst>
          </p:cNvPr>
          <p:cNvSpPr txBox="1"/>
          <p:nvPr/>
        </p:nvSpPr>
        <p:spPr>
          <a:xfrm>
            <a:off x="7377221" y="4177908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… livres /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302C45-461B-4E88-B4BA-1F749417AB91}"/>
              </a:ext>
            </a:extLst>
          </p:cNvPr>
          <p:cNvSpPr txBox="1"/>
          <p:nvPr/>
        </p:nvSpPr>
        <p:spPr>
          <a:xfrm>
            <a:off x="7377220" y="5382861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…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règles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idées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6" name="Action Button: Custom 16">
            <a:hlinkClick r:id="" action="ppaction://noaction" highlightClick="1">
              <a:snd r:embed="rId4" name="1.wav"/>
            </a:hlinkClick>
            <a:extLst>
              <a:ext uri="{FF2B5EF4-FFF2-40B4-BE49-F238E27FC236}">
                <a16:creationId xmlns:a16="http://schemas.microsoft.com/office/drawing/2014/main" id="{F5D8B846-4DAF-4547-8FFD-37539A6D6478}"/>
              </a:ext>
            </a:extLst>
          </p:cNvPr>
          <p:cNvSpPr/>
          <p:nvPr/>
        </p:nvSpPr>
        <p:spPr>
          <a:xfrm>
            <a:off x="6771250" y="1165533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7" name="Action Button: Custom 16">
            <a:hlinkClick r:id="" action="ppaction://noaction" highlightClick="1">
              <a:snd r:embed="rId5" name="2.wav"/>
            </a:hlinkClick>
            <a:extLst>
              <a:ext uri="{FF2B5EF4-FFF2-40B4-BE49-F238E27FC236}">
                <a16:creationId xmlns:a16="http://schemas.microsoft.com/office/drawing/2014/main" id="{D1C85C35-DA5B-4191-B867-B8F02E3AAA1B}"/>
              </a:ext>
            </a:extLst>
          </p:cNvPr>
          <p:cNvSpPr/>
          <p:nvPr/>
        </p:nvSpPr>
        <p:spPr>
          <a:xfrm>
            <a:off x="6767799" y="1769699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8" name="Action Button: Custom 16">
            <a:hlinkClick r:id="" action="ppaction://noaction" highlightClick="1">
              <a:snd r:embed="rId6" name="3.wav"/>
            </a:hlinkClick>
            <a:extLst>
              <a:ext uri="{FF2B5EF4-FFF2-40B4-BE49-F238E27FC236}">
                <a16:creationId xmlns:a16="http://schemas.microsoft.com/office/drawing/2014/main" id="{4FF5274C-E069-4BF5-A147-BFA2924DD00E}"/>
              </a:ext>
            </a:extLst>
          </p:cNvPr>
          <p:cNvSpPr/>
          <p:nvPr/>
        </p:nvSpPr>
        <p:spPr>
          <a:xfrm>
            <a:off x="6767799" y="2373865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9" name="Action Button: Custom 16">
            <a:hlinkClick r:id="" action="ppaction://noaction" highlightClick="1">
              <a:snd r:embed="rId7" name="4.wav"/>
            </a:hlinkClick>
            <a:extLst>
              <a:ext uri="{FF2B5EF4-FFF2-40B4-BE49-F238E27FC236}">
                <a16:creationId xmlns:a16="http://schemas.microsoft.com/office/drawing/2014/main" id="{86A09658-712B-4A9E-B306-3C02C208C073}"/>
              </a:ext>
            </a:extLst>
          </p:cNvPr>
          <p:cNvSpPr/>
          <p:nvPr/>
        </p:nvSpPr>
        <p:spPr>
          <a:xfrm>
            <a:off x="6767799" y="2978031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Action Button: Custom 16">
            <a:hlinkClick r:id="" action="ppaction://noaction" highlightClick="1">
              <a:snd r:embed="rId8" name="5.wav"/>
            </a:hlinkClick>
            <a:extLst>
              <a:ext uri="{FF2B5EF4-FFF2-40B4-BE49-F238E27FC236}">
                <a16:creationId xmlns:a16="http://schemas.microsoft.com/office/drawing/2014/main" id="{F0F7071B-8154-4837-AA7F-8B6878320A58}"/>
              </a:ext>
            </a:extLst>
          </p:cNvPr>
          <p:cNvSpPr/>
          <p:nvPr/>
        </p:nvSpPr>
        <p:spPr>
          <a:xfrm>
            <a:off x="6767799" y="3582197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1" name="Action Button: Custom 16">
            <a:hlinkClick r:id="" action="ppaction://noaction" highlightClick="1">
              <a:snd r:embed="rId9" name="6.wav"/>
            </a:hlinkClick>
            <a:extLst>
              <a:ext uri="{FF2B5EF4-FFF2-40B4-BE49-F238E27FC236}">
                <a16:creationId xmlns:a16="http://schemas.microsoft.com/office/drawing/2014/main" id="{B22611E8-24A9-49B2-A238-1CF43A8DD197}"/>
              </a:ext>
            </a:extLst>
          </p:cNvPr>
          <p:cNvSpPr/>
          <p:nvPr/>
        </p:nvSpPr>
        <p:spPr>
          <a:xfrm>
            <a:off x="6767799" y="4186363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2" name="Action Button: Custom 16">
            <a:hlinkClick r:id="" action="ppaction://noaction" highlightClick="1">
              <a:snd r:embed="rId10" name="7.wav"/>
            </a:hlinkClick>
            <a:extLst>
              <a:ext uri="{FF2B5EF4-FFF2-40B4-BE49-F238E27FC236}">
                <a16:creationId xmlns:a16="http://schemas.microsoft.com/office/drawing/2014/main" id="{1F955581-ADAB-4F21-B85A-1AE55B287340}"/>
              </a:ext>
            </a:extLst>
          </p:cNvPr>
          <p:cNvSpPr/>
          <p:nvPr/>
        </p:nvSpPr>
        <p:spPr>
          <a:xfrm>
            <a:off x="6767799" y="4790529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3" name="Action Button: Custom 16">
            <a:hlinkClick r:id="" action="ppaction://noaction" highlightClick="1">
              <a:snd r:embed="rId11" name="8.wav"/>
            </a:hlinkClick>
            <a:extLst>
              <a:ext uri="{FF2B5EF4-FFF2-40B4-BE49-F238E27FC236}">
                <a16:creationId xmlns:a16="http://schemas.microsoft.com/office/drawing/2014/main" id="{A5E39809-6F50-404E-B03F-AEA53285F24B}"/>
              </a:ext>
            </a:extLst>
          </p:cNvPr>
          <p:cNvSpPr/>
          <p:nvPr/>
        </p:nvSpPr>
        <p:spPr>
          <a:xfrm>
            <a:off x="6767799" y="5394696"/>
            <a:ext cx="432000" cy="432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F6D781A-90BF-45A4-9F61-4045C262F863}"/>
              </a:ext>
            </a:extLst>
          </p:cNvPr>
          <p:cNvSpPr txBox="1"/>
          <p:nvPr/>
        </p:nvSpPr>
        <p:spPr>
          <a:xfrm>
            <a:off x="7377220" y="4780383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… chanteurs /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actrices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064B206-1C90-41AC-99B0-82232DB88C4E}"/>
              </a:ext>
            </a:extLst>
          </p:cNvPr>
          <p:cNvSpPr txBox="1"/>
          <p:nvPr/>
        </p:nvSpPr>
        <p:spPr>
          <a:xfrm>
            <a:off x="7348682" y="2370483"/>
            <a:ext cx="45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…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professeurs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actrices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6A9B345-D5EE-4E2E-B6D7-CF33E475FF0F}"/>
              </a:ext>
            </a:extLst>
          </p:cNvPr>
          <p:cNvSpPr/>
          <p:nvPr/>
        </p:nvSpPr>
        <p:spPr>
          <a:xfrm>
            <a:off x="9894112" y="1118375"/>
            <a:ext cx="1664685" cy="479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2976711-E605-470B-A347-B211EE2BAE54}"/>
              </a:ext>
            </a:extLst>
          </p:cNvPr>
          <p:cNvSpPr/>
          <p:nvPr/>
        </p:nvSpPr>
        <p:spPr>
          <a:xfrm>
            <a:off x="8821687" y="1813702"/>
            <a:ext cx="741413" cy="354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2888FEE-024D-4D31-A193-0AF5D1CB84C4}"/>
              </a:ext>
            </a:extLst>
          </p:cNvPr>
          <p:cNvSpPr/>
          <p:nvPr/>
        </p:nvSpPr>
        <p:spPr>
          <a:xfrm>
            <a:off x="10199477" y="2382190"/>
            <a:ext cx="1281322" cy="38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B6B905B-1C7D-4BE9-AB14-D6B695B8336F}"/>
              </a:ext>
            </a:extLst>
          </p:cNvPr>
          <p:cNvSpPr/>
          <p:nvPr/>
        </p:nvSpPr>
        <p:spPr>
          <a:xfrm>
            <a:off x="10277475" y="2991933"/>
            <a:ext cx="1281322" cy="38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C2F7579-9977-4BD3-8E3E-73164C488B03}"/>
              </a:ext>
            </a:extLst>
          </p:cNvPr>
          <p:cNvSpPr/>
          <p:nvPr/>
        </p:nvSpPr>
        <p:spPr>
          <a:xfrm>
            <a:off x="8821686" y="3575733"/>
            <a:ext cx="1566913" cy="340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2437C03-8426-4E20-9B95-48AFE0EEB416}"/>
              </a:ext>
            </a:extLst>
          </p:cNvPr>
          <p:cNvSpPr/>
          <p:nvPr/>
        </p:nvSpPr>
        <p:spPr>
          <a:xfrm>
            <a:off x="9494018" y="4220343"/>
            <a:ext cx="1566913" cy="340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E6E3A68-0036-409A-8FA1-9DC66BDECDB7}"/>
              </a:ext>
            </a:extLst>
          </p:cNvPr>
          <p:cNvSpPr/>
          <p:nvPr/>
        </p:nvSpPr>
        <p:spPr>
          <a:xfrm>
            <a:off x="8821686" y="4723489"/>
            <a:ext cx="1455790" cy="499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6104BDE-76A2-4A10-98D6-511C9F6A96CD}"/>
              </a:ext>
            </a:extLst>
          </p:cNvPr>
          <p:cNvSpPr/>
          <p:nvPr/>
        </p:nvSpPr>
        <p:spPr>
          <a:xfrm>
            <a:off x="9615031" y="5306459"/>
            <a:ext cx="1455790" cy="499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73B97B8-DE9B-4AA4-AA5F-5EE5CF772AC8}"/>
              </a:ext>
            </a:extLst>
          </p:cNvPr>
          <p:cNvGrpSpPr/>
          <p:nvPr/>
        </p:nvGrpSpPr>
        <p:grpSpPr>
          <a:xfrm>
            <a:off x="310618" y="3746004"/>
            <a:ext cx="5503102" cy="2440333"/>
            <a:chOff x="310618" y="3746004"/>
            <a:chExt cx="5503102" cy="2440333"/>
          </a:xfrm>
        </p:grpSpPr>
        <p:pic>
          <p:nvPicPr>
            <p:cNvPr id="65" name="Picture 2" descr="School Design, Building, Learning, Architecture">
              <a:extLst>
                <a:ext uri="{FF2B5EF4-FFF2-40B4-BE49-F238E27FC236}">
                  <a16:creationId xmlns:a16="http://schemas.microsoft.com/office/drawing/2014/main" id="{0347D942-502B-4629-AC1F-B26FAE424C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18" y="3746004"/>
              <a:ext cx="4493622" cy="2246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65" descr="A close up of a logo&#10;&#10;Description automatically generated">
              <a:extLst>
                <a:ext uri="{FF2B5EF4-FFF2-40B4-BE49-F238E27FC236}">
                  <a16:creationId xmlns:a16="http://schemas.microsoft.com/office/drawing/2014/main" id="{EB05A7F5-F54E-44C7-BD8E-9BAF74A70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909" y="3939526"/>
              <a:ext cx="2246811" cy="2246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278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SSC [la liaison]</a:t>
            </a: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FE35783B-5683-490D-BE88-5977139AA429}"/>
              </a:ext>
            </a:extLst>
          </p:cNvPr>
          <p:cNvSpPr/>
          <p:nvPr/>
        </p:nvSpPr>
        <p:spPr>
          <a:xfrm>
            <a:off x="10095979" y="249869"/>
            <a:ext cx="181394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76266-B793-4993-891C-1ABCD8F52580}"/>
              </a:ext>
            </a:extLst>
          </p:cNvPr>
          <p:cNvSpPr txBox="1"/>
          <p:nvPr/>
        </p:nvSpPr>
        <p:spPr>
          <a:xfrm>
            <a:off x="328399" y="2556764"/>
            <a:ext cx="11313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Consolidation [2]</a:t>
            </a:r>
          </a:p>
        </p:txBody>
      </p:sp>
    </p:spTree>
    <p:extLst>
      <p:ext uri="{BB962C8B-B14F-4D97-AF65-F5344CB8AC3E}">
        <p14:creationId xmlns:p14="http://schemas.microsoft.com/office/powerpoint/2010/main" val="1033463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7F314A-1F18-46C3-B2C2-8CDD3A7E7ED1}"/>
              </a:ext>
            </a:extLst>
          </p:cNvPr>
          <p:cNvSpPr txBox="1"/>
          <p:nvPr/>
        </p:nvSpPr>
        <p:spPr>
          <a:xfrm>
            <a:off x="2524800" y="4180146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36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six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6112" y="1719003"/>
            <a:ext cx="949977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134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si</a:t>
            </a:r>
            <a:r>
              <a:rPr kumimoji="0" lang="fr-FR" sz="13400" b="1" i="0" u="none" strike="noStrike" kern="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x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six - liaison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id="{37658A0F-BC19-457F-9765-E918E14F4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67A92D48-24B2-4808-9910-6A755CB5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3368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Liaison</a:t>
            </a:r>
          </a:p>
        </p:txBody>
      </p:sp>
      <p:sp>
        <p:nvSpPr>
          <p:cNvPr id="13" name="Rounded Rectangle 46">
            <a:extLst>
              <a:ext uri="{FF2B5EF4-FFF2-40B4-BE49-F238E27FC236}">
                <a16:creationId xmlns:a16="http://schemas.microsoft.com/office/drawing/2014/main" id="{184D6A00-A7DE-4C3A-BCF6-A21400D44635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</p:spTree>
    <p:extLst>
      <p:ext uri="{BB962C8B-B14F-4D97-AF65-F5344CB8AC3E}">
        <p14:creationId xmlns:p14="http://schemas.microsoft.com/office/powerpoint/2010/main" val="384813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x - liai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Liaison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11188-B433-5A4A-A669-78C0EE9B8445}"/>
              </a:ext>
            </a:extLst>
          </p:cNvPr>
          <p:cNvSpPr txBox="1"/>
          <p:nvPr/>
        </p:nvSpPr>
        <p:spPr>
          <a:xfrm>
            <a:off x="180000" y="1296000"/>
            <a:ext cx="111980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bon!		That’s good!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final –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in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Silent Final Consonant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But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FA65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chien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	It’s a dog.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This time, the final consonant in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FA65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an SFC!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Because 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A65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-t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followed by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vowel,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 is pronounced.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This pronunciation change is known as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liaison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Picture 2" descr="Quiet Sign Clip Art">
            <a:extLst>
              <a:ext uri="{FF2B5EF4-FFF2-40B4-BE49-F238E27FC236}">
                <a16:creationId xmlns:a16="http://schemas.microsoft.com/office/drawing/2014/main" id="{19CD4480-800C-49FA-A616-11E246354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992" y="1502443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g On Leash Clip Art">
            <a:extLst>
              <a:ext uri="{FF2B5EF4-FFF2-40B4-BE49-F238E27FC236}">
                <a16:creationId xmlns:a16="http://schemas.microsoft.com/office/drawing/2014/main" id="{3EBCE573-3482-4D33-A3D9-DEA5DF2DE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188" y="4394469"/>
            <a:ext cx="1961126" cy="169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75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2524798" y="3524183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36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ix weeks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696" y="1671825"/>
            <a:ext cx="111366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0200" b="1" i="0" u="none" strike="noStrike" kern="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six semaines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six semaines - liaison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3E6BB541-C449-4652-BB5A-2618208D4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5CDE0D9F-DEE3-4BAC-99D2-62104C59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EB4B0BAF-514A-4178-ABDD-567657CDE47F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E1B380DF-5549-8E4E-AFB9-36A545170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16" y="3567426"/>
            <a:ext cx="3303185" cy="241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4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x semaines - liai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6112" y="1719003"/>
            <a:ext cx="949977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134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si</a:t>
            </a:r>
            <a:r>
              <a:rPr lang="fr-FR" sz="13400" b="1" kern="0" dirty="0">
                <a:solidFill>
                  <a:srgbClr val="F66400"/>
                </a:solidFill>
                <a:latin typeface="Century Gothic" panose="020B0502020202020204" pitchFamily="34" charset="0"/>
                <a:cs typeface="Arial"/>
                <a:sym typeface="Arial"/>
              </a:rPr>
              <a:t>x</a:t>
            </a:r>
            <a:r>
              <a:rPr kumimoji="0" lang="fr-FR" sz="13400" b="1" i="0" u="none" strike="noStrike" kern="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13400" b="1" kern="0" dirty="0">
                <a:solidFill>
                  <a:srgbClr val="F66400"/>
                </a:solidFill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lang="fr-FR" sz="134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coles</a:t>
            </a:r>
            <a:endParaRPr kumimoji="0" lang="fr-FR" sz="13400" b="1" i="0" u="none" strike="noStrike" kern="0" cap="none" spc="0" normalizeH="0" baseline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F314A-1F18-46C3-B2C2-8CDD3A7E7ED1}"/>
              </a:ext>
            </a:extLst>
          </p:cNvPr>
          <p:cNvSpPr txBox="1"/>
          <p:nvPr/>
        </p:nvSpPr>
        <p:spPr>
          <a:xfrm>
            <a:off x="2524800" y="4180146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six schools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six écoles - liaison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id="{37658A0F-BC19-457F-9765-E918E14F4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67A92D48-24B2-4808-9910-6A755CB5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Liaison</a:t>
            </a:r>
          </a:p>
        </p:txBody>
      </p:sp>
      <p:sp>
        <p:nvSpPr>
          <p:cNvPr id="13" name="Rounded Rectangle 46">
            <a:extLst>
              <a:ext uri="{FF2B5EF4-FFF2-40B4-BE49-F238E27FC236}">
                <a16:creationId xmlns:a16="http://schemas.microsoft.com/office/drawing/2014/main" id="{184D6A00-A7DE-4C3A-BCF6-A21400D44635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00491C35-D8A6-41C2-BA73-44B8147A5324}"/>
              </a:ext>
            </a:extLst>
          </p:cNvPr>
          <p:cNvSpPr/>
          <p:nvPr/>
        </p:nvSpPr>
        <p:spPr>
          <a:xfrm rot="7925323">
            <a:off x="3513452" y="1838322"/>
            <a:ext cx="1896542" cy="2038688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377FC87-B793-6245-A861-B0DDC9C11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717" y="3565724"/>
            <a:ext cx="2674783" cy="267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x écoles - liai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7F314A-1F18-46C3-B2C2-8CDD3A7E7ED1}"/>
              </a:ext>
            </a:extLst>
          </p:cNvPr>
          <p:cNvSpPr txBox="1"/>
          <p:nvPr/>
        </p:nvSpPr>
        <p:spPr>
          <a:xfrm>
            <a:off x="2524800" y="4180146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36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ten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6112" y="1719003"/>
            <a:ext cx="949977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134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dix</a:t>
            </a:r>
            <a:endParaRPr kumimoji="0" lang="fr-FR" sz="13400" b="1" i="0" u="none" strike="noStrike" kern="0" cap="none" spc="0" normalizeH="0" baseline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" name="Action Button: Forward or Next 9">
            <a:hlinkClick r:id="" action="ppaction://noaction" highlightClick="1">
              <a:snd r:embed="rId3" name="dix - liaison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id="{37658A0F-BC19-457F-9765-E918E14F4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67A92D48-24B2-4808-9910-6A755CB5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Liaison</a:t>
            </a:r>
          </a:p>
        </p:txBody>
      </p:sp>
      <p:sp>
        <p:nvSpPr>
          <p:cNvPr id="13" name="Rounded Rectangle 46">
            <a:extLst>
              <a:ext uri="{FF2B5EF4-FFF2-40B4-BE49-F238E27FC236}">
                <a16:creationId xmlns:a16="http://schemas.microsoft.com/office/drawing/2014/main" id="{184D6A00-A7DE-4C3A-BCF6-A21400D44635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</p:spTree>
    <p:extLst>
      <p:ext uri="{BB962C8B-B14F-4D97-AF65-F5344CB8AC3E}">
        <p14:creationId xmlns:p14="http://schemas.microsoft.com/office/powerpoint/2010/main" val="147524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x - liai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2524798" y="3524183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ten shops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696" y="1671825"/>
            <a:ext cx="111366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0200" b="1" i="0" u="none" strike="noStrike" kern="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dix magasins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dix magasins - liaison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3E6BB541-C449-4652-BB5A-2618208D4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5CDE0D9F-DEE3-4BAC-99D2-62104C59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EB4B0BAF-514A-4178-ABDD-567657CDE47F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541636B-B940-914A-8D1A-2974ED881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875" y="3240265"/>
            <a:ext cx="4454525" cy="305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6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x magasins - liai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2524798" y="3524183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ten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activities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696" y="1671825"/>
            <a:ext cx="111366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102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di</a:t>
            </a:r>
            <a:r>
              <a:rPr lang="fr-FR" sz="10200" b="1" kern="0" dirty="0">
                <a:solidFill>
                  <a:srgbClr val="F66400"/>
                </a:solidFill>
                <a:latin typeface="Century Gothic" panose="020B0502020202020204" pitchFamily="34" charset="0"/>
                <a:cs typeface="Arial"/>
                <a:sym typeface="Arial"/>
              </a:rPr>
              <a:t>x</a:t>
            </a:r>
            <a:r>
              <a:rPr kumimoji="0" lang="fr-FR" sz="10200" b="1" i="0" u="none" strike="noStrike" kern="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10200" b="1" kern="0" dirty="0">
                <a:solidFill>
                  <a:srgbClr val="F66400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fr-FR" sz="102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ctivités</a:t>
            </a:r>
            <a:endParaRPr kumimoji="0" lang="fr-FR" sz="10200" b="1" i="0" u="none" strike="noStrike" kern="0" cap="none" spc="0" normalizeH="0" baseline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" name="Action Button: Forward or Next 9">
            <a:hlinkClick r:id="" action="ppaction://noaction" highlightClick="1">
              <a:snd r:embed="rId3" name="dix activités - liaison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3E6BB541-C449-4652-BB5A-2618208D4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5CDE0D9F-DEE3-4BAC-99D2-62104C59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EB4B0BAF-514A-4178-ABDD-567657CDE47F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74DF73C6-09D5-4E31-9F4C-804F0939F1EC}"/>
              </a:ext>
            </a:extLst>
          </p:cNvPr>
          <p:cNvSpPr/>
          <p:nvPr/>
        </p:nvSpPr>
        <p:spPr>
          <a:xfrm rot="7925323">
            <a:off x="3672213" y="1680929"/>
            <a:ext cx="1541955" cy="1687703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E222EB2-2315-1549-8017-7C410B0AA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064" y="3474574"/>
            <a:ext cx="2155051" cy="250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9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x activités - liai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7F314A-1F18-46C3-B2C2-8CDD3A7E7ED1}"/>
              </a:ext>
            </a:extLst>
          </p:cNvPr>
          <p:cNvSpPr txBox="1"/>
          <p:nvPr/>
        </p:nvSpPr>
        <p:spPr>
          <a:xfrm>
            <a:off x="2524800" y="4180146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36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two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6112" y="1719003"/>
            <a:ext cx="949977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134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deux</a:t>
            </a:r>
            <a:endParaRPr kumimoji="0" lang="en-GB" sz="13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" name="Action Button: Forward or Next 9">
            <a:hlinkClick r:id="" action="ppaction://noaction" highlightClick="1">
              <a:snd r:embed="rId3" name="deux - liaison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id="{37658A0F-BC19-457F-9765-E918E14F4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67A92D48-24B2-4808-9910-6A755CB5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Liaison</a:t>
            </a:r>
          </a:p>
        </p:txBody>
      </p:sp>
      <p:sp>
        <p:nvSpPr>
          <p:cNvPr id="13" name="Rounded Rectangle 46">
            <a:extLst>
              <a:ext uri="{FF2B5EF4-FFF2-40B4-BE49-F238E27FC236}">
                <a16:creationId xmlns:a16="http://schemas.microsoft.com/office/drawing/2014/main" id="{184D6A00-A7DE-4C3A-BCF6-A21400D44635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</p:spTree>
    <p:extLst>
      <p:ext uri="{BB962C8B-B14F-4D97-AF65-F5344CB8AC3E}">
        <p14:creationId xmlns:p14="http://schemas.microsoft.com/office/powerpoint/2010/main" val="332317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ux - liai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2524798" y="3524183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two bikes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696" y="1671825"/>
            <a:ext cx="111366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0200" b="1" i="0" u="none" strike="noStrike" kern="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deux vélos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deux vélos - liaison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3E6BB541-C449-4652-BB5A-2618208D4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5CDE0D9F-DEE3-4BAC-99D2-62104C59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EB4B0BAF-514A-4178-ABDD-567657CDE47F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pic>
        <p:nvPicPr>
          <p:cNvPr id="3" name="Picture 2" descr="A black and white bicycle&#10;&#10;Description automatically generated with medium confidence">
            <a:extLst>
              <a:ext uri="{FF2B5EF4-FFF2-40B4-BE49-F238E27FC236}">
                <a16:creationId xmlns:a16="http://schemas.microsoft.com/office/drawing/2014/main" id="{24E574C4-5BC6-824C-872B-33B3622CB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01" y="3622476"/>
            <a:ext cx="3517900" cy="247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6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ux vélos - liai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2524798" y="3524183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two computers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696" y="1671825"/>
            <a:ext cx="111366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fr-FR" sz="102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deu</a:t>
            </a:r>
            <a:r>
              <a:rPr lang="fr-FR" sz="10200" b="1" kern="0" dirty="0">
                <a:solidFill>
                  <a:srgbClr val="F66400"/>
                </a:solidFill>
                <a:latin typeface="Century Gothic" panose="020B0502020202020204" pitchFamily="34" charset="0"/>
                <a:cs typeface="Arial"/>
                <a:sym typeface="Arial"/>
              </a:rPr>
              <a:t>x</a:t>
            </a:r>
            <a:r>
              <a:rPr kumimoji="0" lang="fr-FR" sz="10200" b="1" i="0" u="none" strike="noStrike" kern="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10200" b="1" kern="0" dirty="0">
                <a:solidFill>
                  <a:srgbClr val="F66400"/>
                </a:solidFill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fr-FR" sz="10200" b="1" i="0" u="none" strike="noStrike" kern="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rdinateurs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deux ordinateurs - liaison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3E6BB541-C449-4652-BB5A-2618208D4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5CDE0D9F-DEE3-4BAC-99D2-62104C59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0116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EB4B0BAF-514A-4178-ABDD-567657CDE47F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74DF73C6-09D5-4E31-9F4C-804F0939F1EC}"/>
              </a:ext>
            </a:extLst>
          </p:cNvPr>
          <p:cNvSpPr/>
          <p:nvPr/>
        </p:nvSpPr>
        <p:spPr>
          <a:xfrm rot="7925323">
            <a:off x="3912058" y="1680929"/>
            <a:ext cx="1541955" cy="1687703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A compute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23CB4158-6ED3-4942-B79A-092017C3F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567" y="3333816"/>
            <a:ext cx="3069028" cy="286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4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ux ordinateurs - liai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040CB721-1409-DC43-94D2-4FBA39257C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066606"/>
              </p:ext>
            </p:extLst>
          </p:nvPr>
        </p:nvGraphicFramePr>
        <p:xfrm>
          <a:off x="234339" y="1870203"/>
          <a:ext cx="5248503" cy="43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3545801088"/>
                    </a:ext>
                  </a:extLst>
                </a:gridCol>
                <a:gridCol w="4708503">
                  <a:extLst>
                    <a:ext uri="{9D8B030D-6E8A-4147-A177-3AD203B41FA5}">
                      <a16:colId xmlns:a16="http://schemas.microsoft.com/office/drawing/2014/main" val="293010750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marL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noProof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 y a deux chiens / uniformes.</a:t>
                      </a:r>
                    </a:p>
                  </a:txBody>
                  <a:tcPr marL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281529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a:txBody>
                  <a:tcPr marL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noProof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 y a six portables / idées.</a:t>
                      </a:r>
                    </a:p>
                  </a:txBody>
                  <a:tcPr marL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94683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a:txBody>
                  <a:tcPr marL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noProof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 y a dix règles / ordinateurs.</a:t>
                      </a:r>
                    </a:p>
                  </a:txBody>
                  <a:tcPr marL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30929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a:txBody>
                  <a:tcPr marL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noProof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 y a deux chambres / amis.</a:t>
                      </a:r>
                    </a:p>
                  </a:txBody>
                  <a:tcPr marL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064205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a:txBody>
                  <a:tcPr marL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noProof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 y a six livres / acteurs.</a:t>
                      </a:r>
                    </a:p>
                  </a:txBody>
                  <a:tcPr marL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308268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a:txBody>
                  <a:tcPr marL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noProof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 y a dix vélos / activités.</a:t>
                      </a:r>
                    </a:p>
                  </a:txBody>
                  <a:tcPr marL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466743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marL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noProof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 y a deux voitures / écoles.</a:t>
                      </a:r>
                    </a:p>
                  </a:txBody>
                  <a:tcPr marL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805121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marL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noProof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 y a six chanteurs / exemples.</a:t>
                      </a:r>
                    </a:p>
                  </a:txBody>
                  <a:tcPr marL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6431332"/>
                  </a:ext>
                </a:extLst>
              </a:tr>
            </a:tbl>
          </a:graphicData>
        </a:graphic>
      </p:graphicFrame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3E6BB541-C449-4652-BB5A-2618208D4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5CDE0D9F-DEE3-4BAC-99D2-62104C59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EB4B0BAF-514A-4178-ABDD-567657CDE47F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sp>
        <p:nvSpPr>
          <p:cNvPr id="36" name="Rectangle 35">
            <a:hlinkClick r:id="" action="ppaction://noaction">
              <a:snd r:embed="rId12" name="liaison 1 beep.wav"/>
            </a:hlinkClick>
            <a:extLst>
              <a:ext uri="{FF2B5EF4-FFF2-40B4-BE49-F238E27FC236}">
                <a16:creationId xmlns:a16="http://schemas.microsoft.com/office/drawing/2014/main" id="{F50BF039-1947-C84E-B710-078D9E2C2E12}"/>
              </a:ext>
            </a:extLst>
          </p:cNvPr>
          <p:cNvSpPr/>
          <p:nvPr/>
        </p:nvSpPr>
        <p:spPr>
          <a:xfrm>
            <a:off x="314711" y="1919786"/>
            <a:ext cx="396000" cy="396000"/>
          </a:xfrm>
          <a:prstGeom prst="rect">
            <a:avLst/>
          </a:prstGeom>
          <a:solidFill>
            <a:srgbClr val="11507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prstClr val="white"/>
                </a:solidFill>
                <a:latin typeface="+mj-lt"/>
              </a:rPr>
              <a:t>1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3" name="Rectangle 42">
            <a:hlinkClick r:id="" action="ppaction://noaction">
              <a:snd r:embed="rId13" name="liaison 2 beep.wav"/>
            </a:hlinkClick>
            <a:extLst>
              <a:ext uri="{FF2B5EF4-FFF2-40B4-BE49-F238E27FC236}">
                <a16:creationId xmlns:a16="http://schemas.microsoft.com/office/drawing/2014/main" id="{16C9BFCA-2844-5346-B38B-9FB265CB04CD}"/>
              </a:ext>
            </a:extLst>
          </p:cNvPr>
          <p:cNvSpPr/>
          <p:nvPr/>
        </p:nvSpPr>
        <p:spPr>
          <a:xfrm>
            <a:off x="313361" y="2462966"/>
            <a:ext cx="396000" cy="396000"/>
          </a:xfrm>
          <a:prstGeom prst="rect">
            <a:avLst/>
          </a:prstGeom>
          <a:solidFill>
            <a:srgbClr val="11507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47" name="Rectangle 46">
            <a:hlinkClick r:id="" action="ppaction://noaction">
              <a:snd r:embed="rId14" name="liaison 3 beep.wav"/>
            </a:hlinkClick>
            <a:extLst>
              <a:ext uri="{FF2B5EF4-FFF2-40B4-BE49-F238E27FC236}">
                <a16:creationId xmlns:a16="http://schemas.microsoft.com/office/drawing/2014/main" id="{4AF60BAF-230D-7D4A-A89F-F1E1D1D81F46}"/>
              </a:ext>
            </a:extLst>
          </p:cNvPr>
          <p:cNvSpPr/>
          <p:nvPr/>
        </p:nvSpPr>
        <p:spPr>
          <a:xfrm>
            <a:off x="313361" y="3006146"/>
            <a:ext cx="396000" cy="396000"/>
          </a:xfrm>
          <a:prstGeom prst="rect">
            <a:avLst/>
          </a:prstGeom>
          <a:solidFill>
            <a:srgbClr val="11507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prstClr val="white"/>
                </a:solidFill>
                <a:latin typeface="+mj-lt"/>
              </a:rPr>
              <a:t>3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8" name="Rectangle 47">
            <a:hlinkClick r:id="" action="ppaction://noaction">
              <a:snd r:embed="rId15" name="liaison 4 beep.wav"/>
            </a:hlinkClick>
            <a:extLst>
              <a:ext uri="{FF2B5EF4-FFF2-40B4-BE49-F238E27FC236}">
                <a16:creationId xmlns:a16="http://schemas.microsoft.com/office/drawing/2014/main" id="{966E8C2E-0006-2E45-A36D-1257EC9F5D41}"/>
              </a:ext>
            </a:extLst>
          </p:cNvPr>
          <p:cNvSpPr/>
          <p:nvPr/>
        </p:nvSpPr>
        <p:spPr>
          <a:xfrm>
            <a:off x="313361" y="3548176"/>
            <a:ext cx="396000" cy="396000"/>
          </a:xfrm>
          <a:prstGeom prst="rect">
            <a:avLst/>
          </a:prstGeom>
          <a:solidFill>
            <a:srgbClr val="11507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prstClr val="white"/>
                </a:solidFill>
                <a:latin typeface="+mj-lt"/>
              </a:rPr>
              <a:t>4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9" name="Rectangle 48">
            <a:hlinkClick r:id="" action="ppaction://noaction">
              <a:snd r:embed="rId16" name="liaison 5 beep.wav"/>
            </a:hlinkClick>
            <a:extLst>
              <a:ext uri="{FF2B5EF4-FFF2-40B4-BE49-F238E27FC236}">
                <a16:creationId xmlns:a16="http://schemas.microsoft.com/office/drawing/2014/main" id="{FCD0DA73-981A-074B-8B0B-BBF9BD481315}"/>
              </a:ext>
            </a:extLst>
          </p:cNvPr>
          <p:cNvSpPr/>
          <p:nvPr/>
        </p:nvSpPr>
        <p:spPr>
          <a:xfrm>
            <a:off x="312011" y="4090206"/>
            <a:ext cx="396000" cy="396000"/>
          </a:xfrm>
          <a:prstGeom prst="rect">
            <a:avLst/>
          </a:prstGeom>
          <a:solidFill>
            <a:srgbClr val="11507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prstClr val="white"/>
                </a:solidFill>
                <a:latin typeface="+mj-lt"/>
              </a:rPr>
              <a:t>5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0" name="Rectangle 49">
            <a:hlinkClick r:id="" action="ppaction://noaction">
              <a:snd r:embed="rId17" name="liaison 6 beep.wav"/>
            </a:hlinkClick>
            <a:extLst>
              <a:ext uri="{FF2B5EF4-FFF2-40B4-BE49-F238E27FC236}">
                <a16:creationId xmlns:a16="http://schemas.microsoft.com/office/drawing/2014/main" id="{9C07E9FF-7781-8A43-B31A-AC71A0E877EF}"/>
              </a:ext>
            </a:extLst>
          </p:cNvPr>
          <p:cNvSpPr/>
          <p:nvPr/>
        </p:nvSpPr>
        <p:spPr>
          <a:xfrm>
            <a:off x="312011" y="4632236"/>
            <a:ext cx="396000" cy="396000"/>
          </a:xfrm>
          <a:prstGeom prst="rect">
            <a:avLst/>
          </a:prstGeom>
          <a:solidFill>
            <a:srgbClr val="11507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prstClr val="white"/>
                </a:solidFill>
                <a:latin typeface="+mj-lt"/>
              </a:rPr>
              <a:t>6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1" name="Rectangle 50">
            <a:hlinkClick r:id="" action="ppaction://noaction">
              <a:snd r:embed="rId18" name="liaison 7 beep.wav"/>
            </a:hlinkClick>
            <a:extLst>
              <a:ext uri="{FF2B5EF4-FFF2-40B4-BE49-F238E27FC236}">
                <a16:creationId xmlns:a16="http://schemas.microsoft.com/office/drawing/2014/main" id="{19E1FEFD-ACC0-2741-9143-CC744B6FD0DE}"/>
              </a:ext>
            </a:extLst>
          </p:cNvPr>
          <p:cNvSpPr/>
          <p:nvPr/>
        </p:nvSpPr>
        <p:spPr>
          <a:xfrm>
            <a:off x="312011" y="5174266"/>
            <a:ext cx="396000" cy="396000"/>
          </a:xfrm>
          <a:prstGeom prst="rect">
            <a:avLst/>
          </a:prstGeom>
          <a:solidFill>
            <a:srgbClr val="11507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prstClr val="white"/>
                </a:solidFill>
                <a:latin typeface="+mj-lt"/>
              </a:rPr>
              <a:t>7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2" name="Rectangle 51">
            <a:hlinkClick r:id="" action="ppaction://noaction">
              <a:snd r:embed="rId19" name="liaison 8 beep.wav"/>
            </a:hlinkClick>
            <a:extLst>
              <a:ext uri="{FF2B5EF4-FFF2-40B4-BE49-F238E27FC236}">
                <a16:creationId xmlns:a16="http://schemas.microsoft.com/office/drawing/2014/main" id="{5AA6D20C-3B59-F046-9F19-E2B90AC9D701}"/>
              </a:ext>
            </a:extLst>
          </p:cNvPr>
          <p:cNvSpPr/>
          <p:nvPr/>
        </p:nvSpPr>
        <p:spPr>
          <a:xfrm>
            <a:off x="312011" y="5716296"/>
            <a:ext cx="396000" cy="396000"/>
          </a:xfrm>
          <a:prstGeom prst="rect">
            <a:avLst/>
          </a:prstGeom>
          <a:solidFill>
            <a:srgbClr val="11507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prstClr val="white"/>
                </a:solidFill>
                <a:latin typeface="+mj-lt"/>
              </a:rPr>
              <a:t>8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768BE5-AE68-564D-A50B-08E9D3142744}"/>
              </a:ext>
            </a:extLst>
          </p:cNvPr>
          <p:cNvSpPr/>
          <p:nvPr/>
        </p:nvSpPr>
        <p:spPr>
          <a:xfrm>
            <a:off x="3528804" y="1955212"/>
            <a:ext cx="1663181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F975411-0BC8-E547-884C-FAC15C6658A3}"/>
              </a:ext>
            </a:extLst>
          </p:cNvPr>
          <p:cNvSpPr/>
          <p:nvPr/>
        </p:nvSpPr>
        <p:spPr>
          <a:xfrm>
            <a:off x="3528805" y="2462966"/>
            <a:ext cx="1072342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9CB138C-B0A4-8A4D-AF00-3BAF0A9BBE39}"/>
              </a:ext>
            </a:extLst>
          </p:cNvPr>
          <p:cNvSpPr/>
          <p:nvPr/>
        </p:nvSpPr>
        <p:spPr>
          <a:xfrm>
            <a:off x="2189804" y="3006146"/>
            <a:ext cx="1117002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234C5B1-6938-6B4C-8B0B-00AF0226AC4B}"/>
              </a:ext>
            </a:extLst>
          </p:cNvPr>
          <p:cNvSpPr/>
          <p:nvPr/>
        </p:nvSpPr>
        <p:spPr>
          <a:xfrm>
            <a:off x="4064977" y="3548176"/>
            <a:ext cx="948984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A1CDD8C-EB90-3445-9FF8-12F763336A46}"/>
              </a:ext>
            </a:extLst>
          </p:cNvPr>
          <p:cNvSpPr/>
          <p:nvPr/>
        </p:nvSpPr>
        <p:spPr>
          <a:xfrm>
            <a:off x="2100561" y="4128584"/>
            <a:ext cx="961753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21F534D-230E-8945-B21B-C2314AF0689A}"/>
              </a:ext>
            </a:extLst>
          </p:cNvPr>
          <p:cNvSpPr/>
          <p:nvPr/>
        </p:nvSpPr>
        <p:spPr>
          <a:xfrm>
            <a:off x="3047928" y="4651462"/>
            <a:ext cx="1407991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639C2EB-1E2C-9B4D-A820-0C1352D3C286}"/>
              </a:ext>
            </a:extLst>
          </p:cNvPr>
          <p:cNvSpPr/>
          <p:nvPr/>
        </p:nvSpPr>
        <p:spPr>
          <a:xfrm>
            <a:off x="2510860" y="5203272"/>
            <a:ext cx="1407991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EB7A812-E05E-D940-8919-6280B9F995B0}"/>
              </a:ext>
            </a:extLst>
          </p:cNvPr>
          <p:cNvSpPr/>
          <p:nvPr/>
        </p:nvSpPr>
        <p:spPr>
          <a:xfrm>
            <a:off x="2100561" y="5726150"/>
            <a:ext cx="1724568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62EFD-E124-BC4A-B2BB-C4B0EF909BB4}"/>
              </a:ext>
            </a:extLst>
          </p:cNvPr>
          <p:cNvSpPr txBox="1"/>
          <p:nvPr/>
        </p:nvSpPr>
        <p:spPr>
          <a:xfrm>
            <a:off x="216523" y="1201310"/>
            <a:ext cx="4310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Il y a quoi ? Écoute !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60C737-A592-694C-BBBC-EEF8EFF883D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296" y="790203"/>
            <a:ext cx="1152000" cy="1080000"/>
          </a:xfrm>
          <a:prstGeom prst="rect">
            <a:avLst/>
          </a:prstGeom>
        </p:spPr>
      </p:pic>
      <p:pic>
        <p:nvPicPr>
          <p:cNvPr id="26" name="Picture 2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CCB5DA01-6931-CE40-A9A1-11E68B913C8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66" y="296864"/>
            <a:ext cx="1329231" cy="108000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B278DD5F-AB23-4B49-8721-38A0EB1F531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697" y="1265014"/>
            <a:ext cx="1080000" cy="1080000"/>
          </a:xfrm>
          <a:prstGeom prst="rect">
            <a:avLst/>
          </a:prstGeom>
        </p:spPr>
      </p:pic>
      <p:pic>
        <p:nvPicPr>
          <p:cNvPr id="60" name="Picture 59" descr="A picture containing text, electronics, indoor, computer&#10;&#10;Description automatically generated">
            <a:extLst>
              <a:ext uri="{FF2B5EF4-FFF2-40B4-BE49-F238E27FC236}">
                <a16:creationId xmlns:a16="http://schemas.microsoft.com/office/drawing/2014/main" id="{9E17B3DB-2D11-464A-A346-1F052A4CE3E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699" y="2719357"/>
            <a:ext cx="696938" cy="1080000"/>
          </a:xfrm>
          <a:prstGeom prst="rect">
            <a:avLst/>
          </a:prstGeom>
        </p:spPr>
      </p:pic>
      <p:pic>
        <p:nvPicPr>
          <p:cNvPr id="62" name="Picture 6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6B6064B8-4ECF-0645-8EE8-CFE0880BC52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616" y="2376119"/>
            <a:ext cx="1736684" cy="1080000"/>
          </a:xfrm>
          <a:prstGeom prst="rect">
            <a:avLst/>
          </a:prstGeom>
        </p:spPr>
      </p:pic>
      <p:pic>
        <p:nvPicPr>
          <p:cNvPr id="13312" name="Picture 13311" descr="A compute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D677C44C-09E4-0241-942F-914448F22AA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409" y="2345014"/>
            <a:ext cx="1155854" cy="1080000"/>
          </a:xfrm>
          <a:prstGeom prst="rect">
            <a:avLst/>
          </a:prstGeom>
        </p:spPr>
      </p:pic>
      <p:pic>
        <p:nvPicPr>
          <p:cNvPr id="13314" name="Picture 133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62C290-73AA-8944-A2A0-D094A6B9A27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920" y="5052986"/>
            <a:ext cx="1536000" cy="1080000"/>
          </a:xfrm>
          <a:prstGeom prst="rect">
            <a:avLst/>
          </a:prstGeom>
        </p:spPr>
      </p:pic>
      <p:pic>
        <p:nvPicPr>
          <p:cNvPr id="13317" name="Picture 133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B0E0DCE-0BDA-CD4A-9E6B-34C0A218F6E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64" y="1344932"/>
            <a:ext cx="1236494" cy="1080000"/>
          </a:xfrm>
          <a:prstGeom prst="rect">
            <a:avLst/>
          </a:prstGeom>
        </p:spPr>
      </p:pic>
      <p:pic>
        <p:nvPicPr>
          <p:cNvPr id="13319" name="Picture 1331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921766F4-3321-8847-8480-80A2676AB30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201" y="3527479"/>
            <a:ext cx="1104153" cy="1080000"/>
          </a:xfrm>
          <a:prstGeom prst="rect">
            <a:avLst/>
          </a:prstGeom>
        </p:spPr>
      </p:pic>
      <p:pic>
        <p:nvPicPr>
          <p:cNvPr id="13321" name="Picture 13320" descr="A picture containing logo&#10;&#10;Description automatically generated">
            <a:extLst>
              <a:ext uri="{FF2B5EF4-FFF2-40B4-BE49-F238E27FC236}">
                <a16:creationId xmlns:a16="http://schemas.microsoft.com/office/drawing/2014/main" id="{22D784FF-EDA5-784D-AC09-837E29BA205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639" y="3809880"/>
            <a:ext cx="1473774" cy="1080000"/>
          </a:xfrm>
          <a:prstGeom prst="rect">
            <a:avLst/>
          </a:prstGeom>
        </p:spPr>
      </p:pic>
      <p:pic>
        <p:nvPicPr>
          <p:cNvPr id="13324" name="Picture 1332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6CD370D-5620-2240-863B-A2B36907369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976" y="4223162"/>
            <a:ext cx="929813" cy="1080000"/>
          </a:xfrm>
          <a:prstGeom prst="rect">
            <a:avLst/>
          </a:prstGeom>
        </p:spPr>
      </p:pic>
      <p:pic>
        <p:nvPicPr>
          <p:cNvPr id="13328" name="Picture 13327" descr="A picture containing car&#10;&#10;Description automatically generated">
            <a:extLst>
              <a:ext uri="{FF2B5EF4-FFF2-40B4-BE49-F238E27FC236}">
                <a16:creationId xmlns:a16="http://schemas.microsoft.com/office/drawing/2014/main" id="{E10377EE-E59C-0648-835F-117EC5088BE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734" y="4898000"/>
            <a:ext cx="202105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aison 1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iaison 2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iaison 3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iaison 4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iaison 5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iaison 6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iaison 7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iaison 8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SSC [la liaison]</a:t>
            </a: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FE35783B-5683-490D-BE88-5977139AA429}"/>
              </a:ext>
            </a:extLst>
          </p:cNvPr>
          <p:cNvSpPr/>
          <p:nvPr/>
        </p:nvSpPr>
        <p:spPr>
          <a:xfrm>
            <a:off x="10095979" y="249869"/>
            <a:ext cx="181394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76266-B793-4993-891C-1ABCD8F52580}"/>
              </a:ext>
            </a:extLst>
          </p:cNvPr>
          <p:cNvSpPr txBox="1"/>
          <p:nvPr/>
        </p:nvSpPr>
        <p:spPr>
          <a:xfrm>
            <a:off x="328399" y="2556764"/>
            <a:ext cx="11313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Consolidation [3]</a:t>
            </a:r>
          </a:p>
        </p:txBody>
      </p:sp>
    </p:spTree>
    <p:extLst>
      <p:ext uri="{BB962C8B-B14F-4D97-AF65-F5344CB8AC3E}">
        <p14:creationId xmlns:p14="http://schemas.microsoft.com/office/powerpoint/2010/main" val="1214569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7F314A-1F18-46C3-B2C2-8CDD3A7E7ED1}"/>
              </a:ext>
            </a:extLst>
          </p:cNvPr>
          <p:cNvSpPr txBox="1"/>
          <p:nvPr/>
        </p:nvSpPr>
        <p:spPr>
          <a:xfrm>
            <a:off x="2524800" y="4180146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it's, that’s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6112" y="1719003"/>
            <a:ext cx="949977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3400" b="1" i="0" u="none" strike="noStrike" kern="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c'est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id="{37658A0F-BC19-457F-9765-E918E14F4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67A92D48-24B2-4808-9910-6A755CB5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Liaison</a:t>
            </a:r>
          </a:p>
        </p:txBody>
      </p:sp>
      <p:sp>
        <p:nvSpPr>
          <p:cNvPr id="13" name="Rounded Rectangle 46">
            <a:extLst>
              <a:ext uri="{FF2B5EF4-FFF2-40B4-BE49-F238E27FC236}">
                <a16:creationId xmlns:a16="http://schemas.microsoft.com/office/drawing/2014/main" id="{184D6A00-A7DE-4C3A-BCF6-A21400D44635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</p:spTree>
    <p:extLst>
      <p:ext uri="{BB962C8B-B14F-4D97-AF65-F5344CB8AC3E}">
        <p14:creationId xmlns:p14="http://schemas.microsoft.com/office/powerpoint/2010/main" val="101343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'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998" y="1347652"/>
            <a:ext cx="119439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Nous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avon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des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chiens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		We have</a:t>
            </a:r>
            <a:r>
              <a:rPr lang="en-GB" sz="2400" b="1" dirty="0">
                <a:solidFill>
                  <a:srgbClr val="EE600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dogs.	</a:t>
            </a:r>
          </a:p>
          <a:p>
            <a:endParaRPr lang="en-GB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 final –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in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avon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is a 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Silent Final Consonant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But …</a:t>
            </a:r>
          </a:p>
          <a:p>
            <a:endParaRPr lang="en-GB" sz="2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2400" b="1" dirty="0">
                <a:solidFill>
                  <a:srgbClr val="FA650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von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des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chiens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		We have</a:t>
            </a:r>
            <a:r>
              <a:rPr lang="en-GB" sz="2400" b="1" dirty="0">
                <a:solidFill>
                  <a:srgbClr val="EE600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dogs.</a:t>
            </a:r>
          </a:p>
          <a:p>
            <a:endParaRPr lang="en-GB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 final consonant in </a:t>
            </a:r>
            <a:r>
              <a:rPr lang="en-GB" sz="2400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2400" b="1" i="1" dirty="0">
                <a:solidFill>
                  <a:srgbClr val="FA650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is 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not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an SFC!</a:t>
            </a:r>
          </a:p>
          <a:p>
            <a:endParaRPr lang="en-GB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Because the </a:t>
            </a:r>
            <a:r>
              <a:rPr lang="en-GB" sz="2400" b="1" dirty="0">
                <a:solidFill>
                  <a:srgbClr val="FA6500"/>
                </a:solidFill>
                <a:latin typeface="Century Gothic" panose="020B0502020202020204" pitchFamily="34" charset="0"/>
              </a:rPr>
              <a:t>-s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is followed by a 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vowel,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it is pronounced like the English ‘z’.</a:t>
            </a:r>
          </a:p>
          <a:p>
            <a:endParaRPr lang="en-GB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This pronunciation change is known as 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liaison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GB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" descr="Quiet Sign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992" y="1502443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46">
            <a:extLst>
              <a:ext uri="{FF2B5EF4-FFF2-40B4-BE49-F238E27FC236}">
                <a16:creationId xmlns:a16="http://schemas.microsoft.com/office/drawing/2014/main" id="{6DDA7695-B1CA-4C6E-AD65-7EA7842511FD}"/>
              </a:ext>
            </a:extLst>
          </p:cNvPr>
          <p:cNvSpPr/>
          <p:nvPr/>
        </p:nvSpPr>
        <p:spPr>
          <a:xfrm>
            <a:off x="9934831" y="249870"/>
            <a:ext cx="1980000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prononciation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60A1EA-EB2B-456C-8425-6FF1938A8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4"/>
            <a:ext cx="4228070" cy="561640"/>
          </a:xfrm>
        </p:spPr>
        <p:txBody>
          <a:bodyPr>
            <a:normAutofit fontScale="90000"/>
          </a:bodyPr>
          <a:lstStyle/>
          <a:p>
            <a:r>
              <a:rPr lang="fr-FR" dirty="0"/>
              <a:t>La liaison</a:t>
            </a:r>
          </a:p>
        </p:txBody>
      </p:sp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1F7A87C6-0E14-4EDD-88F4-81D0B6B88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371042BD-E2E7-4B86-828D-65B4618E55A0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GB" sz="3600" b="1" dirty="0">
                <a:solidFill>
                  <a:schemeClr val="bg1"/>
                </a:solidFill>
              </a:rPr>
              <a:t>La liaison</a:t>
            </a:r>
          </a:p>
        </p:txBody>
      </p:sp>
    </p:spTree>
    <p:extLst>
      <p:ext uri="{BB962C8B-B14F-4D97-AF65-F5344CB8AC3E}">
        <p14:creationId xmlns:p14="http://schemas.microsoft.com/office/powerpoint/2010/main" val="418943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7F314A-1F18-46C3-B2C2-8CDD3A7E7ED1}"/>
              </a:ext>
            </a:extLst>
          </p:cNvPr>
          <p:cNvSpPr txBox="1"/>
          <p:nvPr/>
        </p:nvSpPr>
        <p:spPr>
          <a:xfrm>
            <a:off x="2524800" y="4180146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we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have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3824" y="1679814"/>
            <a:ext cx="949977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13400" b="1" dirty="0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13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4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134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vons</a:t>
            </a:r>
            <a:endParaRPr lang="en-GB" sz="13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Arc 8"/>
          <p:cNvSpPr/>
          <p:nvPr/>
        </p:nvSpPr>
        <p:spPr>
          <a:xfrm rot="7925323">
            <a:off x="4979967" y="1975436"/>
            <a:ext cx="1896542" cy="2038688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ction Button: Forward or Next 9">
            <a:hlinkClick r:id="" action="ppaction://noaction" highlightClick="1">
              <a:snd r:embed="rId3" name="nous avon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26941F-A871-464C-89C0-467EA634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100"/>
            <a:ext cx="6277232" cy="437208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nous and vous</a:t>
            </a:r>
          </a:p>
        </p:txBody>
      </p:sp>
      <p:pic>
        <p:nvPicPr>
          <p:cNvPr id="4" name="Picture 3" descr="background rectangle">
            <a:extLst>
              <a:ext uri="{FF2B5EF4-FFF2-40B4-BE49-F238E27FC236}">
                <a16:creationId xmlns:a16="http://schemas.microsoft.com/office/drawing/2014/main" id="{5ADA6219-660F-42F0-9369-55C8DA878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2A1F8388-4F75-4379-91A7-402029F1A582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GB" sz="3600" b="1" dirty="0" err="1">
                <a:solidFill>
                  <a:schemeClr val="bg1"/>
                </a:solidFill>
              </a:rPr>
              <a:t>avoir</a:t>
            </a:r>
            <a:r>
              <a:rPr lang="en-GB" sz="3600" b="1" dirty="0">
                <a:solidFill>
                  <a:schemeClr val="bg1"/>
                </a:solidFill>
              </a:rPr>
              <a:t>: nous and </a:t>
            </a:r>
            <a:r>
              <a:rPr lang="en-GB" sz="3600" b="1" dirty="0" err="1">
                <a:solidFill>
                  <a:schemeClr val="bg1"/>
                </a:solidFill>
              </a:rPr>
              <a:t>vous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A3EB90B3-E9E7-491A-8466-4580CEE999C3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56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7F314A-1F18-46C3-B2C2-8CDD3A7E7ED1}"/>
              </a:ext>
            </a:extLst>
          </p:cNvPr>
          <p:cNvSpPr txBox="1"/>
          <p:nvPr/>
        </p:nvSpPr>
        <p:spPr>
          <a:xfrm>
            <a:off x="2524799" y="4158566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you 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(pl) 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have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1872" y="1638541"/>
            <a:ext cx="864345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4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134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13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4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134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vez</a:t>
            </a:r>
            <a:endParaRPr lang="en-GB" sz="13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Arc 8"/>
          <p:cNvSpPr/>
          <p:nvPr/>
        </p:nvSpPr>
        <p:spPr>
          <a:xfrm rot="7925323">
            <a:off x="5231966" y="1897202"/>
            <a:ext cx="1896542" cy="2038688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ction Button: Forward or Next 9">
            <a:hlinkClick r:id="" action="ppaction://noaction" highlightClick="1">
              <a:snd r:embed="rId3" name="vous avez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06C272-C3EA-4E41-A5A7-203A954AE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47434"/>
            <a:ext cx="6096002" cy="1016558"/>
          </a:xfrm>
        </p:spPr>
        <p:txBody>
          <a:bodyPr/>
          <a:lstStyle/>
          <a:p>
            <a:r>
              <a:rPr lang="fr-FR" dirty="0"/>
              <a:t>Avoir: nous and vous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D136A21-A8A6-4C22-89E9-B043529E4E54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fr-FR"/>
              <a:t>Avoir: nous and vous</a:t>
            </a:r>
            <a:endParaRPr lang="fr-FR" dirty="0"/>
          </a:p>
        </p:txBody>
      </p:sp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0139AD30-CD10-4416-8220-DCBB22B88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AEEE5D5F-DAE8-4B99-8E39-D992BD9A4FE7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GB" sz="3600" b="1" dirty="0" err="1">
                <a:solidFill>
                  <a:schemeClr val="bg1"/>
                </a:solidFill>
              </a:rPr>
              <a:t>avoir</a:t>
            </a:r>
            <a:r>
              <a:rPr lang="en-GB" sz="3600" b="1" dirty="0">
                <a:solidFill>
                  <a:schemeClr val="bg1"/>
                </a:solidFill>
              </a:rPr>
              <a:t>: nous and </a:t>
            </a:r>
            <a:r>
              <a:rPr lang="en-GB" sz="3600" b="1" dirty="0" err="1">
                <a:solidFill>
                  <a:schemeClr val="bg1"/>
                </a:solidFill>
              </a:rPr>
              <a:t>vous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C3B02DA3-EF79-45A4-AAFB-7F90A349256F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67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7F314A-1F18-46C3-B2C2-8CDD3A7E7ED1}"/>
              </a:ext>
            </a:extLst>
          </p:cNvPr>
          <p:cNvSpPr txBox="1"/>
          <p:nvPr/>
        </p:nvSpPr>
        <p:spPr>
          <a:xfrm>
            <a:off x="2524800" y="4180146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we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have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3824" y="1679814"/>
            <a:ext cx="949977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13400" b="1" dirty="0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13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4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134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vons</a:t>
            </a:r>
            <a:endParaRPr lang="en-GB" sz="13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Arc 8"/>
          <p:cNvSpPr/>
          <p:nvPr/>
        </p:nvSpPr>
        <p:spPr>
          <a:xfrm rot="7925323">
            <a:off x="4979967" y="1975436"/>
            <a:ext cx="1896542" cy="2038688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ction Button: Forward or Next 9">
            <a:hlinkClick r:id="" action="ppaction://noaction" highlightClick="1">
              <a:snd r:embed="rId3" name="nous avon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4AC065-E4ED-4A23-8EE0-930DF39E3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420164"/>
            <a:ext cx="6277232" cy="561640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nous and vous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E9D4AA49-ED96-4E34-B28C-CCBD548946DC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fr-FR"/>
              <a:t>Avoir: nous and vous</a:t>
            </a:r>
            <a:endParaRPr lang="fr-FR" dirty="0"/>
          </a:p>
        </p:txBody>
      </p:sp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74BB4F7E-1FC5-4623-9E3C-55933AAD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AE14469B-38A8-48F0-B67A-1205EDDFF88F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GB" sz="3600" b="1" dirty="0" err="1">
                <a:solidFill>
                  <a:schemeClr val="bg1"/>
                </a:solidFill>
              </a:rPr>
              <a:t>avoir</a:t>
            </a:r>
            <a:r>
              <a:rPr lang="en-GB" sz="3600" b="1" dirty="0">
                <a:solidFill>
                  <a:schemeClr val="bg1"/>
                </a:solidFill>
              </a:rPr>
              <a:t>: nous and </a:t>
            </a:r>
            <a:r>
              <a:rPr lang="en-GB" sz="3600" b="1" dirty="0" err="1">
                <a:solidFill>
                  <a:schemeClr val="bg1"/>
                </a:solidFill>
              </a:rPr>
              <a:t>vous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681F2BB9-D972-4C87-B475-26443C516AFF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89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7F314A-1F18-46C3-B2C2-8CDD3A7E7ED1}"/>
              </a:ext>
            </a:extLst>
          </p:cNvPr>
          <p:cNvSpPr txBox="1"/>
          <p:nvPr/>
        </p:nvSpPr>
        <p:spPr>
          <a:xfrm>
            <a:off x="2524799" y="4158566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you 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(pl) 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have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1872" y="1638541"/>
            <a:ext cx="864345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4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134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13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4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134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vez</a:t>
            </a:r>
            <a:endParaRPr lang="en-GB" sz="13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Arc 8"/>
          <p:cNvSpPr/>
          <p:nvPr/>
        </p:nvSpPr>
        <p:spPr>
          <a:xfrm rot="7925323">
            <a:off x="5231966" y="1897202"/>
            <a:ext cx="1896542" cy="2038688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ction Button: Forward or Next 9">
            <a:hlinkClick r:id="" action="ppaction://noaction" highlightClick="1">
              <a:snd r:embed="rId3" name="vous avez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4AB1A1-ABEF-428C-9DB8-35976DC90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43" y="419591"/>
            <a:ext cx="6032157" cy="585122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nous and vous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1743FD0D-268F-4DAD-9810-DEBAAF88DA40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fr-FR"/>
              <a:t>Avoir: nous and vous</a:t>
            </a:r>
            <a:endParaRPr lang="fr-FR" dirty="0"/>
          </a:p>
        </p:txBody>
      </p:sp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5AFC5E08-283C-462F-92F5-B3C80677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016AE783-48A7-49CC-B73F-6FC9092B5DB1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GB" sz="3600" b="1" dirty="0" err="1">
                <a:solidFill>
                  <a:schemeClr val="bg1"/>
                </a:solidFill>
              </a:rPr>
              <a:t>avoir</a:t>
            </a:r>
            <a:r>
              <a:rPr lang="en-GB" sz="3600" b="1" dirty="0">
                <a:solidFill>
                  <a:schemeClr val="bg1"/>
                </a:solidFill>
              </a:rPr>
              <a:t>: nous and </a:t>
            </a:r>
            <a:r>
              <a:rPr lang="en-GB" sz="3600" b="1" dirty="0" err="1">
                <a:solidFill>
                  <a:schemeClr val="bg1"/>
                </a:solidFill>
              </a:rPr>
              <a:t>vous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E5B8C636-9DF9-4CC1-BBE7-E26DA6875AF4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2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2524799" y="3227088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We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have two sisters.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0778" y="1629675"/>
            <a:ext cx="1154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7200" b="1" dirty="0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vons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deux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sœurs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nous avons deux soeur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2541176" y="1878183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955" y="3985846"/>
            <a:ext cx="1839058" cy="183905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E113F64-4306-486B-AB40-222E8BF8B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3"/>
            <a:ext cx="5958016" cy="399601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nous and vous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D1C923DB-4F69-4B61-A133-267439F138BD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fr-FR"/>
              <a:t>Avoir: nous and vous</a:t>
            </a:r>
            <a:endParaRPr lang="fr-FR" dirty="0"/>
          </a:p>
        </p:txBody>
      </p:sp>
      <p:pic>
        <p:nvPicPr>
          <p:cNvPr id="15" name="Picture 14" descr="background rectangle">
            <a:extLst>
              <a:ext uri="{FF2B5EF4-FFF2-40B4-BE49-F238E27FC236}">
                <a16:creationId xmlns:a16="http://schemas.microsoft.com/office/drawing/2014/main" id="{E5FC2440-E52A-451C-AEF8-B534B8371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ADD5E0AE-8424-4855-8F52-407FCD3827F5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GB" sz="3600" b="1" dirty="0" err="1">
                <a:solidFill>
                  <a:schemeClr val="bg1"/>
                </a:solidFill>
              </a:rPr>
              <a:t>avoir</a:t>
            </a:r>
            <a:r>
              <a:rPr lang="en-GB" sz="3600" b="1" dirty="0">
                <a:solidFill>
                  <a:schemeClr val="bg1"/>
                </a:solidFill>
              </a:rPr>
              <a:t>: nous and </a:t>
            </a:r>
            <a:r>
              <a:rPr lang="en-GB" sz="3600" b="1" dirty="0" err="1">
                <a:solidFill>
                  <a:schemeClr val="bg1"/>
                </a:solidFill>
              </a:rPr>
              <a:t>vous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23AC69E6-1AC0-44E4-AEC7-A97DCB756978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98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8DC5BBA-1124-4570-8DCD-C9C01E674399}"/>
              </a:ext>
            </a:extLst>
          </p:cNvPr>
          <p:cNvSpPr txBox="1"/>
          <p:nvPr/>
        </p:nvSpPr>
        <p:spPr>
          <a:xfrm>
            <a:off x="2524799" y="3227088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You 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(pl) 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have bikes.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9578" y="1551986"/>
            <a:ext cx="1154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vez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des 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vélos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vous avez des vélo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3549702" y="1756773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Bike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098" y="4412965"/>
            <a:ext cx="2517822" cy="15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ke Clip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666" y="4392475"/>
            <a:ext cx="2301108" cy="156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3244EC-DE11-49F6-A5AF-0637EA44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80" y="556081"/>
            <a:ext cx="6277232" cy="569367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nous and vous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504A1420-C0E8-4D52-AF2F-36376C94685B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fr-FR"/>
              <a:t>Avoir: nous and vous</a:t>
            </a:r>
            <a:endParaRPr lang="fr-FR" dirty="0"/>
          </a:p>
        </p:txBody>
      </p:sp>
      <p:pic>
        <p:nvPicPr>
          <p:cNvPr id="15" name="Picture 14" descr="background rectangle">
            <a:extLst>
              <a:ext uri="{FF2B5EF4-FFF2-40B4-BE49-F238E27FC236}">
                <a16:creationId xmlns:a16="http://schemas.microsoft.com/office/drawing/2014/main" id="{28499AD5-4A13-415C-B855-6086A1414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8704AF6B-6728-433F-A35D-3C17CA812813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GB" sz="3600" b="1" dirty="0" err="1">
                <a:solidFill>
                  <a:schemeClr val="bg1"/>
                </a:solidFill>
              </a:rPr>
              <a:t>avoir</a:t>
            </a:r>
            <a:r>
              <a:rPr lang="en-GB" sz="3600" b="1" dirty="0">
                <a:solidFill>
                  <a:schemeClr val="bg1"/>
                </a:solidFill>
              </a:rPr>
              <a:t>: nous and </a:t>
            </a:r>
            <a:r>
              <a:rPr lang="en-GB" sz="3600" b="1" dirty="0" err="1">
                <a:solidFill>
                  <a:schemeClr val="bg1"/>
                </a:solidFill>
              </a:rPr>
              <a:t>vous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2E3DDD34-F8EC-4D5A-9062-51EB592EA400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1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3A4265F-D7EA-4CA5-B1EE-959FE5108EEA}"/>
              </a:ext>
            </a:extLst>
          </p:cNvPr>
          <p:cNvSpPr txBox="1"/>
          <p:nvPr/>
        </p:nvSpPr>
        <p:spPr>
          <a:xfrm>
            <a:off x="2524799" y="3227088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have dreams.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5869" y="1577047"/>
            <a:ext cx="1154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vons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des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rêves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nous avons des rêve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8" name="Arc 7"/>
          <p:cNvSpPr/>
          <p:nvPr/>
        </p:nvSpPr>
        <p:spPr>
          <a:xfrm rot="7615317">
            <a:off x="3006367" y="1794840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614079" y="3920836"/>
            <a:ext cx="2295841" cy="2183526"/>
            <a:chOff x="9411250" y="3785032"/>
            <a:chExt cx="2415389" cy="2319330"/>
          </a:xfrm>
        </p:grpSpPr>
        <p:grpSp>
          <p:nvGrpSpPr>
            <p:cNvPr id="3" name="Group 2"/>
            <p:cNvGrpSpPr/>
            <p:nvPr/>
          </p:nvGrpSpPr>
          <p:grpSpPr>
            <a:xfrm>
              <a:off x="9431845" y="5030437"/>
              <a:ext cx="2355197" cy="1073925"/>
              <a:chOff x="8908712" y="4635279"/>
              <a:chExt cx="2888843" cy="137210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8712" y="4635279"/>
                <a:ext cx="1367497" cy="1372102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06220" y="4714518"/>
                <a:ext cx="1191335" cy="1213622"/>
              </a:xfrm>
              <a:prstGeom prst="rect">
                <a:avLst/>
              </a:prstGeom>
            </p:spPr>
          </p:pic>
        </p:grpSp>
        <p:sp>
          <p:nvSpPr>
            <p:cNvPr id="14" name="Cloud Callout 13"/>
            <p:cNvSpPr/>
            <p:nvPr/>
          </p:nvSpPr>
          <p:spPr>
            <a:xfrm>
              <a:off x="10776181" y="3785032"/>
              <a:ext cx="1050458" cy="606158"/>
            </a:xfrm>
            <a:prstGeom prst="cloudCallout">
              <a:avLst>
                <a:gd name="adj1" fmla="val 1748"/>
                <a:gd name="adj2" fmla="val 132516"/>
              </a:avLst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Cloud Callout 14"/>
            <p:cNvSpPr/>
            <p:nvPr/>
          </p:nvSpPr>
          <p:spPr>
            <a:xfrm>
              <a:off x="9411250" y="3785032"/>
              <a:ext cx="1050458" cy="606158"/>
            </a:xfrm>
            <a:prstGeom prst="cloudCallout">
              <a:avLst>
                <a:gd name="adj1" fmla="val 1748"/>
                <a:gd name="adj2" fmla="val 134802"/>
              </a:avLst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6EC66EC3-D46B-4843-971E-0C824B832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59" y="540870"/>
            <a:ext cx="5439032" cy="627092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nous and vous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D62A0E5-D037-43DC-AE85-49C046B737E6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fr-FR"/>
              <a:t>Avoir: nous and vous</a:t>
            </a:r>
            <a:endParaRPr lang="fr-FR" dirty="0"/>
          </a:p>
        </p:txBody>
      </p:sp>
      <p:pic>
        <p:nvPicPr>
          <p:cNvPr id="20" name="Picture 19" descr="background rectangle">
            <a:extLst>
              <a:ext uri="{FF2B5EF4-FFF2-40B4-BE49-F238E27FC236}">
                <a16:creationId xmlns:a16="http://schemas.microsoft.com/office/drawing/2014/main" id="{1C1C7B58-8396-425E-918B-C1EE450D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BD70BDEB-13E5-49F8-8856-1CBA77F8A0DE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GB" sz="3600" b="1" dirty="0" err="1">
                <a:solidFill>
                  <a:schemeClr val="bg1"/>
                </a:solidFill>
              </a:rPr>
              <a:t>avoir</a:t>
            </a:r>
            <a:r>
              <a:rPr lang="en-GB" sz="3600" b="1" dirty="0">
                <a:solidFill>
                  <a:schemeClr val="bg1"/>
                </a:solidFill>
              </a:rPr>
              <a:t>: nous and </a:t>
            </a:r>
            <a:r>
              <a:rPr lang="en-GB" sz="3600" b="1" dirty="0" err="1">
                <a:solidFill>
                  <a:schemeClr val="bg1"/>
                </a:solidFill>
              </a:rPr>
              <a:t>vous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2" name="Rounded Rectangle 46">
            <a:extLst>
              <a:ext uri="{FF2B5EF4-FFF2-40B4-BE49-F238E27FC236}">
                <a16:creationId xmlns:a16="http://schemas.microsoft.com/office/drawing/2014/main" id="{7F3CFEF9-E92D-45AC-9AF0-2BE66CD146E5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85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34AFA93-FE62-450B-A99C-43EAEA98FC97}"/>
              </a:ext>
            </a:extLst>
          </p:cNvPr>
          <p:cNvSpPr txBox="1"/>
          <p:nvPr/>
        </p:nvSpPr>
        <p:spPr>
          <a:xfrm>
            <a:off x="2524799" y="3227088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You 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(pl) 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have shirts.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4405" y="1603421"/>
            <a:ext cx="1154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vez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des chemises.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vous avez des chemise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2285681" y="1762715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642" y="4511438"/>
            <a:ext cx="1866900" cy="1485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742" y="4511438"/>
            <a:ext cx="1866900" cy="14859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24DBB1-6E55-4E6D-9818-64F00D540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470243"/>
            <a:ext cx="5834449" cy="707849"/>
          </a:xfrm>
        </p:spPr>
        <p:txBody>
          <a:bodyPr/>
          <a:lstStyle/>
          <a:p>
            <a:r>
              <a:rPr lang="fr-FR" dirty="0"/>
              <a:t>Avoir: nous and vous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45C504F5-AD17-4708-9F49-C8E217545B2A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fr-FR"/>
              <a:t>Avoir: nous and vous</a:t>
            </a:r>
            <a:endParaRPr lang="fr-FR" dirty="0"/>
          </a:p>
        </p:txBody>
      </p:sp>
      <p:pic>
        <p:nvPicPr>
          <p:cNvPr id="16" name="Picture 15" descr="background rectangle">
            <a:extLst>
              <a:ext uri="{FF2B5EF4-FFF2-40B4-BE49-F238E27FC236}">
                <a16:creationId xmlns:a16="http://schemas.microsoft.com/office/drawing/2014/main" id="{FA1525B0-CE49-4453-81E1-384FD9DBB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A418D3D8-E430-4147-A8D7-0F1DB36528F7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GB" sz="3600" b="1" dirty="0" err="1">
                <a:solidFill>
                  <a:schemeClr val="bg1"/>
                </a:solidFill>
              </a:rPr>
              <a:t>avoir</a:t>
            </a:r>
            <a:r>
              <a:rPr lang="en-GB" sz="3600" b="1" dirty="0">
                <a:solidFill>
                  <a:schemeClr val="bg1"/>
                </a:solidFill>
              </a:rPr>
              <a:t>: nous and </a:t>
            </a:r>
            <a:r>
              <a:rPr lang="en-GB" sz="3600" b="1" dirty="0" err="1">
                <a:solidFill>
                  <a:schemeClr val="bg1"/>
                </a:solidFill>
              </a:rPr>
              <a:t>vous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46">
            <a:extLst>
              <a:ext uri="{FF2B5EF4-FFF2-40B4-BE49-F238E27FC236}">
                <a16:creationId xmlns:a16="http://schemas.microsoft.com/office/drawing/2014/main" id="{650D040E-C64A-400C-8284-7D27FE99D0F2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3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EDBA293-8FE1-4FB7-8E44-CBA8C52B66FF}"/>
              </a:ext>
            </a:extLst>
          </p:cNvPr>
          <p:cNvSpPr txBox="1"/>
          <p:nvPr/>
        </p:nvSpPr>
        <p:spPr>
          <a:xfrm>
            <a:off x="2524799" y="3227088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We have a problem.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489" y="1598200"/>
            <a:ext cx="1154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7200" b="1" dirty="0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von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>
                <a:solidFill>
                  <a:srgbClr val="EE6000"/>
                </a:solidFill>
                <a:latin typeface="Century Gothic" panose="020B0502020202020204" pitchFamily="34" charset="0"/>
              </a:rPr>
              <a:t>u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 problème.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nous avons un problème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2359640" y="1840556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Arc 10"/>
          <p:cNvSpPr/>
          <p:nvPr/>
        </p:nvSpPr>
        <p:spPr>
          <a:xfrm rot="7615317">
            <a:off x="5232485" y="1757737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320" y="3948113"/>
            <a:ext cx="1371600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1176" y="3948113"/>
            <a:ext cx="938310" cy="203472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B15DB21-8469-4D06-A727-D87E619C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0" y="515517"/>
            <a:ext cx="5859162" cy="568836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nous and vous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684A1F21-E422-4DAE-BA16-8422B44BE1DF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fr-FR"/>
              <a:t>Avoir: nous and vous</a:t>
            </a:r>
            <a:endParaRPr lang="fr-FR" dirty="0"/>
          </a:p>
        </p:txBody>
      </p:sp>
      <p:pic>
        <p:nvPicPr>
          <p:cNvPr id="16" name="Picture 15" descr="background rectangle">
            <a:extLst>
              <a:ext uri="{FF2B5EF4-FFF2-40B4-BE49-F238E27FC236}">
                <a16:creationId xmlns:a16="http://schemas.microsoft.com/office/drawing/2014/main" id="{78AB7BEB-B3BA-4145-A1E5-104DC152F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FDC1BC2E-AD44-4CE1-9707-08F8300D2D4F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GB" sz="3600" b="1" dirty="0" err="1">
                <a:solidFill>
                  <a:schemeClr val="bg1"/>
                </a:solidFill>
              </a:rPr>
              <a:t>avoir</a:t>
            </a:r>
            <a:r>
              <a:rPr lang="en-GB" sz="3600" b="1" dirty="0">
                <a:solidFill>
                  <a:schemeClr val="bg1"/>
                </a:solidFill>
              </a:rPr>
              <a:t>: nous and </a:t>
            </a:r>
            <a:r>
              <a:rPr lang="en-GB" sz="3600" b="1" dirty="0" err="1">
                <a:solidFill>
                  <a:schemeClr val="bg1"/>
                </a:solidFill>
              </a:rPr>
              <a:t>vous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46">
            <a:extLst>
              <a:ext uri="{FF2B5EF4-FFF2-40B4-BE49-F238E27FC236}">
                <a16:creationId xmlns:a16="http://schemas.microsoft.com/office/drawing/2014/main" id="{6345CE4A-3369-4E12-8BFC-720EAA9844F3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54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6112" y="1719003"/>
            <a:ext cx="949977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3400" b="1" i="0" u="none" strike="noStrike" kern="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</a:t>
            </a:r>
            <a:r>
              <a:rPr kumimoji="0" lang="fr-FR" sz="13400" b="1" i="0" u="none" strike="noStrike" kern="0" cap="none" spc="0" normalizeH="0" baseline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F314A-1F18-46C3-B2C2-8CDD3A7E7ED1}"/>
              </a:ext>
            </a:extLst>
          </p:cNvPr>
          <p:cNvSpPr txBox="1"/>
          <p:nvPr/>
        </p:nvSpPr>
        <p:spPr>
          <a:xfrm>
            <a:off x="2524800" y="4180146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it’s a, that’s a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c'est un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id="{37658A0F-BC19-457F-9765-E918E14F4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67A92D48-24B2-4808-9910-6A755CB5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Liaison</a:t>
            </a:r>
          </a:p>
        </p:txBody>
      </p:sp>
      <p:sp>
        <p:nvSpPr>
          <p:cNvPr id="13" name="Rounded Rectangle 46">
            <a:extLst>
              <a:ext uri="{FF2B5EF4-FFF2-40B4-BE49-F238E27FC236}">
                <a16:creationId xmlns:a16="http://schemas.microsoft.com/office/drawing/2014/main" id="{184D6A00-A7DE-4C3A-BCF6-A21400D44635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00491C35-D8A6-41C2-BA73-44B8147A5324}"/>
              </a:ext>
            </a:extLst>
          </p:cNvPr>
          <p:cNvSpPr/>
          <p:nvPr/>
        </p:nvSpPr>
        <p:spPr>
          <a:xfrm rot="7925323">
            <a:off x="6211680" y="1923532"/>
            <a:ext cx="1896542" cy="2038688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64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'est 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2524799" y="3227088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You 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(pl)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have children.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0778" y="1629675"/>
            <a:ext cx="1154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vez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de</a:t>
            </a:r>
            <a:r>
              <a:rPr lang="en-GB" sz="7200" b="1" dirty="0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>
                <a:solidFill>
                  <a:srgbClr val="EE6000"/>
                </a:solidFill>
                <a:latin typeface="Century Gothic" panose="020B0502020202020204" pitchFamily="34" charset="0"/>
              </a:rPr>
              <a:t>e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nfants.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vous avez des enfant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2541176" y="1878183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A0D1C4FF-F161-449E-9762-3D4AF8F39B2C}"/>
              </a:ext>
            </a:extLst>
          </p:cNvPr>
          <p:cNvSpPr/>
          <p:nvPr/>
        </p:nvSpPr>
        <p:spPr>
          <a:xfrm rot="7615317">
            <a:off x="6738387" y="1824819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D7971B-EF7D-4210-9F79-5134E3659FCD}"/>
              </a:ext>
            </a:extLst>
          </p:cNvPr>
          <p:cNvGrpSpPr/>
          <p:nvPr/>
        </p:nvGrpSpPr>
        <p:grpSpPr>
          <a:xfrm>
            <a:off x="8104412" y="4049784"/>
            <a:ext cx="3805508" cy="2098799"/>
            <a:chOff x="8104412" y="4049784"/>
            <a:chExt cx="3805508" cy="20987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373480-3E1B-4C20-AA4F-2DFF3EFDC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45857" y="4049784"/>
              <a:ext cx="2670441" cy="2098799"/>
            </a:xfrm>
            <a:prstGeom prst="rect">
              <a:avLst/>
            </a:prstGeom>
          </p:spPr>
        </p:pic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A6C93D36-780B-427A-84B2-057A7FD66215}"/>
                </a:ext>
              </a:extLst>
            </p:cNvPr>
            <p:cNvSpPr/>
            <p:nvPr/>
          </p:nvSpPr>
          <p:spPr>
            <a:xfrm>
              <a:off x="8104412" y="5149186"/>
              <a:ext cx="641445" cy="221617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C8FA86FC-90EE-4F5C-9DF2-5CEEFE518CC7}"/>
                </a:ext>
              </a:extLst>
            </p:cNvPr>
            <p:cNvSpPr/>
            <p:nvPr/>
          </p:nvSpPr>
          <p:spPr>
            <a:xfrm rot="20004478">
              <a:off x="9010078" y="5739084"/>
              <a:ext cx="641445" cy="221617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E9C60BF6-46A8-4694-B8FA-EE390CBEBB4D}"/>
                </a:ext>
              </a:extLst>
            </p:cNvPr>
            <p:cNvSpPr/>
            <p:nvPr/>
          </p:nvSpPr>
          <p:spPr>
            <a:xfrm rot="12557614">
              <a:off x="10321847" y="5758807"/>
              <a:ext cx="641445" cy="221617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A99DB806-ABA7-4176-AA50-738686D12A26}"/>
                </a:ext>
              </a:extLst>
            </p:cNvPr>
            <p:cNvSpPr/>
            <p:nvPr/>
          </p:nvSpPr>
          <p:spPr>
            <a:xfrm rot="10800000">
              <a:off x="11268475" y="5143579"/>
              <a:ext cx="641445" cy="221617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17EFEBDD-EAA0-4CFF-B551-FAE43BC6F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190" y="496437"/>
            <a:ext cx="5933303" cy="655474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nous and vous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8CF8E454-ED1D-4B0E-B386-383CE4CE66F7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fr-FR"/>
              <a:t>Avoir: nous and vous</a:t>
            </a:r>
            <a:endParaRPr lang="fr-FR" dirty="0"/>
          </a:p>
        </p:txBody>
      </p:sp>
      <p:pic>
        <p:nvPicPr>
          <p:cNvPr id="20" name="Picture 19" descr="background rectangle">
            <a:extLst>
              <a:ext uri="{FF2B5EF4-FFF2-40B4-BE49-F238E27FC236}">
                <a16:creationId xmlns:a16="http://schemas.microsoft.com/office/drawing/2014/main" id="{9CA9A2A8-D2EB-4CEF-8288-0BD934F21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CFFD495-256F-4C1B-B4F8-DD90FDF2D0A2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GB" sz="3600" b="1" dirty="0" err="1">
                <a:solidFill>
                  <a:schemeClr val="bg1"/>
                </a:solidFill>
              </a:rPr>
              <a:t>avoir</a:t>
            </a:r>
            <a:r>
              <a:rPr lang="en-GB" sz="3600" b="1" dirty="0">
                <a:solidFill>
                  <a:schemeClr val="bg1"/>
                </a:solidFill>
              </a:rPr>
              <a:t>: nous and </a:t>
            </a:r>
            <a:r>
              <a:rPr lang="en-GB" sz="3600" b="1" dirty="0" err="1">
                <a:solidFill>
                  <a:schemeClr val="bg1"/>
                </a:solidFill>
              </a:rPr>
              <a:t>vous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2" name="Rounded Rectangle 46">
            <a:extLst>
              <a:ext uri="{FF2B5EF4-FFF2-40B4-BE49-F238E27FC236}">
                <a16:creationId xmlns:a16="http://schemas.microsoft.com/office/drawing/2014/main" id="{4EDBF567-27DE-49F5-B6D6-77AC32EA8C4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13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4F98176-73AB-482D-BE92-0C2FFA4F612F}"/>
              </a:ext>
            </a:extLst>
          </p:cNvPr>
          <p:cNvSpPr txBox="1"/>
          <p:nvPr/>
        </p:nvSpPr>
        <p:spPr>
          <a:xfrm>
            <a:off x="2524799" y="3227088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We have a family.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5869" y="1595375"/>
            <a:ext cx="1154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7200" b="1" dirty="0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von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u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ne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famille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nous avons une famille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3006366" y="1756326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Arc 10"/>
          <p:cNvSpPr/>
          <p:nvPr/>
        </p:nvSpPr>
        <p:spPr>
          <a:xfrm rot="7615317">
            <a:off x="5912458" y="1794840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Family Sign Symbol Black Clip Art">
            <a:extLst>
              <a:ext uri="{FF2B5EF4-FFF2-40B4-BE49-F238E27FC236}">
                <a16:creationId xmlns:a16="http://schemas.microsoft.com/office/drawing/2014/main" id="{3F0581A5-F782-4E4D-A697-7AB0A2398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805" y="4545106"/>
            <a:ext cx="1980571" cy="143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3B8617-5E73-4DD3-BA79-99E9039D5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51" y="343987"/>
            <a:ext cx="5982730" cy="707850"/>
          </a:xfrm>
        </p:spPr>
        <p:txBody>
          <a:bodyPr/>
          <a:lstStyle/>
          <a:p>
            <a:r>
              <a:rPr lang="fr-FR" dirty="0"/>
              <a:t>Avoir: nous and vous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D185CB22-BEDC-4E67-B965-E52CD0FE52E9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fr-FR"/>
              <a:t>Avoir: nous and vous</a:t>
            </a:r>
            <a:endParaRPr lang="fr-FR" dirty="0"/>
          </a:p>
        </p:txBody>
      </p:sp>
      <p:pic>
        <p:nvPicPr>
          <p:cNvPr id="17" name="Picture 16" descr="background rectangle">
            <a:extLst>
              <a:ext uri="{FF2B5EF4-FFF2-40B4-BE49-F238E27FC236}">
                <a16:creationId xmlns:a16="http://schemas.microsoft.com/office/drawing/2014/main" id="{DAFA3CD1-2E51-45BB-9238-484D333F3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637BA7B8-F2B3-466D-9EC8-ECD21A083CDC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GB" sz="3600" b="1" dirty="0" err="1">
                <a:solidFill>
                  <a:schemeClr val="bg1"/>
                </a:solidFill>
              </a:rPr>
              <a:t>avoir</a:t>
            </a:r>
            <a:r>
              <a:rPr lang="en-GB" sz="3600" b="1" dirty="0">
                <a:solidFill>
                  <a:schemeClr val="bg1"/>
                </a:solidFill>
              </a:rPr>
              <a:t>: nous and </a:t>
            </a:r>
            <a:r>
              <a:rPr lang="en-GB" sz="3600" b="1" dirty="0" err="1">
                <a:solidFill>
                  <a:schemeClr val="bg1"/>
                </a:solidFill>
              </a:rPr>
              <a:t>vous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46">
            <a:extLst>
              <a:ext uri="{FF2B5EF4-FFF2-40B4-BE49-F238E27FC236}">
                <a16:creationId xmlns:a16="http://schemas.microsoft.com/office/drawing/2014/main" id="{2CE099A3-F6DB-49C7-BBF8-64BC73EFF903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13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1A6C7BD-30F9-4454-A560-17013DABB6F8}"/>
              </a:ext>
            </a:extLst>
          </p:cNvPr>
          <p:cNvSpPr txBox="1"/>
          <p:nvPr/>
        </p:nvSpPr>
        <p:spPr>
          <a:xfrm>
            <a:off x="2524799" y="3227088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You 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(pl) 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have a house.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2201" y="1611914"/>
            <a:ext cx="10767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ve</a:t>
            </a:r>
            <a:r>
              <a:rPr lang="en-GB" sz="7200" b="1" dirty="0" err="1">
                <a:solidFill>
                  <a:srgbClr val="FA6500"/>
                </a:solidFill>
                <a:latin typeface="Century Gothic" panose="020B0502020202020204" pitchFamily="34" charset="0"/>
              </a:rPr>
              <a:t>z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FA6500"/>
                </a:solidFill>
                <a:latin typeface="Century Gothic" panose="020B0502020202020204" pitchFamily="34" charset="0"/>
              </a:rPr>
              <a:t>u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ne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maison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vous avez une maison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2629395" y="1803332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Save Your Home Corp.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26" y="4225636"/>
            <a:ext cx="2425336" cy="175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EE857E37-94EE-4E1B-A96C-E700157894AD}"/>
              </a:ext>
            </a:extLst>
          </p:cNvPr>
          <p:cNvSpPr/>
          <p:nvPr/>
        </p:nvSpPr>
        <p:spPr>
          <a:xfrm rot="7615317">
            <a:off x="4941796" y="1803333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E12821-21F9-4DC6-80B3-1CBC46BFA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181" y="389849"/>
            <a:ext cx="5883876" cy="720919"/>
          </a:xfrm>
        </p:spPr>
        <p:txBody>
          <a:bodyPr/>
          <a:lstStyle/>
          <a:p>
            <a:r>
              <a:rPr lang="fr-FR" dirty="0"/>
              <a:t>Avoir: nous and vous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7043C1DD-920A-4D92-B360-EFDE120FA586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fr-FR"/>
              <a:t>Avoir: nous and vous</a:t>
            </a:r>
            <a:endParaRPr lang="fr-FR" dirty="0"/>
          </a:p>
        </p:txBody>
      </p:sp>
      <p:pic>
        <p:nvPicPr>
          <p:cNvPr id="16" name="Picture 15" descr="background rectangle">
            <a:extLst>
              <a:ext uri="{FF2B5EF4-FFF2-40B4-BE49-F238E27FC236}">
                <a16:creationId xmlns:a16="http://schemas.microsoft.com/office/drawing/2014/main" id="{EC8E0A02-6C66-4CEC-86C3-75D1AD7FD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9881B217-3814-47FB-99A8-565959D065FE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GB" sz="3600" b="1" dirty="0" err="1">
                <a:solidFill>
                  <a:schemeClr val="bg1"/>
                </a:solidFill>
              </a:rPr>
              <a:t>avoir</a:t>
            </a:r>
            <a:r>
              <a:rPr lang="en-GB" sz="3600" b="1" dirty="0">
                <a:solidFill>
                  <a:schemeClr val="bg1"/>
                </a:solidFill>
              </a:rPr>
              <a:t>: nous and </a:t>
            </a:r>
            <a:r>
              <a:rPr lang="en-GB" sz="3600" b="1" dirty="0" err="1">
                <a:solidFill>
                  <a:schemeClr val="bg1"/>
                </a:solidFill>
              </a:rPr>
              <a:t>vous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46">
            <a:extLst>
              <a:ext uri="{FF2B5EF4-FFF2-40B4-BE49-F238E27FC236}">
                <a16:creationId xmlns:a16="http://schemas.microsoft.com/office/drawing/2014/main" id="{7F01C967-2227-4114-8AD8-440E7DE307F1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54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8EBEDFE-BB6E-4B22-8DF6-9CDD9B68F772}"/>
              </a:ext>
            </a:extLst>
          </p:cNvPr>
          <p:cNvSpPr txBox="1"/>
          <p:nvPr/>
        </p:nvSpPr>
        <p:spPr>
          <a:xfrm>
            <a:off x="2524799" y="3227088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We 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(pl)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have a solution.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6529" y="1615043"/>
            <a:ext cx="1154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7200" b="1" dirty="0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von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u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ne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solution.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nous avons une solution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2667027" y="1785435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9633655" y="4211779"/>
            <a:ext cx="2238628" cy="1892583"/>
            <a:chOff x="9633655" y="4211779"/>
            <a:chExt cx="2238628" cy="1892583"/>
          </a:xfrm>
        </p:grpSpPr>
        <p:pic>
          <p:nvPicPr>
            <p:cNvPr id="9218" name="Picture 2" descr="Light Bulb Clip Ar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3085" y="4211779"/>
              <a:ext cx="691387" cy="693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3655" y="5093319"/>
              <a:ext cx="1059704" cy="10110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091" y="5151707"/>
              <a:ext cx="923192" cy="894266"/>
            </a:xfrm>
            <a:prstGeom prst="rect">
              <a:avLst/>
            </a:prstGeom>
          </p:spPr>
        </p:pic>
      </p:grpSp>
      <p:sp>
        <p:nvSpPr>
          <p:cNvPr id="17" name="Arc 16">
            <a:extLst>
              <a:ext uri="{FF2B5EF4-FFF2-40B4-BE49-F238E27FC236}">
                <a16:creationId xmlns:a16="http://schemas.microsoft.com/office/drawing/2014/main" id="{BEDE64BA-7631-41A6-8259-B74917E27E98}"/>
              </a:ext>
            </a:extLst>
          </p:cNvPr>
          <p:cNvSpPr/>
          <p:nvPr/>
        </p:nvSpPr>
        <p:spPr>
          <a:xfrm rot="7615317">
            <a:off x="5519427" y="1797864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7587A5E2-AED7-4C24-A2F4-A70E658C1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100"/>
            <a:ext cx="6277232" cy="437208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nous and vous</a:t>
            </a:r>
          </a:p>
        </p:txBody>
      </p:sp>
      <p:pic>
        <p:nvPicPr>
          <p:cNvPr id="22" name="Picture 21" descr="background rectangle">
            <a:extLst>
              <a:ext uri="{FF2B5EF4-FFF2-40B4-BE49-F238E27FC236}">
                <a16:creationId xmlns:a16="http://schemas.microsoft.com/office/drawing/2014/main" id="{91D71FE7-CDD8-4370-856F-8BE524D4B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BEC2829B-42E4-46D8-A6FA-5E315D20EB94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GB" sz="3600" b="1" dirty="0" err="1">
                <a:solidFill>
                  <a:schemeClr val="bg1"/>
                </a:solidFill>
              </a:rPr>
              <a:t>avoir</a:t>
            </a:r>
            <a:r>
              <a:rPr lang="en-GB" sz="3600" b="1" dirty="0">
                <a:solidFill>
                  <a:schemeClr val="bg1"/>
                </a:solidFill>
              </a:rPr>
              <a:t>: nous and </a:t>
            </a:r>
            <a:r>
              <a:rPr lang="en-GB" sz="3600" b="1" dirty="0" err="1">
                <a:solidFill>
                  <a:schemeClr val="bg1"/>
                </a:solidFill>
              </a:rPr>
              <a:t>vous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4" name="Rounded Rectangle 46">
            <a:extLst>
              <a:ext uri="{FF2B5EF4-FFF2-40B4-BE49-F238E27FC236}">
                <a16:creationId xmlns:a16="http://schemas.microsoft.com/office/drawing/2014/main" id="{A737FC74-293A-4BF7-8837-180395B5349E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11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8EBEDFE-BB6E-4B22-8DF6-9CDD9B68F772}"/>
              </a:ext>
            </a:extLst>
          </p:cNvPr>
          <p:cNvSpPr txBox="1"/>
          <p:nvPr/>
        </p:nvSpPr>
        <p:spPr>
          <a:xfrm>
            <a:off x="2524799" y="3227088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You 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(pl)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have a solution.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5869" y="1624448"/>
            <a:ext cx="1154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ve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z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u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ne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solution.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vous avez une solution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3006367" y="1794840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9633655" y="4211779"/>
            <a:ext cx="2238628" cy="1892583"/>
            <a:chOff x="9633655" y="4211779"/>
            <a:chExt cx="2238628" cy="1892583"/>
          </a:xfrm>
        </p:grpSpPr>
        <p:pic>
          <p:nvPicPr>
            <p:cNvPr id="9218" name="Picture 2" descr="Light Bulb Clip Ar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3085" y="4211779"/>
              <a:ext cx="691387" cy="693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3655" y="5093319"/>
              <a:ext cx="1059704" cy="10110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091" y="5151707"/>
              <a:ext cx="923192" cy="894266"/>
            </a:xfrm>
            <a:prstGeom prst="rect">
              <a:avLst/>
            </a:prstGeom>
          </p:spPr>
        </p:pic>
      </p:grpSp>
      <p:sp>
        <p:nvSpPr>
          <p:cNvPr id="17" name="Arc 16">
            <a:extLst>
              <a:ext uri="{FF2B5EF4-FFF2-40B4-BE49-F238E27FC236}">
                <a16:creationId xmlns:a16="http://schemas.microsoft.com/office/drawing/2014/main" id="{BEDE64BA-7631-41A6-8259-B74917E27E98}"/>
              </a:ext>
            </a:extLst>
          </p:cNvPr>
          <p:cNvSpPr/>
          <p:nvPr/>
        </p:nvSpPr>
        <p:spPr>
          <a:xfrm rot="7615317">
            <a:off x="5275568" y="1794841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CC8CFFCC-8707-4E10-B414-920E47DD4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100"/>
            <a:ext cx="6277232" cy="437208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nous and vous</a:t>
            </a:r>
          </a:p>
        </p:txBody>
      </p:sp>
      <p:pic>
        <p:nvPicPr>
          <p:cNvPr id="18" name="Picture 17" descr="background rectangle">
            <a:extLst>
              <a:ext uri="{FF2B5EF4-FFF2-40B4-BE49-F238E27FC236}">
                <a16:creationId xmlns:a16="http://schemas.microsoft.com/office/drawing/2014/main" id="{88B078FA-AA7D-4AE2-BECF-3152475EF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CF1C0773-5635-4007-ADB1-ECDD8E7DD187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GB" sz="3600" b="1" dirty="0" err="1">
                <a:solidFill>
                  <a:schemeClr val="bg1"/>
                </a:solidFill>
              </a:rPr>
              <a:t>avoir</a:t>
            </a:r>
            <a:r>
              <a:rPr lang="en-GB" sz="3600" b="1" dirty="0">
                <a:solidFill>
                  <a:schemeClr val="bg1"/>
                </a:solidFill>
              </a:rPr>
              <a:t>: nous and </a:t>
            </a:r>
            <a:r>
              <a:rPr lang="en-GB" sz="3600" b="1" dirty="0" err="1">
                <a:solidFill>
                  <a:schemeClr val="bg1"/>
                </a:solidFill>
              </a:rPr>
              <a:t>vous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0" name="Rounded Rectangle 46">
            <a:extLst>
              <a:ext uri="{FF2B5EF4-FFF2-40B4-BE49-F238E27FC236}">
                <a16:creationId xmlns:a16="http://schemas.microsoft.com/office/drawing/2014/main" id="{9A5BCD5C-821D-4AF6-9C78-082C5CB61AC1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95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7999" y="1227846"/>
            <a:ext cx="1194391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say </a:t>
            </a: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one person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has something, use </a:t>
            </a:r>
            <a:r>
              <a:rPr kumimoji="0" lang="en-GB" sz="2100" b="0" i="1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(m.) or </a:t>
            </a:r>
            <a:r>
              <a:rPr kumimoji="0" lang="en-GB" sz="2100" b="0" i="1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(f.) with the correct form of </a:t>
            </a:r>
            <a:r>
              <a:rPr kumimoji="0" lang="en-GB" sz="2100" b="1" i="1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avoir</a:t>
            </a: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1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1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</a:t>
            </a: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des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chiens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				Elle </a:t>
            </a: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des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chiens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1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</a:t>
            </a: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has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dogs.					She </a:t>
            </a: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has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dogs.	  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1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say </a:t>
            </a: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‘they’ + </a:t>
            </a:r>
            <a:r>
              <a:rPr kumimoji="0" lang="en-GB" sz="21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avoir</a:t>
            </a: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(third person plural):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1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Ils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1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ont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des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chiens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				They (m. pl.) </a:t>
            </a: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 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dogs.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1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						They (mixed pl.) </a:t>
            </a: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 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dogs.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1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Elles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1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ont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des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chiens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				They (f. pl.) </a:t>
            </a: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 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dogs.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1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Marc et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Léa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1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ont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des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chiens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			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Noura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and Amir </a:t>
            </a: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 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dogs.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59200" y="1901555"/>
            <a:ext cx="489600" cy="3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__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0084" y="1901554"/>
            <a:ext cx="323850" cy="3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__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5659200" y="3601270"/>
            <a:ext cx="3054731" cy="2568455"/>
          </a:xfrm>
          <a:prstGeom prst="wedgeRoundRectCallout">
            <a:avLst>
              <a:gd name="adj1" fmla="val -57141"/>
              <a:gd name="adj2" fmla="val 14570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The final consonant in </a:t>
            </a:r>
            <a:r>
              <a:rPr kumimoji="0" lang="en-GB" sz="22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il</a:t>
            </a:r>
            <a:r>
              <a:rPr kumimoji="0" lang="en-GB" sz="2200" b="1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and </a:t>
            </a:r>
            <a:r>
              <a:rPr kumimoji="0" lang="en-GB" sz="22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elle</a:t>
            </a:r>
            <a:r>
              <a:rPr kumimoji="0" lang="en-GB" sz="2200" b="1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is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not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an SFC here! Because the 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-s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is followed by a 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vowel,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liaison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occurs.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F059FC-001D-4A57-8B86-67ABCA5702FA}"/>
              </a:ext>
            </a:extLst>
          </p:cNvPr>
          <p:cNvSpPr/>
          <p:nvPr/>
        </p:nvSpPr>
        <p:spPr>
          <a:xfrm>
            <a:off x="122087" y="3780804"/>
            <a:ext cx="398121" cy="3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__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5830D8-1492-45E1-AB80-22A44A55F0C3}"/>
              </a:ext>
            </a:extLst>
          </p:cNvPr>
          <p:cNvSpPr/>
          <p:nvPr/>
        </p:nvSpPr>
        <p:spPr>
          <a:xfrm>
            <a:off x="100084" y="5085951"/>
            <a:ext cx="700016" cy="3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__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9EF71C-73AF-4A48-B710-73E95C6C0485}"/>
              </a:ext>
            </a:extLst>
          </p:cNvPr>
          <p:cNvGrpSpPr/>
          <p:nvPr/>
        </p:nvGrpSpPr>
        <p:grpSpPr>
          <a:xfrm>
            <a:off x="262009" y="2200674"/>
            <a:ext cx="3052376" cy="2550411"/>
            <a:chOff x="262009" y="2200674"/>
            <a:chExt cx="3052376" cy="2550411"/>
          </a:xfrm>
        </p:grpSpPr>
        <p:sp>
          <p:nvSpPr>
            <p:cNvPr id="16" name="Rounded Rectangular Callout 12">
              <a:extLst>
                <a:ext uri="{FF2B5EF4-FFF2-40B4-BE49-F238E27FC236}">
                  <a16:creationId xmlns:a16="http://schemas.microsoft.com/office/drawing/2014/main" id="{66721DC7-E9FD-42F8-9A13-EA1C0A7D3C18}"/>
                </a:ext>
              </a:extLst>
            </p:cNvPr>
            <p:cNvSpPr/>
            <p:nvPr/>
          </p:nvSpPr>
          <p:spPr>
            <a:xfrm>
              <a:off x="262009" y="2200674"/>
              <a:ext cx="3052376" cy="2550411"/>
            </a:xfrm>
            <a:prstGeom prst="wedgeRoundRectCallout">
              <a:avLst>
                <a:gd name="adj1" fmla="val -19607"/>
                <a:gd name="adj2" fmla="val 62004"/>
                <a:gd name="adj3" fmla="val 16667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The final –t in </a:t>
              </a:r>
              <a:r>
                <a:rPr kumimoji="0" lang="en-GB" sz="22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on</a:t>
              </a:r>
              <a:r>
                <a:rPr kumimoji="0" lang="en-GB" sz="2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t</a:t>
              </a:r>
              <a:endParaRPr kumimoji="0" lang="en-GB" sz="22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 </a:t>
              </a:r>
              <a:r>
                <a:rPr kumimoji="0" lang="en-GB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is a </a:t>
              </a:r>
              <a:r>
                <a:rPr kumimoji="0" lang="en-GB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S</a:t>
              </a:r>
              <a:r>
                <a:rPr kumimoji="0" lang="en-GB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ilent </a:t>
              </a:r>
              <a:r>
                <a:rPr kumimoji="0" lang="en-GB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F</a:t>
              </a:r>
              <a:r>
                <a:rPr kumimoji="0" lang="en-GB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inal </a:t>
              </a:r>
              <a:r>
                <a:rPr kumimoji="0" lang="en-GB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C</a:t>
              </a:r>
              <a:r>
                <a:rPr kumimoji="0" lang="en-GB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onsonant.</a:t>
              </a:r>
            </a:p>
          </p:txBody>
        </p:sp>
        <p:pic>
          <p:nvPicPr>
            <p:cNvPr id="17" name="Picture 2" descr="Quiet Sign Clip Art">
              <a:extLst>
                <a:ext uri="{FF2B5EF4-FFF2-40B4-BE49-F238E27FC236}">
                  <a16:creationId xmlns:a16="http://schemas.microsoft.com/office/drawing/2014/main" id="{C6E94F95-03A1-4DC1-B52D-6E60C1528F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822" y="2486024"/>
              <a:ext cx="666750" cy="94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A277685-72DA-451D-97E1-37771287A1F8}"/>
              </a:ext>
            </a:extLst>
          </p:cNvPr>
          <p:cNvSpPr/>
          <p:nvPr/>
        </p:nvSpPr>
        <p:spPr>
          <a:xfrm>
            <a:off x="188942" y="5681075"/>
            <a:ext cx="1633133" cy="3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___________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72C28A-278E-4B8E-8D54-238CA12B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4"/>
            <a:ext cx="5018903" cy="435516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ils and elles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1701D288-8F1A-4C4D-B676-E8374FFD8AAC}"/>
              </a:ext>
            </a:extLst>
          </p:cNvPr>
          <p:cNvSpPr txBox="1">
            <a:spLocks/>
          </p:cNvSpPr>
          <p:nvPr/>
        </p:nvSpPr>
        <p:spPr>
          <a:xfrm>
            <a:off x="838200" y="443073"/>
            <a:ext cx="5257800" cy="552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ils and elles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2BC374AD-2D3E-4CA4-BEC2-36CB5564E383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nous and vous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pic>
        <p:nvPicPr>
          <p:cNvPr id="23" name="Picture 22" descr="background rectangle">
            <a:extLst>
              <a:ext uri="{FF2B5EF4-FFF2-40B4-BE49-F238E27FC236}">
                <a16:creationId xmlns:a16="http://schemas.microsoft.com/office/drawing/2014/main" id="{0612C0A4-993B-43F6-8E91-7255CD74A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24" name="Title 3">
            <a:extLst>
              <a:ext uri="{FF2B5EF4-FFF2-40B4-BE49-F238E27FC236}">
                <a16:creationId xmlns:a16="http://schemas.microsoft.com/office/drawing/2014/main" id="{042A2C5B-1A6F-4623-8E79-70280EB924EC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: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ils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 and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elles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5" name="Rounded Rectangle 46">
            <a:extLst>
              <a:ext uri="{FF2B5EF4-FFF2-40B4-BE49-F238E27FC236}">
                <a16:creationId xmlns:a16="http://schemas.microsoft.com/office/drawing/2014/main" id="{F9E82109-464C-4A0A-97A3-802E9FD03CBB}"/>
              </a:ext>
            </a:extLst>
          </p:cNvPr>
          <p:cNvSpPr/>
          <p:nvPr/>
        </p:nvSpPr>
        <p:spPr>
          <a:xfrm>
            <a:off x="10033687" y="249870"/>
            <a:ext cx="1876234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grammaire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754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72292" y="1646330"/>
            <a:ext cx="505411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endParaRPr kumimoji="0" lang="en-GB" sz="13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" name="Arc 9"/>
          <p:cNvSpPr/>
          <p:nvPr/>
        </p:nvSpPr>
        <p:spPr>
          <a:xfrm rot="7925323">
            <a:off x="4551777" y="1821162"/>
            <a:ext cx="1896542" cy="2038688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11" name="Action Button: Forward or Next 10">
            <a:hlinkClick r:id="" action="ppaction://noaction" highlightClick="1">
              <a:snd r:embed="rId3" name="ils ont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130C5-3C21-4947-9DB2-3D833CEEA4F9}"/>
              </a:ext>
            </a:extLst>
          </p:cNvPr>
          <p:cNvSpPr txBox="1"/>
          <p:nvPr/>
        </p:nvSpPr>
        <p:spPr>
          <a:xfrm>
            <a:off x="2524800" y="4227472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 or m/f)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06D494-1987-4E43-9A8A-07759DA5D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3"/>
            <a:ext cx="5257800" cy="552235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ils and elles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D6D16E05-ABE3-408D-9B64-4BF532EFF748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nous and vous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pic>
        <p:nvPicPr>
          <p:cNvPr id="13" name="Picture 12" descr="background rectangle">
            <a:extLst>
              <a:ext uri="{FF2B5EF4-FFF2-40B4-BE49-F238E27FC236}">
                <a16:creationId xmlns:a16="http://schemas.microsoft.com/office/drawing/2014/main" id="{85C49E8F-AB79-426D-85C3-7EDA23BDB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04D788A0-900F-40B8-94B7-9A052EDD68C7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: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ils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 and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elles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Rounded Rectangle 46">
            <a:extLst>
              <a:ext uri="{FF2B5EF4-FFF2-40B4-BE49-F238E27FC236}">
                <a16:creationId xmlns:a16="http://schemas.microsoft.com/office/drawing/2014/main" id="{5028F02C-36B3-4C78-A051-C9C66B42E29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158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84002" y="1646330"/>
            <a:ext cx="940879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endParaRPr kumimoji="0" lang="en-GB" sz="13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" name="Arc 9"/>
          <p:cNvSpPr/>
          <p:nvPr/>
        </p:nvSpPr>
        <p:spPr>
          <a:xfrm rot="7925323">
            <a:off x="5746977" y="1821161"/>
            <a:ext cx="1896542" cy="2038688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11" name="Action Button: Forward or Next 10">
            <a:hlinkClick r:id="" action="ppaction://noaction" highlightClick="1">
              <a:snd r:embed="rId3" name="elles ont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130C5-3C21-4947-9DB2-3D833CEEA4F9}"/>
              </a:ext>
            </a:extLst>
          </p:cNvPr>
          <p:cNvSpPr txBox="1"/>
          <p:nvPr/>
        </p:nvSpPr>
        <p:spPr>
          <a:xfrm>
            <a:off x="2524800" y="4227472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(f)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AE802E-7E71-499C-985C-F09225C96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4"/>
            <a:ext cx="10515600" cy="561640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ils and elles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8B50B8B-A6C5-41B0-AE80-C68C3BF8F17E}"/>
              </a:ext>
            </a:extLst>
          </p:cNvPr>
          <p:cNvSpPr txBox="1">
            <a:spLocks/>
          </p:cNvSpPr>
          <p:nvPr/>
        </p:nvSpPr>
        <p:spPr>
          <a:xfrm>
            <a:off x="838200" y="443073"/>
            <a:ext cx="5257800" cy="552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ils and elles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09AFB5C-F3CC-4F43-995E-350EB28C5744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nous and vous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D1971B39-5055-41E5-B254-5530F1F45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CA280EA2-F7C1-4FD0-8A38-D2D54E38B1FB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: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ils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 and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elles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A1D432D1-B15A-4BC0-A07F-C4C3BF978245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214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72292" y="1646330"/>
            <a:ext cx="505411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endParaRPr kumimoji="0" lang="en-GB" sz="13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" name="Arc 9"/>
          <p:cNvSpPr/>
          <p:nvPr/>
        </p:nvSpPr>
        <p:spPr>
          <a:xfrm rot="7925323">
            <a:off x="4551777" y="1821162"/>
            <a:ext cx="1896542" cy="2038688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11" name="Action Button: Forward or Next 10">
            <a:hlinkClick r:id="" action="ppaction://noaction" highlightClick="1">
              <a:snd r:embed="rId3" name="ils ont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130C5-3C21-4947-9DB2-3D833CEEA4F9}"/>
              </a:ext>
            </a:extLst>
          </p:cNvPr>
          <p:cNvSpPr txBox="1"/>
          <p:nvPr/>
        </p:nvSpPr>
        <p:spPr>
          <a:xfrm>
            <a:off x="2524800" y="4227472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 or m/f)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8434C3-21E8-413B-9489-ECF022B66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3"/>
            <a:ext cx="5619045" cy="399601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ils and elles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DC0D20A-F1AC-43DF-BB6A-DE6EBE7307C6}"/>
              </a:ext>
            </a:extLst>
          </p:cNvPr>
          <p:cNvSpPr txBox="1">
            <a:spLocks/>
          </p:cNvSpPr>
          <p:nvPr/>
        </p:nvSpPr>
        <p:spPr>
          <a:xfrm>
            <a:off x="838200" y="443073"/>
            <a:ext cx="5257800" cy="552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ils and elles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31E8C81-12F1-4359-B9CE-3BBFB0BEB930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nous and vous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075FA98C-BB06-4088-B3D3-D7B338F99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91987473-ED23-486F-959A-FAF30A5A3EB9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: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ils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 and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elles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CDD3FE63-2CBA-49CC-8B45-7DD8E8EE5ED4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146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84002" y="1646330"/>
            <a:ext cx="940879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endParaRPr kumimoji="0" lang="en-GB" sz="13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" name="Arc 9"/>
          <p:cNvSpPr/>
          <p:nvPr/>
        </p:nvSpPr>
        <p:spPr>
          <a:xfrm rot="7925323">
            <a:off x="5746977" y="1821161"/>
            <a:ext cx="1896542" cy="2038688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11" name="Action Button: Forward or Next 10">
            <a:hlinkClick r:id="" action="ppaction://noaction" highlightClick="1">
              <a:snd r:embed="rId3" name="elles ont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130C5-3C21-4947-9DB2-3D833CEEA4F9}"/>
              </a:ext>
            </a:extLst>
          </p:cNvPr>
          <p:cNvSpPr txBox="1"/>
          <p:nvPr/>
        </p:nvSpPr>
        <p:spPr>
          <a:xfrm>
            <a:off x="2524800" y="4227472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(f)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D27874-8EFC-4CD8-B797-CCACFAE10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4"/>
            <a:ext cx="5859162" cy="437208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ils and elles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27A7CD69-2A62-4DF6-AC5C-5E5E6B9C8CC3}"/>
              </a:ext>
            </a:extLst>
          </p:cNvPr>
          <p:cNvSpPr txBox="1">
            <a:spLocks/>
          </p:cNvSpPr>
          <p:nvPr/>
        </p:nvSpPr>
        <p:spPr>
          <a:xfrm>
            <a:off x="838200" y="443073"/>
            <a:ext cx="5257800" cy="552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ils and elles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6F375DF-6312-411E-8006-88B4813CAA71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nous and vous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12A22DF1-5C84-4B6E-8E83-104675D45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2CED6096-7706-4D55-8AC8-75781C6A8D75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: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ils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 and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elles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8E370879-1125-4500-8BC4-9D3DB49F15A9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632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2524798" y="3524183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It’s good!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696" y="1671825"/>
            <a:ext cx="111366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0200" b="1" i="0" u="none" strike="noStrike" kern="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10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bon !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c'est bon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3E6BB541-C449-4652-BB5A-2618208D4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5CDE0D9F-DEE3-4BAC-99D2-62104C59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EB4B0BAF-514A-4178-ABDD-567657CDE47F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pic>
        <p:nvPicPr>
          <p:cNvPr id="6148" name="Picture 4" descr="Yellow Thumbs Up Clip Art">
            <a:extLst>
              <a:ext uri="{FF2B5EF4-FFF2-40B4-BE49-F238E27FC236}">
                <a16:creationId xmlns:a16="http://schemas.microsoft.com/office/drawing/2014/main" id="{982736C2-B7F2-4909-8F6F-30EDE189F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965" y="3898589"/>
            <a:ext cx="1898336" cy="207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71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'est b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74499" y="1684395"/>
            <a:ext cx="8443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deux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sœurs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7" name="Action Button: Forward or Next 6">
            <a:hlinkClick r:id="" action="ppaction://noaction" highlightClick="1">
              <a:snd r:embed="rId3" name="ils ont deux soeur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8" name="Arc 7"/>
          <p:cNvSpPr/>
          <p:nvPr/>
        </p:nvSpPr>
        <p:spPr>
          <a:xfrm rot="7615317">
            <a:off x="2478393" y="1908406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9" name="Picture 2" descr="Boy, Adult, Relationship, Girl, Son, Matrimony, 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069" y="4307376"/>
            <a:ext cx="3665851" cy="189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(m/f)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 two sisters.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7F66451-B6F7-437A-918E-54D81414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3"/>
            <a:ext cx="5439032" cy="552235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ils and elles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25A81DE-BE08-4938-9DE7-DD060A26B1E0}"/>
              </a:ext>
            </a:extLst>
          </p:cNvPr>
          <p:cNvSpPr txBox="1">
            <a:spLocks/>
          </p:cNvSpPr>
          <p:nvPr/>
        </p:nvSpPr>
        <p:spPr>
          <a:xfrm>
            <a:off x="838200" y="443073"/>
            <a:ext cx="5257800" cy="552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ils and elles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E68BC99F-3EAE-4045-9DCB-7B69CF400F82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nous and vous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 descr="background rectangle">
            <a:extLst>
              <a:ext uri="{FF2B5EF4-FFF2-40B4-BE49-F238E27FC236}">
                <a16:creationId xmlns:a16="http://schemas.microsoft.com/office/drawing/2014/main" id="{43F6449F-D3EE-43BD-85EA-D3D8D74C4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2BC1E4C9-408B-4E13-879F-C2F80A561A25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: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ils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 and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elles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1041EC38-366D-4247-B0BE-57BB596642B1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76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82474" y="1769074"/>
            <a:ext cx="8692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des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vélos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7" name="Action Button: Forward or Next 6">
            <a:hlinkClick r:id="" action="ppaction://noaction" highlightClick="1">
              <a:snd r:embed="rId3" name="elles ont des vélo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8" name="Arc 7"/>
          <p:cNvSpPr/>
          <p:nvPr/>
        </p:nvSpPr>
        <p:spPr>
          <a:xfrm rot="7615317">
            <a:off x="3754873" y="1925017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9" name="Picture 2" descr="Bike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098" y="4412965"/>
            <a:ext cx="2517822" cy="15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ike Clip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666" y="4392475"/>
            <a:ext cx="2301108" cy="156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123CC5-3AFF-4899-99CA-010B5ED9FA18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(f)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 bikes.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ED8DEB-950B-4F2F-BCA8-31BD45CF2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4"/>
            <a:ext cx="6056870" cy="457698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ils and elles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30D4BE77-4CB0-48A5-886B-D7E31842C199}"/>
              </a:ext>
            </a:extLst>
          </p:cNvPr>
          <p:cNvSpPr txBox="1">
            <a:spLocks/>
          </p:cNvSpPr>
          <p:nvPr/>
        </p:nvSpPr>
        <p:spPr>
          <a:xfrm>
            <a:off x="838200" y="443073"/>
            <a:ext cx="5257800" cy="552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ils and elles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BEB7ACE9-077E-48BC-B6F1-679F8809A344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nous and vous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pic>
        <p:nvPicPr>
          <p:cNvPr id="16" name="Picture 15" descr="background rectangle">
            <a:extLst>
              <a:ext uri="{FF2B5EF4-FFF2-40B4-BE49-F238E27FC236}">
                <a16:creationId xmlns:a16="http://schemas.microsoft.com/office/drawing/2014/main" id="{C3E308CF-8DD8-4CE1-999D-C06D8D05E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AE755A85-4ED6-4D05-9885-614B7AAE7484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: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ils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 and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elles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Rounded Rectangle 46">
            <a:extLst>
              <a:ext uri="{FF2B5EF4-FFF2-40B4-BE49-F238E27FC236}">
                <a16:creationId xmlns:a16="http://schemas.microsoft.com/office/drawing/2014/main" id="{F3A41C5A-F25D-48AA-9EAD-06D0CBA3D65F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7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45DCE7F-189E-472D-9E56-A33A68EE0664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(m/f)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 dreams.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5321" y="1564084"/>
            <a:ext cx="7761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des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rêves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7" name="Action Button: Forward or Next 6">
            <a:hlinkClick r:id="" action="ppaction://noaction" highlightClick="1">
              <a:snd r:embed="rId3" name="ils ont des rêve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8" name="Arc 7"/>
          <p:cNvSpPr/>
          <p:nvPr/>
        </p:nvSpPr>
        <p:spPr>
          <a:xfrm rot="7615317">
            <a:off x="2861680" y="1744709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614079" y="3920836"/>
            <a:ext cx="2295841" cy="2183526"/>
            <a:chOff x="9411250" y="3785032"/>
            <a:chExt cx="2415389" cy="2319330"/>
          </a:xfrm>
        </p:grpSpPr>
        <p:grpSp>
          <p:nvGrpSpPr>
            <p:cNvPr id="10" name="Group 9"/>
            <p:cNvGrpSpPr/>
            <p:nvPr/>
          </p:nvGrpSpPr>
          <p:grpSpPr>
            <a:xfrm>
              <a:off x="9431845" y="5030437"/>
              <a:ext cx="2355197" cy="1073925"/>
              <a:chOff x="8908712" y="4635279"/>
              <a:chExt cx="2888843" cy="1372102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8712" y="4635279"/>
                <a:ext cx="1367497" cy="1372102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06220" y="4714518"/>
                <a:ext cx="1191335" cy="1213622"/>
              </a:xfrm>
              <a:prstGeom prst="rect">
                <a:avLst/>
              </a:prstGeom>
            </p:spPr>
          </p:pic>
        </p:grpSp>
        <p:sp>
          <p:nvSpPr>
            <p:cNvPr id="11" name="Cloud Callout 10"/>
            <p:cNvSpPr/>
            <p:nvPr/>
          </p:nvSpPr>
          <p:spPr>
            <a:xfrm>
              <a:off x="10776181" y="3785032"/>
              <a:ext cx="1050458" cy="606158"/>
            </a:xfrm>
            <a:prstGeom prst="cloudCallout">
              <a:avLst>
                <a:gd name="adj1" fmla="val 1748"/>
                <a:gd name="adj2" fmla="val 132516"/>
              </a:avLst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9411250" y="3785032"/>
              <a:ext cx="1050458" cy="606158"/>
            </a:xfrm>
            <a:prstGeom prst="cloudCallout">
              <a:avLst>
                <a:gd name="adj1" fmla="val 1748"/>
                <a:gd name="adj2" fmla="val 134802"/>
              </a:avLst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04D796A-422E-4D5F-9D6E-D893B308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3"/>
            <a:ext cx="5257800" cy="707849"/>
          </a:xfrm>
        </p:spPr>
        <p:txBody>
          <a:bodyPr/>
          <a:lstStyle/>
          <a:p>
            <a:r>
              <a:rPr lang="fr-FR" dirty="0"/>
              <a:t>Avoir: ils and elles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B77DE93C-860D-4138-8E7B-1913A30D2376}"/>
              </a:ext>
            </a:extLst>
          </p:cNvPr>
          <p:cNvSpPr txBox="1">
            <a:spLocks/>
          </p:cNvSpPr>
          <p:nvPr/>
        </p:nvSpPr>
        <p:spPr>
          <a:xfrm>
            <a:off x="838200" y="443073"/>
            <a:ext cx="5257800" cy="552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ils and elles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B257A22C-5044-448B-AD4D-DE0E49BB0C8C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nous and vous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pic>
        <p:nvPicPr>
          <p:cNvPr id="20" name="Picture 19" descr="background rectangle">
            <a:extLst>
              <a:ext uri="{FF2B5EF4-FFF2-40B4-BE49-F238E27FC236}">
                <a16:creationId xmlns:a16="http://schemas.microsoft.com/office/drawing/2014/main" id="{03AEFBFF-2287-4D10-8F25-2A012562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EFBE4D71-729E-43D6-8844-39C6FB692992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: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ils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 and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elles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2" name="Rounded Rectangle 46">
            <a:extLst>
              <a:ext uri="{FF2B5EF4-FFF2-40B4-BE49-F238E27FC236}">
                <a16:creationId xmlns:a16="http://schemas.microsoft.com/office/drawing/2014/main" id="{B457ED34-7AE3-4314-A8CA-7C92F036A649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09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2ADFCDA-2F08-4EED-A62D-EEFB9951B211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(f)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 shirts.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5869" y="1719838"/>
            <a:ext cx="1154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des chemises.</a:t>
            </a:r>
          </a:p>
        </p:txBody>
      </p:sp>
      <p:sp>
        <p:nvSpPr>
          <p:cNvPr id="7" name="Action Button: Forward or Next 6">
            <a:hlinkClick r:id="" action="ppaction://noaction" highlightClick="1">
              <a:snd r:embed="rId3" name="elles ont des chemise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8" name="Arc 7"/>
          <p:cNvSpPr/>
          <p:nvPr/>
        </p:nvSpPr>
        <p:spPr>
          <a:xfrm rot="7615317">
            <a:off x="2631282" y="1872179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642" y="4511438"/>
            <a:ext cx="1866900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742" y="4511438"/>
            <a:ext cx="1866900" cy="14859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72654AB-63BA-41B8-816A-8DF272A52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3"/>
            <a:ext cx="4994189" cy="552235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ils and elles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3C50FE7B-C7B7-494C-B7D3-87EB1C04E806}"/>
              </a:ext>
            </a:extLst>
          </p:cNvPr>
          <p:cNvSpPr txBox="1">
            <a:spLocks/>
          </p:cNvSpPr>
          <p:nvPr/>
        </p:nvSpPr>
        <p:spPr>
          <a:xfrm>
            <a:off x="838200" y="443073"/>
            <a:ext cx="5257800" cy="552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ils and elles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62E2E3A8-C5AA-49D9-991B-417F264A64A5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nous and vous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pic>
        <p:nvPicPr>
          <p:cNvPr id="16" name="Picture 15" descr="background rectangle">
            <a:extLst>
              <a:ext uri="{FF2B5EF4-FFF2-40B4-BE49-F238E27FC236}">
                <a16:creationId xmlns:a16="http://schemas.microsoft.com/office/drawing/2014/main" id="{DB044291-C4CD-4EC0-9825-10461DD37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036DDB49-5EB5-409E-AC62-E46EFA313CB2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: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ils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 and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elles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Rounded Rectangle 46">
            <a:extLst>
              <a:ext uri="{FF2B5EF4-FFF2-40B4-BE49-F238E27FC236}">
                <a16:creationId xmlns:a16="http://schemas.microsoft.com/office/drawing/2014/main" id="{354A45B0-18FD-4B95-9529-800F5EF047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592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5FA82CC-F846-4AB7-BD24-83EB31F84A63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 a problem.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1951" y="1558716"/>
            <a:ext cx="1154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 u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 problème.</a:t>
            </a:r>
          </a:p>
        </p:txBody>
      </p:sp>
      <p:sp>
        <p:nvSpPr>
          <p:cNvPr id="7" name="Action Button: Forward or Next 6">
            <a:hlinkClick r:id="" action="ppaction://noaction" highlightClick="1">
              <a:snd r:embed="rId3" name="ils ont un problème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8" name="Arc 7"/>
          <p:cNvSpPr/>
          <p:nvPr/>
        </p:nvSpPr>
        <p:spPr>
          <a:xfrm rot="7615317">
            <a:off x="2285682" y="1741810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9" name="Arc 8"/>
          <p:cNvSpPr/>
          <p:nvPr/>
        </p:nvSpPr>
        <p:spPr>
          <a:xfrm rot="7615317">
            <a:off x="3956421" y="1741810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320" y="3948113"/>
            <a:ext cx="1371600" cy="213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1176" y="3948113"/>
            <a:ext cx="938310" cy="2034723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3556695" y="4521816"/>
            <a:ext cx="3499305" cy="1559897"/>
          </a:xfrm>
          <a:prstGeom prst="wedgeRoundRectCallout">
            <a:avLst>
              <a:gd name="adj1" fmla="val -20331"/>
              <a:gd name="adj2" fmla="val -62666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Here, there is a 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liaison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between 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–t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and the vowel which follows.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8A1CEA-7E3A-4C46-B16E-EA4094A49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3"/>
            <a:ext cx="4969476" cy="707849"/>
          </a:xfrm>
        </p:spPr>
        <p:txBody>
          <a:bodyPr/>
          <a:lstStyle/>
          <a:p>
            <a:r>
              <a:rPr lang="fr-FR" dirty="0"/>
              <a:t>Avoir: ils and elles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6BCE4202-A3BB-4A6F-B9DB-D00480177825}"/>
              </a:ext>
            </a:extLst>
          </p:cNvPr>
          <p:cNvSpPr txBox="1">
            <a:spLocks/>
          </p:cNvSpPr>
          <p:nvPr/>
        </p:nvSpPr>
        <p:spPr>
          <a:xfrm>
            <a:off x="838200" y="443073"/>
            <a:ext cx="5257800" cy="552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ils and elles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9E5259D7-D219-4E6D-8920-10BAABDA75C9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nous and vous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pic>
        <p:nvPicPr>
          <p:cNvPr id="18" name="Picture 17" descr="background rectangle">
            <a:extLst>
              <a:ext uri="{FF2B5EF4-FFF2-40B4-BE49-F238E27FC236}">
                <a16:creationId xmlns:a16="http://schemas.microsoft.com/office/drawing/2014/main" id="{BB03A9E2-3CFF-43AB-9687-102CD2FA1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F9CE9484-CAE8-4400-8B45-2E0C1609C547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: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ils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 and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elles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Rounded Rectangle 46">
            <a:extLst>
              <a:ext uri="{FF2B5EF4-FFF2-40B4-BE49-F238E27FC236}">
                <a16:creationId xmlns:a16="http://schemas.microsoft.com/office/drawing/2014/main" id="{8A3CAF0E-F725-4347-B9AE-6B6F1AC39B77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357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9" grpId="0" animBg="1"/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3756422-C20F-4525-B680-D16B4C142B52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(f)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 a house.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2468" y="1723263"/>
            <a:ext cx="1154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ne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maison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7" name="Action Button: Forward or Next 6">
            <a:hlinkClick r:id="" action="ppaction://noaction" highlightClick="1">
              <a:snd r:embed="rId3" name="elles ont une maison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8" name="Arc 7"/>
          <p:cNvSpPr/>
          <p:nvPr/>
        </p:nvSpPr>
        <p:spPr>
          <a:xfrm rot="7615317">
            <a:off x="3076394" y="1886505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9" name="Arc 8"/>
          <p:cNvSpPr/>
          <p:nvPr/>
        </p:nvSpPr>
        <p:spPr>
          <a:xfrm rot="7615317">
            <a:off x="4796544" y="1891854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0" name="Picture 2" descr="Save Your Home Corp.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26" y="4225636"/>
            <a:ext cx="2425336" cy="175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22DD965-7ED6-4C85-80B8-F69A64DA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3"/>
            <a:ext cx="5144955" cy="552235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ils and elles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E592E574-BC7B-4391-BB32-AEAB3F663C60}"/>
              </a:ext>
            </a:extLst>
          </p:cNvPr>
          <p:cNvSpPr txBox="1">
            <a:spLocks/>
          </p:cNvSpPr>
          <p:nvPr/>
        </p:nvSpPr>
        <p:spPr>
          <a:xfrm>
            <a:off x="838200" y="443073"/>
            <a:ext cx="5257800" cy="552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ils and elles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02F49C20-1F8A-4986-A186-36DE75B33DFF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nous and vous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pic>
        <p:nvPicPr>
          <p:cNvPr id="16" name="Picture 15" descr="background rectangle">
            <a:extLst>
              <a:ext uri="{FF2B5EF4-FFF2-40B4-BE49-F238E27FC236}">
                <a16:creationId xmlns:a16="http://schemas.microsoft.com/office/drawing/2014/main" id="{8F58C527-7748-4BE2-9C8F-A0DC53263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6C9ABD1-F078-4D32-BAEC-76AD6BD49F6E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: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ils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 and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elles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Rounded Rectangle 46">
            <a:extLst>
              <a:ext uri="{FF2B5EF4-FFF2-40B4-BE49-F238E27FC236}">
                <a16:creationId xmlns:a16="http://schemas.microsoft.com/office/drawing/2014/main" id="{AD2A5CF2-BBEA-4976-8972-7993752D8EA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11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 animBg="1"/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549394B-5433-44C2-A9D9-720E58F8E7AD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(f)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 a family.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20205" y="1696238"/>
            <a:ext cx="1154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ne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famille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7" name="Action Button: Forward or Next 6">
            <a:hlinkClick r:id="" action="ppaction://noaction" highlightClick="1">
              <a:snd r:embed="rId3" name="elles ont une famille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8" name="Arc 7"/>
          <p:cNvSpPr/>
          <p:nvPr/>
        </p:nvSpPr>
        <p:spPr>
          <a:xfrm rot="7615317">
            <a:off x="3676054" y="1954119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9" name="Arc 8"/>
          <p:cNvSpPr/>
          <p:nvPr/>
        </p:nvSpPr>
        <p:spPr>
          <a:xfrm rot="7615317">
            <a:off x="5421235" y="1954118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3" name="Picture 2" descr="Family Sign Symbol Black Clip Art">
            <a:extLst>
              <a:ext uri="{FF2B5EF4-FFF2-40B4-BE49-F238E27FC236}">
                <a16:creationId xmlns:a16="http://schemas.microsoft.com/office/drawing/2014/main" id="{BD2B4571-BF2E-4B7E-BD09-73BB35C31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805" y="4545106"/>
            <a:ext cx="1980571" cy="143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F06351-99DD-41D1-81EE-F0CE988FF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3"/>
            <a:ext cx="5257800" cy="587597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ils and elles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76BC628-D825-42D6-BEC3-E4DDB4DFEB3D}"/>
              </a:ext>
            </a:extLst>
          </p:cNvPr>
          <p:cNvSpPr txBox="1">
            <a:spLocks/>
          </p:cNvSpPr>
          <p:nvPr/>
        </p:nvSpPr>
        <p:spPr>
          <a:xfrm>
            <a:off x="838200" y="443073"/>
            <a:ext cx="5257800" cy="552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ils and elles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B89EA2C9-403D-4276-AD42-EB1336284B8C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nous and vous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pic>
        <p:nvPicPr>
          <p:cNvPr id="18" name="Picture 17" descr="background rectangle">
            <a:extLst>
              <a:ext uri="{FF2B5EF4-FFF2-40B4-BE49-F238E27FC236}">
                <a16:creationId xmlns:a16="http://schemas.microsoft.com/office/drawing/2014/main" id="{B6E17DAE-BCF7-43C5-AF8A-CBD523FF0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979BD028-B566-44FA-8A4E-724D6B7F2327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: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ils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 and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elles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Rounded Rectangle 46">
            <a:extLst>
              <a:ext uri="{FF2B5EF4-FFF2-40B4-BE49-F238E27FC236}">
                <a16:creationId xmlns:a16="http://schemas.microsoft.com/office/drawing/2014/main" id="{44776A15-6BF7-412B-AD58-74BD3CB8DBD8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398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93A0629-AFB3-4587-B610-DB0E48448AA8}"/>
              </a:ext>
            </a:extLst>
          </p:cNvPr>
          <p:cNvSpPr txBox="1"/>
          <p:nvPr/>
        </p:nvSpPr>
        <p:spPr>
          <a:xfrm>
            <a:off x="2403987" y="3193726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(m, m/f)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 a child.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1339" y="1891324"/>
            <a:ext cx="1154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 enfant.</a:t>
            </a:r>
          </a:p>
        </p:txBody>
      </p:sp>
      <p:sp>
        <p:nvSpPr>
          <p:cNvPr id="7" name="Action Button: Forward or Next 6">
            <a:hlinkClick r:id="" action="ppaction://noaction" highlightClick="1">
              <a:snd r:embed="rId3" name="ils ont un enfant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8" name="Arc 7"/>
          <p:cNvSpPr/>
          <p:nvPr/>
        </p:nvSpPr>
        <p:spPr>
          <a:xfrm rot="7615317">
            <a:off x="2658747" y="2060424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9" name="Arc 8"/>
          <p:cNvSpPr/>
          <p:nvPr/>
        </p:nvSpPr>
        <p:spPr>
          <a:xfrm rot="7615317">
            <a:off x="4473189" y="2041184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568416" y="4966676"/>
            <a:ext cx="2341505" cy="1011043"/>
            <a:chOff x="9633655" y="5093319"/>
            <a:chExt cx="2341505" cy="101104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3655" y="5093319"/>
              <a:ext cx="1059704" cy="10110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8778" y="5317772"/>
              <a:ext cx="1126382" cy="78659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45D9AE7-1B0F-406D-96D4-9D0F1BA76C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469" y="5020838"/>
            <a:ext cx="1082987" cy="1011043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C2964C62-36EF-44DF-A9AF-EBB88160D7DE}"/>
              </a:ext>
            </a:extLst>
          </p:cNvPr>
          <p:cNvSpPr/>
          <p:nvPr/>
        </p:nvSpPr>
        <p:spPr>
          <a:xfrm>
            <a:off x="11233518" y="4296681"/>
            <a:ext cx="226423" cy="7865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001B74F-664A-4E9E-89BB-A04BB033C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3"/>
            <a:ext cx="4821600" cy="578399"/>
          </a:xfrm>
        </p:spPr>
        <p:txBody>
          <a:bodyPr>
            <a:normAutofit fontScale="90000"/>
          </a:bodyPr>
          <a:lstStyle/>
          <a:p>
            <a:r>
              <a:rPr lang="fr-FR" dirty="0"/>
              <a:t>Avoir: ils and elles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125B121-F9C7-4E41-81D0-29FE4875180C}"/>
              </a:ext>
            </a:extLst>
          </p:cNvPr>
          <p:cNvSpPr txBox="1">
            <a:spLocks/>
          </p:cNvSpPr>
          <p:nvPr/>
        </p:nvSpPr>
        <p:spPr>
          <a:xfrm>
            <a:off x="838200" y="443073"/>
            <a:ext cx="5257800" cy="552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ils and elles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F626BFA8-8E6D-4EB7-A127-74CB2C25032F}"/>
              </a:ext>
            </a:extLst>
          </p:cNvPr>
          <p:cNvSpPr txBox="1">
            <a:spLocks/>
          </p:cNvSpPr>
          <p:nvPr/>
        </p:nvSpPr>
        <p:spPr>
          <a:xfrm>
            <a:off x="0" y="558100"/>
            <a:ext cx="6277232" cy="4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Avoir: nous and vous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pic>
        <p:nvPicPr>
          <p:cNvPr id="20" name="Picture 19" descr="background rectangle">
            <a:extLst>
              <a:ext uri="{FF2B5EF4-FFF2-40B4-BE49-F238E27FC236}">
                <a16:creationId xmlns:a16="http://schemas.microsoft.com/office/drawing/2014/main" id="{92CC53A0-DFE7-4B3D-A778-BB25675FF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FA2754DE-6530-4F91-9A17-65FA4304EFD4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77232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avoir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: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ils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 and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elles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2" name="Rounded Rectangle 46">
            <a:extLst>
              <a:ext uri="{FF2B5EF4-FFF2-40B4-BE49-F238E27FC236}">
                <a16:creationId xmlns:a16="http://schemas.microsoft.com/office/drawing/2014/main" id="{C2DFA355-D0D3-4539-A2C4-5ABABAC0F067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89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  <p:bldP spid="9" grpId="0" animBg="1"/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SSC [la liaison]</a:t>
            </a: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FE35783B-5683-490D-BE88-5977139AA429}"/>
              </a:ext>
            </a:extLst>
          </p:cNvPr>
          <p:cNvSpPr/>
          <p:nvPr/>
        </p:nvSpPr>
        <p:spPr>
          <a:xfrm>
            <a:off x="10095979" y="249869"/>
            <a:ext cx="181394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76266-B793-4993-891C-1ABCD8F52580}"/>
              </a:ext>
            </a:extLst>
          </p:cNvPr>
          <p:cNvSpPr txBox="1"/>
          <p:nvPr/>
        </p:nvSpPr>
        <p:spPr>
          <a:xfrm>
            <a:off x="328399" y="2556764"/>
            <a:ext cx="11313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Consolidation [4]</a:t>
            </a:r>
          </a:p>
        </p:txBody>
      </p:sp>
    </p:spTree>
    <p:extLst>
      <p:ext uri="{BB962C8B-B14F-4D97-AF65-F5344CB8AC3E}">
        <p14:creationId xmlns:p14="http://schemas.microsoft.com/office/powerpoint/2010/main" val="9055388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998" y="1347652"/>
            <a:ext cx="119439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fon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le ménage.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			They are cleaning.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 final –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in fon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is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Silent Final Consonant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But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lvl="0"/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fon</a:t>
            </a:r>
            <a:r>
              <a:rPr lang="en-GB" sz="2400" b="1" dirty="0">
                <a:solidFill>
                  <a:srgbClr val="FA6500"/>
                </a:solidFill>
                <a:latin typeface="Century Gothic" panose="020B0502020202020204" pitchFamily="34" charset="0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visite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à Paris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		They are taking a trip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to Paris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Here, the final consonant in 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fon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FA65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is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an SFC!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Because 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A65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-t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 followed by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vowel,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it is pronounced.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As you know,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this is an example of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liaison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5" name="Picture 2" descr="Quiet Sign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992" y="1502443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C5ED874-A206-4C81-B0D8-FD337B8C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4"/>
            <a:ext cx="10515600" cy="399600"/>
          </a:xfrm>
        </p:spPr>
        <p:txBody>
          <a:bodyPr>
            <a:normAutofit fontScale="90000"/>
          </a:bodyPr>
          <a:lstStyle/>
          <a:p>
            <a:r>
              <a:rPr lang="fr-FR" dirty="0"/>
              <a:t>La liaison</a:t>
            </a:r>
          </a:p>
        </p:txBody>
      </p:sp>
      <p:pic>
        <p:nvPicPr>
          <p:cNvPr id="10" name="Picture 9" descr="background rectangle">
            <a:extLst>
              <a:ext uri="{FF2B5EF4-FFF2-40B4-BE49-F238E27FC236}">
                <a16:creationId xmlns:a16="http://schemas.microsoft.com/office/drawing/2014/main" id="{0BB7AF77-8859-4B0E-AA99-C8F6C1F3F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C19C9CA2-9160-46A2-BA6F-7BB1BF30674E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GB" sz="3600" b="1" dirty="0">
                <a:solidFill>
                  <a:schemeClr val="bg1"/>
                </a:solidFill>
              </a:rPr>
              <a:t>La liaison</a:t>
            </a:r>
          </a:p>
        </p:txBody>
      </p:sp>
      <p:sp>
        <p:nvSpPr>
          <p:cNvPr id="12" name="Rounded Rectangle 46">
            <a:extLst>
              <a:ext uri="{FF2B5EF4-FFF2-40B4-BE49-F238E27FC236}">
                <a16:creationId xmlns:a16="http://schemas.microsoft.com/office/drawing/2014/main" id="{704C5D76-B1BD-45C1-8BBB-7FDCB6BF9341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12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2524798" y="3524183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It’s a dog!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696" y="1671825"/>
            <a:ext cx="111366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0200" b="1" i="0" u="none" strike="noStrike" kern="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</a:t>
            </a:r>
            <a:r>
              <a:rPr kumimoji="0" lang="fr-FR" sz="10200" b="1" i="0" u="none" strike="noStrike" kern="0" cap="none" spc="0" normalizeH="0" baseline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</a:t>
            </a:r>
            <a:r>
              <a:rPr kumimoji="0" lang="en-GB" sz="10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0200" b="1" i="0" u="none" strike="noStrike" kern="0" cap="none" spc="0" normalizeH="0" baseline="0" noProof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</a:t>
            </a:r>
            <a:r>
              <a:rPr kumimoji="0" lang="en-GB" sz="10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 </a:t>
            </a:r>
            <a:r>
              <a:rPr kumimoji="0" lang="fr-FR" sz="10200" b="1" i="0" u="none" strike="noStrike" kern="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chien</a:t>
            </a:r>
            <a:r>
              <a:rPr kumimoji="0" lang="en-GB" sz="10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!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c'est un chien 4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3E6BB541-C449-4652-BB5A-2618208D4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5CDE0D9F-DEE3-4BAC-99D2-62104C59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EB4B0BAF-514A-4178-ABDD-567657CDE47F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pic>
        <p:nvPicPr>
          <p:cNvPr id="9" name="Picture 2" descr="Dog On Leash Clip Art">
            <a:extLst>
              <a:ext uri="{FF2B5EF4-FFF2-40B4-BE49-F238E27FC236}">
                <a16:creationId xmlns:a16="http://schemas.microsoft.com/office/drawing/2014/main" id="{B87A7A2C-0325-4202-90DF-B24FD94A8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188" y="4394469"/>
            <a:ext cx="1961126" cy="169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74DF73C6-09D5-4E31-9F4C-804F0939F1EC}"/>
              </a:ext>
            </a:extLst>
          </p:cNvPr>
          <p:cNvSpPr/>
          <p:nvPr/>
        </p:nvSpPr>
        <p:spPr>
          <a:xfrm rot="7925323">
            <a:off x="3912058" y="1680929"/>
            <a:ext cx="1541955" cy="1687703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906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'est un chien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55088" y="1646330"/>
            <a:ext cx="547131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ils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fon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130C5-3C21-4947-9DB2-3D833CEEA4F9}"/>
              </a:ext>
            </a:extLst>
          </p:cNvPr>
          <p:cNvSpPr txBox="1"/>
          <p:nvPr/>
        </p:nvSpPr>
        <p:spPr>
          <a:xfrm>
            <a:off x="2524800" y="4227472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 or m/f)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do, make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2B1C2E-256F-4BD8-817B-CADA7748AD56}"/>
              </a:ext>
            </a:extLst>
          </p:cNvPr>
          <p:cNvGrpSpPr/>
          <p:nvPr/>
        </p:nvGrpSpPr>
        <p:grpSpPr>
          <a:xfrm>
            <a:off x="9179405" y="1646330"/>
            <a:ext cx="2819375" cy="2344671"/>
            <a:chOff x="9045324" y="5301648"/>
            <a:chExt cx="2819375" cy="2344671"/>
          </a:xfrm>
        </p:grpSpPr>
        <p:sp>
          <p:nvSpPr>
            <p:cNvPr id="13" name="Rounded Rectangular Callout 12">
              <a:extLst>
                <a:ext uri="{FF2B5EF4-FFF2-40B4-BE49-F238E27FC236}">
                  <a16:creationId xmlns:a16="http://schemas.microsoft.com/office/drawing/2014/main" id="{ECD6DAA4-6ACA-49E0-BA17-369D43EC1038}"/>
                </a:ext>
              </a:extLst>
            </p:cNvPr>
            <p:cNvSpPr/>
            <p:nvPr/>
          </p:nvSpPr>
          <p:spPr>
            <a:xfrm>
              <a:off x="9045324" y="5301648"/>
              <a:ext cx="2819375" cy="2344671"/>
            </a:xfrm>
            <a:prstGeom prst="wedgeRoundRectCallout">
              <a:avLst>
                <a:gd name="adj1" fmla="val -84202"/>
                <a:gd name="adj2" fmla="val 20080"/>
                <a:gd name="adj3" fmla="val 16667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rgbClr val="EE6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The final –t in </a:t>
              </a:r>
              <a:r>
                <a:rPr lang="en-GB" sz="2200" i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f</a:t>
              </a:r>
              <a:r>
                <a:rPr kumimoji="0" lang="en-GB" sz="2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on</a:t>
              </a:r>
              <a:r>
                <a:rPr kumimoji="0" lang="en-GB" sz="2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t</a:t>
              </a:r>
              <a:endParaRPr kumimoji="0" lang="en-GB" sz="2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20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 </a:t>
              </a:r>
              <a:r>
                <a:rPr kumimoji="0" lang="en-GB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is a </a:t>
              </a:r>
              <a:r>
                <a:rPr kumimoji="0" lang="en-GB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S</a:t>
              </a:r>
              <a:r>
                <a:rPr kumimoji="0" lang="en-GB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ilent </a:t>
              </a:r>
              <a:r>
                <a:rPr kumimoji="0" lang="en-GB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F</a:t>
              </a:r>
              <a:r>
                <a:rPr kumimoji="0" lang="en-GB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inal </a:t>
              </a:r>
              <a:r>
                <a:rPr kumimoji="0" lang="en-GB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C</a:t>
              </a:r>
              <a:r>
                <a:rPr kumimoji="0" lang="en-GB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onsonant.</a:t>
              </a:r>
            </a:p>
          </p:txBody>
        </p:sp>
        <p:pic>
          <p:nvPicPr>
            <p:cNvPr id="14" name="Picture 2" descr="Quiet Sign Clip Art">
              <a:extLst>
                <a:ext uri="{FF2B5EF4-FFF2-40B4-BE49-F238E27FC236}">
                  <a16:creationId xmlns:a16="http://schemas.microsoft.com/office/drawing/2014/main" id="{6AE67F91-2EE1-48D0-9478-B202267F3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3264" y="5529880"/>
              <a:ext cx="615854" cy="94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7E8C244C-C94D-4E62-A104-09CF56A34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1172"/>
            <a:ext cx="7459980" cy="56164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Saying</a:t>
            </a:r>
            <a:r>
              <a:rPr lang="fr-FR" dirty="0"/>
              <a:t> </a:t>
            </a:r>
            <a:r>
              <a:rPr lang="fr-FR" dirty="0" err="1"/>
              <a:t>what</a:t>
            </a:r>
            <a:r>
              <a:rPr lang="fr-FR" dirty="0"/>
              <a:t> people do</a:t>
            </a:r>
          </a:p>
        </p:txBody>
      </p:sp>
      <p:pic>
        <p:nvPicPr>
          <p:cNvPr id="15" name="Picture 14" descr="background rectangle">
            <a:extLst>
              <a:ext uri="{FF2B5EF4-FFF2-40B4-BE49-F238E27FC236}">
                <a16:creationId xmlns:a16="http://schemas.microsoft.com/office/drawing/2014/main" id="{407D8CEB-6B11-4E4C-B377-202BBAAC5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1A72F633-E3CA-4748-B457-1848C70EBC38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865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dirty="0">
                <a:solidFill>
                  <a:schemeClr val="bg1"/>
                </a:solidFill>
              </a:rPr>
              <a:t>Saying what people do</a:t>
            </a:r>
          </a:p>
        </p:txBody>
      </p:sp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0AAB0759-7111-431D-B8C8-491EA7552EBC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F003337-6FEF-4E8C-84A1-0D4A14EFB647}"/>
              </a:ext>
            </a:extLst>
          </p:cNvPr>
          <p:cNvGrpSpPr/>
          <p:nvPr/>
        </p:nvGrpSpPr>
        <p:grpSpPr>
          <a:xfrm>
            <a:off x="876300" y="5105400"/>
            <a:ext cx="720000" cy="720000"/>
            <a:chOff x="876300" y="5105400"/>
            <a:chExt cx="720000" cy="720000"/>
          </a:xfrm>
        </p:grpSpPr>
        <p:sp>
          <p:nvSpPr>
            <p:cNvPr id="4" name="Rectangle 3">
              <a:hlinkClick r:id="" action="ppaction://noaction">
                <a:snd r:embed="rId3" name="25 ils font.wav"/>
              </a:hlinkClick>
              <a:extLst>
                <a:ext uri="{FF2B5EF4-FFF2-40B4-BE49-F238E27FC236}">
                  <a16:creationId xmlns:a16="http://schemas.microsoft.com/office/drawing/2014/main" id="{2397FBFB-5400-4778-ACD3-C4350FBFDB19}"/>
                </a:ext>
              </a:extLst>
            </p:cNvPr>
            <p:cNvSpPr/>
            <p:nvPr/>
          </p:nvSpPr>
          <p:spPr>
            <a:xfrm>
              <a:off x="876300" y="5105400"/>
              <a:ext cx="720000" cy="720000"/>
            </a:xfrm>
            <a:prstGeom prst="rect">
              <a:avLst/>
            </a:prstGeom>
            <a:solidFill>
              <a:srgbClr val="115076"/>
            </a:solidFill>
            <a:ln>
              <a:solidFill>
                <a:srgbClr val="1150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Isosceles Triangle 5">
              <a:hlinkClick r:id="" action="ppaction://noaction">
                <a:snd r:embed="rId3" name="25 ils font.wav"/>
              </a:hlinkClick>
              <a:extLst>
                <a:ext uri="{FF2B5EF4-FFF2-40B4-BE49-F238E27FC236}">
                  <a16:creationId xmlns:a16="http://schemas.microsoft.com/office/drawing/2014/main" id="{B8C1FE48-E47D-4B36-812F-97AEAC6E6990}"/>
                </a:ext>
              </a:extLst>
            </p:cNvPr>
            <p:cNvSpPr/>
            <p:nvPr/>
          </p:nvSpPr>
          <p:spPr>
            <a:xfrm rot="5400000">
              <a:off x="975694" y="5198744"/>
              <a:ext cx="571500" cy="562001"/>
            </a:xfrm>
            <a:prstGeom prst="triangle">
              <a:avLst/>
            </a:prstGeom>
            <a:solidFill>
              <a:srgbClr val="EE6000"/>
            </a:solidFill>
            <a:ln>
              <a:solidFill>
                <a:srgbClr val="EE6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80514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5 ils f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42214" y="1646330"/>
            <a:ext cx="772498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134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elle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 fon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130C5-3C21-4947-9DB2-3D833CEEA4F9}"/>
              </a:ext>
            </a:extLst>
          </p:cNvPr>
          <p:cNvSpPr txBox="1"/>
          <p:nvPr/>
        </p:nvSpPr>
        <p:spPr>
          <a:xfrm>
            <a:off x="2524800" y="4227472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(f)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do, make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AB74B6-6C51-4C5C-AE91-129D5844E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dirty="0" err="1"/>
              <a:t>Saying</a:t>
            </a:r>
            <a:r>
              <a:rPr lang="fr-FR" sz="3200" dirty="0"/>
              <a:t> </a:t>
            </a:r>
            <a:r>
              <a:rPr lang="fr-FR" sz="3200" dirty="0" err="1"/>
              <a:t>what</a:t>
            </a:r>
            <a:r>
              <a:rPr lang="fr-FR" sz="3200" dirty="0"/>
              <a:t> people do</a:t>
            </a:r>
          </a:p>
        </p:txBody>
      </p:sp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id="{68FD6782-E6F6-4FBB-9548-3FF119CC1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9A68A8FB-D5D5-4560-B377-D5AA8D481B90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865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dirty="0">
                <a:solidFill>
                  <a:schemeClr val="bg1"/>
                </a:solidFill>
              </a:rPr>
              <a:t>Saying what people do</a:t>
            </a:r>
          </a:p>
        </p:txBody>
      </p:sp>
      <p:sp>
        <p:nvSpPr>
          <p:cNvPr id="13" name="Rounded Rectangle 46">
            <a:extLst>
              <a:ext uri="{FF2B5EF4-FFF2-40B4-BE49-F238E27FC236}">
                <a16:creationId xmlns:a16="http://schemas.microsoft.com/office/drawing/2014/main" id="{644F675F-536A-478D-8130-2FE0F29EF7F9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hlinkClick r:id="" action="ppaction://noaction">
              <a:snd r:embed="rId3" name="26 elles font.wav"/>
            </a:hlinkClick>
            <a:extLst>
              <a:ext uri="{FF2B5EF4-FFF2-40B4-BE49-F238E27FC236}">
                <a16:creationId xmlns:a16="http://schemas.microsoft.com/office/drawing/2014/main" id="{305F6CDC-81DB-4845-8BBE-7E6811EC3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" y="5095462"/>
            <a:ext cx="743776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8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6 elles f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65884" y="1849581"/>
            <a:ext cx="8443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fon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cuisine.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1633494" y="3205735"/>
            <a:ext cx="858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(m/f)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do/are doing the cooking.</a:t>
            </a:r>
          </a:p>
        </p:txBody>
      </p:sp>
      <p:pic>
        <p:nvPicPr>
          <p:cNvPr id="12" name="Picture 8" descr="Cooking Pans Glove Clip Art">
            <a:extLst>
              <a:ext uri="{FF2B5EF4-FFF2-40B4-BE49-F238E27FC236}">
                <a16:creationId xmlns:a16="http://schemas.microsoft.com/office/drawing/2014/main" id="{16234963-FD50-49D1-898C-257124D58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548" y="4489124"/>
            <a:ext cx="1941963" cy="140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32B9A86-6596-433C-9FA5-74EE9781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870"/>
            <a:ext cx="6979920" cy="769450"/>
          </a:xfrm>
        </p:spPr>
        <p:txBody>
          <a:bodyPr>
            <a:normAutofit/>
          </a:bodyPr>
          <a:lstStyle/>
          <a:p>
            <a:r>
              <a:rPr lang="fr-FR" sz="2800" dirty="0" err="1"/>
              <a:t>Saying</a:t>
            </a:r>
            <a:r>
              <a:rPr lang="fr-FR" sz="2800" dirty="0"/>
              <a:t> </a:t>
            </a:r>
            <a:r>
              <a:rPr lang="fr-FR" sz="2800" dirty="0" err="1"/>
              <a:t>what</a:t>
            </a:r>
            <a:r>
              <a:rPr lang="fr-FR" sz="2800" dirty="0"/>
              <a:t> people do</a:t>
            </a:r>
          </a:p>
        </p:txBody>
      </p:sp>
      <p:pic>
        <p:nvPicPr>
          <p:cNvPr id="13" name="Picture 12" descr="background rectangle">
            <a:extLst>
              <a:ext uri="{FF2B5EF4-FFF2-40B4-BE49-F238E27FC236}">
                <a16:creationId xmlns:a16="http://schemas.microsoft.com/office/drawing/2014/main" id="{A4824E6C-8B83-4403-916E-407A81F1F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236E5562-CAAD-42B4-871D-584600D68AB1}"/>
              </a:ext>
            </a:extLst>
          </p:cNvPr>
          <p:cNvSpPr txBox="1">
            <a:spLocks/>
          </p:cNvSpPr>
          <p:nvPr/>
        </p:nvSpPr>
        <p:spPr>
          <a:xfrm>
            <a:off x="0" y="249870"/>
            <a:ext cx="62865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dirty="0">
                <a:solidFill>
                  <a:schemeClr val="bg1"/>
                </a:solidFill>
              </a:rPr>
              <a:t>Saying what people do</a:t>
            </a:r>
          </a:p>
        </p:txBody>
      </p:sp>
      <p:sp>
        <p:nvSpPr>
          <p:cNvPr id="15" name="Rounded Rectangle 46">
            <a:extLst>
              <a:ext uri="{FF2B5EF4-FFF2-40B4-BE49-F238E27FC236}">
                <a16:creationId xmlns:a16="http://schemas.microsoft.com/office/drawing/2014/main" id="{57968658-3404-4762-8119-852DD0ED35DC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hlinkClick r:id="" action="ppaction://noaction">
              <a:snd r:embed="rId3" name="27 la cuisine.wav"/>
            </a:hlinkClick>
            <a:extLst>
              <a:ext uri="{FF2B5EF4-FFF2-40B4-BE49-F238E27FC236}">
                <a16:creationId xmlns:a16="http://schemas.microsoft.com/office/drawing/2014/main" id="{944B7667-0797-4742-B9F2-C6D230920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" y="5095462"/>
            <a:ext cx="743776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4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7 la cuis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75084" y="1849581"/>
            <a:ext cx="8443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fon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ne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fê</a:t>
            </a:r>
            <a:r>
              <a:rPr lang="en-GB" sz="720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te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1874498" y="3266187"/>
            <a:ext cx="864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(m/f)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have/are having a party.</a:t>
            </a:r>
          </a:p>
        </p:txBody>
      </p:sp>
      <p:pic>
        <p:nvPicPr>
          <p:cNvPr id="12" name="Picture 4" descr="Balloons Clip Art">
            <a:extLst>
              <a:ext uri="{FF2B5EF4-FFF2-40B4-BE49-F238E27FC236}">
                <a16:creationId xmlns:a16="http://schemas.microsoft.com/office/drawing/2014/main" id="{C5A81E77-F2D7-4B2B-889B-8EBC7A628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788" y="4577862"/>
            <a:ext cx="1303275" cy="13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7BC6DB50-BDB5-4604-BA48-4942B6B91CA8}"/>
              </a:ext>
            </a:extLst>
          </p:cNvPr>
          <p:cNvSpPr/>
          <p:nvPr/>
        </p:nvSpPr>
        <p:spPr>
          <a:xfrm rot="8040905">
            <a:off x="5167112" y="2030620"/>
            <a:ext cx="1047752" cy="1103532"/>
          </a:xfrm>
          <a:prstGeom prst="arc">
            <a:avLst>
              <a:gd name="adj1" fmla="val 16256441"/>
              <a:gd name="adj2" fmla="val 0"/>
            </a:avLst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A5F1FA7-0DD1-4938-9536-B23C0BA8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3"/>
            <a:ext cx="4488180" cy="519739"/>
          </a:xfrm>
        </p:spPr>
        <p:txBody>
          <a:bodyPr>
            <a:normAutofit fontScale="90000"/>
          </a:bodyPr>
          <a:lstStyle/>
          <a:p>
            <a:r>
              <a:rPr lang="fr-FR" sz="3200" dirty="0" err="1"/>
              <a:t>Saying</a:t>
            </a:r>
            <a:r>
              <a:rPr lang="fr-FR" sz="3200" dirty="0"/>
              <a:t> </a:t>
            </a:r>
            <a:r>
              <a:rPr lang="fr-FR" sz="3200" dirty="0" err="1"/>
              <a:t>what</a:t>
            </a:r>
            <a:r>
              <a:rPr lang="fr-FR" sz="3200" dirty="0"/>
              <a:t> people do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5380AE9C-0C56-4BB2-BDD4-7521E465D732}"/>
              </a:ext>
            </a:extLst>
          </p:cNvPr>
          <p:cNvSpPr txBox="1">
            <a:spLocks/>
          </p:cNvSpPr>
          <p:nvPr/>
        </p:nvSpPr>
        <p:spPr>
          <a:xfrm>
            <a:off x="0" y="401172"/>
            <a:ext cx="7459980" cy="56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/>
              <a:t>Saying what people do</a:t>
            </a:r>
            <a:endParaRPr lang="fr-FR" dirty="0"/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DAA370D1-F21C-4C43-96C2-6B7490286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ACEDDAB2-CEF4-4290-BE9C-CA0F186B0208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865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dirty="0">
                <a:solidFill>
                  <a:schemeClr val="bg1"/>
                </a:solidFill>
              </a:rPr>
              <a:t>Saying what people do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4DEF4C28-785B-4E26-9766-F9EA1E629B76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hlinkClick r:id="" action="ppaction://noaction">
              <a:snd r:embed="rId3" name="28 une fete.wav"/>
            </a:hlinkClick>
            <a:extLst>
              <a:ext uri="{FF2B5EF4-FFF2-40B4-BE49-F238E27FC236}">
                <a16:creationId xmlns:a16="http://schemas.microsoft.com/office/drawing/2014/main" id="{A54FA5DD-01E1-47F7-929B-874326E4B1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" y="5095462"/>
            <a:ext cx="743776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0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8 une f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8489" y="1776544"/>
            <a:ext cx="112932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Elles fon</a:t>
            </a:r>
            <a:r>
              <a:rPr kumimoji="0" lang="en-GB" sz="50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5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des </a:t>
            </a:r>
            <a:r>
              <a:rPr kumimoji="0" lang="en-GB" sz="5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exercices</a:t>
            </a:r>
            <a:r>
              <a:rPr kumimoji="0" lang="en-GB" sz="5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 </a:t>
            </a:r>
            <a:r>
              <a:rPr kumimoji="0" lang="en-GB" sz="5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français</a:t>
            </a:r>
            <a:r>
              <a:rPr kumimoji="0" lang="en-GB" sz="5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1904214" y="3029711"/>
            <a:ext cx="8264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(f) are doing French exercises.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764463" y="4270342"/>
            <a:ext cx="2897268" cy="1881897"/>
            <a:chOff x="8764463" y="4270342"/>
            <a:chExt cx="2897268" cy="1881897"/>
          </a:xfrm>
        </p:grpSpPr>
        <p:pic>
          <p:nvPicPr>
            <p:cNvPr id="2050" name="Picture 2" descr="Book, Isolated, Open Book, Empty, Paper, Black, Whit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4463" y="4270342"/>
              <a:ext cx="2897268" cy="1881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9058216" y="4777390"/>
              <a:ext cx="10180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1. je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fais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ucida Handwriting" panose="03010101010101010101" pitchFamily="66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ucida Handwriting" panose="03010101010101010101" pitchFamily="66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2.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tu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fais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ucida Handwriting" panose="03010101010101010101" pitchFamily="66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ucida Handwriting" panose="03010101010101010101" pitchFamily="66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3.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il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/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elle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 fait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13097" y="4568447"/>
              <a:ext cx="134822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4. nous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faisons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ucida Handwriting" panose="03010101010101010101" pitchFamily="66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ucida Handwriting" panose="03010101010101010101" pitchFamily="66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5.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vous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faites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ucida Handwriting" panose="03010101010101010101" pitchFamily="66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ucida Handwriting" panose="03010101010101010101" pitchFamily="66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6.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ils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/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elles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 font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066366" y="4397482"/>
              <a:ext cx="10284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400" b="0" i="0" u="sng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Lucida Handwriting" panose="03010101010101010101" pitchFamily="66" charset="0"/>
                  <a:cs typeface="Arial"/>
                  <a:sym typeface="Arial"/>
                </a:rPr>
                <a:t>FAIRE</a:t>
              </a:r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C0DCDE9B-ED2B-4D3A-9839-CAB0827E3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4"/>
            <a:ext cx="5036820" cy="561640"/>
          </a:xfrm>
        </p:spPr>
        <p:txBody>
          <a:bodyPr>
            <a:normAutofit/>
          </a:bodyPr>
          <a:lstStyle/>
          <a:p>
            <a:r>
              <a:rPr lang="fr-FR" sz="3200" dirty="0" err="1"/>
              <a:t>Saying</a:t>
            </a:r>
            <a:r>
              <a:rPr lang="fr-FR" sz="3200" dirty="0"/>
              <a:t> </a:t>
            </a:r>
            <a:r>
              <a:rPr lang="fr-FR" sz="3200" dirty="0" err="1"/>
              <a:t>what</a:t>
            </a:r>
            <a:r>
              <a:rPr lang="fr-FR" sz="3200" dirty="0"/>
              <a:t> people do</a:t>
            </a:r>
          </a:p>
        </p:txBody>
      </p:sp>
      <p:pic>
        <p:nvPicPr>
          <p:cNvPr id="16" name="Picture 15" descr="background rectangle">
            <a:extLst>
              <a:ext uri="{FF2B5EF4-FFF2-40B4-BE49-F238E27FC236}">
                <a16:creationId xmlns:a16="http://schemas.microsoft.com/office/drawing/2014/main" id="{EDDF64C4-F2E3-427F-BE78-BEA0CDCF7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9DA25B2E-91C5-4005-B300-C1E1500E4FC7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865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dirty="0">
                <a:solidFill>
                  <a:schemeClr val="bg1"/>
                </a:solidFill>
              </a:rPr>
              <a:t>Saying what people do</a:t>
            </a:r>
          </a:p>
        </p:txBody>
      </p:sp>
      <p:sp>
        <p:nvSpPr>
          <p:cNvPr id="18" name="Rounded Rectangle 46">
            <a:extLst>
              <a:ext uri="{FF2B5EF4-FFF2-40B4-BE49-F238E27FC236}">
                <a16:creationId xmlns:a16="http://schemas.microsoft.com/office/drawing/2014/main" id="{4593E4EE-B4E0-418C-8A97-3D08C0360DC0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hlinkClick r:id="" action="ppaction://noaction">
              <a:snd r:embed="rId3" name="29 des exercises.wav"/>
            </a:hlinkClick>
            <a:extLst>
              <a:ext uri="{FF2B5EF4-FFF2-40B4-BE49-F238E27FC236}">
                <a16:creationId xmlns:a16="http://schemas.microsoft.com/office/drawing/2014/main" id="{B7AD1556-6725-472A-8981-F00462E0DF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" y="5095462"/>
            <a:ext cx="743776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3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9 des exerc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1973" y="1811960"/>
            <a:ext cx="9862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les fon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 effort.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1413754" y="3266187"/>
            <a:ext cx="864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(f)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make/are making an effort.</a:t>
            </a:r>
          </a:p>
        </p:txBody>
      </p:sp>
      <p:pic>
        <p:nvPicPr>
          <p:cNvPr id="11" name="Picture 2" descr="Muscles Clip Art">
            <a:extLst>
              <a:ext uri="{FF2B5EF4-FFF2-40B4-BE49-F238E27FC236}">
                <a16:creationId xmlns:a16="http://schemas.microsoft.com/office/drawing/2014/main" id="{C1798A90-4248-486E-917E-552FC33E9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961" y="4600061"/>
            <a:ext cx="951748" cy="130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C463A287-4333-478E-8F76-93B65A3EFA92}"/>
              </a:ext>
            </a:extLst>
          </p:cNvPr>
          <p:cNvSpPr/>
          <p:nvPr/>
        </p:nvSpPr>
        <p:spPr>
          <a:xfrm rot="8040905">
            <a:off x="5167112" y="2030620"/>
            <a:ext cx="1047752" cy="1103532"/>
          </a:xfrm>
          <a:prstGeom prst="arc">
            <a:avLst>
              <a:gd name="adj1" fmla="val 16256441"/>
              <a:gd name="adj2" fmla="val 0"/>
            </a:avLst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F30D09F-D46B-4F9C-AEA8-75B82430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4"/>
            <a:ext cx="6457246" cy="561640"/>
          </a:xfrm>
        </p:spPr>
        <p:txBody>
          <a:bodyPr>
            <a:normAutofit/>
          </a:bodyPr>
          <a:lstStyle/>
          <a:p>
            <a:r>
              <a:rPr lang="fr-FR" sz="3200" dirty="0" err="1"/>
              <a:t>Saying</a:t>
            </a:r>
            <a:r>
              <a:rPr lang="fr-FR" sz="3200" dirty="0"/>
              <a:t> </a:t>
            </a:r>
            <a:r>
              <a:rPr lang="fr-FR" sz="3200" dirty="0" err="1"/>
              <a:t>what</a:t>
            </a:r>
            <a:r>
              <a:rPr lang="fr-FR" sz="3200" dirty="0"/>
              <a:t> people do</a:t>
            </a: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14D3D337-AC8A-4B5E-9AA3-5F0D0441B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1FB69705-9C5E-426B-AB8F-825991129127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865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dirty="0">
                <a:solidFill>
                  <a:schemeClr val="bg1"/>
                </a:solidFill>
              </a:rPr>
              <a:t>Saying what people do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BC8AE0C7-6B32-4628-9ECE-F6AE396A71EE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hlinkClick r:id="" action="ppaction://noaction">
              <a:snd r:embed="rId3" name="30 un effort.wav"/>
            </a:hlinkClick>
            <a:extLst>
              <a:ext uri="{FF2B5EF4-FFF2-40B4-BE49-F238E27FC236}">
                <a16:creationId xmlns:a16="http://schemas.microsoft.com/office/drawing/2014/main" id="{81895363-2070-499E-91C0-0E6119564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" y="5095462"/>
            <a:ext cx="743776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1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0 un eff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4972" y="1849581"/>
            <a:ext cx="7902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Il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 fon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queue.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1874499" y="3266187"/>
            <a:ext cx="804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(m/f)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queue / are queuing.</a:t>
            </a:r>
          </a:p>
        </p:txBody>
      </p:sp>
      <p:pic>
        <p:nvPicPr>
          <p:cNvPr id="11" name="Picture 2" descr="Waiting In Line Clip Art">
            <a:extLst>
              <a:ext uri="{FF2B5EF4-FFF2-40B4-BE49-F238E27FC236}">
                <a16:creationId xmlns:a16="http://schemas.microsoft.com/office/drawing/2014/main" id="{AB146A5A-E17B-4DD0-B5B7-08C947943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820" y="4541515"/>
            <a:ext cx="1680344" cy="142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9A332D4-A381-4CA6-893D-DCB91440B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3"/>
            <a:ext cx="5257800" cy="519739"/>
          </a:xfrm>
        </p:spPr>
        <p:txBody>
          <a:bodyPr>
            <a:normAutofit/>
          </a:bodyPr>
          <a:lstStyle/>
          <a:p>
            <a:r>
              <a:rPr lang="fr-FR" sz="2800" dirty="0" err="1"/>
              <a:t>Saying</a:t>
            </a:r>
            <a:r>
              <a:rPr lang="fr-FR" sz="2800" dirty="0"/>
              <a:t> </a:t>
            </a:r>
            <a:r>
              <a:rPr lang="fr-FR" sz="2800" dirty="0" err="1"/>
              <a:t>what</a:t>
            </a:r>
            <a:r>
              <a:rPr lang="fr-FR" sz="2800" dirty="0"/>
              <a:t> people do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78EFA447-10AC-4C8D-8FF9-A9AA2069BD81}"/>
              </a:ext>
            </a:extLst>
          </p:cNvPr>
          <p:cNvSpPr txBox="1">
            <a:spLocks/>
          </p:cNvSpPr>
          <p:nvPr/>
        </p:nvSpPr>
        <p:spPr>
          <a:xfrm>
            <a:off x="0" y="401172"/>
            <a:ext cx="7459980" cy="56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/>
              <a:t>Saying what people do</a:t>
            </a:r>
            <a:endParaRPr lang="fr-FR" dirty="0"/>
          </a:p>
        </p:txBody>
      </p:sp>
      <p:pic>
        <p:nvPicPr>
          <p:cNvPr id="13" name="Picture 12" descr="background rectangle">
            <a:extLst>
              <a:ext uri="{FF2B5EF4-FFF2-40B4-BE49-F238E27FC236}">
                <a16:creationId xmlns:a16="http://schemas.microsoft.com/office/drawing/2014/main" id="{C5D77F83-99C6-4612-9D1F-FA27B1374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5FDF4C42-94C8-4976-A1FC-C95F4AB43D0E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865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dirty="0">
                <a:solidFill>
                  <a:schemeClr val="bg1"/>
                </a:solidFill>
              </a:rPr>
              <a:t>Saying what people do</a:t>
            </a:r>
          </a:p>
        </p:txBody>
      </p:sp>
      <p:sp>
        <p:nvSpPr>
          <p:cNvPr id="15" name="Rounded Rectangle 46">
            <a:extLst>
              <a:ext uri="{FF2B5EF4-FFF2-40B4-BE49-F238E27FC236}">
                <a16:creationId xmlns:a16="http://schemas.microsoft.com/office/drawing/2014/main" id="{415CBCDE-411B-4942-B3E4-705640221B73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hlinkClick r:id="" action="ppaction://noaction">
              <a:snd r:embed="rId3" name="31 la queue.wav"/>
            </a:hlinkClick>
            <a:extLst>
              <a:ext uri="{FF2B5EF4-FFF2-40B4-BE49-F238E27FC236}">
                <a16:creationId xmlns:a16="http://schemas.microsoft.com/office/drawing/2014/main" id="{81427132-BE5D-4B77-A189-3D1E2FB95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" y="5095462"/>
            <a:ext cx="743776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 la que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76141" y="1873788"/>
            <a:ext cx="8443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fon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 gâteau.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1874498" y="3266187"/>
            <a:ext cx="864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(m/f)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make/are </a:t>
            </a:r>
            <a:r>
              <a:rPr lang="en-GB" sz="360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mak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ing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 cake.</a:t>
            </a:r>
          </a:p>
        </p:txBody>
      </p:sp>
      <p:pic>
        <p:nvPicPr>
          <p:cNvPr id="11" name="Picture 2" descr="Birthday Cake 2 Clip Art">
            <a:extLst>
              <a:ext uri="{FF2B5EF4-FFF2-40B4-BE49-F238E27FC236}">
                <a16:creationId xmlns:a16="http://schemas.microsoft.com/office/drawing/2014/main" id="{2F94BC4B-D97C-4CEB-ABBA-7E71CCE2F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722" y="4644063"/>
            <a:ext cx="1249811" cy="122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C7BCA153-B056-4967-B241-33A8E3C1183D}"/>
              </a:ext>
            </a:extLst>
          </p:cNvPr>
          <p:cNvSpPr/>
          <p:nvPr/>
        </p:nvSpPr>
        <p:spPr>
          <a:xfrm rot="8040905">
            <a:off x="4633713" y="1954279"/>
            <a:ext cx="1047752" cy="1103532"/>
          </a:xfrm>
          <a:prstGeom prst="arc">
            <a:avLst>
              <a:gd name="adj1" fmla="val 16256441"/>
              <a:gd name="adj2" fmla="val 0"/>
            </a:avLst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1D355C9-BB17-4F46-A13D-823738B2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3"/>
            <a:ext cx="5080210" cy="519739"/>
          </a:xfrm>
        </p:spPr>
        <p:txBody>
          <a:bodyPr>
            <a:normAutofit fontScale="90000"/>
          </a:bodyPr>
          <a:lstStyle/>
          <a:p>
            <a:r>
              <a:rPr lang="fr-FR" sz="3200" dirty="0" err="1"/>
              <a:t>Saying</a:t>
            </a:r>
            <a:r>
              <a:rPr lang="fr-FR" sz="3200" dirty="0"/>
              <a:t> </a:t>
            </a:r>
            <a:r>
              <a:rPr lang="fr-FR" sz="3200" dirty="0" err="1"/>
              <a:t>what</a:t>
            </a:r>
            <a:r>
              <a:rPr lang="fr-FR" sz="3200" dirty="0"/>
              <a:t> people do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242C93F2-B7D8-4073-80BB-89EBE49A671E}"/>
              </a:ext>
            </a:extLst>
          </p:cNvPr>
          <p:cNvSpPr txBox="1">
            <a:spLocks/>
          </p:cNvSpPr>
          <p:nvPr/>
        </p:nvSpPr>
        <p:spPr>
          <a:xfrm>
            <a:off x="0" y="401172"/>
            <a:ext cx="7459980" cy="56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/>
              <a:t>Saying what people do</a:t>
            </a:r>
            <a:endParaRPr lang="fr-FR" dirty="0"/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063141BA-7114-45BF-8077-B3B69A8D1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3CFE2DCD-4446-4B16-994C-158BC6AE79CC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865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dirty="0">
                <a:solidFill>
                  <a:schemeClr val="bg1"/>
                </a:solidFill>
              </a:rPr>
              <a:t>Saying what people do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E039DDE7-C659-4E68-A877-E035113D3AD9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hlinkClick r:id="" action="ppaction://noaction">
              <a:snd r:embed="rId3" name="32 un gateau.wav"/>
            </a:hlinkClick>
            <a:extLst>
              <a:ext uri="{FF2B5EF4-FFF2-40B4-BE49-F238E27FC236}">
                <a16:creationId xmlns:a16="http://schemas.microsoft.com/office/drawing/2014/main" id="{FA329BA0-BE9A-4D33-8366-0EA423C318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" y="5095462"/>
            <a:ext cx="743776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8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2 un gate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2360" y="1924317"/>
            <a:ext cx="9450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Elles fon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les courses.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829340" y="3266187"/>
            <a:ext cx="10476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(f)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 doing grocery shopping.</a:t>
            </a:r>
          </a:p>
        </p:txBody>
      </p:sp>
      <p:pic>
        <p:nvPicPr>
          <p:cNvPr id="1026" name="Picture 2" descr="Shopping Cart Clip Art">
            <a:extLst>
              <a:ext uri="{FF2B5EF4-FFF2-40B4-BE49-F238E27FC236}">
                <a16:creationId xmlns:a16="http://schemas.microsoft.com/office/drawing/2014/main" id="{3E39CEC3-EFF9-4984-BC83-027F7F796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171" y="4470553"/>
            <a:ext cx="1936750" cy="157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A8EBF9F-D1D5-4717-85A5-D3AF9D74B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3"/>
            <a:ext cx="5257800" cy="519739"/>
          </a:xfrm>
        </p:spPr>
        <p:txBody>
          <a:bodyPr>
            <a:normAutofit fontScale="90000"/>
          </a:bodyPr>
          <a:lstStyle/>
          <a:p>
            <a:r>
              <a:rPr lang="fr-FR" sz="3200" dirty="0" err="1"/>
              <a:t>Saying</a:t>
            </a:r>
            <a:r>
              <a:rPr lang="fr-FR" sz="3200" dirty="0"/>
              <a:t> </a:t>
            </a:r>
            <a:r>
              <a:rPr lang="fr-FR" sz="3200" dirty="0" err="1"/>
              <a:t>what</a:t>
            </a:r>
            <a:r>
              <a:rPr lang="fr-FR" sz="3200" dirty="0"/>
              <a:t> people do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D51BA34-2215-45C4-A0E9-40BB78239F1F}"/>
              </a:ext>
            </a:extLst>
          </p:cNvPr>
          <p:cNvSpPr txBox="1">
            <a:spLocks/>
          </p:cNvSpPr>
          <p:nvPr/>
        </p:nvSpPr>
        <p:spPr>
          <a:xfrm>
            <a:off x="0" y="401172"/>
            <a:ext cx="7459980" cy="56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/>
              <a:t>Saying what people do</a:t>
            </a:r>
            <a:endParaRPr lang="fr-FR" dirty="0"/>
          </a:p>
        </p:txBody>
      </p:sp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DF6CC9FA-498B-4D05-8A35-9340CD206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6E690A5F-984D-4D60-859D-80A86C425607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865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dirty="0">
                <a:solidFill>
                  <a:schemeClr val="bg1"/>
                </a:solidFill>
              </a:rPr>
              <a:t>Saying what people do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C250AF06-7483-4A2E-97F3-96CCE6D06363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hlinkClick r:id="" action="ppaction://noaction">
              <a:snd r:embed="rId3" name="33 les courses.wav"/>
            </a:hlinkClick>
            <a:extLst>
              <a:ext uri="{FF2B5EF4-FFF2-40B4-BE49-F238E27FC236}">
                <a16:creationId xmlns:a16="http://schemas.microsoft.com/office/drawing/2014/main" id="{79C40D2E-F5AE-4614-9FB3-5AA601DE5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" y="5095462"/>
            <a:ext cx="743776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5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 les cour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6828" y="1901112"/>
            <a:ext cx="11738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les fon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ne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promenade.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829340" y="3266187"/>
            <a:ext cx="10476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(f)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go/are going for a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walk.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2" name="Picture 6" descr="Hiking Clip Art">
            <a:extLst>
              <a:ext uri="{FF2B5EF4-FFF2-40B4-BE49-F238E27FC236}">
                <a16:creationId xmlns:a16="http://schemas.microsoft.com/office/drawing/2014/main" id="{3A622603-5FA3-4752-9E1A-F3FA6BAB9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773" y="4786555"/>
            <a:ext cx="1180056" cy="118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599E5FC5-9715-4DAC-9B8C-781705CE485F}"/>
              </a:ext>
            </a:extLst>
          </p:cNvPr>
          <p:cNvSpPr/>
          <p:nvPr/>
        </p:nvSpPr>
        <p:spPr>
          <a:xfrm rot="8138501">
            <a:off x="3820910" y="2007720"/>
            <a:ext cx="1047752" cy="1103532"/>
          </a:xfrm>
          <a:prstGeom prst="arc">
            <a:avLst>
              <a:gd name="adj1" fmla="val 16256441"/>
              <a:gd name="adj2" fmla="val 0"/>
            </a:avLst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497691-F988-4870-9E06-3DBB00855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73"/>
            <a:ext cx="5257800" cy="684485"/>
          </a:xfrm>
        </p:spPr>
        <p:txBody>
          <a:bodyPr>
            <a:normAutofit/>
          </a:bodyPr>
          <a:lstStyle/>
          <a:p>
            <a:r>
              <a:rPr lang="fr-FR" sz="3600" dirty="0" err="1"/>
              <a:t>Saying</a:t>
            </a:r>
            <a:r>
              <a:rPr lang="fr-FR" sz="3600" dirty="0"/>
              <a:t> </a:t>
            </a:r>
            <a:r>
              <a:rPr lang="fr-FR" sz="3600" dirty="0" err="1"/>
              <a:t>what</a:t>
            </a:r>
            <a:r>
              <a:rPr lang="fr-FR" sz="3600" dirty="0"/>
              <a:t> people do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B02CB017-8CE7-47DC-BC39-047889C89091}"/>
              </a:ext>
            </a:extLst>
          </p:cNvPr>
          <p:cNvSpPr txBox="1">
            <a:spLocks/>
          </p:cNvSpPr>
          <p:nvPr/>
        </p:nvSpPr>
        <p:spPr>
          <a:xfrm>
            <a:off x="0" y="401172"/>
            <a:ext cx="7459980" cy="56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/>
              <a:t>Saying what people do</a:t>
            </a:r>
            <a:endParaRPr lang="fr-FR" dirty="0"/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A88CAE2B-2CDC-41AF-9AFF-DE8876447F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494C48A9-C133-4138-896C-EF0A6A350E1C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628650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dirty="0">
                <a:solidFill>
                  <a:schemeClr val="bg1"/>
                </a:solidFill>
              </a:rPr>
              <a:t>Saying what people do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2FB4E2E7-A03B-4938-A0B1-4865A58F08DA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hlinkClick r:id="" action="ppaction://noaction">
              <a:snd r:embed="rId3" name="34 une promenade.wav"/>
            </a:hlinkClick>
            <a:extLst>
              <a:ext uri="{FF2B5EF4-FFF2-40B4-BE49-F238E27FC236}">
                <a16:creationId xmlns:a16="http://schemas.microsoft.com/office/drawing/2014/main" id="{FEDE6FAE-6E90-4227-811D-B66B3349B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" y="5095462"/>
            <a:ext cx="743776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2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4 une promen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2524798" y="3524183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It’s sad.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696" y="1671825"/>
            <a:ext cx="111366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0200" b="1" i="0" u="none" strike="noStrike" kern="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10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triste.</a:t>
            </a:r>
          </a:p>
        </p:txBody>
      </p:sp>
      <p:sp>
        <p:nvSpPr>
          <p:cNvPr id="10" name="Action Button: Forward or Next 9">
            <a:hlinkClick r:id="" action="ppaction://noaction" highlightClick="1">
              <a:snd r:embed="rId3" name="c'est triste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3E6BB541-C449-4652-BB5A-2618208D4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5CDE0D9F-DEE3-4BAC-99D2-62104C59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EB4B0BAF-514A-4178-ABDD-567657CDE47F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pic>
        <p:nvPicPr>
          <p:cNvPr id="9218" name="Picture 2" descr="Crying Smiley Clip Art">
            <a:extLst>
              <a:ext uri="{FF2B5EF4-FFF2-40B4-BE49-F238E27FC236}">
                <a16:creationId xmlns:a16="http://schemas.microsoft.com/office/drawing/2014/main" id="{0A0759B7-0518-4F30-857D-55626DDC0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191" y="4433333"/>
            <a:ext cx="1642110" cy="164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93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'est tris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SSC [la liaison]</a:t>
            </a: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FE35783B-5683-490D-BE88-5977139AA429}"/>
              </a:ext>
            </a:extLst>
          </p:cNvPr>
          <p:cNvSpPr/>
          <p:nvPr/>
        </p:nvSpPr>
        <p:spPr>
          <a:xfrm>
            <a:off x="10095979" y="249869"/>
            <a:ext cx="181394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76266-B793-4993-891C-1ABCD8F52580}"/>
              </a:ext>
            </a:extLst>
          </p:cNvPr>
          <p:cNvSpPr txBox="1"/>
          <p:nvPr/>
        </p:nvSpPr>
        <p:spPr>
          <a:xfrm>
            <a:off x="328399" y="2556764"/>
            <a:ext cx="11313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Consolidation [5]</a:t>
            </a:r>
          </a:p>
        </p:txBody>
      </p:sp>
    </p:spTree>
    <p:extLst>
      <p:ext uri="{BB962C8B-B14F-4D97-AF65-F5344CB8AC3E}">
        <p14:creationId xmlns:p14="http://schemas.microsoft.com/office/powerpoint/2010/main" val="36515186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47998" y="296864"/>
            <a:ext cx="6801441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GB" sz="2600" b="1" dirty="0">
                <a:solidFill>
                  <a:schemeClr val="lt1"/>
                </a:solidFill>
              </a:rPr>
              <a:t>Saying what people have: </a:t>
            </a:r>
            <a:r>
              <a:rPr lang="en-GB" sz="2600" b="1" i="1" dirty="0">
                <a:solidFill>
                  <a:schemeClr val="lt1"/>
                </a:solidFill>
              </a:rPr>
              <a:t>nous</a:t>
            </a:r>
            <a:r>
              <a:rPr lang="en-GB" sz="2600" b="1" dirty="0">
                <a:solidFill>
                  <a:schemeClr val="lt1"/>
                </a:solidFill>
              </a:rPr>
              <a:t> and </a:t>
            </a:r>
            <a:r>
              <a:rPr lang="en-GB" sz="2600" b="1" i="1" dirty="0" err="1">
                <a:solidFill>
                  <a:schemeClr val="lt1"/>
                </a:solidFill>
              </a:rPr>
              <a:t>vous</a:t>
            </a:r>
            <a:endParaRPr sz="2600" b="1" dirty="0">
              <a:solidFill>
                <a:schemeClr val="lt1"/>
              </a:solidFill>
            </a:endParaRPr>
          </a:p>
        </p:txBody>
      </p:sp>
      <p:sp>
        <p:nvSpPr>
          <p:cNvPr id="147" name="Google Shape;147;p2"/>
          <p:cNvSpPr/>
          <p:nvPr/>
        </p:nvSpPr>
        <p:spPr>
          <a:xfrm>
            <a:off x="10118957" y="296864"/>
            <a:ext cx="1790964" cy="400919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prononciation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998" y="1347652"/>
            <a:ext cx="119439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vai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dehors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		I go outside.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final –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in </a:t>
            </a:r>
            <a:r>
              <a:rPr kumimoji="0" lang="en-GB" sz="2400" b="0" i="1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vai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Silent Final Consonant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But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à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Paris.		I go to Paris.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Now, the final consonant in </a:t>
            </a:r>
            <a:r>
              <a:rPr kumimoji="0" lang="en-GB" sz="2400" b="0" i="1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vai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FA65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an SFC!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Because 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A65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-s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followed by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vowel,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 is pronounced like the English ‘z’.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This pronunciation change is an example of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liaison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5" name="Picture 2" descr="Quiet Sign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992" y="1502443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oogle Shape;14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96864"/>
            <a:ext cx="8179724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46;p2"/>
          <p:cNvSpPr txBox="1">
            <a:spLocks/>
          </p:cNvSpPr>
          <p:nvPr/>
        </p:nvSpPr>
        <p:spPr>
          <a:xfrm>
            <a:off x="147999" y="296864"/>
            <a:ext cx="6951070" cy="7078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6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La liaison</a:t>
            </a:r>
          </a:p>
        </p:txBody>
      </p:sp>
    </p:spTree>
    <p:extLst>
      <p:ext uri="{BB962C8B-B14F-4D97-AF65-F5344CB8AC3E}">
        <p14:creationId xmlns:p14="http://schemas.microsoft.com/office/powerpoint/2010/main" val="403473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7F314A-1F18-46C3-B2C2-8CDD3A7E7ED1}"/>
              </a:ext>
            </a:extLst>
          </p:cNvPr>
          <p:cNvSpPr txBox="1"/>
          <p:nvPr/>
        </p:nvSpPr>
        <p:spPr>
          <a:xfrm>
            <a:off x="1844039" y="4221154"/>
            <a:ext cx="8092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go/am going to Lyon </a:t>
            </a:r>
          </a:p>
        </p:txBody>
      </p:sp>
      <p:pic>
        <p:nvPicPr>
          <p:cNvPr id="145" name="Google Shape;14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4"/>
            <a:ext cx="8179724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47999" y="296864"/>
            <a:ext cx="695107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GB" sz="2600" b="1" dirty="0">
                <a:solidFill>
                  <a:schemeClr val="lt1"/>
                </a:solidFill>
                <a:latin typeface="Century Gothic" panose="020B0502020202020204" pitchFamily="34" charset="0"/>
              </a:rPr>
              <a:t>Saying where people go: </a:t>
            </a:r>
            <a:r>
              <a:rPr lang="en-GB" sz="2600" b="1" i="1" dirty="0">
                <a:solidFill>
                  <a:schemeClr val="lt1"/>
                </a:solidFill>
                <a:latin typeface="Century Gothic" panose="020B0502020202020204" pitchFamily="34" charset="0"/>
              </a:rPr>
              <a:t>je</a:t>
            </a:r>
            <a:r>
              <a:rPr lang="en-GB" sz="2600" b="1" dirty="0">
                <a:solidFill>
                  <a:schemeClr val="lt1"/>
                </a:solidFill>
                <a:latin typeface="Century Gothic" panose="020B0502020202020204" pitchFamily="34" charset="0"/>
              </a:rPr>
              <a:t> </a:t>
            </a:r>
            <a:r>
              <a:rPr lang="en-GB" sz="2600" b="1" i="1" dirty="0" err="1">
                <a:solidFill>
                  <a:schemeClr val="lt1"/>
                </a:solidFill>
                <a:latin typeface="Century Gothic" panose="020B0502020202020204" pitchFamily="34" charset="0"/>
              </a:rPr>
              <a:t>vais</a:t>
            </a:r>
            <a:endParaRPr sz="2600" b="1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Google Shape;147;p2"/>
          <p:cNvSpPr/>
          <p:nvPr/>
        </p:nvSpPr>
        <p:spPr>
          <a:xfrm>
            <a:off x="9936479" y="268608"/>
            <a:ext cx="1973441" cy="401952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489" y="1679815"/>
            <a:ext cx="1144033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</a:t>
            </a: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vai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à 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Lyon</a:t>
            </a:r>
          </a:p>
        </p:txBody>
      </p:sp>
      <p:sp>
        <p:nvSpPr>
          <p:cNvPr id="9" name="Arc 8"/>
          <p:cNvSpPr/>
          <p:nvPr/>
        </p:nvSpPr>
        <p:spPr>
          <a:xfrm rot="7925323">
            <a:off x="5006096" y="1877509"/>
            <a:ext cx="1896542" cy="2038688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10" name="Action Button: Forward or Next 9">
            <a:hlinkClick r:id="" action="ppaction://noaction" highlightClick="1">
              <a:snd r:embed="rId4" name="Fr_2.1.5_Slide_2_je vais a Lyon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067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7F314A-1F18-46C3-B2C2-8CDD3A7E7ED1}"/>
              </a:ext>
            </a:extLst>
          </p:cNvPr>
          <p:cNvSpPr txBox="1"/>
          <p:nvPr/>
        </p:nvSpPr>
        <p:spPr>
          <a:xfrm>
            <a:off x="1009934" y="4221154"/>
            <a:ext cx="9536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go/am going to the park </a:t>
            </a:r>
          </a:p>
        </p:txBody>
      </p:sp>
      <p:pic>
        <p:nvPicPr>
          <p:cNvPr id="145" name="Google Shape;14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4"/>
            <a:ext cx="8179724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47999" y="296864"/>
            <a:ext cx="695107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GB" sz="2600" b="1" dirty="0">
                <a:solidFill>
                  <a:schemeClr val="lt1"/>
                </a:solidFill>
                <a:latin typeface="Century Gothic" panose="020B0502020202020204" pitchFamily="34" charset="0"/>
              </a:rPr>
              <a:t>Saying where people go: </a:t>
            </a:r>
            <a:r>
              <a:rPr lang="en-GB" sz="2600" b="1" i="1" dirty="0">
                <a:solidFill>
                  <a:schemeClr val="lt1"/>
                </a:solidFill>
                <a:latin typeface="Century Gothic" panose="020B0502020202020204" pitchFamily="34" charset="0"/>
              </a:rPr>
              <a:t>je</a:t>
            </a:r>
            <a:r>
              <a:rPr lang="en-GB" sz="2600" b="1" dirty="0">
                <a:solidFill>
                  <a:schemeClr val="lt1"/>
                </a:solidFill>
                <a:latin typeface="Century Gothic" panose="020B0502020202020204" pitchFamily="34" charset="0"/>
              </a:rPr>
              <a:t> </a:t>
            </a:r>
            <a:r>
              <a:rPr lang="en-GB" sz="2600" b="1" i="1" dirty="0" err="1">
                <a:solidFill>
                  <a:schemeClr val="lt1"/>
                </a:solidFill>
                <a:latin typeface="Century Gothic" panose="020B0502020202020204" pitchFamily="34" charset="0"/>
              </a:rPr>
              <a:t>vais</a:t>
            </a:r>
            <a:endParaRPr sz="2600" b="1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Google Shape;147;p2"/>
          <p:cNvSpPr/>
          <p:nvPr/>
        </p:nvSpPr>
        <p:spPr>
          <a:xfrm>
            <a:off x="9936479" y="268608"/>
            <a:ext cx="1973441" cy="401952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489" y="1679815"/>
            <a:ext cx="118235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2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</a:t>
            </a:r>
            <a:r>
              <a:rPr kumimoji="0" lang="en-GB" sz="126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vai</a:t>
            </a:r>
            <a:r>
              <a:rPr kumimoji="0" lang="en-GB" sz="126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12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26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 </a:t>
            </a:r>
            <a:r>
              <a:rPr kumimoji="0" lang="en-GB" sz="126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parc</a:t>
            </a:r>
            <a:endParaRPr kumimoji="0" lang="en-GB" sz="12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Arc 8"/>
          <p:cNvSpPr/>
          <p:nvPr/>
        </p:nvSpPr>
        <p:spPr>
          <a:xfrm rot="7925323">
            <a:off x="5006096" y="1877509"/>
            <a:ext cx="1896542" cy="2038688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10" name="Action Button: Forward or Next 9">
            <a:hlinkClick r:id="" action="ppaction://noaction" highlightClick="1">
              <a:snd r:embed="rId4" name="Fr_2.1.5_Slide_3_je vais au parc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53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7F314A-1F18-46C3-B2C2-8CDD3A7E7ED1}"/>
              </a:ext>
            </a:extLst>
          </p:cNvPr>
          <p:cNvSpPr txBox="1"/>
          <p:nvPr/>
        </p:nvSpPr>
        <p:spPr>
          <a:xfrm>
            <a:off x="716280" y="4061241"/>
            <a:ext cx="1082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go/am going to the post office </a:t>
            </a:r>
          </a:p>
        </p:txBody>
      </p:sp>
      <p:pic>
        <p:nvPicPr>
          <p:cNvPr id="145" name="Google Shape;14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4"/>
            <a:ext cx="8179724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47999" y="296864"/>
            <a:ext cx="695107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GB" sz="2600" b="1" dirty="0">
                <a:solidFill>
                  <a:schemeClr val="lt1"/>
                </a:solidFill>
                <a:latin typeface="Century Gothic" panose="020B0502020202020204" pitchFamily="34" charset="0"/>
              </a:rPr>
              <a:t>Saying where people go: </a:t>
            </a:r>
            <a:r>
              <a:rPr lang="en-GB" sz="2600" b="1" i="1" dirty="0">
                <a:solidFill>
                  <a:schemeClr val="lt1"/>
                </a:solidFill>
                <a:latin typeface="Century Gothic" panose="020B0502020202020204" pitchFamily="34" charset="0"/>
              </a:rPr>
              <a:t>je</a:t>
            </a:r>
            <a:r>
              <a:rPr lang="en-GB" sz="2600" b="1" dirty="0">
                <a:solidFill>
                  <a:schemeClr val="lt1"/>
                </a:solidFill>
                <a:latin typeface="Century Gothic" panose="020B0502020202020204" pitchFamily="34" charset="0"/>
              </a:rPr>
              <a:t> </a:t>
            </a:r>
            <a:r>
              <a:rPr lang="en-GB" sz="2600" b="1" i="1" dirty="0" err="1">
                <a:solidFill>
                  <a:schemeClr val="lt1"/>
                </a:solidFill>
                <a:latin typeface="Century Gothic" panose="020B0502020202020204" pitchFamily="34" charset="0"/>
              </a:rPr>
              <a:t>vais</a:t>
            </a:r>
            <a:endParaRPr sz="2600" b="1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Google Shape;147;p2"/>
          <p:cNvSpPr/>
          <p:nvPr/>
        </p:nvSpPr>
        <p:spPr>
          <a:xfrm>
            <a:off x="9936479" y="268608"/>
            <a:ext cx="1973441" cy="401952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489" y="1679815"/>
            <a:ext cx="118235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1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</a:t>
            </a:r>
            <a:r>
              <a:rPr kumimoji="0" lang="en-GB" sz="11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vai</a:t>
            </a:r>
            <a:r>
              <a:rPr kumimoji="0" lang="en-GB" sz="110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11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10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à </a:t>
            </a:r>
            <a:r>
              <a:rPr kumimoji="0" lang="en-GB" sz="11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la poste</a:t>
            </a:r>
          </a:p>
        </p:txBody>
      </p:sp>
      <p:sp>
        <p:nvSpPr>
          <p:cNvPr id="9" name="Arc 8"/>
          <p:cNvSpPr/>
          <p:nvPr/>
        </p:nvSpPr>
        <p:spPr>
          <a:xfrm rot="7925323">
            <a:off x="4067334" y="1553023"/>
            <a:ext cx="1896542" cy="2038688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10" name="Action Button: Forward or Next 9">
            <a:hlinkClick r:id="" action="ppaction://noaction" highlightClick="1">
              <a:snd r:embed="rId4" name="Fr_2.1.5_Slide_4_je vais a la poste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947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47998" y="296864"/>
            <a:ext cx="6801441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GB" sz="2600" b="1" dirty="0">
                <a:solidFill>
                  <a:schemeClr val="lt1"/>
                </a:solidFill>
              </a:rPr>
              <a:t>Saying what people have: </a:t>
            </a:r>
            <a:r>
              <a:rPr lang="en-GB" sz="2600" b="1" i="1" dirty="0">
                <a:solidFill>
                  <a:schemeClr val="lt1"/>
                </a:solidFill>
              </a:rPr>
              <a:t>nous</a:t>
            </a:r>
            <a:r>
              <a:rPr lang="en-GB" sz="2600" b="1" dirty="0">
                <a:solidFill>
                  <a:schemeClr val="lt1"/>
                </a:solidFill>
              </a:rPr>
              <a:t> and </a:t>
            </a:r>
            <a:r>
              <a:rPr lang="en-GB" sz="2600" b="1" i="1" dirty="0" err="1">
                <a:solidFill>
                  <a:schemeClr val="lt1"/>
                </a:solidFill>
              </a:rPr>
              <a:t>vous</a:t>
            </a:r>
            <a:endParaRPr sz="2600" b="1" dirty="0">
              <a:solidFill>
                <a:schemeClr val="lt1"/>
              </a:solidFill>
            </a:endParaRPr>
          </a:p>
        </p:txBody>
      </p:sp>
      <p:sp>
        <p:nvSpPr>
          <p:cNvPr id="147" name="Google Shape;147;p2"/>
          <p:cNvSpPr/>
          <p:nvPr/>
        </p:nvSpPr>
        <p:spPr>
          <a:xfrm>
            <a:off x="10118957" y="296864"/>
            <a:ext cx="1790964" cy="400919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prononciation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998" y="1347652"/>
            <a:ext cx="119439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va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dehors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		You go outside.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final –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in </a:t>
            </a:r>
            <a:r>
              <a:rPr kumimoji="0" lang="en-GB" sz="2400" b="0" i="1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Silent Final Consonant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But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à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Londrès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		I go to London.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Now, the final consonant in </a:t>
            </a:r>
            <a:r>
              <a:rPr kumimoji="0" lang="en-GB" sz="2400" b="0" i="1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FA65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an SFC!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Because 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A65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-s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followed by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vowel,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 is pronounced like the English ‘z’.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This is another example of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liaison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5" name="Picture 2" descr="Quiet Sign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992" y="1502443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oogle Shape;14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96864"/>
            <a:ext cx="8179724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46;p2"/>
          <p:cNvSpPr txBox="1">
            <a:spLocks/>
          </p:cNvSpPr>
          <p:nvPr/>
        </p:nvSpPr>
        <p:spPr>
          <a:xfrm>
            <a:off x="147999" y="296864"/>
            <a:ext cx="6951070" cy="7078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6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La liaison</a:t>
            </a:r>
          </a:p>
        </p:txBody>
      </p:sp>
    </p:spTree>
    <p:extLst>
      <p:ext uri="{BB962C8B-B14F-4D97-AF65-F5344CB8AC3E}">
        <p14:creationId xmlns:p14="http://schemas.microsoft.com/office/powerpoint/2010/main" val="145911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7F314A-1F18-46C3-B2C2-8CDD3A7E7ED1}"/>
              </a:ext>
            </a:extLst>
          </p:cNvPr>
          <p:cNvSpPr txBox="1"/>
          <p:nvPr/>
        </p:nvSpPr>
        <p:spPr>
          <a:xfrm>
            <a:off x="1234440" y="4221154"/>
            <a:ext cx="890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go/are going to Lille </a:t>
            </a:r>
          </a:p>
        </p:txBody>
      </p:sp>
      <p:pic>
        <p:nvPicPr>
          <p:cNvPr id="145" name="Google Shape;14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4"/>
            <a:ext cx="8179724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47999" y="296864"/>
            <a:ext cx="695107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GB" sz="2600" b="1" dirty="0">
                <a:solidFill>
                  <a:schemeClr val="lt1"/>
                </a:solidFill>
                <a:latin typeface="Century Gothic" panose="020B0502020202020204" pitchFamily="34" charset="0"/>
              </a:rPr>
              <a:t>Saying where people go: </a:t>
            </a:r>
            <a:r>
              <a:rPr lang="en-GB" sz="2600" b="1" i="1" dirty="0" err="1">
                <a:solidFill>
                  <a:schemeClr val="lt1"/>
                </a:solidFill>
                <a:latin typeface="Century Gothic" panose="020B0502020202020204" pitchFamily="34" charset="0"/>
              </a:rPr>
              <a:t>tu</a:t>
            </a:r>
            <a:r>
              <a:rPr lang="en-GB" sz="2600" b="1" dirty="0">
                <a:solidFill>
                  <a:schemeClr val="lt1"/>
                </a:solidFill>
                <a:latin typeface="Century Gothic" panose="020B0502020202020204" pitchFamily="34" charset="0"/>
              </a:rPr>
              <a:t> </a:t>
            </a:r>
            <a:r>
              <a:rPr lang="en-GB" sz="2600" b="1" i="1" dirty="0">
                <a:solidFill>
                  <a:schemeClr val="lt1"/>
                </a:solidFill>
                <a:latin typeface="Century Gothic" panose="020B0502020202020204" pitchFamily="34" charset="0"/>
              </a:rPr>
              <a:t>vas</a:t>
            </a:r>
            <a:endParaRPr sz="2600" b="1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Google Shape;147;p2"/>
          <p:cNvSpPr/>
          <p:nvPr/>
        </p:nvSpPr>
        <p:spPr>
          <a:xfrm>
            <a:off x="9936479" y="268608"/>
            <a:ext cx="1973441" cy="401952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6695" y="1615355"/>
            <a:ext cx="1023534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3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à </a:t>
            </a:r>
            <a:r>
              <a:rPr kumimoji="0" lang="en-GB" sz="13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Lille</a:t>
            </a:r>
          </a:p>
        </p:txBody>
      </p:sp>
      <p:sp>
        <p:nvSpPr>
          <p:cNvPr id="9" name="Arc 8"/>
          <p:cNvSpPr/>
          <p:nvPr/>
        </p:nvSpPr>
        <p:spPr>
          <a:xfrm rot="7925323">
            <a:off x="5006096" y="1877509"/>
            <a:ext cx="1896542" cy="2038688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10" name="Action Button: Forward or Next 9">
            <a:hlinkClick r:id="" action="ppaction://noaction" highlightClick="1">
              <a:snd r:embed="rId4" name="Fr_2.1.5_Slide_6_tu vas a Lille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800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7F314A-1F18-46C3-B2C2-8CDD3A7E7ED1}"/>
              </a:ext>
            </a:extLst>
          </p:cNvPr>
          <p:cNvSpPr txBox="1"/>
          <p:nvPr/>
        </p:nvSpPr>
        <p:spPr>
          <a:xfrm>
            <a:off x="1356360" y="4221154"/>
            <a:ext cx="952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go/are going to school </a:t>
            </a:r>
          </a:p>
        </p:txBody>
      </p:sp>
      <p:pic>
        <p:nvPicPr>
          <p:cNvPr id="145" name="Google Shape;14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4"/>
            <a:ext cx="8179724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47999" y="296864"/>
            <a:ext cx="695107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GB" sz="2600" b="1" dirty="0">
                <a:solidFill>
                  <a:schemeClr val="lt1"/>
                </a:solidFill>
                <a:latin typeface="Century Gothic" panose="020B0502020202020204" pitchFamily="34" charset="0"/>
              </a:rPr>
              <a:t>Saying where people go: </a:t>
            </a:r>
            <a:r>
              <a:rPr lang="en-GB" sz="2600" b="1" i="1" dirty="0" err="1">
                <a:solidFill>
                  <a:schemeClr val="lt1"/>
                </a:solidFill>
                <a:latin typeface="Century Gothic" panose="020B0502020202020204" pitchFamily="34" charset="0"/>
              </a:rPr>
              <a:t>tu</a:t>
            </a:r>
            <a:r>
              <a:rPr lang="en-GB" sz="2600" b="1" dirty="0">
                <a:solidFill>
                  <a:schemeClr val="lt1"/>
                </a:solidFill>
                <a:latin typeface="Century Gothic" panose="020B0502020202020204" pitchFamily="34" charset="0"/>
              </a:rPr>
              <a:t> </a:t>
            </a:r>
            <a:r>
              <a:rPr lang="en-GB" sz="2600" b="1" i="1" dirty="0">
                <a:solidFill>
                  <a:schemeClr val="lt1"/>
                </a:solidFill>
                <a:latin typeface="Century Gothic" panose="020B0502020202020204" pitchFamily="34" charset="0"/>
              </a:rPr>
              <a:t>vas</a:t>
            </a:r>
            <a:endParaRPr sz="2600" b="1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Google Shape;147;p2"/>
          <p:cNvSpPr/>
          <p:nvPr/>
        </p:nvSpPr>
        <p:spPr>
          <a:xfrm>
            <a:off x="9936479" y="268608"/>
            <a:ext cx="1973441" cy="401952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489" y="1679815"/>
            <a:ext cx="1182351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06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</a:t>
            </a:r>
            <a:r>
              <a:rPr kumimoji="0" lang="en-GB" sz="10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06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</a:t>
            </a:r>
            <a:r>
              <a:rPr kumimoji="0" lang="en-GB" sz="106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10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06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 </a:t>
            </a:r>
            <a:r>
              <a:rPr kumimoji="0" lang="en-GB" sz="106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collège</a:t>
            </a:r>
            <a:endParaRPr kumimoji="0" lang="en-GB" sz="10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Arc 8"/>
          <p:cNvSpPr/>
          <p:nvPr/>
        </p:nvSpPr>
        <p:spPr>
          <a:xfrm rot="7925323">
            <a:off x="4320296" y="1882349"/>
            <a:ext cx="1896542" cy="2038688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10" name="Action Button: Forward or Next 9">
            <a:hlinkClick r:id="" action="ppaction://noaction" highlightClick="1">
              <a:snd r:embed="rId4" name="Fr_2.1.5_Slide_7_tu vas au college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91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7F314A-1F18-46C3-B2C2-8CDD3A7E7ED1}"/>
              </a:ext>
            </a:extLst>
          </p:cNvPr>
          <p:cNvSpPr txBox="1"/>
          <p:nvPr/>
        </p:nvSpPr>
        <p:spPr>
          <a:xfrm>
            <a:off x="147999" y="4061241"/>
            <a:ext cx="11419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go/are going to the checkout </a:t>
            </a:r>
          </a:p>
        </p:txBody>
      </p:sp>
      <p:pic>
        <p:nvPicPr>
          <p:cNvPr id="145" name="Google Shape;14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4"/>
            <a:ext cx="8179724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47999" y="296864"/>
            <a:ext cx="6951070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GB" sz="2600" b="1" dirty="0">
                <a:solidFill>
                  <a:schemeClr val="lt1"/>
                </a:solidFill>
                <a:latin typeface="Century Gothic" panose="020B0502020202020204" pitchFamily="34" charset="0"/>
              </a:rPr>
              <a:t>Saying where people go: </a:t>
            </a:r>
            <a:r>
              <a:rPr lang="en-GB" sz="2600" b="1" i="1" dirty="0" err="1">
                <a:solidFill>
                  <a:schemeClr val="lt1"/>
                </a:solidFill>
                <a:latin typeface="Century Gothic" panose="020B0502020202020204" pitchFamily="34" charset="0"/>
              </a:rPr>
              <a:t>tu</a:t>
            </a:r>
            <a:r>
              <a:rPr lang="en-GB" sz="2600" b="1" dirty="0">
                <a:solidFill>
                  <a:schemeClr val="lt1"/>
                </a:solidFill>
                <a:latin typeface="Century Gothic" panose="020B0502020202020204" pitchFamily="34" charset="0"/>
              </a:rPr>
              <a:t> </a:t>
            </a:r>
            <a:r>
              <a:rPr lang="en-GB" sz="2600" b="1" i="1" dirty="0">
                <a:solidFill>
                  <a:schemeClr val="lt1"/>
                </a:solidFill>
                <a:latin typeface="Century Gothic" panose="020B0502020202020204" pitchFamily="34" charset="0"/>
              </a:rPr>
              <a:t>vas</a:t>
            </a:r>
            <a:endParaRPr sz="2600" b="1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Google Shape;147;p2"/>
          <p:cNvSpPr/>
          <p:nvPr/>
        </p:nvSpPr>
        <p:spPr>
          <a:xfrm>
            <a:off x="9936479" y="268608"/>
            <a:ext cx="1973441" cy="401952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489" y="1679815"/>
            <a:ext cx="118235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1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</a:t>
            </a:r>
            <a:r>
              <a:rPr kumimoji="0" lang="en-GB" sz="11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1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</a:t>
            </a:r>
            <a:r>
              <a:rPr kumimoji="0" lang="en-GB" sz="110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11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10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à </a:t>
            </a:r>
            <a:r>
              <a:rPr kumimoji="0" lang="en-GB" sz="11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la </a:t>
            </a:r>
            <a:r>
              <a:rPr kumimoji="0" lang="en-GB" sz="11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caisse</a:t>
            </a:r>
            <a:endParaRPr kumimoji="0" lang="en-GB" sz="110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Arc 8"/>
          <p:cNvSpPr/>
          <p:nvPr/>
        </p:nvSpPr>
        <p:spPr>
          <a:xfrm rot="7925323">
            <a:off x="3743485" y="1553023"/>
            <a:ext cx="1896542" cy="2038688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10" name="Action Button: Forward or Next 9">
            <a:hlinkClick r:id="" action="ppaction://noaction" highlightClick="1">
              <a:snd r:embed="rId4" name="Fr_2.1.5_Slide_8_tu vas a la caisse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629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SSC [la liaison]</a:t>
            </a: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FE35783B-5683-490D-BE88-5977139AA429}"/>
              </a:ext>
            </a:extLst>
          </p:cNvPr>
          <p:cNvSpPr/>
          <p:nvPr/>
        </p:nvSpPr>
        <p:spPr>
          <a:xfrm>
            <a:off x="10095979" y="249869"/>
            <a:ext cx="181394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76266-B793-4993-891C-1ABCD8F52580}"/>
              </a:ext>
            </a:extLst>
          </p:cNvPr>
          <p:cNvSpPr txBox="1"/>
          <p:nvPr/>
        </p:nvSpPr>
        <p:spPr>
          <a:xfrm>
            <a:off x="328399" y="2556764"/>
            <a:ext cx="11313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Consolidation [6]</a:t>
            </a:r>
          </a:p>
        </p:txBody>
      </p:sp>
    </p:spTree>
    <p:extLst>
      <p:ext uri="{BB962C8B-B14F-4D97-AF65-F5344CB8AC3E}">
        <p14:creationId xmlns:p14="http://schemas.microsoft.com/office/powerpoint/2010/main" val="2460828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E8DE09-5DD5-46ED-9503-A6343316A890}"/>
              </a:ext>
            </a:extLst>
          </p:cNvPr>
          <p:cNvSpPr txBox="1"/>
          <p:nvPr/>
        </p:nvSpPr>
        <p:spPr>
          <a:xfrm>
            <a:off x="2524798" y="3524183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It’s a ruler.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696" y="1671825"/>
            <a:ext cx="111366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kumimoji="0" lang="fr-FR" sz="10200" b="1" i="0" u="none" strike="noStrike" kern="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</a:t>
            </a:r>
            <a:r>
              <a:rPr kumimoji="0" lang="fr-FR" sz="10200" b="1" i="0" u="none" strike="noStrike" kern="0" cap="none" spc="0" normalizeH="0" baseline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</a:t>
            </a:r>
            <a:r>
              <a:rPr kumimoji="0" lang="en-GB" sz="10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0200" b="1" i="0" u="none" strike="noStrike" kern="0" cap="none" spc="0" normalizeH="0" baseline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</a:t>
            </a:r>
            <a:r>
              <a:rPr kumimoji="0" lang="fr-FR" sz="10200" b="1" i="0" u="none" strike="noStrike" kern="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ne</a:t>
            </a:r>
            <a:r>
              <a:rPr lang="en-GB" sz="102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102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règle</a:t>
            </a:r>
            <a:r>
              <a:rPr lang="en-GB" sz="102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10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" name="Action Button: Forward or Next 9">
            <a:hlinkClick r:id="" action="ppaction://noaction" highlightClick="1">
              <a:snd r:embed="rId3" name="c'est une regle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background rectangle">
            <a:extLst>
              <a:ext uri="{FF2B5EF4-FFF2-40B4-BE49-F238E27FC236}">
                <a16:creationId xmlns:a16="http://schemas.microsoft.com/office/drawing/2014/main" id="{3E6BB541-C449-4652-BB5A-2618208D4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5CDE0D9F-DEE3-4BAC-99D2-62104C59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Liaison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EB4B0BAF-514A-4178-ABDD-567657CDE47F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74DF73C6-09D5-4E31-9F4C-804F0939F1EC}"/>
              </a:ext>
            </a:extLst>
          </p:cNvPr>
          <p:cNvSpPr/>
          <p:nvPr/>
        </p:nvSpPr>
        <p:spPr>
          <a:xfrm rot="7925323">
            <a:off x="3912058" y="1680929"/>
            <a:ext cx="1541955" cy="1687703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pic>
        <p:nvPicPr>
          <p:cNvPr id="8194" name="Picture 2" descr="Ruler Clip Art">
            <a:extLst>
              <a:ext uri="{FF2B5EF4-FFF2-40B4-BE49-F238E27FC236}">
                <a16:creationId xmlns:a16="http://schemas.microsoft.com/office/drawing/2014/main" id="{6712FC6E-9CFC-4509-97E4-108594F00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146" y="4815116"/>
            <a:ext cx="2490365" cy="118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41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'est une reg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42876" y="1205353"/>
            <a:ext cx="1137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say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(the)... + noun’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in French, we use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or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à la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according to whether the noun 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masculine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or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feminine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à 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2109" y="2036796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parc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56141" y="2047796"/>
            <a:ext cx="21958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the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park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21295" y="2052618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the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checkout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0038" y="338225"/>
            <a:ext cx="5265384" cy="707849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Saying ‘to (the)...’ in French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876" y="2927682"/>
            <a:ext cx="1137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If 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noun begins with a</a:t>
            </a:r>
            <a:r>
              <a:rPr kumimoji="0" lang="en-GB" sz="2400" b="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vowel 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or </a:t>
            </a:r>
            <a:r>
              <a:rPr kumimoji="0" lang="en-GB" sz="240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we use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à l’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for masculine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and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feminine:</a:t>
            </a:r>
            <a:endParaRPr kumimoji="0" lang="en-GB" sz="24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0432" y="8726548"/>
            <a:ext cx="313508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Stephen Owen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1810" y="2039696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à la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caisse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18542" y="3690716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à l’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30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î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7599" y="3722145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à l’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30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éroport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7599" y="4225434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à l’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3000" u="sng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h</a:t>
            </a:r>
            <a:r>
              <a:rPr lang="en-GB" sz="30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ôtel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71156" y="3677794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the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island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41285" y="3718653"/>
            <a:ext cx="3474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the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airport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41285" y="4225669"/>
            <a:ext cx="3474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the </a:t>
            </a:r>
            <a:r>
              <a:rPr lang="en-GB" sz="30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hotel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18542" y="4168530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à l’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3000" u="sng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lang="en-GB" sz="30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niversité</a:t>
            </a:r>
            <a:endParaRPr kumimoji="0" lang="en-GB" sz="3000" b="0" i="0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701144" y="4185398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the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30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university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2876" y="5004019"/>
            <a:ext cx="1137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If the noun is </a:t>
            </a:r>
            <a:r>
              <a:rPr kumimoji="0" lang="en-GB" sz="24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plural,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we use </a:t>
            </a:r>
            <a:r>
              <a:rPr lang="en-GB" sz="2400" b="1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aux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for both masculine and feminine nouns:</a:t>
            </a:r>
            <a:r>
              <a:rPr kumimoji="0" lang="en-GB" sz="24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endParaRPr kumimoji="0" lang="en-GB" sz="24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2354" y="5606298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noProof="0" dirty="0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aux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30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États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-Uni</a:t>
            </a:r>
            <a:r>
              <a:rPr lang="en-GB" sz="3000" u="sng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endParaRPr kumimoji="0" lang="en-GB" sz="3000" b="0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44552" y="5601809"/>
            <a:ext cx="3474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the </a:t>
            </a:r>
            <a:r>
              <a:rPr lang="en-GB" sz="30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USA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21810" y="5544023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aux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3000" noProof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île</a:t>
            </a:r>
            <a:r>
              <a:rPr lang="en-GB" sz="3000" u="sng" noProof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endParaRPr kumimoji="0" lang="en-GB" sz="3000" b="0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614905" y="5598146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the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islands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867" y="2047796"/>
            <a:ext cx="717383" cy="542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189713" y="2029707"/>
            <a:ext cx="751884" cy="542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1">
                    <a:lumMod val="50000"/>
                  </a:schemeClr>
                </a:solidFill>
              </a:rPr>
              <a:t>___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17966" y="3677709"/>
            <a:ext cx="717383" cy="542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1">
                    <a:lumMod val="50000"/>
                  </a:schemeClr>
                </a:solidFill>
              </a:rPr>
              <a:t>___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039364" y="3718194"/>
            <a:ext cx="717383" cy="542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1">
                    <a:lumMod val="50000"/>
                  </a:schemeClr>
                </a:solidFill>
              </a:rPr>
              <a:t>___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67599" y="4241161"/>
            <a:ext cx="717383" cy="542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1">
                    <a:lumMod val="50000"/>
                  </a:schemeClr>
                </a:solidFill>
              </a:rPr>
              <a:t>___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034160" y="4159429"/>
            <a:ext cx="717383" cy="542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1">
                    <a:lumMod val="50000"/>
                  </a:schemeClr>
                </a:solidFill>
              </a:rPr>
              <a:t>___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86917" y="5617298"/>
            <a:ext cx="717383" cy="542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1">
                    <a:lumMod val="50000"/>
                  </a:schemeClr>
                </a:solidFill>
              </a:rPr>
              <a:t>___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" name="Rounded Rectangular Callout 44"/>
          <p:cNvSpPr/>
          <p:nvPr/>
        </p:nvSpPr>
        <p:spPr>
          <a:xfrm>
            <a:off x="4517916" y="2324795"/>
            <a:ext cx="3367485" cy="2476072"/>
          </a:xfrm>
          <a:prstGeom prst="wedgeRoundRectCallout">
            <a:avLst/>
          </a:prstGeom>
          <a:solidFill>
            <a:schemeClr val="accent1">
              <a:lumMod val="50000"/>
            </a:schemeClr>
          </a:solidFill>
          <a:ln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Because the </a:t>
            </a:r>
            <a:r>
              <a:rPr lang="en-GB" sz="2000" b="1" dirty="0">
                <a:latin typeface="Century Gothic" panose="020B0502020202020204" pitchFamily="34" charset="0"/>
              </a:rPr>
              <a:t>-x </a:t>
            </a:r>
            <a:r>
              <a:rPr lang="en-GB" sz="2000" dirty="0">
                <a:latin typeface="Century Gothic" panose="020B0502020202020204" pitchFamily="34" charset="0"/>
              </a:rPr>
              <a:t>in au</a:t>
            </a:r>
            <a:r>
              <a:rPr lang="en-GB" sz="2000" b="1" dirty="0">
                <a:latin typeface="Century Gothic" panose="020B0502020202020204" pitchFamily="34" charset="0"/>
              </a:rPr>
              <a:t>x </a:t>
            </a:r>
            <a:r>
              <a:rPr lang="en-GB" sz="2000" dirty="0">
                <a:latin typeface="Century Gothic" panose="020B0502020202020204" pitchFamily="34" charset="0"/>
              </a:rPr>
              <a:t>is followed by a </a:t>
            </a:r>
            <a:r>
              <a:rPr lang="en-GB" sz="2000" b="1" dirty="0">
                <a:latin typeface="Century Gothic" panose="020B0502020202020204" pitchFamily="34" charset="0"/>
              </a:rPr>
              <a:t>vowel, </a:t>
            </a:r>
            <a:r>
              <a:rPr lang="en-GB" sz="2000" dirty="0">
                <a:latin typeface="Century Gothic" panose="020B0502020202020204" pitchFamily="34" charset="0"/>
              </a:rPr>
              <a:t>it is pronounced like the English ‘z’.</a:t>
            </a:r>
          </a:p>
          <a:p>
            <a:pPr algn="ctr"/>
            <a:endParaRPr lang="en-GB" sz="2000" dirty="0"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latin typeface="Century Gothic" panose="020B0502020202020204" pitchFamily="34" charset="0"/>
              </a:rPr>
              <a:t>This is a </a:t>
            </a:r>
            <a:r>
              <a:rPr lang="en-GB" sz="2000" b="1" dirty="0">
                <a:latin typeface="Century Gothic" panose="020B0502020202020204" pitchFamily="34" charset="0"/>
              </a:rPr>
              <a:t>liaison</a:t>
            </a:r>
            <a:r>
              <a:rPr lang="en-GB" sz="2000" dirty="0">
                <a:latin typeface="Century Gothic" panose="020B0502020202020204" pitchFamily="34" charset="0"/>
              </a:rPr>
              <a:t>. </a:t>
            </a:r>
            <a:endParaRPr lang="en-GB" sz="2000" b="1" dirty="0"/>
          </a:p>
        </p:txBody>
      </p:sp>
      <p:sp>
        <p:nvSpPr>
          <p:cNvPr id="52" name="Arc 51"/>
          <p:cNvSpPr/>
          <p:nvPr/>
        </p:nvSpPr>
        <p:spPr>
          <a:xfrm rot="8310518">
            <a:off x="835847" y="5794724"/>
            <a:ext cx="384578" cy="358976"/>
          </a:xfrm>
          <a:prstGeom prst="arc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6224214" y="5584490"/>
            <a:ext cx="717383" cy="542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53" name="Arc 52"/>
          <p:cNvSpPr/>
          <p:nvPr/>
        </p:nvSpPr>
        <p:spPr>
          <a:xfrm rot="8017567">
            <a:off x="6754109" y="5706979"/>
            <a:ext cx="346807" cy="378289"/>
          </a:xfrm>
          <a:prstGeom prst="arc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4" name="Picture 53" descr="background rectangle">
            <a:extLst>
              <a:ext uri="{FF2B5EF4-FFF2-40B4-BE49-F238E27FC236}">
                <a16:creationId xmlns:a16="http://schemas.microsoft.com/office/drawing/2014/main" id="{2E134FB5-9C3A-47D4-8D2D-81FB4D815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56" name="Title 3">
            <a:extLst>
              <a:ext uri="{FF2B5EF4-FFF2-40B4-BE49-F238E27FC236}">
                <a16:creationId xmlns:a16="http://schemas.microsoft.com/office/drawing/2014/main" id="{C662AD87-D5AB-4176-8067-CC32B71215AF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kern="0">
                <a:solidFill>
                  <a:schemeClr val="bg1"/>
                </a:solidFill>
              </a:rPr>
              <a:t>Saying ‘to (the)…’</a:t>
            </a:r>
            <a:endParaRPr lang="en-GB" sz="3600" b="1" kern="0" dirty="0">
              <a:solidFill>
                <a:schemeClr val="bg1"/>
              </a:solidFill>
            </a:endParaRPr>
          </a:p>
        </p:txBody>
      </p:sp>
      <p:sp>
        <p:nvSpPr>
          <p:cNvPr id="57" name="Rounded Rectangle 46">
            <a:extLst>
              <a:ext uri="{FF2B5EF4-FFF2-40B4-BE49-F238E27FC236}">
                <a16:creationId xmlns:a16="http://schemas.microsoft.com/office/drawing/2014/main" id="{FE2D05AA-A20A-44F3-A2FA-D53558CF95C8}"/>
              </a:ext>
            </a:extLst>
          </p:cNvPr>
          <p:cNvSpPr/>
          <p:nvPr/>
        </p:nvSpPr>
        <p:spPr>
          <a:xfrm>
            <a:off x="10033687" y="249870"/>
            <a:ext cx="1876234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45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8" grpId="0"/>
      <p:bldP spid="2" grpId="0"/>
      <p:bldP spid="17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3" grpId="0" animBg="1"/>
      <p:bldP spid="3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45" grpId="0" animBg="1"/>
      <p:bldP spid="52" grpId="0" animBg="1"/>
      <p:bldP spid="55" grpId="0" animBg="1"/>
      <p:bldP spid="55" grpId="1" animBg="1"/>
      <p:bldP spid="5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 dirty="0">
                <a:solidFill>
                  <a:schemeClr val="lt1"/>
                </a:solidFill>
              </a:rPr>
              <a:t>La liaison avec ‘aux’</a:t>
            </a:r>
            <a:endParaRPr sz="3600" b="1" dirty="0">
              <a:solidFill>
                <a:schemeClr val="lt1"/>
              </a:solidFill>
            </a:endParaRPr>
          </a:p>
        </p:txBody>
      </p:sp>
      <p:sp>
        <p:nvSpPr>
          <p:cNvPr id="4" name="Google Shape;146;p2"/>
          <p:cNvSpPr txBox="1">
            <a:spLocks/>
          </p:cNvSpPr>
          <p:nvPr/>
        </p:nvSpPr>
        <p:spPr>
          <a:xfrm>
            <a:off x="147999" y="296864"/>
            <a:ext cx="6648586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La liaison avec ‘aux’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3462" y="1751015"/>
            <a:ext cx="7294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Il 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va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au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x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</a:t>
            </a:r>
            <a:r>
              <a:rPr lang="en-GB" sz="7200" b="1" kern="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ôtels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7" name="Action Button: Forward or Next 6">
            <a:hlinkClick r:id="" action="ppaction://noaction" highlightClick="1">
              <a:snd r:embed="rId3" name="10 il va aux hotel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25544" y="3285740"/>
            <a:ext cx="1090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goes/is going to the hotels.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BEDF7A1-D7E2-4EF4-84E0-07724C0EF18B}"/>
              </a:ext>
            </a:extLst>
          </p:cNvPr>
          <p:cNvSpPr/>
          <p:nvPr/>
        </p:nvSpPr>
        <p:spPr>
          <a:xfrm rot="7615317">
            <a:off x="5609974" y="1971685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426" y="4502543"/>
            <a:ext cx="1510760" cy="18317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666" y="4511975"/>
            <a:ext cx="1510760" cy="1831796"/>
          </a:xfrm>
          <a:prstGeom prst="rect">
            <a:avLst/>
          </a:prstGeom>
        </p:spPr>
      </p:pic>
      <p:pic>
        <p:nvPicPr>
          <p:cNvPr id="15" name="Picture 14" descr="background rectangle">
            <a:extLst>
              <a:ext uri="{FF2B5EF4-FFF2-40B4-BE49-F238E27FC236}">
                <a16:creationId xmlns:a16="http://schemas.microsoft.com/office/drawing/2014/main" id="{8734DB1D-5120-4432-A1A7-A652AE7B7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55CE869E-AE4F-4483-9858-3DAD2F413ECF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kern="0">
                <a:solidFill>
                  <a:schemeClr val="bg1"/>
                </a:solidFill>
              </a:rPr>
              <a:t>La liaison avec ‘aux’</a:t>
            </a:r>
            <a:endParaRPr lang="en-GB" sz="3600" b="1" kern="0" dirty="0">
              <a:solidFill>
                <a:schemeClr val="bg1"/>
              </a:solidFill>
            </a:endParaRPr>
          </a:p>
        </p:txBody>
      </p:sp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0EB7AAC3-FFA0-42D2-B4AA-A1AB0BDEB5FB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7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 il va aux hote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 dirty="0">
                <a:solidFill>
                  <a:schemeClr val="lt1"/>
                </a:solidFill>
              </a:rPr>
              <a:t>La liaison avec ‘aux’</a:t>
            </a:r>
            <a:endParaRPr sz="3600" b="1" dirty="0">
              <a:solidFill>
                <a:schemeClr val="lt1"/>
              </a:solidFill>
            </a:endParaRPr>
          </a:p>
        </p:txBody>
      </p:sp>
      <p:sp>
        <p:nvSpPr>
          <p:cNvPr id="4" name="Google Shape;146;p2"/>
          <p:cNvSpPr txBox="1">
            <a:spLocks/>
          </p:cNvSpPr>
          <p:nvPr/>
        </p:nvSpPr>
        <p:spPr>
          <a:xfrm>
            <a:off x="147999" y="296864"/>
            <a:ext cx="6648586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buSzPts val="3600"/>
              <a:defRPr/>
            </a:pPr>
            <a:r>
              <a:rPr lang="en-GB" sz="2600" b="1" kern="0" dirty="0">
                <a:solidFill>
                  <a:srgbClr val="FFFFFF"/>
                </a:solidFill>
              </a:rPr>
              <a:t>La liaison avec ‘aux’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9934" y="1751015"/>
            <a:ext cx="101178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Je 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vais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au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x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7200" b="1" kern="0" dirty="0" err="1">
                <a:solidFill>
                  <a:srgbClr val="EE6000"/>
                </a:solidFill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lang="en-GB" sz="7200" b="1" kern="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tats</a:t>
            </a:r>
            <a:r>
              <a:rPr lang="en-GB" sz="7200" b="1" kern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-Unis.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" name="Action Button: Forward or Next 6">
            <a:hlinkClick r:id="" action="ppaction://noaction" highlightClick="1">
              <a:snd r:embed="rId3" name="11 je vais aux etats-unie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BEDF7A1-D7E2-4EF4-84E0-07724C0EF18B}"/>
              </a:ext>
            </a:extLst>
          </p:cNvPr>
          <p:cNvSpPr/>
          <p:nvPr/>
        </p:nvSpPr>
        <p:spPr>
          <a:xfrm rot="7615317">
            <a:off x="5609974" y="1971685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25544" y="3285740"/>
            <a:ext cx="1090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go/am going to the USA.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324001" y="4435176"/>
            <a:ext cx="2320327" cy="1546837"/>
            <a:chOff x="6845114" y="4377482"/>
            <a:chExt cx="2905062" cy="18776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114" y="4377482"/>
              <a:ext cx="2905062" cy="187762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6731" y="4966044"/>
              <a:ext cx="1047399" cy="576688"/>
            </a:xfrm>
            <a:prstGeom prst="rect">
              <a:avLst/>
            </a:prstGeom>
          </p:spPr>
        </p:pic>
      </p:grpSp>
      <p:pic>
        <p:nvPicPr>
          <p:cNvPr id="16" name="Picture 15" descr="background rectangle">
            <a:extLst>
              <a:ext uri="{FF2B5EF4-FFF2-40B4-BE49-F238E27FC236}">
                <a16:creationId xmlns:a16="http://schemas.microsoft.com/office/drawing/2014/main" id="{EB5517D1-61FA-42E4-A734-4C6E99A11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A45990C6-98B8-4AEC-B240-B6BD2E4CC4DC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kern="0">
                <a:solidFill>
                  <a:schemeClr val="bg1"/>
                </a:solidFill>
              </a:rPr>
              <a:t>La liaison avec ‘aux’</a:t>
            </a:r>
            <a:endParaRPr lang="en-GB" sz="3600" b="1" kern="0" dirty="0">
              <a:solidFill>
                <a:schemeClr val="bg1"/>
              </a:solidFill>
            </a:endParaRPr>
          </a:p>
        </p:txBody>
      </p:sp>
      <p:sp>
        <p:nvSpPr>
          <p:cNvPr id="18" name="Rounded Rectangle 46">
            <a:extLst>
              <a:ext uri="{FF2B5EF4-FFF2-40B4-BE49-F238E27FC236}">
                <a16:creationId xmlns:a16="http://schemas.microsoft.com/office/drawing/2014/main" id="{DE6A4663-73A3-4736-9692-1BD1CD3ECEC1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32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 je vais aux etats-uni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 dirty="0">
                <a:solidFill>
                  <a:schemeClr val="lt1"/>
                </a:solidFill>
              </a:rPr>
              <a:t>La liaison avec ‘aux’</a:t>
            </a:r>
            <a:endParaRPr sz="3600" b="1" dirty="0">
              <a:solidFill>
                <a:schemeClr val="lt1"/>
              </a:solidFill>
            </a:endParaRPr>
          </a:p>
        </p:txBody>
      </p:sp>
      <p:sp>
        <p:nvSpPr>
          <p:cNvPr id="4" name="Google Shape;146;p2"/>
          <p:cNvSpPr txBox="1">
            <a:spLocks/>
          </p:cNvSpPr>
          <p:nvPr/>
        </p:nvSpPr>
        <p:spPr>
          <a:xfrm>
            <a:off x="147999" y="296864"/>
            <a:ext cx="6648586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buSzPts val="3600"/>
              <a:defRPr/>
            </a:pPr>
            <a:r>
              <a:rPr lang="en-GB" sz="2600" b="1" kern="0" dirty="0">
                <a:solidFill>
                  <a:srgbClr val="FFFFFF"/>
                </a:solidFill>
              </a:rPr>
              <a:t>La liaison avec ‘aux’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4947" y="1751015"/>
            <a:ext cx="10726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Elle 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va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au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x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7200" b="1" kern="0" dirty="0" err="1">
                <a:solidFill>
                  <a:srgbClr val="EE6000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n-GB" sz="7200" b="1" kern="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éroports</a:t>
            </a:r>
            <a:endParaRPr lang="en-GB" sz="7200" b="1" kern="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" name="Action Button: Forward or Next 6">
            <a:hlinkClick r:id="" action="ppaction://noaction" highlightClick="1">
              <a:snd r:embed="rId3" name="12 elle va aux aeroport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BEDF7A1-D7E2-4EF4-84E0-07724C0EF18B}"/>
              </a:ext>
            </a:extLst>
          </p:cNvPr>
          <p:cNvSpPr/>
          <p:nvPr/>
        </p:nvSpPr>
        <p:spPr>
          <a:xfrm rot="7615317">
            <a:off x="5609974" y="1971685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665656" y="4845529"/>
            <a:ext cx="3326458" cy="1242533"/>
            <a:chOff x="969743" y="3892292"/>
            <a:chExt cx="5925741" cy="246238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743" y="3892292"/>
              <a:ext cx="5925741" cy="246238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53" y="3895876"/>
              <a:ext cx="997567" cy="99756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3671" y="3892292"/>
              <a:ext cx="999310" cy="99931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069705" y="4844885"/>
            <a:ext cx="3326458" cy="1242533"/>
            <a:chOff x="969743" y="3892292"/>
            <a:chExt cx="5925741" cy="246238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743" y="3892292"/>
              <a:ext cx="5925741" cy="246238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53" y="3895876"/>
              <a:ext cx="997567" cy="99756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3671" y="3892292"/>
              <a:ext cx="999310" cy="99931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25544" y="3285740"/>
            <a:ext cx="1090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 goes/is going to the airports.</a:t>
            </a:r>
          </a:p>
        </p:txBody>
      </p:sp>
      <p:pic>
        <p:nvPicPr>
          <p:cNvPr id="18" name="Picture 17" descr="background rectangle">
            <a:extLst>
              <a:ext uri="{FF2B5EF4-FFF2-40B4-BE49-F238E27FC236}">
                <a16:creationId xmlns:a16="http://schemas.microsoft.com/office/drawing/2014/main" id="{B1C78F58-B21C-4274-AAEE-2932A3657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F84F4CE6-6093-4265-B21D-862D358C7201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kern="0">
                <a:solidFill>
                  <a:schemeClr val="bg1"/>
                </a:solidFill>
              </a:rPr>
              <a:t>La liaison avec ‘aux’</a:t>
            </a:r>
            <a:endParaRPr lang="en-GB" sz="3600" b="1" kern="0" dirty="0">
              <a:solidFill>
                <a:schemeClr val="bg1"/>
              </a:solidFill>
            </a:endParaRPr>
          </a:p>
        </p:txBody>
      </p:sp>
      <p:sp>
        <p:nvSpPr>
          <p:cNvPr id="25" name="Rounded Rectangle 46">
            <a:extLst>
              <a:ext uri="{FF2B5EF4-FFF2-40B4-BE49-F238E27FC236}">
                <a16:creationId xmlns:a16="http://schemas.microsoft.com/office/drawing/2014/main" id="{0C263EE0-39EE-46C7-8AF6-D489FC897E28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15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 elle va aux aeropor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2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 dirty="0">
                <a:solidFill>
                  <a:schemeClr val="lt1"/>
                </a:solidFill>
              </a:rPr>
              <a:t>La liaison avec ‘aux’</a:t>
            </a:r>
            <a:endParaRPr sz="3600" b="1" dirty="0">
              <a:solidFill>
                <a:schemeClr val="lt1"/>
              </a:solidFill>
            </a:endParaRPr>
          </a:p>
        </p:txBody>
      </p:sp>
      <p:sp>
        <p:nvSpPr>
          <p:cNvPr id="4" name="Google Shape;146;p2"/>
          <p:cNvSpPr txBox="1">
            <a:spLocks/>
          </p:cNvSpPr>
          <p:nvPr/>
        </p:nvSpPr>
        <p:spPr>
          <a:xfrm>
            <a:off x="147999" y="296864"/>
            <a:ext cx="6648586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buSzPts val="3600"/>
              <a:defRPr/>
            </a:pPr>
            <a:r>
              <a:rPr lang="en-GB" sz="2600" b="1" kern="0" dirty="0">
                <a:solidFill>
                  <a:srgbClr val="FFFFFF"/>
                </a:solidFill>
              </a:rPr>
              <a:t>La liaison avec ‘aux’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4947" y="1751015"/>
            <a:ext cx="10726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vas au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x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7200" b="1" kern="0" dirty="0" err="1">
                <a:solidFill>
                  <a:srgbClr val="EE6000"/>
                </a:solidFill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lang="en-GB" sz="7200" b="1" kern="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niversités</a:t>
            </a:r>
            <a:r>
              <a:rPr lang="en-GB" sz="7200" b="1" kern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" name="Action Button: Forward or Next 6">
            <a:hlinkClick r:id="" action="ppaction://noaction" highlightClick="1">
              <a:snd r:embed="rId3" name="13 tu vas aux universites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BEDF7A1-D7E2-4EF4-84E0-07724C0EF18B}"/>
              </a:ext>
            </a:extLst>
          </p:cNvPr>
          <p:cNvSpPr/>
          <p:nvPr/>
        </p:nvSpPr>
        <p:spPr>
          <a:xfrm rot="7615317">
            <a:off x="5609974" y="1971685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624768" y="3272263"/>
            <a:ext cx="1090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go/are going to the universities.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085965" y="4646362"/>
            <a:ext cx="1992984" cy="1421128"/>
            <a:chOff x="5289217" y="2057863"/>
            <a:chExt cx="4536890" cy="302287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17" y="2531568"/>
              <a:ext cx="2291681" cy="254917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4666">
              <a:off x="5387143" y="2057863"/>
              <a:ext cx="4438964" cy="3018496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9792518" y="4646362"/>
            <a:ext cx="1992984" cy="1421128"/>
            <a:chOff x="5289217" y="2057863"/>
            <a:chExt cx="4536890" cy="302287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17" y="2531568"/>
              <a:ext cx="2291681" cy="254917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4666">
              <a:off x="5387143" y="2057863"/>
              <a:ext cx="4438964" cy="3018496"/>
            </a:xfrm>
            <a:prstGeom prst="rect">
              <a:avLst/>
            </a:prstGeom>
          </p:spPr>
        </p:pic>
      </p:grpSp>
      <p:pic>
        <p:nvPicPr>
          <p:cNvPr id="16" name="Picture 15" descr="background rectangle">
            <a:extLst>
              <a:ext uri="{FF2B5EF4-FFF2-40B4-BE49-F238E27FC236}">
                <a16:creationId xmlns:a16="http://schemas.microsoft.com/office/drawing/2014/main" id="{E2F8612E-38EA-4C79-9E13-A017627F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0C7908F-95B6-4197-A79E-E263E934C885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kern="0">
                <a:solidFill>
                  <a:schemeClr val="bg1"/>
                </a:solidFill>
              </a:rPr>
              <a:t>La liaison avec ‘aux’</a:t>
            </a:r>
            <a:endParaRPr lang="en-GB" sz="3600" b="1" kern="0" dirty="0">
              <a:solidFill>
                <a:schemeClr val="bg1"/>
              </a:solidFill>
            </a:endParaRPr>
          </a:p>
        </p:txBody>
      </p:sp>
      <p:sp>
        <p:nvSpPr>
          <p:cNvPr id="18" name="Rounded Rectangle 46">
            <a:extLst>
              <a:ext uri="{FF2B5EF4-FFF2-40B4-BE49-F238E27FC236}">
                <a16:creationId xmlns:a16="http://schemas.microsoft.com/office/drawing/2014/main" id="{5D464AEC-11F6-4953-9061-598433BEDB66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76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 tu vas aux universi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2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SSC [la liaison]</a:t>
            </a: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FE35783B-5683-490D-BE88-5977139AA429}"/>
              </a:ext>
            </a:extLst>
          </p:cNvPr>
          <p:cNvSpPr/>
          <p:nvPr/>
        </p:nvSpPr>
        <p:spPr>
          <a:xfrm>
            <a:off x="10095979" y="249869"/>
            <a:ext cx="181394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76266-B793-4993-891C-1ABCD8F52580}"/>
              </a:ext>
            </a:extLst>
          </p:cNvPr>
          <p:cNvSpPr txBox="1"/>
          <p:nvPr/>
        </p:nvSpPr>
        <p:spPr>
          <a:xfrm>
            <a:off x="328399" y="2556764"/>
            <a:ext cx="11313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Consolidation [7]</a:t>
            </a:r>
          </a:p>
        </p:txBody>
      </p:sp>
    </p:spTree>
    <p:extLst>
      <p:ext uri="{BB962C8B-B14F-4D97-AF65-F5344CB8AC3E}">
        <p14:creationId xmlns:p14="http://schemas.microsoft.com/office/powerpoint/2010/main" val="17838491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42876" y="1205353"/>
            <a:ext cx="1137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say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(the)... + noun’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in French, we use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or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à la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according to whether the noun 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masculine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or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feminine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à 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2109" y="2036796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parc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56141" y="2047796"/>
            <a:ext cx="21958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the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park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21295" y="2052618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the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checkout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0038" y="338225"/>
            <a:ext cx="5265384" cy="707849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Saying ‘to (the)...’ in French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876" y="2927682"/>
            <a:ext cx="1137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If 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noun begins with a</a:t>
            </a:r>
            <a:r>
              <a:rPr kumimoji="0" lang="en-GB" sz="2400" b="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vowel 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or </a:t>
            </a:r>
            <a:r>
              <a:rPr kumimoji="0" lang="en-GB" sz="240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we use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à l’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for masculine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and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feminine:</a:t>
            </a:r>
            <a:endParaRPr kumimoji="0" lang="en-GB" sz="24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0432" y="8726548"/>
            <a:ext cx="313508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Stephen Owen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1810" y="2039696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à la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caisse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18542" y="3690716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à l’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30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î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7599" y="3722145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à l’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30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éroport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7599" y="4225434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à l’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3000" u="sng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h</a:t>
            </a:r>
            <a:r>
              <a:rPr lang="en-GB" sz="30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ôtel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71156" y="3677794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the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island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41285" y="3718653"/>
            <a:ext cx="3474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the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airport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41285" y="4225669"/>
            <a:ext cx="3474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the </a:t>
            </a:r>
            <a:r>
              <a:rPr lang="en-GB" sz="30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hotel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18542" y="4168530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à l’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3000" u="sng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lang="en-GB" sz="30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niversité</a:t>
            </a:r>
            <a:endParaRPr kumimoji="0" lang="en-GB" sz="3000" b="0" i="0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701144" y="4185398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the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30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university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2876" y="5004019"/>
            <a:ext cx="1137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If the noun is </a:t>
            </a:r>
            <a:r>
              <a:rPr kumimoji="0" lang="en-GB" sz="24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plural,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we use </a:t>
            </a:r>
            <a:r>
              <a:rPr lang="en-GB" sz="2400" b="1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aux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for both masculine and feminine nouns:</a:t>
            </a:r>
            <a:r>
              <a:rPr kumimoji="0" lang="en-GB" sz="24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endParaRPr kumimoji="0" lang="en-GB" sz="24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2354" y="5606298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noProof="0" dirty="0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aux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30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États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-Uni</a:t>
            </a:r>
            <a:r>
              <a:rPr lang="en-GB" sz="3000" u="sng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endParaRPr kumimoji="0" lang="en-GB" sz="3000" b="0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44552" y="5601809"/>
            <a:ext cx="3474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the </a:t>
            </a:r>
            <a:r>
              <a:rPr lang="en-GB" sz="30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USA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21810" y="5544023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aux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3000" noProof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île</a:t>
            </a:r>
            <a:r>
              <a:rPr lang="en-GB" sz="3000" u="sng" noProof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endParaRPr kumimoji="0" lang="en-GB" sz="3000" b="0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614905" y="5598146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the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islands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867" y="2047796"/>
            <a:ext cx="717383" cy="542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189713" y="2029707"/>
            <a:ext cx="751884" cy="542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1">
                    <a:lumMod val="50000"/>
                  </a:schemeClr>
                </a:solidFill>
              </a:rPr>
              <a:t>___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17966" y="3677709"/>
            <a:ext cx="717383" cy="542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1">
                    <a:lumMod val="50000"/>
                  </a:schemeClr>
                </a:solidFill>
              </a:rPr>
              <a:t>___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039364" y="3718194"/>
            <a:ext cx="717383" cy="542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1">
                    <a:lumMod val="50000"/>
                  </a:schemeClr>
                </a:solidFill>
              </a:rPr>
              <a:t>___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67599" y="4241161"/>
            <a:ext cx="717383" cy="542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1">
                    <a:lumMod val="50000"/>
                  </a:schemeClr>
                </a:solidFill>
              </a:rPr>
              <a:t>___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034160" y="4159429"/>
            <a:ext cx="717383" cy="542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1">
                    <a:lumMod val="50000"/>
                  </a:schemeClr>
                </a:solidFill>
              </a:rPr>
              <a:t>___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86917" y="5617298"/>
            <a:ext cx="717383" cy="542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1">
                    <a:lumMod val="50000"/>
                  </a:schemeClr>
                </a:solidFill>
              </a:rPr>
              <a:t>___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" name="Rounded Rectangular Callout 44"/>
          <p:cNvSpPr/>
          <p:nvPr/>
        </p:nvSpPr>
        <p:spPr>
          <a:xfrm>
            <a:off x="4517916" y="2324795"/>
            <a:ext cx="3367485" cy="2476072"/>
          </a:xfrm>
          <a:prstGeom prst="wedgeRoundRectCallout">
            <a:avLst/>
          </a:prstGeom>
          <a:solidFill>
            <a:schemeClr val="accent1">
              <a:lumMod val="50000"/>
            </a:schemeClr>
          </a:solidFill>
          <a:ln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Because the </a:t>
            </a:r>
            <a:r>
              <a:rPr lang="en-GB" sz="2000" b="1" dirty="0">
                <a:latin typeface="Century Gothic" panose="020B0502020202020204" pitchFamily="34" charset="0"/>
              </a:rPr>
              <a:t>-x </a:t>
            </a:r>
            <a:r>
              <a:rPr lang="en-GB" sz="2000" dirty="0">
                <a:latin typeface="Century Gothic" panose="020B0502020202020204" pitchFamily="34" charset="0"/>
              </a:rPr>
              <a:t>in au</a:t>
            </a:r>
            <a:r>
              <a:rPr lang="en-GB" sz="2000" b="1" dirty="0">
                <a:latin typeface="Century Gothic" panose="020B0502020202020204" pitchFamily="34" charset="0"/>
              </a:rPr>
              <a:t>x </a:t>
            </a:r>
            <a:r>
              <a:rPr lang="en-GB" sz="2000" dirty="0">
                <a:latin typeface="Century Gothic" panose="020B0502020202020204" pitchFamily="34" charset="0"/>
              </a:rPr>
              <a:t>is followed by a </a:t>
            </a:r>
            <a:r>
              <a:rPr lang="en-GB" sz="2000" b="1" dirty="0">
                <a:latin typeface="Century Gothic" panose="020B0502020202020204" pitchFamily="34" charset="0"/>
              </a:rPr>
              <a:t>vowel, </a:t>
            </a:r>
            <a:r>
              <a:rPr lang="en-GB" sz="2000" dirty="0">
                <a:latin typeface="Century Gothic" panose="020B0502020202020204" pitchFamily="34" charset="0"/>
              </a:rPr>
              <a:t>it is pronounced like the English ‘z’.</a:t>
            </a:r>
          </a:p>
          <a:p>
            <a:pPr algn="ctr"/>
            <a:endParaRPr lang="en-GB" sz="2000" dirty="0"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latin typeface="Century Gothic" panose="020B0502020202020204" pitchFamily="34" charset="0"/>
              </a:rPr>
              <a:t>This is a </a:t>
            </a:r>
            <a:r>
              <a:rPr lang="en-GB" sz="2000" b="1" dirty="0">
                <a:latin typeface="Century Gothic" panose="020B0502020202020204" pitchFamily="34" charset="0"/>
              </a:rPr>
              <a:t>liaison</a:t>
            </a:r>
            <a:r>
              <a:rPr lang="en-GB" sz="2000" dirty="0">
                <a:latin typeface="Century Gothic" panose="020B0502020202020204" pitchFamily="34" charset="0"/>
              </a:rPr>
              <a:t>. </a:t>
            </a:r>
            <a:endParaRPr lang="en-GB" sz="2000" b="1" dirty="0"/>
          </a:p>
        </p:txBody>
      </p:sp>
      <p:sp>
        <p:nvSpPr>
          <p:cNvPr id="52" name="Arc 51"/>
          <p:cNvSpPr/>
          <p:nvPr/>
        </p:nvSpPr>
        <p:spPr>
          <a:xfrm rot="8310518">
            <a:off x="835847" y="5794724"/>
            <a:ext cx="384578" cy="358976"/>
          </a:xfrm>
          <a:prstGeom prst="arc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6224214" y="5584490"/>
            <a:ext cx="717383" cy="542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53" name="Arc 52"/>
          <p:cNvSpPr/>
          <p:nvPr/>
        </p:nvSpPr>
        <p:spPr>
          <a:xfrm rot="8017567">
            <a:off x="6754109" y="5706979"/>
            <a:ext cx="346807" cy="378289"/>
          </a:xfrm>
          <a:prstGeom prst="arc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4" name="Picture 53" descr="background rectangle">
            <a:extLst>
              <a:ext uri="{FF2B5EF4-FFF2-40B4-BE49-F238E27FC236}">
                <a16:creationId xmlns:a16="http://schemas.microsoft.com/office/drawing/2014/main" id="{2E134FB5-9C3A-47D4-8D2D-81FB4D815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56" name="Title 3">
            <a:extLst>
              <a:ext uri="{FF2B5EF4-FFF2-40B4-BE49-F238E27FC236}">
                <a16:creationId xmlns:a16="http://schemas.microsoft.com/office/drawing/2014/main" id="{C662AD87-D5AB-4176-8067-CC32B71215AF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kern="0">
                <a:solidFill>
                  <a:schemeClr val="bg1"/>
                </a:solidFill>
              </a:rPr>
              <a:t>Saying ‘to (the)…’</a:t>
            </a:r>
            <a:endParaRPr lang="en-GB" sz="3600" b="1" kern="0" dirty="0">
              <a:solidFill>
                <a:schemeClr val="bg1"/>
              </a:solidFill>
            </a:endParaRPr>
          </a:p>
        </p:txBody>
      </p:sp>
      <p:sp>
        <p:nvSpPr>
          <p:cNvPr id="57" name="Rounded Rectangle 46">
            <a:extLst>
              <a:ext uri="{FF2B5EF4-FFF2-40B4-BE49-F238E27FC236}">
                <a16:creationId xmlns:a16="http://schemas.microsoft.com/office/drawing/2014/main" id="{FE2D05AA-A20A-44F3-A2FA-D53558CF95C8}"/>
              </a:ext>
            </a:extLst>
          </p:cNvPr>
          <p:cNvSpPr/>
          <p:nvPr/>
        </p:nvSpPr>
        <p:spPr>
          <a:xfrm>
            <a:off x="10033687" y="249870"/>
            <a:ext cx="1876234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70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8" grpId="0"/>
      <p:bldP spid="2" grpId="0"/>
      <p:bldP spid="17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3" grpId="0" animBg="1"/>
      <p:bldP spid="3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45" grpId="0" animBg="1"/>
      <p:bldP spid="52" grpId="0" animBg="1"/>
      <p:bldP spid="55" grpId="0" animBg="1"/>
      <p:bldP spid="55" grpId="1" animBg="1"/>
      <p:bldP spid="5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6897658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200" b="1" i="0" u="none" strike="noStrike" cap="none" dirty="0">
                <a:solidFill>
                  <a:schemeClr val="bg1"/>
                </a:solidFill>
                <a:effectLst/>
                <a:sym typeface="Century Gothic"/>
              </a:rPr>
              <a:t>Saying where we go / are going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2770" y="1756065"/>
            <a:ext cx="9057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7200" b="1" dirty="0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llons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>
                <a:solidFill>
                  <a:srgbClr val="115177"/>
                </a:solidFill>
                <a:latin typeface="Century Gothic" panose="020B0502020202020204" pitchFamily="34" charset="0"/>
              </a:rPr>
              <a:t>à Paris.</a:t>
            </a:r>
          </a:p>
        </p:txBody>
      </p:sp>
      <p:sp>
        <p:nvSpPr>
          <p:cNvPr id="7" name="Action Button: Forward or Next 6">
            <a:hlinkClick r:id="" action="ppaction://noaction" highlightClick="1">
              <a:snd r:embed="rId3" name="Slide 25_item 1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3836138" y="1954119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We are going to Paris.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26" y="4231901"/>
            <a:ext cx="1215051" cy="1625542"/>
          </a:xfrm>
          <a:prstGeom prst="rect">
            <a:avLst/>
          </a:prstGeom>
        </p:spPr>
      </p:pic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5AC2208A-59BF-4A2E-82F6-B49BE445E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5FBCC97-BA33-49A8-AB04-30C6476D9FD0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kern="0">
                <a:solidFill>
                  <a:schemeClr val="bg1"/>
                </a:solidFill>
              </a:rPr>
              <a:t>Saying where we go</a:t>
            </a:r>
            <a:endParaRPr lang="en-GB" sz="3600" b="1" kern="0" dirty="0">
              <a:solidFill>
                <a:schemeClr val="bg1"/>
              </a:solidFill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E25B9741-AE47-47CD-AD1A-796BA309C0DE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23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6333778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2800" b="1" dirty="0">
                <a:solidFill>
                  <a:schemeClr val="lt1"/>
                </a:solidFill>
              </a:rPr>
              <a:t>Saying </a:t>
            </a:r>
            <a:r>
              <a:rPr lang="en-GB" sz="2800" b="1" dirty="0">
                <a:solidFill>
                  <a:schemeClr val="bg1"/>
                </a:solidFill>
              </a:rPr>
              <a:t>where</a:t>
            </a:r>
            <a:r>
              <a:rPr lang="en-GB" sz="2800" b="1" dirty="0">
                <a:solidFill>
                  <a:schemeClr val="lt1"/>
                </a:solidFill>
              </a:rPr>
              <a:t> we </a:t>
            </a:r>
            <a:r>
              <a:rPr lang="en-GB" sz="2800" b="1" baseline="0" dirty="0">
                <a:solidFill>
                  <a:schemeClr val="lt1"/>
                </a:solidFill>
              </a:rPr>
              <a:t> go / are going</a:t>
            </a:r>
            <a:endParaRPr sz="2800" b="1" dirty="0">
              <a:solidFill>
                <a:schemeClr val="l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8289" y="1753827"/>
            <a:ext cx="10035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7200" b="1" dirty="0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llons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>
                <a:solidFill>
                  <a:srgbClr val="115177"/>
                </a:solidFill>
                <a:latin typeface="Century Gothic" panose="020B0502020202020204" pitchFamily="34" charset="0"/>
              </a:rPr>
              <a:t>à </a:t>
            </a:r>
            <a:r>
              <a:rPr lang="en-GB" sz="7200" b="1" dirty="0" err="1">
                <a:solidFill>
                  <a:srgbClr val="115177"/>
                </a:solidFill>
                <a:latin typeface="Century Gothic" panose="020B0502020202020204" pitchFamily="34" charset="0"/>
              </a:rPr>
              <a:t>Londres</a:t>
            </a:r>
            <a:r>
              <a:rPr lang="en-GB" sz="7200" b="1" dirty="0">
                <a:solidFill>
                  <a:srgbClr val="115177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Action Button: Forward or Next 6">
            <a:hlinkClick r:id="" action="ppaction://noaction" highlightClick="1">
              <a:snd r:embed="rId3" name="Slide 26_item 1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3000421" y="1895451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We are going to London.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978" y="4097590"/>
            <a:ext cx="1447699" cy="1880129"/>
          </a:xfrm>
          <a:prstGeom prst="rect">
            <a:avLst/>
          </a:prstGeom>
        </p:spPr>
      </p:pic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id="{981FA9E3-0BA1-4244-80A6-1C17F3F26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A318D107-82B5-4B47-B705-D723F8492BAB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kern="0">
                <a:solidFill>
                  <a:schemeClr val="bg1"/>
                </a:solidFill>
              </a:rPr>
              <a:t>Saying where we go</a:t>
            </a:r>
            <a:endParaRPr lang="en-GB" sz="3600" b="1" kern="0" dirty="0">
              <a:solidFill>
                <a:schemeClr val="bg1"/>
              </a:solidFill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21A5BD50-C718-4739-A7B1-E835A999D2A6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00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188942" y="296864"/>
            <a:ext cx="6288058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2800" b="1" dirty="0">
                <a:solidFill>
                  <a:schemeClr val="lt1"/>
                </a:solidFill>
              </a:rPr>
              <a:t>Saying where we go / are going</a:t>
            </a:r>
            <a:endParaRPr sz="2800" b="1" dirty="0">
              <a:solidFill>
                <a:schemeClr val="l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8288" y="1753827"/>
            <a:ext cx="11113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7200" b="1" dirty="0">
                <a:solidFill>
                  <a:srgbClr val="EE6000"/>
                </a:solidFill>
                <a:latin typeface="Century Gothic" panose="020B0502020202020204" pitchFamily="34" charset="0"/>
              </a:rPr>
              <a:t>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a</a:t>
            </a:r>
            <a:r>
              <a:rPr lang="en-GB" sz="7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llons</a:t>
            </a:r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7200" b="1" dirty="0">
                <a:solidFill>
                  <a:srgbClr val="115177"/>
                </a:solidFill>
                <a:latin typeface="Century Gothic" panose="020B0502020202020204" pitchFamily="34" charset="0"/>
              </a:rPr>
              <a:t>au </a:t>
            </a:r>
            <a:r>
              <a:rPr lang="en-GB" sz="7200" b="1" dirty="0" err="1">
                <a:solidFill>
                  <a:srgbClr val="115177"/>
                </a:solidFill>
                <a:latin typeface="Century Gothic" panose="020B0502020202020204" pitchFamily="34" charset="0"/>
              </a:rPr>
              <a:t>collège</a:t>
            </a:r>
            <a:r>
              <a:rPr lang="en-GB" sz="7200" b="1" dirty="0">
                <a:solidFill>
                  <a:srgbClr val="115177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Action Button: Forward or Next 6">
            <a:hlinkClick r:id="" action="ppaction://noaction" highlightClick="1">
              <a:snd r:embed="rId3" name="Slide 27_item 1.wav"/>
            </a:hlinkClick>
          </p:cNvPr>
          <p:cNvSpPr/>
          <p:nvPr/>
        </p:nvSpPr>
        <p:spPr>
          <a:xfrm>
            <a:off x="368489" y="5254388"/>
            <a:ext cx="641445" cy="7233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615317">
            <a:off x="3000421" y="1895451"/>
            <a:ext cx="931851" cy="1102730"/>
          </a:xfrm>
          <a:prstGeom prst="arc">
            <a:avLst/>
          </a:prstGeom>
          <a:ln w="5715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CB1B-0351-4A62-86B4-A5D8AD159979}"/>
              </a:ext>
            </a:extLst>
          </p:cNvPr>
          <p:cNvSpPr txBox="1"/>
          <p:nvPr/>
        </p:nvSpPr>
        <p:spPr>
          <a:xfrm>
            <a:off x="2524800" y="3235147"/>
            <a:ext cx="7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We are going to school.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66" y="4162469"/>
            <a:ext cx="3081268" cy="2054179"/>
          </a:xfrm>
          <a:prstGeom prst="rect">
            <a:avLst/>
          </a:prstGeom>
        </p:spPr>
      </p:pic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FDFF2DA4-4891-403C-B01F-BCCC52B66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F8EAD6ED-DD2D-4695-967A-4F9A3F4B4257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kern="0">
                <a:solidFill>
                  <a:schemeClr val="bg1"/>
                </a:solidFill>
              </a:rPr>
              <a:t>Saying where we go</a:t>
            </a:r>
            <a:endParaRPr lang="en-GB" sz="3600" b="1" kern="0" dirty="0">
              <a:solidFill>
                <a:schemeClr val="bg1"/>
              </a:solidFill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79253C7C-D0DF-4EB8-95A1-CE0A323E5447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22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47E36F7B-8A25-CA40-9FA5-8DCBF1A6ECFD}" vid="{914B3A9D-F764-B046-97B8-E880776F946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10367</Words>
  <Application>Microsoft Office PowerPoint</Application>
  <PresentationFormat>Widescreen</PresentationFormat>
  <Paragraphs>1905</Paragraphs>
  <Slides>148</Slides>
  <Notes>148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148</vt:i4>
      </vt:variant>
    </vt:vector>
  </HeadingPairs>
  <TitlesOfParts>
    <vt:vector size="158" baseType="lpstr">
      <vt:lpstr>-apple-system</vt:lpstr>
      <vt:lpstr>Arial</vt:lpstr>
      <vt:lpstr>Calibri</vt:lpstr>
      <vt:lpstr>Calibri Light</vt:lpstr>
      <vt:lpstr>Century Gothic</vt:lpstr>
      <vt:lpstr>Georgia</vt:lpstr>
      <vt:lpstr>Lucida Handwriting</vt:lpstr>
      <vt:lpstr>Tw Cen MT</vt:lpstr>
      <vt:lpstr>Office Theme</vt:lpstr>
      <vt:lpstr>3_Office Theme</vt:lpstr>
      <vt:lpstr>French Phonics Collection </vt:lpstr>
      <vt:lpstr>SSC [la liaison]</vt:lpstr>
      <vt:lpstr>Liaison</vt:lpstr>
      <vt:lpstr>Liaison</vt:lpstr>
      <vt:lpstr>Liaison</vt:lpstr>
      <vt:lpstr>Liaison</vt:lpstr>
      <vt:lpstr>Liaison</vt:lpstr>
      <vt:lpstr>Liaison</vt:lpstr>
      <vt:lpstr>Liaison</vt:lpstr>
      <vt:lpstr>Liaison</vt:lpstr>
      <vt:lpstr>Liaison</vt:lpstr>
      <vt:lpstr>Liaison</vt:lpstr>
      <vt:lpstr>Liaison</vt:lpstr>
      <vt:lpstr>SSC [la liaison]</vt:lpstr>
      <vt:lpstr>La liaison</vt:lpstr>
      <vt:lpstr>La liaison</vt:lpstr>
      <vt:lpstr>La liaison</vt:lpstr>
      <vt:lpstr>La liaison</vt:lpstr>
      <vt:lpstr>La liaison</vt:lpstr>
      <vt:lpstr>La liaison</vt:lpstr>
      <vt:lpstr>La liaison</vt:lpstr>
      <vt:lpstr>La liaison</vt:lpstr>
      <vt:lpstr>La liaison</vt:lpstr>
      <vt:lpstr>La liaison</vt:lpstr>
      <vt:lpstr>La liaison</vt:lpstr>
      <vt:lpstr>La liaison</vt:lpstr>
      <vt:lpstr>La liaison</vt:lpstr>
      <vt:lpstr>SSC [la liaison]</vt:lpstr>
      <vt:lpstr>Liaison</vt:lpstr>
      <vt:lpstr>Liaison</vt:lpstr>
      <vt:lpstr>Liaison</vt:lpstr>
      <vt:lpstr>Liaison</vt:lpstr>
      <vt:lpstr>Liaison</vt:lpstr>
      <vt:lpstr>Liaison</vt:lpstr>
      <vt:lpstr>Liaison</vt:lpstr>
      <vt:lpstr>Liaison</vt:lpstr>
      <vt:lpstr>Liaison</vt:lpstr>
      <vt:lpstr>Liaison</vt:lpstr>
      <vt:lpstr>SSC [la liaison]</vt:lpstr>
      <vt:lpstr>La liaison</vt:lpstr>
      <vt:lpstr>Avoir: nous and vous</vt:lpstr>
      <vt:lpstr>Avoir: nous and vous</vt:lpstr>
      <vt:lpstr>Avoir: nous and vous</vt:lpstr>
      <vt:lpstr>Avoir: nous and vous</vt:lpstr>
      <vt:lpstr>Avoir: nous and vous</vt:lpstr>
      <vt:lpstr>Avoir: nous and vous</vt:lpstr>
      <vt:lpstr>Avoir: nous and vous</vt:lpstr>
      <vt:lpstr>Avoir: nous and vous</vt:lpstr>
      <vt:lpstr>Avoir: nous and vous</vt:lpstr>
      <vt:lpstr>Avoir: nous and vous</vt:lpstr>
      <vt:lpstr>Avoir: nous and vous</vt:lpstr>
      <vt:lpstr>Avoir: nous and vous</vt:lpstr>
      <vt:lpstr>Avoir: nous and vous</vt:lpstr>
      <vt:lpstr>Avoir: nous and vous</vt:lpstr>
      <vt:lpstr>Avoir: ils and elles</vt:lpstr>
      <vt:lpstr>Avoir: ils and elles</vt:lpstr>
      <vt:lpstr>Avoir: ils and elles</vt:lpstr>
      <vt:lpstr>Avoir: ils and elles</vt:lpstr>
      <vt:lpstr>Avoir: ils and elles</vt:lpstr>
      <vt:lpstr>Avoir: ils and elles</vt:lpstr>
      <vt:lpstr>Avoir: ils and elles</vt:lpstr>
      <vt:lpstr>Avoir: ils and elles</vt:lpstr>
      <vt:lpstr>Avoir: ils and elles</vt:lpstr>
      <vt:lpstr>Avoir: ils and elles</vt:lpstr>
      <vt:lpstr>Avoir: ils and elles</vt:lpstr>
      <vt:lpstr>Avoir: ils and elles</vt:lpstr>
      <vt:lpstr>Avoir: ils and elles</vt:lpstr>
      <vt:lpstr>SSC [la liaison]</vt:lpstr>
      <vt:lpstr>La liaison</vt:lpstr>
      <vt:lpstr>Saying what people do</vt:lpstr>
      <vt:lpstr>Saying what people do</vt:lpstr>
      <vt:lpstr>Saying what people do</vt:lpstr>
      <vt:lpstr>Saying what people do</vt:lpstr>
      <vt:lpstr>Saying what people do</vt:lpstr>
      <vt:lpstr>Saying what people do</vt:lpstr>
      <vt:lpstr>Saying what people do</vt:lpstr>
      <vt:lpstr>Saying what people do</vt:lpstr>
      <vt:lpstr>Saying what people do</vt:lpstr>
      <vt:lpstr>Saying what people do</vt:lpstr>
      <vt:lpstr>SSC [la liaison]</vt:lpstr>
      <vt:lpstr>Saying what people have: nous and vous</vt:lpstr>
      <vt:lpstr>Saying where people go: je vais</vt:lpstr>
      <vt:lpstr>Saying where people go: je vais</vt:lpstr>
      <vt:lpstr>Saying where people go: je vais</vt:lpstr>
      <vt:lpstr>Saying what people have: nous and vous</vt:lpstr>
      <vt:lpstr>Saying where people go: tu vas</vt:lpstr>
      <vt:lpstr>Saying where people go: tu vas</vt:lpstr>
      <vt:lpstr>Saying where people go: tu vas</vt:lpstr>
      <vt:lpstr>SSC [la liaison]</vt:lpstr>
      <vt:lpstr>Saying ‘to (the)...’ in French</vt:lpstr>
      <vt:lpstr>La liaison avec ‘aux’</vt:lpstr>
      <vt:lpstr>La liaison avec ‘aux’</vt:lpstr>
      <vt:lpstr>La liaison avec ‘aux’</vt:lpstr>
      <vt:lpstr>La liaison avec ‘aux’</vt:lpstr>
      <vt:lpstr>SSC [la liaison]</vt:lpstr>
      <vt:lpstr>Saying ‘to (the)...’ in French</vt:lpstr>
      <vt:lpstr>Saying where we go / are going</vt:lpstr>
      <vt:lpstr>Saying where we  go / are going</vt:lpstr>
      <vt:lpstr>Saying where we go / are going</vt:lpstr>
      <vt:lpstr>Saying where we go / are going</vt:lpstr>
      <vt:lpstr>Saying where you go / are going</vt:lpstr>
      <vt:lpstr>Saying where you go / are going</vt:lpstr>
      <vt:lpstr>Saying where you go / are going</vt:lpstr>
      <vt:lpstr>Saying where you go / are going</vt:lpstr>
      <vt:lpstr>Saying where you go / are going</vt:lpstr>
      <vt:lpstr>SSC [la liaison]</vt:lpstr>
      <vt:lpstr>Subject-verb inversion with ‘il’ and ‘elle’</vt:lpstr>
      <vt:lpstr>Subject-verb inversion with ‘il’ and ‘elle’</vt:lpstr>
      <vt:lpstr>Vocabulaire</vt:lpstr>
      <vt:lpstr>Vocabulaire</vt:lpstr>
      <vt:lpstr>Vocabulaire</vt:lpstr>
      <vt:lpstr>Vocabulaire</vt:lpstr>
      <vt:lpstr>Vocabulaire</vt:lpstr>
      <vt:lpstr>Vocabulaire</vt:lpstr>
      <vt:lpstr>Questions with a named subject</vt:lpstr>
      <vt:lpstr>SSC [la liaison]</vt:lpstr>
      <vt:lpstr>Vocabulaire</vt:lpstr>
      <vt:lpstr>Vocabulaire</vt:lpstr>
      <vt:lpstr>Vocabulaire</vt:lpstr>
      <vt:lpstr>Vocabulaire</vt:lpstr>
      <vt:lpstr>Vocabulaire</vt:lpstr>
      <vt:lpstr>Vocabulaire</vt:lpstr>
      <vt:lpstr>SSC [la liaison]</vt:lpstr>
      <vt:lpstr>La liaison</vt:lpstr>
      <vt:lpstr>La liaison</vt:lpstr>
      <vt:lpstr>La liaison</vt:lpstr>
      <vt:lpstr>La liaison</vt:lpstr>
      <vt:lpstr>La liaison</vt:lpstr>
      <vt:lpstr>La liaison</vt:lpstr>
      <vt:lpstr>La liaison</vt:lpstr>
      <vt:lpstr>La liaison</vt:lpstr>
      <vt:lpstr>La liaison</vt:lpstr>
      <vt:lpstr>SSC [la liaison]</vt:lpstr>
      <vt:lpstr>La liaison avec le h muet</vt:lpstr>
      <vt:lpstr>La liaison avec le h muet</vt:lpstr>
      <vt:lpstr>La liaison avec le h muet</vt:lpstr>
      <vt:lpstr>SSC [la liaison]</vt:lpstr>
      <vt:lpstr>Liaison with [h]   </vt:lpstr>
      <vt:lpstr>Liaison with [h]   </vt:lpstr>
      <vt:lpstr>SSC [la liaison]</vt:lpstr>
      <vt:lpstr>Saying ‘your’</vt:lpstr>
      <vt:lpstr>Saying ‘your’</vt:lpstr>
      <vt:lpstr>Saying ‘your’</vt:lpstr>
      <vt:lpstr>Saying ‘your’</vt:lpstr>
      <vt:lpstr>Saying ‘their’</vt:lpstr>
      <vt:lpstr>Saying ‘their’</vt:lpstr>
      <vt:lpstr>Saying ‘their’</vt:lpstr>
      <vt:lpstr>Saying ‘their’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people have</dc:title>
  <dc:creator>Elin Glaves</dc:creator>
  <cp:lastModifiedBy>Catherine Salkeld</cp:lastModifiedBy>
  <cp:revision>7</cp:revision>
  <dcterms:created xsi:type="dcterms:W3CDTF">2022-11-21T12:43:27Z</dcterms:created>
  <dcterms:modified xsi:type="dcterms:W3CDTF">2022-11-23T12:39:43Z</dcterms:modified>
</cp:coreProperties>
</file>