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313" r:id="rId3"/>
    <p:sldId id="395" r:id="rId4"/>
    <p:sldId id="3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16BAD-0489-4037-8A33-43D4957A995A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E57A3-E848-419A-B8D6-0C71570F6C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5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Artwork by </a:t>
            </a:r>
            <a:r>
              <a:rPr lang="en-CA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Chloé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Motard</a:t>
            </a:r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All additional pictures selected are available under a Creative Commons license, no attribution required.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2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25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 4 minutes </a:t>
            </a:r>
            <a:r>
              <a:rPr lang="en-US" b="0" dirty="0"/>
              <a:t>for 2 slides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Aim: </a:t>
            </a:r>
            <a:r>
              <a:rPr lang="en-US" b="0" dirty="0" err="1"/>
              <a:t>practising</a:t>
            </a:r>
            <a:r>
              <a:rPr lang="en-US" b="0" dirty="0"/>
              <a:t> oral production of elision with SSC [h] using cognates and known vocabulary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 Teacher can recap elision with vowels before beginning the task.</a:t>
            </a:r>
          </a:p>
          <a:p>
            <a:r>
              <a:rPr lang="en-US" b="0" dirty="0"/>
              <a:t>2. Partner A chooses a word to complete each sentence based on the presence or absence of elision and reads the sentences aloud.</a:t>
            </a:r>
          </a:p>
          <a:p>
            <a:r>
              <a:rPr lang="en-US" b="0" dirty="0"/>
              <a:t>3. Partner B tries to correct any mistakes.</a:t>
            </a:r>
          </a:p>
          <a:p>
            <a:r>
              <a:rPr lang="en-US" b="0" dirty="0"/>
              <a:t>4. Click to reveal the answers.</a:t>
            </a:r>
          </a:p>
          <a:p>
            <a:r>
              <a:rPr lang="en-US" b="0" dirty="0"/>
              <a:t>5. Partners swap roles (see next slide).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of cognates used (1 is the most frequent word in French): </a:t>
            </a:r>
            <a:br>
              <a:rPr lang="en-GB" baseline="0" dirty="0"/>
            </a:br>
            <a:r>
              <a:rPr lang="en-GB" baseline="0" dirty="0" err="1"/>
              <a:t>compléter</a:t>
            </a:r>
            <a:r>
              <a:rPr lang="en-GB" baseline="0" dirty="0"/>
              <a:t> [2034], </a:t>
            </a:r>
            <a:r>
              <a:rPr lang="en-GB" baseline="0" dirty="0" err="1"/>
              <a:t>hésiter</a:t>
            </a:r>
            <a:r>
              <a:rPr lang="en-GB" baseline="0" dirty="0"/>
              <a:t> [1606], </a:t>
            </a:r>
            <a:r>
              <a:rPr lang="en-GB" baseline="0" dirty="0" err="1"/>
              <a:t>humain</a:t>
            </a:r>
            <a:r>
              <a:rPr lang="en-GB" baseline="0" dirty="0"/>
              <a:t> [286], Mars [n/a]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1286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/>
              <a:t>This is the continuation of the activity on the previous slide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baseline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/>
              <a:t>Word </a:t>
            </a:r>
            <a:r>
              <a:rPr lang="en-GB" b="1" baseline="0" dirty="0"/>
              <a:t>frequency (1 is the most frequent word in French): </a:t>
            </a:r>
            <a:br>
              <a:rPr lang="en-GB" baseline="0" dirty="0"/>
            </a:br>
            <a:r>
              <a:rPr lang="en-GB" baseline="0" dirty="0"/>
              <a:t>Halloween [&gt;5000], hectare [&gt;5000], horizon [2502]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3248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5E37-9099-5653-2B17-9854047DE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7EF85-AC59-6F58-657D-1676496656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508CA-4F5A-19E7-B35F-F19B2ABA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1E247-E07E-FA74-5AC9-441BD0AF4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B484E-3480-EE88-68A2-1D218258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304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0599B-889B-9D10-9AFC-939B7DB68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709BA-A804-8BE3-E01B-536C29F99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2BD84-91CB-D4FF-7E63-B99D8BC6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F34AE-8408-84A3-66B8-141D7EB1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CEE5F-75BF-D694-83EB-DED57738A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67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6BF073-7126-3DF4-65F3-6E754387B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02DB2-BDEC-C631-9B4D-1C7758482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6B8-AD15-615B-588C-FCBC6989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55AC2-FB0B-2A54-87B9-E045295D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80C8E-7D98-4730-A0EA-3D6D9BD5A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08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59D7-AFA9-F240-8963-BE74270C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19931-DD1A-1E2A-A3EA-2D5950BB9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D389-7FF9-971C-C5F9-BE341127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1FCF-BD10-A8F5-5B61-DD2347EBC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806A5-3328-673D-335F-D9A2C011F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45943-90BC-5C79-F1F8-C826C969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72CE8-E12B-DB05-ADC7-8C66AB34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F492-724C-C416-8A5F-ABBB75F79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6D217-0158-7C18-28C2-60C6983A4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FE67-21D6-CC8A-6A1E-A85284C1A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44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7BAB-64E6-3995-4B1C-2C131159A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83F3-0DAC-A3CC-5D8C-1E7074034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53329-0410-59E1-3C34-0D4C204D9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337932-D7A2-5045-45A9-90DB220F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304EB8-7DC4-D4DD-DB7C-35A35472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AE80D-3DF4-915A-3549-6BC597513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49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1D326-C5A6-1183-2BCE-A00DB9A3C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17A6D-0E19-7039-CF64-FD8D2701B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FC08A-B0C4-7DDA-CEEE-15973942BC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980FEC-5992-D89D-389D-89A5CD2C7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97B84D-AA73-D4FD-35E2-8C8E6A932D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3D15B-EE3A-610F-5F99-639AD025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BE495-E906-A6F7-FF85-C3A89EDD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E18AED-DDB0-EEDF-C24F-1A9495E5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3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974F-6CA6-8D04-B6E1-F1EDA90C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3796EC-5CCF-21FB-01F6-E764F7BC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BC481-7C11-2EA2-C58A-0072A1B8A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683B4-9819-4A3B-8D12-39EFE7F3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9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C3FDFB-EA1B-58E3-A481-9660FB45D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4194B1-D1D5-69C1-E1E1-87A4E348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FDF7A-0050-4816-AB64-258BA20F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28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D11FA-4B81-0F31-94E4-E03270CDA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FB07C-63E4-E398-7905-FFCD614B4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001C5-5622-4B5D-31C7-B0A0C3E32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59F9E-8926-B93B-9A1D-26DF6207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1719C-B010-C6B3-C252-D251D878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7C88E-2978-658C-2ECE-30AC3EA1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54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D9AC8-3AF0-652F-4997-93DE09920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9A1E7-E9F0-3214-E2E8-9193790F81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715FE-5262-0D64-5672-81E6195F0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4176D-5A6A-F596-D75C-1FCBCFFC6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873620-1949-126A-5CD3-401F806DF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0F712-94D9-119A-F102-841BCC91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38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7F3293-E7BF-5CD4-A598-044BB5A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04892-86C4-FAC0-7838-CE6246467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F074E-CE35-FCE6-12BB-D44DB02E8F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69D68-6962-420F-9E53-40BAA5EAA182}" type="datetimeFigureOut">
              <a:rPr lang="en-GB" smtClean="0"/>
              <a:t>22/11/2022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1394D-78C1-2F93-A5C4-4A019F169C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303E8-EC20-2F6F-5E58-EBEF544D0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BA49-13DD-4909-8BA6-6817CDE456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27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0"/>
            <a:ext cx="12172735" cy="6860761"/>
            <a:chOff x="-5614" y="-2779"/>
            <a:chExt cx="12172735" cy="6906416"/>
          </a:xfrm>
        </p:grpSpPr>
        <p:grpSp>
          <p:nvGrpSpPr>
            <p:cNvPr id="8" name="Group 7"/>
            <p:cNvGrpSpPr/>
            <p:nvPr/>
          </p:nvGrpSpPr>
          <p:grpSpPr>
            <a:xfrm>
              <a:off x="-2804" y="-1388"/>
              <a:ext cx="12169925" cy="6903634"/>
              <a:chOff x="53641" y="-1388"/>
              <a:chExt cx="12169925" cy="6903634"/>
            </a:xfrm>
            <a:solidFill>
              <a:srgbClr val="E3EAFD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89567" y="-331753"/>
                <a:ext cx="6903634" cy="7564364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3641" y="0"/>
                <a:ext cx="4635976" cy="690224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64041" y="-321449"/>
              <a:ext cx="6903637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14" y="1"/>
              <a:ext cx="4350984" cy="6903636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364517F0-A710-4042-8099-701E8D464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00" y="1883962"/>
            <a:ext cx="7308549" cy="1062010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  <a:t>French Phonics Collection</a:t>
            </a:r>
            <a:b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0A580B7-C268-0342-99CB-FE5B503198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00" y="2542938"/>
            <a:ext cx="7748076" cy="886062"/>
          </a:xfrm>
        </p:spPr>
        <p:txBody>
          <a:bodyPr>
            <a:noAutofit/>
          </a:bodyPr>
          <a:lstStyle/>
          <a:p>
            <a:pPr algn="l"/>
            <a:r>
              <a:rPr lang="en-GB" sz="3000" dirty="0">
                <a:solidFill>
                  <a:prstClr val="white"/>
                </a:solidFill>
                <a:latin typeface="Century Gothic" panose="020B0502020202020204" pitchFamily="34" charset="0"/>
              </a:rPr>
              <a:t>SSC [Elision]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502CB826-070E-7442-AEA1-0E03C56E046F}"/>
              </a:ext>
            </a:extLst>
          </p:cNvPr>
          <p:cNvSpPr txBox="1">
            <a:spLocks/>
          </p:cNvSpPr>
          <p:nvPr/>
        </p:nvSpPr>
        <p:spPr>
          <a:xfrm>
            <a:off x="235003" y="5666212"/>
            <a:ext cx="7863968" cy="108030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Artwork by: Chloé </a:t>
            </a:r>
            <a:r>
              <a:rPr lang="en-GB" sz="1400" dirty="0" err="1">
                <a:solidFill>
                  <a:prstClr val="white"/>
                </a:solidFill>
                <a:latin typeface="Century Gothic" panose="020B0502020202020204" pitchFamily="34" charset="0"/>
              </a:rPr>
              <a:t>Motard</a:t>
            </a:r>
            <a:endParaRPr lang="en-GB" sz="1400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21/11/2022</a:t>
            </a: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33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SSC [Elisions]</a:t>
            </a:r>
          </a:p>
        </p:txBody>
      </p:sp>
      <p:sp>
        <p:nvSpPr>
          <p:cNvPr id="6" name="Rounded Rectangle 46">
            <a:extLst>
              <a:ext uri="{FF2B5EF4-FFF2-40B4-BE49-F238E27FC236}">
                <a16:creationId xmlns:a16="http://schemas.microsoft.com/office/drawing/2014/main" id="{FE35783B-5683-490D-BE88-5977139AA429}"/>
              </a:ext>
            </a:extLst>
          </p:cNvPr>
          <p:cNvSpPr/>
          <p:nvPr/>
        </p:nvSpPr>
        <p:spPr>
          <a:xfrm>
            <a:off x="10095979" y="249869"/>
            <a:ext cx="1813942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phonétique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C76266-B793-4993-891C-1ABCD8F52580}"/>
              </a:ext>
            </a:extLst>
          </p:cNvPr>
          <p:cNvSpPr txBox="1"/>
          <p:nvPr/>
        </p:nvSpPr>
        <p:spPr>
          <a:xfrm>
            <a:off x="328399" y="2556764"/>
            <a:ext cx="113135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34442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Elision with [h]   </a:t>
            </a:r>
          </a:p>
        </p:txBody>
      </p:sp>
      <p:sp>
        <p:nvSpPr>
          <p:cNvPr id="6" name="Rounded Rectangle 46">
            <a:extLst>
              <a:ext uri="{FF2B5EF4-FFF2-40B4-BE49-F238E27FC236}">
                <a16:creationId xmlns:a16="http://schemas.microsoft.com/office/drawing/2014/main" id="{4714DF17-3D7C-4B1A-B84B-A9A2194EC053}"/>
              </a:ext>
            </a:extLst>
          </p:cNvPr>
          <p:cNvSpPr/>
          <p:nvPr/>
        </p:nvSpPr>
        <p:spPr>
          <a:xfrm>
            <a:off x="10046043" y="249869"/>
            <a:ext cx="1863877" cy="3996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lire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</a:rPr>
              <a:t>parler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1D7A6F0-1A73-4675-A9F3-9D92568CD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280688"/>
              </p:ext>
            </p:extLst>
          </p:nvPr>
        </p:nvGraphicFramePr>
        <p:xfrm>
          <a:off x="336000" y="3790950"/>
          <a:ext cx="11520000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7273">
                  <a:extLst>
                    <a:ext uri="{9D8B030D-6E8A-4147-A177-3AD203B41FA5}">
                      <a16:colId xmlns:a16="http://schemas.microsoft.com/office/drawing/2014/main" val="2607353726"/>
                    </a:ext>
                  </a:extLst>
                </a:gridCol>
                <a:gridCol w="10472727">
                  <a:extLst>
                    <a:ext uri="{9D8B030D-6E8A-4147-A177-3AD203B41FA5}">
                      <a16:colId xmlns:a16="http://schemas.microsoft.com/office/drawing/2014/main" val="1600817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343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Tu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trouves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que 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Henri / Léo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est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sympa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?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9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Tu n’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hésites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/ travailles</a:t>
                      </a:r>
                      <a:r>
                        <a:rPr lang="en-GB" sz="2400" b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pas </a:t>
                      </a:r>
                      <a:r>
                        <a:rPr lang="en-GB" sz="2400" b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! </a:t>
                      </a:r>
                      <a:endParaRPr lang="en-GB" sz="2400" b="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45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Je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vais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à la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hôpital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caisse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1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Il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n’y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a pas </a:t>
                      </a:r>
                      <a:r>
                        <a:rPr lang="en-GB" sz="24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d’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humains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/ vie 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dans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l’espace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7E459A-8D45-4D09-B3AF-7C0CB1DF54DA}"/>
              </a:ext>
            </a:extLst>
          </p:cNvPr>
          <p:cNvSpPr txBox="1"/>
          <p:nvPr/>
        </p:nvSpPr>
        <p:spPr>
          <a:xfrm>
            <a:off x="180000" y="1296001"/>
            <a:ext cx="1201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Words like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la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je, 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que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replace their final letter with an apostrophe before a word beginning with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[h]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. This is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elision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Dis les phrases à un(e)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partenaire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Quel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mot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complète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</a:rPr>
              <a:t> la phrase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21669F-D1E0-450F-B406-0B3F571885D8}"/>
              </a:ext>
            </a:extLst>
          </p:cNvPr>
          <p:cNvSpPr txBox="1"/>
          <p:nvPr/>
        </p:nvSpPr>
        <p:spPr>
          <a:xfrm>
            <a:off x="180000" y="3005140"/>
            <a:ext cx="2933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Partenaire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761EC0F-EF28-4AE9-8156-F1B148F268FA}"/>
              </a:ext>
            </a:extLst>
          </p:cNvPr>
          <p:cNvSpPr/>
          <p:nvPr/>
        </p:nvSpPr>
        <p:spPr>
          <a:xfrm>
            <a:off x="3602897" y="4312860"/>
            <a:ext cx="1085850" cy="316891"/>
          </a:xfrm>
          <a:prstGeom prst="rect">
            <a:avLst/>
          </a:prstGeom>
          <a:solidFill>
            <a:srgbClr val="F8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43B4A8-FBC1-4430-A428-FAA55A1DDCCD}"/>
              </a:ext>
            </a:extLst>
          </p:cNvPr>
          <p:cNvSpPr/>
          <p:nvPr/>
        </p:nvSpPr>
        <p:spPr>
          <a:xfrm>
            <a:off x="3114674" y="5238149"/>
            <a:ext cx="1343025" cy="335340"/>
          </a:xfrm>
          <a:prstGeom prst="rect">
            <a:avLst/>
          </a:prstGeom>
          <a:solidFill>
            <a:srgbClr val="F8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1AE6D5-2849-411B-8D1E-6AF474F293CC}"/>
              </a:ext>
            </a:extLst>
          </p:cNvPr>
          <p:cNvSpPr/>
          <p:nvPr/>
        </p:nvSpPr>
        <p:spPr>
          <a:xfrm>
            <a:off x="3340823" y="4766279"/>
            <a:ext cx="1609999" cy="398565"/>
          </a:xfrm>
          <a:prstGeom prst="rect">
            <a:avLst/>
          </a:prstGeom>
          <a:solidFill>
            <a:srgbClr val="FC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E1A983-9215-4877-A82B-8A5F8D0305DC}"/>
              </a:ext>
            </a:extLst>
          </p:cNvPr>
          <p:cNvSpPr/>
          <p:nvPr/>
        </p:nvSpPr>
        <p:spPr>
          <a:xfrm>
            <a:off x="4826062" y="5566930"/>
            <a:ext cx="767252" cy="411540"/>
          </a:xfrm>
          <a:prstGeom prst="rect">
            <a:avLst/>
          </a:prstGeom>
          <a:solidFill>
            <a:srgbClr val="FC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2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Elision with [h]   </a:t>
            </a:r>
          </a:p>
        </p:txBody>
      </p:sp>
      <p:sp>
        <p:nvSpPr>
          <p:cNvPr id="6" name="Rounded Rectangle 46">
            <a:extLst>
              <a:ext uri="{FF2B5EF4-FFF2-40B4-BE49-F238E27FC236}">
                <a16:creationId xmlns:a16="http://schemas.microsoft.com/office/drawing/2014/main" id="{4714DF17-3D7C-4B1A-B84B-A9A2194EC053}"/>
              </a:ext>
            </a:extLst>
          </p:cNvPr>
          <p:cNvSpPr/>
          <p:nvPr/>
        </p:nvSpPr>
        <p:spPr>
          <a:xfrm>
            <a:off x="10046043" y="249869"/>
            <a:ext cx="1863877" cy="399600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lire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parler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C1D7A6F0-1A73-4675-A9F3-9D92568CD0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106988"/>
              </p:ext>
            </p:extLst>
          </p:nvPr>
        </p:nvGraphicFramePr>
        <p:xfrm>
          <a:off x="336000" y="3790950"/>
          <a:ext cx="11520000" cy="2286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47273">
                  <a:extLst>
                    <a:ext uri="{9D8B030D-6E8A-4147-A177-3AD203B41FA5}">
                      <a16:colId xmlns:a16="http://schemas.microsoft.com/office/drawing/2014/main" val="2607353726"/>
                    </a:ext>
                  </a:extLst>
                </a:gridCol>
                <a:gridCol w="10472727">
                  <a:extLst>
                    <a:ext uri="{9D8B030D-6E8A-4147-A177-3AD203B41FA5}">
                      <a16:colId xmlns:a16="http://schemas.microsoft.com/office/drawing/2014/main" val="1600817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2400" b="1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53431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Il ne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habite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/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vient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pas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ici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492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Je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pense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qu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’ 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Halloween / Jacques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est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amusant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45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C’est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combien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de 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hectares /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mètres</a:t>
                      </a:r>
                      <a:r>
                        <a:rPr lang="en-GB" sz="2400" b="0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313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Elle </a:t>
                      </a:r>
                      <a:r>
                        <a:rPr lang="en-GB" sz="2400" dirty="0" err="1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regarde</a:t>
                      </a:r>
                      <a:r>
                        <a:rPr lang="en-GB" sz="240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 l’ </a:t>
                      </a:r>
                      <a:r>
                        <a:rPr lang="en-GB" sz="2400" b="1" dirty="0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horizon / </a:t>
                      </a:r>
                      <a:r>
                        <a:rPr lang="en-GB" sz="2400" b="1" dirty="0" err="1">
                          <a:solidFill>
                            <a:srgbClr val="EE6000"/>
                          </a:solidFill>
                          <a:latin typeface="Century Gothic" panose="020B0502020202020204" pitchFamily="34" charset="0"/>
                        </a:rPr>
                        <a:t>télé</a:t>
                      </a:r>
                      <a:r>
                        <a:rPr lang="en-GB" sz="2400" b="0" dirty="0">
                          <a:solidFill>
                            <a:srgbClr val="115076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dirty="0">
                        <a:solidFill>
                          <a:srgbClr val="115076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19719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57E459A-8D45-4D09-B3AF-7C0CB1DF54DA}"/>
              </a:ext>
            </a:extLst>
          </p:cNvPr>
          <p:cNvSpPr txBox="1"/>
          <p:nvPr/>
        </p:nvSpPr>
        <p:spPr>
          <a:xfrm>
            <a:off x="180000" y="1296001"/>
            <a:ext cx="1201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Words like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la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replace their final letter with an apostrophe before a word beginning with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[h]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This is called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elision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Dis les phrases à un(e)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partenaire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Quel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mot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complète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la phrase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21669F-D1E0-450F-B406-0B3F571885D8}"/>
              </a:ext>
            </a:extLst>
          </p:cNvPr>
          <p:cNvSpPr txBox="1"/>
          <p:nvPr/>
        </p:nvSpPr>
        <p:spPr>
          <a:xfrm>
            <a:off x="180000" y="3005140"/>
            <a:ext cx="29338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Partenaire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203864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B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21B94E-93AB-49A5-A3C9-5D98DA589EE7}"/>
              </a:ext>
            </a:extLst>
          </p:cNvPr>
          <p:cNvSpPr/>
          <p:nvPr/>
        </p:nvSpPr>
        <p:spPr>
          <a:xfrm>
            <a:off x="5143500" y="4823430"/>
            <a:ext cx="1504245" cy="281970"/>
          </a:xfrm>
          <a:prstGeom prst="rect">
            <a:avLst/>
          </a:prstGeom>
          <a:solidFill>
            <a:srgbClr val="FC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8E18D62-4F34-4051-80CF-F3917ED34E66}"/>
              </a:ext>
            </a:extLst>
          </p:cNvPr>
          <p:cNvSpPr/>
          <p:nvPr/>
        </p:nvSpPr>
        <p:spPr>
          <a:xfrm>
            <a:off x="4712424" y="5705082"/>
            <a:ext cx="800102" cy="319619"/>
          </a:xfrm>
          <a:prstGeom prst="rect">
            <a:avLst/>
          </a:prstGeom>
          <a:solidFill>
            <a:srgbClr val="FC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0B754B-0B88-4A8A-8990-B8D81A8166A2}"/>
              </a:ext>
            </a:extLst>
          </p:cNvPr>
          <p:cNvSpPr/>
          <p:nvPr/>
        </p:nvSpPr>
        <p:spPr>
          <a:xfrm>
            <a:off x="2114548" y="4324350"/>
            <a:ext cx="1276352" cy="309560"/>
          </a:xfrm>
          <a:prstGeom prst="rect">
            <a:avLst/>
          </a:prstGeom>
          <a:solidFill>
            <a:srgbClr val="F8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993058-B718-4321-971E-15B0AD892017}"/>
              </a:ext>
            </a:extLst>
          </p:cNvPr>
          <p:cNvSpPr/>
          <p:nvPr/>
        </p:nvSpPr>
        <p:spPr>
          <a:xfrm>
            <a:off x="4259119" y="5272065"/>
            <a:ext cx="1504244" cy="281970"/>
          </a:xfrm>
          <a:prstGeom prst="rect">
            <a:avLst/>
          </a:prstGeom>
          <a:solidFill>
            <a:srgbClr val="F8D7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3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470</Words>
  <Application>Microsoft Office PowerPoint</Application>
  <PresentationFormat>Widescreen</PresentationFormat>
  <Paragraphs>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French Phonics Collection </vt:lpstr>
      <vt:lpstr>SSC [Elisions]</vt:lpstr>
      <vt:lpstr>Elision with [h]   </vt:lpstr>
      <vt:lpstr>Elision with [h]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Elin Glaves</dc:creator>
  <cp:lastModifiedBy>Elin Glaves</cp:lastModifiedBy>
  <cp:revision>5</cp:revision>
  <dcterms:created xsi:type="dcterms:W3CDTF">2022-11-21T16:53:04Z</dcterms:created>
  <dcterms:modified xsi:type="dcterms:W3CDTF">2022-11-23T09:33:54Z</dcterms:modified>
</cp:coreProperties>
</file>