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sldIdLst>
    <p:sldId id="260" r:id="rId2"/>
    <p:sldId id="419" r:id="rId3"/>
    <p:sldId id="416" r:id="rId4"/>
    <p:sldId id="417" r:id="rId5"/>
    <p:sldId id="418" r:id="rId6"/>
    <p:sldId id="377" r:id="rId7"/>
    <p:sldId id="383" r:id="rId8"/>
    <p:sldId id="392" r:id="rId9"/>
    <p:sldId id="382" r:id="rId10"/>
    <p:sldId id="391" r:id="rId11"/>
    <p:sldId id="381" r:id="rId12"/>
    <p:sldId id="386" r:id="rId13"/>
    <p:sldId id="384" r:id="rId14"/>
    <p:sldId id="393" r:id="rId15"/>
    <p:sldId id="385" r:id="rId16"/>
    <p:sldId id="3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86442" autoAdjust="0"/>
  </p:normalViewPr>
  <p:slideViewPr>
    <p:cSldViewPr snapToGrid="0">
      <p:cViewPr varScale="1">
        <p:scale>
          <a:sx n="114" d="100"/>
          <a:sy n="114" d="100"/>
        </p:scale>
        <p:origin x="336"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26/03/2020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65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Repeat as for Number 1</a:t>
            </a:r>
          </a:p>
        </p:txBody>
      </p:sp>
      <p:sp>
        <p:nvSpPr>
          <p:cNvPr id="4" name="Slide Number Placeholder 3"/>
          <p:cNvSpPr>
            <a:spLocks noGrp="1"/>
          </p:cNvSpPr>
          <p:nvPr>
            <p:ph type="sldNum" sz="quarter" idx="10"/>
          </p:nvPr>
        </p:nvSpPr>
        <p:spPr/>
        <p:txBody>
          <a:bodyPr/>
          <a:lstStyle/>
          <a:p>
            <a:fld id="{E40764B7-4A3E-4C39-BCC4-CFEE7F419104}" type="slidenum">
              <a:rPr lang="en-GB" smtClean="0"/>
              <a:t>10</a:t>
            </a:fld>
            <a:endParaRPr lang="en-GB"/>
          </a:p>
        </p:txBody>
      </p:sp>
    </p:spTree>
    <p:extLst>
      <p:ext uri="{BB962C8B-B14F-4D97-AF65-F5344CB8AC3E}">
        <p14:creationId xmlns:p14="http://schemas.microsoft.com/office/powerpoint/2010/main" val="220248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Repeat steps as for Number 1.</a:t>
            </a:r>
          </a:p>
        </p:txBody>
      </p:sp>
      <p:sp>
        <p:nvSpPr>
          <p:cNvPr id="4" name="Slide Number Placeholder 3"/>
          <p:cNvSpPr>
            <a:spLocks noGrp="1"/>
          </p:cNvSpPr>
          <p:nvPr>
            <p:ph type="sldNum" sz="quarter" idx="10"/>
          </p:nvPr>
        </p:nvSpPr>
        <p:spPr/>
        <p:txBody>
          <a:bodyPr/>
          <a:lstStyle/>
          <a:p>
            <a:fld id="{E40764B7-4A3E-4C39-BCC4-CFEE7F419104}" type="slidenum">
              <a:rPr lang="en-GB" smtClean="0"/>
              <a:t>11</a:t>
            </a:fld>
            <a:endParaRPr lang="en-GB"/>
          </a:p>
        </p:txBody>
      </p:sp>
    </p:spTree>
    <p:extLst>
      <p:ext uri="{BB962C8B-B14F-4D97-AF65-F5344CB8AC3E}">
        <p14:creationId xmlns:p14="http://schemas.microsoft.com/office/powerpoint/2010/main" val="3334733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Repeat steps as for Number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endParaRPr lang="en-GB" b="0" baseline="0" dirty="0"/>
          </a:p>
        </p:txBody>
      </p:sp>
      <p:sp>
        <p:nvSpPr>
          <p:cNvPr id="4" name="Slide Number Placeholder 3"/>
          <p:cNvSpPr>
            <a:spLocks noGrp="1"/>
          </p:cNvSpPr>
          <p:nvPr>
            <p:ph type="sldNum" sz="quarter" idx="10"/>
          </p:nvPr>
        </p:nvSpPr>
        <p:spPr/>
        <p:txBody>
          <a:bodyPr/>
          <a:lstStyle/>
          <a:p>
            <a:fld id="{E40764B7-4A3E-4C39-BCC4-CFEE7F419104}" type="slidenum">
              <a:rPr lang="en-GB" smtClean="0"/>
              <a:t>12</a:t>
            </a:fld>
            <a:endParaRPr lang="en-GB"/>
          </a:p>
        </p:txBody>
      </p:sp>
    </p:spTree>
    <p:extLst>
      <p:ext uri="{BB962C8B-B14F-4D97-AF65-F5344CB8AC3E}">
        <p14:creationId xmlns:p14="http://schemas.microsoft.com/office/powerpoint/2010/main" val="2547920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Repeat as for Number 1.</a:t>
            </a:r>
          </a:p>
        </p:txBody>
      </p:sp>
      <p:sp>
        <p:nvSpPr>
          <p:cNvPr id="4" name="Slide Number Placeholder 3"/>
          <p:cNvSpPr>
            <a:spLocks noGrp="1"/>
          </p:cNvSpPr>
          <p:nvPr>
            <p:ph type="sldNum" sz="quarter" idx="10"/>
          </p:nvPr>
        </p:nvSpPr>
        <p:spPr/>
        <p:txBody>
          <a:bodyPr/>
          <a:lstStyle/>
          <a:p>
            <a:fld id="{E40764B7-4A3E-4C39-BCC4-CFEE7F419104}" type="slidenum">
              <a:rPr lang="en-GB" smtClean="0"/>
              <a:t>13</a:t>
            </a:fld>
            <a:endParaRPr lang="en-GB"/>
          </a:p>
        </p:txBody>
      </p:sp>
    </p:spTree>
    <p:extLst>
      <p:ext uri="{BB962C8B-B14F-4D97-AF65-F5344CB8AC3E}">
        <p14:creationId xmlns:p14="http://schemas.microsoft.com/office/powerpoint/2010/main" val="1303723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Repeat as for Number 1.</a:t>
            </a:r>
          </a:p>
        </p:txBody>
      </p:sp>
      <p:sp>
        <p:nvSpPr>
          <p:cNvPr id="4" name="Slide Number Placeholder 3"/>
          <p:cNvSpPr>
            <a:spLocks noGrp="1"/>
          </p:cNvSpPr>
          <p:nvPr>
            <p:ph type="sldNum" sz="quarter" idx="10"/>
          </p:nvPr>
        </p:nvSpPr>
        <p:spPr/>
        <p:txBody>
          <a:bodyPr/>
          <a:lstStyle/>
          <a:p>
            <a:fld id="{E40764B7-4A3E-4C39-BCC4-CFEE7F419104}" type="slidenum">
              <a:rPr lang="en-GB" smtClean="0"/>
              <a:t>14</a:t>
            </a:fld>
            <a:endParaRPr lang="en-GB"/>
          </a:p>
        </p:txBody>
      </p:sp>
    </p:spTree>
    <p:extLst>
      <p:ext uri="{BB962C8B-B14F-4D97-AF65-F5344CB8AC3E}">
        <p14:creationId xmlns:p14="http://schemas.microsoft.com/office/powerpoint/2010/main" val="4096382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Repeat as for Number 1.</a:t>
            </a:r>
          </a:p>
        </p:txBody>
      </p:sp>
      <p:sp>
        <p:nvSpPr>
          <p:cNvPr id="4" name="Slide Number Placeholder 3"/>
          <p:cNvSpPr>
            <a:spLocks noGrp="1"/>
          </p:cNvSpPr>
          <p:nvPr>
            <p:ph type="sldNum" sz="quarter" idx="10"/>
          </p:nvPr>
        </p:nvSpPr>
        <p:spPr/>
        <p:txBody>
          <a:bodyPr/>
          <a:lstStyle/>
          <a:p>
            <a:fld id="{E40764B7-4A3E-4C39-BCC4-CFEE7F419104}" type="slidenum">
              <a:rPr lang="en-GB" smtClean="0"/>
              <a:t>15</a:t>
            </a:fld>
            <a:endParaRPr lang="en-GB"/>
          </a:p>
        </p:txBody>
      </p:sp>
    </p:spTree>
    <p:extLst>
      <p:ext uri="{BB962C8B-B14F-4D97-AF65-F5344CB8AC3E}">
        <p14:creationId xmlns:p14="http://schemas.microsoft.com/office/powerpoint/2010/main" val="241637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Repeat as for Number 1.</a:t>
            </a:r>
          </a:p>
          <a:p>
            <a:endParaRPr lang="en-GB" b="0" baseline="0" dirty="0"/>
          </a:p>
        </p:txBody>
      </p:sp>
      <p:sp>
        <p:nvSpPr>
          <p:cNvPr id="4" name="Slide Number Placeholder 3"/>
          <p:cNvSpPr>
            <a:spLocks noGrp="1"/>
          </p:cNvSpPr>
          <p:nvPr>
            <p:ph type="sldNum" sz="quarter" idx="10"/>
          </p:nvPr>
        </p:nvSpPr>
        <p:spPr/>
        <p:txBody>
          <a:bodyPr/>
          <a:lstStyle/>
          <a:p>
            <a:fld id="{E40764B7-4A3E-4C39-BCC4-CFEE7F419104}" type="slidenum">
              <a:rPr lang="en-GB" smtClean="0"/>
              <a:t>16</a:t>
            </a:fld>
            <a:endParaRPr lang="en-GB"/>
          </a:p>
        </p:txBody>
      </p:sp>
    </p:spTree>
    <p:extLst>
      <p:ext uri="{BB962C8B-B14F-4D97-AF65-F5344CB8AC3E}">
        <p14:creationId xmlns:p14="http://schemas.microsoft.com/office/powerpoint/2010/main" val="64163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baseline="0" dirty="0">
                <a:solidFill>
                  <a:srgbClr val="FFCC00"/>
                </a:solidFill>
                <a:latin typeface="Century Gothic" panose="020B0502020202020204" pitchFamily="34" charset="0"/>
              </a:rPr>
              <a:t>au</a:t>
            </a:r>
            <a:r>
              <a:rPr lang="en-GB" b="0" baseline="0" dirty="0"/>
              <a:t>’</a:t>
            </a:r>
            <a:r>
              <a:rPr lang="en-GB" b="1" baseline="0" dirty="0"/>
              <a:t> </a:t>
            </a:r>
            <a:r>
              <a:rPr lang="en-GB" baseline="0" dirty="0"/>
              <a:t>and then present and practise the pronunciation of the </a:t>
            </a:r>
            <a:r>
              <a:rPr lang="en-GB" b="1" baseline="0" dirty="0"/>
              <a:t>source word ‘</a:t>
            </a:r>
            <a:r>
              <a:rPr lang="en-GB" sz="9600" b="1" baseline="0" dirty="0" err="1">
                <a:solidFill>
                  <a:srgbClr val="002060"/>
                </a:solidFill>
                <a:latin typeface="Century Gothic" panose="020B0502020202020204" pitchFamily="34" charset="0"/>
              </a:rPr>
              <a:t>Haus</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form a roof shape by touching your fingertips together, in front of you.</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282345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‘au’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Word frequency rankings (1 is the most common word in German): </a:t>
            </a:r>
            <a:br>
              <a:rPr lang="en-GB" sz="1200" baseline="0" dirty="0"/>
            </a:br>
            <a:r>
              <a:rPr lang="en-GB" sz="1200" b="1" baseline="0" dirty="0" err="1"/>
              <a:t>Haus</a:t>
            </a:r>
            <a:r>
              <a:rPr lang="en-GB" sz="1200" b="1" baseline="0" dirty="0"/>
              <a:t> </a:t>
            </a:r>
            <a:r>
              <a:rPr lang="en-GB" sz="1200" baseline="0" dirty="0"/>
              <a:t>[159]; </a:t>
            </a:r>
            <a:r>
              <a:rPr lang="en-GB" sz="1200" b="1" baseline="0" dirty="0" err="1"/>
              <a:t>genau</a:t>
            </a:r>
            <a:r>
              <a:rPr lang="en-GB" sz="1200" b="1" baseline="0" dirty="0"/>
              <a:t> </a:t>
            </a:r>
            <a:r>
              <a:rPr lang="en-GB" sz="1200" b="0" baseline="0" dirty="0"/>
              <a:t>[183] </a:t>
            </a:r>
            <a:r>
              <a:rPr lang="en-GB" sz="1200" b="1" baseline="0" dirty="0" err="1"/>
              <a:t>auch</a:t>
            </a:r>
            <a:r>
              <a:rPr lang="en-GB" sz="1200" b="1" baseline="0" dirty="0"/>
              <a:t> </a:t>
            </a:r>
            <a:r>
              <a:rPr lang="en-GB" sz="1200" baseline="0" dirty="0"/>
              <a:t>[16]; </a:t>
            </a:r>
            <a:r>
              <a:rPr lang="en-GB" sz="1200" b="1" baseline="0" dirty="0" err="1"/>
              <a:t>glauben</a:t>
            </a:r>
            <a:r>
              <a:rPr lang="en-GB" sz="1200" b="1" baseline="0" dirty="0"/>
              <a:t> </a:t>
            </a:r>
            <a:r>
              <a:rPr lang="en-GB" sz="1200" baseline="0" dirty="0"/>
              <a:t>[143]; </a:t>
            </a:r>
            <a:r>
              <a:rPr lang="en-GB" sz="1200" b="1" baseline="0" dirty="0" err="1"/>
              <a:t>ausgehen</a:t>
            </a:r>
            <a:r>
              <a:rPr lang="en-GB" sz="1200" b="1" baseline="0" dirty="0"/>
              <a:t> </a:t>
            </a:r>
            <a:r>
              <a:rPr lang="en-GB" sz="1200" baseline="0" dirty="0"/>
              <a:t>[493]; </a:t>
            </a:r>
            <a:r>
              <a:rPr lang="en-GB" sz="1200" b="1" baseline="0" dirty="0"/>
              <a:t>auf </a:t>
            </a:r>
            <a:r>
              <a:rPr lang="en-GB" sz="1200" baseline="0" dirty="0"/>
              <a:t>[17].</a:t>
            </a:r>
            <a:br>
              <a:rPr lang="en-GB" sz="1200" baseline="0" dirty="0"/>
            </a:br>
            <a:r>
              <a:rPr lang="en-GB" sz="1200" i="1" dirty="0"/>
              <a:t>Source:  Jones, R.L. &amp; </a:t>
            </a:r>
            <a:r>
              <a:rPr lang="en-GB" sz="1200" i="1" dirty="0" err="1"/>
              <a:t>Tschirner</a:t>
            </a:r>
            <a:r>
              <a:rPr lang="en-GB" sz="1200"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256300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pictures to focus on the SSC alone.</a:t>
            </a:r>
            <a:endParaRPr lang="en-GB" i="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106911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Without sound</a:t>
            </a:r>
            <a:r>
              <a:rPr lang="en-GB" sz="1200" baseline="0" dirty="0"/>
              <a:t> to elicit the pronunciation.</a:t>
            </a:r>
            <a:endParaRPr lang="en-GB" sz="1200" i="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a:t>
            </a:fld>
            <a:endParaRPr lang="en-GB"/>
          </a:p>
        </p:txBody>
      </p:sp>
    </p:spTree>
    <p:extLst>
      <p:ext uri="{BB962C8B-B14F-4D97-AF65-F5344CB8AC3E}">
        <p14:creationId xmlns:p14="http://schemas.microsoft.com/office/powerpoint/2010/main" val="67847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Phonics: au/</a:t>
            </a:r>
            <a:r>
              <a:rPr lang="en-GB" dirty="0" err="1"/>
              <a:t>äu</a:t>
            </a:r>
            <a:r>
              <a:rPr lang="en-GB" dirty="0"/>
              <a:t> contrast</a:t>
            </a:r>
            <a:br>
              <a:rPr lang="en-GB" dirty="0"/>
            </a:br>
            <a:r>
              <a:rPr lang="en-GB" sz="1200" b="1" baseline="0" dirty="0" err="1"/>
              <a:t>Mäuse</a:t>
            </a:r>
            <a:r>
              <a:rPr lang="en-GB" sz="1200" b="1" baseline="0" dirty="0"/>
              <a:t> </a:t>
            </a:r>
            <a:r>
              <a:rPr lang="en-GB" sz="1200" baseline="0" dirty="0"/>
              <a:t>[3757]; </a:t>
            </a:r>
            <a:r>
              <a:rPr lang="en-GB" sz="1200" b="1" baseline="0" dirty="0" err="1"/>
              <a:t>Bäume</a:t>
            </a:r>
            <a:r>
              <a:rPr lang="en-GB" sz="1200" b="1" baseline="0" dirty="0"/>
              <a:t> </a:t>
            </a:r>
            <a:r>
              <a:rPr lang="en-GB" sz="1200" b="0" baseline="0" dirty="0"/>
              <a:t>[994] </a:t>
            </a:r>
            <a:r>
              <a:rPr lang="en-GB" sz="1200" b="1" baseline="0" dirty="0" err="1"/>
              <a:t>häufig</a:t>
            </a:r>
            <a:r>
              <a:rPr lang="en-GB" sz="1200" b="1" baseline="0" dirty="0"/>
              <a:t> </a:t>
            </a:r>
            <a:r>
              <a:rPr lang="en-GB" sz="1200" baseline="0" dirty="0"/>
              <a:t>[432]; </a:t>
            </a:r>
            <a:r>
              <a:rPr lang="en-GB" sz="1200" b="1" baseline="0" dirty="0" err="1"/>
              <a:t>träumen</a:t>
            </a:r>
            <a:r>
              <a:rPr lang="en-GB" sz="1200" b="1" baseline="0" dirty="0"/>
              <a:t> </a:t>
            </a:r>
            <a:r>
              <a:rPr lang="en-GB" sz="1200" baseline="0" dirty="0"/>
              <a:t>[1907]; </a:t>
            </a:r>
            <a:r>
              <a:rPr lang="en-GB" sz="1200" b="1" baseline="0" dirty="0" err="1"/>
              <a:t>Häuser</a:t>
            </a:r>
            <a:r>
              <a:rPr lang="en-GB" sz="1200" b="1" baseline="0" dirty="0"/>
              <a:t> </a:t>
            </a:r>
            <a:r>
              <a:rPr lang="en-GB" sz="1200" baseline="0" dirty="0"/>
              <a:t>[159]; </a:t>
            </a:r>
            <a:r>
              <a:rPr lang="en-GB" sz="1200" b="1" baseline="0" dirty="0" err="1"/>
              <a:t>Gebäude</a:t>
            </a:r>
            <a:r>
              <a:rPr lang="en-GB" sz="1200" baseline="0" dirty="0"/>
              <a:t>[1202].</a:t>
            </a:r>
            <a:br>
              <a:rPr lang="en-GB" dirty="0"/>
            </a:br>
            <a:r>
              <a:rPr lang="en-GB" sz="1200" b="1" baseline="0" dirty="0" err="1"/>
              <a:t>Haus</a:t>
            </a:r>
            <a:r>
              <a:rPr lang="en-GB" sz="1200" b="1" baseline="0" dirty="0"/>
              <a:t> </a:t>
            </a:r>
            <a:r>
              <a:rPr lang="en-GB" sz="1200" baseline="0" dirty="0"/>
              <a:t>[159]; </a:t>
            </a:r>
            <a:r>
              <a:rPr lang="en-GB" sz="1200" b="1" baseline="0" dirty="0" err="1"/>
              <a:t>genau</a:t>
            </a:r>
            <a:r>
              <a:rPr lang="en-GB" sz="1200" b="1" baseline="0" dirty="0"/>
              <a:t> </a:t>
            </a:r>
            <a:r>
              <a:rPr lang="en-GB" sz="1200" b="0" baseline="0" dirty="0"/>
              <a:t>[183] </a:t>
            </a:r>
            <a:r>
              <a:rPr lang="en-GB" sz="1200" b="1" baseline="0" dirty="0" err="1"/>
              <a:t>auch</a:t>
            </a:r>
            <a:r>
              <a:rPr lang="en-GB" sz="1200" b="1" baseline="0" dirty="0"/>
              <a:t> </a:t>
            </a:r>
            <a:r>
              <a:rPr lang="en-GB" sz="1200" baseline="0" dirty="0"/>
              <a:t>[16]; </a:t>
            </a:r>
            <a:r>
              <a:rPr lang="en-GB" sz="1200" b="1" baseline="0" dirty="0" err="1"/>
              <a:t>glauben</a:t>
            </a:r>
            <a:r>
              <a:rPr lang="en-GB" sz="1200" b="1" baseline="0" dirty="0"/>
              <a:t> </a:t>
            </a:r>
            <a:r>
              <a:rPr lang="en-GB" sz="1200" baseline="0" dirty="0"/>
              <a:t>[143]; </a:t>
            </a:r>
            <a:r>
              <a:rPr lang="en-GB" sz="1200" b="1" baseline="0" dirty="0" err="1"/>
              <a:t>ausgehen</a:t>
            </a:r>
            <a:r>
              <a:rPr lang="en-GB" sz="1200" b="1" baseline="0" dirty="0"/>
              <a:t> </a:t>
            </a:r>
            <a:r>
              <a:rPr lang="en-GB" sz="1200" baseline="0" dirty="0"/>
              <a:t>[493]; </a:t>
            </a:r>
            <a:r>
              <a:rPr lang="en-GB" sz="1200" b="1" baseline="0" dirty="0"/>
              <a:t>auf </a:t>
            </a:r>
            <a:r>
              <a:rPr lang="en-GB" sz="1200" baseline="0" dirty="0"/>
              <a:t>[17].</a:t>
            </a:r>
            <a:br>
              <a:rPr lang="en-GB" sz="1200" baseline="0" dirty="0"/>
            </a:br>
            <a:endParaRPr lang="en-GB" sz="1200" baseline="0" dirty="0"/>
          </a:p>
          <a:p>
            <a:r>
              <a:rPr lang="en-GB" sz="1200" baseline="0" dirty="0"/>
              <a:t>Teachers click each number for the audio. </a:t>
            </a:r>
            <a:br>
              <a:rPr lang="en-GB" sz="1200" baseline="0" dirty="0"/>
            </a:br>
            <a:r>
              <a:rPr lang="en-GB" sz="1200" baseline="0" dirty="0"/>
              <a:t>Students write 1-8 in books, and write ‘au’ or ‘</a:t>
            </a:r>
            <a:r>
              <a:rPr lang="en-GB" sz="1200" baseline="0" dirty="0" err="1"/>
              <a:t>äu</a:t>
            </a:r>
            <a:r>
              <a:rPr lang="en-GB" sz="1200" baseline="0" dirty="0"/>
              <a:t>’. </a:t>
            </a:r>
            <a:br>
              <a:rPr lang="en-GB" sz="1200" baseline="0" dirty="0"/>
            </a:br>
            <a:r>
              <a:rPr lang="en-GB" sz="1200" baseline="0" dirty="0"/>
              <a:t>On 2</a:t>
            </a:r>
            <a:r>
              <a:rPr lang="en-GB" sz="1200" baseline="30000" dirty="0"/>
              <a:t>nd</a:t>
            </a:r>
            <a:r>
              <a:rPr lang="en-GB" sz="1200" baseline="0" dirty="0"/>
              <a:t> listening, they should try to write the words.</a:t>
            </a:r>
            <a:br>
              <a:rPr lang="en-GB" sz="1200" baseline="0" dirty="0"/>
            </a:br>
            <a:br>
              <a:rPr lang="en-GB" sz="1200" baseline="0" dirty="0"/>
            </a:br>
            <a:r>
              <a:rPr lang="en-GB" sz="1200" baseline="0" dirty="0"/>
              <a:t>Then, to prompt meaning recall, students match the letters of the pictures to the words 1-8.</a:t>
            </a:r>
            <a:br>
              <a:rPr lang="en-GB" sz="1200" baseline="0" dirty="0"/>
            </a:br>
            <a:r>
              <a:rPr lang="en-GB" sz="1200" baseline="0" dirty="0"/>
              <a:t>Teach can elicit answers:</a:t>
            </a:r>
            <a:br>
              <a:rPr lang="en-GB" sz="1200" baseline="0" dirty="0"/>
            </a:br>
            <a:r>
              <a:rPr lang="en-GB" sz="1200" baseline="0" dirty="0"/>
              <a:t>Teacher: Was </a:t>
            </a:r>
            <a:r>
              <a:rPr lang="en-GB" sz="1200" baseline="0" dirty="0" err="1"/>
              <a:t>ist</a:t>
            </a:r>
            <a:r>
              <a:rPr lang="en-GB" sz="1200" baseline="0" dirty="0"/>
              <a:t> </a:t>
            </a:r>
            <a:r>
              <a:rPr lang="en-GB" sz="1200" baseline="0" dirty="0" err="1"/>
              <a:t>Nummer</a:t>
            </a:r>
            <a:r>
              <a:rPr lang="en-GB" sz="1200" baseline="0" dirty="0"/>
              <a:t> </a:t>
            </a:r>
            <a:r>
              <a:rPr lang="en-GB" sz="1200" baseline="0" dirty="0" err="1"/>
              <a:t>eins</a:t>
            </a:r>
            <a:r>
              <a:rPr lang="en-GB" sz="1200" baseline="0" dirty="0"/>
              <a:t>?</a:t>
            </a:r>
            <a:br>
              <a:rPr lang="en-GB" sz="1200" baseline="0" dirty="0"/>
            </a:br>
            <a:r>
              <a:rPr lang="en-GB" sz="1200" baseline="0" dirty="0"/>
              <a:t>Student: </a:t>
            </a:r>
            <a:r>
              <a:rPr lang="en-GB" sz="1200" baseline="0" dirty="0" err="1"/>
              <a:t>häufig</a:t>
            </a:r>
            <a:r>
              <a:rPr lang="en-GB" sz="1200" baseline="0" dirty="0"/>
              <a:t>. D</a:t>
            </a:r>
            <a:br>
              <a:rPr lang="en-GB" sz="1200" baseline="0" dirty="0"/>
            </a:br>
            <a:r>
              <a:rPr lang="en-GB" sz="1200" baseline="0" dirty="0"/>
              <a:t>This requires students both to pronounce the German word and produce the alphabet letter in German.</a:t>
            </a:r>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6</a:t>
            </a:fld>
            <a:endParaRPr lang="en-GB"/>
          </a:p>
        </p:txBody>
      </p:sp>
    </p:spTree>
    <p:extLst>
      <p:ext uri="{BB962C8B-B14F-4D97-AF65-F5344CB8AC3E}">
        <p14:creationId xmlns:p14="http://schemas.microsoft.com/office/powerpoint/2010/main" val="234744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This is a second phonics activity using whole sentences. The students must listen to determine which SSC(s) is/are used in the sentence- only au, only </a:t>
            </a:r>
            <a:r>
              <a:rPr lang="en-GB" b="0" baseline="0" dirty="0" err="1"/>
              <a:t>äu</a:t>
            </a:r>
            <a:r>
              <a:rPr lang="en-GB" b="0" baseline="0" dirty="0"/>
              <a:t>, or both.</a:t>
            </a:r>
            <a:br>
              <a:rPr lang="en-GB" b="0" baseline="0" dirty="0"/>
            </a:br>
            <a:r>
              <a:rPr lang="en-GB" b="1" baseline="0" dirty="0"/>
              <a:t>Note: </a:t>
            </a:r>
            <a:r>
              <a:rPr lang="en-GB" b="0" baseline="0" dirty="0"/>
              <a:t>If timing is too tight, it would be possible to omit this task.</a:t>
            </a:r>
          </a:p>
          <a:p>
            <a:endParaRPr lang="en-GB" b="0" baseline="0" dirty="0"/>
          </a:p>
          <a:p>
            <a:r>
              <a:rPr lang="en-GB" b="0" baseline="0" dirty="0"/>
              <a:t>The sentences are:</a:t>
            </a:r>
          </a:p>
          <a:p>
            <a:r>
              <a:rPr lang="de-DE" sz="1200" kern="1200" dirty="0">
                <a:solidFill>
                  <a:schemeClr val="tx1"/>
                </a:solidFill>
                <a:effectLst/>
                <a:latin typeface="+mn-lt"/>
                <a:ea typeface="+mn-ea"/>
                <a:cs typeface="+mn-cs"/>
              </a:rPr>
              <a:t>Er kann laufen</a:t>
            </a:r>
            <a:endParaRPr lang="en-GB" b="0" baseline="0" dirty="0"/>
          </a:p>
          <a:p>
            <a:r>
              <a:rPr lang="de-DE" sz="1200" kern="1200" dirty="0">
                <a:solidFill>
                  <a:schemeClr val="tx1"/>
                </a:solidFill>
                <a:effectLst/>
                <a:latin typeface="+mn-lt"/>
                <a:ea typeface="+mn-ea"/>
                <a:cs typeface="+mn-cs"/>
              </a:rPr>
              <a:t>Träumst du von Bäumen?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Mäuse sind zu Hause</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Ich gehe ins Baumhaus.</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Ich glaube das auch.</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1] Click on number 1 to hear the audio.</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2] Students write au, äu OR au und äu.</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3] Click</a:t>
            </a:r>
            <a:r>
              <a:rPr lang="de-DE" sz="1200" kern="1200" baseline="0" dirty="0">
                <a:solidFill>
                  <a:schemeClr val="tx1"/>
                </a:solidFill>
                <a:effectLst/>
                <a:latin typeface="+mn-lt"/>
                <a:ea typeface="+mn-ea"/>
                <a:cs typeface="+mn-cs"/>
              </a:rPr>
              <a:t> to reveal the answer.</a:t>
            </a:r>
            <a:br>
              <a:rPr lang="de-DE" sz="1200" kern="1200" baseline="0" dirty="0">
                <a:solidFill>
                  <a:schemeClr val="tx1"/>
                </a:solidFill>
                <a:effectLst/>
                <a:latin typeface="+mn-lt"/>
                <a:ea typeface="+mn-ea"/>
                <a:cs typeface="+mn-cs"/>
              </a:rPr>
            </a:br>
            <a:r>
              <a:rPr lang="de-DE" sz="1200" kern="1200" baseline="0" dirty="0">
                <a:solidFill>
                  <a:schemeClr val="tx1"/>
                </a:solidFill>
                <a:effectLst/>
                <a:latin typeface="+mn-lt"/>
                <a:ea typeface="+mn-ea"/>
                <a:cs typeface="+mn-cs"/>
              </a:rPr>
              <a:t>4] Click to show the full German sentence.</a:t>
            </a:r>
            <a:br>
              <a:rPr lang="de-DE" sz="1200" kern="1200" baseline="0" dirty="0">
                <a:solidFill>
                  <a:schemeClr val="tx1"/>
                </a:solidFill>
                <a:effectLst/>
                <a:latin typeface="+mn-lt"/>
                <a:ea typeface="+mn-ea"/>
                <a:cs typeface="+mn-cs"/>
              </a:rPr>
            </a:br>
            <a:r>
              <a:rPr lang="de-DE" sz="1200" kern="1200" baseline="0" dirty="0">
                <a:solidFill>
                  <a:schemeClr val="tx1"/>
                </a:solidFill>
                <a:effectLst/>
                <a:latin typeface="+mn-lt"/>
                <a:ea typeface="+mn-ea"/>
                <a:cs typeface="+mn-cs"/>
              </a:rPr>
              <a:t>5] Elicit the English translation from students, and reveal the English translation.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0764B7-4A3E-4C39-BCC4-CFEE7F419104}" type="slidenum">
              <a:rPr lang="en-GB" smtClean="0"/>
              <a:t>7</a:t>
            </a:fld>
            <a:endParaRPr lang="en-GB"/>
          </a:p>
        </p:txBody>
      </p:sp>
    </p:spTree>
    <p:extLst>
      <p:ext uri="{BB962C8B-B14F-4D97-AF65-F5344CB8AC3E}">
        <p14:creationId xmlns:p14="http://schemas.microsoft.com/office/powerpoint/2010/main" val="20585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Now the same sentences are presented, but with gaps. </a:t>
            </a:r>
            <a:br>
              <a:rPr lang="en-GB" b="0" baseline="0" dirty="0"/>
            </a:br>
            <a:r>
              <a:rPr lang="en-GB" b="0" baseline="0" dirty="0"/>
              <a:t>Teacher prompts students (chorally) to say the full sentence, and then clicks to show the missing SSC.</a:t>
            </a:r>
            <a:br>
              <a:rPr lang="en-GB" b="0" baseline="0" dirty="0"/>
            </a:br>
            <a:r>
              <a:rPr lang="en-GB" b="0" baseline="0" dirty="0"/>
              <a:t>If desired, the audio can be played to hear the SSC(s) again.</a:t>
            </a:r>
          </a:p>
        </p:txBody>
      </p:sp>
      <p:sp>
        <p:nvSpPr>
          <p:cNvPr id="4" name="Slide Number Placeholder 3"/>
          <p:cNvSpPr>
            <a:spLocks noGrp="1"/>
          </p:cNvSpPr>
          <p:nvPr>
            <p:ph type="sldNum" sz="quarter" idx="10"/>
          </p:nvPr>
        </p:nvSpPr>
        <p:spPr/>
        <p:txBody>
          <a:bodyPr/>
          <a:lstStyle/>
          <a:p>
            <a:fld id="{E40764B7-4A3E-4C39-BCC4-CFEE7F419104}" type="slidenum">
              <a:rPr lang="en-GB" smtClean="0"/>
              <a:t>8</a:t>
            </a:fld>
            <a:endParaRPr lang="en-GB"/>
          </a:p>
        </p:txBody>
      </p:sp>
    </p:spTree>
    <p:extLst>
      <p:ext uri="{BB962C8B-B14F-4D97-AF65-F5344CB8AC3E}">
        <p14:creationId xmlns:p14="http://schemas.microsoft.com/office/powerpoint/2010/main" val="254348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Repeat as for Number 1.</a:t>
            </a:r>
          </a:p>
        </p:txBody>
      </p:sp>
      <p:sp>
        <p:nvSpPr>
          <p:cNvPr id="4" name="Slide Number Placeholder 3"/>
          <p:cNvSpPr>
            <a:spLocks noGrp="1"/>
          </p:cNvSpPr>
          <p:nvPr>
            <p:ph type="sldNum" sz="quarter" idx="10"/>
          </p:nvPr>
        </p:nvSpPr>
        <p:spPr/>
        <p:txBody>
          <a:bodyPr/>
          <a:lstStyle/>
          <a:p>
            <a:fld id="{E40764B7-4A3E-4C39-BCC4-CFEE7F419104}" type="slidenum">
              <a:rPr lang="en-GB" smtClean="0"/>
              <a:t>9</a:t>
            </a:fld>
            <a:endParaRPr lang="en-GB"/>
          </a:p>
        </p:txBody>
      </p:sp>
    </p:spTree>
    <p:extLst>
      <p:ext uri="{BB962C8B-B14F-4D97-AF65-F5344CB8AC3E}">
        <p14:creationId xmlns:p14="http://schemas.microsoft.com/office/powerpoint/2010/main" val="16357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592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2843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5647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5659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6840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8824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26/03/2020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7876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26/03/2020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6506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26/03/2020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4528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3174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2291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26/03/2020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9329656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6.png"/><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audio" Target="../media/audio6.wav"/><Relationship Id="rId11" Type="http://schemas.openxmlformats.org/officeDocument/2006/relationships/image" Target="../media/image4.jpeg"/><Relationship Id="rId5" Type="http://schemas.openxmlformats.org/officeDocument/2006/relationships/audio" Target="../media/audio5.wav"/><Relationship Id="rId10" Type="http://schemas.openxmlformats.org/officeDocument/2006/relationships/image" Target="../media/image3.png"/><Relationship Id="rId4" Type="http://schemas.openxmlformats.org/officeDocument/2006/relationships/audio" Target="../media/audio4.wav"/><Relationship Id="rId9" Type="http://schemas.openxmlformats.org/officeDocument/2006/relationships/audio" Target="../media/audio9.wav"/><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6.wav"/><Relationship Id="rId5" Type="http://schemas.openxmlformats.org/officeDocument/2006/relationships/audio" Target="../media/audio5.wav"/><Relationship Id="rId10" Type="http://schemas.openxmlformats.org/officeDocument/2006/relationships/image" Target="../media/image4.jpeg"/><Relationship Id="rId4" Type="http://schemas.openxmlformats.org/officeDocument/2006/relationships/audio" Target="../media/audio4.wav"/><Relationship Id="rId9" Type="http://schemas.openxmlformats.org/officeDocument/2006/relationships/audio" Target="../media/audio9.wav"/></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8.png"/><Relationship Id="rId21" Type="http://schemas.openxmlformats.org/officeDocument/2006/relationships/image" Target="../media/image7.png"/><Relationship Id="rId7" Type="http://schemas.openxmlformats.org/officeDocument/2006/relationships/audio" Target="../media/audio12.wav"/><Relationship Id="rId12" Type="http://schemas.openxmlformats.org/officeDocument/2006/relationships/audio" Target="../media/audio17.wav"/><Relationship Id="rId17" Type="http://schemas.openxmlformats.org/officeDocument/2006/relationships/image" Target="../media/image14.png"/><Relationship Id="rId2" Type="http://schemas.openxmlformats.org/officeDocument/2006/relationships/notesSlide" Target="../notesSlides/notesSlide6.xml"/><Relationship Id="rId16" Type="http://schemas.openxmlformats.org/officeDocument/2006/relationships/image" Target="../media/image13.gif"/><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audio" Target="../media/audio11.wav"/><Relationship Id="rId11" Type="http://schemas.openxmlformats.org/officeDocument/2006/relationships/audio" Target="../media/audio16.wav"/><Relationship Id="rId5" Type="http://schemas.openxmlformats.org/officeDocument/2006/relationships/audio" Target="../media/audio10.wav"/><Relationship Id="rId15" Type="http://schemas.openxmlformats.org/officeDocument/2006/relationships/image" Target="../media/image12.png"/><Relationship Id="rId10" Type="http://schemas.openxmlformats.org/officeDocument/2006/relationships/audio" Target="../media/audio15.wav"/><Relationship Id="rId19"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audio" Target="../media/audio14.wav"/><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2" name="Title 1">
            <a:extLst>
              <a:ext uri="{FF2B5EF4-FFF2-40B4-BE49-F238E27FC236}">
                <a16:creationId xmlns:a16="http://schemas.microsoft.com/office/drawing/2014/main" id="{2A9254CA-1C9D-784A-8697-DD901F995502}"/>
              </a:ext>
            </a:extLst>
          </p:cNvPr>
          <p:cNvSpPr>
            <a:spLocks noGrp="1"/>
          </p:cNvSpPr>
          <p:nvPr>
            <p:ph type="ctrTitle"/>
          </p:nvPr>
        </p:nvSpPr>
        <p:spPr>
          <a:xfrm>
            <a:off x="172596" y="2281470"/>
            <a:ext cx="9144000" cy="651870"/>
          </a:xfrm>
        </p:spPr>
        <p:txBody>
          <a:bodyPr>
            <a:normAutofit fontScale="90000"/>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CBB8A00A-48D9-AB48-9CBA-CDB26E6210D8}"/>
              </a:ext>
            </a:extLst>
          </p:cNvPr>
          <p:cNvSpPr>
            <a:spLocks noGrp="1"/>
          </p:cNvSpPr>
          <p:nvPr>
            <p:ph type="subTitle" idx="1"/>
          </p:nvPr>
        </p:nvSpPr>
        <p:spPr>
          <a:xfrm>
            <a:off x="172596" y="3015420"/>
            <a:ext cx="5900928" cy="768794"/>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/au/</a:t>
            </a:r>
            <a:endParaRPr lang="en-GB" dirty="0">
              <a:solidFill>
                <a:prstClr val="white"/>
              </a:solidFill>
              <a:latin typeface="Century Gothic" panose="020B0502020202020204" pitchFamily="34" charset="0"/>
            </a:endParaRPr>
          </a:p>
        </p:txBody>
      </p:sp>
      <p:sp>
        <p:nvSpPr>
          <p:cNvPr id="16" name="Title 3">
            <a:extLst>
              <a:ext uri="{FF2B5EF4-FFF2-40B4-BE49-F238E27FC236}">
                <a16:creationId xmlns:a16="http://schemas.microsoft.com/office/drawing/2014/main" id="{7B424077-B2D5-46AA-BDA8-6FF15DA500E8}"/>
              </a:ext>
            </a:extLst>
          </p:cNvPr>
          <p:cNvSpPr txBox="1">
            <a:spLocks/>
          </p:cNvSpPr>
          <p:nvPr/>
        </p:nvSpPr>
        <p:spPr>
          <a:xfrm>
            <a:off x="161930" y="5308430"/>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2.2 - Week 2 - Lesson 41</a:t>
            </a:r>
          </a:p>
        </p:txBody>
      </p:sp>
      <p:sp>
        <p:nvSpPr>
          <p:cNvPr id="17" name="Title 3">
            <a:extLst>
              <a:ext uri="{FF2B5EF4-FFF2-40B4-BE49-F238E27FC236}">
                <a16:creationId xmlns:a16="http://schemas.microsoft.com/office/drawing/2014/main" id="{638AEC8F-C9FD-A549-80E9-260E66E632C7}"/>
              </a:ext>
            </a:extLst>
          </p:cNvPr>
          <p:cNvSpPr txBox="1">
            <a:spLocks/>
          </p:cNvSpPr>
          <p:nvPr/>
        </p:nvSpPr>
        <p:spPr>
          <a:xfrm>
            <a:off x="161930" y="6161349"/>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name(s):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Rache</a:t>
            </a:r>
            <a:r>
              <a:rPr lang="en-GB" sz="1400" dirty="0">
                <a:solidFill>
                  <a:prstClr val="white"/>
                </a:solidFill>
                <a:latin typeface="Century Gothic" panose="020B0502020202020204" pitchFamily="34" charset="0"/>
              </a:rPr>
              <a:t>l Hawkes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Ciaran Morris / Catherine /</a:t>
            </a:r>
            <a:r>
              <a:rPr kumimoji="0" lang="en-GB" sz="1400" b="0"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morris</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26/04/20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88837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1504" y="2242973"/>
            <a:ext cx="11674929" cy="1015663"/>
          </a:xfrm>
          <a:prstGeom prst="rect">
            <a:avLst/>
          </a:prstGeom>
          <a:noFill/>
        </p:spPr>
        <p:txBody>
          <a:bodyPr wrap="square" rtlCol="0">
            <a:spAutoFit/>
          </a:bodyPr>
          <a:lstStyle/>
          <a:p>
            <a:r>
              <a:rPr lang="es-CO" sz="6000" dirty="0" err="1">
                <a:solidFill>
                  <a:srgbClr val="002060"/>
                </a:solidFill>
                <a:latin typeface="Century Gothic" panose="020B0502020202020204" pitchFamily="34" charset="0"/>
                <a:cs typeface="Calibri" panose="020F0502020204030204" pitchFamily="34" charset="0"/>
              </a:rPr>
              <a:t>Tr</a:t>
            </a:r>
            <a:r>
              <a:rPr lang="en-GB" sz="6000" dirty="0">
                <a:solidFill>
                  <a:srgbClr val="EEC100"/>
                </a:solidFill>
                <a:latin typeface="Century Gothic" panose="020B0502020202020204" pitchFamily="34" charset="0"/>
                <a:cs typeface="Calibri" panose="020F0502020204030204" pitchFamily="34" charset="0"/>
              </a:rPr>
              <a:t>__</a:t>
            </a:r>
            <a:r>
              <a:rPr lang="es-CO" sz="6000" dirty="0" err="1">
                <a:solidFill>
                  <a:srgbClr val="002060"/>
                </a:solidFill>
                <a:latin typeface="Century Gothic" panose="020B0502020202020204" pitchFamily="34" charset="0"/>
                <a:cs typeface="Calibri" panose="020F0502020204030204" pitchFamily="34" charset="0"/>
              </a:rPr>
              <a:t>mst</a:t>
            </a:r>
            <a:r>
              <a:rPr lang="es-CO" sz="6000" dirty="0">
                <a:solidFill>
                  <a:srgbClr val="002060"/>
                </a:solidFill>
                <a:latin typeface="Century Gothic" panose="020B0502020202020204" pitchFamily="34" charset="0"/>
                <a:cs typeface="Calibri" panose="020F0502020204030204" pitchFamily="34" charset="0"/>
              </a:rPr>
              <a:t> du von B</a:t>
            </a:r>
            <a:r>
              <a:rPr lang="en-GB" sz="6000" dirty="0">
                <a:solidFill>
                  <a:srgbClr val="EEC100"/>
                </a:solidFill>
                <a:latin typeface="Century Gothic" panose="020B0502020202020204" pitchFamily="34" charset="0"/>
                <a:cs typeface="Calibri" panose="020F0502020204030204" pitchFamily="34" charset="0"/>
              </a:rPr>
              <a:t>__</a:t>
            </a:r>
            <a:r>
              <a:rPr lang="es-CO" sz="6000" dirty="0" err="1">
                <a:solidFill>
                  <a:srgbClr val="002060"/>
                </a:solidFill>
                <a:latin typeface="Century Gothic" panose="020B0502020202020204" pitchFamily="34" charset="0"/>
                <a:cs typeface="Calibri" panose="020F0502020204030204" pitchFamily="34" charset="0"/>
              </a:rPr>
              <a:t>men</a:t>
            </a:r>
            <a:r>
              <a:rPr lang="es-CO" sz="6000" dirty="0">
                <a:solidFill>
                  <a:srgbClr val="002060"/>
                </a:solidFill>
                <a:latin typeface="Century Gothic" panose="020B0502020202020204" pitchFamily="34" charset="0"/>
                <a:cs typeface="Calibri" panose="020F0502020204030204" pitchFamily="34" charset="0"/>
              </a:rPr>
              <a:t>?</a:t>
            </a:r>
            <a:endParaRPr lang="es-CO" sz="5800" dirty="0">
              <a:solidFill>
                <a:srgbClr val="115076"/>
              </a:solidFill>
              <a:latin typeface="Century Gothic" panose="020B0502020202020204" pitchFamily="34" charset="0"/>
              <a:cs typeface="Calibri" panose="020F0502020204030204" pitchFamily="34" charset="0"/>
            </a:endParaRPr>
          </a:p>
        </p:txBody>
      </p:sp>
      <p:sp>
        <p:nvSpPr>
          <p:cNvPr id="8" name="TextBox 7"/>
          <p:cNvSpPr txBox="1"/>
          <p:nvPr/>
        </p:nvSpPr>
        <p:spPr>
          <a:xfrm>
            <a:off x="1189980" y="2319918"/>
            <a:ext cx="1060851" cy="861774"/>
          </a:xfrm>
          <a:prstGeom prst="rect">
            <a:avLst/>
          </a:prstGeom>
          <a:noFill/>
        </p:spPr>
        <p:txBody>
          <a:bodyPr wrap="square" rtlCol="0">
            <a:spAutoFit/>
          </a:bodyPr>
          <a:lstStyle/>
          <a:p>
            <a:r>
              <a:rPr lang="en-GB" sz="5000" dirty="0" err="1">
                <a:solidFill>
                  <a:srgbClr val="EEC100"/>
                </a:solidFill>
                <a:latin typeface="Century Gothic" panose="020B0502020202020204" pitchFamily="34" charset="0"/>
                <a:cs typeface="Calibri" panose="020F0502020204030204" pitchFamily="34" charset="0"/>
              </a:rPr>
              <a:t>äu</a:t>
            </a:r>
            <a:endParaRPr lang="en-GB" sz="5000" dirty="0">
              <a:solidFill>
                <a:schemeClr val="accent2"/>
              </a:solidFill>
              <a:latin typeface="Century Gothic" panose="020B0502020202020204" pitchFamily="34" charset="0"/>
            </a:endParaRPr>
          </a:p>
        </p:txBody>
      </p:sp>
      <p:sp>
        <p:nvSpPr>
          <p:cNvPr id="6" name="Action Button: Custom 5">
            <a:hlinkClick r:id="" action="ppaction://noaction" highlightClick="1">
              <a:snd r:embed="rId3" name="Ger_2.2.2_phonics_sentence_2.wav"/>
            </a:hlinkClick>
          </p:cNvPr>
          <p:cNvSpPr/>
          <p:nvPr/>
        </p:nvSpPr>
        <p:spPr>
          <a:xfrm>
            <a:off x="212585" y="254924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7" name="TextBox 6"/>
          <p:cNvSpPr txBox="1"/>
          <p:nvPr/>
        </p:nvSpPr>
        <p:spPr>
          <a:xfrm>
            <a:off x="6663905" y="2319918"/>
            <a:ext cx="1926771" cy="861774"/>
          </a:xfrm>
          <a:prstGeom prst="rect">
            <a:avLst/>
          </a:prstGeom>
          <a:noFill/>
        </p:spPr>
        <p:txBody>
          <a:bodyPr wrap="square" rtlCol="0">
            <a:spAutoFit/>
          </a:bodyPr>
          <a:lstStyle/>
          <a:p>
            <a:r>
              <a:rPr lang="en-GB" sz="5000" dirty="0" err="1">
                <a:solidFill>
                  <a:srgbClr val="EEC100"/>
                </a:solidFill>
                <a:latin typeface="Century Gothic" panose="020B0502020202020204" pitchFamily="34" charset="0"/>
                <a:cs typeface="Calibri" panose="020F0502020204030204" pitchFamily="34" charset="0"/>
              </a:rPr>
              <a:t>äu</a:t>
            </a:r>
            <a:endParaRPr lang="en-GB" sz="5000" dirty="0">
              <a:solidFill>
                <a:schemeClr val="accent2"/>
              </a:solidFill>
              <a:latin typeface="Century Gothic" panose="020B0502020202020204" pitchFamily="34" charset="0"/>
            </a:endParaRPr>
          </a:p>
        </p:txBody>
      </p:sp>
      <p:sp>
        <p:nvSpPr>
          <p:cNvPr id="9" name="Rounded Rectangle 8"/>
          <p:cNvSpPr/>
          <p:nvPr/>
        </p:nvSpPr>
        <p:spPr>
          <a:xfrm>
            <a:off x="11218987" y="138287"/>
            <a:ext cx="830873" cy="820040"/>
          </a:xfrm>
          <a:prstGeom prst="roundRect">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2</a:t>
            </a:r>
          </a:p>
        </p:txBody>
      </p:sp>
    </p:spTree>
    <p:extLst>
      <p:ext uri="{BB962C8B-B14F-4D97-AF65-F5344CB8AC3E}">
        <p14:creationId xmlns:p14="http://schemas.microsoft.com/office/powerpoint/2010/main" val="98845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53886" y="3941479"/>
            <a:ext cx="95869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The</a:t>
            </a:r>
            <a:r>
              <a:rPr kumimoji="0" lang="es-CO" sz="3600" b="0" i="0" u="none" strike="noStrike" kern="1200" cap="none" spc="0" normalizeH="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3600" b="0" i="0" u="none" strike="noStrike" kern="1200" cap="none" spc="0" normalizeH="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mice</a:t>
            </a:r>
            <a:r>
              <a:rPr kumimoji="0" lang="es-CO" sz="3600" b="0" i="0" u="none" strike="noStrike" kern="1200" cap="none" spc="0" normalizeH="0" noProof="0" dirty="0">
                <a:ln>
                  <a:noFill/>
                </a:ln>
                <a:solidFill>
                  <a:srgbClr val="002060"/>
                </a:solidFill>
                <a:effectLst/>
                <a:uLnTx/>
                <a:uFillTx/>
                <a:latin typeface="Century Gothic" panose="020B0502020202020204" pitchFamily="34" charset="0"/>
                <a:ea typeface="+mn-ea"/>
                <a:cs typeface="Calibri" panose="020F0502020204030204" pitchFamily="34" charset="0"/>
              </a:rPr>
              <a:t> are at home.</a:t>
            </a:r>
            <a:endPar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216397" y="1029140"/>
            <a:ext cx="11204264" cy="707886"/>
          </a:xfrm>
          <a:prstGeom prst="rect">
            <a:avLst/>
          </a:prstGeom>
          <a:noFill/>
        </p:spPr>
        <p:txBody>
          <a:bodyPr wrap="square" rtlCol="0">
            <a:spAutoFit/>
          </a:bodyPr>
          <a:lstStyle/>
          <a:p>
            <a:r>
              <a:rPr lang="en-GB" sz="4000" b="1" dirty="0">
                <a:solidFill>
                  <a:srgbClr val="115076"/>
                </a:solidFill>
                <a:latin typeface="Century Gothic" panose="020B0502020202020204" pitchFamily="34" charset="0"/>
              </a:rPr>
              <a:t>Was </a:t>
            </a:r>
            <a:r>
              <a:rPr lang="en-GB" sz="4000" b="1" dirty="0" err="1">
                <a:solidFill>
                  <a:srgbClr val="115076"/>
                </a:solidFill>
                <a:latin typeface="Century Gothic" panose="020B0502020202020204" pitchFamily="34" charset="0"/>
              </a:rPr>
              <a:t>hörst</a:t>
            </a:r>
            <a:r>
              <a:rPr lang="en-GB" sz="4000" b="1" dirty="0">
                <a:solidFill>
                  <a:srgbClr val="115076"/>
                </a:solidFill>
                <a:latin typeface="Century Gothic" panose="020B0502020202020204" pitchFamily="34" charset="0"/>
              </a:rPr>
              <a:t> du? ‘AU’, ‘ÄU’ </a:t>
            </a:r>
            <a:r>
              <a:rPr lang="en-GB" sz="4000" b="1" dirty="0" err="1">
                <a:solidFill>
                  <a:srgbClr val="115076"/>
                </a:solidFill>
                <a:latin typeface="Century Gothic" panose="020B0502020202020204" pitchFamily="34" charset="0"/>
              </a:rPr>
              <a:t>oder</a:t>
            </a:r>
            <a:r>
              <a:rPr lang="en-GB" sz="4000" b="1" dirty="0">
                <a:solidFill>
                  <a:srgbClr val="115076"/>
                </a:solidFill>
                <a:latin typeface="Century Gothic" panose="020B0502020202020204" pitchFamily="34" charset="0"/>
              </a:rPr>
              <a:t> ‘AU’ und ‘ÄU’?</a:t>
            </a:r>
          </a:p>
        </p:txBody>
      </p:sp>
      <p:sp>
        <p:nvSpPr>
          <p:cNvPr id="16" name="Action Button: Custom 15">
            <a:hlinkClick r:id="" action="ppaction://noaction" highlightClick="1">
              <a:snd r:embed="rId3" name="Ger_2.2.2_phonics_sentence_1.wav"/>
            </a:hlinkClick>
          </p:cNvPr>
          <p:cNvSpPr/>
          <p:nvPr/>
        </p:nvSpPr>
        <p:spPr>
          <a:xfrm>
            <a:off x="328971" y="190089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2218" y="1673202"/>
            <a:ext cx="522871" cy="544657"/>
          </a:xfrm>
          <a:prstGeom prst="rect">
            <a:avLst/>
          </a:prstGeom>
        </p:spPr>
      </p:pic>
      <p:sp>
        <p:nvSpPr>
          <p:cNvPr id="8" name="TextBox 7"/>
          <p:cNvSpPr txBox="1"/>
          <p:nvPr/>
        </p:nvSpPr>
        <p:spPr>
          <a:xfrm>
            <a:off x="851983" y="1737026"/>
            <a:ext cx="2628900"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AU und ÄU</a:t>
            </a:r>
          </a:p>
        </p:txBody>
      </p:sp>
      <p:sp>
        <p:nvSpPr>
          <p:cNvPr id="2" name="TextBox 1"/>
          <p:cNvSpPr txBox="1"/>
          <p:nvPr/>
        </p:nvSpPr>
        <p:spPr>
          <a:xfrm>
            <a:off x="1153886" y="2862336"/>
            <a:ext cx="11038114" cy="923330"/>
          </a:xfrm>
          <a:prstGeom prst="rect">
            <a:avLst/>
          </a:prstGeom>
          <a:noFill/>
        </p:spPr>
        <p:txBody>
          <a:bodyPr wrap="square" rtlCol="0">
            <a:spAutoFit/>
          </a:bodyPr>
          <a:lstStyle/>
          <a:p>
            <a:r>
              <a:rPr lang="es-CO" sz="5400" dirty="0">
                <a:solidFill>
                  <a:srgbClr val="002060"/>
                </a:solidFill>
                <a:latin typeface="Century Gothic" panose="020B0502020202020204" pitchFamily="34" charset="0"/>
                <a:cs typeface="Calibri" panose="020F0502020204030204" pitchFamily="34" charset="0"/>
              </a:rPr>
              <a:t>Die M</a:t>
            </a:r>
            <a:r>
              <a:rPr lang="en-GB" sz="5400" dirty="0" err="1">
                <a:solidFill>
                  <a:srgbClr val="EEC100"/>
                </a:solidFill>
                <a:latin typeface="Century Gothic" panose="020B0502020202020204" pitchFamily="34" charset="0"/>
                <a:cs typeface="Calibri" panose="020F0502020204030204" pitchFamily="34" charset="0"/>
              </a:rPr>
              <a:t>äu</a:t>
            </a:r>
            <a:r>
              <a:rPr lang="es-CO" sz="5400" dirty="0">
                <a:solidFill>
                  <a:srgbClr val="002060"/>
                </a:solidFill>
                <a:latin typeface="Century Gothic" panose="020B0502020202020204" pitchFamily="34" charset="0"/>
                <a:cs typeface="Calibri" panose="020F0502020204030204" pitchFamily="34" charset="0"/>
              </a:rPr>
              <a:t>se </a:t>
            </a:r>
            <a:r>
              <a:rPr lang="es-CO" sz="5400" dirty="0" err="1">
                <a:solidFill>
                  <a:srgbClr val="002060"/>
                </a:solidFill>
                <a:latin typeface="Century Gothic" panose="020B0502020202020204" pitchFamily="34" charset="0"/>
                <a:cs typeface="Calibri" panose="020F0502020204030204" pitchFamily="34" charset="0"/>
              </a:rPr>
              <a:t>sind</a:t>
            </a:r>
            <a:r>
              <a:rPr lang="es-CO" sz="5400" dirty="0">
                <a:solidFill>
                  <a:srgbClr val="002060"/>
                </a:solidFill>
                <a:latin typeface="Century Gothic" panose="020B0502020202020204" pitchFamily="34" charset="0"/>
                <a:cs typeface="Calibri" panose="020F0502020204030204" pitchFamily="34" charset="0"/>
              </a:rPr>
              <a:t> </a:t>
            </a:r>
            <a:r>
              <a:rPr lang="es-CO" sz="5400" dirty="0" err="1">
                <a:solidFill>
                  <a:srgbClr val="002060"/>
                </a:solidFill>
                <a:latin typeface="Century Gothic" panose="020B0502020202020204" pitchFamily="34" charset="0"/>
                <a:cs typeface="Calibri" panose="020F0502020204030204" pitchFamily="34" charset="0"/>
              </a:rPr>
              <a:t>zu</a:t>
            </a:r>
            <a:r>
              <a:rPr lang="es-CO" sz="5400" dirty="0">
                <a:solidFill>
                  <a:srgbClr val="002060"/>
                </a:solidFill>
                <a:latin typeface="Century Gothic" panose="020B0502020202020204" pitchFamily="34" charset="0"/>
                <a:cs typeface="Calibri" panose="020F0502020204030204" pitchFamily="34" charset="0"/>
              </a:rPr>
              <a:t> H</a:t>
            </a:r>
            <a:r>
              <a:rPr lang="en-GB" sz="5400" dirty="0">
                <a:solidFill>
                  <a:srgbClr val="EEC100"/>
                </a:solidFill>
                <a:latin typeface="Century Gothic" panose="020B0502020202020204" pitchFamily="34" charset="0"/>
                <a:cs typeface="Calibri" panose="020F0502020204030204" pitchFamily="34" charset="0"/>
              </a:rPr>
              <a:t>au</a:t>
            </a:r>
            <a:r>
              <a:rPr lang="es-CO" sz="5400" dirty="0">
                <a:solidFill>
                  <a:srgbClr val="002060"/>
                </a:solidFill>
                <a:latin typeface="Century Gothic" panose="020B0502020202020204" pitchFamily="34" charset="0"/>
                <a:cs typeface="Calibri" panose="020F0502020204030204" pitchFamily="34" charset="0"/>
              </a:rPr>
              <a:t>se.</a:t>
            </a:r>
            <a:endParaRPr lang="en-GB" sz="5400" dirty="0"/>
          </a:p>
        </p:txBody>
      </p:sp>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397" y="209100"/>
            <a:ext cx="8032972" cy="869950"/>
          </a:xfrm>
          <a:prstGeom prst="rect">
            <a:avLst/>
          </a:prstGeom>
        </p:spPr>
      </p:pic>
      <p:sp>
        <p:nvSpPr>
          <p:cNvPr id="11" name="Title 1"/>
          <p:cNvSpPr>
            <a:spLocks noGrp="1"/>
          </p:cNvSpPr>
          <p:nvPr>
            <p:ph type="title"/>
          </p:nvPr>
        </p:nvSpPr>
        <p:spPr>
          <a:xfrm>
            <a:off x="216397" y="245000"/>
            <a:ext cx="7102642" cy="723443"/>
          </a:xfrm>
        </p:spPr>
        <p:txBody>
          <a:bodyPr>
            <a:normAutofit/>
          </a:bodyPr>
          <a:lstStyle/>
          <a:p>
            <a:r>
              <a:rPr lang="en-GB" sz="3100" b="1" dirty="0">
                <a:solidFill>
                  <a:schemeClr val="bg1"/>
                </a:solidFill>
              </a:rPr>
              <a:t>‘AU’ </a:t>
            </a:r>
            <a:r>
              <a:rPr lang="en-GB" sz="3100" b="1" dirty="0" err="1">
                <a:solidFill>
                  <a:schemeClr val="bg1"/>
                </a:solidFill>
              </a:rPr>
              <a:t>oder</a:t>
            </a:r>
            <a:r>
              <a:rPr lang="en-GB" sz="3100" b="1" dirty="0">
                <a:solidFill>
                  <a:schemeClr val="bg1"/>
                </a:solidFill>
              </a:rPr>
              <a:t> ÄU </a:t>
            </a:r>
            <a:r>
              <a:rPr lang="en-GB" sz="3100" b="1" dirty="0" err="1">
                <a:solidFill>
                  <a:schemeClr val="bg1"/>
                </a:solidFill>
              </a:rPr>
              <a:t>oder</a:t>
            </a:r>
            <a:r>
              <a:rPr lang="en-GB" sz="3100" b="1" dirty="0">
                <a:solidFill>
                  <a:schemeClr val="bg1"/>
                </a:solidFill>
              </a:rPr>
              <a:t> </a:t>
            </a:r>
            <a:r>
              <a:rPr lang="en-GB" sz="3100" b="1" dirty="0" err="1">
                <a:solidFill>
                  <a:schemeClr val="bg1"/>
                </a:solidFill>
              </a:rPr>
              <a:t>beide</a:t>
            </a:r>
            <a:r>
              <a:rPr lang="en-GB" sz="3100" b="1" dirty="0">
                <a:solidFill>
                  <a:schemeClr val="bg1"/>
                </a:solidFill>
              </a:rPr>
              <a:t>?</a:t>
            </a:r>
          </a:p>
        </p:txBody>
      </p:sp>
      <p:sp>
        <p:nvSpPr>
          <p:cNvPr id="3" name="Rounded Rectangle 2"/>
          <p:cNvSpPr/>
          <p:nvPr/>
        </p:nvSpPr>
        <p:spPr>
          <a:xfrm>
            <a:off x="11218987" y="138287"/>
            <a:ext cx="830873" cy="820040"/>
          </a:xfrm>
          <a:prstGeom prst="roundRect">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3</a:t>
            </a:r>
          </a:p>
        </p:txBody>
      </p:sp>
    </p:spTree>
    <p:extLst>
      <p:ext uri="{BB962C8B-B14F-4D97-AF65-F5344CB8AC3E}">
        <p14:creationId xmlns:p14="http://schemas.microsoft.com/office/powerpoint/2010/main" val="409620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94" y="2201538"/>
            <a:ext cx="11674929" cy="1015663"/>
          </a:xfrm>
          <a:prstGeom prst="rect">
            <a:avLst/>
          </a:prstGeom>
          <a:noFill/>
        </p:spPr>
        <p:txBody>
          <a:bodyPr wrap="square" rtlCol="0">
            <a:spAutoFit/>
          </a:bodyPr>
          <a:lstStyle/>
          <a:p>
            <a:r>
              <a:rPr lang="es-CO" sz="6000" dirty="0">
                <a:solidFill>
                  <a:srgbClr val="002060"/>
                </a:solidFill>
                <a:latin typeface="Century Gothic" panose="020B0502020202020204" pitchFamily="34" charset="0"/>
                <a:cs typeface="Calibri" panose="020F0502020204030204" pitchFamily="34" charset="0"/>
              </a:rPr>
              <a:t>Die M</a:t>
            </a:r>
            <a:r>
              <a:rPr lang="en-GB" sz="6000" dirty="0">
                <a:solidFill>
                  <a:srgbClr val="EEC100"/>
                </a:solidFill>
                <a:latin typeface="Century Gothic" panose="020B0502020202020204" pitchFamily="34" charset="0"/>
                <a:cs typeface="Calibri" panose="020F0502020204030204" pitchFamily="34" charset="0"/>
              </a:rPr>
              <a:t>__</a:t>
            </a:r>
            <a:r>
              <a:rPr lang="es-CO" sz="6000" dirty="0">
                <a:solidFill>
                  <a:srgbClr val="002060"/>
                </a:solidFill>
                <a:latin typeface="Century Gothic" panose="020B0502020202020204" pitchFamily="34" charset="0"/>
                <a:cs typeface="Calibri" panose="020F0502020204030204" pitchFamily="34" charset="0"/>
              </a:rPr>
              <a:t>se </a:t>
            </a:r>
            <a:r>
              <a:rPr lang="es-CO" sz="6000" dirty="0" err="1">
                <a:solidFill>
                  <a:srgbClr val="002060"/>
                </a:solidFill>
                <a:latin typeface="Century Gothic" panose="020B0502020202020204" pitchFamily="34" charset="0"/>
                <a:cs typeface="Calibri" panose="020F0502020204030204" pitchFamily="34" charset="0"/>
              </a:rPr>
              <a:t>sind</a:t>
            </a:r>
            <a:r>
              <a:rPr lang="es-CO" sz="6000" dirty="0">
                <a:solidFill>
                  <a:srgbClr val="002060"/>
                </a:solidFill>
                <a:latin typeface="Century Gothic" panose="020B0502020202020204" pitchFamily="34" charset="0"/>
                <a:cs typeface="Calibri" panose="020F0502020204030204" pitchFamily="34" charset="0"/>
              </a:rPr>
              <a:t> </a:t>
            </a:r>
            <a:r>
              <a:rPr lang="es-CO" sz="6000" dirty="0" err="1">
                <a:solidFill>
                  <a:srgbClr val="002060"/>
                </a:solidFill>
                <a:latin typeface="Century Gothic" panose="020B0502020202020204" pitchFamily="34" charset="0"/>
                <a:cs typeface="Calibri" panose="020F0502020204030204" pitchFamily="34" charset="0"/>
              </a:rPr>
              <a:t>zu</a:t>
            </a:r>
            <a:r>
              <a:rPr lang="es-CO" sz="6000" dirty="0">
                <a:solidFill>
                  <a:srgbClr val="002060"/>
                </a:solidFill>
                <a:latin typeface="Century Gothic" panose="020B0502020202020204" pitchFamily="34" charset="0"/>
                <a:cs typeface="Calibri" panose="020F0502020204030204" pitchFamily="34" charset="0"/>
              </a:rPr>
              <a:t> H</a:t>
            </a:r>
            <a:r>
              <a:rPr lang="en-GB" sz="6000" dirty="0">
                <a:solidFill>
                  <a:srgbClr val="EEC100"/>
                </a:solidFill>
                <a:latin typeface="Century Gothic" panose="020B0502020202020204" pitchFamily="34" charset="0"/>
                <a:cs typeface="Calibri" panose="020F0502020204030204" pitchFamily="34" charset="0"/>
              </a:rPr>
              <a:t>__</a:t>
            </a:r>
            <a:r>
              <a:rPr lang="es-CO" sz="6000" dirty="0">
                <a:solidFill>
                  <a:srgbClr val="002060"/>
                </a:solidFill>
                <a:latin typeface="Century Gothic" panose="020B0502020202020204" pitchFamily="34" charset="0"/>
                <a:cs typeface="Calibri" panose="020F0502020204030204" pitchFamily="34" charset="0"/>
              </a:rPr>
              <a:t>se.</a:t>
            </a:r>
            <a:endParaRPr lang="es-CO" sz="5800" dirty="0">
              <a:solidFill>
                <a:srgbClr val="115076"/>
              </a:solidFill>
              <a:latin typeface="Century Gothic" panose="020B0502020202020204" pitchFamily="34" charset="0"/>
              <a:cs typeface="Calibri" panose="020F0502020204030204" pitchFamily="34" charset="0"/>
            </a:endParaRPr>
          </a:p>
        </p:txBody>
      </p:sp>
      <p:sp>
        <p:nvSpPr>
          <p:cNvPr id="8" name="TextBox 7"/>
          <p:cNvSpPr txBox="1"/>
          <p:nvPr/>
        </p:nvSpPr>
        <p:spPr>
          <a:xfrm>
            <a:off x="2681895" y="2293869"/>
            <a:ext cx="1926771" cy="861774"/>
          </a:xfrm>
          <a:prstGeom prst="rect">
            <a:avLst/>
          </a:prstGeom>
          <a:noFill/>
        </p:spPr>
        <p:txBody>
          <a:bodyPr wrap="square" rtlCol="0">
            <a:spAutoFit/>
          </a:bodyPr>
          <a:lstStyle/>
          <a:p>
            <a:r>
              <a:rPr lang="en-GB" sz="5000" dirty="0" err="1">
                <a:solidFill>
                  <a:srgbClr val="EEC100"/>
                </a:solidFill>
                <a:latin typeface="Century Gothic" panose="020B0502020202020204" pitchFamily="34" charset="0"/>
                <a:cs typeface="Calibri" panose="020F0502020204030204" pitchFamily="34" charset="0"/>
              </a:rPr>
              <a:t>äu</a:t>
            </a:r>
            <a:endParaRPr lang="en-GB" sz="5000" dirty="0">
              <a:solidFill>
                <a:schemeClr val="accent2"/>
              </a:solidFill>
              <a:latin typeface="Century Gothic" panose="020B0502020202020204" pitchFamily="34" charset="0"/>
            </a:endParaRPr>
          </a:p>
        </p:txBody>
      </p:sp>
      <p:sp>
        <p:nvSpPr>
          <p:cNvPr id="9" name="TextBox 8"/>
          <p:cNvSpPr txBox="1"/>
          <p:nvPr/>
        </p:nvSpPr>
        <p:spPr>
          <a:xfrm>
            <a:off x="7619775" y="2293869"/>
            <a:ext cx="1958857" cy="861774"/>
          </a:xfrm>
          <a:prstGeom prst="rect">
            <a:avLst/>
          </a:prstGeom>
          <a:noFill/>
        </p:spPr>
        <p:txBody>
          <a:bodyPr wrap="square" rtlCol="0">
            <a:spAutoFit/>
          </a:bodyPr>
          <a:lstStyle/>
          <a:p>
            <a:r>
              <a:rPr lang="en-GB" sz="5000" dirty="0">
                <a:solidFill>
                  <a:srgbClr val="EEC100"/>
                </a:solidFill>
                <a:latin typeface="Century Gothic" panose="020B0502020202020204" pitchFamily="34" charset="0"/>
                <a:cs typeface="Calibri" panose="020F0502020204030204" pitchFamily="34" charset="0"/>
              </a:rPr>
              <a:t>au</a:t>
            </a:r>
            <a:endParaRPr lang="en-GB" sz="5000" dirty="0">
              <a:solidFill>
                <a:schemeClr val="accent2"/>
              </a:solidFill>
              <a:latin typeface="Century Gothic" panose="020B0502020202020204" pitchFamily="34" charset="0"/>
            </a:endParaRPr>
          </a:p>
        </p:txBody>
      </p:sp>
      <p:sp>
        <p:nvSpPr>
          <p:cNvPr id="6" name="Action Button: Custom 5">
            <a:hlinkClick r:id="" action="ppaction://noaction" highlightClick="1">
              <a:snd r:embed="rId3" name="Ger_2.2.2_phonics_sentence_1.wav"/>
            </a:hlinkClick>
          </p:cNvPr>
          <p:cNvSpPr/>
          <p:nvPr/>
        </p:nvSpPr>
        <p:spPr>
          <a:xfrm>
            <a:off x="212585" y="254924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13" name="Rounded Rectangle 12"/>
          <p:cNvSpPr/>
          <p:nvPr/>
        </p:nvSpPr>
        <p:spPr>
          <a:xfrm>
            <a:off x="11218987" y="138287"/>
            <a:ext cx="830873" cy="820040"/>
          </a:xfrm>
          <a:prstGeom prst="roundRect">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3</a:t>
            </a:r>
          </a:p>
        </p:txBody>
      </p:sp>
    </p:spTree>
    <p:extLst>
      <p:ext uri="{BB962C8B-B14F-4D97-AF65-F5344CB8AC3E}">
        <p14:creationId xmlns:p14="http://schemas.microsoft.com/office/powerpoint/2010/main" val="399778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31801" y="3982525"/>
            <a:ext cx="95869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I</a:t>
            </a:r>
            <a:r>
              <a:rPr kumimoji="0" lang="en-GB" sz="3600" b="0" i="0" u="none" strike="noStrike" kern="1200" cap="none" spc="0" normalizeH="0" noProof="0" dirty="0">
                <a:ln>
                  <a:noFill/>
                </a:ln>
                <a:solidFill>
                  <a:srgbClr val="002060"/>
                </a:solidFill>
                <a:effectLst/>
                <a:uLnTx/>
                <a:uFillTx/>
                <a:latin typeface="Century Gothic" panose="020B0502020202020204" pitchFamily="34" charset="0"/>
                <a:ea typeface="+mn-ea"/>
                <a:cs typeface="Calibri" panose="020F0502020204030204" pitchFamily="34" charset="0"/>
              </a:rPr>
              <a:t> go / am going to the treehouse.</a:t>
            </a:r>
            <a:endPar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328971" y="988770"/>
            <a:ext cx="11204264" cy="707886"/>
          </a:xfrm>
          <a:prstGeom prst="rect">
            <a:avLst/>
          </a:prstGeom>
          <a:noFill/>
        </p:spPr>
        <p:txBody>
          <a:bodyPr wrap="square" rtlCol="0">
            <a:spAutoFit/>
          </a:bodyPr>
          <a:lstStyle/>
          <a:p>
            <a:r>
              <a:rPr lang="en-GB" sz="4000" b="1" dirty="0">
                <a:solidFill>
                  <a:srgbClr val="115076"/>
                </a:solidFill>
                <a:latin typeface="Century Gothic" panose="020B0502020202020204" pitchFamily="34" charset="0"/>
              </a:rPr>
              <a:t>Was </a:t>
            </a:r>
            <a:r>
              <a:rPr lang="en-GB" sz="4000" b="1" dirty="0" err="1">
                <a:solidFill>
                  <a:srgbClr val="115076"/>
                </a:solidFill>
                <a:latin typeface="Century Gothic" panose="020B0502020202020204" pitchFamily="34" charset="0"/>
              </a:rPr>
              <a:t>hörst</a:t>
            </a:r>
            <a:r>
              <a:rPr lang="en-GB" sz="4000" b="1" dirty="0">
                <a:solidFill>
                  <a:srgbClr val="115076"/>
                </a:solidFill>
                <a:latin typeface="Century Gothic" panose="020B0502020202020204" pitchFamily="34" charset="0"/>
              </a:rPr>
              <a:t> du? ‘AU’, ‘ÄU’ </a:t>
            </a:r>
            <a:r>
              <a:rPr lang="en-GB" sz="4000" b="1" dirty="0" err="1">
                <a:solidFill>
                  <a:srgbClr val="115076"/>
                </a:solidFill>
                <a:latin typeface="Century Gothic" panose="020B0502020202020204" pitchFamily="34" charset="0"/>
              </a:rPr>
              <a:t>oder</a:t>
            </a:r>
            <a:r>
              <a:rPr lang="en-GB" sz="4000" b="1" dirty="0">
                <a:solidFill>
                  <a:srgbClr val="115076"/>
                </a:solidFill>
                <a:latin typeface="Century Gothic" panose="020B0502020202020204" pitchFamily="34" charset="0"/>
              </a:rPr>
              <a:t> ‘AU’ und ‘ÄU’?</a:t>
            </a:r>
          </a:p>
        </p:txBody>
      </p:sp>
      <p:sp>
        <p:nvSpPr>
          <p:cNvPr id="16" name="Action Button: Custom 15">
            <a:hlinkClick r:id="" action="ppaction://noaction" highlightClick="1">
              <a:snd r:embed="rId3" name="Ger_2.2.2_phonics_sentence_4.wav"/>
            </a:hlinkClick>
          </p:cNvPr>
          <p:cNvSpPr/>
          <p:nvPr/>
        </p:nvSpPr>
        <p:spPr>
          <a:xfrm>
            <a:off x="328971" y="190089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7367" y="1788690"/>
            <a:ext cx="522871" cy="544657"/>
          </a:xfrm>
          <a:prstGeom prst="rect">
            <a:avLst/>
          </a:prstGeom>
        </p:spPr>
      </p:pic>
      <p:sp>
        <p:nvSpPr>
          <p:cNvPr id="8" name="TextBox 7"/>
          <p:cNvSpPr txBox="1"/>
          <p:nvPr/>
        </p:nvSpPr>
        <p:spPr>
          <a:xfrm>
            <a:off x="861093" y="1770689"/>
            <a:ext cx="2628900"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AU</a:t>
            </a:r>
          </a:p>
        </p:txBody>
      </p:sp>
      <p:sp>
        <p:nvSpPr>
          <p:cNvPr id="2" name="TextBox 1"/>
          <p:cNvSpPr txBox="1"/>
          <p:nvPr/>
        </p:nvSpPr>
        <p:spPr>
          <a:xfrm>
            <a:off x="1631801" y="2846998"/>
            <a:ext cx="11038114" cy="923330"/>
          </a:xfrm>
          <a:prstGeom prst="rect">
            <a:avLst/>
          </a:prstGeom>
          <a:noFill/>
        </p:spPr>
        <p:txBody>
          <a:bodyPr wrap="square" rtlCol="0">
            <a:spAutoFit/>
          </a:bodyPr>
          <a:lstStyle/>
          <a:p>
            <a:r>
              <a:rPr lang="es-CO" sz="5400" dirty="0" err="1">
                <a:solidFill>
                  <a:srgbClr val="002060"/>
                </a:solidFill>
                <a:latin typeface="Century Gothic" panose="020B0502020202020204" pitchFamily="34" charset="0"/>
                <a:cs typeface="Calibri" panose="020F0502020204030204" pitchFamily="34" charset="0"/>
              </a:rPr>
              <a:t>Ich</a:t>
            </a:r>
            <a:r>
              <a:rPr lang="es-CO" sz="5400" dirty="0">
                <a:solidFill>
                  <a:srgbClr val="002060"/>
                </a:solidFill>
                <a:latin typeface="Century Gothic" panose="020B0502020202020204" pitchFamily="34" charset="0"/>
                <a:cs typeface="Calibri" panose="020F0502020204030204" pitchFamily="34" charset="0"/>
              </a:rPr>
              <a:t> </a:t>
            </a:r>
            <a:r>
              <a:rPr lang="es-CO" sz="5400" dirty="0" err="1">
                <a:solidFill>
                  <a:srgbClr val="002060"/>
                </a:solidFill>
                <a:latin typeface="Century Gothic" panose="020B0502020202020204" pitchFamily="34" charset="0"/>
                <a:cs typeface="Calibri" panose="020F0502020204030204" pitchFamily="34" charset="0"/>
              </a:rPr>
              <a:t>gehe</a:t>
            </a:r>
            <a:r>
              <a:rPr lang="es-CO" sz="5400" dirty="0">
                <a:solidFill>
                  <a:srgbClr val="002060"/>
                </a:solidFill>
                <a:latin typeface="Century Gothic" panose="020B0502020202020204" pitchFamily="34" charset="0"/>
                <a:cs typeface="Calibri" panose="020F0502020204030204" pitchFamily="34" charset="0"/>
              </a:rPr>
              <a:t> </a:t>
            </a:r>
            <a:r>
              <a:rPr lang="es-CO" sz="5400" dirty="0" err="1">
                <a:solidFill>
                  <a:srgbClr val="002060"/>
                </a:solidFill>
                <a:latin typeface="Century Gothic" panose="020B0502020202020204" pitchFamily="34" charset="0"/>
                <a:cs typeface="Calibri" panose="020F0502020204030204" pitchFamily="34" charset="0"/>
              </a:rPr>
              <a:t>ins</a:t>
            </a:r>
            <a:r>
              <a:rPr lang="es-CO" sz="5400" dirty="0">
                <a:solidFill>
                  <a:srgbClr val="002060"/>
                </a:solidFill>
                <a:latin typeface="Century Gothic" panose="020B0502020202020204" pitchFamily="34" charset="0"/>
                <a:cs typeface="Calibri" panose="020F0502020204030204" pitchFamily="34" charset="0"/>
              </a:rPr>
              <a:t> B</a:t>
            </a:r>
            <a:r>
              <a:rPr lang="en-GB" sz="5400" b="1" dirty="0">
                <a:solidFill>
                  <a:srgbClr val="EEC100"/>
                </a:solidFill>
                <a:latin typeface="Century Gothic" panose="020B0502020202020204" pitchFamily="34" charset="0"/>
                <a:cs typeface="Calibri" panose="020F0502020204030204" pitchFamily="34" charset="0"/>
              </a:rPr>
              <a:t>au</a:t>
            </a:r>
            <a:r>
              <a:rPr lang="es-CO" sz="5400" b="1" dirty="0" err="1">
                <a:solidFill>
                  <a:srgbClr val="002060"/>
                </a:solidFill>
                <a:latin typeface="Century Gothic" panose="020B0502020202020204" pitchFamily="34" charset="0"/>
                <a:cs typeface="Calibri" panose="020F0502020204030204" pitchFamily="34" charset="0"/>
              </a:rPr>
              <a:t>mh</a:t>
            </a:r>
            <a:r>
              <a:rPr lang="en-GB" sz="5400" b="1" dirty="0">
                <a:solidFill>
                  <a:srgbClr val="EEC100"/>
                </a:solidFill>
                <a:latin typeface="Century Gothic" panose="020B0502020202020204" pitchFamily="34" charset="0"/>
                <a:cs typeface="Calibri" panose="020F0502020204030204" pitchFamily="34" charset="0"/>
              </a:rPr>
              <a:t>au</a:t>
            </a:r>
            <a:r>
              <a:rPr lang="es-CO" sz="5400" b="1" dirty="0">
                <a:solidFill>
                  <a:srgbClr val="002060"/>
                </a:solidFill>
                <a:latin typeface="Century Gothic" panose="020B0502020202020204" pitchFamily="34" charset="0"/>
                <a:cs typeface="Calibri" panose="020F0502020204030204" pitchFamily="34" charset="0"/>
              </a:rPr>
              <a:t>s.</a:t>
            </a:r>
            <a:endParaRPr lang="en-GB" sz="5400" b="1" dirty="0"/>
          </a:p>
        </p:txBody>
      </p:sp>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397" y="209100"/>
            <a:ext cx="8032972" cy="869950"/>
          </a:xfrm>
          <a:prstGeom prst="rect">
            <a:avLst/>
          </a:prstGeom>
        </p:spPr>
      </p:pic>
      <p:sp>
        <p:nvSpPr>
          <p:cNvPr id="11" name="Title 1"/>
          <p:cNvSpPr>
            <a:spLocks noGrp="1"/>
          </p:cNvSpPr>
          <p:nvPr>
            <p:ph type="title"/>
          </p:nvPr>
        </p:nvSpPr>
        <p:spPr>
          <a:xfrm>
            <a:off x="216397" y="245000"/>
            <a:ext cx="7102642" cy="723443"/>
          </a:xfrm>
        </p:spPr>
        <p:txBody>
          <a:bodyPr>
            <a:normAutofit/>
          </a:bodyPr>
          <a:lstStyle/>
          <a:p>
            <a:r>
              <a:rPr lang="en-GB" sz="3100" b="1" dirty="0">
                <a:solidFill>
                  <a:schemeClr val="bg1"/>
                </a:solidFill>
              </a:rPr>
              <a:t>‘AU’ </a:t>
            </a:r>
            <a:r>
              <a:rPr lang="en-GB" sz="3100" b="1" dirty="0" err="1">
                <a:solidFill>
                  <a:schemeClr val="bg1"/>
                </a:solidFill>
              </a:rPr>
              <a:t>oder</a:t>
            </a:r>
            <a:r>
              <a:rPr lang="en-GB" sz="3100" b="1" dirty="0">
                <a:solidFill>
                  <a:schemeClr val="bg1"/>
                </a:solidFill>
              </a:rPr>
              <a:t> ÄU </a:t>
            </a:r>
            <a:r>
              <a:rPr lang="en-GB" sz="3100" b="1" dirty="0" err="1">
                <a:solidFill>
                  <a:schemeClr val="bg1"/>
                </a:solidFill>
              </a:rPr>
              <a:t>oder</a:t>
            </a:r>
            <a:r>
              <a:rPr lang="en-GB" sz="3100" b="1" dirty="0">
                <a:solidFill>
                  <a:schemeClr val="bg1"/>
                </a:solidFill>
              </a:rPr>
              <a:t> </a:t>
            </a:r>
            <a:r>
              <a:rPr lang="en-GB" sz="3100" b="1" dirty="0" err="1">
                <a:solidFill>
                  <a:schemeClr val="bg1"/>
                </a:solidFill>
              </a:rPr>
              <a:t>beide</a:t>
            </a:r>
            <a:r>
              <a:rPr lang="en-GB" sz="3100" b="1" dirty="0">
                <a:solidFill>
                  <a:schemeClr val="bg1"/>
                </a:solidFill>
              </a:rPr>
              <a:t>?</a:t>
            </a:r>
          </a:p>
        </p:txBody>
      </p:sp>
      <p:sp>
        <p:nvSpPr>
          <p:cNvPr id="12" name="Rounded Rectangle 11"/>
          <p:cNvSpPr/>
          <p:nvPr/>
        </p:nvSpPr>
        <p:spPr>
          <a:xfrm>
            <a:off x="11218987" y="138287"/>
            <a:ext cx="830873" cy="820040"/>
          </a:xfrm>
          <a:prstGeom prst="roundRect">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4</a:t>
            </a:r>
          </a:p>
        </p:txBody>
      </p:sp>
    </p:spTree>
    <p:extLst>
      <p:ext uri="{BB962C8B-B14F-4D97-AF65-F5344CB8AC3E}">
        <p14:creationId xmlns:p14="http://schemas.microsoft.com/office/powerpoint/2010/main" val="57522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94" y="2201538"/>
            <a:ext cx="11674929" cy="1015663"/>
          </a:xfrm>
          <a:prstGeom prst="rect">
            <a:avLst/>
          </a:prstGeom>
          <a:noFill/>
        </p:spPr>
        <p:txBody>
          <a:bodyPr wrap="square" rtlCol="0">
            <a:spAutoFit/>
          </a:bodyPr>
          <a:lstStyle/>
          <a:p>
            <a:r>
              <a:rPr lang="es-CO" sz="6000" dirty="0" err="1">
                <a:solidFill>
                  <a:srgbClr val="002060"/>
                </a:solidFill>
                <a:latin typeface="Century Gothic" panose="020B0502020202020204" pitchFamily="34" charset="0"/>
                <a:cs typeface="Calibri" panose="020F0502020204030204" pitchFamily="34" charset="0"/>
              </a:rPr>
              <a:t>Ich</a:t>
            </a:r>
            <a:r>
              <a:rPr lang="es-CO" sz="6000" dirty="0">
                <a:solidFill>
                  <a:srgbClr val="002060"/>
                </a:solidFill>
                <a:latin typeface="Century Gothic" panose="020B0502020202020204" pitchFamily="34" charset="0"/>
                <a:cs typeface="Calibri" panose="020F0502020204030204" pitchFamily="34" charset="0"/>
              </a:rPr>
              <a:t> </a:t>
            </a:r>
            <a:r>
              <a:rPr lang="es-CO" sz="6000" dirty="0" err="1">
                <a:solidFill>
                  <a:srgbClr val="002060"/>
                </a:solidFill>
                <a:latin typeface="Century Gothic" panose="020B0502020202020204" pitchFamily="34" charset="0"/>
                <a:cs typeface="Calibri" panose="020F0502020204030204" pitchFamily="34" charset="0"/>
              </a:rPr>
              <a:t>gehe</a:t>
            </a:r>
            <a:r>
              <a:rPr lang="es-CO" sz="6000" dirty="0">
                <a:solidFill>
                  <a:srgbClr val="002060"/>
                </a:solidFill>
                <a:latin typeface="Century Gothic" panose="020B0502020202020204" pitchFamily="34" charset="0"/>
                <a:cs typeface="Calibri" panose="020F0502020204030204" pitchFamily="34" charset="0"/>
              </a:rPr>
              <a:t> </a:t>
            </a:r>
            <a:r>
              <a:rPr lang="es-CO" sz="6000" dirty="0" err="1">
                <a:solidFill>
                  <a:srgbClr val="002060"/>
                </a:solidFill>
                <a:latin typeface="Century Gothic" panose="020B0502020202020204" pitchFamily="34" charset="0"/>
                <a:cs typeface="Calibri" panose="020F0502020204030204" pitchFamily="34" charset="0"/>
              </a:rPr>
              <a:t>ins</a:t>
            </a:r>
            <a:r>
              <a:rPr lang="es-CO" sz="6000" dirty="0">
                <a:solidFill>
                  <a:srgbClr val="002060"/>
                </a:solidFill>
                <a:latin typeface="Century Gothic" panose="020B0502020202020204" pitchFamily="34" charset="0"/>
                <a:cs typeface="Calibri" panose="020F0502020204030204" pitchFamily="34" charset="0"/>
              </a:rPr>
              <a:t> B</a:t>
            </a:r>
            <a:r>
              <a:rPr lang="en-GB" sz="6000" dirty="0">
                <a:solidFill>
                  <a:srgbClr val="EEC100"/>
                </a:solidFill>
                <a:latin typeface="Century Gothic" panose="020B0502020202020204" pitchFamily="34" charset="0"/>
                <a:cs typeface="Calibri" panose="020F0502020204030204" pitchFamily="34" charset="0"/>
              </a:rPr>
              <a:t>__</a:t>
            </a:r>
            <a:r>
              <a:rPr lang="es-CO" sz="6000" dirty="0" err="1">
                <a:solidFill>
                  <a:srgbClr val="002060"/>
                </a:solidFill>
                <a:latin typeface="Century Gothic" panose="020B0502020202020204" pitchFamily="34" charset="0"/>
                <a:cs typeface="Calibri" panose="020F0502020204030204" pitchFamily="34" charset="0"/>
              </a:rPr>
              <a:t>mh</a:t>
            </a:r>
            <a:r>
              <a:rPr lang="en-GB" sz="6000" dirty="0">
                <a:solidFill>
                  <a:srgbClr val="EEC100"/>
                </a:solidFill>
                <a:latin typeface="Century Gothic" panose="020B0502020202020204" pitchFamily="34" charset="0"/>
                <a:cs typeface="Calibri" panose="020F0502020204030204" pitchFamily="34" charset="0"/>
              </a:rPr>
              <a:t>__</a:t>
            </a:r>
            <a:r>
              <a:rPr lang="es-CO" sz="6000" dirty="0">
                <a:solidFill>
                  <a:srgbClr val="002060"/>
                </a:solidFill>
                <a:latin typeface="Century Gothic" panose="020B0502020202020204" pitchFamily="34" charset="0"/>
                <a:cs typeface="Calibri" panose="020F0502020204030204" pitchFamily="34" charset="0"/>
              </a:rPr>
              <a:t>s.</a:t>
            </a:r>
            <a:endParaRPr lang="es-CO" sz="5800" dirty="0">
              <a:solidFill>
                <a:srgbClr val="115076"/>
              </a:solidFill>
              <a:latin typeface="Century Gothic" panose="020B0502020202020204" pitchFamily="34" charset="0"/>
              <a:cs typeface="Calibri" panose="020F0502020204030204" pitchFamily="34" charset="0"/>
            </a:endParaRPr>
          </a:p>
        </p:txBody>
      </p:sp>
      <p:sp>
        <p:nvSpPr>
          <p:cNvPr id="9" name="TextBox 8"/>
          <p:cNvSpPr txBox="1"/>
          <p:nvPr/>
        </p:nvSpPr>
        <p:spPr>
          <a:xfrm>
            <a:off x="5642951" y="2304681"/>
            <a:ext cx="1958857" cy="861774"/>
          </a:xfrm>
          <a:prstGeom prst="rect">
            <a:avLst/>
          </a:prstGeom>
          <a:noFill/>
        </p:spPr>
        <p:txBody>
          <a:bodyPr wrap="square" rtlCol="0">
            <a:spAutoFit/>
          </a:bodyPr>
          <a:lstStyle/>
          <a:p>
            <a:r>
              <a:rPr lang="en-GB" sz="5000" dirty="0">
                <a:solidFill>
                  <a:srgbClr val="EEC100"/>
                </a:solidFill>
                <a:latin typeface="Century Gothic" panose="020B0502020202020204" pitchFamily="34" charset="0"/>
                <a:cs typeface="Calibri" panose="020F0502020204030204" pitchFamily="34" charset="0"/>
              </a:rPr>
              <a:t>au</a:t>
            </a:r>
            <a:endParaRPr lang="en-GB" sz="5000" dirty="0">
              <a:solidFill>
                <a:schemeClr val="accent2"/>
              </a:solidFill>
              <a:latin typeface="Century Gothic" panose="020B0502020202020204" pitchFamily="34" charset="0"/>
            </a:endParaRPr>
          </a:p>
        </p:txBody>
      </p:sp>
      <p:sp>
        <p:nvSpPr>
          <p:cNvPr id="6" name="Action Button: Custom 5">
            <a:hlinkClick r:id="" action="ppaction://noaction" highlightClick="1">
              <a:snd r:embed="rId3" name="Ger_2.2.2_phonics_sentence_4.wav"/>
            </a:hlinkClick>
          </p:cNvPr>
          <p:cNvSpPr/>
          <p:nvPr/>
        </p:nvSpPr>
        <p:spPr>
          <a:xfrm>
            <a:off x="212585" y="254924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7" name="TextBox 6"/>
          <p:cNvSpPr txBox="1"/>
          <p:nvPr/>
        </p:nvSpPr>
        <p:spPr>
          <a:xfrm>
            <a:off x="7601808" y="2316954"/>
            <a:ext cx="1958857" cy="861774"/>
          </a:xfrm>
          <a:prstGeom prst="rect">
            <a:avLst/>
          </a:prstGeom>
          <a:noFill/>
        </p:spPr>
        <p:txBody>
          <a:bodyPr wrap="square" rtlCol="0">
            <a:spAutoFit/>
          </a:bodyPr>
          <a:lstStyle/>
          <a:p>
            <a:r>
              <a:rPr lang="en-GB" sz="5000" dirty="0">
                <a:solidFill>
                  <a:srgbClr val="EEC100"/>
                </a:solidFill>
                <a:latin typeface="Century Gothic" panose="020B0502020202020204" pitchFamily="34" charset="0"/>
                <a:cs typeface="Calibri" panose="020F0502020204030204" pitchFamily="34" charset="0"/>
              </a:rPr>
              <a:t>au</a:t>
            </a:r>
            <a:endParaRPr lang="en-GB" sz="5000" dirty="0">
              <a:solidFill>
                <a:schemeClr val="accent2"/>
              </a:solidFill>
              <a:latin typeface="Century Gothic" panose="020B0502020202020204" pitchFamily="34" charset="0"/>
            </a:endParaRPr>
          </a:p>
        </p:txBody>
      </p:sp>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397" y="209100"/>
            <a:ext cx="8032972" cy="869950"/>
          </a:xfrm>
          <a:prstGeom prst="rect">
            <a:avLst/>
          </a:prstGeom>
        </p:spPr>
      </p:pic>
      <p:sp>
        <p:nvSpPr>
          <p:cNvPr id="11" name="Title 1"/>
          <p:cNvSpPr>
            <a:spLocks noGrp="1"/>
          </p:cNvSpPr>
          <p:nvPr>
            <p:ph type="title"/>
          </p:nvPr>
        </p:nvSpPr>
        <p:spPr>
          <a:xfrm>
            <a:off x="216397" y="245000"/>
            <a:ext cx="7102642" cy="723443"/>
          </a:xfrm>
        </p:spPr>
        <p:txBody>
          <a:bodyPr>
            <a:normAutofit/>
          </a:bodyPr>
          <a:lstStyle/>
          <a:p>
            <a:r>
              <a:rPr lang="en-GB" sz="3100" b="1" dirty="0">
                <a:solidFill>
                  <a:schemeClr val="bg1"/>
                </a:solidFill>
              </a:rPr>
              <a:t>‘AU’ </a:t>
            </a:r>
            <a:r>
              <a:rPr lang="en-GB" sz="3100" b="1" dirty="0" err="1">
                <a:solidFill>
                  <a:schemeClr val="bg1"/>
                </a:solidFill>
              </a:rPr>
              <a:t>oder</a:t>
            </a:r>
            <a:r>
              <a:rPr lang="en-GB" sz="3100" b="1" dirty="0">
                <a:solidFill>
                  <a:schemeClr val="bg1"/>
                </a:solidFill>
              </a:rPr>
              <a:t> ÄU </a:t>
            </a:r>
            <a:r>
              <a:rPr lang="en-GB" sz="3100" b="1" dirty="0" err="1">
                <a:solidFill>
                  <a:schemeClr val="bg1"/>
                </a:solidFill>
              </a:rPr>
              <a:t>oder</a:t>
            </a:r>
            <a:r>
              <a:rPr lang="en-GB" sz="3100" b="1" dirty="0">
                <a:solidFill>
                  <a:schemeClr val="bg1"/>
                </a:solidFill>
              </a:rPr>
              <a:t> </a:t>
            </a:r>
            <a:r>
              <a:rPr lang="en-GB" sz="3100" b="1" dirty="0" err="1">
                <a:solidFill>
                  <a:schemeClr val="bg1"/>
                </a:solidFill>
              </a:rPr>
              <a:t>beide</a:t>
            </a:r>
            <a:r>
              <a:rPr lang="en-GB" sz="3100" b="1" dirty="0">
                <a:solidFill>
                  <a:schemeClr val="bg1"/>
                </a:solidFill>
              </a:rPr>
              <a:t>?</a:t>
            </a:r>
          </a:p>
        </p:txBody>
      </p:sp>
      <p:sp>
        <p:nvSpPr>
          <p:cNvPr id="8" name="Rounded Rectangle 7"/>
          <p:cNvSpPr/>
          <p:nvPr/>
        </p:nvSpPr>
        <p:spPr>
          <a:xfrm>
            <a:off x="11218987" y="138287"/>
            <a:ext cx="830873" cy="820040"/>
          </a:xfrm>
          <a:prstGeom prst="roundRect">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4</a:t>
            </a:r>
          </a:p>
        </p:txBody>
      </p:sp>
    </p:spTree>
    <p:extLst>
      <p:ext uri="{BB962C8B-B14F-4D97-AF65-F5344CB8AC3E}">
        <p14:creationId xmlns:p14="http://schemas.microsoft.com/office/powerpoint/2010/main" val="58827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32004" y="3982525"/>
            <a:ext cx="95869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I</a:t>
            </a:r>
            <a:r>
              <a:rPr kumimoji="0" lang="en-GB" sz="3600" b="0" i="0" u="none" strike="noStrike" kern="1200" cap="none" spc="0" normalizeH="0" noProof="0" dirty="0">
                <a:ln>
                  <a:noFill/>
                </a:ln>
                <a:solidFill>
                  <a:srgbClr val="002060"/>
                </a:solidFill>
                <a:effectLst/>
                <a:uLnTx/>
                <a:uFillTx/>
                <a:latin typeface="Century Gothic" panose="020B0502020202020204" pitchFamily="34" charset="0"/>
                <a:ea typeface="+mn-ea"/>
                <a:cs typeface="Calibri" panose="020F0502020204030204" pitchFamily="34" charset="0"/>
              </a:rPr>
              <a:t> believe that, also/too.</a:t>
            </a:r>
            <a:endPar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328971" y="988770"/>
            <a:ext cx="11204264" cy="707886"/>
          </a:xfrm>
          <a:prstGeom prst="rect">
            <a:avLst/>
          </a:prstGeom>
          <a:noFill/>
        </p:spPr>
        <p:txBody>
          <a:bodyPr wrap="square" rtlCol="0">
            <a:spAutoFit/>
          </a:bodyPr>
          <a:lstStyle/>
          <a:p>
            <a:r>
              <a:rPr lang="en-GB" sz="4000" b="1" dirty="0">
                <a:solidFill>
                  <a:srgbClr val="115076"/>
                </a:solidFill>
                <a:latin typeface="Century Gothic" panose="020B0502020202020204" pitchFamily="34" charset="0"/>
              </a:rPr>
              <a:t>Was </a:t>
            </a:r>
            <a:r>
              <a:rPr lang="en-GB" sz="4000" b="1" dirty="0" err="1">
                <a:solidFill>
                  <a:srgbClr val="115076"/>
                </a:solidFill>
                <a:latin typeface="Century Gothic" panose="020B0502020202020204" pitchFamily="34" charset="0"/>
              </a:rPr>
              <a:t>hörst</a:t>
            </a:r>
            <a:r>
              <a:rPr lang="en-GB" sz="4000" b="1" dirty="0">
                <a:solidFill>
                  <a:srgbClr val="115076"/>
                </a:solidFill>
                <a:latin typeface="Century Gothic" panose="020B0502020202020204" pitchFamily="34" charset="0"/>
              </a:rPr>
              <a:t> du? ‘AU’, ‘ÄU’ </a:t>
            </a:r>
            <a:r>
              <a:rPr lang="en-GB" sz="4000" b="1" dirty="0" err="1">
                <a:solidFill>
                  <a:srgbClr val="115076"/>
                </a:solidFill>
                <a:latin typeface="Century Gothic" panose="020B0502020202020204" pitchFamily="34" charset="0"/>
              </a:rPr>
              <a:t>oder</a:t>
            </a:r>
            <a:r>
              <a:rPr lang="en-GB" sz="4000" b="1" dirty="0">
                <a:solidFill>
                  <a:srgbClr val="115076"/>
                </a:solidFill>
                <a:latin typeface="Century Gothic" panose="020B0502020202020204" pitchFamily="34" charset="0"/>
              </a:rPr>
              <a:t> ‘AU’ und ‘ÄU’?</a:t>
            </a:r>
          </a:p>
        </p:txBody>
      </p:sp>
      <p:sp>
        <p:nvSpPr>
          <p:cNvPr id="16" name="Action Button: Custom 15">
            <a:hlinkClick r:id="" action="ppaction://noaction" highlightClick="1">
              <a:snd r:embed="rId3" name="Ger_2.2.2_phonics_sentence_5.wav"/>
            </a:hlinkClick>
          </p:cNvPr>
          <p:cNvSpPr/>
          <p:nvPr/>
        </p:nvSpPr>
        <p:spPr>
          <a:xfrm>
            <a:off x="328971" y="190089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7367" y="1788690"/>
            <a:ext cx="522871" cy="544657"/>
          </a:xfrm>
          <a:prstGeom prst="rect">
            <a:avLst/>
          </a:prstGeom>
        </p:spPr>
      </p:pic>
      <p:sp>
        <p:nvSpPr>
          <p:cNvPr id="8" name="TextBox 7"/>
          <p:cNvSpPr txBox="1"/>
          <p:nvPr/>
        </p:nvSpPr>
        <p:spPr>
          <a:xfrm>
            <a:off x="861093" y="1770689"/>
            <a:ext cx="2628900"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AU</a:t>
            </a:r>
          </a:p>
        </p:txBody>
      </p:sp>
      <p:sp>
        <p:nvSpPr>
          <p:cNvPr id="2" name="TextBox 1"/>
          <p:cNvSpPr txBox="1"/>
          <p:nvPr/>
        </p:nvSpPr>
        <p:spPr>
          <a:xfrm>
            <a:off x="1631801" y="2846998"/>
            <a:ext cx="11038114" cy="923330"/>
          </a:xfrm>
          <a:prstGeom prst="rect">
            <a:avLst/>
          </a:prstGeom>
          <a:noFill/>
        </p:spPr>
        <p:txBody>
          <a:bodyPr wrap="square" rtlCol="0">
            <a:spAutoFit/>
          </a:bodyPr>
          <a:lstStyle/>
          <a:p>
            <a:r>
              <a:rPr lang="es-CO" sz="5400" dirty="0" err="1">
                <a:solidFill>
                  <a:srgbClr val="002060"/>
                </a:solidFill>
                <a:latin typeface="Century Gothic" panose="020B0502020202020204" pitchFamily="34" charset="0"/>
                <a:cs typeface="Calibri" panose="020F0502020204030204" pitchFamily="34" charset="0"/>
              </a:rPr>
              <a:t>Ich</a:t>
            </a:r>
            <a:r>
              <a:rPr lang="es-CO" sz="5400" dirty="0">
                <a:solidFill>
                  <a:srgbClr val="002060"/>
                </a:solidFill>
                <a:latin typeface="Century Gothic" panose="020B0502020202020204" pitchFamily="34" charset="0"/>
                <a:cs typeface="Calibri" panose="020F0502020204030204" pitchFamily="34" charset="0"/>
              </a:rPr>
              <a:t> </a:t>
            </a:r>
            <a:r>
              <a:rPr lang="es-CO" sz="5400" dirty="0" err="1">
                <a:solidFill>
                  <a:srgbClr val="002060"/>
                </a:solidFill>
                <a:latin typeface="Century Gothic" panose="020B0502020202020204" pitchFamily="34" charset="0"/>
                <a:cs typeface="Calibri" panose="020F0502020204030204" pitchFamily="34" charset="0"/>
              </a:rPr>
              <a:t>gl</a:t>
            </a:r>
            <a:r>
              <a:rPr lang="en-GB" sz="5400" dirty="0">
                <a:solidFill>
                  <a:srgbClr val="EEC100"/>
                </a:solidFill>
                <a:latin typeface="Century Gothic" panose="020B0502020202020204" pitchFamily="34" charset="0"/>
                <a:cs typeface="Calibri" panose="020F0502020204030204" pitchFamily="34" charset="0"/>
              </a:rPr>
              <a:t>au</a:t>
            </a:r>
            <a:r>
              <a:rPr lang="es-CO" sz="5400" dirty="0">
                <a:solidFill>
                  <a:srgbClr val="002060"/>
                </a:solidFill>
                <a:latin typeface="Century Gothic" panose="020B0502020202020204" pitchFamily="34" charset="0"/>
                <a:cs typeface="Calibri" panose="020F0502020204030204" pitchFamily="34" charset="0"/>
              </a:rPr>
              <a:t>be das </a:t>
            </a:r>
            <a:r>
              <a:rPr lang="en-GB" sz="5400" dirty="0">
                <a:solidFill>
                  <a:srgbClr val="EEC100"/>
                </a:solidFill>
                <a:latin typeface="Century Gothic" panose="020B0502020202020204" pitchFamily="34" charset="0"/>
                <a:cs typeface="Calibri" panose="020F0502020204030204" pitchFamily="34" charset="0"/>
              </a:rPr>
              <a:t>au</a:t>
            </a:r>
            <a:r>
              <a:rPr lang="es-CO" sz="5400" dirty="0">
                <a:solidFill>
                  <a:srgbClr val="002060"/>
                </a:solidFill>
                <a:latin typeface="Century Gothic" panose="020B0502020202020204" pitchFamily="34" charset="0"/>
                <a:cs typeface="Calibri" panose="020F0502020204030204" pitchFamily="34" charset="0"/>
              </a:rPr>
              <a:t>ch.</a:t>
            </a:r>
            <a:endParaRPr lang="en-GB" sz="5400" dirty="0"/>
          </a:p>
        </p:txBody>
      </p:sp>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397" y="209100"/>
            <a:ext cx="8032972" cy="869950"/>
          </a:xfrm>
          <a:prstGeom prst="rect">
            <a:avLst/>
          </a:prstGeom>
        </p:spPr>
      </p:pic>
      <p:sp>
        <p:nvSpPr>
          <p:cNvPr id="11" name="Title 1"/>
          <p:cNvSpPr>
            <a:spLocks noGrp="1"/>
          </p:cNvSpPr>
          <p:nvPr>
            <p:ph type="title"/>
          </p:nvPr>
        </p:nvSpPr>
        <p:spPr>
          <a:xfrm>
            <a:off x="216397" y="245000"/>
            <a:ext cx="7102642" cy="723443"/>
          </a:xfrm>
        </p:spPr>
        <p:txBody>
          <a:bodyPr>
            <a:normAutofit/>
          </a:bodyPr>
          <a:lstStyle/>
          <a:p>
            <a:r>
              <a:rPr lang="en-GB" sz="3100" b="1" dirty="0">
                <a:solidFill>
                  <a:schemeClr val="bg1"/>
                </a:solidFill>
              </a:rPr>
              <a:t>‘AU’ </a:t>
            </a:r>
            <a:r>
              <a:rPr lang="en-GB" sz="3100" b="1" dirty="0" err="1">
                <a:solidFill>
                  <a:schemeClr val="bg1"/>
                </a:solidFill>
              </a:rPr>
              <a:t>oder</a:t>
            </a:r>
            <a:r>
              <a:rPr lang="en-GB" sz="3100" b="1" dirty="0">
                <a:solidFill>
                  <a:schemeClr val="bg1"/>
                </a:solidFill>
              </a:rPr>
              <a:t> ÄU </a:t>
            </a:r>
            <a:r>
              <a:rPr lang="en-GB" sz="3100" b="1" dirty="0" err="1">
                <a:solidFill>
                  <a:schemeClr val="bg1"/>
                </a:solidFill>
              </a:rPr>
              <a:t>oder</a:t>
            </a:r>
            <a:r>
              <a:rPr lang="en-GB" sz="3100" b="1" dirty="0">
                <a:solidFill>
                  <a:schemeClr val="bg1"/>
                </a:solidFill>
              </a:rPr>
              <a:t> </a:t>
            </a:r>
            <a:r>
              <a:rPr lang="en-GB" sz="3100" b="1" dirty="0" err="1">
                <a:solidFill>
                  <a:schemeClr val="bg1"/>
                </a:solidFill>
              </a:rPr>
              <a:t>beide</a:t>
            </a:r>
            <a:r>
              <a:rPr lang="en-GB" sz="3100" b="1" dirty="0">
                <a:solidFill>
                  <a:schemeClr val="bg1"/>
                </a:solidFill>
              </a:rPr>
              <a:t>?</a:t>
            </a:r>
          </a:p>
        </p:txBody>
      </p:sp>
      <p:sp>
        <p:nvSpPr>
          <p:cNvPr id="12" name="Rounded Rectangle 11"/>
          <p:cNvSpPr/>
          <p:nvPr/>
        </p:nvSpPr>
        <p:spPr>
          <a:xfrm>
            <a:off x="11218987" y="138287"/>
            <a:ext cx="830873" cy="820040"/>
          </a:xfrm>
          <a:prstGeom prst="roundRect">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5</a:t>
            </a:r>
          </a:p>
        </p:txBody>
      </p:sp>
    </p:spTree>
    <p:extLst>
      <p:ext uri="{BB962C8B-B14F-4D97-AF65-F5344CB8AC3E}">
        <p14:creationId xmlns:p14="http://schemas.microsoft.com/office/powerpoint/2010/main" val="216348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94" y="2201538"/>
            <a:ext cx="11674929" cy="1015663"/>
          </a:xfrm>
          <a:prstGeom prst="rect">
            <a:avLst/>
          </a:prstGeom>
          <a:noFill/>
        </p:spPr>
        <p:txBody>
          <a:bodyPr wrap="square" rtlCol="0">
            <a:spAutoFit/>
          </a:bodyPr>
          <a:lstStyle/>
          <a:p>
            <a:r>
              <a:rPr lang="es-CO" sz="6000" dirty="0" err="1">
                <a:solidFill>
                  <a:srgbClr val="002060"/>
                </a:solidFill>
                <a:latin typeface="Century Gothic" panose="020B0502020202020204" pitchFamily="34" charset="0"/>
                <a:cs typeface="Calibri" panose="020F0502020204030204" pitchFamily="34" charset="0"/>
              </a:rPr>
              <a:t>Ich</a:t>
            </a:r>
            <a:r>
              <a:rPr lang="es-CO" sz="6000" dirty="0">
                <a:solidFill>
                  <a:srgbClr val="002060"/>
                </a:solidFill>
                <a:latin typeface="Century Gothic" panose="020B0502020202020204" pitchFamily="34" charset="0"/>
                <a:cs typeface="Calibri" panose="020F0502020204030204" pitchFamily="34" charset="0"/>
              </a:rPr>
              <a:t> </a:t>
            </a:r>
            <a:r>
              <a:rPr lang="es-CO" sz="6000" dirty="0" err="1">
                <a:solidFill>
                  <a:srgbClr val="002060"/>
                </a:solidFill>
                <a:latin typeface="Century Gothic" panose="020B0502020202020204" pitchFamily="34" charset="0"/>
                <a:cs typeface="Calibri" panose="020F0502020204030204" pitchFamily="34" charset="0"/>
              </a:rPr>
              <a:t>gl</a:t>
            </a:r>
            <a:r>
              <a:rPr lang="en-GB" sz="6000" dirty="0">
                <a:solidFill>
                  <a:srgbClr val="EEC100"/>
                </a:solidFill>
                <a:latin typeface="Century Gothic" panose="020B0502020202020204" pitchFamily="34" charset="0"/>
                <a:cs typeface="Calibri" panose="020F0502020204030204" pitchFamily="34" charset="0"/>
              </a:rPr>
              <a:t>__</a:t>
            </a:r>
            <a:r>
              <a:rPr lang="es-CO" sz="6000" dirty="0">
                <a:solidFill>
                  <a:srgbClr val="002060"/>
                </a:solidFill>
                <a:latin typeface="Century Gothic" panose="020B0502020202020204" pitchFamily="34" charset="0"/>
                <a:cs typeface="Calibri" panose="020F0502020204030204" pitchFamily="34" charset="0"/>
              </a:rPr>
              <a:t>be das </a:t>
            </a:r>
            <a:r>
              <a:rPr lang="en-GB" sz="6000" dirty="0">
                <a:solidFill>
                  <a:srgbClr val="EEC100"/>
                </a:solidFill>
                <a:latin typeface="Century Gothic" panose="020B0502020202020204" pitchFamily="34" charset="0"/>
                <a:cs typeface="Calibri" panose="020F0502020204030204" pitchFamily="34" charset="0"/>
              </a:rPr>
              <a:t>__</a:t>
            </a:r>
            <a:r>
              <a:rPr lang="es-CO" sz="6000" dirty="0">
                <a:solidFill>
                  <a:srgbClr val="002060"/>
                </a:solidFill>
                <a:latin typeface="Century Gothic" panose="020B0502020202020204" pitchFamily="34" charset="0"/>
                <a:cs typeface="Calibri" panose="020F0502020204030204" pitchFamily="34" charset="0"/>
              </a:rPr>
              <a:t>ch.</a:t>
            </a:r>
            <a:endParaRPr lang="es-CO" sz="5800" dirty="0">
              <a:solidFill>
                <a:srgbClr val="115076"/>
              </a:solidFill>
              <a:latin typeface="Century Gothic" panose="020B0502020202020204" pitchFamily="34" charset="0"/>
              <a:cs typeface="Calibri" panose="020F0502020204030204" pitchFamily="34" charset="0"/>
            </a:endParaRPr>
          </a:p>
        </p:txBody>
      </p:sp>
      <p:sp>
        <p:nvSpPr>
          <p:cNvPr id="9" name="TextBox 8"/>
          <p:cNvSpPr txBox="1"/>
          <p:nvPr/>
        </p:nvSpPr>
        <p:spPr>
          <a:xfrm>
            <a:off x="2600251" y="2297064"/>
            <a:ext cx="1958857" cy="861774"/>
          </a:xfrm>
          <a:prstGeom prst="rect">
            <a:avLst/>
          </a:prstGeom>
          <a:noFill/>
        </p:spPr>
        <p:txBody>
          <a:bodyPr wrap="square" rtlCol="0">
            <a:spAutoFit/>
          </a:bodyPr>
          <a:lstStyle/>
          <a:p>
            <a:r>
              <a:rPr lang="en-GB" sz="5000" dirty="0">
                <a:solidFill>
                  <a:srgbClr val="EEC100"/>
                </a:solidFill>
                <a:latin typeface="Century Gothic" panose="020B0502020202020204" pitchFamily="34" charset="0"/>
                <a:cs typeface="Calibri" panose="020F0502020204030204" pitchFamily="34" charset="0"/>
              </a:rPr>
              <a:t>au</a:t>
            </a:r>
            <a:endParaRPr lang="en-GB" sz="5000" dirty="0">
              <a:solidFill>
                <a:schemeClr val="accent2"/>
              </a:solidFill>
              <a:latin typeface="Century Gothic" panose="020B0502020202020204" pitchFamily="34" charset="0"/>
            </a:endParaRPr>
          </a:p>
        </p:txBody>
      </p:sp>
      <p:sp>
        <p:nvSpPr>
          <p:cNvPr id="6" name="Action Button: Custom 5">
            <a:hlinkClick r:id="" action="ppaction://noaction" highlightClick="1">
              <a:snd r:embed="rId3" name="Ger_2.2.2_phonics_sentence_5.wav"/>
            </a:hlinkClick>
          </p:cNvPr>
          <p:cNvSpPr/>
          <p:nvPr/>
        </p:nvSpPr>
        <p:spPr>
          <a:xfrm>
            <a:off x="212585" y="254924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7" name="TextBox 6"/>
          <p:cNvSpPr txBox="1"/>
          <p:nvPr/>
        </p:nvSpPr>
        <p:spPr>
          <a:xfrm>
            <a:off x="6073367" y="2297064"/>
            <a:ext cx="1958857" cy="861774"/>
          </a:xfrm>
          <a:prstGeom prst="rect">
            <a:avLst/>
          </a:prstGeom>
          <a:noFill/>
        </p:spPr>
        <p:txBody>
          <a:bodyPr wrap="square" rtlCol="0">
            <a:spAutoFit/>
          </a:bodyPr>
          <a:lstStyle/>
          <a:p>
            <a:r>
              <a:rPr lang="en-GB" sz="5000" dirty="0">
                <a:solidFill>
                  <a:srgbClr val="EEC100"/>
                </a:solidFill>
                <a:latin typeface="Century Gothic" panose="020B0502020202020204" pitchFamily="34" charset="0"/>
                <a:cs typeface="Calibri" panose="020F0502020204030204" pitchFamily="34" charset="0"/>
              </a:rPr>
              <a:t>au</a:t>
            </a:r>
            <a:endParaRPr lang="en-GB" sz="5000" dirty="0">
              <a:solidFill>
                <a:schemeClr val="accent2"/>
              </a:solidFill>
              <a:latin typeface="Century Gothic" panose="020B0502020202020204" pitchFamily="34" charset="0"/>
            </a:endParaRPr>
          </a:p>
        </p:txBody>
      </p:sp>
      <p:sp>
        <p:nvSpPr>
          <p:cNvPr id="8" name="Rounded Rectangle 7"/>
          <p:cNvSpPr/>
          <p:nvPr/>
        </p:nvSpPr>
        <p:spPr>
          <a:xfrm>
            <a:off x="11218987" y="138287"/>
            <a:ext cx="830873" cy="820040"/>
          </a:xfrm>
          <a:prstGeom prst="roundRect">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5</a:t>
            </a:r>
          </a:p>
        </p:txBody>
      </p:sp>
    </p:spTree>
    <p:extLst>
      <p:ext uri="{BB962C8B-B14F-4D97-AF65-F5344CB8AC3E}">
        <p14:creationId xmlns:p14="http://schemas.microsoft.com/office/powerpoint/2010/main" val="262771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420" y="532949"/>
            <a:ext cx="10515600" cy="1325563"/>
          </a:xfrm>
        </p:spPr>
        <p:txBody>
          <a:bodyPr>
            <a:normAutofit fontScale="90000"/>
          </a:bodyPr>
          <a:lstStyle/>
          <a:p>
            <a:r>
              <a:rPr lang="en-GB" sz="22200" b="1" dirty="0">
                <a:solidFill>
                  <a:srgbClr val="FFCC00"/>
                </a:solidFill>
              </a:rPr>
              <a:t>au</a:t>
            </a:r>
            <a:br>
              <a:rPr lang="en-GB" sz="9600" b="1" dirty="0"/>
            </a:br>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0455" y="245025"/>
            <a:ext cx="5463328" cy="3597584"/>
          </a:xfrm>
          <a:prstGeom prst="rect">
            <a:avLst/>
          </a:prstGeom>
        </p:spPr>
      </p:pic>
      <p:sp>
        <p:nvSpPr>
          <p:cNvPr id="2" name="Rectangle 1"/>
          <p:cNvSpPr/>
          <p:nvPr/>
        </p:nvSpPr>
        <p:spPr>
          <a:xfrm>
            <a:off x="4900496" y="3814947"/>
            <a:ext cx="5213287" cy="2646878"/>
          </a:xfrm>
          <a:prstGeom prst="rect">
            <a:avLst/>
          </a:prstGeom>
        </p:spPr>
        <p:txBody>
          <a:bodyPr wrap="none">
            <a:spAutoFit/>
          </a:bodyPr>
          <a:lstStyle/>
          <a:p>
            <a:pPr lvl="0" algn="ctr"/>
            <a:r>
              <a:rPr lang="en-GB" sz="16600" dirty="0" err="1">
                <a:solidFill>
                  <a:srgbClr val="002060"/>
                </a:solidFill>
                <a:latin typeface="Century Gothic" panose="020B0502020202020204" pitchFamily="34" charset="0"/>
              </a:rPr>
              <a:t>H</a:t>
            </a:r>
            <a:r>
              <a:rPr lang="en-GB" sz="16600" dirty="0" err="1">
                <a:solidFill>
                  <a:srgbClr val="FFC000"/>
                </a:solidFill>
                <a:latin typeface="Century Gothic" panose="020B0502020202020204" pitchFamily="34" charset="0"/>
              </a:rPr>
              <a:t>au</a:t>
            </a:r>
            <a:r>
              <a:rPr lang="en-GB" sz="16600" dirty="0" err="1">
                <a:solidFill>
                  <a:srgbClr val="002060"/>
                </a:solidFill>
                <a:latin typeface="Century Gothic" panose="020B0502020202020204" pitchFamily="34" charset="0"/>
              </a:rPr>
              <a:t>s</a:t>
            </a:r>
            <a:endParaRPr lang="en-GB" sz="16600" dirty="0">
              <a:solidFill>
                <a:srgbClr val="002060"/>
              </a:solidFill>
              <a:latin typeface="Century Gothic" panose="020B0502020202020204" pitchFamily="34" charset="0"/>
            </a:endParaRP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30880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Haus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Haus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D6BF3B09-1A9C-E04C-9AF5-56E778FD1A20}"/>
              </a:ext>
            </a:extLst>
          </p:cNvPr>
          <p:cNvSpPr>
            <a:spLocks noGrp="1"/>
          </p:cNvSpPr>
          <p:nvPr>
            <p:ph type="title"/>
          </p:nvPr>
        </p:nvSpPr>
        <p:spPr>
          <a:xfrm>
            <a:off x="4797987" y="0"/>
            <a:ext cx="2616746" cy="1596608"/>
          </a:xfrm>
        </p:spPr>
        <p:txBody>
          <a:bodyPr>
            <a:noAutofit/>
          </a:bodyPr>
          <a:lstStyle/>
          <a:p>
            <a:pPr algn="ctr"/>
            <a:r>
              <a:rPr lang="en-GB" sz="12000" b="1" dirty="0">
                <a:solidFill>
                  <a:srgbClr val="002060"/>
                </a:solidFill>
                <a:cs typeface="Calibri" panose="020F0502020204030204" pitchFamily="34" charset="0"/>
              </a:rPr>
              <a:t>au</a:t>
            </a:r>
            <a:endParaRPr lang="en-US" sz="12000" dirty="0"/>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72186" y="4477995"/>
            <a:ext cx="2364554" cy="1442379"/>
          </a:xfrm>
          <a:prstGeom prst="rect">
            <a:avLst/>
          </a:prstGeom>
        </p:spPr>
      </p:pic>
      <p:sp>
        <p:nvSpPr>
          <p:cNvPr id="4" name="Rounded Rectangle 3"/>
          <p:cNvSpPr/>
          <p:nvPr/>
        </p:nvSpPr>
        <p:spPr>
          <a:xfrm>
            <a:off x="4271110" y="1858403"/>
            <a:ext cx="3802879" cy="26195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latin typeface="Century Gothic" panose="020B0502020202020204" pitchFamily="34" charset="0"/>
              </a:rPr>
              <a:t>H</a:t>
            </a:r>
            <a:r>
              <a:rPr lang="en-GB" sz="6600" dirty="0" err="1">
                <a:solidFill>
                  <a:srgbClr val="FFCC00"/>
                </a:solidFill>
                <a:latin typeface="Century Gothic" panose="020B0502020202020204" pitchFamily="34" charset="0"/>
              </a:rPr>
              <a:t>au</a:t>
            </a:r>
            <a:r>
              <a:rPr lang="en-GB" sz="6600" dirty="0" err="1">
                <a:solidFill>
                  <a:srgbClr val="002060"/>
                </a:solidFill>
                <a:latin typeface="Century Gothic" panose="020B0502020202020204" pitchFamily="34" charset="0"/>
              </a:rPr>
              <a:t>s</a:t>
            </a:r>
            <a:endParaRPr lang="en-GB" sz="6600" dirty="0">
              <a:solidFill>
                <a:srgbClr val="002060"/>
              </a:solidFill>
              <a:latin typeface="Century Gothic" panose="020B0502020202020204" pitchFamily="34" charset="0"/>
            </a:endParaRPr>
          </a:p>
        </p:txBody>
      </p:sp>
      <p:sp>
        <p:nvSpPr>
          <p:cNvPr id="5" name="Rectangle 4"/>
          <p:cNvSpPr/>
          <p:nvPr/>
        </p:nvSpPr>
        <p:spPr>
          <a:xfrm>
            <a:off x="613570" y="3427862"/>
            <a:ext cx="3028393"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gl</a:t>
            </a:r>
            <a:r>
              <a:rPr lang="en-GB" sz="5400" dirty="0" err="1">
                <a:solidFill>
                  <a:srgbClr val="FFCC00"/>
                </a:solidFill>
                <a:latin typeface="Century Gothic" panose="020B0502020202020204" pitchFamily="34" charset="0"/>
              </a:rPr>
              <a:t>au</a:t>
            </a:r>
            <a:r>
              <a:rPr lang="en-GB" sz="5400" dirty="0" err="1">
                <a:solidFill>
                  <a:srgbClr val="002060"/>
                </a:solidFill>
                <a:latin typeface="Century Gothic" panose="020B0502020202020204" pitchFamily="34" charset="0"/>
              </a:rPr>
              <a:t>ben</a:t>
            </a:r>
            <a:endParaRPr lang="en-GB" sz="5400" dirty="0">
              <a:solidFill>
                <a:srgbClr val="FFCC00"/>
              </a:solidFill>
              <a:latin typeface="Century Gothic" panose="020B0502020202020204" pitchFamily="34" charset="0"/>
            </a:endParaRPr>
          </a:p>
        </p:txBody>
      </p:sp>
      <p:sp>
        <p:nvSpPr>
          <p:cNvPr id="7" name="Rectangle 6"/>
          <p:cNvSpPr/>
          <p:nvPr/>
        </p:nvSpPr>
        <p:spPr>
          <a:xfrm>
            <a:off x="8849945" y="274173"/>
            <a:ext cx="2392307"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au</a:t>
            </a:r>
            <a:r>
              <a:rPr lang="en-GB" sz="5400" dirty="0" err="1">
                <a:solidFill>
                  <a:srgbClr val="002060"/>
                </a:solidFill>
                <a:latin typeface="Century Gothic" panose="020B0502020202020204" pitchFamily="34" charset="0"/>
              </a:rPr>
              <a:t>ch</a:t>
            </a:r>
            <a:endParaRPr lang="en-GB" sz="5400" i="1" dirty="0">
              <a:solidFill>
                <a:srgbClr val="002060"/>
              </a:solidFill>
              <a:latin typeface="Century Gothic" panose="020B0502020202020204" pitchFamily="34" charset="0"/>
            </a:endParaRPr>
          </a:p>
        </p:txBody>
      </p:sp>
      <p:sp>
        <p:nvSpPr>
          <p:cNvPr id="6" name="Rectangle 5"/>
          <p:cNvSpPr/>
          <p:nvPr/>
        </p:nvSpPr>
        <p:spPr>
          <a:xfrm>
            <a:off x="8373317" y="3402807"/>
            <a:ext cx="3345562" cy="923330"/>
          </a:xfrm>
          <a:prstGeom prst="rect">
            <a:avLst/>
          </a:prstGeom>
        </p:spPr>
        <p:txBody>
          <a:bodyPr wrap="square">
            <a:spAutoFit/>
          </a:bodyPr>
          <a:lstStyle/>
          <a:p>
            <a:pPr algn="ctr"/>
            <a:r>
              <a:rPr lang="en-GB" sz="5400" dirty="0">
                <a:solidFill>
                  <a:srgbClr val="FFCC00"/>
                </a:solidFill>
                <a:latin typeface="Century Gothic" panose="020B0502020202020204" pitchFamily="34" charset="0"/>
              </a:rPr>
              <a:t>au</a:t>
            </a:r>
            <a:r>
              <a:rPr lang="en-GB" sz="5400" dirty="0">
                <a:solidFill>
                  <a:srgbClr val="002060"/>
                </a:solidFill>
                <a:latin typeface="Century Gothic" panose="020B0502020202020204" pitchFamily="34" charset="0"/>
              </a:rPr>
              <a:t>f</a:t>
            </a:r>
          </a:p>
        </p:txBody>
      </p:sp>
      <p:sp>
        <p:nvSpPr>
          <p:cNvPr id="8" name="Rectangle 7"/>
          <p:cNvSpPr/>
          <p:nvPr/>
        </p:nvSpPr>
        <p:spPr>
          <a:xfrm>
            <a:off x="319441" y="274173"/>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gen</a:t>
            </a:r>
            <a:r>
              <a:rPr lang="en-GB" sz="5400" dirty="0" err="1">
                <a:solidFill>
                  <a:srgbClr val="FFCC00"/>
                </a:solidFill>
                <a:latin typeface="Century Gothic" panose="020B0502020202020204" pitchFamily="34" charset="0"/>
              </a:rPr>
              <a:t>au</a:t>
            </a:r>
            <a:endParaRPr lang="en-GB" sz="5400" dirty="0">
              <a:solidFill>
                <a:srgbClr val="002060"/>
              </a:solidFill>
              <a:latin typeface="Century Gothic" panose="020B0502020202020204" pitchFamily="34" charset="0"/>
            </a:endParaRPr>
          </a:p>
        </p:txBody>
      </p:sp>
      <p:sp>
        <p:nvSpPr>
          <p:cNvPr id="9" name="Rectangle 8"/>
          <p:cNvSpPr/>
          <p:nvPr/>
        </p:nvSpPr>
        <p:spPr>
          <a:xfrm>
            <a:off x="4316506" y="4863820"/>
            <a:ext cx="3558988"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au</a:t>
            </a:r>
            <a:r>
              <a:rPr lang="en-GB" sz="5400" dirty="0" err="1">
                <a:solidFill>
                  <a:srgbClr val="002060"/>
                </a:solidFill>
                <a:latin typeface="Century Gothic" panose="020B0502020202020204" pitchFamily="34" charset="0"/>
              </a:rPr>
              <a:t>sgehen</a:t>
            </a:r>
            <a:endParaRPr lang="en-GB" sz="5400" dirty="0">
              <a:solidFill>
                <a:srgbClr val="002060"/>
              </a:solidFill>
              <a:latin typeface="Century Gothic" panose="020B0502020202020204" pitchFamily="34" charset="0"/>
            </a:endParaRPr>
          </a:p>
        </p:txBody>
      </p:sp>
      <p:pic>
        <p:nvPicPr>
          <p:cNvPr id="10" name="Picture 9"/>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05387" y="1853734"/>
            <a:ext cx="2352438" cy="1549073"/>
          </a:xfrm>
          <a:prstGeom prst="rect">
            <a:avLst/>
          </a:prstGeom>
        </p:spPr>
      </p:pic>
      <p:pic>
        <p:nvPicPr>
          <p:cNvPr id="11" name="Picture 12" descr="Speech Balloon on Facebook 2.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42979" y="4635469"/>
            <a:ext cx="1380031" cy="1380031"/>
          </a:xfrm>
          <a:prstGeom prst="rect">
            <a:avLst/>
          </a:prstGeom>
          <a:noFill/>
          <a:extLst>
            <a:ext uri="{909E8E84-426E-40DD-AFC4-6F175D3DCCD1}">
              <a14:hiddenFill xmlns:a14="http://schemas.microsoft.com/office/drawing/2010/main">
                <a:solidFill>
                  <a:srgbClr val="FFFFFF"/>
                </a:solidFill>
              </a14:hiddenFill>
            </a:ext>
          </a:extLst>
        </p:spPr>
      </p:pic>
      <p:sp>
        <p:nvSpPr>
          <p:cNvPr id="12" name="Plus 11"/>
          <p:cNvSpPr/>
          <p:nvPr/>
        </p:nvSpPr>
        <p:spPr>
          <a:xfrm>
            <a:off x="8922067" y="921869"/>
            <a:ext cx="2248062" cy="2308633"/>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3" name="TextBox 12"/>
          <p:cNvSpPr txBox="1"/>
          <p:nvPr/>
        </p:nvSpPr>
        <p:spPr>
          <a:xfrm>
            <a:off x="805676" y="4166553"/>
            <a:ext cx="2567237" cy="369277"/>
          </a:xfrm>
          <a:prstGeom prst="rect">
            <a:avLst/>
          </a:prstGeom>
          <a:noFill/>
        </p:spPr>
        <p:txBody>
          <a:bodyPr wrap="square" rtlCol="0">
            <a:spAutoFit/>
          </a:bodyPr>
          <a:lstStyle/>
          <a:p>
            <a:pPr algn="ctr"/>
            <a:r>
              <a:rPr lang="en-GB" dirty="0">
                <a:solidFill>
                  <a:srgbClr val="002060"/>
                </a:solidFill>
                <a:latin typeface="Century Gothic" panose="020B0502020202020204" pitchFamily="34" charset="0"/>
              </a:rPr>
              <a:t>[to believe]</a:t>
            </a:r>
          </a:p>
        </p:txBody>
      </p:sp>
      <p:sp>
        <p:nvSpPr>
          <p:cNvPr id="14" name="TextBox 13"/>
          <p:cNvSpPr txBox="1"/>
          <p:nvPr/>
        </p:nvSpPr>
        <p:spPr>
          <a:xfrm>
            <a:off x="844151" y="1063847"/>
            <a:ext cx="2567237" cy="369277"/>
          </a:xfrm>
          <a:prstGeom prst="rect">
            <a:avLst/>
          </a:prstGeom>
          <a:noFill/>
        </p:spPr>
        <p:txBody>
          <a:bodyPr wrap="square" rtlCol="0">
            <a:spAutoFit/>
          </a:bodyPr>
          <a:lstStyle/>
          <a:p>
            <a:pPr algn="ctr"/>
            <a:r>
              <a:rPr lang="en-GB" dirty="0">
                <a:solidFill>
                  <a:srgbClr val="002060"/>
                </a:solidFill>
                <a:latin typeface="Century Gothic" panose="020B0502020202020204" pitchFamily="34" charset="0"/>
              </a:rPr>
              <a:t>[exact(</a:t>
            </a:r>
            <a:r>
              <a:rPr lang="en-GB" dirty="0" err="1">
                <a:solidFill>
                  <a:srgbClr val="002060"/>
                </a:solidFill>
                <a:latin typeface="Century Gothic" panose="020B0502020202020204" pitchFamily="34" charset="0"/>
              </a:rPr>
              <a:t>ly</a:t>
            </a:r>
            <a:r>
              <a:rPr lang="en-GB" dirty="0">
                <a:solidFill>
                  <a:srgbClr val="002060"/>
                </a:solidFill>
                <a:latin typeface="Century Gothic" panose="020B0502020202020204" pitchFamily="34" charset="0"/>
              </a:rPr>
              <a:t>)]</a:t>
            </a: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3113" y="1584020"/>
            <a:ext cx="1372993" cy="1372993"/>
          </a:xfrm>
          <a:prstGeom prst="rect">
            <a:avLst/>
          </a:prstGeom>
        </p:spPr>
      </p:pic>
      <p:sp>
        <p:nvSpPr>
          <p:cNvPr id="15" name="TextBox 14"/>
          <p:cNvSpPr txBox="1"/>
          <p:nvPr/>
        </p:nvSpPr>
        <p:spPr>
          <a:xfrm>
            <a:off x="1506029" y="2039683"/>
            <a:ext cx="2567237"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[8:07:25]</a:t>
            </a:r>
          </a:p>
        </p:txBody>
      </p:sp>
      <p:sp>
        <p:nvSpPr>
          <p:cNvPr id="16" name="TextBox 15"/>
          <p:cNvSpPr txBox="1"/>
          <p:nvPr/>
        </p:nvSpPr>
        <p:spPr>
          <a:xfrm>
            <a:off x="4797987" y="5677016"/>
            <a:ext cx="2567237" cy="369277"/>
          </a:xfrm>
          <a:prstGeom prst="rect">
            <a:avLst/>
          </a:prstGeom>
          <a:noFill/>
        </p:spPr>
        <p:txBody>
          <a:bodyPr wrap="square" rtlCol="0">
            <a:spAutoFit/>
          </a:bodyPr>
          <a:lstStyle/>
          <a:p>
            <a:pPr algn="ctr"/>
            <a:r>
              <a:rPr lang="en-GB" dirty="0">
                <a:solidFill>
                  <a:srgbClr val="002060"/>
                </a:solidFill>
                <a:latin typeface="Century Gothic" panose="020B0502020202020204" pitchFamily="34" charset="0"/>
              </a:rPr>
              <a:t>[to go out]</a:t>
            </a:r>
          </a:p>
        </p:txBody>
      </p:sp>
      <p:sp>
        <p:nvSpPr>
          <p:cNvPr id="18" name="TextBox 17"/>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Rachel Hawkes</a:t>
            </a:r>
          </a:p>
        </p:txBody>
      </p:sp>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350374" y="3152811"/>
            <a:ext cx="433165" cy="395284"/>
          </a:xfrm>
          <a:prstGeom prst="rect">
            <a:avLst/>
          </a:prstGeom>
        </p:spPr>
      </p:pic>
    </p:spTree>
    <p:extLst>
      <p:ext uri="{BB962C8B-B14F-4D97-AF65-F5344CB8AC3E}">
        <p14:creationId xmlns:p14="http://schemas.microsoft.com/office/powerpoint/2010/main" val="420024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a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Haus.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genau.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5" name="genau.wav"/>
                                        </p:tgtEl>
                                      </p:cMediaNode>
                                    </p:audio>
                                  </p:sub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6" name="auch.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subTnLst>
                                    <p:audio>
                                      <p:cMediaNode>
                                        <p:cTn display="0" masterRel="sameClick">
                                          <p:stCondLst>
                                            <p:cond evt="begin" delay="0">
                                              <p:tn val="39"/>
                                            </p:cond>
                                          </p:stCondLst>
                                          <p:endCondLst>
                                            <p:cond evt="onStopAudio" delay="0">
                                              <p:tgtEl>
                                                <p:sldTgt/>
                                              </p:tgtEl>
                                            </p:cond>
                                          </p:endCondLst>
                                        </p:cTn>
                                        <p:tgtEl>
                                          <p:sndTgt r:embed="rId6" name="auch.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subTnLst>
                                    <p:audio>
                                      <p:cMediaNode>
                                        <p:cTn display="0" masterRel="sameClick">
                                          <p:stCondLst>
                                            <p:cond evt="begin" delay="0">
                                              <p:tn val="44"/>
                                            </p:cond>
                                          </p:stCondLst>
                                          <p:endCondLst>
                                            <p:cond evt="onStopAudio" delay="0">
                                              <p:tgtEl>
                                                <p:sldTgt/>
                                              </p:tgtEl>
                                            </p:cond>
                                          </p:endCondLst>
                                        </p:cTn>
                                        <p:tgtEl>
                                          <p:sndTgt r:embed="rId7" name="glauben.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subTnLst>
                                    <p:audio>
                                      <p:cMediaNode>
                                        <p:cTn display="0" masterRel="sameClick">
                                          <p:stCondLst>
                                            <p:cond evt="begin" delay="0">
                                              <p:tn val="52"/>
                                            </p:cond>
                                          </p:stCondLst>
                                          <p:endCondLst>
                                            <p:cond evt="onStopAudio" delay="0">
                                              <p:tgtEl>
                                                <p:sldTgt/>
                                              </p:tgtEl>
                                            </p:cond>
                                          </p:endCondLst>
                                        </p:cTn>
                                        <p:tgtEl>
                                          <p:sndTgt r:embed="rId7" name="glauben.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subTnLst>
                                    <p:audio>
                                      <p:cMediaNode>
                                        <p:cTn display="0" masterRel="sameClick">
                                          <p:stCondLst>
                                            <p:cond evt="begin" delay="0">
                                              <p:tn val="57"/>
                                            </p:cond>
                                          </p:stCondLst>
                                          <p:endCondLst>
                                            <p:cond evt="onStopAudio" delay="0">
                                              <p:tgtEl>
                                                <p:sldTgt/>
                                              </p:tgtEl>
                                            </p:cond>
                                          </p:endCondLst>
                                        </p:cTn>
                                        <p:tgtEl>
                                          <p:sndTgt r:embed="rId8" name="ausgehen.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subTnLst>
                                    <p:audio>
                                      <p:cMediaNode>
                                        <p:cTn display="0" masterRel="sameClick">
                                          <p:stCondLst>
                                            <p:cond evt="begin" delay="0">
                                              <p:tn val="62"/>
                                            </p:cond>
                                          </p:stCondLst>
                                          <p:endCondLst>
                                            <p:cond evt="onStopAudio" delay="0">
                                              <p:tgtEl>
                                                <p:sldTgt/>
                                              </p:tgtEl>
                                            </p:cond>
                                          </p:endCondLst>
                                        </p:cTn>
                                        <p:tgtEl>
                                          <p:sndTgt r:embed="rId8" name="ausgehen.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subTnLst>
                                    <p:audio>
                                      <p:cMediaNode>
                                        <p:cTn display="0" masterRel="sameClick">
                                          <p:stCondLst>
                                            <p:cond evt="begin" delay="0">
                                              <p:tn val="67"/>
                                            </p:cond>
                                          </p:stCondLst>
                                          <p:endCondLst>
                                            <p:cond evt="onStopAudio" delay="0">
                                              <p:tgtEl>
                                                <p:sldTgt/>
                                              </p:tgtEl>
                                            </p:cond>
                                          </p:endCondLst>
                                        </p:cTn>
                                        <p:tgtEl>
                                          <p:sndTgt r:embed="rId9" name="auf.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subTnLst>
                                    <p:audio>
                                      <p:cMediaNode>
                                        <p:cTn display="0" masterRel="sameClick">
                                          <p:stCondLst>
                                            <p:cond evt="begin" delay="0">
                                              <p:tn val="72"/>
                                            </p:cond>
                                          </p:stCondLst>
                                          <p:endCondLst>
                                            <p:cond evt="onStopAudio" delay="0">
                                              <p:tgtEl>
                                                <p:sldTgt/>
                                              </p:tgtEl>
                                            </p:cond>
                                          </p:endCondLst>
                                        </p:cTn>
                                        <p:tgtEl>
                                          <p:sndTgt r:embed="rId9" name="auf.wav"/>
                                        </p:tgtEl>
                                      </p:cMediaNode>
                                    </p:audio>
                                  </p:subTnLst>
                                </p:cTn>
                              </p:par>
                              <p:par>
                                <p:cTn id="75" presetID="0" presetClass="path" presetSubtype="0" accel="50000" decel="50000" fill="hold" nodeType="withEffect">
                                  <p:stCondLst>
                                    <p:cond delay="0"/>
                                  </p:stCondLst>
                                  <p:childTnLst>
                                    <p:animMotion origin="layout" path="M -8.33333E-7 -5.55556E-6 L -8.33333E-7 -5.55556E-6 C -0.02474 -0.00279 -0.02721 -0.00533 -0.04948 -5.55556E-6 C -0.05456 0.00115 -0.05534 0.00462 -0.05977 0.00902 C -0.06198 0.01133 -0.06432 0.01272 -0.06654 0.01504 C -0.07005 0.01874 -0.07292 0.02476 -0.07682 0.02707 C -0.08359 0.03124 -0.08424 0.03101 -0.09206 0.03934 C -0.10768 0.05555 -0.09674 0.04814 -0.10742 0.05439 C -0.11211 0.06272 -0.11211 0.06388 -0.11771 0.06967 C -0.11992 0.07175 -0.1224 0.07314 -0.12448 0.07569 C -0.13568 0.08981 -0.1237 0.08124 -0.13477 0.08772 C -0.15703 0.11758 -0.12917 0.08078 -0.14661 0.103 C -0.14896 0.10578 -0.15104 0.10925 -0.15352 0.11203 C -0.1556 0.11434 -0.15807 0.11573 -0.16029 0.11805 C -0.16211 0.1199 -0.16367 0.12221 -0.16536 0.12407 C -0.16745 0.13147 -0.16927 0.13888 -0.17227 0.14536 C -0.17917 0.15995 -0.1763 0.14814 -0.18073 0.16666 C -0.18255 0.17383 -0.18294 0.18008 -0.18411 0.18772 C -0.18464 0.19073 -0.18581 0.19698 -0.18581 0.19698 L -0.18581 0.19698 " pathEditMode="relative" ptsTypes="AAAAAAAAAAAAAAAAAAAA">
                                      <p:cBhvr>
                                        <p:cTn id="76" dur="1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animBg="1"/>
      <p:bldP spid="5" grpId="0"/>
      <p:bldP spid="7" grpId="0"/>
      <p:bldP spid="6" grpId="0"/>
      <p:bldP spid="8" grpId="0"/>
      <p:bldP spid="9" grpId="0"/>
      <p:bldP spid="12" grpId="0" animBg="1"/>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122F-DBBC-CA49-BC2B-AA5CE8E7D800}"/>
              </a:ext>
            </a:extLst>
          </p:cNvPr>
          <p:cNvSpPr>
            <a:spLocks noGrp="1"/>
          </p:cNvSpPr>
          <p:nvPr>
            <p:ph type="title"/>
          </p:nvPr>
        </p:nvSpPr>
        <p:spPr>
          <a:xfrm>
            <a:off x="4456094" y="126940"/>
            <a:ext cx="3251023" cy="1410659"/>
          </a:xfrm>
        </p:spPr>
        <p:txBody>
          <a:bodyPr>
            <a:noAutofit/>
          </a:bodyPr>
          <a:lstStyle/>
          <a:p>
            <a:pPr algn="ctr"/>
            <a:r>
              <a:rPr lang="en-GB" sz="12000" b="1" dirty="0">
                <a:solidFill>
                  <a:srgbClr val="002060"/>
                </a:solidFill>
                <a:cs typeface="Calibri" panose="020F0502020204030204" pitchFamily="34" charset="0"/>
              </a:rPr>
              <a:t>au</a:t>
            </a:r>
            <a:endParaRPr lang="en-US" sz="12000" dirty="0"/>
          </a:p>
        </p:txBody>
      </p:sp>
      <p:sp>
        <p:nvSpPr>
          <p:cNvPr id="4" name="Rounded Rectangle 3"/>
          <p:cNvSpPr/>
          <p:nvPr/>
        </p:nvSpPr>
        <p:spPr>
          <a:xfrm>
            <a:off x="4271110" y="1858403"/>
            <a:ext cx="3802879" cy="26195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latin typeface="Century Gothic" panose="020B0502020202020204" pitchFamily="34" charset="0"/>
              </a:rPr>
              <a:t>H</a:t>
            </a:r>
            <a:r>
              <a:rPr lang="en-GB" sz="6600" dirty="0" err="1">
                <a:solidFill>
                  <a:srgbClr val="FFCC00"/>
                </a:solidFill>
                <a:latin typeface="Century Gothic" panose="020B0502020202020204" pitchFamily="34" charset="0"/>
              </a:rPr>
              <a:t>au</a:t>
            </a:r>
            <a:r>
              <a:rPr lang="en-GB" sz="6600" dirty="0" err="1">
                <a:solidFill>
                  <a:srgbClr val="002060"/>
                </a:solidFill>
                <a:latin typeface="Century Gothic" panose="020B0502020202020204" pitchFamily="34" charset="0"/>
              </a:rPr>
              <a:t>s</a:t>
            </a:r>
            <a:endParaRPr lang="en-GB" sz="6600" dirty="0">
              <a:solidFill>
                <a:srgbClr val="002060"/>
              </a:solidFill>
              <a:latin typeface="Century Gothic" panose="020B0502020202020204" pitchFamily="34" charset="0"/>
            </a:endParaRPr>
          </a:p>
        </p:txBody>
      </p:sp>
      <p:sp>
        <p:nvSpPr>
          <p:cNvPr id="5" name="Rectangle 4"/>
          <p:cNvSpPr/>
          <p:nvPr/>
        </p:nvSpPr>
        <p:spPr>
          <a:xfrm>
            <a:off x="613570" y="3427862"/>
            <a:ext cx="3028393"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gl</a:t>
            </a:r>
            <a:r>
              <a:rPr lang="en-GB" sz="5400" dirty="0" err="1">
                <a:solidFill>
                  <a:srgbClr val="FFCC00"/>
                </a:solidFill>
                <a:latin typeface="Century Gothic" panose="020B0502020202020204" pitchFamily="34" charset="0"/>
              </a:rPr>
              <a:t>au</a:t>
            </a:r>
            <a:r>
              <a:rPr lang="en-GB" sz="5400" dirty="0" err="1">
                <a:solidFill>
                  <a:srgbClr val="002060"/>
                </a:solidFill>
                <a:latin typeface="Century Gothic" panose="020B0502020202020204" pitchFamily="34" charset="0"/>
              </a:rPr>
              <a:t>ben</a:t>
            </a:r>
            <a:endParaRPr lang="en-GB" sz="5400" dirty="0">
              <a:solidFill>
                <a:srgbClr val="FFCC00"/>
              </a:solidFill>
              <a:latin typeface="Century Gothic" panose="020B0502020202020204" pitchFamily="34" charset="0"/>
            </a:endParaRPr>
          </a:p>
        </p:txBody>
      </p:sp>
      <p:sp>
        <p:nvSpPr>
          <p:cNvPr id="7" name="Rectangle 6"/>
          <p:cNvSpPr/>
          <p:nvPr/>
        </p:nvSpPr>
        <p:spPr>
          <a:xfrm>
            <a:off x="8849945" y="274173"/>
            <a:ext cx="2392307"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au</a:t>
            </a:r>
            <a:r>
              <a:rPr lang="en-GB" sz="5400" dirty="0" err="1">
                <a:solidFill>
                  <a:srgbClr val="002060"/>
                </a:solidFill>
                <a:latin typeface="Century Gothic" panose="020B0502020202020204" pitchFamily="34" charset="0"/>
              </a:rPr>
              <a:t>ch</a:t>
            </a:r>
            <a:endParaRPr lang="en-GB" sz="5400" i="1" dirty="0">
              <a:solidFill>
                <a:srgbClr val="002060"/>
              </a:solidFill>
              <a:latin typeface="Century Gothic" panose="020B0502020202020204" pitchFamily="34" charset="0"/>
            </a:endParaRPr>
          </a:p>
        </p:txBody>
      </p:sp>
      <p:sp>
        <p:nvSpPr>
          <p:cNvPr id="6" name="Rectangle 5"/>
          <p:cNvSpPr/>
          <p:nvPr/>
        </p:nvSpPr>
        <p:spPr>
          <a:xfrm>
            <a:off x="8373317" y="3402807"/>
            <a:ext cx="3345562" cy="923330"/>
          </a:xfrm>
          <a:prstGeom prst="rect">
            <a:avLst/>
          </a:prstGeom>
        </p:spPr>
        <p:txBody>
          <a:bodyPr wrap="square">
            <a:spAutoFit/>
          </a:bodyPr>
          <a:lstStyle/>
          <a:p>
            <a:pPr algn="ctr"/>
            <a:r>
              <a:rPr lang="en-GB" sz="5400" dirty="0">
                <a:solidFill>
                  <a:srgbClr val="FFCC00"/>
                </a:solidFill>
                <a:latin typeface="Century Gothic" panose="020B0502020202020204" pitchFamily="34" charset="0"/>
              </a:rPr>
              <a:t>au</a:t>
            </a:r>
            <a:r>
              <a:rPr lang="en-GB" sz="5400" dirty="0">
                <a:solidFill>
                  <a:srgbClr val="002060"/>
                </a:solidFill>
                <a:latin typeface="Century Gothic" panose="020B0502020202020204" pitchFamily="34" charset="0"/>
              </a:rPr>
              <a:t>f</a:t>
            </a:r>
          </a:p>
        </p:txBody>
      </p:sp>
      <p:sp>
        <p:nvSpPr>
          <p:cNvPr id="8" name="Rectangle 7"/>
          <p:cNvSpPr/>
          <p:nvPr/>
        </p:nvSpPr>
        <p:spPr>
          <a:xfrm>
            <a:off x="319441" y="274173"/>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gen</a:t>
            </a:r>
            <a:r>
              <a:rPr lang="en-GB" sz="5400" dirty="0" err="1">
                <a:solidFill>
                  <a:srgbClr val="FFCC00"/>
                </a:solidFill>
                <a:latin typeface="Century Gothic" panose="020B0502020202020204" pitchFamily="34" charset="0"/>
              </a:rPr>
              <a:t>au</a:t>
            </a:r>
            <a:endParaRPr lang="en-GB" sz="5400" dirty="0">
              <a:solidFill>
                <a:srgbClr val="002060"/>
              </a:solidFill>
              <a:latin typeface="Century Gothic" panose="020B0502020202020204" pitchFamily="34" charset="0"/>
            </a:endParaRPr>
          </a:p>
        </p:txBody>
      </p:sp>
      <p:sp>
        <p:nvSpPr>
          <p:cNvPr id="9" name="Rectangle 8"/>
          <p:cNvSpPr/>
          <p:nvPr/>
        </p:nvSpPr>
        <p:spPr>
          <a:xfrm>
            <a:off x="4316506" y="4863820"/>
            <a:ext cx="3558988"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au</a:t>
            </a:r>
            <a:r>
              <a:rPr lang="en-GB" sz="5400" dirty="0" err="1">
                <a:solidFill>
                  <a:srgbClr val="002060"/>
                </a:solidFill>
                <a:latin typeface="Century Gothic" panose="020B0502020202020204" pitchFamily="34" charset="0"/>
              </a:rPr>
              <a:t>sgehen</a:t>
            </a:r>
            <a:endParaRPr lang="en-GB" sz="5400" dirty="0">
              <a:solidFill>
                <a:srgbClr val="002060"/>
              </a:solidFill>
              <a:latin typeface="Century Gothic" panose="020B0502020202020204" pitchFamily="34" charset="0"/>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05387" y="1853734"/>
            <a:ext cx="2352438" cy="1549073"/>
          </a:xfrm>
          <a:prstGeom prst="rect">
            <a:avLst/>
          </a:prstGeom>
        </p:spPr>
      </p:pic>
      <p:sp>
        <p:nvSpPr>
          <p:cNvPr id="18" name="TextBox 17"/>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Rachel Hawkes</a:t>
            </a:r>
          </a:p>
        </p:txBody>
      </p:sp>
    </p:spTree>
    <p:extLst>
      <p:ext uri="{BB962C8B-B14F-4D97-AF65-F5344CB8AC3E}">
        <p14:creationId xmlns:p14="http://schemas.microsoft.com/office/powerpoint/2010/main" val="147130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Haus.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genau.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auch.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7" name="glaub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ausgehe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9" name="auf.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42AB-3D9A-8745-B344-99DB6753C5BB}"/>
              </a:ext>
            </a:extLst>
          </p:cNvPr>
          <p:cNvSpPr>
            <a:spLocks noGrp="1"/>
          </p:cNvSpPr>
          <p:nvPr>
            <p:ph type="title"/>
          </p:nvPr>
        </p:nvSpPr>
        <p:spPr>
          <a:xfrm>
            <a:off x="4766510" y="205650"/>
            <a:ext cx="2658979" cy="1262259"/>
          </a:xfrm>
        </p:spPr>
        <p:txBody>
          <a:bodyPr>
            <a:noAutofit/>
          </a:bodyPr>
          <a:lstStyle/>
          <a:p>
            <a:pPr algn="ctr"/>
            <a:r>
              <a:rPr lang="en-GB" sz="12000" b="1" dirty="0">
                <a:solidFill>
                  <a:srgbClr val="002060"/>
                </a:solidFill>
                <a:cs typeface="Calibri" panose="020F0502020204030204" pitchFamily="34" charset="0"/>
              </a:rPr>
              <a:t>au</a:t>
            </a:r>
            <a:endParaRPr lang="en-US" sz="12000" dirty="0"/>
          </a:p>
        </p:txBody>
      </p:sp>
      <p:sp>
        <p:nvSpPr>
          <p:cNvPr id="4" name="Rounded Rectangle 3"/>
          <p:cNvSpPr/>
          <p:nvPr/>
        </p:nvSpPr>
        <p:spPr>
          <a:xfrm>
            <a:off x="4271110" y="1858403"/>
            <a:ext cx="3802879" cy="26195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latin typeface="Century Gothic" panose="020B0502020202020204" pitchFamily="34" charset="0"/>
              </a:rPr>
              <a:t>H</a:t>
            </a:r>
            <a:r>
              <a:rPr lang="en-GB" sz="6600" dirty="0" err="1">
                <a:solidFill>
                  <a:srgbClr val="FFCC00"/>
                </a:solidFill>
                <a:latin typeface="Century Gothic" panose="020B0502020202020204" pitchFamily="34" charset="0"/>
              </a:rPr>
              <a:t>au</a:t>
            </a:r>
            <a:r>
              <a:rPr lang="en-GB" sz="6600" dirty="0" err="1">
                <a:solidFill>
                  <a:srgbClr val="002060"/>
                </a:solidFill>
                <a:latin typeface="Century Gothic" panose="020B0502020202020204" pitchFamily="34" charset="0"/>
              </a:rPr>
              <a:t>s</a:t>
            </a:r>
            <a:endParaRPr lang="en-GB" sz="6600" dirty="0">
              <a:solidFill>
                <a:srgbClr val="002060"/>
              </a:solidFill>
              <a:latin typeface="Century Gothic" panose="020B0502020202020204" pitchFamily="34" charset="0"/>
            </a:endParaRPr>
          </a:p>
        </p:txBody>
      </p:sp>
      <p:sp>
        <p:nvSpPr>
          <p:cNvPr id="5" name="Rectangle 4"/>
          <p:cNvSpPr/>
          <p:nvPr/>
        </p:nvSpPr>
        <p:spPr>
          <a:xfrm>
            <a:off x="613570" y="3427862"/>
            <a:ext cx="3028393"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gl</a:t>
            </a:r>
            <a:r>
              <a:rPr lang="en-GB" sz="5400" dirty="0" err="1">
                <a:solidFill>
                  <a:srgbClr val="FFCC00"/>
                </a:solidFill>
                <a:latin typeface="Century Gothic" panose="020B0502020202020204" pitchFamily="34" charset="0"/>
              </a:rPr>
              <a:t>au</a:t>
            </a:r>
            <a:r>
              <a:rPr lang="en-GB" sz="5400" dirty="0" err="1">
                <a:solidFill>
                  <a:srgbClr val="002060"/>
                </a:solidFill>
                <a:latin typeface="Century Gothic" panose="020B0502020202020204" pitchFamily="34" charset="0"/>
              </a:rPr>
              <a:t>ben</a:t>
            </a:r>
            <a:endParaRPr lang="en-GB" sz="5400" dirty="0">
              <a:solidFill>
                <a:srgbClr val="FFCC00"/>
              </a:solidFill>
              <a:latin typeface="Century Gothic" panose="020B0502020202020204" pitchFamily="34" charset="0"/>
            </a:endParaRPr>
          </a:p>
        </p:txBody>
      </p:sp>
      <p:sp>
        <p:nvSpPr>
          <p:cNvPr id="7" name="Rectangle 6"/>
          <p:cNvSpPr/>
          <p:nvPr/>
        </p:nvSpPr>
        <p:spPr>
          <a:xfrm>
            <a:off x="8849945" y="274173"/>
            <a:ext cx="2392307"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au</a:t>
            </a:r>
            <a:r>
              <a:rPr lang="en-GB" sz="5400" dirty="0" err="1">
                <a:solidFill>
                  <a:srgbClr val="002060"/>
                </a:solidFill>
                <a:latin typeface="Century Gothic" panose="020B0502020202020204" pitchFamily="34" charset="0"/>
              </a:rPr>
              <a:t>ch</a:t>
            </a:r>
            <a:endParaRPr lang="en-GB" sz="5400" i="1" dirty="0">
              <a:solidFill>
                <a:srgbClr val="002060"/>
              </a:solidFill>
              <a:latin typeface="Century Gothic" panose="020B0502020202020204" pitchFamily="34" charset="0"/>
            </a:endParaRPr>
          </a:p>
        </p:txBody>
      </p:sp>
      <p:sp>
        <p:nvSpPr>
          <p:cNvPr id="6" name="Rectangle 5"/>
          <p:cNvSpPr/>
          <p:nvPr/>
        </p:nvSpPr>
        <p:spPr>
          <a:xfrm>
            <a:off x="8373317" y="3402807"/>
            <a:ext cx="3345562" cy="923330"/>
          </a:xfrm>
          <a:prstGeom prst="rect">
            <a:avLst/>
          </a:prstGeom>
        </p:spPr>
        <p:txBody>
          <a:bodyPr wrap="square">
            <a:spAutoFit/>
          </a:bodyPr>
          <a:lstStyle/>
          <a:p>
            <a:pPr algn="ctr"/>
            <a:r>
              <a:rPr lang="en-GB" sz="5400" dirty="0">
                <a:solidFill>
                  <a:srgbClr val="FFCC00"/>
                </a:solidFill>
                <a:latin typeface="Century Gothic" panose="020B0502020202020204" pitchFamily="34" charset="0"/>
              </a:rPr>
              <a:t>au</a:t>
            </a:r>
            <a:r>
              <a:rPr lang="en-GB" sz="5400" dirty="0">
                <a:solidFill>
                  <a:srgbClr val="002060"/>
                </a:solidFill>
                <a:latin typeface="Century Gothic" panose="020B0502020202020204" pitchFamily="34" charset="0"/>
              </a:rPr>
              <a:t>f</a:t>
            </a:r>
          </a:p>
        </p:txBody>
      </p:sp>
      <p:sp>
        <p:nvSpPr>
          <p:cNvPr id="8" name="Rectangle 7"/>
          <p:cNvSpPr/>
          <p:nvPr/>
        </p:nvSpPr>
        <p:spPr>
          <a:xfrm>
            <a:off x="319441" y="274173"/>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gen</a:t>
            </a:r>
            <a:r>
              <a:rPr lang="en-GB" sz="5400" dirty="0" err="1">
                <a:solidFill>
                  <a:srgbClr val="FFCC00"/>
                </a:solidFill>
                <a:latin typeface="Century Gothic" panose="020B0502020202020204" pitchFamily="34" charset="0"/>
              </a:rPr>
              <a:t>au</a:t>
            </a:r>
            <a:endParaRPr lang="en-GB" sz="5400" dirty="0">
              <a:solidFill>
                <a:srgbClr val="002060"/>
              </a:solidFill>
              <a:latin typeface="Century Gothic" panose="020B0502020202020204" pitchFamily="34" charset="0"/>
            </a:endParaRPr>
          </a:p>
        </p:txBody>
      </p:sp>
      <p:sp>
        <p:nvSpPr>
          <p:cNvPr id="9" name="Rectangle 8"/>
          <p:cNvSpPr/>
          <p:nvPr/>
        </p:nvSpPr>
        <p:spPr>
          <a:xfrm>
            <a:off x="4316506" y="4863820"/>
            <a:ext cx="3558988"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au</a:t>
            </a:r>
            <a:r>
              <a:rPr lang="en-GB" sz="5400" dirty="0" err="1">
                <a:solidFill>
                  <a:srgbClr val="002060"/>
                </a:solidFill>
                <a:latin typeface="Century Gothic" panose="020B0502020202020204" pitchFamily="34" charset="0"/>
              </a:rPr>
              <a:t>sgehen</a:t>
            </a:r>
            <a:endParaRPr lang="en-GB" sz="5400" dirty="0">
              <a:solidFill>
                <a:srgbClr val="002060"/>
              </a:solidFill>
              <a:latin typeface="Century Gothic" panose="020B0502020202020204" pitchFamily="34" charset="0"/>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05387" y="1853734"/>
            <a:ext cx="2352438" cy="1549073"/>
          </a:xfrm>
          <a:prstGeom prst="rect">
            <a:avLst/>
          </a:prstGeom>
        </p:spPr>
      </p:pic>
      <p:sp>
        <p:nvSpPr>
          <p:cNvPr id="18" name="TextBox 17"/>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Rachel Hawkes</a:t>
            </a:r>
          </a:p>
        </p:txBody>
      </p:sp>
    </p:spTree>
    <p:extLst>
      <p:ext uri="{BB962C8B-B14F-4D97-AF65-F5344CB8AC3E}">
        <p14:creationId xmlns:p14="http://schemas.microsoft.com/office/powerpoint/2010/main" val="344878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3826742" y="1111060"/>
          <a:ext cx="3259858" cy="5162229"/>
        </p:xfrm>
        <a:graphic>
          <a:graphicData uri="http://schemas.openxmlformats.org/drawingml/2006/table">
            <a:tbl>
              <a:tblPr firstRow="1" bandRow="1">
                <a:tableStyleId>{5C22544A-7EE6-4342-B048-85BDC9FD1C3A}</a:tableStyleId>
              </a:tblPr>
              <a:tblGrid>
                <a:gridCol w="3259858">
                  <a:extLst>
                    <a:ext uri="{9D8B030D-6E8A-4147-A177-3AD203B41FA5}">
                      <a16:colId xmlns:a16="http://schemas.microsoft.com/office/drawing/2014/main" val="20000"/>
                    </a:ext>
                  </a:extLst>
                </a:gridCol>
              </a:tblGrid>
              <a:tr h="573581">
                <a:tc>
                  <a:txBody>
                    <a:bodyPr/>
                    <a:lstStyle/>
                    <a:p>
                      <a:r>
                        <a:rPr lang="en-GB" sz="2400" b="1" dirty="0">
                          <a:solidFill>
                            <a:srgbClr val="115076"/>
                          </a:solidFill>
                          <a:latin typeface="Century Gothic" panose="020B0502020202020204" pitchFamily="34" charset="0"/>
                        </a:rPr>
                        <a:t>auf Deutsch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573581">
                <a:tc>
                  <a:txBody>
                    <a:bodyPr/>
                    <a:lstStyle/>
                    <a:p>
                      <a:endParaRPr lang="en-GB" sz="24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3581">
                <a:tc>
                  <a:txBody>
                    <a:bodyPr/>
                    <a:lstStyle/>
                    <a:p>
                      <a:endParaRPr lang="en-GB" sz="24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3581">
                <a:tc>
                  <a:txBody>
                    <a:bodyPr/>
                    <a:lstStyle/>
                    <a:p>
                      <a:endParaRPr lang="en-GB" sz="24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3581">
                <a:tc>
                  <a:txBody>
                    <a:bodyPr/>
                    <a:lstStyle/>
                    <a:p>
                      <a:endParaRPr lang="en-GB" sz="24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73581">
                <a:tc>
                  <a:txBody>
                    <a:bodyPr/>
                    <a:lstStyle/>
                    <a:p>
                      <a:endParaRPr lang="en-GB" sz="24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73581">
                <a:tc>
                  <a:txBody>
                    <a:bodyPr/>
                    <a:lstStyle/>
                    <a:p>
                      <a:endParaRPr lang="en-GB" sz="24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73581">
                <a:tc>
                  <a:txBody>
                    <a:bodyPr/>
                    <a:lstStyle/>
                    <a:p>
                      <a:endParaRPr lang="en-GB" sz="24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73581">
                <a:tc>
                  <a:txBody>
                    <a:bodyPr/>
                    <a:lstStyle/>
                    <a:p>
                      <a:endParaRPr lang="en-GB" sz="24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32" name="Table 31"/>
          <p:cNvGraphicFramePr>
            <a:graphicFrameLocks noGrp="1"/>
          </p:cNvGraphicFramePr>
          <p:nvPr/>
        </p:nvGraphicFramePr>
        <p:xfrm>
          <a:off x="136187" y="1138163"/>
          <a:ext cx="3596742" cy="5120901"/>
        </p:xfrm>
        <a:graphic>
          <a:graphicData uri="http://schemas.openxmlformats.org/drawingml/2006/table">
            <a:tbl>
              <a:tblPr firstRow="1" bandRow="1">
                <a:tableStyleId>{5C22544A-7EE6-4342-B048-85BDC9FD1C3A}</a:tableStyleId>
              </a:tblPr>
              <a:tblGrid>
                <a:gridCol w="672705">
                  <a:extLst>
                    <a:ext uri="{9D8B030D-6E8A-4147-A177-3AD203B41FA5}">
                      <a16:colId xmlns:a16="http://schemas.microsoft.com/office/drawing/2014/main" val="20000"/>
                    </a:ext>
                  </a:extLst>
                </a:gridCol>
                <a:gridCol w="773922">
                  <a:extLst>
                    <a:ext uri="{9D8B030D-6E8A-4147-A177-3AD203B41FA5}">
                      <a16:colId xmlns:a16="http://schemas.microsoft.com/office/drawing/2014/main" val="20003"/>
                    </a:ext>
                  </a:extLst>
                </a:gridCol>
                <a:gridCol w="1043027">
                  <a:extLst>
                    <a:ext uri="{9D8B030D-6E8A-4147-A177-3AD203B41FA5}">
                      <a16:colId xmlns:a16="http://schemas.microsoft.com/office/drawing/2014/main" val="20001"/>
                    </a:ext>
                  </a:extLst>
                </a:gridCol>
                <a:gridCol w="1107088">
                  <a:extLst>
                    <a:ext uri="{9D8B030D-6E8A-4147-A177-3AD203B41FA5}">
                      <a16:colId xmlns:a16="http://schemas.microsoft.com/office/drawing/2014/main" val="20002"/>
                    </a:ext>
                  </a:extLst>
                </a:gridCol>
              </a:tblGrid>
              <a:tr h="56898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solidFill>
                            <a:schemeClr val="accent1">
                              <a:lumMod val="50000"/>
                            </a:schemeClr>
                          </a:solidFill>
                          <a:latin typeface="Century Gothic" panose="020B0502020202020204" pitchFamily="34" charset="0"/>
                        </a:rPr>
                        <a:t>au</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err="1">
                          <a:solidFill>
                            <a:schemeClr val="accent1">
                              <a:lumMod val="50000"/>
                            </a:schemeClr>
                          </a:solidFill>
                          <a:latin typeface="Century Gothic" panose="020B0502020202020204" pitchFamily="34" charset="0"/>
                        </a:rPr>
                        <a:t>äu</a:t>
                      </a:r>
                      <a:endParaRPr lang="en-GB"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898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6898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6898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898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6898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6898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6898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6898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pic>
        <p:nvPicPr>
          <p:cNvPr id="30" name="Picture 29"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87" y="144251"/>
            <a:ext cx="8032972" cy="869950"/>
          </a:xfrm>
          <a:prstGeom prst="rect">
            <a:avLst/>
          </a:prstGeom>
        </p:spPr>
      </p:pic>
      <p:sp>
        <p:nvSpPr>
          <p:cNvPr id="7" name="Rounded Rectangle 11">
            <a:extLst>
              <a:ext uri="{FF2B5EF4-FFF2-40B4-BE49-F238E27FC236}">
                <a16:creationId xmlns:a16="http://schemas.microsoft.com/office/drawing/2014/main" id="{483D7EB9-C2AA-4190-98DE-925F861600E9}"/>
              </a:ext>
            </a:extLst>
          </p:cNvPr>
          <p:cNvSpPr/>
          <p:nvPr/>
        </p:nvSpPr>
        <p:spPr>
          <a:xfrm>
            <a:off x="9729764" y="165026"/>
            <a:ext cx="2243454" cy="515396"/>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GB" b="1" dirty="0" err="1">
                <a:solidFill>
                  <a:prstClr val="white"/>
                </a:solidFill>
                <a:latin typeface="Century Gothic" panose="020B0502020202020204" pitchFamily="34" charset="0"/>
              </a:rPr>
              <a:t>Hören</a:t>
            </a:r>
            <a:r>
              <a:rPr lang="en-GB" b="1" dirty="0">
                <a:solidFill>
                  <a:prstClr val="white"/>
                </a:solidFill>
                <a:latin typeface="Century Gothic" panose="020B0502020202020204" pitchFamily="34" charset="0"/>
              </a:rPr>
              <a:t> / </a:t>
            </a:r>
            <a:r>
              <a:rPr lang="en-GB" b="1" dirty="0" err="1">
                <a:solidFill>
                  <a:prstClr val="white"/>
                </a:solidFill>
                <a:latin typeface="Century Gothic" panose="020B0502020202020204" pitchFamily="34" charset="0"/>
              </a:rPr>
              <a:t>Schreiben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itle 7"/>
          <p:cNvSpPr>
            <a:spLocks noGrp="1"/>
          </p:cNvSpPr>
          <p:nvPr>
            <p:ph type="title"/>
          </p:nvPr>
        </p:nvSpPr>
        <p:spPr>
          <a:xfrm>
            <a:off x="136187" y="241110"/>
            <a:ext cx="5729794" cy="515396"/>
          </a:xfrm>
        </p:spPr>
        <p:txBody>
          <a:bodyPr>
            <a:noAutofit/>
          </a:bodyPr>
          <a:lstStyle/>
          <a:p>
            <a:pPr rtl="0" eaLnBrk="1" latinLnBrk="0" hangingPunct="1"/>
            <a:r>
              <a:rPr lang="en-GB" sz="3100" b="1" kern="1200" dirty="0" err="1">
                <a:solidFill>
                  <a:schemeClr val="bg1"/>
                </a:solidFill>
                <a:effectLst/>
              </a:rPr>
              <a:t>Hör</a:t>
            </a:r>
            <a:r>
              <a:rPr lang="en-GB" sz="3100" b="1" dirty="0" err="1">
                <a:solidFill>
                  <a:schemeClr val="bg1"/>
                </a:solidFill>
              </a:rPr>
              <a:t>st</a:t>
            </a:r>
            <a:r>
              <a:rPr lang="en-GB" sz="3100" b="1" dirty="0">
                <a:solidFill>
                  <a:schemeClr val="bg1"/>
                </a:solidFill>
              </a:rPr>
              <a:t> du</a:t>
            </a:r>
            <a:r>
              <a:rPr lang="en-GB" sz="3100" b="1" kern="1200" dirty="0">
                <a:solidFill>
                  <a:schemeClr val="bg1"/>
                </a:solidFill>
                <a:effectLst/>
              </a:rPr>
              <a:t> ‘au’ </a:t>
            </a:r>
            <a:r>
              <a:rPr lang="en-GB" sz="3100" b="1" kern="1200" dirty="0" err="1">
                <a:solidFill>
                  <a:schemeClr val="bg1"/>
                </a:solidFill>
                <a:effectLst/>
              </a:rPr>
              <a:t>oder</a:t>
            </a:r>
            <a:r>
              <a:rPr lang="en-GB" sz="3100" b="1" kern="1200" dirty="0">
                <a:solidFill>
                  <a:schemeClr val="bg1"/>
                </a:solidFill>
                <a:effectLst/>
              </a:rPr>
              <a:t> ‘</a:t>
            </a:r>
            <a:r>
              <a:rPr lang="en-GB" sz="3100" b="1" kern="1200" dirty="0" err="1">
                <a:solidFill>
                  <a:schemeClr val="bg1"/>
                </a:solidFill>
                <a:effectLst/>
              </a:rPr>
              <a:t>äu</a:t>
            </a:r>
            <a:r>
              <a:rPr lang="en-GB" sz="3100" b="1" kern="1200" dirty="0">
                <a:solidFill>
                  <a:schemeClr val="bg1"/>
                </a:solidFill>
                <a:effectLst/>
              </a:rPr>
              <a:t>’?</a:t>
            </a:r>
            <a:endParaRPr lang="en-GB" sz="3100" dirty="0">
              <a:solidFill>
                <a:schemeClr val="bg1"/>
              </a:solidFill>
              <a:effectLst/>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4740" y="2342668"/>
            <a:ext cx="440079" cy="458415"/>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8152" y="1721031"/>
            <a:ext cx="440079" cy="458415"/>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4090" y="5172855"/>
            <a:ext cx="440079" cy="458415"/>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8151" y="2867891"/>
            <a:ext cx="440079" cy="458415"/>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1502" y="3470733"/>
            <a:ext cx="440079" cy="458415"/>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260" y="5721469"/>
            <a:ext cx="440079" cy="458415"/>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1928" y="4030077"/>
            <a:ext cx="440079" cy="458415"/>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0369" y="4596859"/>
            <a:ext cx="440079" cy="458415"/>
          </a:xfrm>
          <a:prstGeom prst="rect">
            <a:avLst/>
          </a:prstGeom>
        </p:spPr>
      </p:pic>
      <p:sp>
        <p:nvSpPr>
          <p:cNvPr id="33" name="Google Shape;95;p5">
            <a:hlinkClick r:id="" action="ppaction://noaction">
              <a:snd r:embed="rId5" name="haufig.wav"/>
            </a:hlinkClick>
          </p:cNvPr>
          <p:cNvSpPr/>
          <p:nvPr/>
        </p:nvSpPr>
        <p:spPr>
          <a:xfrm>
            <a:off x="212391" y="1808175"/>
            <a:ext cx="435616" cy="394046"/>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chemeClr val="lt1"/>
                </a:solidFill>
                <a:latin typeface="Century Gothic"/>
                <a:ea typeface="Century Gothic"/>
                <a:cs typeface="Century Gothic"/>
                <a:sym typeface="Century Gothic"/>
              </a:rPr>
              <a:t>1</a:t>
            </a:r>
            <a:endParaRPr dirty="0"/>
          </a:p>
        </p:txBody>
      </p:sp>
      <p:sp>
        <p:nvSpPr>
          <p:cNvPr id="34" name="Google Shape;95;p5">
            <a:hlinkClick r:id="" action="ppaction://noaction">
              <a:snd r:embed="rId6" name="gebaude.wav"/>
            </a:hlinkClick>
          </p:cNvPr>
          <p:cNvSpPr/>
          <p:nvPr/>
        </p:nvSpPr>
        <p:spPr>
          <a:xfrm>
            <a:off x="194291" y="5779878"/>
            <a:ext cx="435616" cy="394046"/>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chemeClr val="lt1"/>
                </a:solidFill>
                <a:latin typeface="Century Gothic"/>
                <a:ea typeface="Century Gothic"/>
                <a:cs typeface="Century Gothic"/>
                <a:sym typeface="Century Gothic"/>
              </a:rPr>
              <a:t>8</a:t>
            </a:r>
            <a:endParaRPr dirty="0"/>
          </a:p>
        </p:txBody>
      </p:sp>
      <p:sp>
        <p:nvSpPr>
          <p:cNvPr id="35" name="Google Shape;95;p5">
            <a:hlinkClick r:id="" action="ppaction://noaction">
              <a:snd r:embed="rId7" name="glauben.wav"/>
            </a:hlinkClick>
          </p:cNvPr>
          <p:cNvSpPr/>
          <p:nvPr/>
        </p:nvSpPr>
        <p:spPr>
          <a:xfrm>
            <a:off x="194291" y="5229459"/>
            <a:ext cx="435616" cy="394046"/>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chemeClr val="lt1"/>
                </a:solidFill>
                <a:latin typeface="Century Gothic"/>
                <a:ea typeface="Century Gothic"/>
                <a:cs typeface="Century Gothic"/>
                <a:sym typeface="Century Gothic"/>
              </a:rPr>
              <a:t>7</a:t>
            </a:r>
            <a:endParaRPr dirty="0"/>
          </a:p>
        </p:txBody>
      </p:sp>
      <p:sp>
        <p:nvSpPr>
          <p:cNvPr id="36" name="Google Shape;95;p5">
            <a:hlinkClick r:id="" action="ppaction://noaction">
              <a:snd r:embed="rId8" name="baume.wav"/>
            </a:hlinkClick>
          </p:cNvPr>
          <p:cNvSpPr/>
          <p:nvPr/>
        </p:nvSpPr>
        <p:spPr>
          <a:xfrm>
            <a:off x="209245" y="4655268"/>
            <a:ext cx="435616" cy="394046"/>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chemeClr val="lt1"/>
                </a:solidFill>
                <a:latin typeface="Century Gothic"/>
                <a:ea typeface="Century Gothic"/>
                <a:cs typeface="Century Gothic"/>
                <a:sym typeface="Century Gothic"/>
              </a:rPr>
              <a:t>6</a:t>
            </a:r>
            <a:endParaRPr dirty="0"/>
          </a:p>
        </p:txBody>
      </p:sp>
      <p:sp>
        <p:nvSpPr>
          <p:cNvPr id="37" name="Google Shape;95;p5">
            <a:hlinkClick r:id="" action="ppaction://noaction">
              <a:snd r:embed="rId9" name="auf.wav"/>
            </a:hlinkClick>
          </p:cNvPr>
          <p:cNvSpPr/>
          <p:nvPr/>
        </p:nvSpPr>
        <p:spPr>
          <a:xfrm>
            <a:off x="194291" y="4091676"/>
            <a:ext cx="435616" cy="394046"/>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chemeClr val="lt1"/>
                </a:solidFill>
                <a:latin typeface="Century Gothic"/>
                <a:ea typeface="Century Gothic"/>
                <a:cs typeface="Century Gothic"/>
                <a:sym typeface="Century Gothic"/>
              </a:rPr>
              <a:t>5</a:t>
            </a:r>
            <a:endParaRPr dirty="0"/>
          </a:p>
        </p:txBody>
      </p:sp>
      <p:sp>
        <p:nvSpPr>
          <p:cNvPr id="38" name="Google Shape;95;p5">
            <a:hlinkClick r:id="" action="ppaction://noaction">
              <a:snd r:embed="rId10" name="ausgehen.wav"/>
            </a:hlinkClick>
          </p:cNvPr>
          <p:cNvSpPr/>
          <p:nvPr/>
        </p:nvSpPr>
        <p:spPr>
          <a:xfrm>
            <a:off x="209245" y="3536141"/>
            <a:ext cx="435616" cy="394046"/>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chemeClr val="lt1"/>
                </a:solidFill>
                <a:latin typeface="Century Gothic"/>
                <a:ea typeface="Century Gothic"/>
                <a:cs typeface="Century Gothic"/>
                <a:sym typeface="Century Gothic"/>
              </a:rPr>
              <a:t>4</a:t>
            </a:r>
            <a:endParaRPr dirty="0"/>
          </a:p>
        </p:txBody>
      </p:sp>
      <p:sp>
        <p:nvSpPr>
          <p:cNvPr id="39" name="Google Shape;95;p5">
            <a:hlinkClick r:id="" action="ppaction://noaction">
              <a:snd r:embed="rId11" name="traume.wav"/>
            </a:hlinkClick>
          </p:cNvPr>
          <p:cNvSpPr/>
          <p:nvPr/>
        </p:nvSpPr>
        <p:spPr>
          <a:xfrm>
            <a:off x="209245" y="2958484"/>
            <a:ext cx="435616" cy="394046"/>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chemeClr val="lt1"/>
                </a:solidFill>
                <a:latin typeface="Century Gothic"/>
                <a:ea typeface="Century Gothic"/>
                <a:cs typeface="Century Gothic"/>
                <a:sym typeface="Century Gothic"/>
              </a:rPr>
              <a:t>3</a:t>
            </a:r>
            <a:endParaRPr dirty="0"/>
          </a:p>
        </p:txBody>
      </p:sp>
      <p:sp>
        <p:nvSpPr>
          <p:cNvPr id="40" name="Google Shape;95;p5">
            <a:hlinkClick r:id="" action="ppaction://noaction">
              <a:snd r:embed="rId12" name="genau.wav"/>
            </a:hlinkClick>
          </p:cNvPr>
          <p:cNvSpPr/>
          <p:nvPr/>
        </p:nvSpPr>
        <p:spPr>
          <a:xfrm>
            <a:off x="209245" y="2367088"/>
            <a:ext cx="435616" cy="394046"/>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chemeClr val="bg1"/>
                </a:solidFill>
                <a:latin typeface="Century Gothic" panose="020B0502020202020204" pitchFamily="34" charset="0"/>
              </a:rPr>
              <a:t>2</a:t>
            </a:r>
            <a:endParaRPr sz="2400" b="1" dirty="0">
              <a:solidFill>
                <a:schemeClr val="bg1"/>
              </a:solidFill>
              <a:latin typeface="Century Gothic" panose="020B0502020202020204" pitchFamily="34" charset="0"/>
            </a:endParaRPr>
          </a:p>
        </p:txBody>
      </p:sp>
      <p:sp>
        <p:nvSpPr>
          <p:cNvPr id="41" name="TextBox 40"/>
          <p:cNvSpPr txBox="1"/>
          <p:nvPr/>
        </p:nvSpPr>
        <p:spPr>
          <a:xfrm>
            <a:off x="3818298" y="1714652"/>
            <a:ext cx="2578309" cy="461665"/>
          </a:xfrm>
          <a:prstGeom prst="rect">
            <a:avLst/>
          </a:prstGeom>
          <a:noFill/>
        </p:spPr>
        <p:txBody>
          <a:bodyPr wrap="square" rtlCol="0">
            <a:spAutoFit/>
          </a:bodyPr>
          <a:lstStyle/>
          <a:p>
            <a:r>
              <a:rPr lang="en-GB" sz="2400" b="1" dirty="0" err="1">
                <a:solidFill>
                  <a:schemeClr val="accent1">
                    <a:lumMod val="50000"/>
                  </a:schemeClr>
                </a:solidFill>
                <a:latin typeface="Century Gothic" panose="020B0502020202020204" pitchFamily="34" charset="0"/>
              </a:rPr>
              <a:t>häufig</a:t>
            </a:r>
            <a:endParaRPr lang="en-GB" sz="2400" b="1" dirty="0">
              <a:solidFill>
                <a:schemeClr val="accent1">
                  <a:lumMod val="50000"/>
                </a:schemeClr>
              </a:solidFill>
              <a:latin typeface="Century Gothic" panose="020B0502020202020204" pitchFamily="34" charset="0"/>
            </a:endParaRPr>
          </a:p>
        </p:txBody>
      </p:sp>
      <p:sp>
        <p:nvSpPr>
          <p:cNvPr id="42" name="TextBox 41"/>
          <p:cNvSpPr txBox="1"/>
          <p:nvPr/>
        </p:nvSpPr>
        <p:spPr>
          <a:xfrm>
            <a:off x="3818298" y="2283008"/>
            <a:ext cx="2180861" cy="461665"/>
          </a:xfrm>
          <a:prstGeom prst="rect">
            <a:avLst/>
          </a:prstGeom>
          <a:noFill/>
        </p:spPr>
        <p:txBody>
          <a:bodyPr wrap="square" rtlCol="0">
            <a:spAutoFit/>
          </a:bodyPr>
          <a:lstStyle/>
          <a:p>
            <a:r>
              <a:rPr lang="en-GB" sz="2400" b="1" dirty="0" err="1">
                <a:solidFill>
                  <a:schemeClr val="accent1">
                    <a:lumMod val="50000"/>
                  </a:schemeClr>
                </a:solidFill>
                <a:latin typeface="Century Gothic" panose="020B0502020202020204" pitchFamily="34" charset="0"/>
              </a:rPr>
              <a:t>genau</a:t>
            </a:r>
            <a:endParaRPr lang="en-GB" sz="2400" b="1" dirty="0">
              <a:solidFill>
                <a:schemeClr val="accent1">
                  <a:lumMod val="50000"/>
                </a:schemeClr>
              </a:solidFill>
              <a:latin typeface="Century Gothic" panose="020B0502020202020204" pitchFamily="34" charset="0"/>
            </a:endParaRPr>
          </a:p>
        </p:txBody>
      </p:sp>
      <p:sp>
        <p:nvSpPr>
          <p:cNvPr id="43" name="TextBox 42"/>
          <p:cNvSpPr txBox="1"/>
          <p:nvPr/>
        </p:nvSpPr>
        <p:spPr>
          <a:xfrm>
            <a:off x="3805987" y="2864809"/>
            <a:ext cx="1776949" cy="461665"/>
          </a:xfrm>
          <a:prstGeom prst="rect">
            <a:avLst/>
          </a:prstGeom>
          <a:noFill/>
        </p:spPr>
        <p:txBody>
          <a:bodyPr wrap="square" rtlCol="0">
            <a:spAutoFit/>
          </a:bodyPr>
          <a:lstStyle/>
          <a:p>
            <a:r>
              <a:rPr lang="en-GB" sz="2400" b="1" dirty="0" err="1">
                <a:solidFill>
                  <a:schemeClr val="accent1">
                    <a:lumMod val="50000"/>
                  </a:schemeClr>
                </a:solidFill>
                <a:latin typeface="Century Gothic" panose="020B0502020202020204" pitchFamily="34" charset="0"/>
              </a:rPr>
              <a:t>Träume</a:t>
            </a:r>
            <a:endParaRPr lang="en-GB" sz="2400" b="1" dirty="0">
              <a:solidFill>
                <a:schemeClr val="accent1">
                  <a:lumMod val="50000"/>
                </a:schemeClr>
              </a:solidFill>
              <a:latin typeface="Century Gothic" panose="020B0502020202020204" pitchFamily="34" charset="0"/>
            </a:endParaRPr>
          </a:p>
        </p:txBody>
      </p:sp>
      <p:sp>
        <p:nvSpPr>
          <p:cNvPr id="44" name="TextBox 43"/>
          <p:cNvSpPr txBox="1"/>
          <p:nvPr/>
        </p:nvSpPr>
        <p:spPr>
          <a:xfrm>
            <a:off x="3818298" y="3414336"/>
            <a:ext cx="1877439" cy="461665"/>
          </a:xfrm>
          <a:prstGeom prst="rect">
            <a:avLst/>
          </a:prstGeom>
          <a:noFill/>
        </p:spPr>
        <p:txBody>
          <a:bodyPr wrap="square" rtlCol="0">
            <a:spAutoFit/>
          </a:bodyPr>
          <a:lstStyle/>
          <a:p>
            <a:r>
              <a:rPr lang="en-GB" sz="2400" b="1" dirty="0" err="1">
                <a:solidFill>
                  <a:schemeClr val="accent1">
                    <a:lumMod val="50000"/>
                  </a:schemeClr>
                </a:solidFill>
                <a:latin typeface="Century Gothic" panose="020B0502020202020204" pitchFamily="34" charset="0"/>
              </a:rPr>
              <a:t>ausgehen</a:t>
            </a:r>
            <a:endParaRPr lang="en-GB" sz="2400" b="1" dirty="0">
              <a:solidFill>
                <a:schemeClr val="accent1">
                  <a:lumMod val="50000"/>
                </a:schemeClr>
              </a:solidFill>
              <a:latin typeface="Century Gothic" panose="020B0502020202020204" pitchFamily="34" charset="0"/>
            </a:endParaRPr>
          </a:p>
        </p:txBody>
      </p:sp>
      <p:sp>
        <p:nvSpPr>
          <p:cNvPr id="45" name="TextBox 44"/>
          <p:cNvSpPr txBox="1"/>
          <p:nvPr/>
        </p:nvSpPr>
        <p:spPr>
          <a:xfrm>
            <a:off x="3836782" y="4549003"/>
            <a:ext cx="1499016" cy="461665"/>
          </a:xfrm>
          <a:prstGeom prst="rect">
            <a:avLst/>
          </a:prstGeom>
          <a:noFill/>
        </p:spPr>
        <p:txBody>
          <a:bodyPr wrap="square" rtlCol="0">
            <a:spAutoFit/>
          </a:bodyPr>
          <a:lstStyle/>
          <a:p>
            <a:r>
              <a:rPr lang="en-GB" sz="2400" b="1" dirty="0" err="1">
                <a:solidFill>
                  <a:schemeClr val="accent1">
                    <a:lumMod val="50000"/>
                  </a:schemeClr>
                </a:solidFill>
                <a:latin typeface="Century Gothic" panose="020B0502020202020204" pitchFamily="34" charset="0"/>
              </a:rPr>
              <a:t>Bäume</a:t>
            </a:r>
            <a:endParaRPr lang="en-GB" sz="2400" b="1" dirty="0">
              <a:solidFill>
                <a:schemeClr val="accent1">
                  <a:lumMod val="50000"/>
                </a:schemeClr>
              </a:solidFill>
              <a:latin typeface="Century Gothic" panose="020B0502020202020204" pitchFamily="34" charset="0"/>
            </a:endParaRPr>
          </a:p>
        </p:txBody>
      </p:sp>
      <p:sp>
        <p:nvSpPr>
          <p:cNvPr id="46" name="TextBox 45"/>
          <p:cNvSpPr txBox="1"/>
          <p:nvPr/>
        </p:nvSpPr>
        <p:spPr>
          <a:xfrm>
            <a:off x="3826742" y="5726498"/>
            <a:ext cx="2015969" cy="461665"/>
          </a:xfrm>
          <a:prstGeom prst="rect">
            <a:avLst/>
          </a:prstGeom>
          <a:noFill/>
        </p:spPr>
        <p:txBody>
          <a:bodyPr wrap="square" rtlCol="0">
            <a:spAutoFit/>
          </a:bodyPr>
          <a:lstStyle/>
          <a:p>
            <a:r>
              <a:rPr lang="en-GB" sz="2400" b="1" dirty="0" err="1">
                <a:solidFill>
                  <a:schemeClr val="accent1">
                    <a:lumMod val="50000"/>
                  </a:schemeClr>
                </a:solidFill>
                <a:latin typeface="Century Gothic" panose="020B0502020202020204" pitchFamily="34" charset="0"/>
              </a:rPr>
              <a:t>Gebäude</a:t>
            </a:r>
            <a:endParaRPr lang="en-GB" sz="2400" dirty="0">
              <a:solidFill>
                <a:schemeClr val="accent1">
                  <a:lumMod val="50000"/>
                </a:schemeClr>
              </a:solidFill>
            </a:endParaRPr>
          </a:p>
        </p:txBody>
      </p:sp>
      <p:sp>
        <p:nvSpPr>
          <p:cNvPr id="47" name="TextBox 46"/>
          <p:cNvSpPr txBox="1"/>
          <p:nvPr/>
        </p:nvSpPr>
        <p:spPr>
          <a:xfrm>
            <a:off x="3836782" y="5130804"/>
            <a:ext cx="1603947" cy="461665"/>
          </a:xfrm>
          <a:prstGeom prst="rect">
            <a:avLst/>
          </a:prstGeom>
          <a:noFill/>
        </p:spPr>
        <p:txBody>
          <a:bodyPr wrap="square" rtlCol="0">
            <a:spAutoFit/>
          </a:bodyPr>
          <a:lstStyle/>
          <a:p>
            <a:r>
              <a:rPr lang="en-GB" sz="2400" b="1" dirty="0" err="1">
                <a:solidFill>
                  <a:schemeClr val="accent1">
                    <a:lumMod val="50000"/>
                  </a:schemeClr>
                </a:solidFill>
                <a:latin typeface="Century Gothic" panose="020B0502020202020204" pitchFamily="34" charset="0"/>
              </a:rPr>
              <a:t>glauben</a:t>
            </a:r>
            <a:endParaRPr lang="en-GB" sz="2400" b="1" dirty="0">
              <a:solidFill>
                <a:schemeClr val="accent1">
                  <a:lumMod val="50000"/>
                </a:schemeClr>
              </a:solidFill>
              <a:latin typeface="Century Gothic" panose="020B0502020202020204" pitchFamily="34" charset="0"/>
            </a:endParaRPr>
          </a:p>
        </p:txBody>
      </p:sp>
      <p:sp>
        <p:nvSpPr>
          <p:cNvPr id="48" name="TextBox 47"/>
          <p:cNvSpPr txBox="1"/>
          <p:nvPr/>
        </p:nvSpPr>
        <p:spPr>
          <a:xfrm>
            <a:off x="3821137" y="4010030"/>
            <a:ext cx="2027181" cy="461665"/>
          </a:xfrm>
          <a:prstGeom prst="rect">
            <a:avLst/>
          </a:prstGeom>
          <a:noFill/>
        </p:spPr>
        <p:txBody>
          <a:bodyPr wrap="square" rtlCol="0">
            <a:spAutoFit/>
          </a:bodyPr>
          <a:lstStyle/>
          <a:p>
            <a:r>
              <a:rPr lang="en-GB" sz="2400" b="1" dirty="0">
                <a:solidFill>
                  <a:schemeClr val="accent1">
                    <a:lumMod val="50000"/>
                  </a:schemeClr>
                </a:solidFill>
                <a:latin typeface="Century Gothic" panose="020B0502020202020204" pitchFamily="34" charset="0"/>
              </a:rPr>
              <a:t>auf</a:t>
            </a:r>
          </a:p>
        </p:txBody>
      </p:sp>
      <p:graphicFrame>
        <p:nvGraphicFramePr>
          <p:cNvPr id="2" name="Table 1"/>
          <p:cNvGraphicFramePr>
            <a:graphicFrameLocks noGrp="1"/>
          </p:cNvGraphicFramePr>
          <p:nvPr/>
        </p:nvGraphicFramePr>
        <p:xfrm>
          <a:off x="7180413" y="1075372"/>
          <a:ext cx="4792804" cy="5183692"/>
        </p:xfrm>
        <a:graphic>
          <a:graphicData uri="http://schemas.openxmlformats.org/drawingml/2006/table">
            <a:tbl>
              <a:tblPr firstRow="1" bandRow="1">
                <a:tableStyleId>{5940675A-B579-460E-94D1-54222C63F5DA}</a:tableStyleId>
              </a:tblPr>
              <a:tblGrid>
                <a:gridCol w="2396402">
                  <a:extLst>
                    <a:ext uri="{9D8B030D-6E8A-4147-A177-3AD203B41FA5}">
                      <a16:colId xmlns:a16="http://schemas.microsoft.com/office/drawing/2014/main" val="20000"/>
                    </a:ext>
                  </a:extLst>
                </a:gridCol>
                <a:gridCol w="2396402">
                  <a:extLst>
                    <a:ext uri="{9D8B030D-6E8A-4147-A177-3AD203B41FA5}">
                      <a16:colId xmlns:a16="http://schemas.microsoft.com/office/drawing/2014/main" val="20001"/>
                    </a:ext>
                  </a:extLst>
                </a:gridCol>
              </a:tblGrid>
              <a:tr h="1295923">
                <a:tc>
                  <a:txBody>
                    <a:bodyPr/>
                    <a:lstStyle/>
                    <a:p>
                      <a:r>
                        <a:rPr lang="en-GB" sz="2400" b="1" dirty="0">
                          <a:solidFill>
                            <a:srgbClr val="115076"/>
                          </a:solidFill>
                          <a:latin typeface="Century Gothic" panose="020B0502020202020204" pitchFamily="34" charset="0"/>
                        </a:rPr>
                        <a:t>A</a:t>
                      </a:r>
                    </a:p>
                  </a:txBody>
                  <a:tcPr/>
                </a:tc>
                <a:tc>
                  <a:txBody>
                    <a:bodyPr/>
                    <a:lstStyle/>
                    <a:p>
                      <a:r>
                        <a:rPr lang="en-GB" sz="2400" b="1" dirty="0">
                          <a:solidFill>
                            <a:srgbClr val="115076"/>
                          </a:solidFill>
                          <a:latin typeface="Century Gothic" panose="020B0502020202020204" pitchFamily="34" charset="0"/>
                        </a:rPr>
                        <a:t>E</a:t>
                      </a:r>
                    </a:p>
                  </a:txBody>
                  <a:tcPr/>
                </a:tc>
                <a:extLst>
                  <a:ext uri="{0D108BD9-81ED-4DB2-BD59-A6C34878D82A}">
                    <a16:rowId xmlns:a16="http://schemas.microsoft.com/office/drawing/2014/main" val="10000"/>
                  </a:ext>
                </a:extLst>
              </a:tr>
              <a:tr h="1295923">
                <a:tc>
                  <a:txBody>
                    <a:bodyPr/>
                    <a:lstStyle/>
                    <a:p>
                      <a:r>
                        <a:rPr lang="en-GB" sz="2400" b="1" dirty="0">
                          <a:solidFill>
                            <a:srgbClr val="115076"/>
                          </a:solidFill>
                          <a:latin typeface="Century Gothic" panose="020B0502020202020204" pitchFamily="34" charset="0"/>
                        </a:rPr>
                        <a:t>B</a:t>
                      </a:r>
                    </a:p>
                  </a:txBody>
                  <a:tcPr/>
                </a:tc>
                <a:tc>
                  <a:txBody>
                    <a:bodyPr/>
                    <a:lstStyle/>
                    <a:p>
                      <a:r>
                        <a:rPr lang="en-GB" sz="2400" b="1" dirty="0">
                          <a:solidFill>
                            <a:srgbClr val="115076"/>
                          </a:solidFill>
                          <a:latin typeface="Century Gothic" panose="020B0502020202020204" pitchFamily="34" charset="0"/>
                        </a:rPr>
                        <a:t>F</a:t>
                      </a:r>
                    </a:p>
                  </a:txBody>
                  <a:tcPr/>
                </a:tc>
                <a:extLst>
                  <a:ext uri="{0D108BD9-81ED-4DB2-BD59-A6C34878D82A}">
                    <a16:rowId xmlns:a16="http://schemas.microsoft.com/office/drawing/2014/main" val="10001"/>
                  </a:ext>
                </a:extLst>
              </a:tr>
              <a:tr h="1295923">
                <a:tc>
                  <a:txBody>
                    <a:bodyPr/>
                    <a:lstStyle/>
                    <a:p>
                      <a:r>
                        <a:rPr lang="en-GB" sz="2400" b="1" dirty="0">
                          <a:solidFill>
                            <a:srgbClr val="115076"/>
                          </a:solidFill>
                          <a:latin typeface="Century Gothic" panose="020B0502020202020204" pitchFamily="34" charset="0"/>
                        </a:rPr>
                        <a:t>C</a:t>
                      </a:r>
                    </a:p>
                  </a:txBody>
                  <a:tcPr/>
                </a:tc>
                <a:tc>
                  <a:txBody>
                    <a:bodyPr/>
                    <a:lstStyle/>
                    <a:p>
                      <a:r>
                        <a:rPr lang="en-GB" sz="2400" b="1" dirty="0">
                          <a:solidFill>
                            <a:srgbClr val="115076"/>
                          </a:solidFill>
                          <a:latin typeface="Century Gothic" panose="020B0502020202020204" pitchFamily="34" charset="0"/>
                        </a:rPr>
                        <a:t>G</a:t>
                      </a:r>
                    </a:p>
                  </a:txBody>
                  <a:tcPr/>
                </a:tc>
                <a:extLst>
                  <a:ext uri="{0D108BD9-81ED-4DB2-BD59-A6C34878D82A}">
                    <a16:rowId xmlns:a16="http://schemas.microsoft.com/office/drawing/2014/main" val="10002"/>
                  </a:ext>
                </a:extLst>
              </a:tr>
              <a:tr h="1295923">
                <a:tc>
                  <a:txBody>
                    <a:bodyPr/>
                    <a:lstStyle/>
                    <a:p>
                      <a:r>
                        <a:rPr lang="en-GB" sz="2400" b="1" dirty="0">
                          <a:solidFill>
                            <a:srgbClr val="115076"/>
                          </a:solidFill>
                          <a:latin typeface="Century Gothic" panose="020B0502020202020204" pitchFamily="34" charset="0"/>
                        </a:rPr>
                        <a:t>D</a:t>
                      </a:r>
                    </a:p>
                  </a:txBody>
                  <a:tcPr/>
                </a:tc>
                <a:tc>
                  <a:txBody>
                    <a:bodyPr/>
                    <a:lstStyle/>
                    <a:p>
                      <a:r>
                        <a:rPr lang="en-GB" sz="2400" b="1" dirty="0">
                          <a:solidFill>
                            <a:srgbClr val="115076"/>
                          </a:solidFill>
                          <a:latin typeface="Century Gothic" panose="020B0502020202020204" pitchFamily="34" charset="0"/>
                        </a:rPr>
                        <a:t>H</a:t>
                      </a:r>
                    </a:p>
                  </a:txBody>
                  <a:tcPr/>
                </a:tc>
                <a:extLst>
                  <a:ext uri="{0D108BD9-81ED-4DB2-BD59-A6C34878D82A}">
                    <a16:rowId xmlns:a16="http://schemas.microsoft.com/office/drawing/2014/main" val="10003"/>
                  </a:ext>
                </a:extLst>
              </a:tr>
            </a:tbl>
          </a:graphicData>
        </a:graphic>
      </p:graphicFrame>
      <p:grpSp>
        <p:nvGrpSpPr>
          <p:cNvPr id="49" name="Group 48"/>
          <p:cNvGrpSpPr/>
          <p:nvPr/>
        </p:nvGrpSpPr>
        <p:grpSpPr>
          <a:xfrm>
            <a:off x="7713759" y="1201176"/>
            <a:ext cx="1430240" cy="1133727"/>
            <a:chOff x="1341116" y="1269763"/>
            <a:chExt cx="1635962" cy="1385618"/>
          </a:xfrm>
        </p:grpSpPr>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1116" y="1314036"/>
              <a:ext cx="778836" cy="1259757"/>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11790" y="1395624"/>
              <a:ext cx="778836" cy="1259757"/>
            </a:xfrm>
            <a:prstGeom prst="rect">
              <a:avLst/>
            </a:prstGeom>
          </p:spPr>
        </p:pic>
        <p:pic>
          <p:nvPicPr>
            <p:cNvPr id="52" name="Picture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98242" y="1269763"/>
              <a:ext cx="778836" cy="1259757"/>
            </a:xfrm>
            <a:prstGeom prst="rect">
              <a:avLst/>
            </a:prstGeom>
          </p:spPr>
        </p:pic>
      </p:grpSp>
      <p:grpSp>
        <p:nvGrpSpPr>
          <p:cNvPr id="53" name="Group 52"/>
          <p:cNvGrpSpPr/>
          <p:nvPr/>
        </p:nvGrpSpPr>
        <p:grpSpPr>
          <a:xfrm>
            <a:off x="10169432" y="5046399"/>
            <a:ext cx="1381467" cy="1279919"/>
            <a:chOff x="919941" y="4038132"/>
            <a:chExt cx="2567240" cy="2436225"/>
          </a:xfrm>
        </p:grpSpPr>
        <p:pic>
          <p:nvPicPr>
            <p:cNvPr id="54" name="Picture 53"/>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41116" y="4328292"/>
              <a:ext cx="2146065" cy="2146065"/>
            </a:xfrm>
            <a:prstGeom prst="rect">
              <a:avLst/>
            </a:prstGeom>
          </p:spPr>
        </p:pic>
        <p:pic>
          <p:nvPicPr>
            <p:cNvPr id="55" name="Picture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9941" y="4038132"/>
              <a:ext cx="1387242" cy="1317179"/>
            </a:xfrm>
            <a:prstGeom prst="rect">
              <a:avLst/>
            </a:prstGeom>
          </p:spPr>
        </p:pic>
      </p:grpSp>
      <p:pic>
        <p:nvPicPr>
          <p:cNvPr id="56" name="Picture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00180" y="4037244"/>
            <a:ext cx="1113561" cy="795401"/>
          </a:xfrm>
          <a:prstGeom prst="rect">
            <a:avLst/>
          </a:prstGeom>
        </p:spPr>
      </p:pic>
      <p:pic>
        <p:nvPicPr>
          <p:cNvPr id="57" name="Picture 5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64378" y="4022312"/>
            <a:ext cx="851305" cy="810333"/>
          </a:xfrm>
          <a:prstGeom prst="rect">
            <a:avLst/>
          </a:prstGeom>
        </p:spPr>
      </p:pic>
      <p:grpSp>
        <p:nvGrpSpPr>
          <p:cNvPr id="58" name="Group 57"/>
          <p:cNvGrpSpPr/>
          <p:nvPr/>
        </p:nvGrpSpPr>
        <p:grpSpPr>
          <a:xfrm>
            <a:off x="7518476" y="5118597"/>
            <a:ext cx="1803241" cy="1087512"/>
            <a:chOff x="8304355" y="1994583"/>
            <a:chExt cx="2035418" cy="1227535"/>
          </a:xfrm>
        </p:grpSpPr>
        <p:pic>
          <p:nvPicPr>
            <p:cNvPr id="59" name="Picture 58"/>
            <p:cNvPicPr>
              <a:picLocks noChangeAspect="1"/>
            </p:cNvPicPr>
            <p:nvPr/>
          </p:nvPicPr>
          <p:blipFill rotWithShape="1">
            <a:blip r:embed="rId18">
              <a:extLst>
                <a:ext uri="{28A0092B-C50C-407E-A947-70E740481C1C}">
                  <a14:useLocalDpi xmlns:a14="http://schemas.microsoft.com/office/drawing/2010/main" val="0"/>
                </a:ext>
              </a:extLst>
            </a:blip>
            <a:srcRect t="51753"/>
            <a:stretch/>
          </p:blipFill>
          <p:spPr>
            <a:xfrm>
              <a:off x="8304355" y="1994583"/>
              <a:ext cx="2035418" cy="1227535"/>
            </a:xfrm>
            <a:prstGeom prst="rect">
              <a:avLst/>
            </a:prstGeom>
          </p:spPr>
        </p:pic>
        <p:sp>
          <p:nvSpPr>
            <p:cNvPr id="60" name="Oval 59"/>
            <p:cNvSpPr/>
            <p:nvPr/>
          </p:nvSpPr>
          <p:spPr>
            <a:xfrm>
              <a:off x="8423004" y="2220325"/>
              <a:ext cx="233319" cy="165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1" name="Oval 60"/>
            <p:cNvSpPr/>
            <p:nvPr/>
          </p:nvSpPr>
          <p:spPr>
            <a:xfrm>
              <a:off x="8920164" y="2237743"/>
              <a:ext cx="233319" cy="165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2" name="Oval 61"/>
            <p:cNvSpPr/>
            <p:nvPr/>
          </p:nvSpPr>
          <p:spPr>
            <a:xfrm>
              <a:off x="9756091" y="2243478"/>
              <a:ext cx="233319" cy="165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3" name="Oval 62"/>
            <p:cNvSpPr/>
            <p:nvPr/>
          </p:nvSpPr>
          <p:spPr>
            <a:xfrm>
              <a:off x="8440421" y="2432800"/>
              <a:ext cx="233319" cy="199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4" name="Oval 63"/>
            <p:cNvSpPr/>
            <p:nvPr/>
          </p:nvSpPr>
          <p:spPr>
            <a:xfrm>
              <a:off x="9207240" y="2666189"/>
              <a:ext cx="233319" cy="199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5" name="Oval 64"/>
            <p:cNvSpPr/>
            <p:nvPr/>
          </p:nvSpPr>
          <p:spPr>
            <a:xfrm>
              <a:off x="9773508" y="2455953"/>
              <a:ext cx="233319" cy="199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6" name="Oval 65"/>
            <p:cNvSpPr/>
            <p:nvPr/>
          </p:nvSpPr>
          <p:spPr>
            <a:xfrm>
              <a:off x="8703513" y="2677695"/>
              <a:ext cx="233319" cy="165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7" name="Oval 66"/>
            <p:cNvSpPr/>
            <p:nvPr/>
          </p:nvSpPr>
          <p:spPr>
            <a:xfrm>
              <a:off x="9457590" y="2475020"/>
              <a:ext cx="233319" cy="165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8" name="Oval 67"/>
            <p:cNvSpPr/>
            <p:nvPr/>
          </p:nvSpPr>
          <p:spPr>
            <a:xfrm>
              <a:off x="9989410" y="2681692"/>
              <a:ext cx="233319" cy="165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69" name="Oval 68"/>
            <p:cNvSpPr/>
            <p:nvPr/>
          </p:nvSpPr>
          <p:spPr>
            <a:xfrm>
              <a:off x="8429998" y="2889485"/>
              <a:ext cx="233319" cy="199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70" name="Oval 69"/>
            <p:cNvSpPr/>
            <p:nvPr/>
          </p:nvSpPr>
          <p:spPr>
            <a:xfrm>
              <a:off x="8686903" y="2906425"/>
              <a:ext cx="233319" cy="199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71" name="Oval 70"/>
            <p:cNvSpPr/>
            <p:nvPr/>
          </p:nvSpPr>
          <p:spPr>
            <a:xfrm>
              <a:off x="8973921" y="2894295"/>
              <a:ext cx="233319" cy="199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grpSp>
      <p:sp>
        <p:nvSpPr>
          <p:cNvPr id="72" name="TextBox 71"/>
          <p:cNvSpPr txBox="1"/>
          <p:nvPr/>
        </p:nvSpPr>
        <p:spPr>
          <a:xfrm>
            <a:off x="10587682" y="2513840"/>
            <a:ext cx="1340531" cy="369332"/>
          </a:xfrm>
          <a:prstGeom prst="rect">
            <a:avLst/>
          </a:prstGeom>
          <a:noFill/>
        </p:spPr>
        <p:txBody>
          <a:bodyPr wrap="square" rtlCol="0">
            <a:spAutoFit/>
          </a:bodyPr>
          <a:lstStyle/>
          <a:p>
            <a:pPr algn="ctr"/>
            <a:r>
              <a:rPr lang="en-GB" dirty="0">
                <a:solidFill>
                  <a:srgbClr val="002060"/>
                </a:solidFill>
                <a:latin typeface="Century Gothic" panose="020B0502020202020204" pitchFamily="34" charset="0"/>
              </a:rPr>
              <a:t>[exact(</a:t>
            </a:r>
            <a:r>
              <a:rPr lang="en-GB" dirty="0" err="1">
                <a:solidFill>
                  <a:srgbClr val="002060"/>
                </a:solidFill>
                <a:latin typeface="Century Gothic" panose="020B0502020202020204" pitchFamily="34" charset="0"/>
              </a:rPr>
              <a:t>ly</a:t>
            </a:r>
            <a:r>
              <a:rPr lang="en-GB" dirty="0">
                <a:solidFill>
                  <a:srgbClr val="002060"/>
                </a:solidFill>
                <a:latin typeface="Century Gothic" panose="020B0502020202020204" pitchFamily="34" charset="0"/>
              </a:rPr>
              <a:t>)]</a:t>
            </a:r>
          </a:p>
        </p:txBody>
      </p:sp>
      <p:pic>
        <p:nvPicPr>
          <p:cNvPr id="73" name="Picture 7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729763" y="2761134"/>
            <a:ext cx="812916" cy="812916"/>
          </a:xfrm>
          <a:prstGeom prst="rect">
            <a:avLst/>
          </a:prstGeom>
        </p:spPr>
      </p:pic>
      <p:sp>
        <p:nvSpPr>
          <p:cNvPr id="74" name="TextBox 73"/>
          <p:cNvSpPr txBox="1"/>
          <p:nvPr/>
        </p:nvSpPr>
        <p:spPr>
          <a:xfrm>
            <a:off x="9974328" y="3014887"/>
            <a:ext cx="2567237"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[8:07:25]</a:t>
            </a:r>
          </a:p>
        </p:txBody>
      </p:sp>
      <p:pic>
        <p:nvPicPr>
          <p:cNvPr id="76" name="Picture 7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974328" y="3914634"/>
            <a:ext cx="1576571" cy="961709"/>
          </a:xfrm>
          <a:prstGeom prst="rect">
            <a:avLst/>
          </a:prstGeom>
        </p:spPr>
      </p:pic>
      <p:pic>
        <p:nvPicPr>
          <p:cNvPr id="77" name="Picture 7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478641" y="3771358"/>
            <a:ext cx="433165" cy="395284"/>
          </a:xfrm>
          <a:prstGeom prst="rect">
            <a:avLst/>
          </a:prstGeom>
        </p:spPr>
      </p:pic>
      <p:sp>
        <p:nvSpPr>
          <p:cNvPr id="79" name="TextBox 78"/>
          <p:cNvSpPr txBox="1"/>
          <p:nvPr/>
        </p:nvSpPr>
        <p:spPr>
          <a:xfrm>
            <a:off x="9490281" y="1619500"/>
            <a:ext cx="2567237" cy="369277"/>
          </a:xfrm>
          <a:prstGeom prst="rect">
            <a:avLst/>
          </a:prstGeom>
          <a:noFill/>
        </p:spPr>
        <p:txBody>
          <a:bodyPr wrap="square" rtlCol="0">
            <a:spAutoFit/>
          </a:bodyPr>
          <a:lstStyle/>
          <a:p>
            <a:pPr algn="ctr"/>
            <a:r>
              <a:rPr lang="en-GB" dirty="0">
                <a:solidFill>
                  <a:srgbClr val="002060"/>
                </a:solidFill>
                <a:latin typeface="Century Gothic" panose="020B0502020202020204" pitchFamily="34" charset="0"/>
              </a:rPr>
              <a:t>[to believe]</a:t>
            </a:r>
          </a:p>
        </p:txBody>
      </p:sp>
      <p:sp>
        <p:nvSpPr>
          <p:cNvPr id="80" name="TextBox 79"/>
          <p:cNvSpPr txBox="1"/>
          <p:nvPr/>
        </p:nvSpPr>
        <p:spPr>
          <a:xfrm>
            <a:off x="7162526" y="2880696"/>
            <a:ext cx="2567237" cy="369277"/>
          </a:xfrm>
          <a:prstGeom prst="rect">
            <a:avLst/>
          </a:prstGeom>
          <a:noFill/>
        </p:spPr>
        <p:txBody>
          <a:bodyPr wrap="square" rtlCol="0">
            <a:spAutoFit/>
          </a:bodyPr>
          <a:lstStyle/>
          <a:p>
            <a:pPr algn="ctr"/>
            <a:r>
              <a:rPr lang="en-GB" dirty="0">
                <a:solidFill>
                  <a:srgbClr val="002060"/>
                </a:solidFill>
                <a:latin typeface="Century Gothic" panose="020B0502020202020204" pitchFamily="34" charset="0"/>
              </a:rPr>
              <a:t>[to go out]</a:t>
            </a:r>
          </a:p>
        </p:txBody>
      </p:sp>
      <p:sp>
        <p:nvSpPr>
          <p:cNvPr id="3" name="TextBox 2"/>
          <p:cNvSpPr txBox="1"/>
          <p:nvPr/>
        </p:nvSpPr>
        <p:spPr>
          <a:xfrm>
            <a:off x="844441" y="1665680"/>
            <a:ext cx="685800" cy="707886"/>
          </a:xfrm>
          <a:prstGeom prst="rect">
            <a:avLst/>
          </a:prstGeom>
          <a:noFill/>
        </p:spPr>
        <p:txBody>
          <a:bodyPr wrap="square" rtlCol="0">
            <a:spAutoFit/>
          </a:bodyPr>
          <a:lstStyle/>
          <a:p>
            <a:pPr algn="ctr"/>
            <a:r>
              <a:rPr lang="en-GB" sz="4000" b="1" dirty="0">
                <a:solidFill>
                  <a:srgbClr val="00B050"/>
                </a:solidFill>
                <a:latin typeface="Century Gothic" panose="020B0502020202020204" pitchFamily="34" charset="0"/>
              </a:rPr>
              <a:t>D</a:t>
            </a:r>
          </a:p>
        </p:txBody>
      </p:sp>
      <p:sp>
        <p:nvSpPr>
          <p:cNvPr id="81" name="TextBox 80"/>
          <p:cNvSpPr txBox="1"/>
          <p:nvPr/>
        </p:nvSpPr>
        <p:spPr>
          <a:xfrm>
            <a:off x="852320" y="2203704"/>
            <a:ext cx="685800" cy="707886"/>
          </a:xfrm>
          <a:prstGeom prst="rect">
            <a:avLst/>
          </a:prstGeom>
          <a:noFill/>
        </p:spPr>
        <p:txBody>
          <a:bodyPr wrap="square" rtlCol="0">
            <a:spAutoFit/>
          </a:bodyPr>
          <a:lstStyle/>
          <a:p>
            <a:pPr algn="ctr"/>
            <a:r>
              <a:rPr lang="en-GB" sz="4000" b="1" dirty="0">
                <a:solidFill>
                  <a:srgbClr val="00B050"/>
                </a:solidFill>
                <a:latin typeface="Century Gothic" panose="020B0502020202020204" pitchFamily="34" charset="0"/>
              </a:rPr>
              <a:t>F</a:t>
            </a:r>
          </a:p>
        </p:txBody>
      </p:sp>
      <p:sp>
        <p:nvSpPr>
          <p:cNvPr id="82" name="TextBox 81"/>
          <p:cNvSpPr txBox="1"/>
          <p:nvPr/>
        </p:nvSpPr>
        <p:spPr>
          <a:xfrm>
            <a:off x="838687" y="2762847"/>
            <a:ext cx="685800" cy="707886"/>
          </a:xfrm>
          <a:prstGeom prst="rect">
            <a:avLst/>
          </a:prstGeom>
          <a:noFill/>
        </p:spPr>
        <p:txBody>
          <a:bodyPr wrap="square" rtlCol="0">
            <a:spAutoFit/>
          </a:bodyPr>
          <a:lstStyle/>
          <a:p>
            <a:pPr algn="ctr"/>
            <a:r>
              <a:rPr lang="en-GB" sz="4000" b="1" dirty="0">
                <a:solidFill>
                  <a:srgbClr val="00B050"/>
                </a:solidFill>
                <a:latin typeface="Century Gothic" panose="020B0502020202020204" pitchFamily="34" charset="0"/>
              </a:rPr>
              <a:t>H</a:t>
            </a:r>
          </a:p>
        </p:txBody>
      </p:sp>
      <p:sp>
        <p:nvSpPr>
          <p:cNvPr id="83" name="TextBox 82"/>
          <p:cNvSpPr txBox="1"/>
          <p:nvPr/>
        </p:nvSpPr>
        <p:spPr>
          <a:xfrm>
            <a:off x="814948" y="3344670"/>
            <a:ext cx="685800" cy="707886"/>
          </a:xfrm>
          <a:prstGeom prst="rect">
            <a:avLst/>
          </a:prstGeom>
          <a:noFill/>
        </p:spPr>
        <p:txBody>
          <a:bodyPr wrap="square" rtlCol="0">
            <a:spAutoFit/>
          </a:bodyPr>
          <a:lstStyle/>
          <a:p>
            <a:pPr algn="ctr"/>
            <a:r>
              <a:rPr lang="en-GB" sz="4000" b="1" dirty="0">
                <a:solidFill>
                  <a:srgbClr val="00B050"/>
                </a:solidFill>
                <a:latin typeface="Century Gothic" panose="020B0502020202020204" pitchFamily="34" charset="0"/>
              </a:rPr>
              <a:t>B</a:t>
            </a:r>
          </a:p>
        </p:txBody>
      </p:sp>
      <p:sp>
        <p:nvSpPr>
          <p:cNvPr id="84" name="TextBox 83"/>
          <p:cNvSpPr txBox="1"/>
          <p:nvPr/>
        </p:nvSpPr>
        <p:spPr>
          <a:xfrm>
            <a:off x="804028" y="3894859"/>
            <a:ext cx="685800" cy="707886"/>
          </a:xfrm>
          <a:prstGeom prst="rect">
            <a:avLst/>
          </a:prstGeom>
          <a:noFill/>
        </p:spPr>
        <p:txBody>
          <a:bodyPr wrap="square" rtlCol="0">
            <a:spAutoFit/>
          </a:bodyPr>
          <a:lstStyle/>
          <a:p>
            <a:pPr algn="ctr"/>
            <a:r>
              <a:rPr lang="en-GB" sz="4000" b="1" dirty="0">
                <a:solidFill>
                  <a:srgbClr val="00B050"/>
                </a:solidFill>
                <a:latin typeface="Century Gothic" panose="020B0502020202020204" pitchFamily="34" charset="0"/>
              </a:rPr>
              <a:t>G</a:t>
            </a:r>
          </a:p>
        </p:txBody>
      </p:sp>
      <p:sp>
        <p:nvSpPr>
          <p:cNvPr id="85" name="TextBox 84"/>
          <p:cNvSpPr txBox="1"/>
          <p:nvPr/>
        </p:nvSpPr>
        <p:spPr>
          <a:xfrm>
            <a:off x="804028" y="4457213"/>
            <a:ext cx="685800" cy="707886"/>
          </a:xfrm>
          <a:prstGeom prst="rect">
            <a:avLst/>
          </a:prstGeom>
          <a:noFill/>
        </p:spPr>
        <p:txBody>
          <a:bodyPr wrap="square" rtlCol="0">
            <a:spAutoFit/>
          </a:bodyPr>
          <a:lstStyle/>
          <a:p>
            <a:pPr algn="ctr"/>
            <a:r>
              <a:rPr lang="en-GB" sz="4000" b="1" dirty="0">
                <a:solidFill>
                  <a:srgbClr val="00B050"/>
                </a:solidFill>
                <a:latin typeface="Century Gothic" panose="020B0502020202020204" pitchFamily="34" charset="0"/>
              </a:rPr>
              <a:t>A</a:t>
            </a:r>
          </a:p>
        </p:txBody>
      </p:sp>
      <p:sp>
        <p:nvSpPr>
          <p:cNvPr id="86" name="TextBox 85"/>
          <p:cNvSpPr txBox="1"/>
          <p:nvPr/>
        </p:nvSpPr>
        <p:spPr>
          <a:xfrm>
            <a:off x="824184" y="5054693"/>
            <a:ext cx="685800" cy="707886"/>
          </a:xfrm>
          <a:prstGeom prst="rect">
            <a:avLst/>
          </a:prstGeom>
          <a:noFill/>
        </p:spPr>
        <p:txBody>
          <a:bodyPr wrap="square" rtlCol="0">
            <a:spAutoFit/>
          </a:bodyPr>
          <a:lstStyle/>
          <a:p>
            <a:pPr algn="ctr"/>
            <a:r>
              <a:rPr lang="en-GB" sz="4000" b="1" dirty="0">
                <a:solidFill>
                  <a:srgbClr val="00B050"/>
                </a:solidFill>
                <a:latin typeface="Century Gothic" panose="020B0502020202020204" pitchFamily="34" charset="0"/>
              </a:rPr>
              <a:t>E</a:t>
            </a:r>
          </a:p>
        </p:txBody>
      </p:sp>
      <p:sp>
        <p:nvSpPr>
          <p:cNvPr id="87" name="TextBox 86"/>
          <p:cNvSpPr txBox="1"/>
          <p:nvPr/>
        </p:nvSpPr>
        <p:spPr>
          <a:xfrm>
            <a:off x="803289" y="5597805"/>
            <a:ext cx="685800" cy="707886"/>
          </a:xfrm>
          <a:prstGeom prst="rect">
            <a:avLst/>
          </a:prstGeom>
          <a:noFill/>
        </p:spPr>
        <p:txBody>
          <a:bodyPr wrap="square" rtlCol="0">
            <a:spAutoFit/>
          </a:bodyPr>
          <a:lstStyle/>
          <a:p>
            <a:pPr algn="ctr"/>
            <a:r>
              <a:rPr lang="en-GB" sz="4000" b="1" dirty="0">
                <a:solidFill>
                  <a:srgbClr val="00B050"/>
                </a:solidFill>
                <a:latin typeface="Century Gothic" panose="020B0502020202020204" pitchFamily="34" charset="0"/>
              </a:rPr>
              <a:t>C</a:t>
            </a:r>
          </a:p>
        </p:txBody>
      </p:sp>
    </p:spTree>
    <p:extLst>
      <p:ext uri="{BB962C8B-B14F-4D97-AF65-F5344CB8AC3E}">
        <p14:creationId xmlns:p14="http://schemas.microsoft.com/office/powerpoint/2010/main" val="110444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500"/>
                                        <p:tgtEl>
                                          <p:spTgt spid="2"/>
                                        </p:tgtEl>
                                      </p:cBhvr>
                                    </p:animEffect>
                                  </p:childTnLst>
                                </p:cTn>
                              </p:par>
                              <p:par>
                                <p:cTn id="88" presetID="10" presetClass="entr" presetSubtype="0" fill="hold"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par>
                                <p:cTn id="91" presetID="10"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par>
                                <p:cTn id="94" presetID="10" presetClass="entr" presetSubtype="0" fill="hold" nodeType="with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fade">
                                      <p:cBhvr>
                                        <p:cTn id="96" dur="500"/>
                                        <p:tgtEl>
                                          <p:spTgt spid="56"/>
                                        </p:tgtEl>
                                      </p:cBhvr>
                                    </p:animEffect>
                                  </p:childTnLst>
                                </p:cTn>
                              </p:par>
                              <p:par>
                                <p:cTn id="97" presetID="10" presetClass="entr" presetSubtype="0" fill="hold" nodeType="with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fade">
                                      <p:cBhvr>
                                        <p:cTn id="99" dur="500"/>
                                        <p:tgtEl>
                                          <p:spTgt spid="57"/>
                                        </p:tgtEl>
                                      </p:cBhvr>
                                    </p:animEffect>
                                  </p:childTnLst>
                                </p:cTn>
                              </p:par>
                              <p:par>
                                <p:cTn id="100" presetID="10" presetClass="entr" presetSubtype="0" fill="hold"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500"/>
                                        <p:tgtEl>
                                          <p:spTgt spid="72"/>
                                        </p:tgtEl>
                                      </p:cBhvr>
                                    </p:animEffect>
                                  </p:childTnLst>
                                </p:cTn>
                              </p:par>
                              <p:par>
                                <p:cTn id="106" presetID="10" presetClass="entr" presetSubtype="0" fill="hold" nodeType="withEffect">
                                  <p:stCondLst>
                                    <p:cond delay="0"/>
                                  </p:stCondLst>
                                  <p:childTnLst>
                                    <p:set>
                                      <p:cBhvr>
                                        <p:cTn id="107" dur="1" fill="hold">
                                          <p:stCondLst>
                                            <p:cond delay="0"/>
                                          </p:stCondLst>
                                        </p:cTn>
                                        <p:tgtEl>
                                          <p:spTgt spid="73"/>
                                        </p:tgtEl>
                                        <p:attrNameLst>
                                          <p:attrName>style.visibility</p:attrName>
                                        </p:attrNameLst>
                                      </p:cBhvr>
                                      <p:to>
                                        <p:strVal val="visible"/>
                                      </p:to>
                                    </p:set>
                                    <p:animEffect transition="in" filter="fade">
                                      <p:cBhvr>
                                        <p:cTn id="108" dur="500"/>
                                        <p:tgtEl>
                                          <p:spTgt spid="7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4"/>
                                        </p:tgtEl>
                                        <p:attrNameLst>
                                          <p:attrName>style.visibility</p:attrName>
                                        </p:attrNameLst>
                                      </p:cBhvr>
                                      <p:to>
                                        <p:strVal val="visible"/>
                                      </p:to>
                                    </p:set>
                                    <p:animEffect transition="in" filter="fade">
                                      <p:cBhvr>
                                        <p:cTn id="111" dur="500"/>
                                        <p:tgtEl>
                                          <p:spTgt spid="74"/>
                                        </p:tgtEl>
                                      </p:cBhvr>
                                    </p:animEffect>
                                  </p:childTnLst>
                                </p:cTn>
                              </p:par>
                              <p:par>
                                <p:cTn id="112" presetID="10" presetClass="entr" presetSubtype="0" fill="hold" nodeType="withEffect">
                                  <p:stCondLst>
                                    <p:cond delay="0"/>
                                  </p:stCondLst>
                                  <p:childTnLst>
                                    <p:set>
                                      <p:cBhvr>
                                        <p:cTn id="113" dur="1" fill="hold">
                                          <p:stCondLst>
                                            <p:cond delay="0"/>
                                          </p:stCondLst>
                                        </p:cTn>
                                        <p:tgtEl>
                                          <p:spTgt spid="76"/>
                                        </p:tgtEl>
                                        <p:attrNameLst>
                                          <p:attrName>style.visibility</p:attrName>
                                        </p:attrNameLst>
                                      </p:cBhvr>
                                      <p:to>
                                        <p:strVal val="visible"/>
                                      </p:to>
                                    </p:set>
                                    <p:animEffect transition="in" filter="fade">
                                      <p:cBhvr>
                                        <p:cTn id="114" dur="500"/>
                                        <p:tgtEl>
                                          <p:spTgt spid="76"/>
                                        </p:tgtEl>
                                      </p:cBhvr>
                                    </p:animEffect>
                                  </p:childTnLst>
                                </p:cTn>
                              </p:par>
                              <p:par>
                                <p:cTn id="115" presetID="10" presetClass="entr" presetSubtype="0" fill="hold" nodeType="with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fade">
                                      <p:cBhvr>
                                        <p:cTn id="117" dur="500"/>
                                        <p:tgtEl>
                                          <p:spTgt spid="7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9"/>
                                        </p:tgtEl>
                                        <p:attrNameLst>
                                          <p:attrName>style.visibility</p:attrName>
                                        </p:attrNameLst>
                                      </p:cBhvr>
                                      <p:to>
                                        <p:strVal val="visible"/>
                                      </p:to>
                                    </p:set>
                                    <p:animEffect transition="in" filter="fade">
                                      <p:cBhvr>
                                        <p:cTn id="120" dur="500"/>
                                        <p:tgtEl>
                                          <p:spTgt spid="7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fade">
                                      <p:cBhvr>
                                        <p:cTn id="123" dur="500"/>
                                        <p:tgtEl>
                                          <p:spTgt spid="80"/>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
                                        </p:tgtEl>
                                        <p:attrNameLst>
                                          <p:attrName>style.visibility</p:attrName>
                                        </p:attrNameLst>
                                      </p:cBhvr>
                                      <p:to>
                                        <p:strVal val="visible"/>
                                      </p:to>
                                    </p:set>
                                    <p:animEffect transition="in" filter="fade">
                                      <p:cBhvr>
                                        <p:cTn id="128" dur="500"/>
                                        <p:tgtEl>
                                          <p:spTgt spid="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81"/>
                                        </p:tgtEl>
                                        <p:attrNameLst>
                                          <p:attrName>style.visibility</p:attrName>
                                        </p:attrNameLst>
                                      </p:cBhvr>
                                      <p:to>
                                        <p:strVal val="visible"/>
                                      </p:to>
                                    </p:set>
                                    <p:animEffect transition="in" filter="fade">
                                      <p:cBhvr>
                                        <p:cTn id="133" dur="500"/>
                                        <p:tgtEl>
                                          <p:spTgt spid="81"/>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82"/>
                                        </p:tgtEl>
                                        <p:attrNameLst>
                                          <p:attrName>style.visibility</p:attrName>
                                        </p:attrNameLst>
                                      </p:cBhvr>
                                      <p:to>
                                        <p:strVal val="visible"/>
                                      </p:to>
                                    </p:set>
                                    <p:animEffect transition="in" filter="fade">
                                      <p:cBhvr>
                                        <p:cTn id="138" dur="500"/>
                                        <p:tgtEl>
                                          <p:spTgt spid="82"/>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500"/>
                                        <p:tgtEl>
                                          <p:spTgt spid="83"/>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84"/>
                                        </p:tgtEl>
                                        <p:attrNameLst>
                                          <p:attrName>style.visibility</p:attrName>
                                        </p:attrNameLst>
                                      </p:cBhvr>
                                      <p:to>
                                        <p:strVal val="visible"/>
                                      </p:to>
                                    </p:set>
                                    <p:animEffect transition="in" filter="fade">
                                      <p:cBhvr>
                                        <p:cTn id="148" dur="500"/>
                                        <p:tgtEl>
                                          <p:spTgt spid="8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85"/>
                                        </p:tgtEl>
                                        <p:attrNameLst>
                                          <p:attrName>style.visibility</p:attrName>
                                        </p:attrNameLst>
                                      </p:cBhvr>
                                      <p:to>
                                        <p:strVal val="visible"/>
                                      </p:to>
                                    </p:set>
                                    <p:animEffect transition="in" filter="fade">
                                      <p:cBhvr>
                                        <p:cTn id="153" dur="500"/>
                                        <p:tgtEl>
                                          <p:spTgt spid="85"/>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86"/>
                                        </p:tgtEl>
                                        <p:attrNameLst>
                                          <p:attrName>style.visibility</p:attrName>
                                        </p:attrNameLst>
                                      </p:cBhvr>
                                      <p:to>
                                        <p:strVal val="visible"/>
                                      </p:to>
                                    </p:set>
                                    <p:animEffect transition="in" filter="fade">
                                      <p:cBhvr>
                                        <p:cTn id="158" dur="500"/>
                                        <p:tgtEl>
                                          <p:spTgt spid="86"/>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72" grpId="0"/>
      <p:bldP spid="74" grpId="0"/>
      <p:bldP spid="79" grpId="0"/>
      <p:bldP spid="80" grpId="0"/>
      <p:bldP spid="3"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53886" y="3890375"/>
            <a:ext cx="95869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He can run</a:t>
            </a:r>
            <a:r>
              <a:rPr kumimoji="0" lang="es-CO" sz="3600" b="0" i="0" u="none" strike="noStrike" kern="1200" cap="none" spc="0" normalizeH="0" noProof="0" dirty="0">
                <a:ln>
                  <a:noFill/>
                </a:ln>
                <a:solidFill>
                  <a:srgbClr val="002060"/>
                </a:solidFill>
                <a:effectLst/>
                <a:uLnTx/>
                <a:uFillTx/>
                <a:latin typeface="Century Gothic" panose="020B0502020202020204" pitchFamily="34" charset="0"/>
                <a:ea typeface="+mn-ea"/>
                <a:cs typeface="Calibri" panose="020F0502020204030204" pitchFamily="34" charset="0"/>
              </a:rPr>
              <a:t>.</a:t>
            </a:r>
            <a:endPar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328971" y="988770"/>
            <a:ext cx="11204264" cy="707886"/>
          </a:xfrm>
          <a:prstGeom prst="rect">
            <a:avLst/>
          </a:prstGeom>
          <a:noFill/>
        </p:spPr>
        <p:txBody>
          <a:bodyPr wrap="square" rtlCol="0">
            <a:spAutoFit/>
          </a:bodyPr>
          <a:lstStyle/>
          <a:p>
            <a:r>
              <a:rPr lang="en-GB" sz="4000" b="1" dirty="0">
                <a:solidFill>
                  <a:srgbClr val="115076"/>
                </a:solidFill>
                <a:latin typeface="Century Gothic" panose="020B0502020202020204" pitchFamily="34" charset="0"/>
              </a:rPr>
              <a:t>Was </a:t>
            </a:r>
            <a:r>
              <a:rPr lang="en-GB" sz="4000" b="1" dirty="0" err="1">
                <a:solidFill>
                  <a:srgbClr val="115076"/>
                </a:solidFill>
                <a:latin typeface="Century Gothic" panose="020B0502020202020204" pitchFamily="34" charset="0"/>
              </a:rPr>
              <a:t>hörst</a:t>
            </a:r>
            <a:r>
              <a:rPr lang="en-GB" sz="4000" b="1" dirty="0">
                <a:solidFill>
                  <a:srgbClr val="115076"/>
                </a:solidFill>
                <a:latin typeface="Century Gothic" panose="020B0502020202020204" pitchFamily="34" charset="0"/>
              </a:rPr>
              <a:t> du? ‘AU’, ‘ÄU’ </a:t>
            </a:r>
            <a:r>
              <a:rPr lang="en-GB" sz="4000" b="1" dirty="0" err="1">
                <a:solidFill>
                  <a:srgbClr val="115076"/>
                </a:solidFill>
                <a:latin typeface="Century Gothic" panose="020B0502020202020204" pitchFamily="34" charset="0"/>
              </a:rPr>
              <a:t>oder</a:t>
            </a:r>
            <a:r>
              <a:rPr lang="en-GB" sz="4000" b="1" dirty="0">
                <a:solidFill>
                  <a:srgbClr val="115076"/>
                </a:solidFill>
                <a:latin typeface="Century Gothic" panose="020B0502020202020204" pitchFamily="34" charset="0"/>
              </a:rPr>
              <a:t> ‘AU’ und ‘ÄU’?</a:t>
            </a:r>
          </a:p>
        </p:txBody>
      </p:sp>
      <p:sp>
        <p:nvSpPr>
          <p:cNvPr id="16" name="Action Button: Custom 15">
            <a:hlinkClick r:id="" action="ppaction://noaction" highlightClick="1">
              <a:snd r:embed="rId3" name="Ger_2.2.2_phonics_sentence_3.wav"/>
            </a:hlinkClick>
          </p:cNvPr>
          <p:cNvSpPr/>
          <p:nvPr/>
        </p:nvSpPr>
        <p:spPr>
          <a:xfrm>
            <a:off x="328971" y="190089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3734" y="1831413"/>
            <a:ext cx="522871" cy="544657"/>
          </a:xfrm>
          <a:prstGeom prst="rect">
            <a:avLst/>
          </a:prstGeom>
        </p:spPr>
      </p:pic>
      <p:sp>
        <p:nvSpPr>
          <p:cNvPr id="8" name="TextBox 7"/>
          <p:cNvSpPr txBox="1"/>
          <p:nvPr/>
        </p:nvSpPr>
        <p:spPr>
          <a:xfrm>
            <a:off x="922883" y="1788130"/>
            <a:ext cx="943624"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AU</a:t>
            </a:r>
          </a:p>
        </p:txBody>
      </p:sp>
      <p:sp>
        <p:nvSpPr>
          <p:cNvPr id="2" name="TextBox 1"/>
          <p:cNvSpPr txBox="1"/>
          <p:nvPr/>
        </p:nvSpPr>
        <p:spPr>
          <a:xfrm>
            <a:off x="1153886" y="2862336"/>
            <a:ext cx="11038114" cy="923330"/>
          </a:xfrm>
          <a:prstGeom prst="rect">
            <a:avLst/>
          </a:prstGeom>
          <a:noFill/>
        </p:spPr>
        <p:txBody>
          <a:bodyPr wrap="square" rtlCol="0">
            <a:spAutoFit/>
          </a:bodyPr>
          <a:lstStyle/>
          <a:p>
            <a:r>
              <a:rPr lang="es-CO" sz="5400" dirty="0">
                <a:solidFill>
                  <a:srgbClr val="002060"/>
                </a:solidFill>
                <a:latin typeface="Century Gothic" panose="020B0502020202020204" pitchFamily="34" charset="0"/>
                <a:cs typeface="Calibri" panose="020F0502020204030204" pitchFamily="34" charset="0"/>
              </a:rPr>
              <a:t>Er </a:t>
            </a:r>
            <a:r>
              <a:rPr lang="es-CO" sz="5400" dirty="0" err="1">
                <a:solidFill>
                  <a:srgbClr val="002060"/>
                </a:solidFill>
                <a:latin typeface="Century Gothic" panose="020B0502020202020204" pitchFamily="34" charset="0"/>
                <a:cs typeface="Calibri" panose="020F0502020204030204" pitchFamily="34" charset="0"/>
              </a:rPr>
              <a:t>kann</a:t>
            </a:r>
            <a:r>
              <a:rPr lang="es-CO" sz="5400" dirty="0">
                <a:solidFill>
                  <a:srgbClr val="002060"/>
                </a:solidFill>
                <a:latin typeface="Century Gothic" panose="020B0502020202020204" pitchFamily="34" charset="0"/>
                <a:cs typeface="Calibri" panose="020F0502020204030204" pitchFamily="34" charset="0"/>
              </a:rPr>
              <a:t> l</a:t>
            </a:r>
            <a:r>
              <a:rPr lang="en-GB" sz="5400" dirty="0">
                <a:solidFill>
                  <a:srgbClr val="EEC100"/>
                </a:solidFill>
                <a:latin typeface="Century Gothic" panose="020B0502020202020204" pitchFamily="34" charset="0"/>
                <a:cs typeface="Calibri" panose="020F0502020204030204" pitchFamily="34" charset="0"/>
              </a:rPr>
              <a:t>au</a:t>
            </a:r>
            <a:r>
              <a:rPr lang="es-CO" sz="5400" dirty="0" err="1">
                <a:solidFill>
                  <a:srgbClr val="002060"/>
                </a:solidFill>
                <a:latin typeface="Century Gothic" panose="020B0502020202020204" pitchFamily="34" charset="0"/>
                <a:cs typeface="Calibri" panose="020F0502020204030204" pitchFamily="34" charset="0"/>
              </a:rPr>
              <a:t>fen</a:t>
            </a:r>
            <a:r>
              <a:rPr lang="es-CO" sz="5400" dirty="0">
                <a:solidFill>
                  <a:srgbClr val="002060"/>
                </a:solidFill>
                <a:latin typeface="Century Gothic" panose="020B0502020202020204" pitchFamily="34" charset="0"/>
                <a:cs typeface="Calibri" panose="020F0502020204030204" pitchFamily="34" charset="0"/>
              </a:rPr>
              <a:t>.</a:t>
            </a:r>
            <a:endParaRPr lang="en-GB" sz="5400" dirty="0"/>
          </a:p>
        </p:txBody>
      </p:sp>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397" y="209100"/>
            <a:ext cx="8032972" cy="869950"/>
          </a:xfrm>
          <a:prstGeom prst="rect">
            <a:avLst/>
          </a:prstGeom>
        </p:spPr>
      </p:pic>
      <p:sp>
        <p:nvSpPr>
          <p:cNvPr id="11" name="Title 1"/>
          <p:cNvSpPr>
            <a:spLocks noGrp="1"/>
          </p:cNvSpPr>
          <p:nvPr>
            <p:ph type="title"/>
          </p:nvPr>
        </p:nvSpPr>
        <p:spPr>
          <a:xfrm>
            <a:off x="216397" y="245000"/>
            <a:ext cx="7102642" cy="723443"/>
          </a:xfrm>
        </p:spPr>
        <p:txBody>
          <a:bodyPr>
            <a:normAutofit/>
          </a:bodyPr>
          <a:lstStyle/>
          <a:p>
            <a:r>
              <a:rPr lang="en-GB" sz="3100" b="1" dirty="0">
                <a:solidFill>
                  <a:schemeClr val="bg1"/>
                </a:solidFill>
              </a:rPr>
              <a:t>‘AU’ </a:t>
            </a:r>
            <a:r>
              <a:rPr lang="en-GB" sz="3100" b="1" dirty="0" err="1">
                <a:solidFill>
                  <a:schemeClr val="bg1"/>
                </a:solidFill>
              </a:rPr>
              <a:t>oder</a:t>
            </a:r>
            <a:r>
              <a:rPr lang="en-GB" sz="3100" b="1" dirty="0">
                <a:solidFill>
                  <a:schemeClr val="bg1"/>
                </a:solidFill>
              </a:rPr>
              <a:t> ÄU </a:t>
            </a:r>
            <a:r>
              <a:rPr lang="en-GB" sz="3100" b="1" dirty="0" err="1">
                <a:solidFill>
                  <a:schemeClr val="bg1"/>
                </a:solidFill>
              </a:rPr>
              <a:t>oder</a:t>
            </a:r>
            <a:r>
              <a:rPr lang="en-GB" sz="3100" b="1" dirty="0">
                <a:solidFill>
                  <a:schemeClr val="bg1"/>
                </a:solidFill>
              </a:rPr>
              <a:t> </a:t>
            </a:r>
            <a:r>
              <a:rPr lang="en-GB" sz="3100" b="1" dirty="0" err="1">
                <a:solidFill>
                  <a:schemeClr val="bg1"/>
                </a:solidFill>
              </a:rPr>
              <a:t>beide</a:t>
            </a:r>
            <a:r>
              <a:rPr lang="en-GB" sz="3100" b="1" dirty="0">
                <a:solidFill>
                  <a:schemeClr val="bg1"/>
                </a:solidFill>
              </a:rPr>
              <a:t>?</a:t>
            </a:r>
          </a:p>
        </p:txBody>
      </p:sp>
      <p:sp>
        <p:nvSpPr>
          <p:cNvPr id="12" name="Rounded Rectangle 11"/>
          <p:cNvSpPr/>
          <p:nvPr/>
        </p:nvSpPr>
        <p:spPr>
          <a:xfrm>
            <a:off x="11218987" y="138287"/>
            <a:ext cx="830873" cy="820040"/>
          </a:xfrm>
          <a:prstGeom prst="roundRect">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1</a:t>
            </a:r>
          </a:p>
        </p:txBody>
      </p:sp>
    </p:spTree>
    <p:extLst>
      <p:ext uri="{BB962C8B-B14F-4D97-AF65-F5344CB8AC3E}">
        <p14:creationId xmlns:p14="http://schemas.microsoft.com/office/powerpoint/2010/main" val="309513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94" y="2201538"/>
            <a:ext cx="11674929" cy="1015663"/>
          </a:xfrm>
          <a:prstGeom prst="rect">
            <a:avLst/>
          </a:prstGeom>
          <a:noFill/>
        </p:spPr>
        <p:txBody>
          <a:bodyPr wrap="square" rtlCol="0">
            <a:spAutoFit/>
          </a:bodyPr>
          <a:lstStyle/>
          <a:p>
            <a:r>
              <a:rPr lang="es-CO" sz="6000" dirty="0">
                <a:solidFill>
                  <a:srgbClr val="002060"/>
                </a:solidFill>
                <a:latin typeface="Century Gothic" panose="020B0502020202020204" pitchFamily="34" charset="0"/>
                <a:cs typeface="Calibri" panose="020F0502020204030204" pitchFamily="34" charset="0"/>
              </a:rPr>
              <a:t>Er </a:t>
            </a:r>
            <a:r>
              <a:rPr lang="es-CO" sz="6000" dirty="0" err="1">
                <a:solidFill>
                  <a:srgbClr val="002060"/>
                </a:solidFill>
                <a:latin typeface="Century Gothic" panose="020B0502020202020204" pitchFamily="34" charset="0"/>
                <a:cs typeface="Calibri" panose="020F0502020204030204" pitchFamily="34" charset="0"/>
              </a:rPr>
              <a:t>kann</a:t>
            </a:r>
            <a:r>
              <a:rPr lang="es-CO" sz="6000" dirty="0">
                <a:solidFill>
                  <a:srgbClr val="002060"/>
                </a:solidFill>
                <a:latin typeface="Century Gothic" panose="020B0502020202020204" pitchFamily="34" charset="0"/>
                <a:cs typeface="Calibri" panose="020F0502020204030204" pitchFamily="34" charset="0"/>
              </a:rPr>
              <a:t> l</a:t>
            </a:r>
            <a:r>
              <a:rPr lang="en-GB" sz="6000" dirty="0">
                <a:solidFill>
                  <a:srgbClr val="EEC100"/>
                </a:solidFill>
                <a:latin typeface="Century Gothic" panose="020B0502020202020204" pitchFamily="34" charset="0"/>
                <a:cs typeface="Calibri" panose="020F0502020204030204" pitchFamily="34" charset="0"/>
              </a:rPr>
              <a:t>__</a:t>
            </a:r>
            <a:r>
              <a:rPr lang="es-CO" sz="6000" dirty="0" err="1">
                <a:solidFill>
                  <a:srgbClr val="002060"/>
                </a:solidFill>
                <a:latin typeface="Century Gothic" panose="020B0502020202020204" pitchFamily="34" charset="0"/>
                <a:cs typeface="Calibri" panose="020F0502020204030204" pitchFamily="34" charset="0"/>
              </a:rPr>
              <a:t>fen</a:t>
            </a:r>
            <a:r>
              <a:rPr lang="es-CO" sz="6000" dirty="0">
                <a:solidFill>
                  <a:srgbClr val="002060"/>
                </a:solidFill>
                <a:latin typeface="Century Gothic" panose="020B0502020202020204" pitchFamily="34" charset="0"/>
                <a:cs typeface="Calibri" panose="020F0502020204030204" pitchFamily="34" charset="0"/>
              </a:rPr>
              <a:t>.</a:t>
            </a:r>
            <a:endParaRPr lang="es-CO" sz="5800" dirty="0">
              <a:solidFill>
                <a:srgbClr val="115076"/>
              </a:solidFill>
              <a:latin typeface="Century Gothic" panose="020B0502020202020204" pitchFamily="34" charset="0"/>
              <a:cs typeface="Calibri" panose="020F0502020204030204" pitchFamily="34" charset="0"/>
            </a:endParaRPr>
          </a:p>
        </p:txBody>
      </p:sp>
      <p:sp>
        <p:nvSpPr>
          <p:cNvPr id="9" name="TextBox 8"/>
          <p:cNvSpPr txBox="1"/>
          <p:nvPr/>
        </p:nvSpPr>
        <p:spPr>
          <a:xfrm>
            <a:off x="3609456" y="2322261"/>
            <a:ext cx="1958857" cy="861774"/>
          </a:xfrm>
          <a:prstGeom prst="rect">
            <a:avLst/>
          </a:prstGeom>
          <a:noFill/>
        </p:spPr>
        <p:txBody>
          <a:bodyPr wrap="square" rtlCol="0">
            <a:spAutoFit/>
          </a:bodyPr>
          <a:lstStyle/>
          <a:p>
            <a:r>
              <a:rPr lang="en-GB" sz="5000" dirty="0">
                <a:solidFill>
                  <a:srgbClr val="EEC100"/>
                </a:solidFill>
                <a:latin typeface="Century Gothic" panose="020B0502020202020204" pitchFamily="34" charset="0"/>
                <a:cs typeface="Calibri" panose="020F0502020204030204" pitchFamily="34" charset="0"/>
              </a:rPr>
              <a:t>au</a:t>
            </a:r>
            <a:endParaRPr lang="en-GB" sz="5000" dirty="0">
              <a:solidFill>
                <a:schemeClr val="accent2"/>
              </a:solidFill>
              <a:latin typeface="Century Gothic" panose="020B0502020202020204" pitchFamily="34" charset="0"/>
            </a:endParaRPr>
          </a:p>
        </p:txBody>
      </p:sp>
      <p:sp>
        <p:nvSpPr>
          <p:cNvPr id="6" name="Action Button: Custom 5">
            <a:hlinkClick r:id="" action="ppaction://noaction" highlightClick="1">
              <a:snd r:embed="rId3" name="Ger_2.2.2_phonics_sentence_3.wav"/>
            </a:hlinkClick>
          </p:cNvPr>
          <p:cNvSpPr/>
          <p:nvPr/>
        </p:nvSpPr>
        <p:spPr>
          <a:xfrm>
            <a:off x="212585" y="254924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8" name="Rounded Rectangle 7"/>
          <p:cNvSpPr/>
          <p:nvPr/>
        </p:nvSpPr>
        <p:spPr>
          <a:xfrm>
            <a:off x="11218987" y="138287"/>
            <a:ext cx="830873" cy="820040"/>
          </a:xfrm>
          <a:prstGeom prst="roundRect">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1</a:t>
            </a:r>
          </a:p>
        </p:txBody>
      </p:sp>
    </p:spTree>
    <p:extLst>
      <p:ext uri="{BB962C8B-B14F-4D97-AF65-F5344CB8AC3E}">
        <p14:creationId xmlns:p14="http://schemas.microsoft.com/office/powerpoint/2010/main" val="3470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53886" y="3914190"/>
            <a:ext cx="115246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Do </a:t>
            </a:r>
            <a:r>
              <a:rPr kumimoji="0" lang="es-CO" sz="3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you</a:t>
            </a:r>
            <a:r>
              <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3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dream</a:t>
            </a:r>
            <a:r>
              <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 are </a:t>
            </a:r>
            <a:r>
              <a:rPr kumimoji="0" lang="es-CO" sz="3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you</a:t>
            </a:r>
            <a:r>
              <a:rPr kumimoji="0" lang="es-CO" sz="3600" b="0" i="0" u="none" strike="noStrike" kern="1200" cap="none" spc="0" normalizeH="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3600" b="0" i="0" u="none" strike="noStrike" kern="1200" cap="none" spc="0" normalizeH="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dreaming</a:t>
            </a:r>
            <a:r>
              <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3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about</a:t>
            </a:r>
            <a:r>
              <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n-GB" sz="3600" b="0" i="0" u="none" strike="noStrike" kern="1200" cap="none" spc="0" normalizeH="0" baseline="0" dirty="0">
                <a:ln>
                  <a:noFill/>
                </a:ln>
                <a:solidFill>
                  <a:srgbClr val="002060"/>
                </a:solidFill>
                <a:effectLst/>
                <a:uLnTx/>
                <a:uFillTx/>
                <a:latin typeface="Century Gothic" panose="020B0502020202020204" pitchFamily="34" charset="0"/>
                <a:ea typeface="+mn-ea"/>
                <a:cs typeface="Calibri" panose="020F0502020204030204" pitchFamily="34" charset="0"/>
              </a:rPr>
              <a:t>trees</a:t>
            </a:r>
            <a:r>
              <a:rPr kumimoji="0" lang="es-CO"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t>
            </a:r>
          </a:p>
        </p:txBody>
      </p:sp>
      <p:sp>
        <p:nvSpPr>
          <p:cNvPr id="15" name="TextBox 14"/>
          <p:cNvSpPr txBox="1"/>
          <p:nvPr/>
        </p:nvSpPr>
        <p:spPr>
          <a:xfrm>
            <a:off x="328971" y="988770"/>
            <a:ext cx="11204264" cy="707886"/>
          </a:xfrm>
          <a:prstGeom prst="rect">
            <a:avLst/>
          </a:prstGeom>
          <a:noFill/>
        </p:spPr>
        <p:txBody>
          <a:bodyPr wrap="square" rtlCol="0">
            <a:spAutoFit/>
          </a:bodyPr>
          <a:lstStyle/>
          <a:p>
            <a:r>
              <a:rPr lang="en-GB" sz="4000" b="1" dirty="0">
                <a:solidFill>
                  <a:srgbClr val="115076"/>
                </a:solidFill>
                <a:latin typeface="Century Gothic" panose="020B0502020202020204" pitchFamily="34" charset="0"/>
              </a:rPr>
              <a:t>Was </a:t>
            </a:r>
            <a:r>
              <a:rPr lang="en-GB" sz="4000" b="1" dirty="0" err="1">
                <a:solidFill>
                  <a:srgbClr val="115076"/>
                </a:solidFill>
                <a:latin typeface="Century Gothic" panose="020B0502020202020204" pitchFamily="34" charset="0"/>
              </a:rPr>
              <a:t>hörst</a:t>
            </a:r>
            <a:r>
              <a:rPr lang="en-GB" sz="4000" b="1" dirty="0">
                <a:solidFill>
                  <a:srgbClr val="115076"/>
                </a:solidFill>
                <a:latin typeface="Century Gothic" panose="020B0502020202020204" pitchFamily="34" charset="0"/>
              </a:rPr>
              <a:t> du? ‘AU’, ‘ÄU’ </a:t>
            </a:r>
            <a:r>
              <a:rPr lang="en-GB" sz="4000" b="1" dirty="0" err="1">
                <a:solidFill>
                  <a:srgbClr val="115076"/>
                </a:solidFill>
                <a:latin typeface="Century Gothic" panose="020B0502020202020204" pitchFamily="34" charset="0"/>
              </a:rPr>
              <a:t>oder</a:t>
            </a:r>
            <a:r>
              <a:rPr lang="en-GB" sz="4000" b="1" dirty="0">
                <a:solidFill>
                  <a:srgbClr val="115076"/>
                </a:solidFill>
                <a:latin typeface="Century Gothic" panose="020B0502020202020204" pitchFamily="34" charset="0"/>
              </a:rPr>
              <a:t> ‘AU’ und ‘ÄU’?</a:t>
            </a:r>
          </a:p>
        </p:txBody>
      </p:sp>
      <p:sp>
        <p:nvSpPr>
          <p:cNvPr id="16" name="Action Button: Custom 15">
            <a:hlinkClick r:id="" action="ppaction://noaction" highlightClick="1">
              <a:snd r:embed="rId3" name="Ger_2.2.2_phonics_sentence_2.wav"/>
            </a:hlinkClick>
          </p:cNvPr>
          <p:cNvSpPr/>
          <p:nvPr/>
        </p:nvSpPr>
        <p:spPr>
          <a:xfrm>
            <a:off x="328971" y="190089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7367" y="1788690"/>
            <a:ext cx="522871" cy="544657"/>
          </a:xfrm>
          <a:prstGeom prst="rect">
            <a:avLst/>
          </a:prstGeom>
        </p:spPr>
      </p:pic>
      <p:sp>
        <p:nvSpPr>
          <p:cNvPr id="8" name="TextBox 7"/>
          <p:cNvSpPr txBox="1"/>
          <p:nvPr/>
        </p:nvSpPr>
        <p:spPr>
          <a:xfrm>
            <a:off x="861093" y="1770689"/>
            <a:ext cx="2628900" cy="646331"/>
          </a:xfrm>
          <a:prstGeom prst="rect">
            <a:avLst/>
          </a:prstGeom>
          <a:noFill/>
        </p:spPr>
        <p:txBody>
          <a:bodyPr wrap="square" rtlCol="0">
            <a:spAutoFit/>
          </a:bodyPr>
          <a:lstStyle/>
          <a:p>
            <a:r>
              <a:rPr lang="en-GB" sz="3600" b="1" dirty="0">
                <a:solidFill>
                  <a:srgbClr val="115076"/>
                </a:solidFill>
                <a:latin typeface="Century Gothic" panose="020B0502020202020204" pitchFamily="34" charset="0"/>
              </a:rPr>
              <a:t>ÄU</a:t>
            </a:r>
          </a:p>
        </p:txBody>
      </p:sp>
      <p:sp>
        <p:nvSpPr>
          <p:cNvPr id="2" name="TextBox 1"/>
          <p:cNvSpPr txBox="1"/>
          <p:nvPr/>
        </p:nvSpPr>
        <p:spPr>
          <a:xfrm>
            <a:off x="1153886" y="2862336"/>
            <a:ext cx="11038114" cy="923330"/>
          </a:xfrm>
          <a:prstGeom prst="rect">
            <a:avLst/>
          </a:prstGeom>
          <a:noFill/>
        </p:spPr>
        <p:txBody>
          <a:bodyPr wrap="square" rtlCol="0">
            <a:spAutoFit/>
          </a:bodyPr>
          <a:lstStyle/>
          <a:p>
            <a:r>
              <a:rPr lang="es-CO" sz="5400" dirty="0" err="1">
                <a:solidFill>
                  <a:srgbClr val="002060"/>
                </a:solidFill>
                <a:latin typeface="Century Gothic" panose="020B0502020202020204" pitchFamily="34" charset="0"/>
                <a:cs typeface="Calibri" panose="020F0502020204030204" pitchFamily="34" charset="0"/>
              </a:rPr>
              <a:t>Tr</a:t>
            </a:r>
            <a:r>
              <a:rPr lang="en-GB" sz="5400" dirty="0" err="1">
                <a:solidFill>
                  <a:srgbClr val="EEC100"/>
                </a:solidFill>
                <a:latin typeface="Century Gothic" panose="020B0502020202020204" pitchFamily="34" charset="0"/>
                <a:cs typeface="Calibri" panose="020F0502020204030204" pitchFamily="34" charset="0"/>
              </a:rPr>
              <a:t>äu</a:t>
            </a:r>
            <a:r>
              <a:rPr lang="es-CO" sz="5400" dirty="0" err="1">
                <a:solidFill>
                  <a:srgbClr val="002060"/>
                </a:solidFill>
                <a:latin typeface="Century Gothic" panose="020B0502020202020204" pitchFamily="34" charset="0"/>
                <a:cs typeface="Calibri" panose="020F0502020204030204" pitchFamily="34" charset="0"/>
              </a:rPr>
              <a:t>mst</a:t>
            </a:r>
            <a:r>
              <a:rPr lang="es-CO" sz="5400" dirty="0">
                <a:solidFill>
                  <a:srgbClr val="002060"/>
                </a:solidFill>
                <a:latin typeface="Century Gothic" panose="020B0502020202020204" pitchFamily="34" charset="0"/>
                <a:cs typeface="Calibri" panose="020F0502020204030204" pitchFamily="34" charset="0"/>
              </a:rPr>
              <a:t> du von B</a:t>
            </a:r>
            <a:r>
              <a:rPr lang="en-GB" sz="5400" dirty="0" err="1">
                <a:solidFill>
                  <a:srgbClr val="EEC100"/>
                </a:solidFill>
                <a:latin typeface="Century Gothic" panose="020B0502020202020204" pitchFamily="34" charset="0"/>
                <a:cs typeface="Calibri" panose="020F0502020204030204" pitchFamily="34" charset="0"/>
              </a:rPr>
              <a:t>äu</a:t>
            </a:r>
            <a:r>
              <a:rPr lang="es-CO" sz="5400" dirty="0" err="1">
                <a:solidFill>
                  <a:srgbClr val="002060"/>
                </a:solidFill>
                <a:latin typeface="Century Gothic" panose="020B0502020202020204" pitchFamily="34" charset="0"/>
                <a:cs typeface="Calibri" panose="020F0502020204030204" pitchFamily="34" charset="0"/>
              </a:rPr>
              <a:t>men</a:t>
            </a:r>
            <a:r>
              <a:rPr lang="es-CO" sz="5400" dirty="0">
                <a:solidFill>
                  <a:srgbClr val="002060"/>
                </a:solidFill>
                <a:latin typeface="Century Gothic" panose="020B0502020202020204" pitchFamily="34" charset="0"/>
                <a:cs typeface="Calibri" panose="020F0502020204030204" pitchFamily="34" charset="0"/>
              </a:rPr>
              <a:t>?</a:t>
            </a:r>
            <a:endParaRPr lang="en-GB" sz="5400" dirty="0"/>
          </a:p>
        </p:txBody>
      </p:sp>
      <p:pic>
        <p:nvPicPr>
          <p:cNvPr id="10" name="Picture 9" descr="background rectangle">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397" y="209100"/>
            <a:ext cx="8032972" cy="869950"/>
          </a:xfrm>
          <a:prstGeom prst="rect">
            <a:avLst/>
          </a:prstGeom>
        </p:spPr>
      </p:pic>
      <p:sp>
        <p:nvSpPr>
          <p:cNvPr id="11" name="Title 1"/>
          <p:cNvSpPr>
            <a:spLocks noGrp="1"/>
          </p:cNvSpPr>
          <p:nvPr>
            <p:ph type="title"/>
          </p:nvPr>
        </p:nvSpPr>
        <p:spPr>
          <a:xfrm>
            <a:off x="216397" y="245000"/>
            <a:ext cx="7102642" cy="723443"/>
          </a:xfrm>
        </p:spPr>
        <p:txBody>
          <a:bodyPr>
            <a:normAutofit/>
          </a:bodyPr>
          <a:lstStyle/>
          <a:p>
            <a:r>
              <a:rPr lang="en-GB" sz="3100" b="1" dirty="0">
                <a:solidFill>
                  <a:schemeClr val="bg1"/>
                </a:solidFill>
              </a:rPr>
              <a:t>‘AU’ </a:t>
            </a:r>
            <a:r>
              <a:rPr lang="en-GB" sz="3100" b="1" dirty="0" err="1">
                <a:solidFill>
                  <a:schemeClr val="bg1"/>
                </a:solidFill>
              </a:rPr>
              <a:t>oder</a:t>
            </a:r>
            <a:r>
              <a:rPr lang="en-GB" sz="3100" b="1" dirty="0">
                <a:solidFill>
                  <a:schemeClr val="bg1"/>
                </a:solidFill>
              </a:rPr>
              <a:t> ÄU </a:t>
            </a:r>
            <a:r>
              <a:rPr lang="en-GB" sz="3100" b="1" dirty="0" err="1">
                <a:solidFill>
                  <a:schemeClr val="bg1"/>
                </a:solidFill>
              </a:rPr>
              <a:t>oder</a:t>
            </a:r>
            <a:r>
              <a:rPr lang="en-GB" sz="3100" b="1" dirty="0">
                <a:solidFill>
                  <a:schemeClr val="bg1"/>
                </a:solidFill>
              </a:rPr>
              <a:t> </a:t>
            </a:r>
            <a:r>
              <a:rPr lang="en-GB" sz="3100" b="1" dirty="0" err="1">
                <a:solidFill>
                  <a:schemeClr val="bg1"/>
                </a:solidFill>
              </a:rPr>
              <a:t>beide</a:t>
            </a:r>
            <a:r>
              <a:rPr lang="en-GB" sz="3100" b="1" dirty="0">
                <a:solidFill>
                  <a:schemeClr val="bg1"/>
                </a:solidFill>
              </a:rPr>
              <a:t>?</a:t>
            </a:r>
          </a:p>
        </p:txBody>
      </p:sp>
      <p:sp>
        <p:nvSpPr>
          <p:cNvPr id="12" name="Rounded Rectangle 11"/>
          <p:cNvSpPr/>
          <p:nvPr/>
        </p:nvSpPr>
        <p:spPr>
          <a:xfrm>
            <a:off x="11218987" y="138287"/>
            <a:ext cx="830873" cy="820040"/>
          </a:xfrm>
          <a:prstGeom prst="roundRect">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2</a:t>
            </a:r>
          </a:p>
        </p:txBody>
      </p:sp>
    </p:spTree>
    <p:extLst>
      <p:ext uri="{BB962C8B-B14F-4D97-AF65-F5344CB8AC3E}">
        <p14:creationId xmlns:p14="http://schemas.microsoft.com/office/powerpoint/2010/main" val="3278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725901B-0E02-274F-9B7E-6D7C73D471C2}" vid="{82AF7C57-371A-AD42-9015-4400105BBD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2</TotalTime>
  <Words>1126</Words>
  <Application>Microsoft Macintosh PowerPoint</Application>
  <PresentationFormat>Widescreen</PresentationFormat>
  <Paragraphs>182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Phonics</vt:lpstr>
      <vt:lpstr>au </vt:lpstr>
      <vt:lpstr>au</vt:lpstr>
      <vt:lpstr>au</vt:lpstr>
      <vt:lpstr>au</vt:lpstr>
      <vt:lpstr>Hörst du ‘au’ oder ‘äu’?</vt:lpstr>
      <vt:lpstr>‘AU’ oder ÄU oder beide?</vt:lpstr>
      <vt:lpstr>PowerPoint Presentation</vt:lpstr>
      <vt:lpstr>‘AU’ oder ÄU oder beide?</vt:lpstr>
      <vt:lpstr>PowerPoint Presentation</vt:lpstr>
      <vt:lpstr>‘AU’ oder ÄU oder beide?</vt:lpstr>
      <vt:lpstr>PowerPoint Presentation</vt:lpstr>
      <vt:lpstr>‘AU’ oder ÄU oder beide?</vt:lpstr>
      <vt:lpstr>‘AU’ oder ÄU oder beide?</vt:lpstr>
      <vt:lpstr>‘AU’ oder ÄU oder beide?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 </dc:title>
  <dc:creator>Inge Alferink</dc:creator>
  <cp:lastModifiedBy>Inge Alferink</cp:lastModifiedBy>
  <cp:revision>3</cp:revision>
  <dcterms:created xsi:type="dcterms:W3CDTF">2020-03-26T14:08:03Z</dcterms:created>
  <dcterms:modified xsi:type="dcterms:W3CDTF">2020-03-26T14:10:55Z</dcterms:modified>
</cp:coreProperties>
</file>