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6"/>
  </p:notesMasterIdLst>
  <p:sldIdLst>
    <p:sldId id="258" r:id="rId3"/>
    <p:sldId id="37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520"/>
    <a:srgbClr val="115076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86442" autoAdjust="0"/>
  </p:normalViewPr>
  <p:slideViewPr>
    <p:cSldViewPr snapToGrid="0">
      <p:cViewPr varScale="1">
        <p:scale>
          <a:sx n="118" d="100"/>
          <a:sy n="118" d="100"/>
        </p:scale>
        <p:origin x="224" y="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69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Vokabeln</a:t>
            </a:r>
            <a:r>
              <a:rPr lang="en-GB" b="1" dirty="0"/>
              <a:t> – verb starter</a:t>
            </a:r>
          </a:p>
          <a:p>
            <a:r>
              <a:rPr lang="en-GB" b="0" dirty="0"/>
              <a:t>Show verbs in third person forms and get students to write down the infinitive / dictionary form. </a:t>
            </a:r>
            <a:br>
              <a:rPr lang="en-GB" b="0" dirty="0"/>
            </a:br>
            <a:r>
              <a:rPr lang="en-GB" b="0" dirty="0"/>
              <a:t>We include some verbs that are </a:t>
            </a:r>
            <a:r>
              <a:rPr lang="en-GB" b="0" u="sng" dirty="0"/>
              <a:t>not</a:t>
            </a:r>
            <a:r>
              <a:rPr lang="en-GB" b="0" dirty="0"/>
              <a:t> strong verbs as this is the second week we are doing these.</a:t>
            </a:r>
            <a:br>
              <a:rPr lang="en-GB" b="0" dirty="0"/>
            </a:br>
            <a:r>
              <a:rPr lang="en-GB" b="0" dirty="0"/>
              <a:t>It has been a few lessons since we revisited letters of the alphabet so we use those here</a:t>
            </a:r>
            <a:r>
              <a:rPr lang="en-GB" b="0" baseline="0" dirty="0"/>
              <a:t> to support teacher elicitation of the answers.</a:t>
            </a:r>
            <a:br>
              <a:rPr lang="en-GB" b="0" baseline="0" dirty="0"/>
            </a:br>
            <a:r>
              <a:rPr lang="en-GB" b="0" baseline="0" dirty="0"/>
              <a:t>Students can then be prompted to say both the 3</a:t>
            </a:r>
            <a:r>
              <a:rPr lang="en-GB" b="0" baseline="30000" dirty="0"/>
              <a:t>rd</a:t>
            </a:r>
            <a:r>
              <a:rPr lang="en-GB" b="0" baseline="0" dirty="0"/>
              <a:t> person form and the infinitive.</a:t>
            </a:r>
            <a:br>
              <a:rPr lang="en-GB" b="0" baseline="0" dirty="0"/>
            </a:br>
            <a:r>
              <a:rPr lang="en-GB" b="0" baseline="0" dirty="0"/>
              <a:t>E.g.</a:t>
            </a:r>
            <a:br>
              <a:rPr lang="en-GB" b="0" baseline="0" dirty="0"/>
            </a:br>
            <a:r>
              <a:rPr lang="en-GB" b="0" baseline="0" dirty="0"/>
              <a:t>Teacher - A</a:t>
            </a:r>
            <a:br>
              <a:rPr lang="en-GB" b="0" baseline="0" dirty="0"/>
            </a:br>
            <a:r>
              <a:rPr lang="en-GB" b="0" baseline="0" dirty="0"/>
              <a:t>Student - </a:t>
            </a:r>
            <a:r>
              <a:rPr lang="en-GB" b="0" baseline="0" dirty="0" err="1"/>
              <a:t>läuft</a:t>
            </a:r>
            <a:r>
              <a:rPr lang="en-GB" b="0" baseline="0" dirty="0"/>
              <a:t>, </a:t>
            </a:r>
            <a:r>
              <a:rPr lang="en-GB" b="0" baseline="0" dirty="0" err="1"/>
              <a:t>laufen</a:t>
            </a:r>
            <a:endParaRPr lang="en-GB" b="0" dirty="0"/>
          </a:p>
          <a:p>
            <a:endParaRPr lang="en-GB" b="0" dirty="0"/>
          </a:p>
          <a:p>
            <a:r>
              <a:rPr lang="en-GB" b="0" dirty="0" err="1"/>
              <a:t>laufen</a:t>
            </a:r>
            <a:endParaRPr lang="en-GB" b="0" dirty="0"/>
          </a:p>
          <a:p>
            <a:r>
              <a:rPr lang="en-GB" b="0" dirty="0" err="1"/>
              <a:t>essen</a:t>
            </a:r>
            <a:endParaRPr lang="en-GB" b="0" dirty="0"/>
          </a:p>
          <a:p>
            <a:r>
              <a:rPr lang="en-GB" b="0" dirty="0" err="1"/>
              <a:t>schlafen</a:t>
            </a:r>
            <a:endParaRPr lang="en-GB" b="0" dirty="0"/>
          </a:p>
          <a:p>
            <a:r>
              <a:rPr lang="en-GB" b="0" dirty="0" err="1"/>
              <a:t>geben</a:t>
            </a:r>
            <a:endParaRPr lang="en-GB" b="0" dirty="0"/>
          </a:p>
          <a:p>
            <a:r>
              <a:rPr lang="en-GB" b="0" dirty="0" err="1"/>
              <a:t>helfen</a:t>
            </a:r>
            <a:endParaRPr lang="en-GB" b="0" dirty="0"/>
          </a:p>
          <a:p>
            <a:r>
              <a:rPr lang="en-GB" b="0" dirty="0" err="1"/>
              <a:t>lesen</a:t>
            </a:r>
            <a:endParaRPr lang="en-GB" b="0" dirty="0"/>
          </a:p>
          <a:p>
            <a:r>
              <a:rPr lang="en-GB" b="0" dirty="0" err="1"/>
              <a:t>tragen</a:t>
            </a:r>
            <a:endParaRPr lang="en-GB" b="0" dirty="0"/>
          </a:p>
          <a:p>
            <a:endParaRPr lang="en-GB" b="0" dirty="0"/>
          </a:p>
          <a:p>
            <a:r>
              <a:rPr lang="en-GB" b="0" dirty="0"/>
              <a:t>hören</a:t>
            </a:r>
          </a:p>
          <a:p>
            <a:r>
              <a:rPr lang="en-GB" b="0" dirty="0" err="1"/>
              <a:t>wünschen</a:t>
            </a:r>
            <a:endParaRPr lang="en-GB" b="0" dirty="0"/>
          </a:p>
          <a:p>
            <a:r>
              <a:rPr lang="en-GB" b="0" dirty="0" err="1"/>
              <a:t>trinken</a:t>
            </a:r>
            <a:endParaRPr lang="en-GB" b="0" dirty="0"/>
          </a:p>
          <a:p>
            <a:r>
              <a:rPr lang="en-GB" b="0" dirty="0" err="1"/>
              <a:t>schwimmen</a:t>
            </a:r>
            <a:endParaRPr lang="en-GB" b="0" dirty="0"/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70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Vokabeln</a:t>
            </a:r>
            <a:endParaRPr lang="en-GB" b="1" dirty="0"/>
          </a:p>
          <a:p>
            <a:r>
              <a:rPr lang="en-GB" dirty="0"/>
              <a:t>Translate the question words in German. They will be useful in the question-answer activity that follows</a:t>
            </a:r>
          </a:p>
          <a:p>
            <a:endParaRPr lang="en-GB" dirty="0"/>
          </a:p>
          <a:p>
            <a:r>
              <a:rPr lang="en-GB" dirty="0" err="1"/>
              <a:t>Wie</a:t>
            </a:r>
            <a:r>
              <a:rPr lang="en-GB" dirty="0"/>
              <a:t> oft?</a:t>
            </a:r>
          </a:p>
          <a:p>
            <a:r>
              <a:rPr lang="en-GB" dirty="0"/>
              <a:t>how often </a:t>
            </a:r>
            <a:r>
              <a:rPr lang="en-GB" dirty="0">
                <a:sym typeface="Wingdings" pitchFamily="2" charset="2"/>
              </a:rPr>
              <a:t> they don’t know this, but know the component parts (</a:t>
            </a:r>
            <a:r>
              <a:rPr lang="en-GB" dirty="0" err="1">
                <a:sym typeface="Wingdings" pitchFamily="2" charset="2"/>
              </a:rPr>
              <a:t>wie</a:t>
            </a:r>
            <a:r>
              <a:rPr lang="en-GB" dirty="0">
                <a:sym typeface="Wingdings" pitchFamily="2" charset="2"/>
              </a:rPr>
              <a:t> and oft), so this is a good opportunity to p0ut those together.</a:t>
            </a:r>
            <a:br>
              <a:rPr lang="en-GB" dirty="0">
                <a:sym typeface="Wingdings" pitchFamily="2" charset="2"/>
              </a:rPr>
            </a:br>
            <a:r>
              <a:rPr lang="en-GB" dirty="0">
                <a:sym typeface="Wingdings" pitchFamily="2" charset="2"/>
              </a:rPr>
              <a:t>where from  this is also new, a variant of ‘wo’, which they do know.  This is introduced here, because they will hear it in the listening/reading task</a:t>
            </a:r>
            <a:r>
              <a:rPr lang="en-GB" baseline="0" dirty="0">
                <a:sym typeface="Wingdings" pitchFamily="2" charset="2"/>
              </a:rPr>
              <a:t> that follows, but they are not expected to produce it.  It will be explicitly introduced in Y8.</a:t>
            </a:r>
            <a:br>
              <a:rPr lang="en-GB" baseline="0" dirty="0">
                <a:sym typeface="Wingdings" pitchFamily="2" charset="2"/>
              </a:rPr>
            </a:br>
            <a:r>
              <a:rPr lang="en-GB" baseline="0" dirty="0">
                <a:sym typeface="Wingdings" pitchFamily="2" charset="2"/>
              </a:rPr>
              <a:t>Elicit the meaning of the question: </a:t>
            </a:r>
            <a:r>
              <a:rPr lang="en-GB" baseline="0" dirty="0" err="1">
                <a:sym typeface="Wingdings" pitchFamily="2" charset="2"/>
              </a:rPr>
              <a:t>Woher</a:t>
            </a:r>
            <a:r>
              <a:rPr lang="en-GB" baseline="0" dirty="0">
                <a:sym typeface="Wingdings" pitchFamily="2" charset="2"/>
              </a:rPr>
              <a:t> </a:t>
            </a:r>
            <a:r>
              <a:rPr lang="en-GB" baseline="0" dirty="0" err="1">
                <a:sym typeface="Wingdings" pitchFamily="2" charset="2"/>
              </a:rPr>
              <a:t>kommst</a:t>
            </a:r>
            <a:r>
              <a:rPr lang="en-GB" baseline="0" dirty="0">
                <a:sym typeface="Wingdings" pitchFamily="2" charset="2"/>
              </a:rPr>
              <a:t> du?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75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2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3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709743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44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00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32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34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10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67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8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904369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1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27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8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0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4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6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0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8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4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1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4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16ACD7-98EC-DE49-972E-2020897C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26" y="2395093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lang="en-U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161930" y="5308430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German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2.2 - Week </a:t>
            </a:r>
            <a:r>
              <a:rPr lang="en-GB" sz="1800" dirty="0">
                <a:solidFill>
                  <a:prstClr val="white"/>
                </a:solidFill>
                <a:latin typeface="Century Gothic" panose="020B0502020202020204" pitchFamily="34" charset="0"/>
              </a:rPr>
              <a:t>4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638AEC8F-C9FD-A549-80E9-260E66E632C7}"/>
              </a:ext>
            </a:extLst>
          </p:cNvPr>
          <p:cNvSpPr txBox="1">
            <a:spLocks/>
          </p:cNvSpPr>
          <p:nvPr/>
        </p:nvSpPr>
        <p:spPr>
          <a:xfrm>
            <a:off x="161930" y="6161349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Author name(s):  </a:t>
            </a: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Inge Alferink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/ Rachel Hawkes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25/04/20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2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787513" y="247046"/>
            <a:ext cx="1169814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D8A6E2-321C-E644-B2B8-72C91C6FDFD1}"/>
              </a:ext>
            </a:extLst>
          </p:cNvPr>
          <p:cNvSpPr txBox="1"/>
          <p:nvPr/>
        </p:nvSpPr>
        <p:spPr>
          <a:xfrm>
            <a:off x="1872544" y="1697390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läuft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FB7AD-4EC4-D94F-8E8A-AEEFEC7CBF44}"/>
              </a:ext>
            </a:extLst>
          </p:cNvPr>
          <p:cNvSpPr txBox="1"/>
          <p:nvPr/>
        </p:nvSpPr>
        <p:spPr>
          <a:xfrm>
            <a:off x="2557569" y="3501429"/>
            <a:ext cx="59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isst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8D8B7-CFA9-2144-AE31-693074680F1C}"/>
              </a:ext>
            </a:extLst>
          </p:cNvPr>
          <p:cNvSpPr txBox="1"/>
          <p:nvPr/>
        </p:nvSpPr>
        <p:spPr>
          <a:xfrm>
            <a:off x="7631158" y="2634026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A65C8F-43B4-4943-88C3-80FB520E98D4}"/>
              </a:ext>
            </a:extLst>
          </p:cNvPr>
          <p:cNvSpPr txBox="1"/>
          <p:nvPr/>
        </p:nvSpPr>
        <p:spPr>
          <a:xfrm>
            <a:off x="5078350" y="3872802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schläft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1C4C95-AC64-A843-AAB5-D96FEBA754D7}"/>
              </a:ext>
            </a:extLst>
          </p:cNvPr>
          <p:cNvSpPr txBox="1"/>
          <p:nvPr/>
        </p:nvSpPr>
        <p:spPr>
          <a:xfrm>
            <a:off x="5600426" y="577160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gibt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7ACE3-8963-AE4A-A36F-B1A75153ED99}"/>
              </a:ext>
            </a:extLst>
          </p:cNvPr>
          <p:cNvSpPr txBox="1"/>
          <p:nvPr/>
        </p:nvSpPr>
        <p:spPr>
          <a:xfrm>
            <a:off x="10042358" y="2630905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hilft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F4FDC2-B2BC-4048-AAEA-A47F01DA1779}"/>
              </a:ext>
            </a:extLst>
          </p:cNvPr>
          <p:cNvSpPr txBox="1"/>
          <p:nvPr/>
        </p:nvSpPr>
        <p:spPr>
          <a:xfrm>
            <a:off x="9994232" y="4652211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liest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AC4B7B-D6A1-E846-A9FB-C24A706094DE}"/>
              </a:ext>
            </a:extLst>
          </p:cNvPr>
          <p:cNvSpPr txBox="1"/>
          <p:nvPr/>
        </p:nvSpPr>
        <p:spPr>
          <a:xfrm>
            <a:off x="4010526" y="247048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trägt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BA34C3-931F-8A43-8BA3-83EAA3FF98EE}"/>
              </a:ext>
            </a:extLst>
          </p:cNvPr>
          <p:cNvSpPr txBox="1"/>
          <p:nvPr/>
        </p:nvSpPr>
        <p:spPr>
          <a:xfrm>
            <a:off x="802105" y="4572000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hört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35A75-1457-814E-A580-7879F1093235}"/>
              </a:ext>
            </a:extLst>
          </p:cNvPr>
          <p:cNvSpPr txBox="1"/>
          <p:nvPr/>
        </p:nvSpPr>
        <p:spPr>
          <a:xfrm>
            <a:off x="8942530" y="3765189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trinkt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50D324-AA25-6B44-9FDD-16D21C998489}"/>
              </a:ext>
            </a:extLst>
          </p:cNvPr>
          <p:cNvSpPr txBox="1"/>
          <p:nvPr/>
        </p:nvSpPr>
        <p:spPr>
          <a:xfrm>
            <a:off x="5983705" y="1668379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schwimmt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9A696E-6754-8D48-8ADA-2DA2314C95F8}"/>
              </a:ext>
            </a:extLst>
          </p:cNvPr>
          <p:cNvSpPr txBox="1"/>
          <p:nvPr/>
        </p:nvSpPr>
        <p:spPr>
          <a:xfrm>
            <a:off x="2318095" y="5160608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wünscht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29ABC9-28FC-9145-9C37-1A332075968B}"/>
              </a:ext>
            </a:extLst>
          </p:cNvPr>
          <p:cNvSpPr txBox="1"/>
          <p:nvPr/>
        </p:nvSpPr>
        <p:spPr>
          <a:xfrm>
            <a:off x="7748337" y="5309937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sitzt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583966-EAC7-214E-96B4-15CA135638B9}"/>
              </a:ext>
            </a:extLst>
          </p:cNvPr>
          <p:cNvSpPr txBox="1"/>
          <p:nvPr/>
        </p:nvSpPr>
        <p:spPr>
          <a:xfrm>
            <a:off x="2641355" y="1697391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laufen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4BA7C2-820F-CE40-AD85-5396F3B208BF}"/>
              </a:ext>
            </a:extLst>
          </p:cNvPr>
          <p:cNvSpPr txBox="1"/>
          <p:nvPr/>
        </p:nvSpPr>
        <p:spPr>
          <a:xfrm>
            <a:off x="4918031" y="2470483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tragen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FB6C1D-9493-4D4A-A10D-29B2266EFA38}"/>
              </a:ext>
            </a:extLst>
          </p:cNvPr>
          <p:cNvSpPr txBox="1"/>
          <p:nvPr/>
        </p:nvSpPr>
        <p:spPr>
          <a:xfrm>
            <a:off x="7609036" y="166837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schwimmen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C6AFF5-551D-764C-B587-37DF7B475FBE}"/>
              </a:ext>
            </a:extLst>
          </p:cNvPr>
          <p:cNvSpPr txBox="1"/>
          <p:nvPr/>
        </p:nvSpPr>
        <p:spPr>
          <a:xfrm>
            <a:off x="3119737" y="3492472"/>
            <a:ext cx="1127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essen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E12FF1-ABAE-B34F-9814-4C313491CABA}"/>
              </a:ext>
            </a:extLst>
          </p:cNvPr>
          <p:cNvSpPr txBox="1"/>
          <p:nvPr/>
        </p:nvSpPr>
        <p:spPr>
          <a:xfrm>
            <a:off x="8079960" y="2658523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sein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043ECC-1A94-6742-8E60-AC51E4757197}"/>
              </a:ext>
            </a:extLst>
          </p:cNvPr>
          <p:cNvSpPr txBox="1"/>
          <p:nvPr/>
        </p:nvSpPr>
        <p:spPr>
          <a:xfrm>
            <a:off x="10677999" y="2622449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helfen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6FA21C-4A33-EE43-B58F-CD478205054E}"/>
              </a:ext>
            </a:extLst>
          </p:cNvPr>
          <p:cNvSpPr txBox="1"/>
          <p:nvPr/>
        </p:nvSpPr>
        <p:spPr>
          <a:xfrm>
            <a:off x="1573470" y="4571999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hören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FA0C7C-A02D-D44A-B8F5-61897C256A2C}"/>
              </a:ext>
            </a:extLst>
          </p:cNvPr>
          <p:cNvSpPr txBox="1"/>
          <p:nvPr/>
        </p:nvSpPr>
        <p:spPr>
          <a:xfrm>
            <a:off x="3711411" y="516956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wünschen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5A352A-2EB1-A844-A4A7-8060251C01AA}"/>
              </a:ext>
            </a:extLst>
          </p:cNvPr>
          <p:cNvSpPr txBox="1"/>
          <p:nvPr/>
        </p:nvSpPr>
        <p:spPr>
          <a:xfrm>
            <a:off x="9826621" y="376519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trinken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7BFB7C-BFC9-C04E-9ED5-F41E37B7C76E}"/>
              </a:ext>
            </a:extLst>
          </p:cNvPr>
          <p:cNvSpPr txBox="1"/>
          <p:nvPr/>
        </p:nvSpPr>
        <p:spPr>
          <a:xfrm>
            <a:off x="10725522" y="4652211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lesen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6E4479-E1C6-0749-BE51-695490C26333}"/>
              </a:ext>
            </a:extLst>
          </p:cNvPr>
          <p:cNvSpPr txBox="1"/>
          <p:nvPr/>
        </p:nvSpPr>
        <p:spPr>
          <a:xfrm>
            <a:off x="8526755" y="5309936"/>
            <a:ext cx="100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sitzen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018FFA-955D-844C-B817-ADB968DBA181}"/>
              </a:ext>
            </a:extLst>
          </p:cNvPr>
          <p:cNvSpPr txBox="1"/>
          <p:nvPr/>
        </p:nvSpPr>
        <p:spPr>
          <a:xfrm>
            <a:off x="6366983" y="5771601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geben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34E8FD-99C1-934C-B08D-C262444339F9}"/>
              </a:ext>
            </a:extLst>
          </p:cNvPr>
          <p:cNvSpPr txBox="1"/>
          <p:nvPr/>
        </p:nvSpPr>
        <p:spPr>
          <a:xfrm>
            <a:off x="6173499" y="3879501"/>
            <a:ext cx="1457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schlafen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1062" y="1373165"/>
            <a:ext cx="697627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18853" y="1429120"/>
            <a:ext cx="58702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13649" y="2239650"/>
            <a:ext cx="72487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051511" y="2391616"/>
            <a:ext cx="668773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546976" y="2408482"/>
            <a:ext cx="54534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36050" y="3164530"/>
            <a:ext cx="516487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418951" y="3589871"/>
            <a:ext cx="766557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340645" y="3501429"/>
            <a:ext cx="655949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5069" y="4341166"/>
            <a:ext cx="37863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856590" y="4938732"/>
            <a:ext cx="516487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89824" y="5549895"/>
            <a:ext cx="614271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21759" y="5031043"/>
            <a:ext cx="489236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301964" y="4393223"/>
            <a:ext cx="808235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024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DF43BF-7480-644A-9107-1E099F376B23}"/>
              </a:ext>
            </a:extLst>
          </p:cNvPr>
          <p:cNvSpPr txBox="1"/>
          <p:nvPr/>
        </p:nvSpPr>
        <p:spPr>
          <a:xfrm>
            <a:off x="1476186" y="2663618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DD3FCF-1665-E24E-980A-F49DE07BCA57}"/>
              </a:ext>
            </a:extLst>
          </p:cNvPr>
          <p:cNvSpPr txBox="1"/>
          <p:nvPr/>
        </p:nvSpPr>
        <p:spPr>
          <a:xfrm>
            <a:off x="1476186" y="2032949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C2C759-57C1-7240-A930-FFFE5E18045C}"/>
              </a:ext>
            </a:extLst>
          </p:cNvPr>
          <p:cNvSpPr txBox="1"/>
          <p:nvPr/>
        </p:nvSpPr>
        <p:spPr>
          <a:xfrm>
            <a:off x="1476186" y="1381773"/>
            <a:ext cx="1861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where?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598FFC-DE52-FE47-99F5-E4525C6B8A38}"/>
              </a:ext>
            </a:extLst>
          </p:cNvPr>
          <p:cNvSpPr txBox="1"/>
          <p:nvPr/>
        </p:nvSpPr>
        <p:spPr>
          <a:xfrm>
            <a:off x="1485964" y="3314638"/>
            <a:ext cx="2831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65544-2094-8342-B3E5-15A0ED2AA8E7}"/>
              </a:ext>
            </a:extLst>
          </p:cNvPr>
          <p:cNvSpPr txBox="1"/>
          <p:nvPr/>
        </p:nvSpPr>
        <p:spPr>
          <a:xfrm>
            <a:off x="1476186" y="4612301"/>
            <a:ext cx="2901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with whom?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06B23F-5952-7447-8EE3-256CFF0FB960}"/>
              </a:ext>
            </a:extLst>
          </p:cNvPr>
          <p:cNvSpPr txBox="1"/>
          <p:nvPr/>
        </p:nvSpPr>
        <p:spPr>
          <a:xfrm>
            <a:off x="1476186" y="5362724"/>
            <a:ext cx="273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often?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A885E0-D2A4-F24B-B542-BC8886F1E353}"/>
              </a:ext>
            </a:extLst>
          </p:cNvPr>
          <p:cNvSpPr txBox="1"/>
          <p:nvPr/>
        </p:nvSpPr>
        <p:spPr>
          <a:xfrm>
            <a:off x="4427823" y="2590094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C2110E-482E-F445-8B49-0FE73DC432C6}"/>
              </a:ext>
            </a:extLst>
          </p:cNvPr>
          <p:cNvSpPr txBox="1"/>
          <p:nvPr/>
        </p:nvSpPr>
        <p:spPr>
          <a:xfrm>
            <a:off x="4389604" y="1960139"/>
            <a:ext cx="1405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5E6FE5-B253-F74D-B355-4A2B1454A9C0}"/>
              </a:ext>
            </a:extLst>
          </p:cNvPr>
          <p:cNvSpPr txBox="1"/>
          <p:nvPr/>
        </p:nvSpPr>
        <p:spPr>
          <a:xfrm>
            <a:off x="4367496" y="1333884"/>
            <a:ext cx="110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3A95D-93C5-E64E-8C83-3FFCACAE60DE}"/>
              </a:ext>
            </a:extLst>
          </p:cNvPr>
          <p:cNvSpPr txBox="1"/>
          <p:nvPr/>
        </p:nvSpPr>
        <p:spPr>
          <a:xfrm>
            <a:off x="4377942" y="3229135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0B33DD-2292-914C-87CC-CE9753411C7E}"/>
              </a:ext>
            </a:extLst>
          </p:cNvPr>
          <p:cNvSpPr txBox="1"/>
          <p:nvPr/>
        </p:nvSpPr>
        <p:spPr>
          <a:xfrm>
            <a:off x="4453671" y="4544552"/>
            <a:ext cx="2353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84B5F5-0507-F543-9902-5007FF8E5025}"/>
              </a:ext>
            </a:extLst>
          </p:cNvPr>
          <p:cNvSpPr txBox="1"/>
          <p:nvPr/>
        </p:nvSpPr>
        <p:spPr>
          <a:xfrm>
            <a:off x="4462488" y="5313955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oft?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4151D25-434C-AC4C-B2D8-C6F382C5F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0214" y="1122974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6828C558-2807-214C-B0E0-83697D5A0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5953" y="3095450"/>
            <a:ext cx="1439862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Sekunden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23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F04DBC9-13DA-C149-88C6-7E1EB112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9316" y="5498227"/>
            <a:ext cx="1058732" cy="382082"/>
          </a:xfrm>
          <a:prstGeom prst="actionButtonBlank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ANFANG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165544-2094-8342-B3E5-15A0ED2AA8E7}"/>
              </a:ext>
            </a:extLst>
          </p:cNvPr>
          <p:cNvSpPr txBox="1"/>
          <p:nvPr/>
        </p:nvSpPr>
        <p:spPr>
          <a:xfrm>
            <a:off x="1517865" y="3963469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who 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0B33DD-2292-914C-87CC-CE9753411C7E}"/>
              </a:ext>
            </a:extLst>
          </p:cNvPr>
          <p:cNvSpPr txBox="1"/>
          <p:nvPr/>
        </p:nvSpPr>
        <p:spPr>
          <a:xfrm>
            <a:off x="4440459" y="3859285"/>
            <a:ext cx="125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992950" y="1075483"/>
            <a:ext cx="3978203" cy="1163131"/>
          </a:xfrm>
          <a:prstGeom prst="wedgeRoundRectCallout">
            <a:avLst/>
          </a:prstGeom>
          <a:solidFill>
            <a:srgbClr val="115076"/>
          </a:solidFill>
          <a:ln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Woher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means 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Where from?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Beispiel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</a:t>
            </a:r>
            <a:r>
              <a:rPr kumimoji="0" lang="en-GB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Woher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kommst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du?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sym typeface="Wingdings" panose="05000000000000000000" pitchFamily="2" charset="2"/>
              </a:rPr>
              <a:t> 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83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5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3725901B-0E02-274F-9B7E-6D7C73D471C2}" vid="{82AF7C57-371A-AD42-9015-4400105BBDD9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3725901B-0E02-274F-9B7E-6D7C73D471C2}" vid="{99350C39-AFDF-6248-B95F-29A28823DE8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2</TotalTime>
  <Words>350</Words>
  <Application>Microsoft Macintosh PowerPoint</Application>
  <PresentationFormat>Widescreen</PresentationFormat>
  <Paragraphs>88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1_Office Theme</vt:lpstr>
      <vt:lpstr>Vocabulary</vt:lpstr>
      <vt:lpstr>Vokabeln</vt:lpstr>
      <vt:lpstr>Vokabeln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 </dc:title>
  <dc:creator>Inge Alferink</dc:creator>
  <cp:lastModifiedBy>Inge Alferink</cp:lastModifiedBy>
  <cp:revision>3</cp:revision>
  <dcterms:created xsi:type="dcterms:W3CDTF">2020-03-25T12:42:20Z</dcterms:created>
  <dcterms:modified xsi:type="dcterms:W3CDTF">2020-03-25T12:44:28Z</dcterms:modified>
</cp:coreProperties>
</file>