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888" r:id="rId2"/>
    <p:sldId id="887" r:id="rId3"/>
    <p:sldId id="88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07"/>
  </p:normalViewPr>
  <p:slideViewPr>
    <p:cSldViewPr snapToGrid="0" snapToObjects="1">
      <p:cViewPr varScale="1">
        <p:scale>
          <a:sx n="121" d="100"/>
          <a:sy n="121" d="100"/>
        </p:scale>
        <p:origin x="208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Century Gothic" panose="020B0502020202020204" pitchFamily="34" charset="0"/>
              </a:defRPr>
            </a:lvl1pPr>
          </a:lstStyle>
          <a:p>
            <a:fld id="{F2F245C9-DB55-F644-9E22-19B2AA463A38}" type="datetimeFigureOut">
              <a:rPr lang="en-US" smtClean="0"/>
              <a:pPr/>
              <a:t>5/12/22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Century Gothic" panose="020B0502020202020204" pitchFamily="34" charset="0"/>
              </a:defRPr>
            </a:lvl1pPr>
          </a:lstStyle>
          <a:p>
            <a:fld id="{FBBC90A7-7FE9-E042-8EBF-DC16A6A51C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267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680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6282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6891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BA70C-369F-28F3-BB2A-3AB5873AB1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FA42AF-5552-902F-49C1-EC63A131D8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796C8-E14C-F2C9-B338-9D748F647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4380-A449-0B42-AA60-D737D553355E}" type="datetimeFigureOut">
              <a:rPr lang="en-US" smtClean="0"/>
              <a:t>5/12/22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AF399-F0F3-D465-53EC-96DF6BACC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70ACF-6C15-94F8-BB1C-B1E6E7930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D71E-7701-284D-9B25-9D1575A6E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85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2FD07-D58B-7665-BF30-E90423F32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67F687-1C6F-CEE9-464B-6F15FFE5A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05043-DD44-5762-FF9C-BACAFFAE8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4380-A449-0B42-AA60-D737D553355E}" type="datetimeFigureOut">
              <a:rPr lang="en-US" smtClean="0"/>
              <a:t>5/12/22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9BAEA-6D62-62B1-EAB6-97BD0DB63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09BFC-5894-ADD8-9D08-3837A1E17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D71E-7701-284D-9B25-9D1575A6E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20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B4DFCE-380F-E3C9-7E3D-CAECF6314C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B8D5A8-956F-2C24-D9A7-C0ECFFB8F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1012E-742F-99B8-DFDF-9E8D96CBD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4380-A449-0B42-AA60-D737D553355E}" type="datetimeFigureOut">
              <a:rPr lang="en-US" smtClean="0"/>
              <a:t>5/12/22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16BB2-D578-7F4C-CCBB-A843A18F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E7582-7D7A-F9C9-E5D0-9F9D99C78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D71E-7701-284D-9B25-9D1575A6E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2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583AC-3D7F-5A68-F378-563E0C505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36AF4-DA29-362A-E5DF-7C2415D93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7A26C-0B4A-E36D-A60E-F2A60D946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4380-A449-0B42-AA60-D737D553355E}" type="datetimeFigureOut">
              <a:rPr lang="en-US" smtClean="0"/>
              <a:t>5/12/22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BE470-5BED-838D-CE04-EAACFAAFA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ECF20-D999-81FC-89D2-12502284D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D71E-7701-284D-9B25-9D1575A6E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7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409AD-2B96-3B97-BFED-AB4A6F88C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80FDA-C9A2-4D8B-8C5B-C99D4A64A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86A85-9FA6-C6A5-E19E-2F5B28C31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4380-A449-0B42-AA60-D737D553355E}" type="datetimeFigureOut">
              <a:rPr lang="en-US" smtClean="0"/>
              <a:t>5/12/22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D41FD-0B74-373B-6094-483AB63A5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7FDAE-7718-4043-59AD-9ECDCD5FD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D71E-7701-284D-9B25-9D1575A6E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63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49164-E5F5-92DA-36AC-26EE68576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DD151-9937-2FF5-B5D6-F9ACD84F26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7A830D-AFE0-2168-4721-5C3A32917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9B0CB5-96B1-124F-EABF-3AD918AB6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4380-A449-0B42-AA60-D737D553355E}" type="datetimeFigureOut">
              <a:rPr lang="en-US" smtClean="0"/>
              <a:t>5/12/22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AAEF9C-6AAC-280B-2099-147E0B3EB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14D87-FF49-BB6B-5521-2AE8BFEA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D71E-7701-284D-9B25-9D1575A6E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4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B41B2-1DCB-4C86-C4BC-601A2F9AA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57268-F8AE-A7CE-631C-537D04965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361471-559E-84AC-4C33-80AA1B5CE7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F19542-9DB0-ECED-EA86-6AF11E169F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EB283A-D432-D438-A6F6-C6B71D332D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416E7C-B73F-181E-CA64-D0870444B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4380-A449-0B42-AA60-D737D553355E}" type="datetimeFigureOut">
              <a:rPr lang="en-US" smtClean="0"/>
              <a:t>5/12/22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C2FB6C-8E3D-36F2-EEDC-9F707E5E0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B7E552-7549-9DF7-25EB-6764E2FDB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D71E-7701-284D-9B25-9D1575A6E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78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7FBDC-5356-75A8-880F-C96F45704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E6B5AA-E201-7B0B-AF5A-1E1D13345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4380-A449-0B42-AA60-D737D553355E}" type="datetimeFigureOut">
              <a:rPr lang="en-US" smtClean="0"/>
              <a:t>5/12/22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D11A2B-827E-B5B4-987F-732599554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CD7162-3E8E-3E10-CF62-23AE9F16D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D71E-7701-284D-9B25-9D1575A6E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326052-D344-6EBF-75D8-300899F91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4380-A449-0B42-AA60-D737D553355E}" type="datetimeFigureOut">
              <a:rPr lang="en-US" smtClean="0"/>
              <a:t>5/12/22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340F90-1FC2-A9BF-1188-4E452BBDD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C282D4-428E-D882-6C1A-58BCFB50E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D71E-7701-284D-9B25-9D1575A6E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52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2FF09-A986-49ED-966F-76E2A30E0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06B14-0336-00AA-E38D-71A4DD832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20A59A-E3BB-FF1C-F2EE-E25B2A3927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010EE-4A30-9DDE-15EF-F937F9B8D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4380-A449-0B42-AA60-D737D553355E}" type="datetimeFigureOut">
              <a:rPr lang="en-US" smtClean="0"/>
              <a:t>5/12/22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0840A-343A-CE8F-362B-5A4BB3718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E1E8D-65D6-D736-8AF8-860134480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D71E-7701-284D-9B25-9D1575A6E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1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85B7E-F9DD-8DC2-B462-0E583A1A2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F054B0-9FDB-6517-BBD3-1FF155B676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E27B5F-19CB-A0C6-D918-5E24A724C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46C774-6086-B712-F0A2-BA171E4C2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4380-A449-0B42-AA60-D737D553355E}" type="datetimeFigureOut">
              <a:rPr lang="en-US" smtClean="0"/>
              <a:t>5/12/22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72B7D-98B4-C1EB-FC1E-78A335045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5072A6-64B2-9C50-66B6-CA7D3CF9C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D71E-7701-284D-9B25-9D1575A6E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77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052873-81AB-D7C7-3710-E88D17930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E69208-4648-FDE6-2D3A-8D1AA102C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6805F-1A45-6C46-3983-23CB1013B8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A4BB4380-A449-0B42-AA60-D737D553355E}" type="datetimeFigureOut">
              <a:rPr lang="en-US" smtClean="0"/>
              <a:pPr/>
              <a:t>5/12/22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0DFBB-0A65-C5C1-AFAF-D5315DCDFB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19444-EF2F-2642-EC50-356D484CC8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AAC5D71E-7701-284D-9B25-9D1575A6E0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59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resources.ncelp.org/concern/resources/47429957v?locale=en" TargetMode="External"/><Relationship Id="rId13" Type="http://schemas.openxmlformats.org/officeDocument/2006/relationships/hyperlink" Target="https://resources.ncelp.org/concern/resources/0p096815x?locale=en" TargetMode="External"/><Relationship Id="rId18" Type="http://schemas.openxmlformats.org/officeDocument/2006/relationships/hyperlink" Target="https://resources.ncelp.org/concern/resources/1v53jz82q?locale=en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resources.ncelp.org/concern/resources/r494vk73v?locale=en" TargetMode="External"/><Relationship Id="rId12" Type="http://schemas.openxmlformats.org/officeDocument/2006/relationships/hyperlink" Target="https://resources.ncelp.org/concern/resources/qz20st74k?locale=en" TargetMode="External"/><Relationship Id="rId17" Type="http://schemas.openxmlformats.org/officeDocument/2006/relationships/hyperlink" Target="https://resources.ncelp.org/concern/resources/fn107054c?locale=en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resources.ncelp.org/concern/resources/rb68xd590?locale=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sources.ncelp.org/concern/resources/v692t6588?locale=en" TargetMode="External"/><Relationship Id="rId11" Type="http://schemas.openxmlformats.org/officeDocument/2006/relationships/hyperlink" Target="https://resources.ncelp.org/concern/resources/nk322f63q?locale=en" TargetMode="External"/><Relationship Id="rId5" Type="http://schemas.openxmlformats.org/officeDocument/2006/relationships/hyperlink" Target="https://resources.ncelp.org/concern/resources/hx11xf530?locale=en" TargetMode="External"/><Relationship Id="rId15" Type="http://schemas.openxmlformats.org/officeDocument/2006/relationships/hyperlink" Target="https://resources.ncelp.org/concern/resources/8c97kr98s?locale=en" TargetMode="External"/><Relationship Id="rId10" Type="http://schemas.openxmlformats.org/officeDocument/2006/relationships/hyperlink" Target="https://resources.ncelp.org/concern/resources/5712m765d?locale=en" TargetMode="External"/><Relationship Id="rId4" Type="http://schemas.openxmlformats.org/officeDocument/2006/relationships/hyperlink" Target="https://resources.ncelp.org/concern/resources/b2773w16z?locale=en" TargetMode="External"/><Relationship Id="rId9" Type="http://schemas.openxmlformats.org/officeDocument/2006/relationships/hyperlink" Target="https://resources.ncelp.org/concern/resources/2f75r852k?locale=en" TargetMode="External"/><Relationship Id="rId14" Type="http://schemas.openxmlformats.org/officeDocument/2006/relationships/hyperlink" Target="https://resources.ncelp.org/concern/resources/dn39x2787?locale=en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esources.ncelp.org/concern/resources/x059c783s?locale=en" TargetMode="External"/><Relationship Id="rId13" Type="http://schemas.openxmlformats.org/officeDocument/2006/relationships/hyperlink" Target="https://resources.ncelp.org/concern/resources/0v838181r?locale=en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resources.ncelp.org/concern/resources/0p0967267?locale=en" TargetMode="External"/><Relationship Id="rId12" Type="http://schemas.openxmlformats.org/officeDocument/2006/relationships/hyperlink" Target="https://resources.ncelp.org/concern/resources/7d278v04w?locale=en" TargetMode="External"/><Relationship Id="rId17" Type="http://schemas.openxmlformats.org/officeDocument/2006/relationships/hyperlink" Target="https://resources.ncelp.org/concern/resources/f4752j28g?locale=en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resources.ncelp.org/concern/resources/qb98mg88k?locale=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sources.ncelp.org/concern/resources/sf2685403?locale=en" TargetMode="External"/><Relationship Id="rId11" Type="http://schemas.openxmlformats.org/officeDocument/2006/relationships/hyperlink" Target="https://resources.ncelp.org/concern/resources/1c18dg34s?locale=en" TargetMode="External"/><Relationship Id="rId5" Type="http://schemas.openxmlformats.org/officeDocument/2006/relationships/hyperlink" Target="https://resources.ncelp.org/concern/resources/6h440s73g?locale=en" TargetMode="External"/><Relationship Id="rId15" Type="http://schemas.openxmlformats.org/officeDocument/2006/relationships/hyperlink" Target="https://resources.ncelp.org/concern/resources/qn59q5195?locale=en" TargetMode="External"/><Relationship Id="rId10" Type="http://schemas.openxmlformats.org/officeDocument/2006/relationships/hyperlink" Target="https://resources.ncelp.org/concern/resources/44558d81p?locale=en" TargetMode="External"/><Relationship Id="rId4" Type="http://schemas.openxmlformats.org/officeDocument/2006/relationships/hyperlink" Target="https://resources.ncelp.org/concern/resources/b8515n680?locale=en" TargetMode="External"/><Relationship Id="rId9" Type="http://schemas.openxmlformats.org/officeDocument/2006/relationships/hyperlink" Target="https://resources.ncelp.org/concern/resources/w3763734f?locale=en" TargetMode="External"/><Relationship Id="rId14" Type="http://schemas.openxmlformats.org/officeDocument/2006/relationships/hyperlink" Target="https://resources.ncelp.org/concern/resources/6t053h43z?locale=en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esources.ncelp.org/concern/resources/gt54kp02t?locale=en" TargetMode="External"/><Relationship Id="rId13" Type="http://schemas.openxmlformats.org/officeDocument/2006/relationships/hyperlink" Target="https://resources.ncelp.org/concern/resources/z029p628s?locale=en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resources.ncelp.org/concern/resources/vq27zp39n?locale=en" TargetMode="External"/><Relationship Id="rId12" Type="http://schemas.openxmlformats.org/officeDocument/2006/relationships/hyperlink" Target="https://resources.ncelp.org/concern/resources/xs55md55w?locale=en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s://resources.ncelp.org/concern/resources/t148fj92p?locale=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sources.ncelp.org/concern/resources/0c483k06z?locale=en" TargetMode="External"/><Relationship Id="rId11" Type="http://schemas.openxmlformats.org/officeDocument/2006/relationships/hyperlink" Target="https://resources.ncelp.org/concern/resources/t435gf41f?locale=en" TargetMode="External"/><Relationship Id="rId5" Type="http://schemas.openxmlformats.org/officeDocument/2006/relationships/hyperlink" Target="https://resources.ncelp.org/concern/resources/6108vb720?locale=en" TargetMode="External"/><Relationship Id="rId15" Type="http://schemas.openxmlformats.org/officeDocument/2006/relationships/hyperlink" Target="9.2.2.1" TargetMode="External"/><Relationship Id="rId10" Type="http://schemas.openxmlformats.org/officeDocument/2006/relationships/hyperlink" Target="https://resources.ncelp.org/concern/resources/pv63g1444?locale=en" TargetMode="External"/><Relationship Id="rId4" Type="http://schemas.openxmlformats.org/officeDocument/2006/relationships/hyperlink" Target="https://resources.ncelp.org/concern/resources/3484zh30d?locale=en" TargetMode="External"/><Relationship Id="rId9" Type="http://schemas.openxmlformats.org/officeDocument/2006/relationships/hyperlink" Target="https://resources.ncelp.org/concern/resources/m900nv29n?locale=en" TargetMode="External"/><Relationship Id="rId14" Type="http://schemas.openxmlformats.org/officeDocument/2006/relationships/hyperlink" Target="https://resources.ncelp.org/concern/resources/2z10wr77r?locale=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3"/>
            <a:ext cx="6900531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3697"/>
            <a:ext cx="8072886" cy="1325563"/>
          </a:xfrm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Links to French resources</a:t>
            </a:r>
          </a:p>
        </p:txBody>
      </p:sp>
      <p:sp>
        <p:nvSpPr>
          <p:cNvPr id="21" name="CuadroTexto 73">
            <a:extLst>
              <a:ext uri="{FF2B5EF4-FFF2-40B4-BE49-F238E27FC236}">
                <a16:creationId xmlns:a16="http://schemas.microsoft.com/office/drawing/2014/main" id="{C6DE365B-02C0-5246-A186-65CE853DFB2F}"/>
              </a:ext>
            </a:extLst>
          </p:cNvPr>
          <p:cNvSpPr txBox="1"/>
          <p:nvPr/>
        </p:nvSpPr>
        <p:spPr>
          <a:xfrm>
            <a:off x="160867" y="1321866"/>
            <a:ext cx="1203113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Reference to a diverse range of French speakers including NCELP characters </a:t>
            </a:r>
            <a:r>
              <a:rPr lang="en-GB" dirty="0">
                <a:latin typeface="Century Gothic" panose="020B0502020202020204" pitchFamily="34" charset="0"/>
                <a:hlinkClick r:id="rId4"/>
              </a:rPr>
              <a:t>7.2.1.5</a:t>
            </a: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Reference to Algeria as a French speaking country </a:t>
            </a:r>
            <a:r>
              <a:rPr lang="en-GB" dirty="0">
                <a:latin typeface="Century Gothic" panose="020B0502020202020204" pitchFamily="34" charset="0"/>
                <a:hlinkClick r:id="rId5"/>
              </a:rPr>
              <a:t>7.2.2.5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Information about Francophone countries in Africa and reference to French-speaking celebrities </a:t>
            </a:r>
            <a:r>
              <a:rPr lang="en-GB" dirty="0">
                <a:latin typeface="Century Gothic" panose="020B0502020202020204" pitchFamily="34" charset="0"/>
                <a:hlinkClick r:id="rId6"/>
              </a:rPr>
              <a:t>7.3.1.2</a:t>
            </a: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Series of activities based on </a:t>
            </a:r>
            <a:r>
              <a:rPr lang="en-GB" dirty="0" err="1">
                <a:latin typeface="Century Gothic" panose="020B0502020202020204" pitchFamily="34" charset="0"/>
              </a:rPr>
              <a:t>L'homme</a:t>
            </a:r>
            <a:r>
              <a:rPr lang="en-GB" dirty="0">
                <a:latin typeface="Century Gothic" panose="020B0502020202020204" pitchFamily="34" charset="0"/>
              </a:rPr>
              <a:t> qui </a:t>
            </a:r>
            <a:r>
              <a:rPr lang="en-GB" dirty="0" err="1">
                <a:latin typeface="Century Gothic" panose="020B0502020202020204" pitchFamily="34" charset="0"/>
              </a:rPr>
              <a:t>te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ressemble</a:t>
            </a:r>
            <a:r>
              <a:rPr lang="en-GB" dirty="0">
                <a:latin typeface="Century Gothic" panose="020B0502020202020204" pitchFamily="34" charset="0"/>
              </a:rPr>
              <a:t> by René </a:t>
            </a:r>
            <a:r>
              <a:rPr lang="en-GB" dirty="0" err="1">
                <a:latin typeface="Century Gothic" panose="020B0502020202020204" pitchFamily="34" charset="0"/>
              </a:rPr>
              <a:t>Philombé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u="sng" dirty="0">
                <a:latin typeface="Century Gothic" panose="020B0502020202020204" pitchFamily="34" charset="0"/>
                <a:hlinkClick r:id="rId7"/>
              </a:rPr>
              <a:t>7.3.2.7</a:t>
            </a:r>
            <a:endParaRPr lang="en-GB" u="sng" dirty="0">
              <a:latin typeface="Century Gothic" panose="020B0502020202020204" pitchFamily="34" charset="0"/>
            </a:endParaRPr>
          </a:p>
          <a:p>
            <a:endParaRPr lang="en-GB" u="sng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Activity based on Francophone countries in Europe, Africa and the Americas </a:t>
            </a:r>
            <a:r>
              <a:rPr lang="en-GB" dirty="0">
                <a:latin typeface="Century Gothic" panose="020B0502020202020204" pitchFamily="34" charset="0"/>
                <a:hlinkClick r:id="rId8"/>
              </a:rPr>
              <a:t>8.1.1.1</a:t>
            </a: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Lesson includes details of French and Algerian celebrations </a:t>
            </a:r>
            <a:r>
              <a:rPr lang="en-GB" dirty="0">
                <a:latin typeface="Century Gothic" panose="020B0502020202020204" pitchFamily="34" charset="0"/>
                <a:hlinkClick r:id="rId9"/>
              </a:rPr>
              <a:t>8.1.1.4</a:t>
            </a:r>
            <a:endParaRPr lang="en-GB" dirty="0">
              <a:latin typeface="Century Gothic" panose="020B0502020202020204" pitchFamily="34" charset="0"/>
            </a:endParaRPr>
          </a:p>
          <a:p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Slides about gender neutral language, a non-binary NCELP character, and a Beninese band </a:t>
            </a:r>
            <a:r>
              <a:rPr lang="en-GB" dirty="0">
                <a:latin typeface="Century Gothic" panose="020B0502020202020204" pitchFamily="34" charset="0"/>
                <a:hlinkClick r:id="rId10"/>
              </a:rPr>
              <a:t>9.1.1.1</a:t>
            </a: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Reference to French ballet dancer </a:t>
            </a:r>
            <a:r>
              <a:rPr lang="en-GB" dirty="0" err="1">
                <a:latin typeface="Century Gothic" panose="020B0502020202020204" pitchFamily="34" charset="0"/>
              </a:rPr>
              <a:t>Taïs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Vinolo</a:t>
            </a:r>
            <a:r>
              <a:rPr lang="en-GB" dirty="0">
                <a:latin typeface="Century Gothic" panose="020B0502020202020204" pitchFamily="34" charset="0"/>
              </a:rPr>
              <a:t> and footballer Eduardo </a:t>
            </a:r>
            <a:r>
              <a:rPr lang="en-GB" dirty="0" err="1">
                <a:latin typeface="Century Gothic" panose="020B0502020202020204" pitchFamily="34" charset="0"/>
              </a:rPr>
              <a:t>Camavinga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>
                <a:latin typeface="Century Gothic" panose="020B0502020202020204" pitchFamily="34" charset="0"/>
                <a:hlinkClick r:id="rId11"/>
              </a:rPr>
              <a:t>9.1.1.3</a:t>
            </a: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Lesson about faith in Francophone countries </a:t>
            </a:r>
            <a:r>
              <a:rPr lang="en-GB" dirty="0">
                <a:latin typeface="Century Gothic" panose="020B0502020202020204" pitchFamily="34" charset="0"/>
                <a:hlinkClick r:id="rId12"/>
              </a:rPr>
              <a:t>9.1.2.2</a:t>
            </a: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Lesson based on Senegal: places, sport, cuisine, natura, language </a:t>
            </a:r>
            <a:r>
              <a:rPr lang="en-GB" dirty="0">
                <a:latin typeface="Century Gothic" panose="020B0502020202020204" pitchFamily="34" charset="0"/>
                <a:hlinkClick r:id="rId13"/>
              </a:rPr>
              <a:t>9.1.2.4</a:t>
            </a: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Reference to a range of festive traditions in France and around the world, including Hannukah </a:t>
            </a:r>
            <a:r>
              <a:rPr lang="en-GB" dirty="0">
                <a:latin typeface="Century Gothic" panose="020B0502020202020204" pitchFamily="34" charset="0"/>
                <a:hlinkClick r:id="rId14"/>
              </a:rPr>
              <a:t>9.1.2.7</a:t>
            </a: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Lesson based on “</a:t>
            </a:r>
            <a:r>
              <a:rPr lang="fr-FR" dirty="0">
                <a:latin typeface="Century Gothic" panose="020B0502020202020204" pitchFamily="34" charset="0"/>
              </a:rPr>
              <a:t>J’ai cherché” par Amir </a:t>
            </a:r>
            <a:r>
              <a:rPr lang="fr-FR" dirty="0" err="1">
                <a:latin typeface="Century Gothic" panose="020B0502020202020204" pitchFamily="34" charset="0"/>
              </a:rPr>
              <a:t>Hammad</a:t>
            </a:r>
            <a:r>
              <a:rPr lang="fr-FR" dirty="0">
                <a:latin typeface="Century Gothic" panose="020B0502020202020204" pitchFamily="34" charset="0"/>
              </a:rPr>
              <a:t>, Johan </a:t>
            </a:r>
            <a:r>
              <a:rPr lang="fr-FR" dirty="0" err="1">
                <a:latin typeface="Century Gothic" panose="020B0502020202020204" pitchFamily="34" charset="0"/>
              </a:rPr>
              <a:t>Errami</a:t>
            </a:r>
            <a:r>
              <a:rPr lang="fr-FR" dirty="0">
                <a:latin typeface="Century Gothic" panose="020B0502020202020204" pitchFamily="34" charset="0"/>
              </a:rPr>
              <a:t> et Nazim Khaled </a:t>
            </a:r>
            <a:r>
              <a:rPr lang="fr-FR" dirty="0">
                <a:latin typeface="Century Gothic" panose="020B0502020202020204" pitchFamily="34" charset="0"/>
                <a:hlinkClick r:id="rId15"/>
              </a:rPr>
              <a:t>9.2.1.4</a:t>
            </a:r>
            <a:endParaRPr lang="fr-FR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Century Gothic" panose="020B0502020202020204" pitchFamily="34" charset="0"/>
              </a:rPr>
              <a:t>Reference to religion and the </a:t>
            </a:r>
            <a:r>
              <a:rPr lang="fr-FR" dirty="0" err="1">
                <a:latin typeface="Century Gothic" panose="020B0502020202020204" pitchFamily="34" charset="0"/>
              </a:rPr>
              <a:t>Quran</a:t>
            </a:r>
            <a:r>
              <a:rPr lang="fr-FR" dirty="0">
                <a:latin typeface="Century Gothic" panose="020B0502020202020204" pitchFamily="34" charset="0"/>
              </a:rPr>
              <a:t> </a:t>
            </a:r>
            <a:r>
              <a:rPr lang="fr-FR" dirty="0">
                <a:latin typeface="Century Gothic" panose="020B0502020202020204" pitchFamily="34" charset="0"/>
                <a:hlinkClick r:id="rId16"/>
              </a:rPr>
              <a:t>9.2.2.2</a:t>
            </a:r>
            <a:endParaRPr lang="fr-FR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Century Gothic" panose="020B0502020202020204" pitchFamily="34" charset="0"/>
              </a:rPr>
              <a:t>Lesson based on inclusive language, gender identity and expression, and Canadian drag </a:t>
            </a:r>
            <a:r>
              <a:rPr lang="fr-FR" dirty="0">
                <a:latin typeface="Century Gothic" panose="020B0502020202020204" pitchFamily="34" charset="0"/>
                <a:hlinkClick r:id="rId17"/>
              </a:rPr>
              <a:t>9.2.2.3</a:t>
            </a:r>
            <a:endParaRPr lang="fr-FR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Slide about the work of French Iranian comic </a:t>
            </a:r>
            <a:r>
              <a:rPr lang="fr-FR" dirty="0">
                <a:latin typeface="Century Gothic" panose="020B0502020202020204" pitchFamily="34" charset="0"/>
              </a:rPr>
              <a:t>Marjane Satrapi </a:t>
            </a:r>
            <a:r>
              <a:rPr lang="fr-FR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hlinkClick r:id="rId18"/>
              </a:rPr>
              <a:t>9.3.1.1</a:t>
            </a: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83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3"/>
            <a:ext cx="6900531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3697"/>
            <a:ext cx="5143501" cy="1325563"/>
          </a:xfrm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Links to German resources</a:t>
            </a:r>
          </a:p>
        </p:txBody>
      </p:sp>
      <p:sp>
        <p:nvSpPr>
          <p:cNvPr id="21" name="CuadroTexto 73">
            <a:extLst>
              <a:ext uri="{FF2B5EF4-FFF2-40B4-BE49-F238E27FC236}">
                <a16:creationId xmlns:a16="http://schemas.microsoft.com/office/drawing/2014/main" id="{C6DE365B-02C0-5246-A186-65CE853DFB2F}"/>
              </a:ext>
            </a:extLst>
          </p:cNvPr>
          <p:cNvSpPr txBox="1"/>
          <p:nvPr/>
        </p:nvSpPr>
        <p:spPr>
          <a:xfrm>
            <a:off x="160867" y="1035983"/>
            <a:ext cx="1203113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Introduction of Mehmet (character of Turkish descent) </a:t>
            </a:r>
            <a:r>
              <a:rPr lang="en-GB" dirty="0">
                <a:latin typeface="Century Gothic" panose="020B0502020202020204" pitchFamily="34" charset="0"/>
                <a:hlinkClick r:id="rId4"/>
              </a:rPr>
              <a:t>7.2.2.2 </a:t>
            </a: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Feature on German Moroccan singer </a:t>
            </a:r>
            <a:r>
              <a:rPr lang="en-GB" dirty="0" err="1">
                <a:latin typeface="Century Gothic" panose="020B0502020202020204" pitchFamily="34" charset="0"/>
              </a:rPr>
              <a:t>Namika</a:t>
            </a:r>
            <a:r>
              <a:rPr lang="en-GB" dirty="0">
                <a:latin typeface="Century Gothic" panose="020B0502020202020204" pitchFamily="34" charset="0"/>
              </a:rPr>
              <a:t>, mention of Turkish language and going to mosque </a:t>
            </a:r>
            <a:r>
              <a:rPr lang="en-GB" dirty="0">
                <a:latin typeface="Century Gothic" panose="020B0502020202020204" pitchFamily="34" charset="0"/>
                <a:hlinkClick r:id="rId5"/>
              </a:rPr>
              <a:t>7.2.2.4</a:t>
            </a: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Reference to German-speaking communities and life in Namibia </a:t>
            </a:r>
            <a:r>
              <a:rPr lang="en-GB" dirty="0">
                <a:latin typeface="Century Gothic" panose="020B0502020202020204" pitchFamily="34" charset="0"/>
                <a:hlinkClick r:id="rId6"/>
              </a:rPr>
              <a:t>7.3.1.5</a:t>
            </a: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Activities featuring variation in pronunciation of SSC [</a:t>
            </a:r>
            <a:r>
              <a:rPr lang="en-GB" dirty="0" err="1">
                <a:latin typeface="Century Gothic" panose="020B0502020202020204" pitchFamily="34" charset="0"/>
              </a:rPr>
              <a:t>ig</a:t>
            </a:r>
            <a:r>
              <a:rPr lang="en-GB" dirty="0">
                <a:latin typeface="Century Gothic" panose="020B0502020202020204" pitchFamily="34" charset="0"/>
              </a:rPr>
              <a:t>] between German speaking regions and countries </a:t>
            </a:r>
            <a:r>
              <a:rPr lang="en-GB" dirty="0">
                <a:latin typeface="Century Gothic" panose="020B0502020202020204" pitchFamily="34" charset="0"/>
                <a:hlinkClick r:id="rId7"/>
              </a:rPr>
              <a:t>7.3.1.6</a:t>
            </a: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Linguistic awareness about referring to inhabitants of towns in Germany </a:t>
            </a:r>
            <a:r>
              <a:rPr lang="en-GB" dirty="0">
                <a:latin typeface="Century Gothic" panose="020B0502020202020204" pitchFamily="34" charset="0"/>
                <a:hlinkClick r:id="rId8"/>
              </a:rPr>
              <a:t>8.1.1.1</a:t>
            </a: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Lesson called the ’World in Numbers’ with information about integration in Berlin </a:t>
            </a:r>
            <a:r>
              <a:rPr lang="en-GB" dirty="0">
                <a:latin typeface="Century Gothic" panose="020B0502020202020204" pitchFamily="34" charset="0"/>
                <a:hlinkClick r:id="rId9"/>
              </a:rPr>
              <a:t>8.1.2.1</a:t>
            </a: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Reference to NCELP character Katja visiting family in Poland </a:t>
            </a:r>
            <a:r>
              <a:rPr lang="en-GB" dirty="0">
                <a:latin typeface="Century Gothic" panose="020B0502020202020204" pitchFamily="34" charset="0"/>
                <a:hlinkClick r:id="rId10"/>
              </a:rPr>
              <a:t>8.1.2.3</a:t>
            </a: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Raising awareness of linguistic variation in German speaking countries </a:t>
            </a:r>
            <a:r>
              <a:rPr lang="en-GB" dirty="0">
                <a:latin typeface="Century Gothic" panose="020B0502020202020204" pitchFamily="34" charset="0"/>
                <a:hlinkClick r:id="rId11"/>
              </a:rPr>
              <a:t>8.1.2.6</a:t>
            </a: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Information about the Gender Star as inclusive written language </a:t>
            </a:r>
            <a:r>
              <a:rPr lang="en-GB" dirty="0">
                <a:latin typeface="Century Gothic" panose="020B0502020202020204" pitchFamily="34" charset="0"/>
                <a:hlinkClick r:id="rId12"/>
              </a:rPr>
              <a:t>9.1.1.6</a:t>
            </a: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Reading and listening comprehension activity about Ramadan and Eid </a:t>
            </a:r>
            <a:r>
              <a:rPr lang="en-GB" dirty="0">
                <a:latin typeface="Century Gothic" panose="020B0502020202020204" pitchFamily="34" charset="0"/>
                <a:hlinkClick r:id="rId13"/>
              </a:rPr>
              <a:t>9.1.2.7</a:t>
            </a: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Activities based around the Chinese New Year including listening with both Swiss and German accents </a:t>
            </a:r>
            <a:r>
              <a:rPr lang="en-GB" dirty="0">
                <a:latin typeface="Century Gothic" panose="020B0502020202020204" pitchFamily="34" charset="0"/>
                <a:hlinkClick r:id="rId14"/>
              </a:rPr>
              <a:t>9.2.1.1</a:t>
            </a: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Slides including a range of well-known German figures and their languages, use of ‘</a:t>
            </a:r>
            <a:r>
              <a:rPr lang="en-US" dirty="0" err="1">
                <a:latin typeface="Century Gothic" panose="020B0502020202020204" pitchFamily="34" charset="0"/>
              </a:rPr>
              <a:t>Denglisch</a:t>
            </a:r>
            <a:r>
              <a:rPr lang="en-US" dirty="0">
                <a:latin typeface="Century Gothic" panose="020B0502020202020204" pitchFamily="34" charset="0"/>
              </a:rPr>
              <a:t>’ </a:t>
            </a:r>
            <a:r>
              <a:rPr lang="en-GB" dirty="0">
                <a:latin typeface="Century Gothic" panose="020B0502020202020204" pitchFamily="34" charset="0"/>
                <a:hlinkClick r:id="rId15"/>
              </a:rPr>
              <a:t>9.2.1.4 </a:t>
            </a: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Lesson based on changing countries, 2</a:t>
            </a:r>
            <a:r>
              <a:rPr lang="en-GB" baseline="30000" dirty="0">
                <a:latin typeface="Century Gothic" panose="020B0502020202020204" pitchFamily="34" charset="0"/>
              </a:rPr>
              <a:t>nd</a:t>
            </a:r>
            <a:r>
              <a:rPr lang="en-GB" dirty="0">
                <a:latin typeface="Century Gothic" panose="020B0502020202020204" pitchFamily="34" charset="0"/>
              </a:rPr>
              <a:t> generation character Katja and text about Turkish culture </a:t>
            </a:r>
            <a:r>
              <a:rPr lang="en-GB" dirty="0">
                <a:latin typeface="Century Gothic" panose="020B0502020202020204" pitchFamily="34" charset="0"/>
                <a:hlinkClick r:id="rId16"/>
              </a:rPr>
              <a:t>9.2.1.6</a:t>
            </a: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Lesson based on </a:t>
            </a:r>
            <a:r>
              <a:rPr lang="en-US" dirty="0">
                <a:latin typeface="Century Gothic" panose="020B0502020202020204" pitchFamily="34" charset="0"/>
              </a:rPr>
              <a:t>‘</a:t>
            </a:r>
            <a:r>
              <a:rPr lang="en-US" dirty="0" err="1">
                <a:latin typeface="Century Gothic" panose="020B0502020202020204" pitchFamily="34" charset="0"/>
              </a:rPr>
              <a:t>Seiltanz</a:t>
            </a:r>
            <a:r>
              <a:rPr lang="en-US" dirty="0">
                <a:latin typeface="Century Gothic" panose="020B0502020202020204" pitchFamily="34" charset="0"/>
              </a:rPr>
              <a:t>’ by German Syrian poet Adel </a:t>
            </a:r>
            <a:r>
              <a:rPr lang="en-US" dirty="0" err="1">
                <a:latin typeface="Century Gothic" panose="020B0502020202020204" pitchFamily="34" charset="0"/>
              </a:rPr>
              <a:t>Karasholi</a:t>
            </a:r>
            <a:r>
              <a:rPr lang="en-US" dirty="0">
                <a:latin typeface="Century Gothic" panose="020B0502020202020204" pitchFamily="34" charset="0"/>
              </a:rPr>
              <a:t>, and Syrian refugees</a:t>
            </a:r>
            <a:r>
              <a:rPr lang="en-US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dirty="0">
                <a:latin typeface="Century Gothic" panose="020B0502020202020204" pitchFamily="34" charset="0"/>
                <a:hlinkClick r:id="rId17"/>
              </a:rPr>
              <a:t>9.2.2.1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42BEE3-0034-86D0-C2C0-9BB4207038CF}"/>
              </a:ext>
            </a:extLst>
          </p:cNvPr>
          <p:cNvSpPr txBox="1"/>
          <p:nvPr/>
        </p:nvSpPr>
        <p:spPr>
          <a:xfrm>
            <a:off x="8086725" y="-3571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D9C768-1BAC-D285-152F-1B9ED5273878}"/>
              </a:ext>
            </a:extLst>
          </p:cNvPr>
          <p:cNvSpPr txBox="1"/>
          <p:nvPr/>
        </p:nvSpPr>
        <p:spPr>
          <a:xfrm>
            <a:off x="4908884" y="67537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82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3"/>
            <a:ext cx="6900531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3697"/>
            <a:ext cx="8072886" cy="1325563"/>
          </a:xfrm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Links to Spanish resources</a:t>
            </a:r>
          </a:p>
        </p:txBody>
      </p:sp>
      <p:sp>
        <p:nvSpPr>
          <p:cNvPr id="21" name="CuadroTexto 73">
            <a:extLst>
              <a:ext uri="{FF2B5EF4-FFF2-40B4-BE49-F238E27FC236}">
                <a16:creationId xmlns:a16="http://schemas.microsoft.com/office/drawing/2014/main" id="{C6DE365B-02C0-5246-A186-65CE853DFB2F}"/>
              </a:ext>
            </a:extLst>
          </p:cNvPr>
          <p:cNvSpPr txBox="1"/>
          <p:nvPr/>
        </p:nvSpPr>
        <p:spPr>
          <a:xfrm>
            <a:off x="80433" y="1260906"/>
            <a:ext cx="1203113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Reference to </a:t>
            </a:r>
            <a:r>
              <a:rPr lang="en-GB" dirty="0" err="1">
                <a:latin typeface="Century Gothic" panose="020B0502020202020204" pitchFamily="34" charset="0"/>
              </a:rPr>
              <a:t>Caterine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Ibarguen</a:t>
            </a:r>
            <a:r>
              <a:rPr lang="en-GB" dirty="0">
                <a:latin typeface="Century Gothic" panose="020B0502020202020204" pitchFamily="34" charset="0"/>
              </a:rPr>
              <a:t> - black athlete from Colombia, </a:t>
            </a:r>
            <a:r>
              <a:rPr lang="en-GB" dirty="0">
                <a:latin typeface="Century Gothic" panose="020B0502020202020204" pitchFamily="34" charset="0"/>
                <a:hlinkClick r:id="rId4"/>
              </a:rPr>
              <a:t>7.3.1.4</a:t>
            </a:r>
            <a:endParaRPr lang="en-GB" dirty="0">
              <a:latin typeface="Century Gothic" panose="020B0502020202020204" pitchFamily="34" charset="0"/>
            </a:endParaRPr>
          </a:p>
          <a:p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Text on Bolivia, including info about other official languages Aymara and Quechua, </a:t>
            </a:r>
            <a:r>
              <a:rPr lang="en-GB" dirty="0">
                <a:latin typeface="Century Gothic" panose="020B0502020202020204" pitchFamily="34" charset="0"/>
                <a:hlinkClick r:id="rId5"/>
              </a:rPr>
              <a:t>8.1.2.6</a:t>
            </a: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Activities to promote understanding of how [</a:t>
            </a:r>
            <a:r>
              <a:rPr lang="en-GB" dirty="0" err="1">
                <a:latin typeface="Century Gothic" panose="020B0502020202020204" pitchFamily="34" charset="0"/>
              </a:rPr>
              <a:t>ce</a:t>
            </a:r>
            <a:r>
              <a:rPr lang="en-GB" dirty="0">
                <a:latin typeface="Century Gothic" panose="020B0502020202020204" pitchFamily="34" charset="0"/>
              </a:rPr>
              <a:t>], [ci] and [z] are pronounced differently in the Spanish-speaking world </a:t>
            </a:r>
            <a:r>
              <a:rPr lang="en-GB" dirty="0">
                <a:latin typeface="Century Gothic" panose="020B0502020202020204" pitchFamily="34" charset="0"/>
                <a:hlinkClick r:id="rId6"/>
              </a:rPr>
              <a:t>8.1.2.7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Traditions from a range of Spanish speaking countries (e.g. La Tomatina), </a:t>
            </a:r>
            <a:r>
              <a:rPr lang="en-GB" dirty="0">
                <a:latin typeface="Century Gothic" panose="020B0502020202020204" pitchFamily="34" charset="0"/>
                <a:hlinkClick r:id="rId7"/>
              </a:rPr>
              <a:t>8.3.2.6</a:t>
            </a:r>
            <a:r>
              <a:rPr lang="en-GB" dirty="0">
                <a:latin typeface="Century Gothic" panose="020B0502020202020204" pitchFamily="34" charset="0"/>
              </a:rPr>
              <a:t> 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Text on Basque country, with references to speakers of Basque language and to pelota </a:t>
            </a:r>
            <a:r>
              <a:rPr lang="en-GB" dirty="0" err="1">
                <a:latin typeface="Century Gothic" panose="020B0502020202020204" pitchFamily="34" charset="0"/>
              </a:rPr>
              <a:t>vasca</a:t>
            </a:r>
            <a:r>
              <a:rPr lang="en-GB" dirty="0">
                <a:latin typeface="Century Gothic" panose="020B0502020202020204" pitchFamily="34" charset="0"/>
              </a:rPr>
              <a:t>, </a:t>
            </a:r>
            <a:r>
              <a:rPr lang="en-GB" dirty="0">
                <a:latin typeface="Century Gothic" panose="020B0502020202020204" pitchFamily="34" charset="0"/>
                <a:hlinkClick r:id="rId8"/>
              </a:rPr>
              <a:t>9.1.1.1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Culture, food and places of interest in the Basque country, </a:t>
            </a:r>
            <a:r>
              <a:rPr lang="en-GB" dirty="0">
                <a:latin typeface="Century Gothic" panose="020B0502020202020204" pitchFamily="34" charset="0"/>
                <a:hlinkClick r:id="rId9"/>
              </a:rPr>
              <a:t>9.1.1.2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Lesson focussing on beliefs and traditions in another Spanish speaking country, Mexico, </a:t>
            </a:r>
            <a:r>
              <a:rPr lang="en-GB" dirty="0">
                <a:latin typeface="Century Gothic" panose="020B0502020202020204" pitchFamily="34" charset="0"/>
                <a:hlinkClick r:id="rId10"/>
              </a:rPr>
              <a:t>9.1.1.4 </a:t>
            </a: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Text on the religious origins of the Camino de Santiago, </a:t>
            </a:r>
            <a:r>
              <a:rPr lang="en-GB" dirty="0">
                <a:latin typeface="Century Gothic" panose="020B0502020202020204" pitchFamily="34" charset="0"/>
                <a:hlinkClick r:id="rId11"/>
              </a:rPr>
              <a:t>9.2.1.2 </a:t>
            </a: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Lesson focussing on the Conquest of Peru, </a:t>
            </a:r>
            <a:r>
              <a:rPr lang="en-GB" dirty="0">
                <a:latin typeface="Century Gothic" panose="020B0502020202020204" pitchFamily="34" charset="0"/>
                <a:hlinkClick r:id="rId12"/>
              </a:rPr>
              <a:t>9.2.1.3</a:t>
            </a: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Experiences of Latin American immigrants in the US, </a:t>
            </a:r>
            <a:r>
              <a:rPr lang="en-GB" dirty="0">
                <a:latin typeface="Century Gothic" panose="020B0502020202020204" pitchFamily="34" charset="0"/>
                <a:hlinkClick r:id="rId13"/>
              </a:rPr>
              <a:t>9.2.1.4</a:t>
            </a: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Activities based on people, games and food from Chile, </a:t>
            </a:r>
            <a:r>
              <a:rPr lang="en-GB" dirty="0">
                <a:latin typeface="Century Gothic" panose="020B0502020202020204" pitchFamily="34" charset="0"/>
                <a:hlinkClick r:id="rId14"/>
              </a:rPr>
              <a:t>9.2.1.6</a:t>
            </a:r>
            <a:r>
              <a:rPr lang="en-GB" dirty="0">
                <a:latin typeface="Century Gothic" panose="020B0502020202020204" pitchFamily="34" charset="0"/>
              </a:rPr>
              <a:t>  (Lesson 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Lesson focussing on the Spanish film: '</a:t>
            </a:r>
            <a:r>
              <a:rPr lang="en-GB" dirty="0" err="1">
                <a:latin typeface="Century Gothic" panose="020B0502020202020204" pitchFamily="34" charset="0"/>
              </a:rPr>
              <a:t>Maixabel</a:t>
            </a:r>
            <a:r>
              <a:rPr lang="en-GB" dirty="0">
                <a:latin typeface="Century Gothic" panose="020B0502020202020204" pitchFamily="34" charset="0"/>
              </a:rPr>
              <a:t>' - representing diversity of political thought in the Basque Country  </a:t>
            </a:r>
            <a:r>
              <a:rPr lang="en-GB" dirty="0">
                <a:latin typeface="Century Gothic" panose="020B0502020202020204" pitchFamily="34" charset="0"/>
                <a:hlinkClick r:id="rId15"/>
              </a:rPr>
              <a:t>9.2.2.1</a:t>
            </a: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Spanish speaking peoples from Latin America, </a:t>
            </a:r>
            <a:r>
              <a:rPr lang="en-GB" dirty="0">
                <a:latin typeface="Century Gothic" panose="020B0502020202020204" pitchFamily="34" charset="0"/>
                <a:hlinkClick r:id="rId16"/>
              </a:rPr>
              <a:t>9.3.2.2 </a:t>
            </a: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Hispanic immigrant female space engineer Diana Trujillo, (9.3.2.6 available on our resource portal soon)</a:t>
            </a:r>
          </a:p>
        </p:txBody>
      </p:sp>
    </p:spTree>
    <p:extLst>
      <p:ext uri="{BB962C8B-B14F-4D97-AF65-F5344CB8AC3E}">
        <p14:creationId xmlns:p14="http://schemas.microsoft.com/office/powerpoint/2010/main" val="18044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589</Words>
  <Application>Microsoft Macintosh PowerPoint</Application>
  <PresentationFormat>Widescreen</PresentationFormat>
  <Paragraphs>58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Office Theme</vt:lpstr>
      <vt:lpstr>Links to French resources</vt:lpstr>
      <vt:lpstr>Links to German resources</vt:lpstr>
      <vt:lpstr>Links to Spanish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Links to French resources</dc:title>
  <dc:creator>Mary Richardson</dc:creator>
  <cp:lastModifiedBy>Mary Richardson</cp:lastModifiedBy>
  <cp:revision>1</cp:revision>
  <dcterms:created xsi:type="dcterms:W3CDTF">2022-05-12T15:47:46Z</dcterms:created>
  <dcterms:modified xsi:type="dcterms:W3CDTF">2022-05-12T15:52:18Z</dcterms:modified>
</cp:coreProperties>
</file>