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1" r:id="rId6"/>
    <p:sldMasterId id="2147483732" r:id="rId7"/>
    <p:sldMasterId id="2147483745" r:id="rId8"/>
    <p:sldMasterId id="2147483758" r:id="rId9"/>
    <p:sldMasterId id="2147483771" r:id="rId10"/>
  </p:sldMasterIdLst>
  <p:notesMasterIdLst>
    <p:notesMasterId r:id="rId78"/>
  </p:notes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25" r:id="rId69"/>
    <p:sldId id="326" r:id="rId70"/>
    <p:sldId id="327" r:id="rId71"/>
    <p:sldId id="328" r:id="rId72"/>
    <p:sldId id="329" r:id="rId73"/>
    <p:sldId id="330" r:id="rId74"/>
    <p:sldId id="322" r:id="rId75"/>
    <p:sldId id="323" r:id="rId76"/>
    <p:sldId id="32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73" autoAdjust="0"/>
    <p:restoredTop sz="86376" autoAdjust="0"/>
  </p:normalViewPr>
  <p:slideViewPr>
    <p:cSldViewPr snapToGrid="0" showGuides="1">
      <p:cViewPr varScale="1">
        <p:scale>
          <a:sx n="88" d="100"/>
          <a:sy n="88" d="100"/>
        </p:scale>
        <p:origin x="184" y="5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482D7-815F-4454-B183-27C6713D9E63}"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D2F74-192F-4248-B82C-EEC21826B99A}" type="slidenum">
              <a:rPr lang="en-GB" smtClean="0"/>
              <a:t>‹#›</a:t>
            </a:fld>
            <a:endParaRPr lang="en-GB"/>
          </a:p>
        </p:txBody>
      </p:sp>
    </p:spTree>
    <p:extLst>
      <p:ext uri="{BB962C8B-B14F-4D97-AF65-F5344CB8AC3E}">
        <p14:creationId xmlns:p14="http://schemas.microsoft.com/office/powerpoint/2010/main" val="200841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presentation for CPD 8/TRG 4 of 2020: Revisiting PVG</a:t>
            </a:r>
            <a:r>
              <a:rPr lang="en-GB" baseline="0" dirty="0"/>
              <a:t> and meaningful practice</a:t>
            </a:r>
            <a:r>
              <a:rPr lang="en-GB" dirty="0"/>
              <a:t>.</a:t>
            </a:r>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56598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6</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variety, it’s important</a:t>
            </a:r>
            <a:r>
              <a:rPr lang="en-GB" baseline="0" dirty="0"/>
              <a:t> to find new formats and layouts.  This task does the same as the previous one, in that it is a recognition task, which requires students to produce their Spanish answer orally, but it looks quite different.</a:t>
            </a:r>
            <a:br>
              <a:rPr lang="en-GB" baseline="0" dirty="0"/>
            </a:br>
            <a:br>
              <a:rPr lang="en-GB" baseline="0" dirty="0"/>
            </a:br>
            <a:r>
              <a:rPr lang="en-GB" b="1" baseline="0" dirty="0"/>
              <a:t>Click for speech bubble</a:t>
            </a:r>
            <a:r>
              <a:rPr lang="en-GB" baseline="0" dirty="0"/>
              <a:t>: </a:t>
            </a:r>
            <a:r>
              <a:rPr lang="en-GB" sz="1200" dirty="0">
                <a:solidFill>
                  <a:schemeClr val="bg1"/>
                </a:solidFill>
                <a:latin typeface="Century Gothic" panose="020B0502020202020204" pitchFamily="34" charset="0"/>
              </a:rPr>
              <a:t>Again, unambiguous English translations are provided.</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91000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6</a:t>
            </a:r>
            <a:endParaRPr lang="en-GB" b="1" dirty="0"/>
          </a:p>
          <a:p>
            <a:endParaRPr lang="en-GB" b="1" dirty="0"/>
          </a:p>
          <a:p>
            <a:r>
              <a:rPr lang="en-GB" b="1" dirty="0"/>
              <a:t>Click for speech bubble, first.</a:t>
            </a:r>
            <a:br>
              <a:rPr lang="en-GB" b="1" dirty="0"/>
            </a:br>
            <a:r>
              <a:rPr lang="en-GB" b="0" dirty="0"/>
              <a:t>So, this activity has triggers that reveal the word meanings, and then cover</a:t>
            </a:r>
            <a:r>
              <a:rPr lang="en-GB" b="0" baseline="0" dirty="0"/>
              <a:t> them again on a further click, compelling students to remember their position, as they search for the matching pairs.</a:t>
            </a:r>
            <a:br>
              <a:rPr lang="en-GB" b="0" baseline="0" dirty="0"/>
            </a:br>
            <a:r>
              <a:rPr lang="en-GB" b="0" baseline="0" dirty="0"/>
              <a:t>Using the letters actively – if they have been taught by now - elicits the Spanish letter names, too. </a:t>
            </a:r>
            <a:endParaRPr lang="en-GB" b="1"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17378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2</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through</a:t>
            </a:r>
            <a:r>
              <a:rPr lang="en-GB" sz="1200" b="1" kern="1200" baseline="0" dirty="0">
                <a:solidFill>
                  <a:schemeClr val="tx1"/>
                </a:solidFill>
                <a:effectLst/>
                <a:latin typeface="+mn-lt"/>
                <a:ea typeface="+mn-ea"/>
                <a:cs typeface="+mn-cs"/>
              </a:rPr>
              <a:t> all the animations, first.  </a:t>
            </a:r>
            <a:br>
              <a:rPr lang="en-GB" sz="1200" b="1" kern="1200" baseline="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So, this is a checklist we introduce early in Year 7 Term 1, and then bring back periodically to prompt students to reflect on how well they know a particular set of words.  The downloadable template is blank, but teachers can quickly populate it with a vocabulary set and/or a set of English sentence prompts for students to translate, to put their vocabulary and grammar knowledge to the test.</a:t>
            </a:r>
            <a:br>
              <a:rPr lang="en-GB" sz="1200" b="0" kern="1200" baseline="0" dirty="0">
                <a:solidFill>
                  <a:schemeClr val="tx1"/>
                </a:solidFill>
                <a:effectLst/>
                <a:latin typeface="+mn-lt"/>
                <a:ea typeface="+mn-ea"/>
                <a:cs typeface="+mn-cs"/>
              </a:rPr>
            </a:br>
            <a:endParaRPr lang="en-GB" dirty="0"/>
          </a:p>
          <a:p>
            <a:r>
              <a:rPr lang="en-US" dirty="0"/>
              <a:t>A word template is available on the NCELP resource portal. </a:t>
            </a:r>
          </a:p>
          <a:p>
            <a:r>
              <a:rPr lang="en-US" dirty="0"/>
              <a:t>https://resources.ncelp.org/concern/resources/gf06g264k?locale=en</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44243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2</a:t>
            </a:r>
            <a:endParaRPr lang="en-GB" b="1" dirty="0"/>
          </a:p>
          <a:p>
            <a:endParaRPr lang="en-GB" b="1" baseline="0" dirty="0"/>
          </a:p>
          <a:p>
            <a:r>
              <a:rPr lang="en-GB" b="1" baseline="0" dirty="0"/>
              <a:t>Click for speech bubble:  </a:t>
            </a:r>
            <a:r>
              <a:rPr lang="en-GB" baseline="0" dirty="0"/>
              <a:t>This starter slide for the 2</a:t>
            </a:r>
            <a:r>
              <a:rPr lang="en-GB" baseline="30000" dirty="0"/>
              <a:t>nd</a:t>
            </a:r>
            <a:r>
              <a:rPr lang="en-GB" baseline="0" dirty="0"/>
              <a:t> lesson in a week revisits the week’s words, but challenging students to remember genders and spellings, with the additional challenge of a time limit. </a:t>
            </a:r>
          </a:p>
          <a:p>
            <a:r>
              <a:rPr lang="en-GB" baseline="0" dirty="0"/>
              <a:t>Students are likely to be clear about the meanings these pictures represent from the previous lesson, but teachers make it clear to students that they can ask about any they are not sure about, for example: ‘Was </a:t>
            </a:r>
            <a:r>
              <a:rPr lang="en-GB" baseline="0" dirty="0" err="1"/>
              <a:t>ist</a:t>
            </a:r>
            <a:r>
              <a:rPr lang="en-GB" baseline="0" dirty="0"/>
              <a:t> ‘E’ auf </a:t>
            </a:r>
            <a:r>
              <a:rPr lang="en-GB" baseline="0" dirty="0" err="1"/>
              <a:t>Englisch</a:t>
            </a:r>
            <a:r>
              <a:rPr lang="en-GB" baseline="0" dirty="0"/>
              <a:t>? As with many such vocabulary tasks, this one also offers the opportunity for them to re-visit some alphabet letters from last week.</a:t>
            </a:r>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sagen</a:t>
            </a:r>
            <a:r>
              <a:rPr lang="en-GB" baseline="0" dirty="0"/>
              <a:t> [46] </a:t>
            </a:r>
            <a:r>
              <a:rPr lang="en-GB" baseline="0" dirty="0" err="1"/>
              <a:t>sagt</a:t>
            </a:r>
            <a:r>
              <a:rPr lang="en-GB" baseline="0" dirty="0"/>
              <a:t> [46]  der Tag [108] der Mann [131] das </a:t>
            </a:r>
            <a:r>
              <a:rPr lang="en-GB" baseline="0" dirty="0" err="1"/>
              <a:t>Paar</a:t>
            </a:r>
            <a:r>
              <a:rPr lang="en-GB" baseline="0" dirty="0"/>
              <a:t> [284] die </a:t>
            </a:r>
            <a:r>
              <a:rPr lang="en-GB" baseline="0" dirty="0" err="1"/>
              <a:t>Klasse</a:t>
            </a:r>
            <a:r>
              <a:rPr lang="en-GB" baseline="0" dirty="0"/>
              <a:t> [619] </a:t>
            </a:r>
            <a:r>
              <a:rPr lang="en-GB" baseline="0" dirty="0" err="1"/>
              <a:t>richtig</a:t>
            </a:r>
            <a:r>
              <a:rPr lang="en-GB" baseline="0" dirty="0"/>
              <a:t> [211] </a:t>
            </a:r>
            <a:r>
              <a:rPr lang="en-GB" baseline="0" dirty="0" err="1"/>
              <a:t>falsch</a:t>
            </a:r>
            <a:r>
              <a:rPr lang="en-GB" baseline="0" dirty="0"/>
              <a:t> [638] </a:t>
            </a:r>
            <a:r>
              <a:rPr lang="en-GB" baseline="0" dirty="0" err="1"/>
              <a:t>nicht</a:t>
            </a:r>
            <a:r>
              <a:rPr lang="en-GB" baseline="0" dirty="0"/>
              <a:t>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a:t>ja</a:t>
            </a:r>
            <a:r>
              <a:rPr lang="en-GB" baseline="0" dirty="0"/>
              <a:t> [27], nein [120], and </a:t>
            </a:r>
            <a:r>
              <a:rPr lang="en-GB" baseline="0" dirty="0" err="1"/>
              <a:t>oder</a:t>
            </a:r>
            <a:r>
              <a:rPr lang="en-GB" baseline="0" dirty="0"/>
              <a:t> [30] will be incorporated in the next exercise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Was? [39] will be revisited in the activity on Question words</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90082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6</a:t>
            </a:r>
            <a:endParaRPr lang="en-GB" b="1" dirty="0"/>
          </a:p>
          <a:p>
            <a:endParaRPr lang="en-US" altLang="en-US" dirty="0"/>
          </a:p>
          <a:p>
            <a:r>
              <a:rPr lang="en-US" altLang="en-US" dirty="0"/>
              <a:t>This vocabulary practice slide</a:t>
            </a:r>
            <a:r>
              <a:rPr lang="en-US" altLang="en-US" baseline="0" dirty="0"/>
              <a:t> </a:t>
            </a:r>
            <a:r>
              <a:rPr lang="en-US" altLang="en-US" dirty="0"/>
              <a:t>elicits previously</a:t>
            </a:r>
            <a:r>
              <a:rPr lang="en-US" altLang="en-US" baseline="0" dirty="0"/>
              <a:t> taught nouns with </a:t>
            </a:r>
            <a:r>
              <a:rPr lang="en-US" altLang="en-US" b="1" i="1" baseline="0" dirty="0"/>
              <a:t>either </a:t>
            </a:r>
            <a:r>
              <a:rPr lang="en-US" altLang="en-US" baseline="0" dirty="0"/>
              <a:t>definite </a:t>
            </a:r>
            <a:r>
              <a:rPr lang="en-US" altLang="en-US" b="1" i="1" baseline="0" dirty="0"/>
              <a:t>or</a:t>
            </a:r>
            <a:r>
              <a:rPr lang="en-US" altLang="en-US" baseline="0" dirty="0"/>
              <a:t> indefinite articles, testing gender and article knowledge, as well the knowledge of the nouns themselves.  </a:t>
            </a:r>
            <a:br>
              <a:rPr lang="en-US" altLang="en-US" baseline="0" dirty="0"/>
            </a:br>
            <a:r>
              <a:rPr lang="en-US" altLang="en-US" b="1" baseline="0" dirty="0"/>
              <a:t>Click for speech bubble:  </a:t>
            </a:r>
            <a:r>
              <a:rPr lang="en-US" altLang="en-US" baseline="0" dirty="0"/>
              <a:t>Alphabet letters give coordinates to </a:t>
            </a:r>
            <a:r>
              <a:rPr lang="en-US" altLang="en-US" baseline="0" dirty="0" err="1"/>
              <a:t>practise</a:t>
            </a:r>
            <a:r>
              <a:rPr lang="en-US" altLang="en-US" baseline="0" dirty="0"/>
              <a:t> several more letters, too, if they are also being taught at this stage.</a:t>
            </a:r>
            <a:br>
              <a:rPr lang="en-US" altLang="en-US" baseline="0" dirty="0"/>
            </a:br>
            <a:endParaRPr lang="en-US" altLang="en-US" baseline="0" dirty="0"/>
          </a:p>
          <a:p>
            <a:r>
              <a:rPr lang="en-US" altLang="en-US" baseline="0" dirty="0"/>
              <a:t>This can be a whole class activity, for example in two halves, teams A and B.</a:t>
            </a:r>
            <a:br>
              <a:rPr lang="en-US" altLang="en-US" baseline="0" dirty="0"/>
            </a:br>
            <a:r>
              <a:rPr lang="en-US" altLang="en-US" baseline="0" dirty="0"/>
              <a:t>Students nominate any ‘card’ giving coordinates e.g. ‘M-I’</a:t>
            </a:r>
            <a:br>
              <a:rPr lang="en-US" altLang="en-US" baseline="0" dirty="0"/>
            </a:br>
            <a:r>
              <a:rPr lang="en-US" altLang="en-US" baseline="0" dirty="0"/>
              <a:t>Teacher clicks the card to reveal the English prompt for 2 seconds and then again to hide the card.  </a:t>
            </a:r>
            <a:br>
              <a:rPr lang="en-US" altLang="en-US" baseline="0" dirty="0"/>
            </a:br>
            <a:r>
              <a:rPr lang="en-US" altLang="en-US" baseline="0" dirty="0"/>
              <a:t>NB: take care to click only when you see the ‘hand’ icon, rather than the arrow pointer, which would move the slide on!</a:t>
            </a:r>
          </a:p>
          <a:p>
            <a:r>
              <a:rPr lang="en-US" altLang="en-US" baseline="0" dirty="0"/>
              <a:t>Student tries to name the item, giving the correct article. e.g. das Problem.</a:t>
            </a:r>
          </a:p>
          <a:p>
            <a:r>
              <a:rPr lang="en-US" altLang="en-US" baseline="0" dirty="0"/>
              <a:t>If correct, the card is left uncovered.  If the response is incorrect, the item is re-covered, and play continues with Team B.</a:t>
            </a:r>
          </a:p>
          <a:p>
            <a:endParaRPr lang="en-US" altLang="en-US" baseline="0" dirty="0"/>
          </a:p>
          <a:p>
            <a:r>
              <a:rPr lang="en-US" altLang="en-US" baseline="0" dirty="0"/>
              <a:t>This same slide could be used for many other varieties of vocabulary retrieval, e.g. individual written production using mini whiteboards.</a:t>
            </a:r>
            <a:br>
              <a:rPr lang="en-US" altLang="en-US" baseline="0" dirty="0"/>
            </a:br>
            <a:endParaRPr lang="en-US" altLang="en-US"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18563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5</a:t>
            </a:r>
            <a:endParaRPr lang="en-GB" b="1" dirty="0"/>
          </a:p>
          <a:p>
            <a:endParaRPr lang="en-GB" baseline="0" dirty="0"/>
          </a:p>
          <a:p>
            <a:r>
              <a:rPr lang="en-GB" baseline="0" dirty="0"/>
              <a:t>This is a pair task.  In pairs, students take turns to create a question using a question and a noun from each set. Once a word has been used it is crossed out. Note that not all question words can go with all nouns, e.g. ‘</a:t>
            </a:r>
            <a:r>
              <a:rPr lang="en-GB" baseline="0" dirty="0" err="1"/>
              <a:t>wer</a:t>
            </a:r>
            <a:r>
              <a:rPr lang="en-GB" baseline="0" dirty="0"/>
              <a:t>’ only makes sense with living things.</a:t>
            </a:r>
            <a:br>
              <a:rPr lang="en-GB" baseline="0" dirty="0"/>
            </a:br>
            <a:br>
              <a:rPr lang="en-GB" baseline="0" dirty="0"/>
            </a:br>
            <a:r>
              <a:rPr lang="en-GB" baseline="0" dirty="0"/>
              <a:t>Rather than answering the questions, students translate their partner’s question into English. </a:t>
            </a:r>
          </a:p>
          <a:p>
            <a:r>
              <a:rPr lang="en-GB" baseline="0" dirty="0"/>
              <a:t>They can do this orally or write down their questions.</a:t>
            </a:r>
            <a:br>
              <a:rPr lang="en-GB" baseline="0" dirty="0"/>
            </a:br>
            <a:br>
              <a:rPr lang="en-GB" baseline="0" dirty="0"/>
            </a:br>
            <a:r>
              <a:rPr lang="en-GB" baseline="0" dirty="0"/>
              <a:t>For higher challenge, suggest that only the student creating the questions has sight of the sheet.</a:t>
            </a:r>
            <a:br>
              <a:rPr lang="en-GB" baseline="0" dirty="0"/>
            </a:br>
            <a:r>
              <a:rPr lang="en-GB" baseline="0" dirty="0"/>
              <a:t>This ensures that the listener relies only on the aural input for understanding.</a:t>
            </a:r>
          </a:p>
          <a:p>
            <a:endParaRPr lang="en-GB" baseline="0" dirty="0"/>
          </a:p>
          <a:p>
            <a:r>
              <a:rPr lang="en-GB" baseline="0" dirty="0"/>
              <a:t>All the words have been introduced during previous weeks in the NCELP SOW.</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19588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6</a:t>
            </a:r>
            <a:endParaRPr lang="en-GB" b="1" dirty="0"/>
          </a:p>
          <a:p>
            <a:endParaRPr lang="en-GB" b="0" dirty="0">
              <a:effectLst/>
            </a:endParaRPr>
          </a:p>
          <a:p>
            <a:r>
              <a:rPr lang="en-GB" b="0" dirty="0">
                <a:effectLst/>
              </a:rPr>
              <a:t>This is a plenary ‘odd</a:t>
            </a:r>
            <a:r>
              <a:rPr lang="en-GB" b="0" baseline="0" dirty="0">
                <a:effectLst/>
              </a:rPr>
              <a:t> one out’ </a:t>
            </a:r>
            <a:r>
              <a:rPr lang="en-GB" b="0" dirty="0">
                <a:effectLst/>
              </a:rPr>
              <a:t>task, which revisits some of the grammar, vocabulary, and phonics introduced over the previous few weeks.</a:t>
            </a:r>
          </a:p>
          <a:p>
            <a:r>
              <a:rPr lang="en-GB" b="0" dirty="0">
                <a:effectLst/>
              </a:rPr>
              <a:t>Click animation (up</a:t>
            </a:r>
            <a:r>
              <a:rPr lang="en-GB" b="0" baseline="0" dirty="0">
                <a:effectLst/>
              </a:rPr>
              <a:t> to the speech bubble): So, there are a mixture of different elements of knowledge tested here, but also different modalities involved, which deepens the quality of the processing involved.</a:t>
            </a:r>
            <a:br>
              <a:rPr lang="en-GB" b="0" baseline="0" dirty="0">
                <a:effectLst/>
              </a:rPr>
            </a:br>
            <a:r>
              <a:rPr lang="en-GB" b="0" baseline="0" dirty="0">
                <a:effectLst/>
              </a:rPr>
              <a:t>The first question tests knowledge of the verb sein, the second is about gender knowledge, and the third the difference in sound between ‘</a:t>
            </a:r>
            <a:r>
              <a:rPr lang="en-GB" b="0" baseline="0" dirty="0" err="1">
                <a:effectLst/>
              </a:rPr>
              <a:t>ei</a:t>
            </a:r>
            <a:r>
              <a:rPr lang="en-GB" b="0" baseline="0" dirty="0">
                <a:effectLst/>
              </a:rPr>
              <a:t>’ and long ‘e’.</a:t>
            </a:r>
            <a:endParaRPr lang="en-GB" b="0" dirty="0">
              <a:effectLst/>
            </a:endParaRPr>
          </a:p>
          <a:p>
            <a:r>
              <a:rPr lang="en-GB" dirty="0">
                <a:effectLst/>
              </a:rPr>
              <a:t>1. Sein / </a:t>
            </a:r>
            <a:r>
              <a:rPr lang="en-GB" dirty="0" err="1">
                <a:effectLst/>
              </a:rPr>
              <a:t>bist</a:t>
            </a:r>
            <a:r>
              <a:rPr lang="en-GB" dirty="0">
                <a:effectLst/>
              </a:rPr>
              <a:t> / </a:t>
            </a:r>
            <a:r>
              <a:rPr lang="en-GB" b="1" dirty="0">
                <a:effectLst/>
              </a:rPr>
              <a:t>hast </a:t>
            </a:r>
            <a:r>
              <a:rPr lang="en-GB" dirty="0">
                <a:effectLst/>
              </a:rPr>
              <a:t>/ </a:t>
            </a:r>
            <a:r>
              <a:rPr lang="en-GB" b="0" dirty="0" err="1">
                <a:effectLst/>
              </a:rPr>
              <a:t>ist</a:t>
            </a:r>
            <a:r>
              <a:rPr lang="en-GB" b="0" dirty="0">
                <a:effectLst/>
              </a:rPr>
              <a:t>  (not a form of sein)</a:t>
            </a:r>
          </a:p>
          <a:p>
            <a:r>
              <a:rPr lang="en-GB" dirty="0"/>
              <a:t>2. die/</a:t>
            </a:r>
            <a:r>
              <a:rPr lang="en-GB" dirty="0" err="1"/>
              <a:t>eine</a:t>
            </a:r>
            <a:r>
              <a:rPr lang="en-GB" dirty="0"/>
              <a:t> </a:t>
            </a:r>
            <a:r>
              <a:rPr lang="en-GB" dirty="0" err="1"/>
              <a:t>Frage</a:t>
            </a:r>
            <a:r>
              <a:rPr lang="en-GB" dirty="0"/>
              <a:t> / </a:t>
            </a:r>
            <a:r>
              <a:rPr lang="en-GB" b="1" dirty="0"/>
              <a:t>der/</a:t>
            </a:r>
            <a:r>
              <a:rPr lang="en-GB" b="1" dirty="0" err="1"/>
              <a:t>ein</a:t>
            </a:r>
            <a:r>
              <a:rPr lang="en-GB" b="1" dirty="0"/>
              <a:t> </a:t>
            </a:r>
            <a:r>
              <a:rPr lang="en-GB" b="1" dirty="0" err="1"/>
              <a:t>Tisch</a:t>
            </a:r>
            <a:r>
              <a:rPr lang="en-GB" b="1" dirty="0"/>
              <a:t> </a:t>
            </a:r>
            <a:r>
              <a:rPr lang="en-GB" dirty="0"/>
              <a:t>/ die/</a:t>
            </a:r>
            <a:r>
              <a:rPr lang="en-GB" dirty="0" err="1"/>
              <a:t>eine</a:t>
            </a:r>
            <a:r>
              <a:rPr lang="en-GB" dirty="0"/>
              <a:t> </a:t>
            </a:r>
            <a:r>
              <a:rPr lang="en-GB" dirty="0" err="1"/>
              <a:t>Nummer</a:t>
            </a:r>
            <a:r>
              <a:rPr lang="en-GB" dirty="0"/>
              <a:t> / die/</a:t>
            </a:r>
            <a:r>
              <a:rPr lang="en-GB" dirty="0" err="1"/>
              <a:t>eine</a:t>
            </a:r>
            <a:r>
              <a:rPr lang="en-GB" dirty="0"/>
              <a:t> </a:t>
            </a:r>
            <a:r>
              <a:rPr lang="en-GB" dirty="0" err="1"/>
              <a:t>Farbe</a:t>
            </a:r>
            <a:r>
              <a:rPr lang="en-GB" baseline="0" dirty="0"/>
              <a:t> (der/</a:t>
            </a:r>
            <a:r>
              <a:rPr lang="en-GB" baseline="0" dirty="0" err="1"/>
              <a:t>ein</a:t>
            </a:r>
            <a:r>
              <a:rPr lang="en-GB" baseline="0" dirty="0"/>
              <a:t> </a:t>
            </a:r>
            <a:r>
              <a:rPr lang="en-GB" baseline="0" dirty="0" err="1"/>
              <a:t>Tisch</a:t>
            </a:r>
            <a:r>
              <a:rPr lang="en-GB" baseline="0" dirty="0"/>
              <a:t> – it’s masculine)</a:t>
            </a:r>
            <a:endParaRPr lang="en-GB" b="1" dirty="0"/>
          </a:p>
          <a:p>
            <a:r>
              <a:rPr lang="en-GB" b="1" dirty="0"/>
              <a:t>3.</a:t>
            </a:r>
            <a:r>
              <a:rPr lang="en-GB" dirty="0"/>
              <a:t> </a:t>
            </a:r>
            <a:r>
              <a:rPr lang="en-GB" dirty="0" err="1"/>
              <a:t>frei</a:t>
            </a:r>
            <a:r>
              <a:rPr lang="en-GB" dirty="0"/>
              <a:t> / </a:t>
            </a:r>
            <a:r>
              <a:rPr lang="en-GB" dirty="0" err="1"/>
              <a:t>allein</a:t>
            </a:r>
            <a:r>
              <a:rPr lang="en-GB" dirty="0"/>
              <a:t> / </a:t>
            </a:r>
            <a:r>
              <a:rPr lang="en-GB" b="1" dirty="0" err="1"/>
              <a:t>Idee</a:t>
            </a:r>
            <a:r>
              <a:rPr lang="en-GB" dirty="0"/>
              <a:t> / </a:t>
            </a:r>
            <a:r>
              <a:rPr lang="en-GB" dirty="0" err="1"/>
              <a:t>klein</a:t>
            </a:r>
            <a:r>
              <a:rPr lang="en-GB" dirty="0"/>
              <a:t> (audio – long</a:t>
            </a:r>
            <a:r>
              <a:rPr lang="en-GB" baseline="0" dirty="0"/>
              <a:t> ‘e’ not ‘</a:t>
            </a:r>
            <a:r>
              <a:rPr lang="en-GB" baseline="0" dirty="0" err="1"/>
              <a:t>ei</a:t>
            </a:r>
            <a:r>
              <a:rPr lang="en-GB" baseline="0" dirty="0"/>
              <a:t>)</a:t>
            </a:r>
          </a:p>
          <a:p>
            <a:endParaRPr lang="en-GB" baseline="0" dirty="0"/>
          </a:p>
          <a:p>
            <a:r>
              <a:rPr lang="en-GB" baseline="0" dirty="0"/>
              <a:t>Then click quickly through the remainder of the animations:</a:t>
            </a:r>
            <a:endParaRPr lang="en-GB" dirty="0"/>
          </a:p>
          <a:p>
            <a:r>
              <a:rPr lang="en-GB" dirty="0"/>
              <a:t>4. </a:t>
            </a:r>
            <a:r>
              <a:rPr lang="en-GB" dirty="0" err="1"/>
              <a:t>Ein</a:t>
            </a:r>
            <a:r>
              <a:rPr lang="en-GB" dirty="0"/>
              <a:t> </a:t>
            </a:r>
            <a:r>
              <a:rPr lang="en-GB" dirty="0" err="1"/>
              <a:t>Fenster</a:t>
            </a:r>
            <a:r>
              <a:rPr lang="en-GB" dirty="0"/>
              <a:t> / </a:t>
            </a:r>
            <a:r>
              <a:rPr lang="en-GB" dirty="0" err="1"/>
              <a:t>Ein</a:t>
            </a:r>
            <a:r>
              <a:rPr lang="en-GB" dirty="0"/>
              <a:t> Wort / </a:t>
            </a:r>
            <a:r>
              <a:rPr lang="en-GB" dirty="0" err="1"/>
              <a:t>Ein</a:t>
            </a:r>
            <a:r>
              <a:rPr lang="en-GB" dirty="0"/>
              <a:t> </a:t>
            </a:r>
            <a:r>
              <a:rPr lang="en-GB" dirty="0" err="1"/>
              <a:t>Paar</a:t>
            </a:r>
            <a:r>
              <a:rPr lang="en-GB" dirty="0"/>
              <a:t> / </a:t>
            </a:r>
            <a:r>
              <a:rPr lang="en-GB" b="1" dirty="0" err="1"/>
              <a:t>Ein</a:t>
            </a:r>
            <a:r>
              <a:rPr lang="en-GB" b="1" dirty="0"/>
              <a:t> Freund </a:t>
            </a:r>
            <a:r>
              <a:rPr lang="en-GB" b="0" dirty="0"/>
              <a:t>(masculine)</a:t>
            </a:r>
          </a:p>
          <a:p>
            <a:r>
              <a:rPr lang="en-GB" dirty="0"/>
              <a:t>5. </a:t>
            </a:r>
            <a:r>
              <a:rPr lang="en-GB" dirty="0" err="1"/>
              <a:t>Geben</a:t>
            </a:r>
            <a:r>
              <a:rPr lang="en-GB" dirty="0"/>
              <a:t> / </a:t>
            </a:r>
            <a:r>
              <a:rPr lang="en-GB" b="1" dirty="0"/>
              <a:t>Welt </a:t>
            </a:r>
            <a:r>
              <a:rPr lang="en-GB" dirty="0"/>
              <a:t>/ </a:t>
            </a:r>
            <a:r>
              <a:rPr lang="en-GB" dirty="0" err="1"/>
              <a:t>Leben</a:t>
            </a:r>
            <a:r>
              <a:rPr lang="en-GB" dirty="0"/>
              <a:t> / </a:t>
            </a:r>
            <a:r>
              <a:rPr lang="en-GB" dirty="0" err="1"/>
              <a:t>sehen</a:t>
            </a:r>
            <a:r>
              <a:rPr lang="en-GB" dirty="0"/>
              <a:t> (audio – short ‘e’ not long ‘e’)</a:t>
            </a:r>
          </a:p>
          <a:p>
            <a:r>
              <a:rPr lang="en-GB" dirty="0"/>
              <a:t>7. </a:t>
            </a:r>
            <a:r>
              <a:rPr lang="en-GB" dirty="0" err="1"/>
              <a:t>groß</a:t>
            </a:r>
            <a:r>
              <a:rPr lang="en-GB" dirty="0"/>
              <a:t> / rot / </a:t>
            </a:r>
            <a:r>
              <a:rPr lang="en-GB" dirty="0" err="1"/>
              <a:t>kalt</a:t>
            </a:r>
            <a:r>
              <a:rPr lang="en-GB" dirty="0"/>
              <a:t> / </a:t>
            </a:r>
            <a:r>
              <a:rPr lang="en-GB" b="1" dirty="0" err="1"/>
              <a:t>sagt</a:t>
            </a:r>
            <a:r>
              <a:rPr lang="en-GB" b="1" dirty="0"/>
              <a:t> </a:t>
            </a:r>
            <a:r>
              <a:rPr lang="en-GB" b="0" dirty="0"/>
              <a:t>(verb not adjective)</a:t>
            </a:r>
            <a:endParaRPr lang="en-GB" b="1" dirty="0"/>
          </a:p>
          <a:p>
            <a:r>
              <a:rPr lang="en-GB" dirty="0"/>
              <a:t>9. Der Lehrer / Der Freund  /</a:t>
            </a:r>
            <a:r>
              <a:rPr lang="en-GB" b="1" dirty="0"/>
              <a:t> Das Heft </a:t>
            </a:r>
            <a:r>
              <a:rPr lang="en-GB" dirty="0"/>
              <a:t>/ Die Frau (thing not person)</a:t>
            </a:r>
          </a:p>
          <a:p>
            <a:r>
              <a:rPr lang="en-GB" dirty="0"/>
              <a:t>10. </a:t>
            </a:r>
            <a:r>
              <a:rPr lang="en-GB" b="1" dirty="0"/>
              <a:t>Wasser </a:t>
            </a:r>
            <a:r>
              <a:rPr lang="en-GB" dirty="0"/>
              <a:t>/ </a:t>
            </a:r>
            <a:r>
              <a:rPr lang="en-GB" dirty="0" err="1"/>
              <a:t>klar</a:t>
            </a:r>
            <a:r>
              <a:rPr lang="en-GB" dirty="0"/>
              <a:t> / </a:t>
            </a:r>
            <a:r>
              <a:rPr lang="en-GB" dirty="0" err="1"/>
              <a:t>haben</a:t>
            </a:r>
            <a:r>
              <a:rPr lang="en-GB" dirty="0"/>
              <a:t> / </a:t>
            </a:r>
            <a:r>
              <a:rPr lang="en-GB" dirty="0" err="1"/>
              <a:t>Paar</a:t>
            </a:r>
            <a:r>
              <a:rPr lang="en-GB" dirty="0"/>
              <a:t> (audio – long ‘a’ not</a:t>
            </a:r>
            <a:r>
              <a:rPr lang="en-GB" baseline="0" dirty="0"/>
              <a:t> long ‘a’</a:t>
            </a:r>
            <a:r>
              <a:rPr lang="en-GB" dirty="0"/>
              <a:t>)</a:t>
            </a:r>
          </a:p>
          <a:p>
            <a:endParaRPr lang="en-GB" b="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9310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1.2 Week </a:t>
            </a:r>
            <a:r>
              <a:rPr lang="en-GB" sz="1200" b="1" kern="1200" dirty="0">
                <a:solidFill>
                  <a:schemeClr val="tx1"/>
                </a:solidFill>
                <a:effectLst/>
                <a:latin typeface="+mn-lt"/>
                <a:ea typeface="+mn-ea"/>
                <a:cs typeface="+mn-cs"/>
              </a:rPr>
              <a:t>2</a:t>
            </a:r>
            <a:endParaRPr lang="en-GB" b="1" dirty="0"/>
          </a:p>
          <a:p>
            <a:endParaRPr lang="en-GB" dirty="0"/>
          </a:p>
          <a:p>
            <a:r>
              <a:rPr lang="en-GB" dirty="0"/>
              <a:t>I mentioned that previous sets of vocabulary are systematically revisited in lessons, too,</a:t>
            </a:r>
            <a:r>
              <a:rPr lang="en-GB" baseline="0" dirty="0"/>
              <a:t> after three and nine weeks.  So, from the 10</a:t>
            </a:r>
            <a:r>
              <a:rPr lang="en-GB" baseline="30000" dirty="0"/>
              <a:t>th</a:t>
            </a:r>
            <a:r>
              <a:rPr lang="en-GB" baseline="0" dirty="0"/>
              <a:t> week of teaching onwards, two sets of vocabulary are being revisited, in addition to the new-to-be-learned set - a total of thirty words ‘in play’ in any given week.</a:t>
            </a:r>
            <a:br>
              <a:rPr lang="en-GB" baseline="0" dirty="0"/>
            </a:br>
            <a:br>
              <a:rPr lang="en-GB" baseline="0" dirty="0"/>
            </a:br>
            <a:r>
              <a:rPr lang="en-GB" baseline="0" dirty="0"/>
              <a:t>We make every attempt to weave the revisited words together with the new words into the listening, reading, speaking and writing tasks for that week.  We also make use of other, stand alone tasks, like this one.</a:t>
            </a:r>
            <a:br>
              <a:rPr lang="en-GB" baseline="0" dirty="0"/>
            </a:br>
            <a:endParaRPr lang="en-GB" dirty="0"/>
          </a:p>
          <a:p>
            <a:r>
              <a:rPr lang="en-GB" dirty="0"/>
              <a:t>This starter</a:t>
            </a:r>
            <a:r>
              <a:rPr lang="en-GB" baseline="0" dirty="0"/>
              <a:t> task revises nine items of vocabulary from a previous week and two items from the new week.  By working out which letters are missing and putting them in order into the spaces below, they create the question ‘</a:t>
            </a:r>
            <a:r>
              <a:rPr lang="en-GB" baseline="0" dirty="0" err="1"/>
              <a:t>Wer</a:t>
            </a:r>
            <a:r>
              <a:rPr lang="en-GB" baseline="0" dirty="0"/>
              <a:t> </a:t>
            </a:r>
            <a:r>
              <a:rPr lang="en-GB" baseline="0" dirty="0" err="1"/>
              <a:t>macht</a:t>
            </a:r>
            <a:r>
              <a:rPr lang="en-GB" baseline="0" dirty="0"/>
              <a:t> was?’, which is the context for this week’s lessons, so the activity does the task of ‘sharing the context learning objective’ with students, as well as revisiting key vocabulary.  Teachers then also elicit the English translation of this question from students to ensure that they are all clear about its meaning.</a:t>
            </a: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 vocabulary</a:t>
            </a:r>
            <a:br>
              <a:rPr lang="en-GB" dirty="0"/>
            </a:br>
            <a:r>
              <a:rPr lang="de-DE" dirty="0"/>
              <a:t>haben [7] hat [7] wer? [173]  der Lehrer [433] der Fußball [1497] der Freund [326] das Wasser [297] die Welt [190] das Wort [243] nicht wahr? [14/662] das Haustier [&gt;5000] das Haus [159]</a:t>
            </a:r>
            <a:br>
              <a:rPr lang="de-DE" dirty="0"/>
            </a:br>
            <a:r>
              <a:rPr lang="de-DE" dirty="0"/>
              <a:t>Note that 6 of these words were built into this week‘s lessons, as</a:t>
            </a:r>
            <a:r>
              <a:rPr lang="de-DE" baseline="0" dirty="0"/>
              <a:t> well.</a:t>
            </a:r>
            <a:br>
              <a:rPr lang="de-DE" baseline="0" dirty="0"/>
            </a:br>
            <a:r>
              <a:rPr lang="de-DE" baseline="0" dirty="0"/>
              <a:t>Term 1.2, Week 2 vocabulary</a:t>
            </a:r>
            <a:br>
              <a:rPr lang="de-DE" baseline="0" dirty="0"/>
            </a:br>
            <a:r>
              <a:rPr lang="de-DE" baseline="0" dirty="0"/>
              <a:t>arbeiten [200] putzen [2851] kochen [1005] sitzen [261] das Auto [490] zu Hause [6/159] der Garten [959] der Boden [445] die Liste [1975] das Zimmer [609]</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41823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1.2 Week </a:t>
            </a:r>
            <a:r>
              <a:rPr lang="en-GB" sz="1200" b="1" kern="1200" dirty="0">
                <a:solidFill>
                  <a:schemeClr val="tx1"/>
                </a:solidFill>
                <a:effectLst/>
                <a:latin typeface="+mn-lt"/>
                <a:ea typeface="+mn-ea"/>
                <a:cs typeface="+mn-cs"/>
              </a:rPr>
              <a:t>3</a:t>
            </a:r>
            <a:endParaRPr lang="en-GB" b="1" dirty="0"/>
          </a:p>
          <a:p>
            <a:endParaRPr lang="en-GB" b="0" dirty="0"/>
          </a:p>
          <a:p>
            <a:r>
              <a:rPr lang="en-GB" b="0" dirty="0"/>
              <a:t>A similar, more developed variant</a:t>
            </a:r>
            <a:r>
              <a:rPr lang="en-GB" b="0" baseline="0" dirty="0"/>
              <a:t> of the previous task recycles vocabulary not only in the answers, but in the target language question prompts, too.</a:t>
            </a:r>
            <a:endParaRPr lang="en-GB" b="0" dirty="0"/>
          </a:p>
          <a:p>
            <a:br>
              <a:rPr lang="en-GB" b="1" dirty="0"/>
            </a:br>
            <a:r>
              <a:rPr lang="en-GB" b="1" dirty="0"/>
              <a:t>Then</a:t>
            </a:r>
            <a:r>
              <a:rPr lang="en-GB" b="1" baseline="0" dirty="0"/>
              <a:t> click through the animations on this and the next slide, which provides the answers.</a:t>
            </a:r>
            <a:endParaRPr lang="en-GB" b="1" dirty="0"/>
          </a:p>
          <a:p>
            <a:endParaRPr lang="en-GB" b="1" dirty="0"/>
          </a:p>
          <a:p>
            <a:r>
              <a:rPr lang="en-GB" b="0" dirty="0"/>
              <a:t>This has just been a quick run through a sample of the different vocabulary activity types that are in the Y7 resources.  There are more than this, but now we need to move on to look at other aspects</a:t>
            </a:r>
            <a:r>
              <a:rPr lang="en-GB" b="0" baseline="0" dirty="0"/>
              <a:t> of vocabulary teaching.</a:t>
            </a:r>
          </a:p>
          <a:p>
            <a:endParaRPr lang="en-GB" b="0" baseline="0" dirty="0"/>
          </a:p>
          <a:p>
            <a:r>
              <a:rPr lang="en-GB" b="0" i="1" baseline="0" dirty="0"/>
              <a:t>(No need to read out the notes below, but I’ve left them in for teachers to see).</a:t>
            </a:r>
            <a:endParaRPr lang="en-GB" b="0" i="1" dirty="0"/>
          </a:p>
          <a:p>
            <a:endParaRPr lang="en-GB" b="1" dirty="0"/>
          </a:p>
          <a:p>
            <a:r>
              <a:rPr lang="en-GB" b="1" dirty="0"/>
              <a:t>Starter</a:t>
            </a:r>
          </a:p>
          <a:p>
            <a:br>
              <a:rPr lang="en-GB" dirty="0"/>
            </a:br>
            <a:r>
              <a:rPr lang="en-GB" dirty="0"/>
              <a:t>This starter</a:t>
            </a:r>
            <a:r>
              <a:rPr lang="en-GB" baseline="0" dirty="0"/>
              <a:t> task revises 12 items of vocabulary (shown in </a:t>
            </a:r>
            <a:r>
              <a:rPr lang="en-GB" b="1" baseline="0" dirty="0"/>
              <a:t>bold </a:t>
            </a:r>
            <a:r>
              <a:rPr lang="en-GB" baseline="0" dirty="0"/>
              <a:t>below) drawn from 1.1.2 and 1.1.7 (the two weeks students were set to revisit last week). A further 7 items of vocabulary (shown in </a:t>
            </a:r>
            <a:r>
              <a:rPr lang="en-GB" i="1" baseline="0" dirty="0"/>
              <a:t>italics</a:t>
            </a:r>
            <a:r>
              <a:rPr lang="en-GB" i="0" baseline="0" dirty="0"/>
              <a:t> below</a:t>
            </a:r>
            <a:r>
              <a:rPr lang="en-GB" baseline="0" dirty="0"/>
              <a:t>) feature in the clues and are therefore revised receptively</a:t>
            </a:r>
            <a:r>
              <a:rPr lang="en-GB" i="0" baseline="0" dirty="0"/>
              <a:t>.</a:t>
            </a:r>
            <a:endParaRPr lang="en-GB" baseline="0" dirty="0"/>
          </a:p>
          <a:p>
            <a:br>
              <a:rPr lang="en-GB" baseline="0" dirty="0"/>
            </a:br>
            <a:r>
              <a:rPr lang="en-GB" baseline="0" dirty="0"/>
              <a:t>By working out the answers to the clues and spelling out the words correctly, students create the word ‘</a:t>
            </a:r>
            <a:r>
              <a:rPr lang="en-GB" baseline="0" dirty="0" err="1"/>
              <a:t>Wiederholung</a:t>
            </a:r>
            <a:r>
              <a:rPr lang="en-GB" baseline="0" dirty="0"/>
              <a:t>’, which is the focus for this activity. So the activity does the task of ‘sharing the context learning objective’ with students. Students should have pre-learned the verb ‘</a:t>
            </a:r>
            <a:r>
              <a:rPr lang="en-GB" baseline="0" dirty="0" err="1"/>
              <a:t>wiederholen</a:t>
            </a:r>
            <a:r>
              <a:rPr lang="en-GB" baseline="0" dirty="0"/>
              <a:t>’ as part of their audio and Quizlet homework, so teacher should explain that this is the noun form.</a:t>
            </a:r>
          </a:p>
          <a:p>
            <a:endParaRPr lang="en-GB" baseline="0" dirty="0"/>
          </a:p>
          <a:p>
            <a:r>
              <a:rPr lang="en-GB" b="1" baseline="0" dirty="0"/>
              <a:t>Note: </a:t>
            </a:r>
            <a:r>
              <a:rPr lang="en-GB" baseline="0" dirty="0"/>
              <a:t>The clues relate to the words directly to their right.</a:t>
            </a:r>
          </a:p>
          <a:p>
            <a:endParaRPr lang="en-GB" baseline="0" dirty="0"/>
          </a:p>
          <a:p>
            <a:r>
              <a:rPr lang="en-GB" baseline="0" dirty="0"/>
              <a:t>Individual letters appear on clicks. This allows teachers to elicit both full words from the students (‘</a:t>
            </a:r>
            <a:r>
              <a:rPr lang="en-GB" i="1" baseline="0" dirty="0"/>
              <a:t>Was </a:t>
            </a:r>
            <a:r>
              <a:rPr lang="en-GB" i="1" baseline="0" dirty="0" err="1"/>
              <a:t>ist</a:t>
            </a:r>
            <a:r>
              <a:rPr lang="en-GB" i="1" baseline="0" dirty="0"/>
              <a:t> A?’ ‘A </a:t>
            </a:r>
            <a:r>
              <a:rPr lang="en-GB" i="1" baseline="0" dirty="0" err="1"/>
              <a:t>ist</a:t>
            </a:r>
            <a:r>
              <a:rPr lang="en-GB" i="1" baseline="0" dirty="0"/>
              <a:t> </a:t>
            </a:r>
            <a:r>
              <a:rPr lang="en-GB" i="1" baseline="0" dirty="0" err="1"/>
              <a:t>wohnen</a:t>
            </a:r>
            <a:r>
              <a:rPr lang="en-GB" i="1" baseline="0" dirty="0"/>
              <a:t>’</a:t>
            </a:r>
            <a:r>
              <a:rPr lang="en-GB" i="0" baseline="0" dirty="0"/>
              <a:t>) as well as spelling (</a:t>
            </a:r>
            <a:r>
              <a:rPr lang="en-GB" i="1" baseline="0" dirty="0"/>
              <a:t>‘</a:t>
            </a:r>
            <a:r>
              <a:rPr lang="en-GB" i="1" baseline="0" dirty="0" err="1"/>
              <a:t>Wie</a:t>
            </a:r>
            <a:r>
              <a:rPr lang="en-GB" i="1" baseline="0" dirty="0"/>
              <a:t> </a:t>
            </a:r>
            <a:r>
              <a:rPr lang="en-GB" i="1" baseline="0" dirty="0" err="1"/>
              <a:t>schreibt</a:t>
            </a:r>
            <a:r>
              <a:rPr lang="en-GB" i="1" baseline="0" dirty="0"/>
              <a:t> man ‘</a:t>
            </a:r>
            <a:r>
              <a:rPr lang="en-GB" i="1" baseline="0" dirty="0" err="1"/>
              <a:t>wohnen</a:t>
            </a:r>
            <a:r>
              <a:rPr lang="en-GB" i="1" baseline="0" dirty="0"/>
              <a:t>’?’ ‘W-O-H-N-E-N</a:t>
            </a:r>
            <a:r>
              <a:rPr lang="en-GB" i="0" baseline="0" dirty="0"/>
              <a:t>)</a:t>
            </a:r>
            <a:endParaRPr lang="en-GB" baseline="0" dirty="0"/>
          </a:p>
          <a:p>
            <a:endParaRPr lang="en-GB" b="0" baseline="0" dirty="0"/>
          </a:p>
          <a:p>
            <a:r>
              <a:rPr lang="en-GB" b="1" baseline="0" dirty="0"/>
              <a:t>Note: a more complex version of this task, in which only the first letter of each word is given, can be found on the next slide.</a:t>
            </a:r>
          </a:p>
          <a:p>
            <a:endParaRPr lang="en-GB" b="1" baseline="0" dirty="0"/>
          </a:p>
          <a:p>
            <a:r>
              <a:rPr lang="en-GB" sz="1200" b="1" kern="1200" dirty="0">
                <a:solidFill>
                  <a:schemeClr val="tx1"/>
                </a:solidFill>
                <a:effectLst/>
                <a:latin typeface="+mn-lt"/>
                <a:ea typeface="+mn-ea"/>
                <a:cs typeface="+mn-cs"/>
              </a:rPr>
              <a:t>T1.1 Week 2</a:t>
            </a:r>
            <a:endParaRPr lang="en-GB" sz="1200"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sagen [46] sagt [46] </a:t>
            </a:r>
            <a:r>
              <a:rPr lang="de-DE" sz="1200" b="0" i="1" u="none" strike="noStrike" kern="1200" dirty="0">
                <a:solidFill>
                  <a:schemeClr val="tx1"/>
                </a:solidFill>
                <a:effectLst/>
                <a:latin typeface="+mn-lt"/>
                <a:ea typeface="+mn-ea"/>
                <a:cs typeface="+mn-cs"/>
              </a:rPr>
              <a:t>was? </a:t>
            </a:r>
            <a:r>
              <a:rPr lang="de-DE" sz="1200" b="0" i="0" u="none" strike="noStrike" kern="1200" dirty="0">
                <a:solidFill>
                  <a:schemeClr val="tx1"/>
                </a:solidFill>
                <a:effectLst/>
                <a:latin typeface="+mn-lt"/>
                <a:ea typeface="+mn-ea"/>
                <a:cs typeface="+mn-cs"/>
              </a:rPr>
              <a:t>[39] </a:t>
            </a:r>
            <a:r>
              <a:rPr lang="de-DE" sz="1200" b="0" i="1" u="none" strike="noStrike" kern="1200" dirty="0">
                <a:solidFill>
                  <a:schemeClr val="tx1"/>
                </a:solidFill>
                <a:effectLst/>
                <a:latin typeface="+mn-lt"/>
                <a:ea typeface="+mn-ea"/>
                <a:cs typeface="+mn-cs"/>
              </a:rPr>
              <a:t>der Tag </a:t>
            </a:r>
            <a:r>
              <a:rPr lang="de-DE" sz="1200" b="0" i="0" u="none" strike="noStrike" kern="1200" dirty="0">
                <a:solidFill>
                  <a:schemeClr val="tx1"/>
                </a:solidFill>
                <a:effectLst/>
                <a:latin typeface="+mn-lt"/>
                <a:ea typeface="+mn-ea"/>
                <a:cs typeface="+mn-cs"/>
              </a:rPr>
              <a:t>[108] </a:t>
            </a:r>
            <a:r>
              <a:rPr lang="de-DE" sz="1200" b="1" i="0" u="none" strike="noStrike" kern="1200" dirty="0">
                <a:solidFill>
                  <a:schemeClr val="tx1"/>
                </a:solidFill>
                <a:effectLst/>
                <a:latin typeface="+mn-lt"/>
                <a:ea typeface="+mn-ea"/>
                <a:cs typeface="+mn-cs"/>
              </a:rPr>
              <a:t>der Mann </a:t>
            </a:r>
            <a:r>
              <a:rPr lang="de-DE" sz="1200" b="0" i="0" u="none" strike="noStrike" kern="1200" dirty="0">
                <a:solidFill>
                  <a:schemeClr val="tx1"/>
                </a:solidFill>
                <a:effectLst/>
                <a:latin typeface="+mn-lt"/>
                <a:ea typeface="+mn-ea"/>
                <a:cs typeface="+mn-cs"/>
              </a:rPr>
              <a:t>[131] </a:t>
            </a:r>
            <a:r>
              <a:rPr lang="de-DE" sz="1200" b="1" i="0" u="none" strike="noStrike" kern="1200" dirty="0">
                <a:solidFill>
                  <a:schemeClr val="tx1"/>
                </a:solidFill>
                <a:effectLst/>
                <a:latin typeface="+mn-lt"/>
                <a:ea typeface="+mn-ea"/>
                <a:cs typeface="+mn-cs"/>
              </a:rPr>
              <a:t>das Paar </a:t>
            </a:r>
            <a:r>
              <a:rPr lang="de-DE" sz="1200" b="0" i="0" u="none" strike="noStrike" kern="1200" dirty="0">
                <a:solidFill>
                  <a:schemeClr val="tx1"/>
                </a:solidFill>
                <a:effectLst/>
                <a:latin typeface="+mn-lt"/>
                <a:ea typeface="+mn-ea"/>
                <a:cs typeface="+mn-cs"/>
              </a:rPr>
              <a:t>[284] die Klasse [619] </a:t>
            </a:r>
            <a:r>
              <a:rPr lang="de-DE" sz="1200" b="1" i="1" u="none" strike="noStrike" kern="1200" dirty="0">
                <a:solidFill>
                  <a:schemeClr val="tx1"/>
                </a:solidFill>
                <a:effectLst/>
                <a:latin typeface="+mn-lt"/>
                <a:ea typeface="+mn-ea"/>
                <a:cs typeface="+mn-cs"/>
              </a:rPr>
              <a:t>richtig</a:t>
            </a:r>
            <a:r>
              <a:rPr lang="de-DE" sz="1200" b="0" i="0" u="none" strike="noStrike" kern="1200" dirty="0">
                <a:solidFill>
                  <a:schemeClr val="tx1"/>
                </a:solidFill>
                <a:effectLst/>
                <a:latin typeface="+mn-lt"/>
                <a:ea typeface="+mn-ea"/>
                <a:cs typeface="+mn-cs"/>
              </a:rPr>
              <a:t> [211] </a:t>
            </a:r>
            <a:r>
              <a:rPr lang="de-DE" sz="1200" b="1" i="1" u="none" strike="noStrike" kern="1200" dirty="0">
                <a:solidFill>
                  <a:schemeClr val="tx1"/>
                </a:solidFill>
                <a:effectLst/>
                <a:latin typeface="+mn-lt"/>
                <a:ea typeface="+mn-ea"/>
                <a:cs typeface="+mn-cs"/>
              </a:rPr>
              <a:t>falsch</a:t>
            </a:r>
            <a:r>
              <a:rPr lang="de-DE" sz="1200" b="0" i="0" u="none" strike="noStrike" kern="1200" dirty="0">
                <a:solidFill>
                  <a:schemeClr val="tx1"/>
                </a:solidFill>
                <a:effectLst/>
                <a:latin typeface="+mn-lt"/>
                <a:ea typeface="+mn-ea"/>
                <a:cs typeface="+mn-cs"/>
              </a:rPr>
              <a:t> [638] </a:t>
            </a:r>
            <a:r>
              <a:rPr lang="de-DE" sz="1200" b="0" i="1" u="none" strike="noStrike" kern="1200" dirty="0">
                <a:solidFill>
                  <a:schemeClr val="tx1"/>
                </a:solidFill>
                <a:effectLst/>
                <a:latin typeface="+mn-lt"/>
                <a:ea typeface="+mn-ea"/>
                <a:cs typeface="+mn-cs"/>
              </a:rPr>
              <a:t>nicht</a:t>
            </a:r>
            <a:r>
              <a:rPr lang="de-DE" sz="1200" b="0" i="0" u="none" strike="noStrike" kern="1200" dirty="0">
                <a:solidFill>
                  <a:schemeClr val="tx1"/>
                </a:solidFill>
                <a:effectLst/>
                <a:latin typeface="+mn-lt"/>
                <a:ea typeface="+mn-ea"/>
                <a:cs typeface="+mn-cs"/>
              </a:rPr>
              <a:t> [12] oder [30] ja [27] nein [120]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T1.2 Week 2</a:t>
            </a:r>
            <a:endParaRPr lang="en-GB" sz="1200"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wohnen</a:t>
            </a:r>
            <a:r>
              <a:rPr lang="de-DE" sz="1200" b="0" i="0" u="none" strike="noStrike" kern="1200" dirty="0">
                <a:solidFill>
                  <a:schemeClr val="tx1"/>
                </a:solidFill>
                <a:effectLst/>
                <a:latin typeface="+mn-lt"/>
                <a:ea typeface="+mn-ea"/>
                <a:cs typeface="+mn-cs"/>
              </a:rPr>
              <a:t> [380] schreiben [245] </a:t>
            </a:r>
            <a:r>
              <a:rPr lang="de-DE" sz="1200" b="1" i="0" u="none" strike="noStrike" kern="1200" dirty="0">
                <a:solidFill>
                  <a:schemeClr val="tx1"/>
                </a:solidFill>
                <a:effectLst/>
                <a:latin typeface="+mn-lt"/>
                <a:ea typeface="+mn-ea"/>
                <a:cs typeface="+mn-cs"/>
              </a:rPr>
              <a:t>spielen</a:t>
            </a:r>
            <a:r>
              <a:rPr lang="de-DE" sz="1200" b="0" i="0" u="none" strike="noStrike" kern="1200" dirty="0">
                <a:solidFill>
                  <a:schemeClr val="tx1"/>
                </a:solidFill>
                <a:effectLst/>
                <a:latin typeface="+mn-lt"/>
                <a:ea typeface="+mn-ea"/>
                <a:cs typeface="+mn-cs"/>
              </a:rPr>
              <a:t> [197] </a:t>
            </a:r>
            <a:r>
              <a:rPr lang="de-DE" sz="1200" b="0" i="1" u="none" strike="noStrike" kern="1200" dirty="0">
                <a:solidFill>
                  <a:schemeClr val="tx1"/>
                </a:solidFill>
                <a:effectLst/>
                <a:latin typeface="+mn-lt"/>
                <a:ea typeface="+mn-ea"/>
                <a:cs typeface="+mn-cs"/>
              </a:rPr>
              <a:t>reden</a:t>
            </a:r>
            <a:r>
              <a:rPr lang="de-DE" sz="1200" b="0" i="0" u="none" strike="noStrike" kern="1200" dirty="0">
                <a:solidFill>
                  <a:schemeClr val="tx1"/>
                </a:solidFill>
                <a:effectLst/>
                <a:latin typeface="+mn-lt"/>
                <a:ea typeface="+mn-ea"/>
                <a:cs typeface="+mn-cs"/>
              </a:rPr>
              <a:t> [356] </a:t>
            </a:r>
            <a:r>
              <a:rPr lang="de-DE" sz="1200" b="1" i="0" u="none" strike="noStrike" kern="1200" dirty="0">
                <a:solidFill>
                  <a:schemeClr val="tx1"/>
                </a:solidFill>
                <a:effectLst/>
                <a:latin typeface="+mn-lt"/>
                <a:ea typeface="+mn-ea"/>
                <a:cs typeface="+mn-cs"/>
              </a:rPr>
              <a:t>lernen </a:t>
            </a:r>
            <a:r>
              <a:rPr lang="de-DE" sz="1200" b="0" i="0" u="none" strike="noStrike" kern="1200" dirty="0">
                <a:solidFill>
                  <a:schemeClr val="tx1"/>
                </a:solidFill>
                <a:effectLst/>
                <a:latin typeface="+mn-lt"/>
                <a:ea typeface="+mn-ea"/>
                <a:cs typeface="+mn-cs"/>
              </a:rPr>
              <a:t>[203] </a:t>
            </a:r>
            <a:r>
              <a:rPr lang="de-DE" sz="1200" b="0" i="1" u="none" strike="noStrike" kern="1200" dirty="0">
                <a:solidFill>
                  <a:schemeClr val="tx1"/>
                </a:solidFill>
                <a:effectLst/>
                <a:latin typeface="+mn-lt"/>
                <a:ea typeface="+mn-ea"/>
                <a:cs typeface="+mn-cs"/>
              </a:rPr>
              <a:t>machen</a:t>
            </a:r>
            <a:r>
              <a:rPr lang="de-DE" sz="1200" b="0" i="0" u="none" strike="noStrike" kern="1200" dirty="0">
                <a:solidFill>
                  <a:schemeClr val="tx1"/>
                </a:solidFill>
                <a:effectLst/>
                <a:latin typeface="+mn-lt"/>
                <a:ea typeface="+mn-ea"/>
                <a:cs typeface="+mn-cs"/>
              </a:rPr>
              <a:t> [49] </a:t>
            </a:r>
            <a:r>
              <a:rPr lang="de-DE" sz="1200" b="1" i="0" u="none" strike="noStrike" kern="1200" dirty="0">
                <a:solidFill>
                  <a:schemeClr val="tx1"/>
                </a:solidFill>
                <a:effectLst/>
                <a:latin typeface="+mn-lt"/>
                <a:ea typeface="+mn-ea"/>
                <a:cs typeface="+mn-cs"/>
              </a:rPr>
              <a:t>Montag</a:t>
            </a:r>
            <a:r>
              <a:rPr lang="de-DE" sz="1200" b="0" i="0" u="none" strike="noStrike" kern="1200" dirty="0">
                <a:solidFill>
                  <a:schemeClr val="tx1"/>
                </a:solidFill>
                <a:effectLst/>
                <a:latin typeface="+mn-lt"/>
                <a:ea typeface="+mn-ea"/>
                <a:cs typeface="+mn-cs"/>
              </a:rPr>
              <a:t> [794] </a:t>
            </a:r>
            <a:r>
              <a:rPr lang="de-DE" sz="1200" b="1" i="0" u="none" strike="noStrike" kern="1200" dirty="0">
                <a:solidFill>
                  <a:schemeClr val="tx1"/>
                </a:solidFill>
                <a:effectLst/>
                <a:latin typeface="+mn-lt"/>
                <a:ea typeface="+mn-ea"/>
                <a:cs typeface="+mn-cs"/>
              </a:rPr>
              <a:t>die Aufgabe </a:t>
            </a:r>
            <a:r>
              <a:rPr lang="de-DE" sz="1200" b="0" i="0" u="none" strike="noStrike" kern="1200" dirty="0">
                <a:solidFill>
                  <a:schemeClr val="tx1"/>
                </a:solidFill>
                <a:effectLst/>
                <a:latin typeface="+mn-lt"/>
                <a:ea typeface="+mn-ea"/>
                <a:cs typeface="+mn-cs"/>
              </a:rPr>
              <a:t>[317] </a:t>
            </a:r>
            <a:r>
              <a:rPr lang="de-DE" sz="1200" b="1" i="0" u="none" strike="noStrike" kern="1200" dirty="0">
                <a:solidFill>
                  <a:schemeClr val="tx1"/>
                </a:solidFill>
                <a:effectLst/>
                <a:latin typeface="+mn-lt"/>
                <a:ea typeface="+mn-ea"/>
                <a:cs typeface="+mn-cs"/>
              </a:rPr>
              <a:t>im Klassenzimmer </a:t>
            </a:r>
            <a:r>
              <a:rPr lang="de-DE" sz="1200" b="0" i="0" u="none" strike="noStrike" kern="1200" dirty="0">
                <a:solidFill>
                  <a:schemeClr val="tx1"/>
                </a:solidFill>
                <a:effectLst/>
                <a:latin typeface="+mn-lt"/>
                <a:ea typeface="+mn-ea"/>
                <a:cs typeface="+mn-cs"/>
              </a:rPr>
              <a:t>[609/619] </a:t>
            </a:r>
            <a:r>
              <a:rPr lang="de-DE" sz="1200" b="0" i="1" u="none" strike="noStrike" kern="1200" dirty="0">
                <a:solidFill>
                  <a:schemeClr val="tx1"/>
                </a:solidFill>
                <a:effectLst/>
                <a:latin typeface="+mn-lt"/>
                <a:ea typeface="+mn-ea"/>
                <a:cs typeface="+mn-cs"/>
              </a:rPr>
              <a:t>im Unterricht </a:t>
            </a:r>
            <a:r>
              <a:rPr lang="de-DE" sz="1200" b="0" i="0" u="none" strike="noStrike" kern="1200" dirty="0">
                <a:solidFill>
                  <a:schemeClr val="tx1"/>
                </a:solidFill>
                <a:effectLst/>
                <a:latin typeface="+mn-lt"/>
                <a:ea typeface="+mn-ea"/>
                <a:cs typeface="+mn-cs"/>
              </a:rPr>
              <a:t>[1107] </a:t>
            </a:r>
            <a:r>
              <a:rPr lang="de-DE" sz="1200" b="1" i="0" u="none" strike="noStrike" kern="1200" dirty="0">
                <a:solidFill>
                  <a:schemeClr val="tx1"/>
                </a:solidFill>
                <a:effectLst/>
                <a:latin typeface="+mn-lt"/>
                <a:ea typeface="+mn-ea"/>
                <a:cs typeface="+mn-cs"/>
              </a:rPr>
              <a:t>in der Schule</a:t>
            </a:r>
            <a:r>
              <a:rPr lang="de-DE" sz="1200" b="0" i="0" u="none" strike="noStrike" kern="1200" dirty="0">
                <a:solidFill>
                  <a:schemeClr val="tx1"/>
                </a:solidFill>
                <a:effectLst/>
                <a:latin typeface="+mn-lt"/>
                <a:ea typeface="+mn-ea"/>
                <a:cs typeface="+mn-cs"/>
              </a:rPr>
              <a:t> [208] </a:t>
            </a:r>
            <a:r>
              <a:rPr lang="de-DE" sz="1200" b="1" i="0" u="none" strike="noStrike" kern="1200" dirty="0">
                <a:solidFill>
                  <a:schemeClr val="tx1"/>
                </a:solidFill>
                <a:effectLst/>
                <a:latin typeface="+mn-lt"/>
                <a:ea typeface="+mn-ea"/>
                <a:cs typeface="+mn-cs"/>
              </a:rPr>
              <a:t>mit Freunden </a:t>
            </a:r>
            <a:r>
              <a:rPr lang="de-DE" sz="1200" b="0" i="0" u="none" strike="noStrike" kern="1200" dirty="0">
                <a:solidFill>
                  <a:schemeClr val="tx1"/>
                </a:solidFill>
                <a:effectLst/>
                <a:latin typeface="+mn-lt"/>
                <a:ea typeface="+mn-ea"/>
                <a:cs typeface="+mn-cs"/>
              </a:rPr>
              <a:t>[13/327]</a:t>
            </a:r>
            <a:r>
              <a:rPr lang="de-DE" sz="1200" b="1" i="0" u="none" strike="noStrike" kern="1200" dirty="0">
                <a:solidFill>
                  <a:schemeClr val="tx1"/>
                </a:solidFill>
                <a:effectLst/>
                <a:latin typeface="+mn-lt"/>
                <a:ea typeface="+mn-ea"/>
                <a:cs typeface="+mn-cs"/>
              </a:rPr>
              <a:t> </a:t>
            </a:r>
            <a:r>
              <a:rPr lang="de-DE" sz="1200" b="0" i="1" u="none" strike="noStrike" kern="1200" dirty="0">
                <a:solidFill>
                  <a:schemeClr val="tx1"/>
                </a:solidFill>
                <a:effectLst/>
                <a:latin typeface="+mn-lt"/>
                <a:ea typeface="+mn-ea"/>
                <a:cs typeface="+mn-cs"/>
              </a:rPr>
              <a:t>er</a:t>
            </a:r>
            <a:r>
              <a:rPr lang="de-DE" sz="1200" b="1" i="0"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[20] sie [10]</a:t>
            </a:r>
            <a:r>
              <a:rPr lang="de-DE" dirty="0"/>
              <a:t> </a:t>
            </a:r>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61436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1.2 Week </a:t>
            </a:r>
            <a:r>
              <a:rPr lang="en-GB" sz="1200" b="1" kern="1200" dirty="0">
                <a:solidFill>
                  <a:schemeClr val="tx1"/>
                </a:solidFill>
                <a:effectLst/>
                <a:latin typeface="+mn-lt"/>
                <a:ea typeface="+mn-ea"/>
                <a:cs typeface="+mn-cs"/>
              </a:rPr>
              <a:t>3</a:t>
            </a:r>
            <a:endParaRPr lang="en-GB" b="1" dirty="0"/>
          </a:p>
          <a:p>
            <a:endParaRPr lang="en-GB" b="1" dirty="0"/>
          </a:p>
          <a:p>
            <a:r>
              <a:rPr lang="en-GB" b="1" dirty="0"/>
              <a:t>ANSWER SLIDE (which provides additional alphabet practice)</a:t>
            </a:r>
            <a:br>
              <a:rPr lang="en-GB" b="1" dirty="0"/>
            </a:br>
            <a:br>
              <a:rPr lang="en-GB" b="1" dirty="0"/>
            </a:br>
            <a:r>
              <a:rPr lang="en-GB" b="0" dirty="0"/>
              <a:t>1. Teacher asks</a:t>
            </a:r>
            <a:r>
              <a:rPr lang="en-GB" b="0" baseline="0" dirty="0"/>
              <a:t> question / gives clue in German as per A – L on slide.</a:t>
            </a:r>
            <a:br>
              <a:rPr lang="en-GB" b="0" baseline="0" dirty="0"/>
            </a:br>
            <a:r>
              <a:rPr lang="en-GB" b="0" baseline="0" dirty="0"/>
              <a:t>2. Student(s) volunteer(s) the answer (e.g. </a:t>
            </a:r>
            <a:r>
              <a:rPr lang="en-GB" b="0" baseline="0" dirty="0" err="1"/>
              <a:t>wohnen</a:t>
            </a:r>
            <a:r>
              <a:rPr lang="en-GB" b="0" baseline="0" dirty="0"/>
              <a:t>).</a:t>
            </a:r>
          </a:p>
          <a:p>
            <a:r>
              <a:rPr lang="en-GB" b="0" baseline="0" dirty="0"/>
              <a:t>3. Teacher asks ‘</a:t>
            </a:r>
            <a:r>
              <a:rPr lang="en-GB" b="0" baseline="0" dirty="0" err="1"/>
              <a:t>wie</a:t>
            </a:r>
            <a:r>
              <a:rPr lang="en-GB" b="0" baseline="0" dirty="0"/>
              <a:t> </a:t>
            </a:r>
            <a:r>
              <a:rPr lang="en-GB" b="0" baseline="0" dirty="0" err="1"/>
              <a:t>schreibt</a:t>
            </a:r>
            <a:r>
              <a:rPr lang="en-GB" b="0" baseline="0" dirty="0"/>
              <a:t> man das?’</a:t>
            </a:r>
            <a:br>
              <a:rPr lang="en-GB" b="0" baseline="0" dirty="0"/>
            </a:br>
            <a:r>
              <a:rPr lang="en-GB" b="0" baseline="0" dirty="0"/>
              <a:t>4. Students in chorus (slowly and steadily) respond to spell out the answer: W – O – H – N – E – N.</a:t>
            </a:r>
            <a:br>
              <a:rPr lang="en-GB" b="0" baseline="0" dirty="0"/>
            </a:br>
            <a:r>
              <a:rPr lang="en-GB" b="0" baseline="0" dirty="0"/>
              <a:t>5. As students spell the word, teacher reveals each letter on a click.</a:t>
            </a:r>
            <a:br>
              <a:rPr lang="en-GB" b="0" baseline="0" dirty="0"/>
            </a:br>
            <a:br>
              <a:rPr lang="en-GB" b="0" baseline="0" dirty="0"/>
            </a:br>
            <a:r>
              <a:rPr lang="en-GB" b="0" baseline="0" dirty="0"/>
              <a:t>This will enable the teacher to pick up on any of the trickier letters, and do some remedial practice in the moment.</a:t>
            </a:r>
            <a:endParaRPr lang="en-GB" dirty="0"/>
          </a:p>
          <a:p>
            <a:endParaRPr lang="en-GB" dirty="0"/>
          </a:p>
        </p:txBody>
      </p:sp>
      <p:sp>
        <p:nvSpPr>
          <p:cNvPr id="4" name="Slide Number Placeholder 3"/>
          <p:cNvSpPr>
            <a:spLocks noGrp="1"/>
          </p:cNvSpPr>
          <p:nvPr>
            <p:ph type="sldNum" sz="quarter" idx="10"/>
          </p:nvPr>
        </p:nvSpPr>
        <p:spPr/>
        <p:txBody>
          <a:bodyPr/>
          <a:lstStyle/>
          <a:p>
            <a:fld id="{C497BA26-074C-42EA-B0E4-CCD2016AEC2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6295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This slide lists the core objectives</a:t>
            </a:r>
            <a:r>
              <a:rPr lang="en-GB" baseline="0"/>
              <a:t> of the session.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5652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dirty="0"/>
              <a:t>This slide introduces the additional elements of vocabulary learning that we are going to address in remainder of this session.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90691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solidFill>
                  <a:schemeClr val="accent5">
                    <a:lumMod val="50000"/>
                  </a:schemeClr>
                </a:solidFill>
                <a:latin typeface="Century Gothic" panose="020B0502020202020204" pitchFamily="34" charset="0"/>
              </a:rPr>
              <a:t>This sequence of slides aims to raise students’ awareness of the role of dictionaries or translation sites when looking</a:t>
            </a:r>
            <a:r>
              <a:rPr lang="en-GB" sz="1200" baseline="0" dirty="0">
                <a:solidFill>
                  <a:schemeClr val="accent5">
                    <a:lumMod val="50000"/>
                  </a:schemeClr>
                </a:solidFill>
                <a:latin typeface="Century Gothic" panose="020B0502020202020204" pitchFamily="34" charset="0"/>
              </a:rPr>
              <a:t> up </a:t>
            </a:r>
            <a:r>
              <a:rPr lang="en-GB" sz="1200" dirty="0">
                <a:solidFill>
                  <a:schemeClr val="accent5">
                    <a:lumMod val="50000"/>
                  </a:schemeClr>
                </a:solidFill>
                <a:latin typeface="Century Gothic" panose="020B0502020202020204" pitchFamily="34" charset="0"/>
              </a:rPr>
              <a:t>the meaning of unknown words when translating from the target language, and to find the correct target language word for the desired meaning when translating from English.</a:t>
            </a:r>
          </a:p>
          <a:p>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It also attempts to help students to deal with the common pitfalls encountered by newcomers to dictionary use, by giving practice opportunities in the basic thought and decision-making processes required.</a:t>
            </a:r>
          </a:p>
          <a:p>
            <a:endParaRPr lang="en-GB" sz="1200" dirty="0">
              <a:solidFill>
                <a:schemeClr val="accent5">
                  <a:lumMod val="50000"/>
                </a:schemeClr>
              </a:solidFill>
              <a:latin typeface="Century Gothic" panose="020B0502020202020204" pitchFamily="34" charset="0"/>
            </a:endParaRPr>
          </a:p>
          <a:p>
            <a:r>
              <a:rPr lang="en-GB" sz="1200" dirty="0">
                <a:solidFill>
                  <a:schemeClr val="accent5">
                    <a:lumMod val="50000"/>
                  </a:schemeClr>
                </a:solidFill>
                <a:latin typeface="Century Gothic" panose="020B0502020202020204" pitchFamily="34" charset="0"/>
              </a:rPr>
              <a:t>The following version of the sequence is adapted for the Year 7 French scheme of work, and is featured in the lessons for 3.1.2 (text exploitation week). Similar sequences feature in 2.2.4 German and in 3.1.1 Spanish,</a:t>
            </a:r>
            <a:r>
              <a:rPr lang="en-GB" sz="1200" baseline="0" dirty="0">
                <a:solidFill>
                  <a:schemeClr val="accent5">
                    <a:lumMod val="50000"/>
                  </a:schemeClr>
                </a:solidFill>
                <a:latin typeface="Century Gothic" panose="020B0502020202020204" pitchFamily="34" charset="0"/>
              </a:rPr>
              <a:t> all of which are on the resource portal.</a:t>
            </a:r>
            <a:endParaRPr lang="en-GB" sz="1200" dirty="0">
              <a:solidFill>
                <a:schemeClr val="accent5">
                  <a:lumMod val="50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441945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Term 2.2 Week 3</a:t>
            </a:r>
          </a:p>
          <a:p>
            <a:pPr marL="0" lvl="0" indent="0" algn="l" rtl="0">
              <a:spcBef>
                <a:spcPts val="0"/>
              </a:spcBef>
              <a:spcAft>
                <a:spcPts val="0"/>
              </a:spcAft>
              <a:buNone/>
            </a:pPr>
            <a:r>
              <a:rPr lang="en-GB" dirty="0"/>
              <a:t>This resource aims to raise students’ awareness of the importance of using dictionaries or translation sites to research the meaning of unknown words when translating from the target language, and to find the correct target language word for the desired meaning when translating from the English.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It also attempts to help students to deal with the common pitfalls encountered by newcomers to dictionary use, by giving practice opportunities in the basic thought and decision-making processes required.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This slide aims to raise students’ awareness of the importance of looking up words rather than guessing their meaning, even though sometimes meanings can be worked out (e.g. for cognates and near-cognates). It also points out the problem of ‘false friends’ (</a:t>
            </a:r>
            <a:r>
              <a:rPr lang="en-GB" i="1" dirty="0"/>
              <a:t>faux </a:t>
            </a:r>
            <a:r>
              <a:rPr lang="en-GB" i="1" dirty="0" err="1"/>
              <a:t>amis</a:t>
            </a:r>
            <a:r>
              <a:rPr lang="en-GB" i="0" dirty="0"/>
              <a:t>) in French.</a:t>
            </a:r>
            <a:br>
              <a:rPr lang="en-GB" i="0" dirty="0"/>
            </a:br>
            <a:br>
              <a:rPr lang="en-GB" i="0" dirty="0"/>
            </a:br>
            <a:r>
              <a:rPr lang="en-GB" i="0" dirty="0"/>
              <a:t>The words used are drawn from this week’s vocabulary sets:</a:t>
            </a:r>
            <a:br>
              <a:rPr lang="en-GB" i="0" dirty="0"/>
            </a:br>
            <a:r>
              <a:rPr lang="en-GB" sz="1200" b="1" i="0" u="none" strike="noStrike" cap="none" dirty="0">
                <a:solidFill>
                  <a:schemeClr val="dk1"/>
                </a:solidFill>
                <a:latin typeface="Calibri"/>
                <a:ea typeface="Calibri"/>
                <a:cs typeface="Calibri"/>
                <a:sym typeface="Calibri"/>
              </a:rPr>
              <a:t>2.2.3 </a:t>
            </a:r>
            <a:r>
              <a:rPr lang="en-GB" sz="1200" b="0" i="0" u="none" strike="noStrike" cap="none" dirty="0">
                <a:solidFill>
                  <a:schemeClr val="dk1"/>
                </a:solidFill>
                <a:latin typeface="Calibri"/>
                <a:ea typeface="Calibri"/>
                <a:cs typeface="Calibri"/>
                <a:sym typeface="Calibri"/>
              </a:rPr>
              <a:t>-</a:t>
            </a:r>
            <a:r>
              <a:rPr lang="en-GB" sz="1200" b="1" i="0" u="none" strike="noStrike" cap="none" dirty="0">
                <a:solidFill>
                  <a:schemeClr val="dk1"/>
                </a:solidFill>
                <a:latin typeface="Calibri"/>
                <a:ea typeface="Calibri"/>
                <a:cs typeface="Calibri"/>
                <a:sym typeface="Calibri"/>
              </a:rPr>
              <a:t> </a:t>
            </a:r>
            <a:r>
              <a:rPr lang="en-GB" sz="1200" b="0" i="0" dirty="0" err="1">
                <a:solidFill>
                  <a:schemeClr val="dk1"/>
                </a:solidFill>
                <a:latin typeface="Calibri"/>
                <a:ea typeface="Calibri"/>
                <a:cs typeface="Calibri"/>
                <a:sym typeface="Calibri"/>
              </a:rPr>
              <a:t>frapper</a:t>
            </a:r>
            <a:r>
              <a:rPr lang="en-GB" sz="1200" b="0" i="0" dirty="0">
                <a:solidFill>
                  <a:schemeClr val="dk1"/>
                </a:solidFill>
                <a:latin typeface="Calibri"/>
                <a:ea typeface="Calibri"/>
                <a:cs typeface="Calibri"/>
                <a:sym typeface="Calibri"/>
              </a:rPr>
              <a:t> [745], </a:t>
            </a:r>
            <a:r>
              <a:rPr lang="en-GB" sz="1200" b="0" i="0" dirty="0" err="1">
                <a:solidFill>
                  <a:schemeClr val="dk1"/>
                </a:solidFill>
                <a:latin typeface="Calibri"/>
                <a:ea typeface="Calibri"/>
                <a:cs typeface="Calibri"/>
                <a:sym typeface="Calibri"/>
              </a:rPr>
              <a:t>ressembler</a:t>
            </a:r>
            <a:r>
              <a:rPr lang="en-GB" sz="1200" b="0" i="0" dirty="0">
                <a:solidFill>
                  <a:schemeClr val="dk1"/>
                </a:solidFill>
                <a:latin typeface="Calibri"/>
                <a:ea typeface="Calibri"/>
                <a:cs typeface="Calibri"/>
                <a:sym typeface="Calibri"/>
              </a:rPr>
              <a:t> [1398], </a:t>
            </a:r>
            <a:r>
              <a:rPr lang="en-GB" sz="1200" b="0" i="0" dirty="0" err="1">
                <a:solidFill>
                  <a:schemeClr val="dk1"/>
                </a:solidFill>
                <a:latin typeface="Calibri"/>
                <a:ea typeface="Calibri"/>
                <a:cs typeface="Calibri"/>
                <a:sym typeface="Calibri"/>
              </a:rPr>
              <a:t>cœur</a:t>
            </a:r>
            <a:r>
              <a:rPr lang="en-GB" sz="1200" b="0" i="0" dirty="0">
                <a:solidFill>
                  <a:schemeClr val="dk1"/>
                </a:solidFill>
                <a:latin typeface="Calibri"/>
                <a:ea typeface="Calibri"/>
                <a:cs typeface="Calibri"/>
                <a:sym typeface="Calibri"/>
              </a:rPr>
              <a:t> [568], temps [65], blanc [708], noir [572], </a:t>
            </a:r>
            <a:r>
              <a:rPr lang="en-GB" sz="1200" b="0" i="0" dirty="0" err="1">
                <a:solidFill>
                  <a:schemeClr val="dk1"/>
                </a:solidFill>
                <a:latin typeface="Calibri"/>
                <a:ea typeface="Calibri"/>
                <a:cs typeface="Calibri"/>
                <a:sym typeface="Calibri"/>
              </a:rPr>
              <a:t>pourquoi</a:t>
            </a:r>
            <a:r>
              <a:rPr lang="en-GB" sz="1200" b="0" i="0" dirty="0">
                <a:solidFill>
                  <a:schemeClr val="dk1"/>
                </a:solidFill>
                <a:latin typeface="Calibri"/>
                <a:ea typeface="Calibri"/>
                <a:cs typeface="Calibri"/>
                <a:sym typeface="Calibri"/>
              </a:rPr>
              <a:t> [193] </a:t>
            </a:r>
            <a:r>
              <a:rPr lang="en-GB" sz="1200" b="0" i="0" dirty="0" err="1">
                <a:solidFill>
                  <a:schemeClr val="dk1"/>
                </a:solidFill>
                <a:latin typeface="Calibri"/>
                <a:ea typeface="Calibri"/>
                <a:cs typeface="Calibri"/>
                <a:sym typeface="Calibri"/>
              </a:rPr>
              <a:t>si</a:t>
            </a:r>
            <a:r>
              <a:rPr lang="en-GB" sz="1200" b="0" i="0" dirty="0">
                <a:solidFill>
                  <a:schemeClr val="dk1"/>
                </a:solidFill>
                <a:latin typeface="Calibri"/>
                <a:ea typeface="Calibri"/>
                <a:cs typeface="Calibri"/>
                <a:sym typeface="Calibri"/>
              </a:rPr>
              <a:t> [34]</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dirty="0">
                <a:solidFill>
                  <a:schemeClr val="dk1"/>
                </a:solidFill>
                <a:latin typeface="Calibri"/>
                <a:ea typeface="Calibri"/>
                <a:cs typeface="Calibri"/>
                <a:sym typeface="Calibri"/>
              </a:rPr>
              <a:t>2.1.4 </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faisons</a:t>
            </a:r>
            <a:r>
              <a:rPr lang="en-GB" sz="1200" b="0" i="0" u="none" strike="noStrike" cap="none" dirty="0">
                <a:solidFill>
                  <a:schemeClr val="dk1"/>
                </a:solidFill>
                <a:latin typeface="Calibri"/>
                <a:ea typeface="Calibri"/>
                <a:cs typeface="Calibri"/>
                <a:sym typeface="Calibri"/>
              </a:rPr>
              <a:t> [25], </a:t>
            </a:r>
            <a:r>
              <a:rPr lang="en-GB" sz="1200" b="0" i="0" u="none" strike="noStrike" cap="none" dirty="0" err="1">
                <a:solidFill>
                  <a:schemeClr val="dk1"/>
                </a:solidFill>
                <a:latin typeface="Calibri"/>
                <a:ea typeface="Calibri"/>
                <a:cs typeface="Calibri"/>
                <a:sym typeface="Calibri"/>
              </a:rPr>
              <a:t>faites</a:t>
            </a:r>
            <a:r>
              <a:rPr lang="en-GB" sz="1200" b="0" i="0" u="none" strike="noStrike" cap="none" dirty="0">
                <a:solidFill>
                  <a:schemeClr val="dk1"/>
                </a:solidFill>
                <a:latin typeface="Calibri"/>
                <a:ea typeface="Calibri"/>
                <a:cs typeface="Calibri"/>
                <a:sym typeface="Calibri"/>
              </a:rPr>
              <a:t> [25], font [25], quoi [297], attention [482], </a:t>
            </a:r>
            <a:r>
              <a:rPr lang="en-GB" sz="1200" b="1" i="0" u="none" strike="noStrike" cap="none" dirty="0">
                <a:solidFill>
                  <a:schemeClr val="dk1"/>
                </a:solidFill>
                <a:latin typeface="Calibri"/>
                <a:ea typeface="Calibri"/>
                <a:cs typeface="Calibri"/>
                <a:sym typeface="Calibri"/>
              </a:rPr>
              <a:t>effort</a:t>
            </a:r>
            <a:r>
              <a:rPr lang="en-GB" sz="1200" b="0" i="0" u="none" strike="noStrike" cap="none" dirty="0">
                <a:solidFill>
                  <a:schemeClr val="dk1"/>
                </a:solidFill>
                <a:latin typeface="Calibri"/>
                <a:ea typeface="Calibri"/>
                <a:cs typeface="Calibri"/>
                <a:sym typeface="Calibri"/>
              </a:rPr>
              <a:t> [388], </a:t>
            </a:r>
            <a:r>
              <a:rPr lang="en-GB" sz="1200" b="0" i="0" u="none" strike="noStrike" cap="none" dirty="0" err="1">
                <a:solidFill>
                  <a:schemeClr val="dk1"/>
                </a:solidFill>
                <a:latin typeface="Calibri"/>
                <a:ea typeface="Calibri"/>
                <a:cs typeface="Calibri"/>
                <a:sym typeface="Calibri"/>
              </a:rPr>
              <a:t>exercice</a:t>
            </a:r>
            <a:r>
              <a:rPr lang="en-GB" sz="1200" b="0" i="0" u="none" strike="noStrike" cap="none" dirty="0">
                <a:solidFill>
                  <a:schemeClr val="dk1"/>
                </a:solidFill>
                <a:latin typeface="Calibri"/>
                <a:ea typeface="Calibri"/>
                <a:cs typeface="Calibri"/>
                <a:sym typeface="Calibri"/>
              </a:rPr>
              <a:t> [1290], fête [1490], </a:t>
            </a:r>
            <a:r>
              <a:rPr lang="en-GB" sz="1200" b="0" i="0" u="none" strike="noStrike" cap="none" dirty="0" err="1">
                <a:solidFill>
                  <a:schemeClr val="dk1"/>
                </a:solidFill>
                <a:latin typeface="Calibri"/>
                <a:ea typeface="Calibri"/>
                <a:cs typeface="Calibri"/>
                <a:sym typeface="Calibri"/>
              </a:rPr>
              <a:t>rien</a:t>
            </a:r>
            <a:r>
              <a:rPr lang="en-GB" sz="1200" b="0" i="0" u="none" strike="noStrike" cap="none" dirty="0">
                <a:solidFill>
                  <a:schemeClr val="dk1"/>
                </a:solidFill>
                <a:latin typeface="Calibri"/>
                <a:ea typeface="Calibri"/>
                <a:cs typeface="Calibri"/>
                <a:sym typeface="Calibri"/>
              </a:rPr>
              <a:t> [168]</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dirty="0">
                <a:solidFill>
                  <a:schemeClr val="dk1"/>
                </a:solidFill>
                <a:latin typeface="Calibri"/>
                <a:ea typeface="Calibri"/>
                <a:cs typeface="Calibri"/>
                <a:sym typeface="Calibri"/>
              </a:rPr>
              <a:t>1.2.6 </a:t>
            </a:r>
            <a:r>
              <a:rPr lang="en-GB" sz="1200" b="0" i="0" u="none" strike="noStrike" cap="none" dirty="0">
                <a:solidFill>
                  <a:schemeClr val="dk1"/>
                </a:solidFill>
                <a:latin typeface="Calibri"/>
                <a:ea typeface="Calibri"/>
                <a:cs typeface="Calibri"/>
                <a:sym typeface="Calibri"/>
              </a:rPr>
              <a:t>- chanter [1820], </a:t>
            </a:r>
            <a:r>
              <a:rPr lang="en-GB" sz="1200" b="0" i="0" u="none" strike="noStrike" cap="none" dirty="0" err="1">
                <a:solidFill>
                  <a:schemeClr val="dk1"/>
                </a:solidFill>
                <a:latin typeface="Calibri"/>
                <a:ea typeface="Calibri"/>
                <a:cs typeface="Calibri"/>
                <a:sym typeface="Calibri"/>
              </a:rPr>
              <a:t>écouter</a:t>
            </a:r>
            <a:r>
              <a:rPr lang="en-GB" sz="1200" b="0" i="0" u="none" strike="noStrike" cap="none" dirty="0">
                <a:solidFill>
                  <a:schemeClr val="dk1"/>
                </a:solidFill>
                <a:latin typeface="Calibri"/>
                <a:ea typeface="Calibri"/>
                <a:cs typeface="Calibri"/>
                <a:sym typeface="Calibri"/>
              </a:rPr>
              <a:t> [429], </a:t>
            </a:r>
            <a:r>
              <a:rPr lang="en-GB" sz="1200" b="0" i="0" u="none" strike="noStrike" cap="none" dirty="0" err="1">
                <a:solidFill>
                  <a:schemeClr val="dk1"/>
                </a:solidFill>
                <a:latin typeface="Calibri"/>
                <a:ea typeface="Calibri"/>
                <a:cs typeface="Calibri"/>
                <a:sym typeface="Calibri"/>
              </a:rPr>
              <a:t>étudier</a:t>
            </a:r>
            <a:r>
              <a:rPr lang="en-GB" sz="1200" b="0" i="0" u="none" strike="noStrike" cap="none" dirty="0">
                <a:solidFill>
                  <a:schemeClr val="dk1"/>
                </a:solidFill>
                <a:latin typeface="Calibri"/>
                <a:ea typeface="Calibri"/>
                <a:cs typeface="Calibri"/>
                <a:sym typeface="Calibri"/>
              </a:rPr>
              <a:t> [960], </a:t>
            </a:r>
            <a:r>
              <a:rPr lang="en-GB" sz="1200" b="0" i="0" u="none" strike="noStrike" cap="none" dirty="0" err="1">
                <a:solidFill>
                  <a:schemeClr val="dk1"/>
                </a:solidFill>
                <a:latin typeface="Calibri"/>
                <a:ea typeface="Calibri"/>
                <a:cs typeface="Calibri"/>
                <a:sym typeface="Calibri"/>
              </a:rPr>
              <a:t>jouer</a:t>
            </a:r>
            <a:r>
              <a:rPr lang="en-GB" sz="1200" b="0" i="0" u="none" strike="noStrike" cap="none" dirty="0">
                <a:solidFill>
                  <a:schemeClr val="dk1"/>
                </a:solidFill>
                <a:latin typeface="Calibri"/>
                <a:ea typeface="Calibri"/>
                <a:cs typeface="Calibri"/>
                <a:sym typeface="Calibri"/>
              </a:rPr>
              <a:t> [219], manger [1338], </a:t>
            </a:r>
            <a:r>
              <a:rPr lang="en-GB" sz="1200" b="0" i="0" u="none" strike="noStrike" cap="none" dirty="0" err="1">
                <a:solidFill>
                  <a:schemeClr val="dk1"/>
                </a:solidFill>
                <a:latin typeface="Calibri"/>
                <a:ea typeface="Calibri"/>
                <a:cs typeface="Calibri"/>
                <a:sym typeface="Calibri"/>
              </a:rPr>
              <a:t>ils</a:t>
            </a:r>
            <a:r>
              <a:rPr lang="en-GB" sz="1200" b="0" i="0" u="none" strike="noStrike" cap="none" dirty="0">
                <a:solidFill>
                  <a:schemeClr val="dk1"/>
                </a:solidFill>
                <a:latin typeface="Calibri"/>
                <a:ea typeface="Calibri"/>
                <a:cs typeface="Calibri"/>
                <a:sym typeface="Calibri"/>
              </a:rPr>
              <a:t> [13], </a:t>
            </a:r>
            <a:r>
              <a:rPr lang="en-GB" sz="1200" b="0" i="0" u="none" strike="noStrike" cap="none" dirty="0" err="1">
                <a:solidFill>
                  <a:schemeClr val="dk1"/>
                </a:solidFill>
                <a:latin typeface="Calibri"/>
                <a:ea typeface="Calibri"/>
                <a:cs typeface="Calibri"/>
                <a:sym typeface="Calibri"/>
              </a:rPr>
              <a:t>elles</a:t>
            </a:r>
            <a:r>
              <a:rPr lang="en-GB" sz="1200" b="0" i="0" u="none" strike="noStrike" cap="none" dirty="0">
                <a:solidFill>
                  <a:schemeClr val="dk1"/>
                </a:solidFill>
                <a:latin typeface="Calibri"/>
                <a:ea typeface="Calibri"/>
                <a:cs typeface="Calibri"/>
                <a:sym typeface="Calibri"/>
              </a:rPr>
              <a:t> [38], fruit [896], </a:t>
            </a:r>
            <a:r>
              <a:rPr lang="en-GB" sz="1200" b="1" i="0" u="none" strike="noStrike" cap="none" dirty="0" err="1">
                <a:solidFill>
                  <a:schemeClr val="dk1"/>
                </a:solidFill>
                <a:latin typeface="Calibri"/>
                <a:ea typeface="Calibri"/>
                <a:cs typeface="Calibri"/>
                <a:sym typeface="Calibri"/>
              </a:rPr>
              <a:t>histoire</a:t>
            </a:r>
            <a:r>
              <a:rPr lang="en-GB" sz="1200" b="1" i="0" u="none" strike="noStrike" cap="none" dirty="0">
                <a:solidFill>
                  <a:schemeClr val="dk1"/>
                </a:solidFill>
                <a:latin typeface="Calibri"/>
                <a:ea typeface="Calibri"/>
                <a:cs typeface="Calibri"/>
                <a:sym typeface="Calibri"/>
              </a:rPr>
              <a:t> </a:t>
            </a:r>
            <a:r>
              <a:rPr lang="en-GB" sz="1200" b="0" i="0" u="none" strike="noStrike" cap="none" dirty="0">
                <a:solidFill>
                  <a:schemeClr val="dk1"/>
                </a:solidFill>
                <a:latin typeface="Calibri"/>
                <a:ea typeface="Calibri"/>
                <a:cs typeface="Calibri"/>
                <a:sym typeface="Calibri"/>
              </a:rPr>
              <a:t>[263], radio [1526]</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GB" dirty="0"/>
              <a:t>Teachers should ask, for each category below, which other words students can think of in each category, from this week’s words:</a:t>
            </a:r>
            <a:br>
              <a:rPr lang="en-GB" dirty="0"/>
            </a:br>
            <a:r>
              <a:rPr lang="en-GB" dirty="0"/>
              <a:t>E.g.</a:t>
            </a:r>
            <a:br>
              <a:rPr lang="en-GB" dirty="0"/>
            </a:br>
            <a:r>
              <a:rPr lang="en-GB" b="1" dirty="0"/>
              <a:t>Cognates</a:t>
            </a:r>
            <a:r>
              <a:rPr lang="en-GB" dirty="0"/>
              <a:t> - radio, fruit, attention, </a:t>
            </a:r>
            <a:r>
              <a:rPr lang="en-GB" dirty="0" err="1"/>
              <a:t>exercice</a:t>
            </a:r>
            <a:r>
              <a:rPr lang="en-GB" dirty="0"/>
              <a:t> (one letter different)</a:t>
            </a:r>
            <a:br>
              <a:rPr lang="en-GB" dirty="0"/>
            </a:br>
            <a:r>
              <a:rPr lang="en-GB" b="1" dirty="0"/>
              <a:t>Near cognates </a:t>
            </a:r>
            <a:r>
              <a:rPr lang="en-GB" dirty="0"/>
              <a:t>- </a:t>
            </a:r>
            <a:r>
              <a:rPr lang="en-GB" dirty="0" err="1"/>
              <a:t>ressembler</a:t>
            </a:r>
            <a:r>
              <a:rPr lang="en-GB" dirty="0"/>
              <a:t> - to resemble, be like, </a:t>
            </a:r>
            <a:r>
              <a:rPr lang="en-GB" dirty="0" err="1"/>
              <a:t>étudier</a:t>
            </a:r>
            <a:r>
              <a:rPr lang="en-GB" dirty="0"/>
              <a:t> - to study, chanter - to sing (like chant… - false friend or does it help?)</a:t>
            </a:r>
            <a:br>
              <a:rPr lang="en-GB" dirty="0"/>
            </a:br>
            <a:r>
              <a:rPr lang="en-GB" b="1" dirty="0"/>
              <a:t>Words you need to know that cannot be guessed </a:t>
            </a:r>
            <a:r>
              <a:rPr lang="en-GB" dirty="0"/>
              <a:t>- </a:t>
            </a:r>
            <a:r>
              <a:rPr lang="en-GB" dirty="0" err="1"/>
              <a:t>frapper</a:t>
            </a:r>
            <a:r>
              <a:rPr lang="en-GB" dirty="0"/>
              <a:t>, </a:t>
            </a:r>
            <a:r>
              <a:rPr lang="en-GB" sz="1200" b="0" i="0" dirty="0" err="1">
                <a:solidFill>
                  <a:schemeClr val="dk1"/>
                </a:solidFill>
                <a:latin typeface="Calibri"/>
                <a:ea typeface="Calibri"/>
                <a:cs typeface="Calibri"/>
                <a:sym typeface="Calibri"/>
              </a:rPr>
              <a:t>cœur</a:t>
            </a:r>
            <a:r>
              <a:rPr lang="en-GB" sz="1200" b="0" i="0" dirty="0">
                <a:solidFill>
                  <a:schemeClr val="dk1"/>
                </a:solidFill>
                <a:latin typeface="Calibri"/>
                <a:ea typeface="Calibri"/>
                <a:cs typeface="Calibri"/>
                <a:sym typeface="Calibri"/>
              </a:rPr>
              <a:t> </a:t>
            </a:r>
            <a:r>
              <a:rPr lang="en-GB" dirty="0"/>
              <a:t>, temps, noir, </a:t>
            </a:r>
            <a:r>
              <a:rPr lang="en-GB" dirty="0" err="1"/>
              <a:t>pourquoi</a:t>
            </a:r>
            <a:r>
              <a:rPr lang="en-GB" dirty="0"/>
              <a:t>, </a:t>
            </a:r>
            <a:r>
              <a:rPr lang="en-GB" dirty="0" err="1"/>
              <a:t>si</a:t>
            </a:r>
            <a:r>
              <a:rPr lang="en-GB" dirty="0"/>
              <a:t>, </a:t>
            </a:r>
            <a:r>
              <a:rPr lang="en-GB" dirty="0" err="1"/>
              <a:t>faites</a:t>
            </a:r>
            <a:r>
              <a:rPr lang="en-GB" dirty="0"/>
              <a:t>, font, quoi, </a:t>
            </a:r>
            <a:r>
              <a:rPr lang="en-GB" sz="1200" b="0" i="0" u="none" strike="noStrike" cap="none" dirty="0">
                <a:solidFill>
                  <a:schemeClr val="dk1"/>
                </a:solidFill>
                <a:latin typeface="Calibri"/>
                <a:ea typeface="Calibri"/>
                <a:cs typeface="Calibri"/>
                <a:sym typeface="Calibri"/>
              </a:rPr>
              <a:t>fête, </a:t>
            </a:r>
            <a:r>
              <a:rPr lang="en-GB" sz="1200" b="0" i="0" u="none" strike="noStrike" cap="none" dirty="0" err="1">
                <a:solidFill>
                  <a:schemeClr val="dk1"/>
                </a:solidFill>
                <a:latin typeface="Calibri"/>
                <a:ea typeface="Calibri"/>
                <a:cs typeface="Calibri"/>
                <a:sym typeface="Calibri"/>
              </a:rPr>
              <a:t>rien</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écouter</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jouer</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ils</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elles</a:t>
            </a:r>
            <a:br>
              <a:rPr lang="en-GB" dirty="0"/>
            </a:br>
            <a:endParaRPr dirty="0"/>
          </a:p>
        </p:txBody>
      </p:sp>
      <p:sp>
        <p:nvSpPr>
          <p:cNvPr id="165" name="Google Shape;1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22</a:t>
            </a:fld>
            <a:endParaRPr>
              <a:solidFill>
                <a:prstClr val="black"/>
              </a:solidFill>
              <a:ea typeface="Calibri"/>
              <a:cs typeface="Calibri"/>
              <a:sym typeface="Calibri"/>
            </a:endParaRPr>
          </a:p>
        </p:txBody>
      </p:sp>
    </p:spTree>
    <p:extLst>
      <p:ext uri="{BB962C8B-B14F-4D97-AF65-F5344CB8AC3E}">
        <p14:creationId xmlns:p14="http://schemas.microsoft.com/office/powerpoint/2010/main" val="114445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slide explains the fact that there are two ‘sides’ to a paper dictionary, something which often causes beginner dictionary users problems. Students are challenged to allocate the words in the centre – a mix of English and French words – to one side or the other. Though this should not be too difficult a task, it ‘trains’ the student in the correct first step to be taken upon consulting a paper dictionary (the ‘from’ and ‘to’ languages settings also being a consideration, of course, with online dictionaries and translation websites).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a:t>The answers are animated, and the words ‘fly’ to the correct side.</a:t>
            </a:r>
            <a:br>
              <a:rPr lang="en-GB"/>
            </a:br>
            <a:br>
              <a:rPr lang="en-GB"/>
            </a:br>
            <a:r>
              <a:rPr lang="en-GB"/>
              <a:t>Further words are used from this week’s sets:</a:t>
            </a:r>
            <a:br>
              <a:rPr lang="en-GB"/>
            </a:br>
            <a:r>
              <a:rPr lang="en-GB"/>
              <a:t>heart 🡪 </a:t>
            </a:r>
            <a:r>
              <a:rPr lang="en-GB" sz="1200" b="1">
                <a:solidFill>
                  <a:schemeClr val="dk1"/>
                </a:solidFill>
                <a:latin typeface="Calibri"/>
                <a:ea typeface="Calibri"/>
                <a:cs typeface="Calibri"/>
                <a:sym typeface="Calibri"/>
              </a:rPr>
              <a:t>cœur</a:t>
            </a:r>
            <a:r>
              <a:rPr lang="en-GB" sz="1200">
                <a:solidFill>
                  <a:schemeClr val="dk1"/>
                </a:solidFill>
                <a:latin typeface="Calibri"/>
                <a:ea typeface="Calibri"/>
                <a:cs typeface="Calibri"/>
                <a:sym typeface="Calibri"/>
              </a:rPr>
              <a:t> [568], </a:t>
            </a:r>
            <a:r>
              <a:rPr lang="en-GB" sz="1200" b="1">
                <a:solidFill>
                  <a:schemeClr val="dk1"/>
                </a:solidFill>
                <a:latin typeface="Calibri"/>
                <a:ea typeface="Calibri"/>
                <a:cs typeface="Calibri"/>
                <a:sym typeface="Calibri"/>
              </a:rPr>
              <a:t>ils</a:t>
            </a:r>
            <a:r>
              <a:rPr lang="en-GB" sz="1200">
                <a:solidFill>
                  <a:schemeClr val="dk1"/>
                </a:solidFill>
                <a:latin typeface="Calibri"/>
                <a:ea typeface="Calibri"/>
                <a:cs typeface="Calibri"/>
                <a:sym typeface="Calibri"/>
              </a:rPr>
              <a:t> [13], black 🡪 </a:t>
            </a:r>
            <a:r>
              <a:rPr lang="en-GB" sz="1200" b="1">
                <a:solidFill>
                  <a:schemeClr val="dk1"/>
                </a:solidFill>
                <a:latin typeface="Calibri"/>
                <a:ea typeface="Calibri"/>
                <a:cs typeface="Calibri"/>
                <a:sym typeface="Calibri"/>
              </a:rPr>
              <a:t>noir </a:t>
            </a:r>
            <a:r>
              <a:rPr lang="en-GB" sz="1200">
                <a:solidFill>
                  <a:schemeClr val="dk1"/>
                </a:solidFill>
                <a:latin typeface="Calibri"/>
                <a:ea typeface="Calibri"/>
                <a:cs typeface="Calibri"/>
                <a:sym typeface="Calibri"/>
              </a:rPr>
              <a:t>[572], font [25]</a:t>
            </a:r>
            <a:endParaRPr/>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23</a:t>
            </a:fld>
            <a:endParaRPr>
              <a:solidFill>
                <a:prstClr val="black"/>
              </a:solidFill>
              <a:ea typeface="Calibri"/>
              <a:cs typeface="Calibri"/>
              <a:sym typeface="Calibri"/>
            </a:endParaRPr>
          </a:p>
        </p:txBody>
      </p:sp>
    </p:spTree>
    <p:extLst>
      <p:ext uri="{BB962C8B-B14F-4D97-AF65-F5344CB8AC3E}">
        <p14:creationId xmlns:p14="http://schemas.microsoft.com/office/powerpoint/2010/main" val="1322317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Alphabetical ordering is something which can also cause beginner dictionary users problems – particularly when they are required to look beyond the initial letter. This slide therefore attempts to provide some practice in this skill, essential for the second step in locating the word to be looked up in the dictionary. It is necessary to look as far as the fourth letter to sort two of the words!</a:t>
            </a:r>
            <a:endParaRPr/>
          </a:p>
          <a:p>
            <a:pPr marL="0" lvl="0" indent="0" algn="l" rtl="0">
              <a:spcBef>
                <a:spcPts val="0"/>
              </a:spcBef>
              <a:spcAft>
                <a:spcPts val="0"/>
              </a:spcAft>
              <a:buNone/>
            </a:pPr>
            <a:endParaRPr/>
          </a:p>
          <a:p>
            <a:pPr marL="0" lvl="0" indent="0" algn="l" rtl="0">
              <a:spcBef>
                <a:spcPts val="0"/>
              </a:spcBef>
              <a:spcAft>
                <a:spcPts val="0"/>
              </a:spcAft>
              <a:buNone/>
            </a:pPr>
            <a:r>
              <a:rPr lang="en-GB"/>
              <a:t>The answers are animated, and the words ‘fly’ into their correct position in the order.</a:t>
            </a:r>
            <a:endParaRPr/>
          </a:p>
          <a:p>
            <a:pPr marL="0" lvl="0" indent="0" algn="l" rtl="0">
              <a:spcBef>
                <a:spcPts val="0"/>
              </a:spcBef>
              <a:spcAft>
                <a:spcPts val="0"/>
              </a:spcAft>
              <a:buNone/>
            </a:pPr>
            <a:endParaRPr/>
          </a:p>
        </p:txBody>
      </p:sp>
      <p:sp>
        <p:nvSpPr>
          <p:cNvPr id="212" name="Google Shape;2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24</a:t>
            </a:fld>
            <a:endParaRPr>
              <a:solidFill>
                <a:prstClr val="black"/>
              </a:solidFill>
              <a:ea typeface="Calibri"/>
              <a:cs typeface="Calibri"/>
              <a:sym typeface="Calibri"/>
            </a:endParaRPr>
          </a:p>
        </p:txBody>
      </p:sp>
    </p:spTree>
    <p:extLst>
      <p:ext uri="{BB962C8B-B14F-4D97-AF65-F5344CB8AC3E}">
        <p14:creationId xmlns:p14="http://schemas.microsoft.com/office/powerpoint/2010/main" val="670568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Having practised two of the skills required for paper dictionary use, the students are now introduced to our choice of online dictionary for French. It is recommended that they bookmark this on their own devices.</a:t>
            </a:r>
            <a:endParaRPr dirty="0"/>
          </a:p>
          <a:p>
            <a:pPr marL="0" lvl="0" indent="0" algn="l" rtl="0">
              <a:spcBef>
                <a:spcPts val="0"/>
              </a:spcBef>
              <a:spcAft>
                <a:spcPts val="0"/>
              </a:spcAft>
              <a:buNone/>
            </a:pPr>
            <a:endParaRPr lang="en-GB" dirty="0"/>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25</a:t>
            </a:fld>
            <a:endParaRPr>
              <a:solidFill>
                <a:prstClr val="black"/>
              </a:solidFill>
              <a:ea typeface="Calibri"/>
              <a:cs typeface="Calibri"/>
              <a:sym typeface="Calibri"/>
            </a:endParaRPr>
          </a:p>
        </p:txBody>
      </p:sp>
    </p:spTree>
    <p:extLst>
      <p:ext uri="{BB962C8B-B14F-4D97-AF65-F5344CB8AC3E}">
        <p14:creationId xmlns:p14="http://schemas.microsoft.com/office/powerpoint/2010/main" val="1850466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slide prompts learners to consider the part of speech of a word, an essential part of wider word knowledge, which informs the correct grammatical usage of that word. The activity challenges students to match some English words with their part of speech.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Explain to students that some words can be both a noun or a verb – as in the animated example of ‘lead’ – which has implications when searching for the correct translation of a given word in a particular context!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answers are animated on the next slide; this slide should be displayed whilst students attempt the task.</a:t>
            </a:r>
            <a:endParaRPr dirty="0"/>
          </a:p>
          <a:p>
            <a:pPr marL="0" lvl="0" indent="0" algn="l" rtl="0">
              <a:spcBef>
                <a:spcPts val="0"/>
              </a:spcBef>
              <a:spcAft>
                <a:spcPts val="0"/>
              </a:spcAft>
              <a:buNone/>
            </a:pPr>
            <a:br>
              <a:rPr lang="en-GB" dirty="0"/>
            </a:br>
            <a:r>
              <a:rPr lang="en-GB" dirty="0"/>
              <a:t>Further words are revisited from this week’s sets:</a:t>
            </a:r>
            <a:endParaRPr dirty="0"/>
          </a:p>
          <a:p>
            <a:pPr marL="0" lvl="0" indent="0" algn="l" rtl="0">
              <a:spcBef>
                <a:spcPts val="0"/>
              </a:spcBef>
              <a:spcAft>
                <a:spcPts val="0"/>
              </a:spcAft>
              <a:buNone/>
            </a:pPr>
            <a:r>
              <a:rPr lang="en-GB" sz="1200" b="1" dirty="0">
                <a:solidFill>
                  <a:schemeClr val="dk1"/>
                </a:solidFill>
                <a:latin typeface="Calibri"/>
                <a:ea typeface="Calibri"/>
                <a:cs typeface="Calibri"/>
                <a:sym typeface="Calibri"/>
              </a:rPr>
              <a:t>fête</a:t>
            </a:r>
            <a:r>
              <a:rPr lang="en-GB" sz="1200" dirty="0">
                <a:solidFill>
                  <a:schemeClr val="dk1"/>
                </a:solidFill>
                <a:latin typeface="Calibri"/>
                <a:ea typeface="Calibri"/>
                <a:cs typeface="Calibri"/>
                <a:sym typeface="Calibri"/>
              </a:rPr>
              <a:t> [1490] </a:t>
            </a:r>
            <a:r>
              <a:rPr lang="en-GB" sz="1200" b="1" dirty="0" err="1">
                <a:solidFill>
                  <a:schemeClr val="dk1"/>
                </a:solidFill>
                <a:latin typeface="Calibri"/>
                <a:ea typeface="Calibri"/>
                <a:cs typeface="Calibri"/>
                <a:sym typeface="Calibri"/>
              </a:rPr>
              <a:t>faites</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[25] </a:t>
            </a:r>
            <a:endParaRPr dirty="0"/>
          </a:p>
          <a:p>
            <a:pPr marL="0" lvl="0" indent="0" algn="l" rtl="0">
              <a:spcBef>
                <a:spcPts val="0"/>
              </a:spcBef>
              <a:spcAft>
                <a:spcPts val="0"/>
              </a:spcAft>
              <a:buNone/>
            </a:pPr>
            <a:endParaRPr dirty="0"/>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26</a:t>
            </a:fld>
            <a:endParaRPr>
              <a:solidFill>
                <a:prstClr val="black"/>
              </a:solidFill>
              <a:ea typeface="Calibri"/>
              <a:cs typeface="Calibri"/>
              <a:sym typeface="Calibri"/>
            </a:endParaRPr>
          </a:p>
        </p:txBody>
      </p:sp>
    </p:spTree>
    <p:extLst>
      <p:ext uri="{BB962C8B-B14F-4D97-AF65-F5344CB8AC3E}">
        <p14:creationId xmlns:p14="http://schemas.microsoft.com/office/powerpoint/2010/main" val="361806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 answers to the activity on the previous slide are animated on this one. The term ‘parts of speech’ is explained. </a:t>
            </a:r>
            <a:r>
              <a:rPr lang="en-GB" sz="1200" kern="0" dirty="0">
                <a:solidFill>
                  <a:srgbClr val="002060"/>
                </a:solidFill>
                <a:latin typeface="Century Gothic"/>
                <a:sym typeface="Century Gothic"/>
              </a:rPr>
              <a:t>It</a:t>
            </a:r>
            <a:r>
              <a:rPr lang="en-GB" sz="1200" kern="0" dirty="0">
                <a:solidFill>
                  <a:srgbClr val="002060"/>
                </a:solidFill>
                <a:latin typeface="Century Gothic"/>
                <a:ea typeface="Century Gothic"/>
                <a:cs typeface="Century Gothic"/>
                <a:sym typeface="Century Gothic"/>
              </a:rPr>
              <a:t> describes how a word works in a sentence.</a:t>
            </a:r>
            <a:endParaRPr lang="en-GB" sz="1000" kern="0" dirty="0">
              <a:solidFill>
                <a:srgbClr val="000000"/>
              </a:solidFil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65" name="Google Shape;2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27</a:t>
            </a:fld>
            <a:endParaRPr>
              <a:solidFill>
                <a:prstClr val="black"/>
              </a:solidFill>
              <a:ea typeface="Calibri"/>
              <a:cs typeface="Calibri"/>
              <a:sym typeface="Calibri"/>
            </a:endParaRPr>
          </a:p>
        </p:txBody>
      </p:sp>
    </p:spTree>
    <p:extLst>
      <p:ext uri="{BB962C8B-B14F-4D97-AF65-F5344CB8AC3E}">
        <p14:creationId xmlns:p14="http://schemas.microsoft.com/office/powerpoint/2010/main" val="3879828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Students are now challenged to find the abbreviations used on the recommended French dictionary site for the parts of speech listed; the answers are animated. A similar exercise could be done with any paper bilingual dictionaries in use.</a:t>
            </a:r>
            <a:endParaRPr/>
          </a:p>
        </p:txBody>
      </p:sp>
      <p:sp>
        <p:nvSpPr>
          <p:cNvPr id="289" name="Google Shape;2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28</a:t>
            </a:fld>
            <a:endParaRPr>
              <a:solidFill>
                <a:prstClr val="black"/>
              </a:solidFill>
              <a:ea typeface="Calibri"/>
              <a:cs typeface="Calibri"/>
              <a:sym typeface="Calibri"/>
            </a:endParaRPr>
          </a:p>
        </p:txBody>
      </p:sp>
    </p:spTree>
    <p:extLst>
      <p:ext uri="{BB962C8B-B14F-4D97-AF65-F5344CB8AC3E}">
        <p14:creationId xmlns:p14="http://schemas.microsoft.com/office/powerpoint/2010/main" val="199363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Translation resources - Challenge 6</a:t>
            </a:r>
            <a:endParaRPr dirty="0"/>
          </a:p>
          <a:p>
            <a:pPr marL="0" lvl="0" indent="0" algn="l" rtl="0">
              <a:spcBef>
                <a:spcPts val="0"/>
              </a:spcBef>
              <a:spcAft>
                <a:spcPts val="0"/>
              </a:spcAft>
              <a:buNone/>
            </a:pPr>
            <a:r>
              <a:rPr lang="en-GB" i="0" dirty="0"/>
              <a:t>Many of the words in this text have been previously introduced and learnt (this was one factor in the choice of this text for this point in the scheme of work); others are introduced as part of the new vocabulary set for this week. However, a third group of words does not fall into either of the above categories: they have not been covered before and are not part of the set to be learnt this week. Four words are thus highlighted for students to look up, practising the skills introduced earlier in this sequence. It is pointed out that the dictionary user has to work his/her way down the examples of usage provided, in order to find the </a:t>
            </a:r>
            <a:r>
              <a:rPr lang="en-GB" i="1" dirty="0"/>
              <a:t>correct</a:t>
            </a:r>
            <a:r>
              <a:rPr lang="en-GB" i="0" dirty="0"/>
              <a:t> translation of a word for the context; in this case, the third meaning given in </a:t>
            </a:r>
            <a:r>
              <a:rPr lang="en-GB" i="0" dirty="0" err="1"/>
              <a:t>WordReference</a:t>
            </a:r>
            <a:r>
              <a:rPr lang="en-GB" i="0" dirty="0"/>
              <a:t> for </a:t>
            </a:r>
            <a:r>
              <a:rPr lang="en-GB" i="1" dirty="0" err="1"/>
              <a:t>repousser</a:t>
            </a:r>
            <a:r>
              <a:rPr lang="en-GB" i="1" dirty="0"/>
              <a:t> </a:t>
            </a:r>
            <a:r>
              <a:rPr lang="en-GB" i="0" dirty="0"/>
              <a:t>is the correct one.</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GB" i="0" dirty="0"/>
              <a:t>N.B. The possessive forms </a:t>
            </a:r>
            <a:r>
              <a:rPr lang="en-GB" i="1" dirty="0"/>
              <a:t>mon</a:t>
            </a:r>
            <a:r>
              <a:rPr lang="en-GB" i="0" dirty="0"/>
              <a:t> and </a:t>
            </a:r>
            <a:r>
              <a:rPr lang="en-GB" i="1" dirty="0"/>
              <a:t>ton</a:t>
            </a:r>
            <a:r>
              <a:rPr lang="en-GB" i="0" dirty="0"/>
              <a:t> are not dealt with as a grammar point at this stage; we are only aiming for students to understand their meaning here. Possessive adjectives form part of the scheme of work grammar for Year 8 in the NCELP French scheme of work (as they require complex gender and number relations between the possessor and the possessed).</a:t>
            </a:r>
            <a:endParaRPr dirty="0"/>
          </a:p>
        </p:txBody>
      </p:sp>
      <p:sp>
        <p:nvSpPr>
          <p:cNvPr id="343" name="Google Shape;3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buFont typeface="Calibri"/>
              <a:buNone/>
            </a:pPr>
            <a:fld id="{00000000-1234-1234-1234-123412341234}" type="slidenum">
              <a:rPr lang="en-GB">
                <a:solidFill>
                  <a:prstClr val="black"/>
                </a:solidFill>
                <a:ea typeface="Calibri"/>
                <a:cs typeface="Calibri"/>
                <a:sym typeface="Calibri"/>
              </a:rPr>
              <a:pPr>
                <a:buSzPts val="1200"/>
                <a:buFont typeface="Calibri"/>
                <a:buNone/>
              </a:pPr>
              <a:t>29</a:t>
            </a:fld>
            <a:endParaRPr>
              <a:solidFill>
                <a:prstClr val="black"/>
              </a:solidFill>
              <a:ea typeface="Calibri"/>
              <a:cs typeface="Calibri"/>
              <a:sym typeface="Calibri"/>
            </a:endParaRPr>
          </a:p>
        </p:txBody>
      </p:sp>
    </p:spTree>
    <p:extLst>
      <p:ext uri="{BB962C8B-B14F-4D97-AF65-F5344CB8AC3E}">
        <p14:creationId xmlns:p14="http://schemas.microsoft.com/office/powerpoint/2010/main" val="111980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3034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slide introduces</a:t>
            </a:r>
            <a:r>
              <a:rPr lang="en-GB" baseline="0" dirty="0"/>
              <a:t> translation websites (using the example of Google Translate) – a popular alternative to dictionaries for many students. These sites are extremely simple to use, but are often very basic in the amount of information offered, at least initially. </a:t>
            </a:r>
          </a:p>
          <a:p>
            <a:endParaRPr lang="en-GB" baseline="0" dirty="0"/>
          </a:p>
          <a:p>
            <a:r>
              <a:rPr lang="en-GB" baseline="0" dirty="0"/>
              <a:t>The relative lack of exemplification of correct word usage can lead to a mis-translation of the intended concept being adopted by the student. </a:t>
            </a:r>
          </a:p>
          <a:p>
            <a:endParaRPr lang="en-GB" baseline="0" dirty="0"/>
          </a:p>
          <a:p>
            <a:r>
              <a:rPr lang="en-GB" baseline="0" dirty="0"/>
              <a:t>The next slide will invite students to consider the benefits offered by the dictionary, as compared with these sites.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321973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a:t>This slide invites students to consider the benefits offered by the dictionary, as compared with translation sites. As can be seen from the screenshots, the dictionary often provides greater detail and, in particular, exemplification of correct word usage in a variety of contexts, thus better enabling the student to select the correct word to express the meaning desired.</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31</a:t>
            </a:fld>
            <a:endParaRPr lang="en-GB">
              <a:solidFill>
                <a:prstClr val="black"/>
              </a:solidFill>
            </a:endParaRPr>
          </a:p>
        </p:txBody>
      </p:sp>
    </p:spTree>
    <p:extLst>
      <p:ext uri="{BB962C8B-B14F-4D97-AF65-F5344CB8AC3E}">
        <p14:creationId xmlns:p14="http://schemas.microsoft.com/office/powerpoint/2010/main" val="215305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BD2F74-192F-4248-B82C-EEC21826B99A}" type="slidenum">
              <a:rPr lang="en-GB" smtClean="0"/>
              <a:t>32</a:t>
            </a:fld>
            <a:endParaRPr lang="en-GB"/>
          </a:p>
        </p:txBody>
      </p:sp>
    </p:spTree>
    <p:extLst>
      <p:ext uri="{BB962C8B-B14F-4D97-AF65-F5344CB8AC3E}">
        <p14:creationId xmlns:p14="http://schemas.microsoft.com/office/powerpoint/2010/main" val="372262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as a story narrative</a:t>
            </a:r>
            <a:r>
              <a:rPr lang="en-GB" baseline="0" dirty="0"/>
              <a:t> the past simple is appropriate but the point here is that if students type in ‘We went to the café’ in German they will also get the past simple: ‘</a:t>
            </a:r>
            <a:r>
              <a:rPr lang="en-GB" baseline="0" dirty="0" err="1"/>
              <a:t>Wir</a:t>
            </a:r>
            <a:r>
              <a:rPr lang="en-GB" baseline="0" dirty="0"/>
              <a:t> </a:t>
            </a:r>
            <a:r>
              <a:rPr lang="en-GB" baseline="0" dirty="0" err="1"/>
              <a:t>gingen</a:t>
            </a:r>
            <a:r>
              <a:rPr lang="en-GB" baseline="0" dirty="0"/>
              <a:t> ins Café’, instead of ‘</a:t>
            </a:r>
            <a:r>
              <a:rPr lang="en-GB" baseline="0" dirty="0" err="1"/>
              <a:t>Wir</a:t>
            </a:r>
            <a:r>
              <a:rPr lang="en-GB" baseline="0" dirty="0"/>
              <a:t> </a:t>
            </a:r>
            <a:r>
              <a:rPr lang="en-GB" baseline="0" dirty="0" err="1"/>
              <a:t>sind</a:t>
            </a:r>
            <a:r>
              <a:rPr lang="en-GB" baseline="0" dirty="0"/>
              <a:t> ins Café </a:t>
            </a:r>
            <a:r>
              <a:rPr lang="en-GB" baseline="0" dirty="0" err="1"/>
              <a:t>gegangen</a:t>
            </a:r>
            <a:r>
              <a:rPr lang="en-GB" baseline="0" dirty="0"/>
              <a:t>’.</a:t>
            </a: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650594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EFE505-30B2-4019-9366-FF558DA65146}"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2814426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1EFE505-30B2-4019-9366-FF558DA65146}" type="slidenum">
              <a:rPr lang="en-GB" smtClean="0">
                <a:solidFill>
                  <a:prstClr val="black"/>
                </a:solidFill>
              </a:rPr>
              <a:pPr>
                <a:defRPr/>
              </a:pPr>
              <a:t>35</a:t>
            </a:fld>
            <a:endParaRPr lang="en-GB">
              <a:solidFill>
                <a:prstClr val="black"/>
              </a:solidFill>
            </a:endParaRPr>
          </a:p>
        </p:txBody>
      </p:sp>
    </p:spTree>
    <p:extLst>
      <p:ext uri="{BB962C8B-B14F-4D97-AF65-F5344CB8AC3E}">
        <p14:creationId xmlns:p14="http://schemas.microsoft.com/office/powerpoint/2010/main" val="2654547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Two slides from the German version of this sequence are now included. Having practised two of the skills required for paper dictionary use, the students are now introduced in this slide to our choice of online dictionary for German.</a:t>
            </a:r>
            <a:r>
              <a:rPr lang="en-GB" baseline="0" dirty="0"/>
              <a:t> It is recommended that they bookmark this on their own devices.</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2317244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2.2 Week </a:t>
            </a:r>
            <a:r>
              <a:rPr lang="en-GB" sz="1200" b="1" kern="1200" dirty="0">
                <a:solidFill>
                  <a:schemeClr val="tx1"/>
                </a:solidFill>
                <a:effectLst/>
                <a:latin typeface="+mn-lt"/>
                <a:ea typeface="+mn-ea"/>
                <a:cs typeface="+mn-cs"/>
              </a:rPr>
              <a:t>4</a:t>
            </a:r>
            <a:endParaRPr lang="en-GB" b="1" dirty="0"/>
          </a:p>
          <a:p>
            <a:endParaRPr lang="en-GB" dirty="0"/>
          </a:p>
          <a:p>
            <a:r>
              <a:rPr lang="en-GB" dirty="0"/>
              <a:t>This slide links the theme of dictionary use with the lesson context for Term 2.2, Week 4 in the Year 7 German scheme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t>The lessons are about </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Asking and answering questions about what you do out</a:t>
            </a:r>
            <a:r>
              <a:rPr kumimoji="0" lang="en-GB" sz="1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a:t>
            </a:r>
            <a:r>
              <a:rPr kumimoji="0" lang="en-GB" sz="1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2060"/>
                </a:solidFill>
                <a:latin typeface="Century Gothic" panose="020B0502020202020204" pitchFamily="34" charset="0"/>
              </a:rPr>
              <a:t>The task given to students is a realistic one: to look up an example </a:t>
            </a:r>
            <a:r>
              <a:rPr lang="en-GB" b="0" u="sng" dirty="0">
                <a:solidFill>
                  <a:srgbClr val="002060"/>
                </a:solidFill>
                <a:latin typeface="Century Gothic" panose="020B0502020202020204" pitchFamily="34" charset="0"/>
              </a:rPr>
              <a:t>of their choice</a:t>
            </a:r>
            <a:r>
              <a:rPr lang="en-GB" b="0" u="none" dirty="0">
                <a:solidFill>
                  <a:srgbClr val="002060"/>
                </a:solidFill>
                <a:latin typeface="Century Gothic" panose="020B0502020202020204" pitchFamily="34" charset="0"/>
              </a:rPr>
              <a:t> of each stated type</a:t>
            </a:r>
            <a:r>
              <a:rPr lang="en-GB" b="0" u="none" baseline="0" dirty="0">
                <a:solidFill>
                  <a:srgbClr val="002060"/>
                </a:solidFill>
                <a:latin typeface="Century Gothic" panose="020B0502020202020204" pitchFamily="34" charset="0"/>
              </a:rPr>
              <a:t> of </a:t>
            </a:r>
            <a:r>
              <a:rPr lang="en-GB" b="0" dirty="0">
                <a:solidFill>
                  <a:srgbClr val="002060"/>
                </a:solidFill>
                <a:latin typeface="Century Gothic" panose="020B0502020202020204" pitchFamily="34" charset="0"/>
              </a:rPr>
              <a:t>German word</a:t>
            </a:r>
            <a:r>
              <a:rPr lang="en-GB" b="0" baseline="0" dirty="0">
                <a:solidFill>
                  <a:srgbClr val="002060"/>
                </a:solidFill>
                <a:latin typeface="Century Gothic" panose="020B0502020202020204" pitchFamily="34" charset="0"/>
              </a:rPr>
              <a:t> that could be useful within this context:</a:t>
            </a:r>
            <a:endParaRPr lang="en-GB" b="0" dirty="0">
              <a:solidFill>
                <a:srgbClr val="002060"/>
              </a:solidFill>
              <a:latin typeface="Century Gothic" panose="020B0502020202020204" pitchFamily="34" charset="0"/>
            </a:endParaRPr>
          </a:p>
          <a:p>
            <a:pPr>
              <a:lnSpc>
                <a:spcPct val="150000"/>
              </a:lnSpc>
            </a:pPr>
            <a:endParaRPr lang="en-GB" dirty="0">
              <a:solidFill>
                <a:srgbClr val="002060"/>
              </a:solidFill>
              <a:latin typeface="Century Gothic" panose="020B0502020202020204" pitchFamily="34" charset="0"/>
            </a:endParaRPr>
          </a:p>
          <a:p>
            <a:pPr>
              <a:lnSpc>
                <a:spcPct val="150000"/>
              </a:lnSpc>
            </a:pPr>
            <a:r>
              <a:rPr lang="en-GB" dirty="0">
                <a:solidFill>
                  <a:srgbClr val="002060"/>
                </a:solidFill>
                <a:latin typeface="Century Gothic" panose="020B0502020202020204" pitchFamily="34" charset="0"/>
              </a:rPr>
              <a:t>1) an activity verb (e.g. to run)</a:t>
            </a:r>
          </a:p>
          <a:p>
            <a:pPr>
              <a:lnSpc>
                <a:spcPct val="150000"/>
              </a:lnSpc>
            </a:pPr>
            <a:r>
              <a:rPr lang="en-GB" dirty="0">
                <a:solidFill>
                  <a:srgbClr val="002060"/>
                </a:solidFill>
                <a:latin typeface="Century Gothic" panose="020B0502020202020204" pitchFamily="34" charset="0"/>
              </a:rPr>
              <a:t>2) the name of an activity (e.g. table tennis)</a:t>
            </a:r>
          </a:p>
          <a:p>
            <a:pPr>
              <a:lnSpc>
                <a:spcPct val="150000"/>
              </a:lnSpc>
            </a:pPr>
            <a:r>
              <a:rPr lang="en-GB" dirty="0">
                <a:solidFill>
                  <a:srgbClr val="002060"/>
                </a:solidFill>
                <a:latin typeface="Century Gothic" panose="020B0502020202020204" pitchFamily="34" charset="0"/>
              </a:rPr>
              <a:t>3) the name of something you use in that activity (e.g. a racket)</a:t>
            </a:r>
          </a:p>
          <a:p>
            <a:pPr>
              <a:lnSpc>
                <a:spcPct val="150000"/>
              </a:lnSpc>
            </a:pPr>
            <a:r>
              <a:rPr lang="en-GB" dirty="0">
                <a:solidFill>
                  <a:srgbClr val="002060"/>
                </a:solidFill>
                <a:latin typeface="Century Gothic" panose="020B0502020202020204" pitchFamily="34" charset="0"/>
              </a:rPr>
              <a:t>4) the name of the place where you go for that activity (e.g. the swimming pool)</a:t>
            </a:r>
          </a:p>
          <a:p>
            <a:pPr>
              <a:lnSpc>
                <a:spcPct val="150000"/>
              </a:lnSpc>
            </a:pPr>
            <a:r>
              <a:rPr lang="en-GB" dirty="0">
                <a:solidFill>
                  <a:srgbClr val="002060"/>
                </a:solidFill>
                <a:latin typeface="Century Gothic" panose="020B0502020202020204" pitchFamily="34" charset="0"/>
              </a:rPr>
              <a:t>5) an adverb of time, saying when you usually do the activity (e.g. on Saturday).</a:t>
            </a:r>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3719206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dirty="0"/>
              <a:t>This slide introduces the additional elements of vocabulary learning that we are going to address in remainder of this session.</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823823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activities have been created using the common</a:t>
            </a:r>
            <a:r>
              <a:rPr lang="en-GB" baseline="0" dirty="0"/>
              <a:t> patterns between Spanish and English detailed in the AQA specification.</a:t>
            </a:r>
            <a:br>
              <a:rPr lang="en-GB" baseline="0" dirty="0"/>
            </a:br>
            <a:r>
              <a:rPr lang="en-GB" baseline="0" dirty="0"/>
              <a:t>The activities provide opportunities to:</a:t>
            </a:r>
            <a:br>
              <a:rPr lang="en-GB" baseline="0" dirty="0"/>
            </a:br>
            <a:r>
              <a:rPr lang="en-GB" baseline="0" dirty="0"/>
              <a:t> - make connections and understand patterns between Spanish and English</a:t>
            </a:r>
            <a:br>
              <a:rPr lang="en-GB" baseline="0" dirty="0"/>
            </a:br>
            <a:r>
              <a:rPr lang="en-GB" baseline="0" dirty="0"/>
              <a:t> - practise those links by translating Spanish </a:t>
            </a:r>
            <a:r>
              <a:rPr lang="en-GB" baseline="0" dirty="0">
                <a:sym typeface="Wingdings" panose="05000000000000000000" pitchFamily="2" charset="2"/>
              </a:rPr>
              <a:t> English and English  Spanish</a:t>
            </a:r>
          </a:p>
          <a:p>
            <a:pPr marL="171450" indent="-171450">
              <a:buFontTx/>
              <a:buChar char="-"/>
            </a:pPr>
            <a:r>
              <a:rPr lang="en-GB" baseline="0" dirty="0">
                <a:sym typeface="Wingdings" panose="05000000000000000000" pitchFamily="2" charset="2"/>
              </a:rPr>
              <a:t>consolidate their SSC (phonics) knowledge by reading the words / sentences aloud</a:t>
            </a:r>
          </a:p>
          <a:p>
            <a:pPr marL="171450" indent="-171450">
              <a:buFontTx/>
              <a:buChar char="-"/>
            </a:pPr>
            <a:r>
              <a:rPr lang="en-GB" baseline="0" dirty="0">
                <a:sym typeface="Wingdings" panose="05000000000000000000" pitchFamily="2" charset="2"/>
              </a:rPr>
              <a:t>reinforce their knowledge of spelling and pronunciation rules (e.g. single vs double consonants in writing and syllable stress in speaking)</a:t>
            </a:r>
          </a:p>
          <a:p>
            <a:pPr marL="0" indent="0">
              <a:buFontTx/>
              <a:buNone/>
            </a:pPr>
            <a:endParaRPr lang="en-GB" baseline="0" dirty="0">
              <a:sym typeface="Wingdings" panose="05000000000000000000" pitchFamily="2" charset="2"/>
            </a:endParaRPr>
          </a:p>
          <a:p>
            <a:pPr marL="0" indent="0">
              <a:buFontTx/>
              <a:buNone/>
            </a:pPr>
            <a:r>
              <a:rPr lang="en-GB" baseline="0" dirty="0">
                <a:sym typeface="Wingdings" panose="05000000000000000000" pitchFamily="2" charset="2"/>
              </a:rPr>
              <a:t>Note that we include just a couple of examples here.  In total, there are 12 sets of similar activity sequences, 11 word patterns and a final revisiting set to bring together all of the patterns.  On this slide you’ll see a link to the full set of activities on the NCELP portal.</a:t>
            </a:r>
            <a:br>
              <a:rPr lang="en-GB" baseline="0" dirty="0">
                <a:sym typeface="Wingdings" panose="05000000000000000000" pitchFamily="2" charset="2"/>
              </a:rPr>
            </a:br>
            <a:br>
              <a:rPr lang="en-GB" baseline="0" dirty="0">
                <a:sym typeface="Wingdings" panose="05000000000000000000" pitchFamily="2" charset="2"/>
              </a:rPr>
            </a:br>
            <a:r>
              <a:rPr lang="en-GB" dirty="0"/>
              <a:t>The idea is that each pattern is</a:t>
            </a:r>
            <a:r>
              <a:rPr lang="en-GB" baseline="0" dirty="0"/>
              <a:t> given 10 minutes in tutor time (so NOT taking time out of L2 lessons!) each week, so that this set of 12 represents a term’s worth of activities.</a:t>
            </a:r>
            <a:br>
              <a:rPr lang="en-GB" baseline="0" dirty="0"/>
            </a:br>
            <a:r>
              <a:rPr lang="en-GB" baseline="0" dirty="0"/>
              <a:t>They are written so that non-linguist tutors can deliver them.</a:t>
            </a: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39</a:t>
            </a:fld>
            <a:endParaRPr lang="en-GB">
              <a:solidFill>
                <a:prstClr val="black"/>
              </a:solidFill>
            </a:endParaRPr>
          </a:p>
        </p:txBody>
      </p:sp>
    </p:spTree>
    <p:extLst>
      <p:ext uri="{BB962C8B-B14F-4D97-AF65-F5344CB8AC3E}">
        <p14:creationId xmlns:p14="http://schemas.microsoft.com/office/powerpoint/2010/main" val="423339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a:t>This slide explains the types of activity featured,</a:t>
            </a:r>
            <a:r>
              <a:rPr lang="en-GB" baseline="0"/>
              <a:t> and how it is intended that they should be used.</a:t>
            </a:r>
            <a:endParaRPr lang="en-GB"/>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560742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Working with Spanish-English</a:t>
            </a:r>
            <a:r>
              <a:rPr lang="en-GB" b="1" baseline="0" dirty="0"/>
              <a:t> words patterns</a:t>
            </a:r>
            <a:endParaRPr lang="en-GB" b="1" dirty="0"/>
          </a:p>
          <a:p>
            <a:r>
              <a:rPr lang="en-GB" baseline="0" dirty="0"/>
              <a:t>Word frequency: </a:t>
            </a:r>
            <a:r>
              <a:rPr lang="en-GB" baseline="0" dirty="0" err="1"/>
              <a:t>tímido</a:t>
            </a:r>
            <a:r>
              <a:rPr lang="en-GB" baseline="0" dirty="0"/>
              <a:t> [3607]; </a:t>
            </a:r>
            <a:r>
              <a:rPr lang="en-GB" baseline="0" dirty="0" err="1"/>
              <a:t>ácido</a:t>
            </a:r>
            <a:r>
              <a:rPr lang="en-GB" baseline="0" dirty="0"/>
              <a:t> [2932]; </a:t>
            </a:r>
            <a:r>
              <a:rPr lang="en-GB" baseline="0" dirty="0" err="1"/>
              <a:t>líquido</a:t>
            </a:r>
            <a:r>
              <a:rPr lang="en-GB" baseline="0" dirty="0"/>
              <a:t> [1382]; </a:t>
            </a:r>
            <a:r>
              <a:rPr lang="en-GB" baseline="0" dirty="0" err="1"/>
              <a:t>sólido</a:t>
            </a:r>
            <a:r>
              <a:rPr lang="en-GB" baseline="0" dirty="0"/>
              <a:t> [2420]; </a:t>
            </a:r>
            <a:r>
              <a:rPr lang="en-GB" baseline="0" dirty="0" err="1"/>
              <a:t>rápido</a:t>
            </a:r>
            <a:r>
              <a:rPr lang="en-GB" baseline="0" dirty="0"/>
              <a:t> [879]; </a:t>
            </a:r>
            <a:r>
              <a:rPr lang="en-GB" baseline="0" dirty="0" err="1"/>
              <a:t>válido</a:t>
            </a:r>
            <a:r>
              <a:rPr lang="en-GB" baseline="0" dirty="0"/>
              <a:t> [3114]</a:t>
            </a:r>
            <a:br>
              <a:rPr lang="en-GB" baseline="0" dirty="0"/>
            </a:br>
            <a:r>
              <a:rPr lang="en-GB" baseline="0" dirty="0"/>
              <a:t>Further words with the same pattern: </a:t>
            </a:r>
            <a:r>
              <a:rPr lang="en-GB" baseline="0" dirty="0" err="1"/>
              <a:t>estúpido</a:t>
            </a:r>
            <a:r>
              <a:rPr lang="en-GB" baseline="0" dirty="0"/>
              <a:t> [2596]; </a:t>
            </a:r>
            <a:r>
              <a:rPr lang="en-GB" baseline="0" dirty="0" err="1"/>
              <a:t>espléndido</a:t>
            </a:r>
            <a:r>
              <a:rPr lang="en-GB" baseline="0" dirty="0"/>
              <a:t> [3964]; </a:t>
            </a:r>
            <a:r>
              <a:rPr lang="en-GB" baseline="0" dirty="0" err="1"/>
              <a:t>rígido</a:t>
            </a:r>
            <a:r>
              <a:rPr lang="en-GB" baseline="0" dirty="0"/>
              <a:t> [3421]</a:t>
            </a:r>
          </a:p>
          <a:p>
            <a:endParaRPr lang="en-GB" baseline="0" dirty="0"/>
          </a:p>
          <a:p>
            <a:r>
              <a:rPr lang="en-GB" baseline="0" dirty="0"/>
              <a:t>Source: Davies, M. &amp; Davies, K. (2018). A frequency dictionary of Spanish: Core vocabulary for learners (2nd ed.). London: Routledge. </a:t>
            </a: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val="429388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171412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words are within the 2000 most frequently</a:t>
            </a:r>
            <a:r>
              <a:rPr lang="en-GB" baseline="0" dirty="0"/>
              <a:t> occurring words in Spanish.</a:t>
            </a:r>
            <a:br>
              <a:rPr lang="en-GB" baseline="0" dirty="0"/>
            </a:br>
            <a:r>
              <a:rPr lang="en-GB" baseline="0" dirty="0"/>
              <a:t>Source:  Davies, M. &amp; Davies, K. (2018). A frequency dictionary of Spanish: Core vocabulary for learners (2nd ed.). London: Routledge.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660110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43</a:t>
            </a:fld>
            <a:endParaRPr lang="en-GB">
              <a:solidFill>
                <a:prstClr val="black"/>
              </a:solidFill>
            </a:endParaRPr>
          </a:p>
        </p:txBody>
      </p:sp>
    </p:spTree>
    <p:extLst>
      <p:ext uri="{BB962C8B-B14F-4D97-AF65-F5344CB8AC3E}">
        <p14:creationId xmlns:p14="http://schemas.microsoft.com/office/powerpoint/2010/main" val="2293822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Note: </a:t>
            </a:r>
            <a:r>
              <a:rPr lang="en-GB" sz="1200" i="1" kern="1200" dirty="0">
                <a:solidFill>
                  <a:schemeClr val="tx1"/>
                </a:solidFill>
                <a:effectLst/>
                <a:latin typeface="+mn-lt"/>
                <a:ea typeface="+mn-ea"/>
                <a:cs typeface="+mn-cs"/>
              </a:rPr>
              <a:t>we are in the process of creating a set of French and German word pattern activities.  This is a sample.</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They are not yet on the portal, as they are not yet finished. </a:t>
            </a:r>
          </a:p>
          <a:p>
            <a:endParaRPr lang="en-GB" sz="1200" kern="1200" dirty="0">
              <a:solidFill>
                <a:schemeClr val="tx1"/>
              </a:solidFill>
              <a:effectLst/>
              <a:latin typeface="+mn-lt"/>
              <a:ea typeface="+mn-ea"/>
              <a:cs typeface="+mn-cs"/>
            </a:endParaRPr>
          </a:p>
          <a:p>
            <a:r>
              <a:rPr lang="en-GB" dirty="0"/>
              <a:t>This sequence of French word patterns</a:t>
            </a:r>
            <a:r>
              <a:rPr lang="en-GB" baseline="0" dirty="0"/>
              <a:t> slides can be used after the first half-term of Y7, once definite and indefinite articles and post-nominal position and agreement of adjectives has been taught.</a:t>
            </a:r>
            <a:br>
              <a:rPr lang="en-GB" baseline="0" dirty="0"/>
            </a:br>
            <a:br>
              <a:rPr lang="en-GB" baseline="0" dirty="0"/>
            </a:br>
            <a:r>
              <a:rPr lang="en-GB" baseline="0" dirty="0"/>
              <a:t>Word frequencies of the word pattern vocabulary: </a:t>
            </a:r>
            <a:r>
              <a:rPr lang="en-GB" baseline="0" dirty="0" err="1"/>
              <a:t>musique</a:t>
            </a:r>
            <a:r>
              <a:rPr lang="en-GB" baseline="0" dirty="0"/>
              <a:t> [1139]; </a:t>
            </a:r>
            <a:r>
              <a:rPr lang="en-GB" baseline="0" dirty="0" err="1"/>
              <a:t>classique</a:t>
            </a:r>
            <a:r>
              <a:rPr lang="en-GB" baseline="0" dirty="0"/>
              <a:t> [1845]; </a:t>
            </a:r>
            <a:r>
              <a:rPr lang="en-GB" baseline="0" dirty="0" err="1"/>
              <a:t>logique</a:t>
            </a:r>
            <a:r>
              <a:rPr lang="en-GB" baseline="0" dirty="0"/>
              <a:t> [1107]; </a:t>
            </a:r>
            <a:r>
              <a:rPr lang="en-GB" baseline="0" dirty="0" err="1"/>
              <a:t>dramatique</a:t>
            </a:r>
            <a:r>
              <a:rPr lang="en-GB" baseline="0" dirty="0"/>
              <a:t> [2918]; </a:t>
            </a:r>
            <a:r>
              <a:rPr lang="en-GB" baseline="0" dirty="0" err="1"/>
              <a:t>économique</a:t>
            </a:r>
            <a:r>
              <a:rPr lang="en-GB" baseline="0" dirty="0"/>
              <a:t> [261]; </a:t>
            </a:r>
            <a:r>
              <a:rPr lang="en-GB" baseline="0" dirty="0" err="1"/>
              <a:t>banque</a:t>
            </a:r>
            <a:r>
              <a:rPr lang="en-GB" baseline="0" dirty="0"/>
              <a:t> [774]; </a:t>
            </a:r>
            <a:r>
              <a:rPr lang="en-GB" baseline="0" dirty="0" err="1"/>
              <a:t>historique</a:t>
            </a:r>
            <a:r>
              <a:rPr lang="en-GB" baseline="0" dirty="0"/>
              <a:t> [902]</a:t>
            </a:r>
            <a:br>
              <a:rPr lang="en-GB" baseline="0" dirty="0"/>
            </a:br>
            <a:endParaRPr lang="en-GB" baseline="0" dirty="0"/>
          </a:p>
          <a:p>
            <a:r>
              <a:rPr lang="en-GB" baseline="0" dirty="0"/>
              <a:t>Further words with the same pattern: </a:t>
            </a:r>
            <a:r>
              <a:rPr lang="en-GB" baseline="0" dirty="0" err="1"/>
              <a:t>politique</a:t>
            </a:r>
            <a:r>
              <a:rPr lang="en-GB" baseline="0" dirty="0"/>
              <a:t> [128] unique [402] </a:t>
            </a:r>
            <a:r>
              <a:rPr lang="en-GB" baseline="0" dirty="0" err="1"/>
              <a:t>publique</a:t>
            </a:r>
            <a:r>
              <a:rPr lang="en-GB" baseline="0" dirty="0"/>
              <a:t> [554] technique [592] </a:t>
            </a:r>
            <a:r>
              <a:rPr lang="en-GB" baseline="0" dirty="0" err="1"/>
              <a:t>pratique</a:t>
            </a:r>
            <a:r>
              <a:rPr lang="en-GB" baseline="0" dirty="0"/>
              <a:t> [842] critique [909] </a:t>
            </a:r>
            <a:r>
              <a:rPr lang="en-GB" baseline="0" dirty="0" err="1"/>
              <a:t>scientifique</a:t>
            </a:r>
            <a:r>
              <a:rPr lang="en-GB" baseline="0" dirty="0"/>
              <a:t> [950] </a:t>
            </a:r>
            <a:r>
              <a:rPr lang="en-GB" baseline="0" dirty="0" err="1"/>
              <a:t>république</a:t>
            </a:r>
            <a:r>
              <a:rPr lang="en-GB" baseline="0" dirty="0"/>
              <a:t> [1028] physique [1146] </a:t>
            </a:r>
            <a:r>
              <a:rPr lang="en-GB" baseline="0" dirty="0" err="1"/>
              <a:t>démocratique</a:t>
            </a:r>
            <a:r>
              <a:rPr lang="en-GB" baseline="0" dirty="0"/>
              <a:t> [1380] </a:t>
            </a:r>
            <a:r>
              <a:rPr lang="en-GB" baseline="0" dirty="0" err="1"/>
              <a:t>catholique</a:t>
            </a:r>
            <a:r>
              <a:rPr lang="en-GB" baseline="0" dirty="0"/>
              <a:t> [1578] </a:t>
            </a:r>
            <a:r>
              <a:rPr lang="en-GB" baseline="0" dirty="0" err="1"/>
              <a:t>statistique</a:t>
            </a:r>
            <a:r>
              <a:rPr lang="en-GB" baseline="0" dirty="0"/>
              <a:t> [1901] </a:t>
            </a:r>
            <a:r>
              <a:rPr lang="en-GB" baseline="0" dirty="0" err="1"/>
              <a:t>tragique</a:t>
            </a:r>
            <a:r>
              <a:rPr lang="en-GB" baseline="0" dirty="0"/>
              <a:t> [2042]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risque</a:t>
            </a:r>
            <a:r>
              <a:rPr lang="en-GB" baseline="0" dirty="0"/>
              <a:t> [647] </a:t>
            </a:r>
            <a:r>
              <a:rPr lang="en-GB" baseline="0" dirty="0" err="1"/>
              <a:t>paquet</a:t>
            </a:r>
            <a:r>
              <a:rPr lang="en-GB" baseline="0" dirty="0"/>
              <a:t> [2413] </a:t>
            </a:r>
            <a:r>
              <a:rPr lang="en-GB" baseline="0" dirty="0" err="1"/>
              <a:t>attaque</a:t>
            </a:r>
            <a:r>
              <a:rPr lang="en-GB" baseline="0" dirty="0"/>
              <a:t> [1655]</a:t>
            </a:r>
            <a:br>
              <a:rPr lang="en-GB" baseline="0" dirty="0"/>
            </a:br>
            <a:br>
              <a:rPr lang="en-GB" baseline="0" dirty="0"/>
            </a:b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en-GB" baseline="0" dirty="0"/>
          </a:p>
          <a:p>
            <a:br>
              <a:rPr lang="en-GB" baseline="0" dirty="0"/>
            </a:br>
            <a:r>
              <a:rPr lang="en-GB" b="1" i="1" baseline="0" dirty="0"/>
              <a:t>Note</a:t>
            </a:r>
            <a:r>
              <a:rPr lang="en-GB" baseline="0" dirty="0"/>
              <a:t>: Some of these words have exactly the same form in French and English - unique, technique, physique, so are orthographical cognates. But note that technique also means technical, and physique means physical, and also physics.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202873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490483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 frequency: </a:t>
            </a:r>
            <a:r>
              <a:rPr lang="en-GB" dirty="0" err="1"/>
              <a:t>klassisch</a:t>
            </a:r>
            <a:r>
              <a:rPr lang="en-GB" baseline="0" dirty="0"/>
              <a:t> [912] </a:t>
            </a:r>
            <a:r>
              <a:rPr lang="en-GB" baseline="0" dirty="0" err="1"/>
              <a:t>historisch</a:t>
            </a:r>
            <a:r>
              <a:rPr lang="en-GB" baseline="0" dirty="0"/>
              <a:t> [752] </a:t>
            </a:r>
            <a:r>
              <a:rPr lang="en-GB" baseline="0" dirty="0" err="1"/>
              <a:t>typisch</a:t>
            </a:r>
            <a:r>
              <a:rPr lang="en-GB" baseline="0" dirty="0"/>
              <a:t> [1076] </a:t>
            </a:r>
            <a:r>
              <a:rPr lang="en-GB" baseline="0" dirty="0" err="1"/>
              <a:t>biologisch</a:t>
            </a:r>
            <a:r>
              <a:rPr lang="en-GB" baseline="0" dirty="0"/>
              <a:t> [1619] </a:t>
            </a:r>
            <a:r>
              <a:rPr lang="en-GB" baseline="0" dirty="0" err="1"/>
              <a:t>geographisch</a:t>
            </a:r>
            <a:r>
              <a:rPr lang="en-GB" baseline="0" dirty="0"/>
              <a:t> [1682] </a:t>
            </a:r>
            <a:r>
              <a:rPr lang="en-GB" baseline="0" dirty="0" err="1"/>
              <a:t>praktisch</a:t>
            </a:r>
            <a:r>
              <a:rPr lang="en-GB" baseline="0" dirty="0"/>
              <a:t> [478] </a:t>
            </a:r>
            <a:r>
              <a:rPr lang="en-GB" baseline="0" dirty="0" err="1"/>
              <a:t>elektrisch</a:t>
            </a:r>
            <a:r>
              <a:rPr lang="en-GB" baseline="0" dirty="0"/>
              <a:t> [1519] </a:t>
            </a:r>
            <a:r>
              <a:rPr lang="en-GB" baseline="0" dirty="0" err="1"/>
              <a:t>katholisch</a:t>
            </a:r>
            <a:r>
              <a:rPr lang="en-GB" baseline="0" dirty="0"/>
              <a:t> [1937] </a:t>
            </a:r>
            <a:r>
              <a:rPr lang="en-GB" baseline="0" dirty="0" err="1"/>
              <a:t>demokratisch</a:t>
            </a:r>
            <a:r>
              <a:rPr lang="en-GB" baseline="0" dirty="0"/>
              <a:t> [1958] </a:t>
            </a:r>
            <a:br>
              <a:rPr lang="en-GB" baseline="0" dirty="0"/>
            </a:br>
            <a:br>
              <a:rPr lang="en-GB" baseline="0" dirty="0"/>
            </a:br>
            <a:r>
              <a:rPr lang="en-GB" baseline="0" dirty="0"/>
              <a:t>Other -</a:t>
            </a:r>
            <a:r>
              <a:rPr lang="en-GB" baseline="0" dirty="0" err="1"/>
              <a:t>isch</a:t>
            </a:r>
            <a:r>
              <a:rPr lang="en-GB" baseline="0" dirty="0"/>
              <a:t> adjectives, that do not have the exact English-German pattern, but can be more easily recognised, once students know the pattern: </a:t>
            </a:r>
            <a:r>
              <a:rPr lang="en-GB" baseline="0" dirty="0" err="1"/>
              <a:t>elektronisch</a:t>
            </a:r>
            <a:r>
              <a:rPr lang="en-GB" baseline="0" dirty="0"/>
              <a:t> [1595] </a:t>
            </a:r>
            <a:r>
              <a:rPr lang="en-GB" baseline="0" dirty="0" err="1"/>
              <a:t>medizinisch</a:t>
            </a:r>
            <a:r>
              <a:rPr lang="en-GB" baseline="0" dirty="0"/>
              <a:t> [1774] </a:t>
            </a:r>
            <a:r>
              <a:rPr lang="en-GB" baseline="0" dirty="0" err="1"/>
              <a:t>literarisch</a:t>
            </a:r>
            <a:r>
              <a:rPr lang="en-GB" baseline="0" dirty="0"/>
              <a:t> [2007] </a:t>
            </a:r>
            <a:r>
              <a:rPr lang="en-GB" baseline="0" dirty="0" err="1"/>
              <a:t>musikalisch</a:t>
            </a:r>
            <a:r>
              <a:rPr lang="en-GB" baseline="0" dirty="0"/>
              <a:t> [2264] </a:t>
            </a:r>
            <a:r>
              <a:rPr lang="en-GB" baseline="0" dirty="0" err="1"/>
              <a:t>künstlerisch</a:t>
            </a:r>
            <a:r>
              <a:rPr lang="en-GB" baseline="0" dirty="0"/>
              <a:t> [1601]</a:t>
            </a:r>
            <a:br>
              <a:rPr lang="en-GB" baseline="0" dirty="0"/>
            </a:br>
            <a:br>
              <a:rPr lang="en-GB" baseline="0" dirty="0"/>
            </a:br>
            <a:r>
              <a:rPr lang="en-GB" baseline="0" dirty="0"/>
              <a:t>It is also worth considering that this is how many adjectives of nationality are created in German:</a:t>
            </a:r>
            <a:br>
              <a:rPr lang="en-GB" baseline="0" dirty="0"/>
            </a:br>
            <a:r>
              <a:rPr lang="en-GB" baseline="0" dirty="0" err="1"/>
              <a:t>amerikanisch</a:t>
            </a:r>
            <a:r>
              <a:rPr lang="en-GB" baseline="0" dirty="0"/>
              <a:t> [522] </a:t>
            </a:r>
            <a:r>
              <a:rPr lang="en-GB" baseline="0" dirty="0" err="1"/>
              <a:t>englisch</a:t>
            </a:r>
            <a:r>
              <a:rPr lang="en-GB" baseline="0" dirty="0"/>
              <a:t> [628] </a:t>
            </a:r>
            <a:r>
              <a:rPr lang="en-GB" baseline="0" dirty="0" err="1"/>
              <a:t>französisch</a:t>
            </a:r>
            <a:r>
              <a:rPr lang="en-GB" baseline="0" dirty="0"/>
              <a:t> [644] </a:t>
            </a:r>
            <a:r>
              <a:rPr lang="en-GB" baseline="0" dirty="0" err="1"/>
              <a:t>italienisch</a:t>
            </a:r>
            <a:r>
              <a:rPr lang="en-GB" baseline="0" dirty="0"/>
              <a:t> [1440] </a:t>
            </a:r>
            <a:r>
              <a:rPr lang="en-GB" baseline="0" dirty="0" err="1"/>
              <a:t>britisch</a:t>
            </a:r>
            <a:r>
              <a:rPr lang="en-GB" baseline="0" dirty="0"/>
              <a:t> [1415] </a:t>
            </a:r>
            <a:r>
              <a:rPr lang="en-GB" baseline="0" dirty="0" err="1"/>
              <a:t>spanisch</a:t>
            </a:r>
            <a:r>
              <a:rPr lang="en-GB" baseline="0" dirty="0"/>
              <a:t> [1867] </a:t>
            </a:r>
            <a:r>
              <a:rPr lang="en-GB" baseline="0" dirty="0" err="1"/>
              <a:t>türkisch</a:t>
            </a:r>
            <a:r>
              <a:rPr lang="en-GB" baseline="0" dirty="0"/>
              <a:t> [1910] </a:t>
            </a:r>
            <a:r>
              <a:rPr lang="en-GB" baseline="0" dirty="0" err="1"/>
              <a:t>russisch</a:t>
            </a:r>
            <a:r>
              <a:rPr lang="en-GB" baseline="0" dirty="0"/>
              <a:t> [1037] </a:t>
            </a:r>
            <a:r>
              <a:rPr lang="en-GB" baseline="0" dirty="0" err="1"/>
              <a:t>österreichisch</a:t>
            </a:r>
            <a:r>
              <a:rPr lang="en-GB" baseline="0" dirty="0"/>
              <a:t> [1180] </a:t>
            </a:r>
            <a:r>
              <a:rPr lang="en-GB" baseline="0" dirty="0" err="1"/>
              <a:t>bayrisch</a:t>
            </a:r>
            <a:r>
              <a:rPr lang="en-GB" baseline="0" dirty="0"/>
              <a:t> [1991] </a:t>
            </a:r>
            <a:r>
              <a:rPr lang="en-GB" baseline="0" dirty="0" err="1"/>
              <a:t>chinesisch</a:t>
            </a:r>
            <a:r>
              <a:rPr lang="en-GB" baseline="0" dirty="0"/>
              <a:t> [3280]</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454797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BD2F74-192F-4248-B82C-EEC21826B99A}" type="slidenum">
              <a:rPr lang="en-GB" smtClean="0"/>
              <a:t>47</a:t>
            </a:fld>
            <a:endParaRPr lang="en-GB"/>
          </a:p>
        </p:txBody>
      </p:sp>
    </p:spTree>
    <p:extLst>
      <p:ext uri="{BB962C8B-B14F-4D97-AF65-F5344CB8AC3E}">
        <p14:creationId xmlns:p14="http://schemas.microsoft.com/office/powerpoint/2010/main" val="4103529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66115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Term 2.2 Week 3</a:t>
            </a:r>
            <a:br>
              <a:rPr lang="en-GB" b="1" dirty="0"/>
            </a:br>
            <a:endParaRPr lang="en-GB" b="1" dirty="0"/>
          </a:p>
          <a:p>
            <a:r>
              <a:rPr lang="en-GB" b="1" dirty="0"/>
              <a:t>Developing</a:t>
            </a:r>
            <a:r>
              <a:rPr lang="en-GB" b="1" baseline="0" dirty="0"/>
              <a:t> vocabulary knowledge</a:t>
            </a:r>
            <a:br>
              <a:rPr lang="en-GB" b="1" baseline="0" dirty="0"/>
            </a:br>
            <a:r>
              <a:rPr lang="en-GB" b="0" baseline="0" dirty="0"/>
              <a:t>One of the most fascinating things about German is its habit of joining nouns to make new words, new meanings.</a:t>
            </a:r>
            <a:br>
              <a:rPr lang="en-GB" b="0" baseline="0" dirty="0"/>
            </a:br>
            <a:r>
              <a:rPr lang="en-GB" b="0" baseline="0" dirty="0"/>
              <a:t>This is the first formal introduction to compound nouns in German.  It is taken from a lesson in the second half of term 2.</a:t>
            </a:r>
            <a:br>
              <a:rPr lang="en-GB" b="0" baseline="0" dirty="0"/>
            </a:br>
            <a:br>
              <a:rPr lang="en-GB" b="0" baseline="0" dirty="0"/>
            </a:br>
            <a:br>
              <a:rPr lang="en-GB" b="0" baseline="0" dirty="0"/>
            </a:br>
            <a:r>
              <a:rPr lang="en-GB" b="0" baseline="0" dirty="0"/>
              <a:t>In </a:t>
            </a:r>
            <a:r>
              <a:rPr lang="en-GB" b="1" baseline="0" dirty="0"/>
              <a:t>Term 1.1 Week 7 </a:t>
            </a:r>
            <a:r>
              <a:rPr lang="en-GB" b="0" baseline="0" dirty="0"/>
              <a:t>students previously learnt the prefix ‘</a:t>
            </a:r>
            <a:r>
              <a:rPr lang="en-GB" b="0" baseline="0" dirty="0" err="1"/>
              <a:t>Lieblings</a:t>
            </a:r>
            <a:r>
              <a:rPr lang="en-GB" b="0" baseline="0" dirty="0"/>
              <a:t>-’ and the way it combines with other nouns:</a:t>
            </a:r>
            <a:br>
              <a:rPr lang="en-GB" b="0" baseline="0" dirty="0"/>
            </a:br>
            <a:r>
              <a:rPr lang="en-GB" b="0" i="1" baseline="0" dirty="0" err="1"/>
              <a:t>Lieblingsband</a:t>
            </a:r>
            <a:r>
              <a:rPr lang="en-GB" b="0" i="1" baseline="0" dirty="0"/>
              <a:t>, </a:t>
            </a:r>
            <a:r>
              <a:rPr lang="en-GB" b="0" i="1" baseline="0" dirty="0" err="1"/>
              <a:t>Lieblingsbuch</a:t>
            </a:r>
            <a:r>
              <a:rPr lang="en-GB" b="0" i="1" baseline="0" dirty="0"/>
              <a:t>, </a:t>
            </a:r>
            <a:r>
              <a:rPr lang="en-GB" b="0" i="1" baseline="0" dirty="0" err="1"/>
              <a:t>Lieblingsfilm</a:t>
            </a:r>
            <a:r>
              <a:rPr lang="en-GB" b="0" i="1" baseline="0" dirty="0"/>
              <a:t>, </a:t>
            </a:r>
            <a:r>
              <a:rPr lang="en-GB" b="0" i="1" baseline="0" dirty="0" err="1"/>
              <a:t>Lieblingslehrerin</a:t>
            </a:r>
            <a:r>
              <a:rPr lang="en-GB" b="0" i="1" baseline="0" dirty="0"/>
              <a:t>, </a:t>
            </a:r>
            <a:r>
              <a:rPr lang="en-GB" b="0" i="1" baseline="0" dirty="0" err="1"/>
              <a:t>Lieblingslied</a:t>
            </a:r>
            <a:r>
              <a:rPr lang="en-GB" b="0" i="1" baseline="0" dirty="0"/>
              <a:t>, </a:t>
            </a:r>
            <a:r>
              <a:rPr lang="en-GB" b="0" i="1" baseline="0" dirty="0" err="1"/>
              <a:t>Lieblingssäanger</a:t>
            </a:r>
            <a:r>
              <a:rPr lang="en-GB" b="0" i="1" baseline="0" dirty="0"/>
              <a:t>, </a:t>
            </a:r>
            <a:r>
              <a:rPr lang="en-GB" b="0" i="1" baseline="0" dirty="0" err="1"/>
              <a:t>Lieblingssängerin</a:t>
            </a:r>
            <a:br>
              <a:rPr lang="en-GB" b="0" baseline="0" dirty="0"/>
            </a:br>
            <a:r>
              <a:rPr lang="de-DE" b="0" baseline="0" dirty="0"/>
              <a:t>die Band [&lt;4034] das Buch [295] der Film [524] die Lehrerin [2696] das Lied [1726] der Sänger [3916] die Sängerin [3916] Lieblings- [&gt;4034] </a:t>
            </a:r>
            <a:br>
              <a:rPr lang="en-GB" b="0" baseline="0" dirty="0"/>
            </a:br>
            <a:endParaRPr lang="en-GB" b="0" baseline="0" dirty="0"/>
          </a:p>
          <a:p>
            <a:r>
              <a:rPr lang="en-GB" b="0" baseline="0" dirty="0"/>
              <a:t>This slide looks busy but the animations break the content into very small steps.</a:t>
            </a:r>
            <a:br>
              <a:rPr lang="en-GB" b="0" baseline="0" dirty="0"/>
            </a:br>
            <a:r>
              <a:rPr lang="en-GB" b="0" baseline="0" dirty="0"/>
              <a:t>It is designed to work interactively, with the teacher eliciting responses from students at every stage to gauge their understanding.</a:t>
            </a:r>
            <a:br>
              <a:rPr lang="en-GB" b="0" baseline="0" dirty="0"/>
            </a:br>
            <a:br>
              <a:rPr lang="en-GB" b="0" baseline="0" dirty="0"/>
            </a:br>
            <a:r>
              <a:rPr lang="en-GB" b="0" baseline="0" dirty="0"/>
              <a:t>The main knowledge is that:</a:t>
            </a:r>
            <a:br>
              <a:rPr lang="en-GB" b="0" baseline="0" dirty="0"/>
            </a:br>
            <a:r>
              <a:rPr lang="en-GB" b="0" baseline="0" dirty="0"/>
              <a:t>1] German combines nouns to make single, new words.</a:t>
            </a:r>
            <a:br>
              <a:rPr lang="en-GB" b="0" baseline="0" dirty="0"/>
            </a:br>
            <a:r>
              <a:rPr lang="en-GB" b="0" baseline="0" dirty="0"/>
              <a:t>2] The gender of the new word is the gender of the final noun</a:t>
            </a:r>
            <a:br>
              <a:rPr lang="en-GB" b="0" baseline="0" dirty="0"/>
            </a:br>
            <a:r>
              <a:rPr lang="en-GB" b="0" baseline="0" dirty="0"/>
              <a:t>3] Some additional letters can be required (the rules for these are complex and have many exceptions so will not be explicitly taught so students will not automatically be able to produce accurate new compound nouns themselves)  </a:t>
            </a:r>
            <a:br>
              <a:rPr lang="en-GB" b="0" baseline="0" dirty="0"/>
            </a:br>
            <a:r>
              <a:rPr lang="en-GB" b="0" baseline="0" dirty="0"/>
              <a:t>4] However, they will vastly increase their receptive vocabulary and often be able to comprehend compound nous, even if only one part is known, by using the surrounding context in addition.</a:t>
            </a:r>
            <a:br>
              <a:rPr lang="en-GB" b="0" baseline="0" dirty="0"/>
            </a:br>
            <a:r>
              <a:rPr lang="en-GB" b="0" baseline="0" dirty="0"/>
              <a:t>They should be encouraged, when faced with apparently unfamiliar, to try to separate them, as they may find they know both nouns, individually.</a:t>
            </a:r>
            <a:br>
              <a:rPr lang="en-GB" b="0" baseline="0" dirty="0"/>
            </a:br>
            <a:br>
              <a:rPr lang="en-GB" b="0" baseline="0" dirty="0"/>
            </a:br>
            <a:r>
              <a:rPr lang="en-GB" b="0" baseline="0" dirty="0"/>
              <a:t>The final item is for fun, and teachers may omit, if preferred.</a:t>
            </a:r>
            <a:br>
              <a:rPr lang="en-GB" b="0" baseline="0" dirty="0"/>
            </a:br>
            <a:r>
              <a:rPr lang="en-GB" b="0" baseline="0" dirty="0"/>
              <a:t>The information point is that German places no limits on the number of nouns that can be combined, which leads to some very long German words.</a:t>
            </a:r>
            <a:br>
              <a:rPr lang="en-GB" b="0" baseline="0" dirty="0"/>
            </a:br>
            <a:r>
              <a:rPr lang="en-GB" b="0" baseline="0" dirty="0"/>
              <a:t>This particular example has </a:t>
            </a:r>
            <a:r>
              <a:rPr lang="en-GB" b="1" baseline="0" dirty="0"/>
              <a:t>63</a:t>
            </a:r>
            <a:r>
              <a:rPr lang="en-GB" b="0" baseline="0" dirty="0"/>
              <a:t> letters.</a:t>
            </a:r>
            <a:br>
              <a:rPr lang="en-GB" b="0" baseline="0" dirty="0"/>
            </a:br>
            <a:r>
              <a:rPr lang="en-GB" sz="1200" kern="1200" dirty="0">
                <a:solidFill>
                  <a:schemeClr val="tx1"/>
                </a:solidFill>
                <a:effectLst/>
                <a:latin typeface="+mn-lt"/>
                <a:ea typeface="+mn-ea"/>
                <a:cs typeface="+mn-cs"/>
              </a:rPr>
              <a:t>Word for word in English it means ‘beef-meat labelling monitoring tasks legislative law’ </a:t>
            </a:r>
          </a:p>
          <a:p>
            <a:r>
              <a:rPr lang="en-GB" sz="1200" kern="1200" dirty="0">
                <a:solidFill>
                  <a:schemeClr val="tx1"/>
                </a:solidFill>
                <a:effectLst/>
                <a:latin typeface="+mn-lt"/>
                <a:ea typeface="+mn-ea"/>
                <a:cs typeface="+mn-cs"/>
              </a:rPr>
              <a:t>Or, slightly more freely</a:t>
            </a:r>
            <a:r>
              <a:rPr lang="en-GB" sz="1200" kern="1200" baseline="0" dirty="0">
                <a:solidFill>
                  <a:schemeClr val="tx1"/>
                </a:solidFill>
                <a:effectLst/>
                <a:latin typeface="+mn-lt"/>
                <a:ea typeface="+mn-ea"/>
                <a:cs typeface="+mn-cs"/>
              </a:rPr>
              <a:t> translated, it means: </a:t>
            </a:r>
            <a:r>
              <a:rPr lang="en-GB" sz="1200" kern="1200" dirty="0">
                <a:solidFill>
                  <a:schemeClr val="tx1"/>
                </a:solidFill>
                <a:effectLst/>
                <a:latin typeface="+mn-lt"/>
                <a:ea typeface="+mn-ea"/>
                <a:cs typeface="+mn-cs"/>
              </a:rPr>
              <a:t> ‘legislative law for the monitoring of beef</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labelling’</a:t>
            </a:r>
          </a:p>
          <a:p>
            <a:endParaRPr lang="en-GB" sz="1200" b="1"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49</a:t>
            </a:fld>
            <a:endParaRPr lang="en-GB">
              <a:solidFill>
                <a:prstClr val="black"/>
              </a:solidFill>
            </a:endParaRPr>
          </a:p>
        </p:txBody>
      </p:sp>
    </p:spTree>
    <p:extLst>
      <p:ext uri="{BB962C8B-B14F-4D97-AF65-F5344CB8AC3E}">
        <p14:creationId xmlns:p14="http://schemas.microsoft.com/office/powerpoint/2010/main" val="161925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1</a:t>
            </a:r>
            <a:endParaRPr lang="en-GB" b="1" dirty="0"/>
          </a:p>
          <a:p>
            <a:r>
              <a:rPr lang="en-GB" b="1" dirty="0"/>
              <a:t>Vocabulary practice slide</a:t>
            </a:r>
            <a:br>
              <a:rPr lang="en-GB" dirty="0"/>
            </a:br>
            <a:r>
              <a:rPr lang="en-GB" dirty="0"/>
              <a:t>The</a:t>
            </a:r>
            <a:r>
              <a:rPr lang="en-GB" baseline="0" dirty="0"/>
              <a:t> pre-learning vocabulary homework includes a lot of audio input to support students to make secure and accurate sound-writing connections.  This is particularly important in the early stages of the course, when students have not been taught all of the sound-spelling correspondences.  Given this pre-lesson focus on the sounds of the words, though, we can expect students often to start the lesson either working by themselves or in pairs, reading out the words and studying their English meaning (1 minute), to refresh their knowledge of the new vocabulary.  </a:t>
            </a:r>
            <a:br>
              <a:rPr lang="en-GB" baseline="0" dirty="0"/>
            </a:br>
            <a:r>
              <a:rPr lang="en-GB" baseline="0" dirty="0"/>
              <a:t>This task builds in challenges, as in subsequent rounds, the English meanings are removed and students try to recall them, looking at the Spanish (1 minute).</a:t>
            </a:r>
            <a:br>
              <a:rPr lang="en-GB" baseline="0" dirty="0"/>
            </a:br>
            <a:r>
              <a:rPr lang="en-GB" baseline="0" dirty="0"/>
              <a:t>Then the Spanish meanings are removed and they to recall them, looking at the English (1 minute)</a:t>
            </a:r>
            <a:br>
              <a:rPr lang="en-GB" baseline="0" dirty="0"/>
            </a:br>
            <a:r>
              <a:rPr lang="en-GB" baseline="0" dirty="0"/>
              <a:t>Further rounds of learning can be facilitated by one student turning away from the board, and his/her partner asking him/her the meanings.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endParaRPr lang="en-GB" baseline="0" dirty="0">
              <a:sym typeface="Wingdings" panose="05000000000000000000" pitchFamily="2" charset="2"/>
            </a:endParaRPr>
          </a:p>
          <a:p>
            <a:r>
              <a:rPr lang="en-GB" baseline="0" dirty="0">
                <a:sym typeface="Wingdings" panose="05000000000000000000" pitchFamily="2" charset="2"/>
              </a:rPr>
              <a:t>The example here is the vocabulary for Spanish Term 1, Week 1.  This is before the vocabulary pre-learning homework routine has been established, so this activity is positioned later on in the sequence, rather than at the start of the lesson.</a:t>
            </a:r>
          </a:p>
          <a:p>
            <a:r>
              <a:rPr lang="en-GB" b="1" dirty="0"/>
              <a:t>Vocabulary for Week 1:</a:t>
            </a:r>
          </a:p>
          <a:p>
            <a:r>
              <a:rPr lang="es-ES" dirty="0"/>
              <a:t>dónde [161]; estar [21]; estoy; estás; está; en [5]; Inglaterra [</a:t>
            </a:r>
            <a:r>
              <a:rPr lang="es-ES" dirty="0" err="1"/>
              <a:t>proper</a:t>
            </a:r>
            <a:r>
              <a:rPr lang="es-ES" dirty="0"/>
              <a:t> </a:t>
            </a:r>
            <a:r>
              <a:rPr lang="es-ES" dirty="0" err="1"/>
              <a:t>noun</a:t>
            </a:r>
            <a:r>
              <a:rPr lang="es-ES" dirty="0"/>
              <a:t> - N/A]; España [</a:t>
            </a:r>
            <a:r>
              <a:rPr lang="es-ES" dirty="0" err="1"/>
              <a:t>proper</a:t>
            </a:r>
            <a:r>
              <a:rPr lang="es-ES" dirty="0"/>
              <a:t> </a:t>
            </a:r>
            <a:r>
              <a:rPr lang="es-ES" dirty="0" err="1"/>
              <a:t>noun</a:t>
            </a:r>
            <a:r>
              <a:rPr lang="es-ES" dirty="0"/>
              <a:t> - N/A]; el [1]; norte [624]; sur [661]</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231285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Vocabulary development - compound nouns</a:t>
            </a:r>
            <a:br>
              <a:rPr lang="en-GB" dirty="0"/>
            </a:br>
            <a:br>
              <a:rPr lang="en-GB" dirty="0"/>
            </a:br>
            <a:r>
              <a:rPr lang="en-GB" b="1" dirty="0"/>
              <a:t>Note: </a:t>
            </a:r>
            <a:r>
              <a:rPr lang="en-GB" dirty="0"/>
              <a:t>This task also includes three words from the revisited sets for this week: </a:t>
            </a:r>
            <a:r>
              <a:rPr lang="en-GB" sz="1200" b="1" kern="1200" dirty="0">
                <a:solidFill>
                  <a:schemeClr val="tx1"/>
                </a:solidFill>
                <a:effectLst/>
                <a:latin typeface="+mn-lt"/>
                <a:ea typeface="+mn-ea"/>
                <a:cs typeface="+mn-cs"/>
              </a:rPr>
              <a:t>der Zug [613] der </a:t>
            </a:r>
            <a:r>
              <a:rPr lang="en-GB" sz="1200" b="1" kern="1200" dirty="0" err="1">
                <a:solidFill>
                  <a:schemeClr val="tx1"/>
                </a:solidFill>
                <a:effectLst/>
                <a:latin typeface="+mn-lt"/>
                <a:ea typeface="+mn-ea"/>
                <a:cs typeface="+mn-cs"/>
              </a:rPr>
              <a:t>Platz</a:t>
            </a:r>
            <a:r>
              <a:rPr lang="en-GB" sz="1200" b="1" kern="1200" dirty="0">
                <a:solidFill>
                  <a:schemeClr val="tx1"/>
                </a:solidFill>
                <a:effectLst/>
                <a:latin typeface="+mn-lt"/>
                <a:ea typeface="+mn-ea"/>
                <a:cs typeface="+mn-cs"/>
              </a:rPr>
              <a:t> [344] </a:t>
            </a:r>
            <a:r>
              <a:rPr lang="en-GB" sz="1200" b="1" kern="1200" dirty="0" err="1">
                <a:solidFill>
                  <a:schemeClr val="tx1"/>
                </a:solidFill>
                <a:effectLst/>
                <a:latin typeface="+mn-lt"/>
                <a:ea typeface="+mn-ea"/>
                <a:cs typeface="+mn-cs"/>
              </a:rPr>
              <a:t>grün</a:t>
            </a:r>
            <a:r>
              <a:rPr lang="en-GB" sz="1200" b="1" kern="1200" dirty="0">
                <a:solidFill>
                  <a:schemeClr val="tx1"/>
                </a:solidFill>
                <a:effectLst/>
                <a:latin typeface="+mn-lt"/>
                <a:ea typeface="+mn-ea"/>
                <a:cs typeface="+mn-cs"/>
              </a:rPr>
              <a:t> [556]</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tasks 1</a:t>
            </a:r>
            <a:r>
              <a:rPr lang="en-GB" sz="1200" kern="1200" baseline="0" dirty="0">
                <a:solidFill>
                  <a:schemeClr val="tx1"/>
                </a:solidFill>
                <a:effectLst/>
                <a:latin typeface="+mn-lt"/>
                <a:ea typeface="+mn-ea"/>
                <a:cs typeface="+mn-cs"/>
              </a:rPr>
              <a:t> and 2, all words have been previously taught within the SOW, although some featured as verbs - e.g. </a:t>
            </a:r>
            <a:r>
              <a:rPr lang="en-GB" sz="1200" kern="1200" baseline="0" dirty="0" err="1">
                <a:solidFill>
                  <a:schemeClr val="tx1"/>
                </a:solidFill>
                <a:effectLst/>
                <a:latin typeface="+mn-lt"/>
                <a:ea typeface="+mn-ea"/>
                <a:cs typeface="+mn-cs"/>
              </a:rPr>
              <a:t>lieben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Liebe</a:t>
            </a:r>
            <a:r>
              <a:rPr lang="en-GB" sz="1200" kern="1200" baseline="0" dirty="0">
                <a:solidFill>
                  <a:schemeClr val="tx1"/>
                </a:solidFill>
                <a:effectLst/>
                <a:latin typeface="+mn-lt"/>
                <a:ea typeface="+mn-ea"/>
                <a:cs typeface="+mn-cs"/>
              </a:rPr>
              <a:t> as phonics source word), </a:t>
            </a:r>
            <a:r>
              <a:rPr lang="en-GB" sz="1200" kern="1200" baseline="0" dirty="0" err="1">
                <a:solidFill>
                  <a:schemeClr val="tx1"/>
                </a:solidFill>
                <a:effectLst/>
                <a:latin typeface="+mn-lt"/>
                <a:ea typeface="+mn-ea"/>
                <a:cs typeface="+mn-cs"/>
              </a:rPr>
              <a:t>schlafen</a:t>
            </a:r>
            <a:r>
              <a:rPr lang="en-GB" sz="1200" kern="1200" baseline="0" dirty="0">
                <a:solidFill>
                  <a:schemeClr val="tx1"/>
                </a:solidFill>
                <a:effectLst/>
                <a:latin typeface="+mn-lt"/>
                <a:ea typeface="+mn-ea"/>
                <a:cs typeface="+mn-cs"/>
              </a:rPr>
              <a:t>.</a:t>
            </a:r>
          </a:p>
          <a:p>
            <a:r>
              <a:rPr lang="en-GB" sz="1200" kern="1200" baseline="0" dirty="0" err="1">
                <a:solidFill>
                  <a:schemeClr val="tx1"/>
                </a:solidFill>
                <a:effectLst/>
                <a:latin typeface="+mn-lt"/>
                <a:ea typeface="+mn-ea"/>
                <a:cs typeface="+mn-cs"/>
              </a:rPr>
              <a:t>Lieblings</a:t>
            </a:r>
            <a:r>
              <a:rPr lang="en-GB" sz="1200" kern="1200" baseline="0" dirty="0">
                <a:solidFill>
                  <a:schemeClr val="tx1"/>
                </a:solidFill>
                <a:effectLst/>
                <a:latin typeface="+mn-lt"/>
                <a:ea typeface="+mn-ea"/>
                <a:cs typeface="+mn-cs"/>
              </a:rPr>
              <a:t>- [&gt;4037] </a:t>
            </a:r>
            <a:r>
              <a:rPr lang="en-GB" sz="1200" kern="1200" baseline="0" dirty="0" err="1">
                <a:solidFill>
                  <a:schemeClr val="tx1"/>
                </a:solidFill>
                <a:effectLst/>
                <a:latin typeface="+mn-lt"/>
                <a:ea typeface="+mn-ea"/>
                <a:cs typeface="+mn-cs"/>
              </a:rPr>
              <a:t>Nummer</a:t>
            </a:r>
            <a:r>
              <a:rPr lang="en-GB" sz="1200" kern="1200" baseline="0" dirty="0">
                <a:solidFill>
                  <a:schemeClr val="tx1"/>
                </a:solidFill>
                <a:effectLst/>
                <a:latin typeface="+mn-lt"/>
                <a:ea typeface="+mn-ea"/>
                <a:cs typeface="+mn-cs"/>
              </a:rPr>
              <a:t> [1048] Deutsch [105] </a:t>
            </a:r>
            <a:r>
              <a:rPr lang="en-GB" sz="1200" kern="1200" baseline="0" dirty="0" err="1">
                <a:solidFill>
                  <a:schemeClr val="tx1"/>
                </a:solidFill>
                <a:effectLst/>
                <a:latin typeface="+mn-lt"/>
                <a:ea typeface="+mn-ea"/>
                <a:cs typeface="+mn-cs"/>
              </a:rPr>
              <a:t>Unterricht</a:t>
            </a:r>
            <a:r>
              <a:rPr lang="en-GB" sz="1200" kern="1200" baseline="0" dirty="0">
                <a:solidFill>
                  <a:schemeClr val="tx1"/>
                </a:solidFill>
                <a:effectLst/>
                <a:latin typeface="+mn-lt"/>
                <a:ea typeface="+mn-ea"/>
                <a:cs typeface="+mn-cs"/>
              </a:rPr>
              <a:t> [1107] </a:t>
            </a:r>
            <a:r>
              <a:rPr lang="en-GB" sz="1200" kern="1200" baseline="0" dirty="0" err="1">
                <a:solidFill>
                  <a:schemeClr val="tx1"/>
                </a:solidFill>
                <a:effectLst/>
                <a:latin typeface="+mn-lt"/>
                <a:ea typeface="+mn-ea"/>
                <a:cs typeface="+mn-cs"/>
              </a:rPr>
              <a:t>früh</a:t>
            </a:r>
            <a:r>
              <a:rPr lang="en-GB" sz="1200" kern="1200" baseline="0" dirty="0">
                <a:solidFill>
                  <a:schemeClr val="tx1"/>
                </a:solidFill>
                <a:effectLst/>
                <a:latin typeface="+mn-lt"/>
                <a:ea typeface="+mn-ea"/>
                <a:cs typeface="+mn-cs"/>
              </a:rPr>
              <a:t> [322] </a:t>
            </a:r>
            <a:r>
              <a:rPr lang="en-GB" sz="1200" kern="1200" baseline="0" dirty="0" err="1">
                <a:solidFill>
                  <a:schemeClr val="tx1"/>
                </a:solidFill>
                <a:effectLst/>
                <a:latin typeface="+mn-lt"/>
                <a:ea typeface="+mn-ea"/>
                <a:cs typeface="+mn-cs"/>
              </a:rPr>
              <a:t>Sprache</a:t>
            </a:r>
            <a:r>
              <a:rPr lang="en-GB" sz="1200" kern="1200" baseline="0" dirty="0">
                <a:solidFill>
                  <a:schemeClr val="tx1"/>
                </a:solidFill>
                <a:effectLst/>
                <a:latin typeface="+mn-lt"/>
                <a:ea typeface="+mn-ea"/>
                <a:cs typeface="+mn-cs"/>
              </a:rPr>
              <a:t> [1791] </a:t>
            </a:r>
            <a:r>
              <a:rPr lang="en-GB" sz="1200" kern="1200" baseline="0" dirty="0" err="1">
                <a:solidFill>
                  <a:schemeClr val="tx1"/>
                </a:solidFill>
                <a:effectLst/>
                <a:latin typeface="+mn-lt"/>
                <a:ea typeface="+mn-ea"/>
                <a:cs typeface="+mn-cs"/>
              </a:rPr>
              <a:t>Schule</a:t>
            </a:r>
            <a:r>
              <a:rPr lang="en-GB" sz="1200" kern="1200" baseline="0" dirty="0">
                <a:solidFill>
                  <a:schemeClr val="tx1"/>
                </a:solidFill>
                <a:effectLst/>
                <a:latin typeface="+mn-lt"/>
                <a:ea typeface="+mn-ea"/>
                <a:cs typeface="+mn-cs"/>
              </a:rPr>
              <a:t> [208] </a:t>
            </a:r>
            <a:r>
              <a:rPr lang="en-GB" sz="1200" kern="1200" baseline="0" dirty="0" err="1">
                <a:solidFill>
                  <a:schemeClr val="tx1"/>
                </a:solidFill>
                <a:effectLst/>
                <a:latin typeface="+mn-lt"/>
                <a:ea typeface="+mn-ea"/>
                <a:cs typeface="+mn-cs"/>
              </a:rPr>
              <a:t>Woche</a:t>
            </a:r>
            <a:r>
              <a:rPr lang="en-GB" sz="1200" kern="1200" baseline="0" dirty="0">
                <a:solidFill>
                  <a:schemeClr val="tx1"/>
                </a:solidFill>
                <a:effectLst/>
                <a:latin typeface="+mn-lt"/>
                <a:ea typeface="+mn-ea"/>
                <a:cs typeface="+mn-cs"/>
              </a:rPr>
              <a:t> [209] Tag [108] </a:t>
            </a:r>
            <a:r>
              <a:rPr lang="en-GB" sz="1200" kern="1200" baseline="0" dirty="0" err="1">
                <a:solidFill>
                  <a:schemeClr val="tx1"/>
                </a:solidFill>
                <a:effectLst/>
                <a:latin typeface="+mn-lt"/>
                <a:ea typeface="+mn-ea"/>
                <a:cs typeface="+mn-cs"/>
              </a:rPr>
              <a:t>Haus</a:t>
            </a:r>
            <a:r>
              <a:rPr lang="en-GB" sz="1200" kern="1200" baseline="0" dirty="0">
                <a:solidFill>
                  <a:schemeClr val="tx1"/>
                </a:solidFill>
                <a:effectLst/>
                <a:latin typeface="+mn-lt"/>
                <a:ea typeface="+mn-ea"/>
                <a:cs typeface="+mn-cs"/>
              </a:rPr>
              <a:t> [159] </a:t>
            </a:r>
            <a:r>
              <a:rPr lang="en-GB" sz="1200" kern="1200" baseline="0" dirty="0" err="1">
                <a:solidFill>
                  <a:schemeClr val="tx1"/>
                </a:solidFill>
                <a:effectLst/>
                <a:latin typeface="+mn-lt"/>
                <a:ea typeface="+mn-ea"/>
                <a:cs typeface="+mn-cs"/>
              </a:rPr>
              <a:t>Tür</a:t>
            </a:r>
            <a:r>
              <a:rPr lang="en-GB" sz="1200" kern="1200" baseline="0" dirty="0">
                <a:solidFill>
                  <a:schemeClr val="tx1"/>
                </a:solidFill>
                <a:effectLst/>
                <a:latin typeface="+mn-lt"/>
                <a:ea typeface="+mn-ea"/>
                <a:cs typeface="+mn-cs"/>
              </a:rPr>
              <a:t> [400] </a:t>
            </a:r>
            <a:r>
              <a:rPr lang="en-GB" sz="1200" kern="1200" baseline="0" dirty="0" err="1">
                <a:solidFill>
                  <a:schemeClr val="tx1"/>
                </a:solidFill>
                <a:effectLst/>
                <a:latin typeface="+mn-lt"/>
                <a:ea typeface="+mn-ea"/>
                <a:cs typeface="+mn-cs"/>
              </a:rPr>
              <a:t>Liebe</a:t>
            </a:r>
            <a:r>
              <a:rPr lang="en-GB" sz="1200" kern="1200" baseline="0" dirty="0">
                <a:solidFill>
                  <a:schemeClr val="tx1"/>
                </a:solidFill>
                <a:effectLst/>
                <a:latin typeface="+mn-lt"/>
                <a:ea typeface="+mn-ea"/>
                <a:cs typeface="+mn-cs"/>
              </a:rPr>
              <a:t> [843] </a:t>
            </a:r>
            <a:r>
              <a:rPr lang="en-GB" sz="1200" kern="1200" baseline="0" dirty="0" err="1">
                <a:solidFill>
                  <a:schemeClr val="tx1"/>
                </a:solidFill>
                <a:effectLst/>
                <a:latin typeface="+mn-lt"/>
                <a:ea typeface="+mn-ea"/>
                <a:cs typeface="+mn-cs"/>
              </a:rPr>
              <a:t>lieben</a:t>
            </a:r>
            <a:r>
              <a:rPr lang="en-GB" sz="1200" kern="1200" baseline="0" dirty="0">
                <a:solidFill>
                  <a:schemeClr val="tx1"/>
                </a:solidFill>
                <a:effectLst/>
                <a:latin typeface="+mn-lt"/>
                <a:ea typeface="+mn-ea"/>
                <a:cs typeface="+mn-cs"/>
              </a:rPr>
              <a:t> [816] </a:t>
            </a:r>
            <a:r>
              <a:rPr lang="en-GB" sz="1200" kern="1200" baseline="0" dirty="0" err="1">
                <a:solidFill>
                  <a:schemeClr val="tx1"/>
                </a:solidFill>
                <a:effectLst/>
                <a:latin typeface="+mn-lt"/>
                <a:ea typeface="+mn-ea"/>
                <a:cs typeface="+mn-cs"/>
              </a:rPr>
              <a:t>Paar</a:t>
            </a:r>
            <a:r>
              <a:rPr lang="en-GB" sz="1200" kern="1200" baseline="0" dirty="0">
                <a:solidFill>
                  <a:schemeClr val="tx1"/>
                </a:solidFill>
                <a:effectLst/>
                <a:latin typeface="+mn-lt"/>
                <a:ea typeface="+mn-ea"/>
                <a:cs typeface="+mn-cs"/>
              </a:rPr>
              <a:t> [284] Spiel [500] </a:t>
            </a:r>
            <a:r>
              <a:rPr lang="en-GB" sz="1200" kern="1200" baseline="0" dirty="0" err="1">
                <a:solidFill>
                  <a:schemeClr val="tx1"/>
                </a:solidFill>
                <a:effectLst/>
                <a:latin typeface="+mn-lt"/>
                <a:ea typeface="+mn-ea"/>
                <a:cs typeface="+mn-cs"/>
              </a:rPr>
              <a:t>Platz</a:t>
            </a:r>
            <a:r>
              <a:rPr lang="en-GB" sz="1200" kern="1200" baseline="0" dirty="0">
                <a:solidFill>
                  <a:schemeClr val="tx1"/>
                </a:solidFill>
                <a:effectLst/>
                <a:latin typeface="+mn-lt"/>
                <a:ea typeface="+mn-ea"/>
                <a:cs typeface="+mn-cs"/>
              </a:rPr>
              <a:t> [344] </a:t>
            </a:r>
            <a:r>
              <a:rPr lang="en-GB" sz="1200" kern="1200" baseline="0" dirty="0" err="1">
                <a:solidFill>
                  <a:schemeClr val="tx1"/>
                </a:solidFill>
                <a:effectLst/>
                <a:latin typeface="+mn-lt"/>
                <a:ea typeface="+mn-ea"/>
                <a:cs typeface="+mn-cs"/>
              </a:rPr>
              <a:t>grün</a:t>
            </a:r>
            <a:r>
              <a:rPr lang="en-GB" sz="1200" kern="1200" baseline="0" dirty="0">
                <a:solidFill>
                  <a:schemeClr val="tx1"/>
                </a:solidFill>
                <a:effectLst/>
                <a:latin typeface="+mn-lt"/>
                <a:ea typeface="+mn-ea"/>
                <a:cs typeface="+mn-cs"/>
              </a:rPr>
              <a:t> [556] </a:t>
            </a:r>
            <a:r>
              <a:rPr lang="en-GB" sz="1200" kern="1200" baseline="0" dirty="0" err="1">
                <a:solidFill>
                  <a:schemeClr val="tx1"/>
                </a:solidFill>
                <a:effectLst/>
                <a:latin typeface="+mn-lt"/>
                <a:ea typeface="+mn-ea"/>
                <a:cs typeface="+mn-cs"/>
              </a:rPr>
              <a:t>blau</a:t>
            </a:r>
            <a:r>
              <a:rPr lang="en-GB" sz="1200" kern="1200" baseline="0" dirty="0">
                <a:solidFill>
                  <a:schemeClr val="tx1"/>
                </a:solidFill>
                <a:effectLst/>
                <a:latin typeface="+mn-lt"/>
                <a:ea typeface="+mn-ea"/>
                <a:cs typeface="+mn-cs"/>
              </a:rPr>
              <a:t> [1016] </a:t>
            </a:r>
            <a:r>
              <a:rPr lang="en-GB" sz="1200" kern="1200" baseline="0" dirty="0" err="1">
                <a:solidFill>
                  <a:schemeClr val="tx1"/>
                </a:solidFill>
                <a:effectLst/>
                <a:latin typeface="+mn-lt"/>
                <a:ea typeface="+mn-ea"/>
                <a:cs typeface="+mn-cs"/>
              </a:rPr>
              <a:t>schlafen</a:t>
            </a:r>
            <a:r>
              <a:rPr lang="en-GB" sz="1200" kern="1200" baseline="0" dirty="0">
                <a:solidFill>
                  <a:schemeClr val="tx1"/>
                </a:solidFill>
                <a:effectLst/>
                <a:latin typeface="+mn-lt"/>
                <a:ea typeface="+mn-ea"/>
                <a:cs typeface="+mn-cs"/>
              </a:rPr>
              <a:t> [787] Zimmer [609] </a:t>
            </a:r>
            <a:br>
              <a:rPr lang="en-GB" sz="1200" kern="1200" baseline="0" dirty="0">
                <a:solidFill>
                  <a:schemeClr val="tx1"/>
                </a:solidFill>
                <a:effectLst/>
                <a:latin typeface="+mn-lt"/>
                <a:ea typeface="+mn-ea"/>
                <a:cs typeface="+mn-cs"/>
              </a:rPr>
            </a:b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There is a clear overlap with word families work, here, though the focus is on compound nouns.  Subsequent lessons will explore links between word classes:  how verbs become nouns, nouns become verbs etc..</a:t>
            </a:r>
            <a:br>
              <a:rPr lang="en-GB" dirty="0"/>
            </a:br>
            <a:br>
              <a:rPr lang="en-GB" dirty="0"/>
            </a:br>
            <a:r>
              <a:rPr lang="en-GB" b="1" baseline="0" dirty="0"/>
              <a:t>Task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first practise the application of gender knowledge of previously taught nouns, combining them to make new compound nouns, which students should then also know the meaning of, without reference to a dictionary. This reinforces the importance of gender knowledge, which is a theme running right through this SOW!</a:t>
            </a:r>
            <a:br>
              <a:rPr lang="en-GB" baseline="0" dirty="0"/>
            </a:br>
            <a:br>
              <a:rPr lang="en-GB" baseline="0" dirty="0"/>
            </a:br>
            <a:r>
              <a:rPr lang="en-GB" b="1" baseline="0" dirty="0"/>
              <a:t>Task 2:</a:t>
            </a:r>
            <a:br>
              <a:rPr lang="en-GB" baseline="0" dirty="0"/>
            </a:br>
            <a:r>
              <a:rPr lang="en-GB" baseline="0" dirty="0"/>
              <a:t>Using previously-taught words, students are again asked to provide the gender and the English meaning.</a:t>
            </a:r>
            <a:br>
              <a:rPr lang="en-GB" baseline="0" dirty="0"/>
            </a:br>
            <a:r>
              <a:rPr lang="en-GB" baseline="0" dirty="0"/>
              <a:t>This time, however, the English meanings are less transparent, and require further thinking.</a:t>
            </a:r>
            <a:br>
              <a:rPr lang="en-GB" baseline="0" dirty="0"/>
            </a:br>
            <a:r>
              <a:rPr lang="en-GB" baseline="0" dirty="0"/>
              <a:t>This represents a very important opportunity for developing vocabulary depth - many high-frequency words have multiple meanings.  Students have been taught these words previously in one context.</a:t>
            </a:r>
            <a:br>
              <a:rPr lang="en-GB" baseline="0" dirty="0"/>
            </a:br>
            <a:r>
              <a:rPr lang="en-GB" baseline="0" dirty="0"/>
              <a:t>The way they are combined here is often with a slightly different meaning.</a:t>
            </a:r>
            <a:br>
              <a:rPr lang="en-GB" baseline="0" dirty="0"/>
            </a:br>
            <a:br>
              <a:rPr lang="en-GB" baseline="0" dirty="0"/>
            </a:br>
            <a:r>
              <a:rPr lang="en-GB" b="1" baseline="0" dirty="0"/>
              <a:t>Task 3: </a:t>
            </a:r>
            <a:br>
              <a:rPr lang="en-GB" baseline="0" dirty="0"/>
            </a:br>
            <a:r>
              <a:rPr lang="en-GB" dirty="0"/>
              <a:t>This task moves us into</a:t>
            </a:r>
            <a:r>
              <a:rPr lang="en-GB" baseline="0" dirty="0"/>
              <a:t> the theme of holidays.</a:t>
            </a:r>
            <a:br>
              <a:rPr lang="en-GB" baseline="0" dirty="0"/>
            </a:br>
            <a:r>
              <a:rPr lang="en-GB" baseline="0" dirty="0"/>
              <a:t>Second, we practise segmentation of some compound nouns, all starting or ending with the word </a:t>
            </a:r>
            <a:r>
              <a:rPr lang="en-GB" baseline="0" dirty="0" err="1"/>
              <a:t>Urlaub</a:t>
            </a:r>
            <a:r>
              <a:rPr lang="en-GB" baseline="0" dirty="0"/>
              <a:t>.</a:t>
            </a:r>
            <a:br>
              <a:rPr lang="en-GB" baseline="0" dirty="0"/>
            </a:br>
            <a:r>
              <a:rPr lang="en-GB" baseline="0" dirty="0"/>
              <a:t>Some of these will feature previously taught language, some will contain cognates, and finally, others with have unfamiliar words.</a:t>
            </a:r>
            <a:br>
              <a:rPr lang="en-GB" baseline="0" dirty="0"/>
            </a:br>
            <a:r>
              <a:rPr lang="en-GB" baseline="0" dirty="0"/>
              <a:t>With the unfamiliar words, it is not expected that students guess the meaning. </a:t>
            </a:r>
            <a:br>
              <a:rPr lang="en-GB" baseline="0" dirty="0"/>
            </a:br>
            <a:r>
              <a:rPr lang="en-GB" baseline="0" dirty="0"/>
              <a:t>They are to segment the word, and then look up the unfamiliar part to try to work out its meaning.</a:t>
            </a:r>
            <a:br>
              <a:rPr lang="en-GB" baseline="0" dirty="0"/>
            </a:br>
            <a:r>
              <a:rPr lang="en-GB" b="1" baseline="0" dirty="0"/>
              <a:t>Note: </a:t>
            </a:r>
            <a:r>
              <a:rPr lang="en-GB" baseline="0" dirty="0"/>
              <a:t>in good online dictionaries many compound nouns will be listed. However, typically school paper dictionaries may not, and either way, it is helpful for students to recognise the usefulness of breaking compound nouns down into their component nouns, as a comprehension strategy.</a:t>
            </a:r>
            <a:br>
              <a:rPr lang="en-GB" baseline="0" dirty="0"/>
            </a:br>
            <a:br>
              <a:rPr lang="en-GB" baseline="0" dirty="0"/>
            </a:br>
            <a:r>
              <a:rPr lang="en-GB" baseline="0" dirty="0"/>
              <a:t>Ask the students why they don’t need to work out the articles in Task 3 (answer - they will all be ‘der’ like ‘der </a:t>
            </a:r>
            <a:r>
              <a:rPr lang="en-GB" baseline="0" dirty="0" err="1"/>
              <a:t>Urlaub</a:t>
            </a:r>
            <a:r>
              <a:rPr lang="en-GB" baseline="0" dirty="0"/>
              <a:t>’).</a:t>
            </a:r>
            <a:br>
              <a:rPr lang="en-GB" baseline="0" dirty="0"/>
            </a:br>
            <a:br>
              <a:rPr lang="en-GB" baseline="0" dirty="0"/>
            </a:br>
            <a:r>
              <a:rPr lang="en-GB" baseline="0" dirty="0"/>
              <a:t>der </a:t>
            </a:r>
            <a:r>
              <a:rPr lang="en-GB" baseline="0" dirty="0" err="1"/>
              <a:t>Urlaub</a:t>
            </a:r>
            <a:r>
              <a:rPr lang="en-GB" baseline="0" dirty="0"/>
              <a:t> [1192]  is in this week’s vocabulary set.</a:t>
            </a:r>
            <a:br>
              <a:rPr lang="en-GB" baseline="0" dirty="0"/>
            </a:br>
            <a:r>
              <a:rPr lang="en-GB" baseline="0" dirty="0"/>
              <a:t>Winter [1288] is a cognate and was met in the Christmas lesson sequence;  </a:t>
            </a:r>
            <a:r>
              <a:rPr lang="en-GB" baseline="0" dirty="0" err="1"/>
              <a:t>aktiv</a:t>
            </a:r>
            <a:r>
              <a:rPr lang="en-GB" baseline="0" dirty="0"/>
              <a:t> [861] a near cognate;  Rucksack [3915] cognate and previously met; </a:t>
            </a:r>
            <a:r>
              <a:rPr lang="en-GB" baseline="0" dirty="0" err="1"/>
              <a:t>Familie</a:t>
            </a:r>
            <a:r>
              <a:rPr lang="en-GB" baseline="0" dirty="0"/>
              <a:t> [310] previously taught; Tag [108] is known but the -</a:t>
            </a:r>
            <a:r>
              <a:rPr lang="en-GB" baseline="0" dirty="0" err="1"/>
              <a:t>es</a:t>
            </a:r>
            <a:r>
              <a:rPr lang="en-GB" baseline="0" dirty="0"/>
              <a:t> may confuse at first; Boot [1927] not yet met  - will need looking up; Strand [2047] not yet met - will need looking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Task 4</a:t>
            </a:r>
            <a:br>
              <a:rPr lang="en-GB" baseline="0" dirty="0"/>
            </a:br>
            <a:r>
              <a:rPr lang="en-GB" baseline="0" dirty="0"/>
              <a:t>This task continues the focus on holidays, but this time, </a:t>
            </a:r>
            <a:r>
              <a:rPr lang="en-GB" baseline="0" dirty="0" err="1"/>
              <a:t>Urlaub</a:t>
            </a:r>
            <a:r>
              <a:rPr lang="en-GB" baseline="0" dirty="0"/>
              <a:t>- is the first word, meaning that the genders need to be worked out, as well as the English meanings.</a:t>
            </a:r>
            <a:br>
              <a:rPr lang="en-GB" baseline="0" dirty="0"/>
            </a:br>
            <a:r>
              <a:rPr lang="en-GB" baseline="0" dirty="0"/>
              <a:t>All words were previously taught, except the cognate Hotel.</a:t>
            </a:r>
            <a:br>
              <a:rPr lang="en-GB" baseline="0" dirty="0"/>
            </a:br>
            <a:r>
              <a:rPr lang="en-GB" baseline="0" dirty="0"/>
              <a:t>Tag [108], </a:t>
            </a:r>
            <a:r>
              <a:rPr lang="en-GB" baseline="0" dirty="0" err="1"/>
              <a:t>Idee</a:t>
            </a:r>
            <a:r>
              <a:rPr lang="en-GB" baseline="0" dirty="0"/>
              <a:t> [641] Ort [383] Hotel - cognate [1129] Geld [249]</a:t>
            </a:r>
            <a:br>
              <a:rPr lang="en-GB" baseline="0" dirty="0"/>
            </a:br>
            <a:br>
              <a:rPr lang="en-GB" baseline="0" dirty="0"/>
            </a:br>
            <a:r>
              <a:rPr lang="en-GB" b="1" baseline="0" dirty="0"/>
              <a:t>Note:</a:t>
            </a:r>
            <a:r>
              <a:rPr lang="en-GB" baseline="0" dirty="0"/>
              <a:t> Not all tasks need to be completed in one lesson.  Teachers to differentiate for their own classes.</a:t>
            </a: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50</a:t>
            </a:fld>
            <a:endParaRPr lang="en-GB">
              <a:solidFill>
                <a:prstClr val="black"/>
              </a:solidFill>
            </a:endParaRPr>
          </a:p>
        </p:txBody>
      </p:sp>
    </p:spTree>
    <p:extLst>
      <p:ext uri="{BB962C8B-B14F-4D97-AF65-F5344CB8AC3E}">
        <p14:creationId xmlns:p14="http://schemas.microsoft.com/office/powerpoint/2010/main" val="1559263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4058078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shows the first part of a list of high-frequency words that follow patterns between Spanish and English word forms, as set out in section 3.4.1.17 of the AQA GCSE Spanish specification.  The words on these lists are not already on the AQA GCSE Spanish vocabulary list, but are highly frequent (among the 2000 most frequent words in Spanish). </a:t>
            </a:r>
          </a:p>
          <a:p>
            <a:r>
              <a:rPr lang="en-GB" sz="1200" kern="1200" dirty="0">
                <a:solidFill>
                  <a:schemeClr val="tx1"/>
                </a:solidFill>
                <a:effectLst/>
                <a:latin typeface="+mn-lt"/>
                <a:ea typeface="+mn-ea"/>
                <a:cs typeface="+mn-cs"/>
              </a:rPr>
              <a:t>The varying length of lists gives teachers a sense of which patterns students are most likely to encounter between their L1 and L2 and could therefore be particularly useful for them (see, for example, lists 1, 6, 8, 9, 12, 14, 20, which have at least 15 words). Such word lists could be used to design activities in which students are encouraged to notice patterns in the language they read or hear and how these relate to equivalents in English. </a:t>
            </a:r>
          </a:p>
          <a:p>
            <a:r>
              <a:rPr lang="en-GB" sz="1200" kern="1200" dirty="0">
                <a:solidFill>
                  <a:schemeClr val="tx1"/>
                </a:solidFill>
                <a:effectLst/>
                <a:latin typeface="+mn-lt"/>
                <a:ea typeface="+mn-ea"/>
                <a:cs typeface="+mn-cs"/>
              </a:rPr>
              <a:t>Part of speech (word class) key: </a:t>
            </a:r>
            <a:r>
              <a:rPr lang="en-GB" sz="1200" kern="1200" dirty="0" err="1">
                <a:solidFill>
                  <a:schemeClr val="tx1"/>
                </a:solidFill>
                <a:effectLst/>
                <a:latin typeface="+mn-lt"/>
                <a:ea typeface="+mn-ea"/>
                <a:cs typeface="+mn-cs"/>
              </a:rPr>
              <a:t>adj</a:t>
            </a:r>
            <a:r>
              <a:rPr lang="en-GB" sz="1200" kern="1200" dirty="0">
                <a:solidFill>
                  <a:schemeClr val="tx1"/>
                </a:solidFill>
                <a:effectLst/>
                <a:latin typeface="+mn-lt"/>
                <a:ea typeface="+mn-ea"/>
                <a:cs typeface="+mn-cs"/>
              </a:rPr>
              <a:t>: adjectives; adv: adverbs; </a:t>
            </a:r>
            <a:r>
              <a:rPr lang="en-GB" sz="1200" kern="1200" dirty="0" err="1">
                <a:solidFill>
                  <a:schemeClr val="tx1"/>
                </a:solidFill>
                <a:effectLst/>
                <a:latin typeface="+mn-lt"/>
                <a:ea typeface="+mn-ea"/>
                <a:cs typeface="+mn-cs"/>
              </a:rPr>
              <a:t>conj</a:t>
            </a:r>
            <a:r>
              <a:rPr lang="en-GB" sz="1200" kern="1200" dirty="0">
                <a:solidFill>
                  <a:schemeClr val="tx1"/>
                </a:solidFill>
                <a:effectLst/>
                <a:latin typeface="+mn-lt"/>
                <a:ea typeface="+mn-ea"/>
                <a:cs typeface="+mn-cs"/>
              </a:rPr>
              <a:t>: conjunctions; nm/</a:t>
            </a:r>
            <a:r>
              <a:rPr lang="en-GB" sz="1200" kern="1200" dirty="0" err="1">
                <a:solidFill>
                  <a:schemeClr val="tx1"/>
                </a:solidFill>
                <a:effectLst/>
                <a:latin typeface="+mn-lt"/>
                <a:ea typeface="+mn-ea"/>
                <a:cs typeface="+mn-cs"/>
              </a:rPr>
              <a:t>nf</a:t>
            </a:r>
            <a:r>
              <a:rPr lang="en-GB" sz="1200" kern="1200" dirty="0">
                <a:solidFill>
                  <a:schemeClr val="tx1"/>
                </a:solidFill>
                <a:effectLst/>
                <a:latin typeface="+mn-lt"/>
                <a:ea typeface="+mn-ea"/>
                <a:cs typeface="+mn-cs"/>
              </a:rPr>
              <a:t>: nouns (masculine/feminine); prep: prepositions; v: verbs</a:t>
            </a:r>
          </a:p>
          <a:p>
            <a:r>
              <a:rPr lang="en-GB" sz="1200" kern="1200" dirty="0">
                <a:solidFill>
                  <a:schemeClr val="tx1"/>
                </a:solidFill>
                <a:effectLst/>
                <a:latin typeface="+mn-lt"/>
                <a:ea typeface="+mn-ea"/>
                <a:cs typeface="+mn-cs"/>
              </a:rPr>
              <a:t>Source of frequency rankings, translations and word class data: Davies, M., &amp; Davies, K. (2018). </a:t>
            </a:r>
            <a:r>
              <a:rPr lang="en-GB" sz="1200" i="1" kern="1200" dirty="0">
                <a:solidFill>
                  <a:schemeClr val="tx1"/>
                </a:solidFill>
                <a:effectLst/>
                <a:latin typeface="+mn-lt"/>
                <a:ea typeface="+mn-ea"/>
                <a:cs typeface="+mn-cs"/>
              </a:rPr>
              <a:t>A frequency dictionary of Spanish: Core vocabulary for learners</a:t>
            </a:r>
            <a:r>
              <a:rPr lang="en-GB" sz="1200" kern="1200" dirty="0">
                <a:solidFill>
                  <a:schemeClr val="tx1"/>
                </a:solidFill>
                <a:effectLst/>
                <a:latin typeface="+mn-lt"/>
                <a:ea typeface="+mn-ea"/>
                <a:cs typeface="+mn-cs"/>
              </a:rPr>
              <a:t>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ed.). London: Routledge</a:t>
            </a:r>
          </a:p>
          <a:p>
            <a:r>
              <a:rPr lang="en-GB" sz="1200" kern="1200" dirty="0">
                <a:solidFill>
                  <a:schemeClr val="tx1"/>
                </a:solidFill>
                <a:effectLst/>
                <a:latin typeface="+mn-lt"/>
                <a:ea typeface="+mn-ea"/>
                <a:cs typeface="+mn-cs"/>
              </a:rPr>
              <a:t>NB Some words occur in more than one list.</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44069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Cognates are referred to in the AQA specification as "words which have the same form and essentially the same meaning in French and in English (eg innocent, justice, muscle, rectangle). When such words occur in context, students can be expected to understand them in English and French. (AQA GCSE French specification, p.17). Below is a list of the cognates that are not already on the AQA French vocabulary list and are among the 2000 most frequently occurring words.</a:t>
            </a:r>
          </a:p>
          <a:p>
            <a:r>
              <a:rPr lang="en-GB" sz="1200" kern="1200">
                <a:solidFill>
                  <a:schemeClr val="tx1"/>
                </a:solidFill>
                <a:effectLst/>
                <a:latin typeface="+mn-lt"/>
                <a:ea typeface="+mn-ea"/>
                <a:cs typeface="+mn-cs"/>
              </a:rPr>
              <a:t>Word class key: adj: adjectives; adv: adverbs; conj: conjunctions; nm/nf: nouns (masculine/feminine); prep: prepositions; v: verbs</a:t>
            </a:r>
          </a:p>
          <a:p>
            <a:r>
              <a:rPr lang="en-GB" sz="1200" kern="1200">
                <a:solidFill>
                  <a:schemeClr val="tx1"/>
                </a:solidFill>
                <a:effectLst/>
                <a:latin typeface="+mn-lt"/>
                <a:ea typeface="+mn-ea"/>
                <a:cs typeface="+mn-cs"/>
              </a:rPr>
              <a:t>Source of frequency rankings, translations and word class data: Lonsdale, D. &amp; Le Bras, Y. (2009). </a:t>
            </a:r>
            <a:r>
              <a:rPr lang="en-GB" sz="1200" i="1" kern="1200">
                <a:solidFill>
                  <a:schemeClr val="tx1"/>
                </a:solidFill>
                <a:effectLst/>
                <a:latin typeface="+mn-lt"/>
                <a:ea typeface="+mn-ea"/>
                <a:cs typeface="+mn-cs"/>
              </a:rPr>
              <a:t>A frequency dictionary of French: Core vocabulary for learners</a:t>
            </a:r>
            <a:r>
              <a:rPr lang="en-GB" sz="1200" kern="1200">
                <a:solidFill>
                  <a:schemeClr val="tx1"/>
                </a:solidFill>
                <a:effectLst/>
                <a:latin typeface="+mn-lt"/>
                <a:ea typeface="+mn-ea"/>
                <a:cs typeface="+mn-cs"/>
              </a:rPr>
              <a:t>. London: Routledge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757255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a:solidFill>
                  <a:schemeClr val="dk1"/>
                </a:solidFill>
                <a:effectLst/>
                <a:latin typeface="+mn-lt"/>
                <a:ea typeface="+mn-ea"/>
                <a:cs typeface="+mn-cs"/>
              </a:rPr>
              <a:t>Cognates are referred to in the AQA specification as "which have exactly the same form, and essentially the same meaning, in German and in English (eg </a:t>
            </a:r>
            <a:r>
              <a:rPr lang="en-GB" sz="1200" i="1">
                <a:solidFill>
                  <a:schemeClr val="dk1"/>
                </a:solidFill>
                <a:effectLst/>
                <a:latin typeface="+mn-lt"/>
                <a:ea typeface="+mn-ea"/>
                <a:cs typeface="+mn-cs"/>
              </a:rPr>
              <a:t>Museum, Hand, Name</a:t>
            </a:r>
            <a:r>
              <a:rPr lang="en-GB" sz="1200">
                <a:solidFill>
                  <a:schemeClr val="dk1"/>
                </a:solidFill>
                <a:effectLst/>
                <a:latin typeface="+mn-lt"/>
                <a:ea typeface="+mn-ea"/>
                <a:cs typeface="+mn-cs"/>
              </a:rPr>
              <a:t>).</a:t>
            </a:r>
            <a:r>
              <a:rPr lang="en-GB" sz="1200">
                <a:effectLst/>
              </a:rPr>
              <a:t> </a:t>
            </a:r>
            <a:r>
              <a:rPr lang="en-GB" sz="1200"/>
              <a:t>When such words occur in context, students can be expected to understand them in English and German</a:t>
            </a:r>
            <a:r>
              <a:rPr lang="en-GB" sz="1200">
                <a:solidFill>
                  <a:schemeClr val="dk1"/>
                </a:solidFill>
                <a:effectLst/>
                <a:latin typeface="+mn-lt"/>
                <a:ea typeface="+mn-ea"/>
                <a:cs typeface="+mn-cs"/>
              </a:rPr>
              <a:t>." (AQA GCSE German specification, p.15). Below is a list of the cognates that are not already on the AQA German vocabulary list and are among the 2000 most frequently occurring words.</a:t>
            </a:r>
          </a:p>
          <a:p>
            <a:pPr marL="0" marR="0" lvl="0" indent="0" defTabSz="914400" eaLnBrk="1" fontAlgn="auto" latinLnBrk="0" hangingPunct="1">
              <a:lnSpc>
                <a:spcPct val="100000"/>
              </a:lnSpc>
              <a:spcBef>
                <a:spcPts val="0"/>
              </a:spcBef>
              <a:spcAft>
                <a:spcPts val="0"/>
              </a:spcAft>
              <a:buClrTx/>
              <a:buSzTx/>
              <a:buFontTx/>
              <a:buNone/>
              <a:tabLst/>
              <a:defRPr/>
            </a:pPr>
            <a:endParaRPr lang="en-GB" sz="1200" b="0" i="0" baseline="0">
              <a:solidFill>
                <a:schemeClr val="dk1"/>
              </a:solidFill>
              <a:effectLst/>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a:solidFill>
                  <a:schemeClr val="dk1"/>
                </a:solidFill>
                <a:effectLst/>
                <a:latin typeface="+mn-lt"/>
                <a:ea typeface="+mn-ea"/>
                <a:cs typeface="+mn-cs"/>
              </a:rPr>
              <a:t>Source</a:t>
            </a:r>
            <a:r>
              <a:rPr lang="en-GB" sz="1200" baseline="0">
                <a:solidFill>
                  <a:schemeClr val="dk1"/>
                </a:solidFill>
                <a:effectLst/>
                <a:latin typeface="+mn-lt"/>
                <a:ea typeface="+mn-ea"/>
                <a:cs typeface="+mn-cs"/>
              </a:rPr>
              <a:t> of frequency rankings, translations and word class data: </a:t>
            </a:r>
            <a:r>
              <a:rPr lang="en-GB" sz="1200" i="0">
                <a:solidFill>
                  <a:schemeClr val="dk1"/>
                </a:solidFill>
                <a:effectLst/>
                <a:latin typeface="+mn-lt"/>
                <a:ea typeface="+mn-ea"/>
                <a:cs typeface="+mn-cs"/>
              </a:rPr>
              <a:t>Jones, R., &amp; Tschirner, L. (2006). </a:t>
            </a:r>
            <a:r>
              <a:rPr lang="en-GB" sz="1200" i="1">
                <a:solidFill>
                  <a:schemeClr val="dk1"/>
                </a:solidFill>
                <a:effectLst/>
                <a:latin typeface="+mn-lt"/>
                <a:ea typeface="+mn-ea"/>
                <a:cs typeface="+mn-cs"/>
              </a:rPr>
              <a:t>A frequency dictionary of German: Core vocabulary for learners.</a:t>
            </a:r>
            <a:r>
              <a:rPr lang="en-GB" sz="1200" i="0">
                <a:solidFill>
                  <a:schemeClr val="dk1"/>
                </a:solidFill>
                <a:effectLst/>
                <a:latin typeface="+mn-lt"/>
                <a:ea typeface="+mn-ea"/>
                <a:cs typeface="+mn-cs"/>
              </a:rPr>
              <a:t> Oxford: Routledge</a:t>
            </a:r>
            <a:r>
              <a:rPr lang="en-GB" sz="1200" i="0">
                <a:effectLst/>
              </a:rPr>
              <a:t> </a:t>
            </a:r>
            <a:endParaRPr lang="en-GB" sz="1200" b="0" i="0">
              <a:effectLst/>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9799907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595085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these bullets.</a:t>
            </a:r>
            <a:r>
              <a:rPr lang="en-GB" baseline="0" dirty="0"/>
              <a:t>  </a:t>
            </a:r>
            <a:br>
              <a:rPr lang="en-GB" baseline="0" dirty="0"/>
            </a:br>
            <a:r>
              <a:rPr lang="en-GB" baseline="0" dirty="0"/>
              <a:t>The next slide shows what this tab looks like on the Spanish SOW</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589409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the full list, just a</a:t>
            </a:r>
            <a:r>
              <a:rPr lang="en-GB" baseline="0" dirty="0"/>
              <a:t> portion to give a flavour.</a:t>
            </a:r>
            <a:br>
              <a:rPr lang="en-GB" baseline="0" dirty="0"/>
            </a:br>
            <a:r>
              <a:rPr lang="en-GB" baseline="0" dirty="0"/>
              <a:t>In total there are 41 words with multiple meanings in the Y7 Spanish SOW.</a:t>
            </a:r>
            <a:br>
              <a:rPr lang="en-GB" baseline="0" dirty="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3924888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2568011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Say</a:t>
            </a:r>
            <a:r>
              <a:rPr lang="en-GB" sz="1200" kern="1200" baseline="0" dirty="0">
                <a:solidFill>
                  <a:schemeClr val="tx1"/>
                </a:solidFill>
                <a:effectLst/>
                <a:latin typeface="+mn-lt"/>
                <a:ea typeface="+mn-ea"/>
                <a:cs typeface="+mn-cs"/>
              </a:rPr>
              <a:t> this in the screencast:</a:t>
            </a:r>
            <a:br>
              <a:rPr lang="en-GB" sz="1200" kern="1200" baseline="0" dirty="0">
                <a:solidFill>
                  <a:schemeClr val="tx1"/>
                </a:solidFill>
                <a:effectLst/>
                <a:latin typeface="+mn-lt"/>
                <a:ea typeface="+mn-ea"/>
                <a:cs typeface="+mn-cs"/>
              </a:rPr>
            </a:br>
            <a:r>
              <a:rPr lang="en-GB" sz="1200" kern="1200" dirty="0">
                <a:solidFill>
                  <a:schemeClr val="tx1"/>
                </a:solidFill>
                <a:effectLst/>
                <a:latin typeface="+mn-lt"/>
                <a:ea typeface="+mn-ea"/>
                <a:cs typeface="+mn-cs"/>
              </a:rPr>
              <a:t>In advance of this</a:t>
            </a:r>
            <a:r>
              <a:rPr lang="en-GB" sz="1200" kern="1200" baseline="0" dirty="0">
                <a:solidFill>
                  <a:schemeClr val="tx1"/>
                </a:solidFill>
                <a:effectLst/>
                <a:latin typeface="+mn-lt"/>
                <a:ea typeface="+mn-ea"/>
                <a:cs typeface="+mn-cs"/>
              </a:rPr>
              <a:t> part of the</a:t>
            </a:r>
            <a:r>
              <a:rPr lang="en-GB" sz="1200" kern="1200" dirty="0">
                <a:solidFill>
                  <a:schemeClr val="tx1"/>
                </a:solidFill>
                <a:effectLst/>
                <a:latin typeface="+mn-lt"/>
                <a:ea typeface="+mn-ea"/>
                <a:cs typeface="+mn-cs"/>
              </a:rPr>
              <a:t> session it would be useful if</a:t>
            </a:r>
            <a:r>
              <a:rPr lang="en-GB" sz="1200" kern="1200" baseline="0" dirty="0">
                <a:solidFill>
                  <a:schemeClr val="tx1"/>
                </a:solidFill>
                <a:effectLst/>
                <a:latin typeface="+mn-lt"/>
                <a:ea typeface="+mn-ea"/>
                <a:cs typeface="+mn-cs"/>
              </a:rPr>
              <a:t> you</a:t>
            </a:r>
            <a:r>
              <a:rPr lang="en-GB" sz="1200" kern="1200" dirty="0">
                <a:solidFill>
                  <a:schemeClr val="tx1"/>
                </a:solidFill>
                <a:effectLst/>
                <a:latin typeface="+mn-lt"/>
                <a:ea typeface="+mn-ea"/>
                <a:cs typeface="+mn-cs"/>
              </a:rPr>
              <a:t> download the lexical profiling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program and an NCELP folder for the language of your choice.  You will see the links further</a:t>
            </a:r>
            <a:r>
              <a:rPr lang="en-GB" sz="1200" kern="1200" baseline="0" dirty="0">
                <a:solidFill>
                  <a:schemeClr val="tx1"/>
                </a:solidFill>
                <a:effectLst/>
                <a:latin typeface="+mn-lt"/>
                <a:ea typeface="+mn-ea"/>
                <a:cs typeface="+mn-cs"/>
              </a:rPr>
              <a:t> down on the CPD page</a:t>
            </a:r>
            <a:r>
              <a:rPr lang="en-GB" sz="1200" kern="1200" dirty="0">
                <a:solidFill>
                  <a:schemeClr val="tx1"/>
                </a:solidFill>
                <a:effectLst/>
                <a:latin typeface="+mn-lt"/>
                <a:ea typeface="+mn-ea"/>
                <a:cs typeface="+mn-cs"/>
              </a:rPr>
              <a:t>. The folders contain the NCELP lists for each week, and two sample texts - one GCSE-level one for demo-</a:t>
            </a:r>
            <a:r>
              <a:rPr lang="en-GB" sz="1200" kern="1200" dirty="0" err="1">
                <a:solidFill>
                  <a:schemeClr val="tx1"/>
                </a:solidFill>
                <a:effectLst/>
                <a:latin typeface="+mn-lt"/>
                <a:ea typeface="+mn-ea"/>
                <a:cs typeface="+mn-cs"/>
              </a:rPr>
              <a:t>ing</a:t>
            </a:r>
            <a:r>
              <a:rPr lang="en-GB" sz="1200" kern="1200" dirty="0">
                <a:solidFill>
                  <a:schemeClr val="tx1"/>
                </a:solidFill>
                <a:effectLst/>
                <a:latin typeface="+mn-lt"/>
                <a:ea typeface="+mn-ea"/>
                <a:cs typeface="+mn-cs"/>
              </a:rPr>
              <a:t> with the NCELP lists, one Harry Potter chapter for demo-</a:t>
            </a:r>
            <a:r>
              <a:rPr lang="en-GB" sz="1200" kern="1200" dirty="0" err="1">
                <a:solidFill>
                  <a:schemeClr val="tx1"/>
                </a:solidFill>
                <a:effectLst/>
                <a:latin typeface="+mn-lt"/>
                <a:ea typeface="+mn-ea"/>
                <a:cs typeface="+mn-cs"/>
              </a:rPr>
              <a:t>ing</a:t>
            </a:r>
            <a:r>
              <a:rPr lang="en-GB" sz="1200" kern="1200" dirty="0">
                <a:solidFill>
                  <a:schemeClr val="tx1"/>
                </a:solidFill>
                <a:effectLst/>
                <a:latin typeface="+mn-lt"/>
                <a:ea typeface="+mn-ea"/>
                <a:cs typeface="+mn-cs"/>
              </a:rPr>
              <a:t> with the 2000-lists. </a:t>
            </a:r>
          </a:p>
          <a:p>
            <a:pPr lvl="0"/>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59</a:t>
            </a:fld>
            <a:endParaRPr lang="en-GB">
              <a:solidFill>
                <a:prstClr val="black"/>
              </a:solidFill>
            </a:endParaRPr>
          </a:p>
        </p:txBody>
      </p:sp>
    </p:spTree>
    <p:extLst>
      <p:ext uri="{BB962C8B-B14F-4D97-AF65-F5344CB8AC3E}">
        <p14:creationId xmlns:p14="http://schemas.microsoft.com/office/powerpoint/2010/main" val="429012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Whilst students are expected to pre-learn vocabulary</a:t>
            </a:r>
            <a:r>
              <a:rPr lang="en-GB" baseline="0" dirty="0"/>
              <a:t> for 30 minutes before each week’s first lesson, vocabulary is often presented again, like this, with pictures or English first, to elicit what students might know/remember, followed immediately by a presentation of the French word to reinforce the developing knowledge.</a:t>
            </a: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resource notes Year 7 French 1.2.6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should be familiar with this vocabulary, as it will have been practised in the vocabulary</a:t>
            </a:r>
            <a:r>
              <a:rPr lang="en-GB" baseline="0" dirty="0"/>
              <a:t> learning</a:t>
            </a:r>
            <a:r>
              <a:rPr lang="en-GB" dirty="0"/>
              <a:t> homework from the week before. This slide is, therefore, a whole class check on whether students have done their homework.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Draw</a:t>
            </a:r>
            <a:r>
              <a:rPr lang="en-GB" baseline="0" dirty="0"/>
              <a:t> students’ attention to the SFC of </a:t>
            </a:r>
            <a:r>
              <a:rPr lang="en-GB" baseline="0" dirty="0" err="1"/>
              <a:t>ils</a:t>
            </a:r>
            <a:r>
              <a:rPr lang="en-GB" baseline="0" dirty="0"/>
              <a:t> and </a:t>
            </a:r>
            <a:r>
              <a:rPr lang="en-GB" baseline="0" dirty="0" err="1"/>
              <a:t>elles</a:t>
            </a:r>
            <a:r>
              <a:rPr lang="en-GB" baseline="0" dirty="0"/>
              <a:t> and reinforce pronunciation of the words if necessary.</a:t>
            </a:r>
            <a:br>
              <a:rPr lang="en-GB" baseline="0" dirty="0"/>
            </a:br>
            <a:br>
              <a:rPr lang="en-GB" baseline="0" dirty="0"/>
            </a:br>
            <a:r>
              <a:rPr lang="en-GB" b="1" baseline="0" dirty="0"/>
              <a:t>Additional notes on article use in vocabulary presentation (and on Quizlet):</a:t>
            </a:r>
            <a:br>
              <a:rPr lang="en-GB" baseline="0" dirty="0"/>
            </a:br>
            <a:r>
              <a:rPr lang="en-GB" sz="1200" kern="1200" dirty="0">
                <a:solidFill>
                  <a:schemeClr val="tx1"/>
                </a:solidFill>
                <a:effectLst/>
                <a:latin typeface="+mn-lt"/>
                <a:ea typeface="+mn-ea"/>
                <a:cs typeface="+mn-cs"/>
              </a:rPr>
              <a:t>As soon as students have been taught </a:t>
            </a:r>
            <a:r>
              <a:rPr lang="en-GB" sz="1200" b="1" kern="1200" dirty="0">
                <a:solidFill>
                  <a:schemeClr val="tx1"/>
                </a:solidFill>
                <a:effectLst/>
                <a:latin typeface="+mn-lt"/>
                <a:ea typeface="+mn-ea"/>
                <a:cs typeface="+mn-cs"/>
              </a:rPr>
              <a:t>both</a:t>
            </a:r>
            <a:r>
              <a:rPr lang="en-GB" sz="1200" kern="1200" dirty="0">
                <a:solidFill>
                  <a:schemeClr val="tx1"/>
                </a:solidFill>
                <a:effectLst/>
                <a:latin typeface="+mn-lt"/>
                <a:ea typeface="+mn-ea"/>
                <a:cs typeface="+mn-cs"/>
              </a:rPr>
              <a:t> definite and indefinite articles, all nouns are listed for teaching (e.g., in Quizlet) with the definite article. This is why there is some change of practice over time.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example, in </a:t>
            </a:r>
            <a:r>
              <a:rPr lang="en-GB" sz="1200" b="1" kern="1200" dirty="0">
                <a:solidFill>
                  <a:schemeClr val="tx1"/>
                </a:solidFill>
                <a:effectLst/>
                <a:latin typeface="+mn-lt"/>
                <a:ea typeface="+mn-ea"/>
                <a:cs typeface="+mn-cs"/>
              </a:rPr>
              <a:t>French</a:t>
            </a:r>
            <a:r>
              <a:rPr lang="en-GB" sz="1200" kern="1200" dirty="0">
                <a:solidFill>
                  <a:schemeClr val="tx1"/>
                </a:solidFill>
                <a:effectLst/>
                <a:latin typeface="+mn-lt"/>
                <a:ea typeface="+mn-ea"/>
                <a:cs typeface="+mn-cs"/>
              </a:rPr>
              <a:t>, le/la only are taught first, then un/</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so any nouns taught that start with </a:t>
            </a:r>
            <a:r>
              <a:rPr lang="en-GB" sz="1200" b="1" kern="1200" dirty="0">
                <a:solidFill>
                  <a:schemeClr val="tx1"/>
                </a:solidFill>
                <a:effectLst/>
                <a:latin typeface="+mn-lt"/>
                <a:ea typeface="+mn-ea"/>
                <a:cs typeface="+mn-cs"/>
              </a:rPr>
              <a:t>vowels</a:t>
            </a:r>
            <a:r>
              <a:rPr lang="en-GB" sz="1200" kern="1200" dirty="0">
                <a:solidFill>
                  <a:schemeClr val="tx1"/>
                </a:solidFill>
                <a:effectLst/>
                <a:latin typeface="+mn-lt"/>
                <a:ea typeface="+mn-ea"/>
                <a:cs typeface="+mn-cs"/>
              </a:rPr>
              <a:t> are listed with the indefinite article.  Once l’ has been taught, then l’ is used to list nouns, with a (m) or (f) in the English translation.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With </a:t>
            </a:r>
            <a:r>
              <a:rPr lang="en-GB" sz="1200" b="1" kern="1200" dirty="0">
                <a:solidFill>
                  <a:schemeClr val="tx1"/>
                </a:solidFill>
                <a:effectLst/>
                <a:latin typeface="+mn-lt"/>
                <a:ea typeface="+mn-ea"/>
                <a:cs typeface="+mn-cs"/>
              </a:rPr>
              <a:t>Spanish</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indefinite article </a:t>
            </a:r>
            <a:r>
              <a:rPr lang="en-GB" sz="1200" kern="1200" dirty="0">
                <a:solidFill>
                  <a:schemeClr val="tx1"/>
                </a:solidFill>
                <a:effectLst/>
                <a:latin typeface="+mn-lt"/>
                <a:ea typeface="+mn-ea"/>
                <a:cs typeface="+mn-cs"/>
              </a:rPr>
              <a:t>is taught first, so all nouns are listed with the indefinite article until the week when definite articles are taught.  Thereafter all nouns are listed with the definite article.</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German</a:t>
            </a:r>
            <a:r>
              <a:rPr lang="en-GB" sz="1200" kern="1200" dirty="0">
                <a:solidFill>
                  <a:schemeClr val="tx1"/>
                </a:solidFill>
                <a:effectLst/>
                <a:latin typeface="+mn-lt"/>
                <a:ea typeface="+mn-ea"/>
                <a:cs typeface="+mn-cs"/>
              </a:rPr>
              <a:t> – definite articles are taught first.  All nouns are always listed with the definite article, right from the start.</a:t>
            </a: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359272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60</a:t>
            </a:fld>
            <a:endParaRPr lang="en-GB">
              <a:solidFill>
                <a:prstClr val="black"/>
              </a:solidFill>
            </a:endParaRPr>
          </a:p>
        </p:txBody>
      </p:sp>
    </p:spTree>
    <p:extLst>
      <p:ext uri="{BB962C8B-B14F-4D97-AF65-F5344CB8AC3E}">
        <p14:creationId xmlns:p14="http://schemas.microsoft.com/office/powerpoint/2010/main" val="3345181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61</a:t>
            </a:fld>
            <a:endParaRPr lang="en-GB">
              <a:solidFill>
                <a:prstClr val="black"/>
              </a:solidFill>
            </a:endParaRPr>
          </a:p>
        </p:txBody>
      </p:sp>
    </p:spTree>
    <p:extLst>
      <p:ext uri="{BB962C8B-B14F-4D97-AF65-F5344CB8AC3E}">
        <p14:creationId xmlns:p14="http://schemas.microsoft.com/office/powerpoint/2010/main" val="2425787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62</a:t>
            </a:fld>
            <a:endParaRPr lang="en-GB">
              <a:solidFill>
                <a:prstClr val="black"/>
              </a:solidFill>
            </a:endParaRPr>
          </a:p>
        </p:txBody>
      </p:sp>
    </p:spTree>
    <p:extLst>
      <p:ext uri="{BB962C8B-B14F-4D97-AF65-F5344CB8AC3E}">
        <p14:creationId xmlns:p14="http://schemas.microsoft.com/office/powerpoint/2010/main" val="20763987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63</a:t>
            </a:fld>
            <a:endParaRPr lang="en-GB">
              <a:solidFill>
                <a:prstClr val="black"/>
              </a:solidFill>
            </a:endParaRPr>
          </a:p>
        </p:txBody>
      </p:sp>
    </p:spTree>
    <p:extLst>
      <p:ext uri="{BB962C8B-B14F-4D97-AF65-F5344CB8AC3E}">
        <p14:creationId xmlns:p14="http://schemas.microsoft.com/office/powerpoint/2010/main" val="4064386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you have opened the profiler, a really good activity to show the usefulness of all this would be to use the 2000-profiler to adapt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paragraph of the Harry Potter text to make it suitable for a GCSE exam. Or, to adapt a paragraph of a GCSE text for use in Y7 Week 3.2.7! Time</a:t>
            </a:r>
            <a:r>
              <a:rPr lang="en-GB" sz="1200" kern="1200" baseline="0" dirty="0">
                <a:solidFill>
                  <a:schemeClr val="tx1"/>
                </a:solidFill>
                <a:effectLst/>
                <a:latin typeface="+mn-lt"/>
                <a:ea typeface="+mn-ea"/>
                <a:cs typeface="+mn-cs"/>
              </a:rPr>
              <a:t> yourself - how long does it take you to get the text to 100% coverage of ‘known’ </a:t>
            </a:r>
            <a:r>
              <a:rPr lang="en-GB" sz="1200" kern="1200" dirty="0">
                <a:solidFill>
                  <a:schemeClr val="tx1"/>
                </a:solidFill>
                <a:effectLst/>
                <a:latin typeface="+mn-lt"/>
                <a:ea typeface="+mn-ea"/>
                <a:cs typeface="+mn-cs"/>
              </a:rPr>
              <a:t>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In case anyone asks,</a:t>
            </a:r>
            <a:r>
              <a:rPr lang="en-GB" sz="1200" i="0" kern="1200" baseline="0" dirty="0">
                <a:solidFill>
                  <a:schemeClr val="tx1"/>
                </a:solidFill>
                <a:effectLst/>
                <a:latin typeface="+mn-lt"/>
                <a:ea typeface="+mn-ea"/>
                <a:cs typeface="+mn-cs"/>
              </a:rPr>
              <a:t> the program is currently only compatible with Windows.  We are considering whether it makes sense to create a Mac-compatible version - watch </a:t>
            </a:r>
            <a:r>
              <a:rPr lang="en-GB" sz="1200" i="0" kern="1200" baseline="0">
                <a:solidFill>
                  <a:schemeClr val="tx1"/>
                </a:solidFill>
                <a:effectLst/>
                <a:latin typeface="+mn-lt"/>
                <a:ea typeface="+mn-ea"/>
                <a:cs typeface="+mn-cs"/>
              </a:rPr>
              <a:t>this space.</a:t>
            </a: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64</a:t>
            </a:fld>
            <a:endParaRPr lang="en-GB">
              <a:solidFill>
                <a:prstClr val="black"/>
              </a:solidFill>
            </a:endParaRPr>
          </a:p>
        </p:txBody>
      </p:sp>
    </p:spTree>
    <p:extLst>
      <p:ext uri="{BB962C8B-B14F-4D97-AF65-F5344CB8AC3E}">
        <p14:creationId xmlns:p14="http://schemas.microsoft.com/office/powerpoint/2010/main" val="1009441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1348404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a:t>
            </a:r>
            <a:r>
              <a:rPr lang="en-GB" baseline="0" dirty="0"/>
              <a:t> we come to the end of the vocabulary part of this CPD session, it’s a useful time to r</a:t>
            </a:r>
            <a:r>
              <a:rPr lang="en-GB" dirty="0"/>
              <a:t>eflect on</a:t>
            </a:r>
            <a:r>
              <a:rPr lang="en-GB" baseline="0" dirty="0"/>
              <a:t> the approaches we’ve considered for developing vocabulary knowledge in this session.  </a:t>
            </a:r>
            <a:br>
              <a:rPr lang="en-GB" baseline="0" dirty="0"/>
            </a:br>
            <a:r>
              <a:rPr lang="en-GB" baseline="0" dirty="0"/>
              <a:t>To summarise, they include:</a:t>
            </a:r>
            <a:br>
              <a:rPr lang="en-GB" baseline="0" dirty="0"/>
            </a:br>
            <a:br>
              <a:rPr lang="en-GB" baseline="0" dirty="0"/>
            </a:br>
            <a:r>
              <a:rPr lang="en-GB" baseline="0" dirty="0"/>
              <a:t>1. Pre-learning of vocabulary prior to each week</a:t>
            </a:r>
            <a:br>
              <a:rPr lang="en-GB" baseline="0" dirty="0"/>
            </a:br>
            <a:r>
              <a:rPr lang="en-GB" baseline="0" dirty="0"/>
              <a:t>2. Systematic revisiting of vocabulary every week, after 3 and 9 weeks.</a:t>
            </a:r>
            <a:br>
              <a:rPr lang="en-GB" baseline="0" dirty="0"/>
            </a:br>
            <a:r>
              <a:rPr lang="en-GB" baseline="0" dirty="0"/>
              <a:t>3. Integrating new and previously-taught vocabulary in lesson teaching, and across all modes and modalities.</a:t>
            </a:r>
            <a:br>
              <a:rPr lang="en-GB" baseline="0" dirty="0"/>
            </a:br>
            <a:r>
              <a:rPr lang="en-GB" baseline="0" dirty="0"/>
              <a:t>4. Making use of word reference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5. Learning about and using word patterns</a:t>
            </a:r>
            <a:br>
              <a:rPr lang="en-GB" baseline="0" dirty="0"/>
            </a:br>
            <a:r>
              <a:rPr lang="en-GB" baseline="0" dirty="0"/>
              <a:t>6. Teaching about compound nouns (German)</a:t>
            </a:r>
            <a:br>
              <a:rPr lang="en-GB" baseline="0" dirty="0"/>
            </a:br>
            <a:r>
              <a:rPr lang="en-GB" baseline="0" dirty="0"/>
              <a:t>7. Working with 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8. Teaching of words with multiple meanings</a:t>
            </a:r>
            <a:br>
              <a:rPr lang="en-GB" baseline="0" dirty="0"/>
            </a:br>
            <a:r>
              <a:rPr lang="en-GB" baseline="0" dirty="0"/>
              <a:t>9. Lexical profiling (teacher tool)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a:t>
            </a:r>
            <a:r>
              <a:rPr lang="en-GB" baseline="0" dirty="0"/>
              <a:t> about 2 or maximum 3 of these.  </a:t>
            </a:r>
            <a:br>
              <a:rPr lang="en-GB" baseline="0" dirty="0"/>
            </a:br>
            <a:r>
              <a:rPr lang="en-GB" baseline="0" dirty="0"/>
              <a:t>Make a note of one idea that you think is strong practice, and one aspect that you are interested in developing further in your department.  If you are doing this CPD on your own, make sure you find a way to share these ideas with others in your department.</a:t>
            </a:r>
            <a:br>
              <a:rPr lang="en-GB" baseline="0" dirty="0"/>
            </a:br>
            <a:br>
              <a:rPr lang="en-GB" baseline="0" dirty="0"/>
            </a:br>
            <a:r>
              <a:rPr lang="en-GB" baseline="0" dirty="0"/>
              <a:t>In addition, note down the way ways in which you and your department plan the teaching of vocabulary, revisit it systematically across the year, and/or develop its knowledge</a:t>
            </a:r>
            <a:r>
              <a:rPr lang="en-GB" baseline="0"/>
              <a:t>.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1460570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is a summary of the objectives from the whole of CPD 8, which has</a:t>
            </a:r>
            <a:r>
              <a:rPr lang="en-GB" baseline="0" dirty="0"/>
              <a:t> three parts: phonics, vocabulary and grammar.</a:t>
            </a:r>
            <a:br>
              <a:rPr lang="en-GB" baseline="0" dirty="0"/>
            </a:br>
            <a:r>
              <a:rPr lang="en-GB" baseline="0" dirty="0"/>
              <a:t>We hope that you have found it useful to see a sample of NCELP vocabulary resources created so far for Year 7 and reflect on the principles in action.</a:t>
            </a:r>
            <a:br>
              <a:rPr lang="en-GB" baseline="0" dirty="0"/>
            </a:br>
            <a:r>
              <a:rPr lang="en-GB" baseline="0" dirty="0"/>
              <a:t>If you would like to access Part 3 - grammar, click the next link </a:t>
            </a:r>
            <a:r>
              <a:rPr lang="en-GB" baseline="0"/>
              <a:t>on the NCELP CPD page.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301380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5</a:t>
            </a:r>
            <a:endParaRPr lang="en-GB" b="1" dirty="0"/>
          </a:p>
          <a:p>
            <a:endParaRPr lang="es-ES" baseline="0" dirty="0"/>
          </a:p>
          <a:p>
            <a:r>
              <a:rPr lang="es-ES" baseline="0" dirty="0"/>
              <a:t>In </a:t>
            </a:r>
            <a:r>
              <a:rPr lang="es-ES" baseline="0" dirty="0" err="1"/>
              <a:t>the</a:t>
            </a:r>
            <a:r>
              <a:rPr lang="es-ES" baseline="0" dirty="0"/>
              <a:t> </a:t>
            </a:r>
            <a:r>
              <a:rPr lang="es-ES" baseline="0" dirty="0" err="1"/>
              <a:t>previous</a:t>
            </a:r>
            <a:r>
              <a:rPr lang="es-ES" baseline="0" dirty="0"/>
              <a:t> </a:t>
            </a:r>
            <a:r>
              <a:rPr lang="es-ES" baseline="0" dirty="0" err="1"/>
              <a:t>week</a:t>
            </a:r>
            <a:r>
              <a:rPr lang="es-ES" baseline="0" dirty="0"/>
              <a:t>, </a:t>
            </a:r>
            <a:r>
              <a:rPr lang="es-ES" baseline="0" dirty="0" err="1"/>
              <a:t>students</a:t>
            </a:r>
            <a:r>
              <a:rPr lang="es-ES" baseline="0" dirty="0"/>
              <a:t> </a:t>
            </a:r>
            <a:r>
              <a:rPr lang="es-ES" baseline="0" dirty="0" err="1"/>
              <a:t>were</a:t>
            </a:r>
            <a:r>
              <a:rPr lang="es-ES" baseline="0" dirty="0"/>
              <a:t> </a:t>
            </a:r>
            <a:r>
              <a:rPr lang="es-ES" baseline="0" dirty="0" err="1"/>
              <a:t>introduced</a:t>
            </a:r>
            <a:r>
              <a:rPr lang="es-ES" baseline="0" dirty="0"/>
              <a:t> to </a:t>
            </a:r>
            <a:r>
              <a:rPr lang="es-ES" baseline="0" dirty="0" err="1"/>
              <a:t>the</a:t>
            </a:r>
            <a:r>
              <a:rPr lang="es-ES" baseline="0" dirty="0"/>
              <a:t> singular </a:t>
            </a:r>
            <a:r>
              <a:rPr lang="es-ES" baseline="0" dirty="0" err="1"/>
              <a:t>indefinite</a:t>
            </a:r>
            <a:r>
              <a:rPr lang="es-ES" baseline="0" dirty="0"/>
              <a:t> </a:t>
            </a:r>
            <a:r>
              <a:rPr lang="es-ES" baseline="0" dirty="0" err="1"/>
              <a:t>article</a:t>
            </a:r>
            <a:r>
              <a:rPr lang="es-ES" baseline="0" dirty="0"/>
              <a:t> (un/una) and a set of </a:t>
            </a:r>
            <a:r>
              <a:rPr lang="es-ES" baseline="0" dirty="0" err="1"/>
              <a:t>nouns</a:t>
            </a:r>
            <a:r>
              <a:rPr lang="es-ES" baseline="0" dirty="0"/>
              <a:t> </a:t>
            </a:r>
            <a:r>
              <a:rPr lang="es-ES" baseline="0" dirty="0" err="1"/>
              <a:t>with</a:t>
            </a:r>
            <a:r>
              <a:rPr lang="es-ES" baseline="0" dirty="0"/>
              <a:t> regular </a:t>
            </a:r>
            <a:r>
              <a:rPr lang="es-ES" baseline="0" dirty="0" err="1"/>
              <a:t>gender</a:t>
            </a:r>
            <a:r>
              <a:rPr lang="es-ES" baseline="0" dirty="0"/>
              <a:t> </a:t>
            </a:r>
            <a:r>
              <a:rPr lang="es-ES" baseline="0" dirty="0" err="1"/>
              <a:t>marking</a:t>
            </a:r>
            <a:r>
              <a:rPr lang="es-ES" baseline="0" dirty="0"/>
              <a:t>.  </a:t>
            </a:r>
            <a:r>
              <a:rPr lang="es-ES" baseline="0" dirty="0" err="1"/>
              <a:t>The</a:t>
            </a:r>
            <a:r>
              <a:rPr lang="es-ES" baseline="0" dirty="0"/>
              <a:t> </a:t>
            </a:r>
            <a:r>
              <a:rPr lang="es-ES" baseline="0" dirty="0" err="1"/>
              <a:t>nouns</a:t>
            </a:r>
            <a:r>
              <a:rPr lang="es-ES" baseline="0" dirty="0"/>
              <a:t> </a:t>
            </a:r>
            <a:r>
              <a:rPr lang="es-ES" baseline="0" dirty="0" err="1"/>
              <a:t>taught</a:t>
            </a:r>
            <a:r>
              <a:rPr lang="es-ES" baseline="0" dirty="0"/>
              <a:t> in </a:t>
            </a:r>
            <a:r>
              <a:rPr lang="es-ES" baseline="0" dirty="0" err="1"/>
              <a:t>this</a:t>
            </a:r>
            <a:r>
              <a:rPr lang="es-ES" baseline="0" dirty="0"/>
              <a:t> </a:t>
            </a:r>
            <a:r>
              <a:rPr lang="es-ES" baseline="0" dirty="0" err="1"/>
              <a:t>week</a:t>
            </a:r>
            <a:r>
              <a:rPr lang="es-ES" baseline="0" dirty="0"/>
              <a:t> </a:t>
            </a:r>
            <a:r>
              <a:rPr lang="es-ES" baseline="0" dirty="0" err="1"/>
              <a:t>also</a:t>
            </a:r>
            <a:r>
              <a:rPr lang="es-ES" baseline="0" dirty="0"/>
              <a:t> </a:t>
            </a:r>
            <a:r>
              <a:rPr lang="es-ES" baseline="0" dirty="0" err="1"/>
              <a:t>have</a:t>
            </a:r>
            <a:r>
              <a:rPr lang="es-ES" baseline="0" dirty="0"/>
              <a:t> regular </a:t>
            </a:r>
            <a:r>
              <a:rPr lang="es-ES" baseline="0" dirty="0" err="1"/>
              <a:t>gender</a:t>
            </a:r>
            <a:r>
              <a:rPr lang="es-ES" baseline="0" dirty="0"/>
              <a:t> </a:t>
            </a:r>
            <a:r>
              <a:rPr lang="es-ES" baseline="0" dirty="0" err="1"/>
              <a:t>marking</a:t>
            </a:r>
            <a:r>
              <a:rPr lang="es-ES" baseline="0" dirty="0"/>
              <a:t>, so </a:t>
            </a:r>
            <a:r>
              <a:rPr lang="es-ES" baseline="0" dirty="0" err="1"/>
              <a:t>students</a:t>
            </a:r>
            <a:r>
              <a:rPr lang="es-ES" baseline="0" dirty="0"/>
              <a:t> </a:t>
            </a:r>
            <a:r>
              <a:rPr lang="es-ES" baseline="0" dirty="0" err="1"/>
              <a:t>should</a:t>
            </a:r>
            <a:r>
              <a:rPr lang="es-ES" baseline="0" dirty="0"/>
              <a:t> be </a:t>
            </a:r>
            <a:r>
              <a:rPr lang="es-ES" baseline="0" dirty="0" err="1"/>
              <a:t>able</a:t>
            </a:r>
            <a:r>
              <a:rPr lang="es-ES" baseline="0" dirty="0"/>
              <a:t> to </a:t>
            </a:r>
            <a:r>
              <a:rPr lang="es-ES" baseline="0" dirty="0" err="1"/>
              <a:t>judge</a:t>
            </a:r>
            <a:r>
              <a:rPr lang="es-ES" baseline="0" dirty="0"/>
              <a:t> </a:t>
            </a:r>
            <a:r>
              <a:rPr lang="es-ES" baseline="0" dirty="0" err="1"/>
              <a:t>accurately</a:t>
            </a:r>
            <a:r>
              <a:rPr lang="es-ES" baseline="0" dirty="0"/>
              <a:t> </a:t>
            </a:r>
            <a:r>
              <a:rPr lang="es-ES" baseline="0" dirty="0" err="1"/>
              <a:t>whether</a:t>
            </a:r>
            <a:r>
              <a:rPr lang="es-ES" baseline="0" dirty="0"/>
              <a:t> </a:t>
            </a:r>
            <a:r>
              <a:rPr lang="es-ES" baseline="0" dirty="0" err="1"/>
              <a:t>they</a:t>
            </a:r>
            <a:r>
              <a:rPr lang="es-ES" baseline="0" dirty="0"/>
              <a:t> </a:t>
            </a:r>
            <a:r>
              <a:rPr lang="es-ES" baseline="0" dirty="0" err="1"/>
              <a:t>take</a:t>
            </a:r>
            <a:r>
              <a:rPr lang="es-ES" baseline="0" dirty="0"/>
              <a:t> ‘un’ </a:t>
            </a:r>
            <a:r>
              <a:rPr lang="es-ES" baseline="0" dirty="0" err="1"/>
              <a:t>or</a:t>
            </a:r>
            <a:r>
              <a:rPr lang="es-ES" baseline="0" dirty="0"/>
              <a:t> ‘una’.  </a:t>
            </a:r>
            <a:r>
              <a:rPr lang="es-ES" baseline="0" dirty="0" err="1"/>
              <a:t>This</a:t>
            </a:r>
            <a:r>
              <a:rPr lang="es-ES" baseline="0" dirty="0"/>
              <a:t> </a:t>
            </a:r>
            <a:r>
              <a:rPr lang="es-ES" baseline="0" dirty="0" err="1"/>
              <a:t>is</a:t>
            </a:r>
            <a:r>
              <a:rPr lang="es-ES" baseline="0" dirty="0"/>
              <a:t> </a:t>
            </a:r>
            <a:r>
              <a:rPr lang="es-ES" baseline="0" dirty="0" err="1"/>
              <a:t>an</a:t>
            </a:r>
            <a:r>
              <a:rPr lang="es-ES" baseline="0" dirty="0"/>
              <a:t> </a:t>
            </a:r>
            <a:r>
              <a:rPr lang="es-ES" baseline="0" dirty="0" err="1"/>
              <a:t>example</a:t>
            </a:r>
            <a:r>
              <a:rPr lang="es-ES" baseline="0" dirty="0"/>
              <a:t> of short </a:t>
            </a:r>
            <a:r>
              <a:rPr lang="es-ES" baseline="0" dirty="0" err="1"/>
              <a:t>vocabulary</a:t>
            </a:r>
            <a:r>
              <a:rPr lang="es-ES" baseline="0" dirty="0"/>
              <a:t> </a:t>
            </a:r>
            <a:r>
              <a:rPr lang="es-ES" baseline="0" dirty="0" err="1"/>
              <a:t>activities</a:t>
            </a:r>
            <a:r>
              <a:rPr lang="es-ES" baseline="0" dirty="0"/>
              <a:t> </a:t>
            </a:r>
            <a:r>
              <a:rPr lang="es-ES" baseline="0" dirty="0" err="1"/>
              <a:t>that</a:t>
            </a:r>
            <a:r>
              <a:rPr lang="es-ES" baseline="0" dirty="0"/>
              <a:t> are </a:t>
            </a:r>
            <a:r>
              <a:rPr lang="es-ES" baseline="0" dirty="0" err="1"/>
              <a:t>linked</a:t>
            </a:r>
            <a:r>
              <a:rPr lang="es-ES" baseline="0" dirty="0"/>
              <a:t> to a particular </a:t>
            </a:r>
            <a:r>
              <a:rPr lang="es-ES" baseline="0" dirty="0" err="1"/>
              <a:t>grammar</a:t>
            </a:r>
            <a:r>
              <a:rPr lang="es-ES" baseline="0" dirty="0"/>
              <a:t> </a:t>
            </a:r>
            <a:r>
              <a:rPr lang="es-ES" baseline="0" dirty="0" err="1"/>
              <a:t>feature</a:t>
            </a:r>
            <a:r>
              <a:rPr lang="es-ES" baseline="0" dirty="0"/>
              <a:t>, in </a:t>
            </a:r>
            <a:r>
              <a:rPr lang="es-ES" baseline="0" dirty="0" err="1"/>
              <a:t>such</a:t>
            </a:r>
            <a:r>
              <a:rPr lang="es-ES" baseline="0" dirty="0"/>
              <a:t> a </a:t>
            </a:r>
            <a:r>
              <a:rPr lang="es-ES" baseline="0" dirty="0" err="1"/>
              <a:t>way</a:t>
            </a:r>
            <a:r>
              <a:rPr lang="es-ES" baseline="0" dirty="0"/>
              <a:t> </a:t>
            </a:r>
            <a:r>
              <a:rPr lang="es-ES" baseline="0" dirty="0" err="1"/>
              <a:t>that</a:t>
            </a:r>
            <a:r>
              <a:rPr lang="es-ES" baseline="0" dirty="0"/>
              <a:t> </a:t>
            </a:r>
            <a:r>
              <a:rPr lang="es-ES" baseline="0" dirty="0" err="1"/>
              <a:t>the</a:t>
            </a:r>
            <a:r>
              <a:rPr lang="es-ES" baseline="0" dirty="0"/>
              <a:t> </a:t>
            </a:r>
            <a:r>
              <a:rPr lang="es-ES" baseline="0" dirty="0" err="1"/>
              <a:t>knowledge</a:t>
            </a:r>
            <a:r>
              <a:rPr lang="es-ES" baseline="0" dirty="0"/>
              <a:t> of </a:t>
            </a:r>
            <a:r>
              <a:rPr lang="es-ES" baseline="0" dirty="0" err="1"/>
              <a:t>both</a:t>
            </a:r>
            <a:r>
              <a:rPr lang="es-ES" baseline="0" dirty="0"/>
              <a:t> </a:t>
            </a:r>
            <a:r>
              <a:rPr lang="es-ES" baseline="0" dirty="0" err="1"/>
              <a:t>is</a:t>
            </a:r>
            <a:r>
              <a:rPr lang="es-ES" baseline="0" dirty="0"/>
              <a:t> </a:t>
            </a:r>
            <a:r>
              <a:rPr lang="es-ES" baseline="0" dirty="0" err="1"/>
              <a:t>promoted</a:t>
            </a:r>
            <a:r>
              <a:rPr lang="es-ES" baseline="0" dirty="0"/>
              <a:t>.</a:t>
            </a:r>
          </a:p>
          <a:p>
            <a:endParaRPr lang="es-ES" dirty="0"/>
          </a:p>
          <a:p>
            <a:r>
              <a:rPr lang="es-ES" b="1" dirty="0" err="1"/>
              <a:t>Week</a:t>
            </a:r>
            <a:r>
              <a:rPr lang="es-ES" b="1" dirty="0"/>
              <a:t> 5 </a:t>
            </a:r>
            <a:r>
              <a:rPr lang="es-ES" b="1" dirty="0" err="1"/>
              <a:t>vocabulary</a:t>
            </a:r>
            <a:r>
              <a:rPr lang="es-ES" b="1" dirty="0"/>
              <a:t> </a:t>
            </a:r>
            <a:r>
              <a:rPr lang="es-ES" b="1" dirty="0" err="1"/>
              <a:t>frequency</a:t>
            </a:r>
            <a:r>
              <a:rPr lang="es-ES" b="1" baseline="0" dirty="0"/>
              <a:t> rankings</a:t>
            </a:r>
            <a:r>
              <a:rPr lang="es-ES" dirty="0"/>
              <a:t>:</a:t>
            </a:r>
            <a:r>
              <a:rPr lang="es-ES" baseline="0" dirty="0"/>
              <a:t> </a:t>
            </a:r>
            <a:r>
              <a:rPr lang="es-ES" dirty="0"/>
              <a:t>amigo [210]; periódico [1026]; caballo [907]; teléfono [866]; planta [768]; botella [1878]; revista [920]; pregunta [507]; palabra [192]; tarea [995]; también [49]. </a:t>
            </a: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of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a:t>
            </a:r>
            <a:r>
              <a:rPr lang="es-ES" baseline="0" dirty="0" err="1"/>
              <a:t>Routledge</a:t>
            </a:r>
            <a:r>
              <a:rPr lang="es-ES" baseline="0" dirty="0"/>
              <a:t>: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Image</a:t>
            </a:r>
            <a:r>
              <a:rPr lang="es-ES" dirty="0"/>
              <a:t> </a:t>
            </a:r>
            <a:r>
              <a:rPr lang="es-ES" dirty="0" err="1"/>
              <a:t>retrieved</a:t>
            </a:r>
            <a:r>
              <a:rPr lang="es-ES" dirty="0"/>
              <a:t> </a:t>
            </a:r>
            <a:r>
              <a:rPr lang="es-ES" dirty="0" err="1"/>
              <a:t>from</a:t>
            </a:r>
            <a:r>
              <a:rPr lang="es-ES" dirty="0"/>
              <a:t> </a:t>
            </a:r>
            <a:r>
              <a:rPr lang="en-GB" dirty="0">
                <a:hlinkClick r:id="rId3"/>
              </a:rPr>
              <a:t>https://unsplash.com/</a:t>
            </a:r>
            <a:r>
              <a:rPr lang="en-GB" dirty="0"/>
              <a:t> (freely</a:t>
            </a:r>
            <a:r>
              <a:rPr lang="en-GB" baseline="0" dirty="0"/>
              <a:t> usable images)</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44761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a:t>
            </a:r>
            <a:r>
              <a:rPr lang="en-GB" sz="1200" b="1" kern="1200" baseline="0" dirty="0">
                <a:solidFill>
                  <a:schemeClr val="tx1"/>
                </a:solidFill>
                <a:effectLst/>
                <a:latin typeface="+mn-lt"/>
                <a:ea typeface="+mn-ea"/>
                <a:cs typeface="+mn-cs"/>
              </a:rPr>
              <a:t> 4</a:t>
            </a:r>
            <a:br>
              <a:rPr lang="en-GB" sz="1200" b="1" kern="1200" baseline="0" dirty="0">
                <a:solidFill>
                  <a:schemeClr val="tx1"/>
                </a:solidFill>
                <a:effectLst/>
                <a:latin typeface="+mn-lt"/>
                <a:ea typeface="+mn-ea"/>
                <a:cs typeface="+mn-cs"/>
              </a:rPr>
            </a:br>
            <a:endParaRPr lang="en-GB" b="1" dirty="0"/>
          </a:p>
          <a:p>
            <a:r>
              <a:rPr lang="en-GB" dirty="0"/>
              <a:t>Having</a:t>
            </a:r>
            <a:r>
              <a:rPr lang="en-GB" baseline="0" dirty="0"/>
              <a:t> different ways to elicit the same knowledge is important. </a:t>
            </a:r>
            <a:br>
              <a:rPr lang="en-GB" baseline="0" dirty="0"/>
            </a:br>
            <a:r>
              <a:rPr lang="en-GB" baseline="0" dirty="0"/>
              <a:t>This gender-focused task has s</a:t>
            </a:r>
            <a:r>
              <a:rPr lang="en-GB" dirty="0"/>
              <a:t>tudents predicting which</a:t>
            </a:r>
            <a:r>
              <a:rPr lang="en-GB" baseline="0" dirty="0"/>
              <a:t> </a:t>
            </a:r>
            <a:r>
              <a:rPr lang="en-GB" baseline="0" dirty="0" err="1"/>
              <a:t>pacman</a:t>
            </a:r>
            <a:r>
              <a:rPr lang="en-GB" baseline="0" dirty="0"/>
              <a:t> will eat the object depending on the noun’s gender. It’s easy to increase the challenge for individual students by requiring them to produce the noun, too.</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6729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1.1 Week </a:t>
            </a:r>
            <a:r>
              <a:rPr lang="en-GB" sz="1200" b="1" kern="1200" dirty="0">
                <a:solidFill>
                  <a:schemeClr val="tx1"/>
                </a:solidFill>
                <a:effectLst/>
                <a:latin typeface="+mn-lt"/>
                <a:ea typeface="+mn-ea"/>
                <a:cs typeface="+mn-cs"/>
              </a:rPr>
              <a:t>5</a:t>
            </a:r>
            <a:endParaRPr lang="en-GB" b="1" dirty="0"/>
          </a:p>
          <a:p>
            <a:endParaRPr lang="en-GB" dirty="0"/>
          </a:p>
          <a:p>
            <a:r>
              <a:rPr lang="en-GB" dirty="0"/>
              <a:t>Early</a:t>
            </a:r>
            <a:r>
              <a:rPr lang="en-GB" baseline="0" dirty="0"/>
              <a:t> in the 2-lesson sequence for any one week, there are usually some quick tasks to re-activate the emergent vocabulary knowledge that has resulted from the 30-minute pre-lesson learning. These are necessary because:</a:t>
            </a:r>
            <a:br>
              <a:rPr lang="en-GB" baseline="0" dirty="0"/>
            </a:br>
            <a:r>
              <a:rPr lang="en-GB" baseline="0" dirty="0"/>
              <a:t>first, time will have elapsed between the learning homework and the lesson, allowing forgetting; second, students have different memory capacities; </a:t>
            </a:r>
          </a:p>
          <a:p>
            <a:r>
              <a:rPr lang="en-GB" baseline="0" dirty="0"/>
              <a:t>third, students do not all complete their homework to the same high standard.  </a:t>
            </a:r>
          </a:p>
          <a:p>
            <a:r>
              <a:rPr lang="en-GB" baseline="0" dirty="0"/>
              <a:t>This task, whilst it is a recognition task, has the additional requirement that students say the Spanish words aloud, which supports the development of their sound-spelling knowledge too.</a:t>
            </a:r>
            <a:br>
              <a:rPr lang="en-GB" baseline="0" dirty="0"/>
            </a:br>
            <a:br>
              <a:rPr lang="en-GB" baseline="0" dirty="0"/>
            </a:br>
            <a:r>
              <a:rPr lang="en-GB" b="1" baseline="0" dirty="0"/>
              <a:t>Click for speech bubble</a:t>
            </a:r>
            <a:r>
              <a:rPr lang="en-GB" baseline="0" dirty="0"/>
              <a:t>: It’s also important to highlight that when teaching focuses on the teaching of high-frequency vocabulary, that vocabulary is often includes conjunctions, prepositions, high-frequency verbs etc., and these often don’t lend themselves to unambiguous pictorial representation.  Think for example of the verb ‘to use’ and how tricky it would be to find a picture to show that meaning, clearly. So, where this is the case, we use English.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1825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0574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93734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824399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953168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1310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846894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55221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794169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63016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3307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25569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308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239244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0375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51800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743018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7263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883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033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788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31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35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1245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57986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9316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684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2448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4971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4972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4269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1504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9261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428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1095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0814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0666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1110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8743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0119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79980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6561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45776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3017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2245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6972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9757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9314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672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7247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07506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17035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2699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91784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2195680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3256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3584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2657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728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745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44607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99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3801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150993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737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888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660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926983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36516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83651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8102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606151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15255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110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840082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963926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57735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4304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79936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8456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6431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40287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3280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643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7861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508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24586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373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14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394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5986C-EF4C-498D-8F96-A456F7D6AF9C}"/>
              </a:ext>
            </a:extLst>
          </p:cNvPr>
          <p:cNvSpPr>
            <a:spLocks noGrp="1"/>
          </p:cNvSpPr>
          <p:nvPr>
            <p:ph type="dt" sz="half" idx="10"/>
          </p:nvPr>
        </p:nvSpPr>
        <p:spPr/>
        <p:txBody>
          <a:bodyPr/>
          <a:lstStyle/>
          <a:p>
            <a:fld id="{8C19F652-48E2-4559-A406-D24A9FA67C22}" type="datetimeFigureOut">
              <a:rPr lang="fr-FR">
                <a:solidFill>
                  <a:prstClr val="black"/>
                </a:solidFill>
              </a:rPr>
              <a:pPr/>
              <a:t>19/05/2020</a:t>
            </a:fld>
            <a:endParaRPr lang="fr-FR">
              <a:solidFill>
                <a:prstClr val="black"/>
              </a:solidFill>
            </a:endParaRPr>
          </a:p>
        </p:txBody>
      </p:sp>
      <p:sp>
        <p:nvSpPr>
          <p:cNvPr id="3" name="Footer Placeholder 2">
            <a:extLst>
              <a:ext uri="{FF2B5EF4-FFF2-40B4-BE49-F238E27FC236}">
                <a16:creationId xmlns:a16="http://schemas.microsoft.com/office/drawing/2014/main" id="{A8D4CD8F-5E9D-42DB-95CF-8A37E274D565}"/>
              </a:ext>
            </a:extLst>
          </p:cNvPr>
          <p:cNvSpPr>
            <a:spLocks noGrp="1"/>
          </p:cNvSpPr>
          <p:nvPr>
            <p:ph type="ftr" sz="quarter" idx="11"/>
          </p:nvPr>
        </p:nvSpPr>
        <p:spPr/>
        <p:txBody>
          <a:bodyPr/>
          <a:lstStyle/>
          <a:p>
            <a:endParaRPr lang="fr-FR">
              <a:solidFill>
                <a:prstClr val="black"/>
              </a:solidFill>
            </a:endParaRPr>
          </a:p>
        </p:txBody>
      </p:sp>
      <p:sp>
        <p:nvSpPr>
          <p:cNvPr id="4" name="Slide Number Placeholder 3">
            <a:extLst>
              <a:ext uri="{FF2B5EF4-FFF2-40B4-BE49-F238E27FC236}">
                <a16:creationId xmlns:a16="http://schemas.microsoft.com/office/drawing/2014/main" id="{3366C0B9-3B2A-4A85-8B24-742748241F69}"/>
              </a:ext>
            </a:extLst>
          </p:cNvPr>
          <p:cNvSpPr>
            <a:spLocks noGrp="1"/>
          </p:cNvSpPr>
          <p:nvPr>
            <p:ph type="sldNum" sz="quarter" idx="12"/>
          </p:nvPr>
        </p:nvSpPr>
        <p:spPr/>
        <p:txBody>
          <a:bodyPr/>
          <a:lstStyle/>
          <a:p>
            <a:fld id="{5869BD45-39D1-43FD-928B-0807A01FECD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39435610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249873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73753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0371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36875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5808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304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2915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029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137570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89995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5555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79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19/05/2020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04683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2737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222417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676278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354829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61239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477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739013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413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19575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249779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6" Type="http://schemas.openxmlformats.org/officeDocument/2006/relationships/hyperlink" Target="about:blank" TargetMode="Externa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3.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about:blank"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jp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56309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6380803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43838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33193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043194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387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266727069"/>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86859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56049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722857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40.pn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8.xml"/><Relationship Id="rId5" Type="http://schemas.openxmlformats.org/officeDocument/2006/relationships/image" Target="../media/image47.png"/><Relationship Id="rId4" Type="http://schemas.openxmlformats.org/officeDocument/2006/relationships/hyperlink" Target="https://wordreference.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8.xml"/><Relationship Id="rId4" Type="http://schemas.openxmlformats.org/officeDocument/2006/relationships/hyperlink" Target="https://wordreferenc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hyperlink" Target="https://wordreferenc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8.xml"/><Relationship Id="rId5" Type="http://schemas.openxmlformats.org/officeDocument/2006/relationships/image" Target="../media/image48.png"/><Relationship Id="rId4" Type="http://schemas.openxmlformats.org/officeDocument/2006/relationships/hyperlink" Target="https://translate.google.co.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8.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80.xml"/><Relationship Id="rId5" Type="http://schemas.openxmlformats.org/officeDocument/2006/relationships/image" Target="../media/image55.png"/><Relationship Id="rId4"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hyperlink" Target="https://resources.ncelp.org/concern/resources/bc386j21m?locale=en"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2.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9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resources.ncelp.org/concern/parent/0c483j381/file_sets/7p88cg53c"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resources.ncelp.org/concern/parent/9306sz313/file_sets/vt150j29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resources.ncelp.org/concern/resources/02870v87z?locale=e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s://www.rug.nl/staff/w.m.lowie/verspoorlowie2003_-_language_learning.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png"/><Relationship Id="rId7"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10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08.xml"/><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08.xml"/><Relationship Id="rId5" Type="http://schemas.openxmlformats.org/officeDocument/2006/relationships/image" Target="../media/image75.png"/><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08.xml"/><Relationship Id="rId5" Type="http://schemas.openxmlformats.org/officeDocument/2006/relationships/image" Target="../media/image72.png"/><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395111" y="1903379"/>
            <a:ext cx="7827961" cy="2247138"/>
          </a:xfrm>
        </p:spPr>
        <p:txBody>
          <a:bodyPr>
            <a:normAutofit/>
          </a:bodyPr>
          <a:lstStyle/>
          <a:p>
            <a:pPr algn="l"/>
            <a:r>
              <a:rPr lang="en-GB" sz="4000" b="1" dirty="0">
                <a:solidFill>
                  <a:prstClr val="white"/>
                </a:solidFill>
              </a:rPr>
              <a:t>Revisiting phonics, vocabulary and grammar</a:t>
            </a:r>
            <a:br>
              <a:rPr lang="en-GB" b="1" dirty="0">
                <a:solidFill>
                  <a:prstClr val="white"/>
                </a:solidFill>
              </a:rPr>
            </a:br>
            <a:endParaRPr lang="en-GB" dirty="0"/>
          </a:p>
        </p:txBody>
      </p:sp>
      <p:sp>
        <p:nvSpPr>
          <p:cNvPr id="3" name="Subtitle 2"/>
          <p:cNvSpPr>
            <a:spLocks noGrp="1"/>
          </p:cNvSpPr>
          <p:nvPr>
            <p:ph type="subTitle" idx="1"/>
          </p:nvPr>
        </p:nvSpPr>
        <p:spPr>
          <a:xfrm>
            <a:off x="395111" y="3487738"/>
            <a:ext cx="9144000" cy="1655762"/>
          </a:xfrm>
        </p:spPr>
        <p:txBody>
          <a:bodyPr/>
          <a:lstStyle/>
          <a:p>
            <a:pPr algn="l"/>
            <a:r>
              <a:rPr lang="en-GB" sz="3200" dirty="0">
                <a:solidFill>
                  <a:prstClr val="white"/>
                </a:solidFill>
              </a:rPr>
              <a:t>CPD 8 / TRG 4</a:t>
            </a:r>
          </a:p>
          <a:p>
            <a:endParaRPr lang="en-GB"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32637" y="6152332"/>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Stephen Owen  / Victoria Hobson / Rachel Hawkes</a:t>
            </a:r>
          </a:p>
          <a:p>
            <a:pPr>
              <a:defRPr/>
            </a:pPr>
            <a:endParaRPr lang="en-GB" sz="1600" dirty="0">
              <a:solidFill>
                <a:prstClr val="white"/>
              </a:solidFill>
              <a:latin typeface="Century Gothic" panose="020B0502020202020204" pitchFamily="34" charset="0"/>
            </a:endParaRPr>
          </a:p>
          <a:p>
            <a:pPr>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19/5/2020</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2313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hidden="1"/>
          <p:cNvSpPr>
            <a:spLocks noGrp="1"/>
          </p:cNvSpPr>
          <p:nvPr>
            <p:ph type="title"/>
          </p:nvPr>
        </p:nvSpPr>
        <p:spPr>
          <a:xfrm>
            <a:off x="0" y="-345"/>
            <a:ext cx="10515600" cy="1325563"/>
          </a:xfrm>
        </p:spPr>
        <p:txBody>
          <a:bodyPr/>
          <a:lstStyle/>
          <a:p>
            <a:r>
              <a:rPr lang="en-GB" dirty="0" err="1">
                <a:solidFill>
                  <a:schemeClr val="bg1"/>
                </a:solidFill>
              </a:rPr>
              <a:t>Vocabulario</a:t>
            </a:r>
            <a:endParaRPr lang="en-GB" dirty="0">
              <a:solidFill>
                <a:schemeClr val="bg1"/>
              </a:solidFill>
            </a:endParaRPr>
          </a:p>
        </p:txBody>
      </p:sp>
      <p:sp>
        <p:nvSpPr>
          <p:cNvPr id="8" name="Rectangle 7"/>
          <p:cNvSpPr/>
          <p:nvPr/>
        </p:nvSpPr>
        <p:spPr>
          <a:xfrm>
            <a:off x="902462" y="252557"/>
            <a:ext cx="2368278"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una amiga</a:t>
            </a:r>
            <a:endParaRPr lang="en-GB" sz="2800" dirty="0">
              <a:solidFill>
                <a:srgbClr val="4472C4">
                  <a:lumMod val="50000"/>
                </a:srgbClr>
              </a:solidFill>
              <a:latin typeface="Century Gothic" panose="020B0502020202020204" pitchFamily="34" charset="0"/>
            </a:endParaRPr>
          </a:p>
        </p:txBody>
      </p:sp>
      <p:sp>
        <p:nvSpPr>
          <p:cNvPr id="2" name="Rectangle 1"/>
          <p:cNvSpPr/>
          <p:nvPr/>
        </p:nvSpPr>
        <p:spPr>
          <a:xfrm>
            <a:off x="3571252" y="252557"/>
            <a:ext cx="2319378"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4472C4">
                    <a:lumMod val="50000"/>
                  </a:srgbClr>
                </a:solidFill>
                <a:latin typeface="Century Gothic" panose="020B0502020202020204" pitchFamily="34" charset="0"/>
              </a:rPr>
              <a:t>bailar</a:t>
            </a:r>
            <a:endParaRPr lang="en-GB" sz="2800" dirty="0">
              <a:solidFill>
                <a:srgbClr val="4472C4">
                  <a:lumMod val="50000"/>
                </a:srgbClr>
              </a:solidFill>
              <a:latin typeface="Century Gothic" panose="020B0502020202020204" pitchFamily="34" charset="0"/>
            </a:endParaRPr>
          </a:p>
        </p:txBody>
      </p:sp>
      <p:sp>
        <p:nvSpPr>
          <p:cNvPr id="5" name="Rectangle 4"/>
          <p:cNvSpPr/>
          <p:nvPr/>
        </p:nvSpPr>
        <p:spPr>
          <a:xfrm>
            <a:off x="6191142" y="252557"/>
            <a:ext cx="2319812"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¿quién?</a:t>
            </a:r>
            <a:endParaRPr lang="en-GB" sz="2800" dirty="0">
              <a:solidFill>
                <a:srgbClr val="4472C4">
                  <a:lumMod val="50000"/>
                </a:srgbClr>
              </a:solidFill>
              <a:latin typeface="Century Gothic" panose="020B0502020202020204" pitchFamily="34" charset="0"/>
            </a:endParaRPr>
          </a:p>
        </p:txBody>
      </p:sp>
      <p:sp>
        <p:nvSpPr>
          <p:cNvPr id="4" name="Rectangle 3"/>
          <p:cNvSpPr/>
          <p:nvPr/>
        </p:nvSpPr>
        <p:spPr>
          <a:xfrm>
            <a:off x="8811466" y="252557"/>
            <a:ext cx="2501519"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hablar</a:t>
            </a:r>
            <a:endParaRPr lang="en-GB" sz="2800" dirty="0">
              <a:solidFill>
                <a:srgbClr val="4472C4">
                  <a:lumMod val="50000"/>
                </a:srgbClr>
              </a:solidFill>
              <a:latin typeface="Century Gothic" panose="020B0502020202020204" pitchFamily="34" charset="0"/>
            </a:endParaRPr>
          </a:p>
        </p:txBody>
      </p:sp>
      <p:sp>
        <p:nvSpPr>
          <p:cNvPr id="9" name="Rectangle 8"/>
          <p:cNvSpPr/>
          <p:nvPr/>
        </p:nvSpPr>
        <p:spPr>
          <a:xfrm>
            <a:off x="902460" y="1723803"/>
            <a:ext cx="2368279"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música</a:t>
            </a:r>
            <a:endParaRPr lang="en-GB" sz="2800" dirty="0">
              <a:solidFill>
                <a:srgbClr val="4472C4">
                  <a:lumMod val="50000"/>
                </a:srgbClr>
              </a:solidFill>
              <a:latin typeface="Century Gothic" panose="020B0502020202020204" pitchFamily="34" charset="0"/>
            </a:endParaRPr>
          </a:p>
        </p:txBody>
      </p:sp>
      <p:sp>
        <p:nvSpPr>
          <p:cNvPr id="7" name="Rectangle 6"/>
          <p:cNvSpPr/>
          <p:nvPr/>
        </p:nvSpPr>
        <p:spPr>
          <a:xfrm>
            <a:off x="3571252" y="1723803"/>
            <a:ext cx="2319378"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rPr>
              <a:t>escuchar</a:t>
            </a:r>
          </a:p>
        </p:txBody>
      </p:sp>
      <p:sp>
        <p:nvSpPr>
          <p:cNvPr id="3" name="Rectangle 2"/>
          <p:cNvSpPr/>
          <p:nvPr/>
        </p:nvSpPr>
        <p:spPr>
          <a:xfrm>
            <a:off x="6191142" y="1723803"/>
            <a:ext cx="2319812"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comprar</a:t>
            </a:r>
            <a:endParaRPr lang="en-GB" sz="2800" dirty="0">
              <a:solidFill>
                <a:srgbClr val="4472C4">
                  <a:lumMod val="50000"/>
                </a:srgbClr>
              </a:solidFill>
              <a:latin typeface="Century Gothic" panose="020B0502020202020204" pitchFamily="34" charset="0"/>
            </a:endParaRPr>
          </a:p>
        </p:txBody>
      </p:sp>
      <p:sp>
        <p:nvSpPr>
          <p:cNvPr id="6" name="Rectangle 5"/>
          <p:cNvSpPr/>
          <p:nvPr/>
        </p:nvSpPr>
        <p:spPr>
          <a:xfrm>
            <a:off x="8811465" y="1723803"/>
            <a:ext cx="2501519"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temprano</a:t>
            </a:r>
            <a:endParaRPr lang="en-GB" sz="2800" dirty="0">
              <a:solidFill>
                <a:srgbClr val="4472C4">
                  <a:lumMod val="50000"/>
                </a:srgbClr>
              </a:solidFill>
              <a:latin typeface="Century Gothic" panose="020B0502020202020204" pitchFamily="34" charset="0"/>
            </a:endParaRPr>
          </a:p>
        </p:txBody>
      </p:sp>
      <p:sp>
        <p:nvSpPr>
          <p:cNvPr id="10" name="Rectangle 9"/>
          <p:cNvSpPr/>
          <p:nvPr/>
        </p:nvSpPr>
        <p:spPr>
          <a:xfrm>
            <a:off x="902460" y="3195049"/>
            <a:ext cx="2368278"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tarde</a:t>
            </a:r>
            <a:endParaRPr lang="en-GB" sz="2800" dirty="0">
              <a:solidFill>
                <a:srgbClr val="4472C4">
                  <a:lumMod val="50000"/>
                </a:srgbClr>
              </a:solidFill>
              <a:latin typeface="Century Gothic" panose="020B0502020202020204" pitchFamily="34" charset="0"/>
            </a:endParaRPr>
          </a:p>
        </p:txBody>
      </p:sp>
      <p:sp>
        <p:nvSpPr>
          <p:cNvPr id="11" name="Rectangle 10"/>
          <p:cNvSpPr/>
          <p:nvPr/>
        </p:nvSpPr>
        <p:spPr>
          <a:xfrm>
            <a:off x="3571252" y="3195049"/>
            <a:ext cx="2319378"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llegar</a:t>
            </a:r>
            <a:endParaRPr lang="en-GB" sz="2800" dirty="0">
              <a:solidFill>
                <a:srgbClr val="4472C4">
                  <a:lumMod val="50000"/>
                </a:srgbClr>
              </a:solidFill>
              <a:latin typeface="Century Gothic" panose="020B0502020202020204" pitchFamily="34" charset="0"/>
            </a:endParaRPr>
          </a:p>
        </p:txBody>
      </p:sp>
      <p:sp>
        <p:nvSpPr>
          <p:cNvPr id="12" name="Rectangle 11"/>
          <p:cNvSpPr/>
          <p:nvPr/>
        </p:nvSpPr>
        <p:spPr>
          <a:xfrm>
            <a:off x="6191142" y="3195049"/>
            <a:ext cx="2319812"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bien</a:t>
            </a:r>
            <a:endParaRPr lang="en-GB" sz="2800" dirty="0">
              <a:solidFill>
                <a:srgbClr val="4472C4">
                  <a:lumMod val="50000"/>
                </a:srgbClr>
              </a:solidFill>
              <a:latin typeface="Century Gothic" panose="020B0502020202020204" pitchFamily="34" charset="0"/>
            </a:endParaRPr>
          </a:p>
        </p:txBody>
      </p:sp>
      <p:sp>
        <p:nvSpPr>
          <p:cNvPr id="13" name="Rectangle 12"/>
          <p:cNvSpPr/>
          <p:nvPr/>
        </p:nvSpPr>
        <p:spPr>
          <a:xfrm>
            <a:off x="8811464" y="3195049"/>
            <a:ext cx="2501519" cy="1266092"/>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con</a:t>
            </a:r>
            <a:endParaRPr lang="en-GB" sz="2800" dirty="0">
              <a:solidFill>
                <a:srgbClr val="4472C4">
                  <a:lumMod val="50000"/>
                </a:srgbClr>
              </a:solidFill>
              <a:latin typeface="Century Gothic" panose="020B0502020202020204" pitchFamily="34" charset="0"/>
            </a:endParaRPr>
          </a:p>
        </p:txBody>
      </p:sp>
      <p:sp>
        <p:nvSpPr>
          <p:cNvPr id="14" name="Rectangle 13"/>
          <p:cNvSpPr/>
          <p:nvPr/>
        </p:nvSpPr>
        <p:spPr>
          <a:xfrm>
            <a:off x="4730941" y="4859726"/>
            <a:ext cx="2501519" cy="1266092"/>
          </a:xfrm>
          <a:prstGeom prst="rect">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4472C4">
                    <a:lumMod val="50000"/>
                  </a:srgbClr>
                </a:solidFill>
                <a:latin typeface="Century Gothic" panose="020B0502020202020204" pitchFamily="34" charset="0"/>
              </a:rPr>
              <a:t>to arrive</a:t>
            </a:r>
          </a:p>
        </p:txBody>
      </p:sp>
      <p:sp>
        <p:nvSpPr>
          <p:cNvPr id="15" name="Oval Callout 14" descr="oval callout"/>
          <p:cNvSpPr/>
          <p:nvPr/>
        </p:nvSpPr>
        <p:spPr>
          <a:xfrm>
            <a:off x="133350" y="4789787"/>
            <a:ext cx="4438649" cy="1405970"/>
          </a:xfrm>
          <a:prstGeom prst="wedgeEllipseCallout">
            <a:avLst>
              <a:gd name="adj1" fmla="val 63497"/>
              <a:gd name="adj2" fmla="val 214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extBox 15"/>
          <p:cNvSpPr txBox="1"/>
          <p:nvPr/>
        </p:nvSpPr>
        <p:spPr>
          <a:xfrm>
            <a:off x="320249" y="5015718"/>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Again, unambiguous English translations are provided.</a:t>
            </a:r>
          </a:p>
        </p:txBody>
      </p:sp>
    </p:spTree>
    <p:extLst>
      <p:ext uri="{BB962C8B-B14F-4D97-AF65-F5344CB8AC3E}">
        <p14:creationId xmlns:p14="http://schemas.microsoft.com/office/powerpoint/2010/main" val="29671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8.33333E-7 -1.85185E-6 L 0.29857 0.2419 " pathEditMode="relative" rAng="0" ptsTypes="AA">
                                      <p:cBhvr>
                                        <p:cTn id="13" dur="2000" fill="hold"/>
                                        <p:tgtEl>
                                          <p:spTgt spid="11"/>
                                        </p:tgtEl>
                                        <p:attrNameLst>
                                          <p:attrName>ppt_x</p:attrName>
                                          <p:attrName>ppt_y</p:attrName>
                                        </p:attrNameLst>
                                      </p:cBhvr>
                                      <p:rCtr x="14922" y="12083"/>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7419472" y="-4931"/>
            <a:ext cx="4724400" cy="1325563"/>
          </a:xfrm>
        </p:spPr>
        <p:txBody>
          <a:bodyPr>
            <a:normAutofit/>
          </a:bodyPr>
          <a:lstStyle/>
          <a:p>
            <a:r>
              <a:rPr lang="en-GB" sz="2800" b="1" dirty="0">
                <a:sym typeface="Wingdings" panose="05000000000000000000" pitchFamily="2" charset="2"/>
              </a:rPr>
              <a:t></a:t>
            </a:r>
            <a:r>
              <a:rPr lang="en-GB" sz="2800" b="1" dirty="0"/>
              <a:t>palabras </a:t>
            </a:r>
            <a:r>
              <a:rPr lang="en-GB" sz="2800" b="1" dirty="0" err="1"/>
              <a:t>en</a:t>
            </a:r>
            <a:r>
              <a:rPr lang="en-GB" sz="2800" b="1" dirty="0"/>
              <a:t> </a:t>
            </a:r>
            <a:r>
              <a:rPr lang="en-GB" sz="2800" b="1" dirty="0" err="1"/>
              <a:t>español</a:t>
            </a:r>
            <a:endParaRPr lang="en-GB" sz="2800" b="1" dirty="0"/>
          </a:p>
        </p:txBody>
      </p:sp>
      <p:sp>
        <p:nvSpPr>
          <p:cNvPr id="2" name="Rectangle 1"/>
          <p:cNvSpPr/>
          <p:nvPr/>
        </p:nvSpPr>
        <p:spPr>
          <a:xfrm>
            <a:off x="120320" y="2784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tarde</a:t>
            </a:r>
          </a:p>
        </p:txBody>
      </p:sp>
      <p:sp>
        <p:nvSpPr>
          <p:cNvPr id="17" name="Rectangle 16"/>
          <p:cNvSpPr/>
          <p:nvPr/>
        </p:nvSpPr>
        <p:spPr>
          <a:xfrm>
            <a:off x="120320" y="36096"/>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A</a:t>
            </a:r>
          </a:p>
        </p:txBody>
      </p:sp>
      <p:sp>
        <p:nvSpPr>
          <p:cNvPr id="20" name="Rectangle 19"/>
          <p:cNvSpPr/>
          <p:nvPr/>
        </p:nvSpPr>
        <p:spPr>
          <a:xfrm>
            <a:off x="2482520" y="2784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hablar</a:t>
            </a:r>
          </a:p>
        </p:txBody>
      </p:sp>
      <p:sp>
        <p:nvSpPr>
          <p:cNvPr id="21" name="Rectangle 20"/>
          <p:cNvSpPr/>
          <p:nvPr/>
        </p:nvSpPr>
        <p:spPr>
          <a:xfrm>
            <a:off x="2482520" y="36096"/>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B</a:t>
            </a:r>
          </a:p>
        </p:txBody>
      </p:sp>
      <p:sp>
        <p:nvSpPr>
          <p:cNvPr id="26" name="Rectangle 25"/>
          <p:cNvSpPr/>
          <p:nvPr/>
        </p:nvSpPr>
        <p:spPr>
          <a:xfrm>
            <a:off x="4844720" y="2784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amiga</a:t>
            </a:r>
          </a:p>
        </p:txBody>
      </p:sp>
      <p:sp>
        <p:nvSpPr>
          <p:cNvPr id="27" name="Rectangle 26"/>
          <p:cNvSpPr/>
          <p:nvPr/>
        </p:nvSpPr>
        <p:spPr>
          <a:xfrm>
            <a:off x="4844720" y="20856"/>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C</a:t>
            </a:r>
          </a:p>
        </p:txBody>
      </p:sp>
      <p:sp>
        <p:nvSpPr>
          <p:cNvPr id="18" name="Rectangle 17"/>
          <p:cNvSpPr/>
          <p:nvPr/>
        </p:nvSpPr>
        <p:spPr>
          <a:xfrm>
            <a:off x="120320" y="1723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4472C4">
                    <a:lumMod val="50000"/>
                  </a:srgbClr>
                </a:solidFill>
                <a:latin typeface="Century Gothic" panose="020B0502020202020204" pitchFamily="34" charset="0"/>
              </a:rPr>
              <a:t>¿</a:t>
            </a:r>
            <a:r>
              <a:rPr lang="en-GB" sz="3200" dirty="0" err="1">
                <a:solidFill>
                  <a:srgbClr val="4472C4">
                    <a:lumMod val="50000"/>
                  </a:srgbClr>
                </a:solidFill>
                <a:latin typeface="Century Gothic" panose="020B0502020202020204" pitchFamily="34" charset="0"/>
              </a:rPr>
              <a:t>quién</a:t>
            </a:r>
            <a:r>
              <a:rPr lang="en-GB" sz="3200" b="1" dirty="0">
                <a:solidFill>
                  <a:srgbClr val="4472C4">
                    <a:lumMod val="50000"/>
                  </a:srgbClr>
                </a:solidFill>
                <a:latin typeface="Century Gothic" panose="020B0502020202020204" pitchFamily="34" charset="0"/>
              </a:rPr>
              <a:t>?</a:t>
            </a:r>
          </a:p>
        </p:txBody>
      </p:sp>
      <p:sp>
        <p:nvSpPr>
          <p:cNvPr id="19" name="Rectangle 18"/>
          <p:cNvSpPr/>
          <p:nvPr/>
        </p:nvSpPr>
        <p:spPr>
          <a:xfrm>
            <a:off x="107285" y="1707748"/>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D</a:t>
            </a:r>
          </a:p>
        </p:txBody>
      </p:sp>
      <p:sp>
        <p:nvSpPr>
          <p:cNvPr id="22" name="Rectangle 21"/>
          <p:cNvSpPr/>
          <p:nvPr/>
        </p:nvSpPr>
        <p:spPr>
          <a:xfrm>
            <a:off x="2482520" y="1723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4472C4">
                    <a:lumMod val="50000"/>
                  </a:srgbClr>
                </a:solidFill>
                <a:latin typeface="Century Gothic" panose="020B0502020202020204" pitchFamily="34" charset="0"/>
              </a:rPr>
              <a:t>comprar</a:t>
            </a:r>
            <a:endParaRPr lang="en-GB" sz="3200" dirty="0">
              <a:solidFill>
                <a:srgbClr val="4472C4">
                  <a:lumMod val="50000"/>
                </a:srgbClr>
              </a:solidFill>
              <a:latin typeface="Century Gothic" panose="020B0502020202020204" pitchFamily="34" charset="0"/>
            </a:endParaRPr>
          </a:p>
        </p:txBody>
      </p:sp>
      <p:sp>
        <p:nvSpPr>
          <p:cNvPr id="23" name="Rectangle 22"/>
          <p:cNvSpPr/>
          <p:nvPr/>
        </p:nvSpPr>
        <p:spPr>
          <a:xfrm>
            <a:off x="2476002" y="1723291"/>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E</a:t>
            </a:r>
          </a:p>
        </p:txBody>
      </p:sp>
      <p:sp>
        <p:nvSpPr>
          <p:cNvPr id="24" name="Rectangle 23"/>
          <p:cNvSpPr/>
          <p:nvPr/>
        </p:nvSpPr>
        <p:spPr>
          <a:xfrm>
            <a:off x="4844720" y="1723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con</a:t>
            </a:r>
          </a:p>
        </p:txBody>
      </p:sp>
      <p:sp>
        <p:nvSpPr>
          <p:cNvPr id="25" name="Rectangle 24"/>
          <p:cNvSpPr/>
          <p:nvPr/>
        </p:nvSpPr>
        <p:spPr>
          <a:xfrm>
            <a:off x="4852978" y="1715755"/>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F</a:t>
            </a:r>
          </a:p>
        </p:txBody>
      </p:sp>
      <p:sp>
        <p:nvSpPr>
          <p:cNvPr id="3" name="Rectangle 2"/>
          <p:cNvSpPr/>
          <p:nvPr/>
        </p:nvSpPr>
        <p:spPr>
          <a:xfrm>
            <a:off x="5266822" y="319551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buy</a:t>
            </a:r>
          </a:p>
        </p:txBody>
      </p:sp>
      <p:sp>
        <p:nvSpPr>
          <p:cNvPr id="4" name="Rectangle 3"/>
          <p:cNvSpPr/>
          <p:nvPr/>
        </p:nvSpPr>
        <p:spPr>
          <a:xfrm>
            <a:off x="5266822" y="3202503"/>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G</a:t>
            </a:r>
          </a:p>
        </p:txBody>
      </p:sp>
      <p:sp>
        <p:nvSpPr>
          <p:cNvPr id="5" name="Rectangle 4"/>
          <p:cNvSpPr/>
          <p:nvPr/>
        </p:nvSpPr>
        <p:spPr>
          <a:xfrm>
            <a:off x="5266822" y="489096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female friend</a:t>
            </a:r>
          </a:p>
        </p:txBody>
      </p:sp>
      <p:sp>
        <p:nvSpPr>
          <p:cNvPr id="6" name="Rectangle 5"/>
          <p:cNvSpPr/>
          <p:nvPr/>
        </p:nvSpPr>
        <p:spPr>
          <a:xfrm>
            <a:off x="5266822" y="4890968"/>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J</a:t>
            </a:r>
          </a:p>
        </p:txBody>
      </p:sp>
      <p:sp>
        <p:nvSpPr>
          <p:cNvPr id="7" name="Rectangle 6"/>
          <p:cNvSpPr/>
          <p:nvPr/>
        </p:nvSpPr>
        <p:spPr>
          <a:xfrm>
            <a:off x="7629022" y="319551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with</a:t>
            </a:r>
          </a:p>
        </p:txBody>
      </p:sp>
      <p:sp>
        <p:nvSpPr>
          <p:cNvPr id="8" name="Rectangle 7"/>
          <p:cNvSpPr/>
          <p:nvPr/>
        </p:nvSpPr>
        <p:spPr>
          <a:xfrm>
            <a:off x="7629022" y="3195518"/>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H</a:t>
            </a:r>
          </a:p>
        </p:txBody>
      </p:sp>
      <p:sp>
        <p:nvSpPr>
          <p:cNvPr id="9" name="Rectangle 8"/>
          <p:cNvSpPr/>
          <p:nvPr/>
        </p:nvSpPr>
        <p:spPr>
          <a:xfrm>
            <a:off x="7629022" y="489096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late</a:t>
            </a:r>
          </a:p>
        </p:txBody>
      </p:sp>
      <p:sp>
        <p:nvSpPr>
          <p:cNvPr id="10" name="Rectangle 9"/>
          <p:cNvSpPr/>
          <p:nvPr/>
        </p:nvSpPr>
        <p:spPr>
          <a:xfrm>
            <a:off x="7629022" y="4890968"/>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K</a:t>
            </a:r>
          </a:p>
        </p:txBody>
      </p:sp>
      <p:sp>
        <p:nvSpPr>
          <p:cNvPr id="11" name="Rectangle 10"/>
          <p:cNvSpPr/>
          <p:nvPr/>
        </p:nvSpPr>
        <p:spPr>
          <a:xfrm>
            <a:off x="9991222" y="489096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to speak</a:t>
            </a:r>
          </a:p>
        </p:txBody>
      </p:sp>
      <p:sp>
        <p:nvSpPr>
          <p:cNvPr id="12" name="Rectangle 11"/>
          <p:cNvSpPr/>
          <p:nvPr/>
        </p:nvSpPr>
        <p:spPr>
          <a:xfrm>
            <a:off x="9991222" y="4890968"/>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L</a:t>
            </a:r>
          </a:p>
        </p:txBody>
      </p:sp>
      <p:sp>
        <p:nvSpPr>
          <p:cNvPr id="13" name="Rectangle 12"/>
          <p:cNvSpPr/>
          <p:nvPr/>
        </p:nvSpPr>
        <p:spPr>
          <a:xfrm>
            <a:off x="9991222" y="3195518"/>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472C4">
                    <a:lumMod val="50000"/>
                  </a:srgbClr>
                </a:solidFill>
                <a:latin typeface="Century Gothic" panose="020B0502020202020204" pitchFamily="34" charset="0"/>
              </a:rPr>
              <a:t>who?</a:t>
            </a:r>
          </a:p>
        </p:txBody>
      </p:sp>
      <p:sp>
        <p:nvSpPr>
          <p:cNvPr id="14" name="Rectangle 13"/>
          <p:cNvSpPr/>
          <p:nvPr/>
        </p:nvSpPr>
        <p:spPr>
          <a:xfrm>
            <a:off x="9991222" y="3202503"/>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white"/>
                </a:solidFill>
                <a:latin typeface="Century Gothic" panose="020B0502020202020204" pitchFamily="34" charset="0"/>
              </a:rPr>
              <a:t>I</a:t>
            </a:r>
          </a:p>
        </p:txBody>
      </p:sp>
      <p:sp>
        <p:nvSpPr>
          <p:cNvPr id="16" name="TextBox 15"/>
          <p:cNvSpPr txBox="1"/>
          <p:nvPr/>
        </p:nvSpPr>
        <p:spPr>
          <a:xfrm>
            <a:off x="1448934" y="5844560"/>
            <a:ext cx="3866016" cy="523220"/>
          </a:xfrm>
          <a:prstGeom prst="rect">
            <a:avLst/>
          </a:prstGeom>
          <a:noFill/>
        </p:spPr>
        <p:txBody>
          <a:bodyPr wrap="square" rtlCol="0">
            <a:spAutoFit/>
          </a:bodyPr>
          <a:lstStyle/>
          <a:p>
            <a:r>
              <a:rPr lang="en-GB" sz="2800" b="1" dirty="0">
                <a:solidFill>
                  <a:srgbClr val="4472C4">
                    <a:lumMod val="50000"/>
                  </a:srgbClr>
                </a:solidFill>
                <a:latin typeface="Century Gothic" panose="020B0502020202020204" pitchFamily="34" charset="0"/>
              </a:rPr>
              <a:t>palabras en </a:t>
            </a:r>
            <a:r>
              <a:rPr lang="en-GB" sz="2800" b="1" dirty="0" err="1">
                <a:solidFill>
                  <a:srgbClr val="4472C4">
                    <a:lumMod val="50000"/>
                  </a:srgbClr>
                </a:solidFill>
                <a:latin typeface="Century Gothic" panose="020B0502020202020204" pitchFamily="34" charset="0"/>
              </a:rPr>
              <a:t>inglés</a:t>
            </a:r>
            <a:r>
              <a:rPr lang="en-GB" sz="2800" b="1" dirty="0">
                <a:solidFill>
                  <a:srgbClr val="4472C4">
                    <a:lumMod val="50000"/>
                  </a:srgbClr>
                </a:solidFill>
                <a:latin typeface="Century Gothic" panose="020B0502020202020204" pitchFamily="34" charset="0"/>
              </a:rPr>
              <a:t> </a:t>
            </a:r>
            <a:r>
              <a:rPr lang="en-GB" sz="2800" b="1" dirty="0">
                <a:solidFill>
                  <a:srgbClr val="4472C4">
                    <a:lumMod val="50000"/>
                  </a:srgbClr>
                </a:solidFill>
                <a:latin typeface="Century Gothic" panose="020B0502020202020204" pitchFamily="34" charset="0"/>
                <a:sym typeface="Wingdings" panose="05000000000000000000" pitchFamily="2" charset="2"/>
              </a:rPr>
              <a:t></a:t>
            </a:r>
            <a:endParaRPr lang="en-GB" sz="2800" b="1" dirty="0">
              <a:solidFill>
                <a:srgbClr val="4472C4">
                  <a:lumMod val="50000"/>
                </a:srgbClr>
              </a:solidFill>
              <a:latin typeface="Century Gothic" panose="020B0502020202020204" pitchFamily="34" charset="0"/>
            </a:endParaRPr>
          </a:p>
        </p:txBody>
      </p:sp>
      <p:sp>
        <p:nvSpPr>
          <p:cNvPr id="28" name="Oval Callout 27" descr="oval callout"/>
          <p:cNvSpPr/>
          <p:nvPr/>
        </p:nvSpPr>
        <p:spPr>
          <a:xfrm>
            <a:off x="153198" y="3711667"/>
            <a:ext cx="4914033" cy="1774733"/>
          </a:xfrm>
          <a:prstGeom prst="wedgeEllipseCallout">
            <a:avLst>
              <a:gd name="adj1" fmla="val 58926"/>
              <a:gd name="adj2" fmla="val -100044"/>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entury Gothic" panose="020B0502020202020204" pitchFamily="34" charset="0"/>
            </a:endParaRPr>
          </a:p>
        </p:txBody>
      </p:sp>
      <p:sp>
        <p:nvSpPr>
          <p:cNvPr id="29" name="TextBox 28"/>
          <p:cNvSpPr txBox="1"/>
          <p:nvPr/>
        </p:nvSpPr>
        <p:spPr>
          <a:xfrm>
            <a:off x="529370" y="3998868"/>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A game-like memory challenge is introduced in this activity.</a:t>
            </a:r>
          </a:p>
        </p:txBody>
      </p:sp>
    </p:spTree>
    <p:extLst>
      <p:ext uri="{BB962C8B-B14F-4D97-AF65-F5344CB8AC3E}">
        <p14:creationId xmlns:p14="http://schemas.microsoft.com/office/powerpoint/2010/main" val="25805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1"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3"/>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1" restart="whenNotActive" fill="hold" evtFilter="cancelBubble" nodeType="interactiveSeq">
                <p:stCondLst>
                  <p:cond evt="onClick" delay="0">
                    <p:tgtEl>
                      <p:spTgt spid="2"/>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1" nodeType="clickEffect">
                                  <p:stCondLst>
                                    <p:cond delay="0"/>
                                  </p:stCondLst>
                                  <p:childTnLst>
                                    <p:set>
                                      <p:cBhvr>
                                        <p:cTn id="8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86" restart="whenNotActive" fill="hold" evtFilter="cancelBubble" nodeType="interactiveSeq">
                <p:stCondLst>
                  <p:cond evt="onClick" delay="0">
                    <p:tgtEl>
                      <p:spTgt spid="1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2" restart="whenNotActive" fill="hold" evtFilter="cancelBubble" nodeType="interactiveSeq">
                <p:stCondLst>
                  <p:cond evt="onClick" delay="0">
                    <p:tgtEl>
                      <p:spTgt spid="18"/>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1"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7" restart="whenNotActive" fill="hold" evtFilter="cancelBubble" nodeType="interactiveSeq">
                <p:stCondLst>
                  <p:cond evt="onClick" delay="0">
                    <p:tgtEl>
                      <p:spTgt spid="21"/>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3" restart="whenNotActive" fill="hold" evtFilter="cancelBubble" nodeType="interactiveSeq">
                <p:stCondLst>
                  <p:cond evt="onClick" delay="0">
                    <p:tgtEl>
                      <p:spTgt spid="20"/>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clickEffect">
                                  <p:stCondLst>
                                    <p:cond delay="0"/>
                                  </p:stCondLst>
                                  <p:childTnLst>
                                    <p:set>
                                      <p:cBhvr>
                                        <p:cTn id="10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08" restart="whenNotActive" fill="hold" evtFilter="cancelBubble" nodeType="interactiveSeq">
                <p:stCondLst>
                  <p:cond evt="onClick" delay="0">
                    <p:tgtEl>
                      <p:spTgt spid="23"/>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19" restart="whenNotActive" fill="hold" evtFilter="cancelBubble" nodeType="interactiveSeq">
                <p:stCondLst>
                  <p:cond evt="onClick" delay="0">
                    <p:tgtEl>
                      <p:spTgt spid="25"/>
                    </p:tgtEl>
                  </p:cond>
                </p:stCondLst>
                <p:endSync evt="end" delay="0">
                  <p:rtn val="all"/>
                </p:endSync>
                <p:childTnLst>
                  <p:par>
                    <p:cTn id="120" fill="hold">
                      <p:stCondLst>
                        <p:cond delay="0"/>
                      </p:stCondLst>
                      <p:childTnLst>
                        <p:par>
                          <p:cTn id="121" fill="hold">
                            <p:stCondLst>
                              <p:cond delay="0"/>
                            </p:stCondLst>
                            <p:childTnLst>
                              <p:par>
                                <p:cTn id="122" presetID="10" presetClass="exit" presetSubtype="0" fill="hold" grpId="0" nodeType="clickEffect">
                                  <p:stCondLst>
                                    <p:cond delay="0"/>
                                  </p:stCondLst>
                                  <p:childTnLst>
                                    <p:animEffect transition="out" filter="fade">
                                      <p:cBhvr>
                                        <p:cTn id="123" dur="500"/>
                                        <p:tgtEl>
                                          <p:spTgt spid="25"/>
                                        </p:tgtEl>
                                      </p:cBhvr>
                                    </p:animEffect>
                                    <p:set>
                                      <p:cBhvr>
                                        <p:cTn id="12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5" restart="whenNotActive" fill="hold" evtFilter="cancelBubble" nodeType="interactiveSeq">
                <p:stCondLst>
                  <p:cond evt="onClick" delay="0">
                    <p:tgtEl>
                      <p:spTgt spid="24"/>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1" nodeType="clickEffect">
                                  <p:stCondLst>
                                    <p:cond delay="0"/>
                                  </p:stCondLst>
                                  <p:childTnLst>
                                    <p:set>
                                      <p:cBhvr>
                                        <p:cTn id="12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30" restart="whenNotActive" fill="hold" evtFilter="cancelBubble" nodeType="interactiveSeq">
                <p:stCondLst>
                  <p:cond evt="onClick" delay="0">
                    <p:tgtEl>
                      <p:spTgt spid="27"/>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grpId="0" nodeType="clickEffect">
                                  <p:stCondLst>
                                    <p:cond delay="0"/>
                                  </p:stCondLst>
                                  <p:childTnLst>
                                    <p:animEffect transition="out" filter="fade">
                                      <p:cBhvr>
                                        <p:cTn id="134" dur="500"/>
                                        <p:tgtEl>
                                          <p:spTgt spid="27"/>
                                        </p:tgtEl>
                                      </p:cBhvr>
                                    </p:animEffect>
                                    <p:set>
                                      <p:cBhvr>
                                        <p:cTn id="13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1" presetClass="entr" presetSubtype="0" fill="hold" grpId="1" nodeType="clickEffect">
                                  <p:stCondLst>
                                    <p:cond delay="0"/>
                                  </p:stCondLst>
                                  <p:childTnLst>
                                    <p:set>
                                      <p:cBhvr>
                                        <p:cTn id="140"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7" grpId="0" animBg="1"/>
      <p:bldP spid="17" grpId="1" animBg="1"/>
      <p:bldP spid="21" grpId="0" animBg="1"/>
      <p:bldP spid="21" grpId="1" animBg="1"/>
      <p:bldP spid="27" grpId="0" animBg="1"/>
      <p:bldP spid="27" grpId="1" animBg="1"/>
      <p:bldP spid="19" grpId="0" animBg="1"/>
      <p:bldP spid="19" grpId="1" animBg="1"/>
      <p:bldP spid="23" grpId="0" animBg="1"/>
      <p:bldP spid="23" grpId="1" animBg="1"/>
      <p:bldP spid="25" grpId="0" animBg="1"/>
      <p:bldP spid="25" grpId="1" animBg="1"/>
      <p:bldP spid="4" grpId="0" animBg="1"/>
      <p:bldP spid="4" grpId="1" animBg="1"/>
      <p:bldP spid="6" grpId="0" animBg="1"/>
      <p:bldP spid="6" grpId="1" animBg="1"/>
      <p:bldP spid="8" grpId="0" animBg="1"/>
      <p:bldP spid="8" grpId="1" animBg="1"/>
      <p:bldP spid="10" grpId="0" animBg="1"/>
      <p:bldP spid="10" grpId="1" animBg="1"/>
      <p:bldP spid="12" grpId="0" animBg="1"/>
      <p:bldP spid="12" grpId="1" animBg="1"/>
      <p:bldP spid="14" grpId="0" animBg="1"/>
      <p:bldP spid="14" grpId="1" animBg="1"/>
      <p:bldP spid="2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625" y="163141"/>
            <a:ext cx="10515600" cy="1325563"/>
          </a:xfrm>
        </p:spPr>
        <p:txBody>
          <a:bodyPr>
            <a:normAutofit/>
          </a:bodyPr>
          <a:lstStyle/>
          <a:p>
            <a:r>
              <a:rPr lang="en-GB" sz="3600" b="1" dirty="0"/>
              <a:t>Was </a:t>
            </a:r>
            <a:r>
              <a:rPr lang="en-GB" sz="3600" b="1" dirty="0" err="1"/>
              <a:t>denkst</a:t>
            </a:r>
            <a:r>
              <a:rPr lang="en-GB" sz="3600" b="1" dirty="0"/>
              <a:t> du?</a:t>
            </a:r>
          </a:p>
        </p:txBody>
      </p:sp>
      <p:pic>
        <p:nvPicPr>
          <p:cNvPr id="11" name="Picture 10" descr="person with a question mark and a hand behind their ear to signal that they are listening">
            <a:extLst>
              <a:ext uri="{FF2B5EF4-FFF2-40B4-BE49-F238E27FC236}">
                <a16:creationId xmlns:a16="http://schemas.microsoft.com/office/drawing/2014/main" id="{30E75E5A-1818-4045-A74F-B81BC96F6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491" y="92821"/>
            <a:ext cx="1142934" cy="1180397"/>
          </a:xfrm>
          <a:prstGeom prst="rect">
            <a:avLst/>
          </a:prstGeom>
        </p:spPr>
      </p:pic>
      <p:sp>
        <p:nvSpPr>
          <p:cNvPr id="9" name="Rectangle 8">
            <a:extLst>
              <a:ext uri="{FF2B5EF4-FFF2-40B4-BE49-F238E27FC236}">
                <a16:creationId xmlns:a16="http://schemas.microsoft.com/office/drawing/2014/main" id="{890C7C92-EADB-3948-A8E7-7A89A3B11411}"/>
              </a:ext>
            </a:extLst>
          </p:cNvPr>
          <p:cNvSpPr/>
          <p:nvPr/>
        </p:nvSpPr>
        <p:spPr>
          <a:xfrm>
            <a:off x="4961859" y="1010392"/>
            <a:ext cx="6585099" cy="3242041"/>
          </a:xfrm>
          <a:prstGeom prst="rect">
            <a:avLst/>
          </a:prstGeom>
        </p:spPr>
        <p:txBody>
          <a:bodyPr wrap="square">
            <a:spAutoFit/>
          </a:bodyPr>
          <a:lstStyle/>
          <a:p>
            <a:pPr>
              <a:lnSpc>
                <a:spcPct val="150000"/>
              </a:lnSpc>
            </a:pPr>
            <a:r>
              <a:rPr lang="en-GB" sz="2800" dirty="0">
                <a:solidFill>
                  <a:srgbClr val="1F4E79"/>
                </a:solidFill>
                <a:latin typeface="Century Gothic" panose="020B0502020202020204" pitchFamily="34" charset="0"/>
              </a:rPr>
              <a:t>1. I have seen this word before.</a:t>
            </a:r>
          </a:p>
          <a:p>
            <a:pPr>
              <a:lnSpc>
                <a:spcPct val="150000"/>
              </a:lnSpc>
            </a:pPr>
            <a:r>
              <a:rPr lang="en-GB" sz="2800" dirty="0">
                <a:solidFill>
                  <a:srgbClr val="1F4E79"/>
                </a:solidFill>
                <a:latin typeface="Century Gothic" panose="020B0502020202020204" pitchFamily="34" charset="0"/>
              </a:rPr>
              <a:t>2. I know what the word means.</a:t>
            </a:r>
          </a:p>
          <a:p>
            <a:pPr>
              <a:lnSpc>
                <a:spcPct val="150000"/>
              </a:lnSpc>
            </a:pPr>
            <a:r>
              <a:rPr lang="en-GB" sz="2800" dirty="0">
                <a:solidFill>
                  <a:srgbClr val="1F4E79"/>
                </a:solidFill>
                <a:latin typeface="Century Gothic" panose="020B0502020202020204" pitchFamily="34" charset="0"/>
              </a:rPr>
              <a:t>3. I can read the word aloud.</a:t>
            </a:r>
          </a:p>
          <a:p>
            <a:pPr>
              <a:lnSpc>
                <a:spcPct val="150000"/>
              </a:lnSpc>
            </a:pPr>
            <a:r>
              <a:rPr lang="en-GB" sz="2800" dirty="0">
                <a:solidFill>
                  <a:srgbClr val="1F4E79"/>
                </a:solidFill>
                <a:latin typeface="Century Gothic" panose="020B0502020202020204" pitchFamily="34" charset="0"/>
              </a:rPr>
              <a:t>4. I can spell the word correctly.</a:t>
            </a:r>
          </a:p>
          <a:p>
            <a:pPr>
              <a:lnSpc>
                <a:spcPct val="150000"/>
              </a:lnSpc>
            </a:pPr>
            <a:r>
              <a:rPr lang="en-GB" sz="2800" dirty="0">
                <a:solidFill>
                  <a:srgbClr val="1F4E79"/>
                </a:solidFill>
                <a:latin typeface="Century Gothic" panose="020B0502020202020204" pitchFamily="34" charset="0"/>
              </a:rPr>
              <a:t>5. I can use the word in a sentence.</a:t>
            </a:r>
          </a:p>
        </p:txBody>
      </p:sp>
      <p:pic>
        <p:nvPicPr>
          <p:cNvPr id="8" name="Picture 7" descr="screenshot of the 'developing my vocabularly checklist'">
            <a:extLst>
              <a:ext uri="{FF2B5EF4-FFF2-40B4-BE49-F238E27FC236}">
                <a16:creationId xmlns:a16="http://schemas.microsoft.com/office/drawing/2014/main" id="{BC7A434B-09FE-584B-8B7B-BE1D27CD4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730" y="346888"/>
            <a:ext cx="3867619" cy="5492669"/>
          </a:xfrm>
          <a:prstGeom prst="rect">
            <a:avLst/>
          </a:prstGeom>
          <a:ln>
            <a:solidFill>
              <a:srgbClr val="115076"/>
            </a:solidFill>
          </a:ln>
        </p:spPr>
      </p:pic>
      <p:sp>
        <p:nvSpPr>
          <p:cNvPr id="14" name="Oval Callout 13" descr="oval callout"/>
          <p:cNvSpPr/>
          <p:nvPr/>
        </p:nvSpPr>
        <p:spPr>
          <a:xfrm>
            <a:off x="62592" y="4572000"/>
            <a:ext cx="4914033" cy="2102444"/>
          </a:xfrm>
          <a:prstGeom prst="wedgeEllipseCallout">
            <a:avLst>
              <a:gd name="adj1" fmla="val 50010"/>
              <a:gd name="adj2" fmla="val -125231"/>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5" name="TextBox 14"/>
          <p:cNvSpPr txBox="1"/>
          <p:nvPr/>
        </p:nvSpPr>
        <p:spPr>
          <a:xfrm>
            <a:off x="491730" y="5023057"/>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This checklist gets students thinking about how well they know a word.</a:t>
            </a:r>
          </a:p>
        </p:txBody>
      </p:sp>
      <p:sp>
        <p:nvSpPr>
          <p:cNvPr id="12" name="Rounded Rectangular Callout 11"/>
          <p:cNvSpPr/>
          <p:nvPr/>
        </p:nvSpPr>
        <p:spPr>
          <a:xfrm>
            <a:off x="4976625" y="4252433"/>
            <a:ext cx="6585099" cy="1669774"/>
          </a:xfrm>
          <a:prstGeom prst="wedgeRoundRectCallout">
            <a:avLst/>
          </a:prstGeom>
          <a:solidFill>
            <a:srgbClr val="FBF0D5"/>
          </a:solidFill>
          <a:ln w="5715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F4E79"/>
                </a:solidFill>
                <a:latin typeface="Century Gothic" panose="020B0502020202020204" pitchFamily="34" charset="0"/>
              </a:rPr>
              <a:t>6. For nouns, I know the gender and the correct word for ‘the’</a:t>
            </a:r>
          </a:p>
        </p:txBody>
      </p:sp>
    </p:spTree>
    <p:extLst>
      <p:ext uri="{BB962C8B-B14F-4D97-AF65-F5344CB8AC3E}">
        <p14:creationId xmlns:p14="http://schemas.microsoft.com/office/powerpoint/2010/main" val="1373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hidden="1"/>
          <p:cNvSpPr>
            <a:spLocks noGrp="1"/>
          </p:cNvSpPr>
          <p:nvPr>
            <p:ph type="title"/>
          </p:nvPr>
        </p:nvSpPr>
        <p:spPr>
          <a:xfrm>
            <a:off x="9395166" y="172186"/>
            <a:ext cx="2458374" cy="461665"/>
          </a:xfrm>
        </p:spPr>
        <p:txBody>
          <a:bodyPr>
            <a:normAutofit fontScale="90000"/>
          </a:bodyPr>
          <a:lstStyle/>
          <a:p>
            <a:r>
              <a:rPr lang="en-GB" sz="2000" dirty="0">
                <a:solidFill>
                  <a:schemeClr val="bg1"/>
                </a:solidFill>
              </a:rPr>
              <a:t>Starter - genders and spellings</a:t>
            </a:r>
          </a:p>
        </p:txBody>
      </p:sp>
      <p:sp>
        <p:nvSpPr>
          <p:cNvPr id="31" name="TextBox 30"/>
          <p:cNvSpPr txBox="1"/>
          <p:nvPr/>
        </p:nvSpPr>
        <p:spPr>
          <a:xfrm>
            <a:off x="59572" y="916427"/>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A</a:t>
            </a:r>
          </a:p>
        </p:txBody>
      </p:sp>
      <p:pic>
        <p:nvPicPr>
          <p:cNvPr id="8" name="Picture 7" descr="gloves">
            <a:extLst>
              <a:ext uri="{FF2B5EF4-FFF2-40B4-BE49-F238E27FC236}">
                <a16:creationId xmlns:a16="http://schemas.microsoft.com/office/drawing/2014/main" id="{6B857EDF-2DF4-0B4D-9B96-AFE6218E6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48" y="284012"/>
            <a:ext cx="1197230" cy="1203277"/>
          </a:xfrm>
          <a:prstGeom prst="rect">
            <a:avLst/>
          </a:prstGeom>
        </p:spPr>
      </p:pic>
      <p:sp>
        <p:nvSpPr>
          <p:cNvPr id="14" name="TextBox 13">
            <a:extLst>
              <a:ext uri="{FF2B5EF4-FFF2-40B4-BE49-F238E27FC236}">
                <a16:creationId xmlns:a16="http://schemas.microsoft.com/office/drawing/2014/main" id="{BEC3CC96-2888-9143-A205-5C3DB09ABF56}"/>
              </a:ext>
            </a:extLst>
          </p:cNvPr>
          <p:cNvSpPr txBox="1"/>
          <p:nvPr/>
        </p:nvSpPr>
        <p:spPr>
          <a:xfrm>
            <a:off x="2105571" y="885650"/>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d__ P___</a:t>
            </a:r>
          </a:p>
        </p:txBody>
      </p:sp>
      <p:sp>
        <p:nvSpPr>
          <p:cNvPr id="32" name="TextBox 31"/>
          <p:cNvSpPr txBox="1"/>
          <p:nvPr/>
        </p:nvSpPr>
        <p:spPr>
          <a:xfrm>
            <a:off x="71743" y="2255083"/>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B</a:t>
            </a:r>
          </a:p>
        </p:txBody>
      </p:sp>
      <p:pic>
        <p:nvPicPr>
          <p:cNvPr id="11" name="Picture 10" descr="green checkmark">
            <a:extLst>
              <a:ext uri="{FF2B5EF4-FFF2-40B4-BE49-F238E27FC236}">
                <a16:creationId xmlns:a16="http://schemas.microsoft.com/office/drawing/2014/main" id="{BCC38307-A1C0-F946-A92A-CFF25E51B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37" y="1891167"/>
            <a:ext cx="757452" cy="789012"/>
          </a:xfrm>
          <a:prstGeom prst="rect">
            <a:avLst/>
          </a:prstGeom>
        </p:spPr>
      </p:pic>
      <p:sp>
        <p:nvSpPr>
          <p:cNvPr id="15" name="TextBox 14">
            <a:extLst>
              <a:ext uri="{FF2B5EF4-FFF2-40B4-BE49-F238E27FC236}">
                <a16:creationId xmlns:a16="http://schemas.microsoft.com/office/drawing/2014/main" id="{7CE41A36-5FE2-4C45-9308-513FF42FEC5B}"/>
              </a:ext>
            </a:extLst>
          </p:cNvPr>
          <p:cNvSpPr txBox="1"/>
          <p:nvPr/>
        </p:nvSpPr>
        <p:spPr>
          <a:xfrm>
            <a:off x="2105571" y="2054840"/>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r______</a:t>
            </a:r>
          </a:p>
        </p:txBody>
      </p:sp>
      <p:sp>
        <p:nvSpPr>
          <p:cNvPr id="33" name="TextBox 32"/>
          <p:cNvSpPr txBox="1"/>
          <p:nvPr/>
        </p:nvSpPr>
        <p:spPr>
          <a:xfrm>
            <a:off x="57698" y="3758823"/>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C</a:t>
            </a:r>
          </a:p>
        </p:txBody>
      </p:sp>
      <p:pic>
        <p:nvPicPr>
          <p:cNvPr id="2" name="Picture 1" descr="person speaking">
            <a:extLst>
              <a:ext uri="{FF2B5EF4-FFF2-40B4-BE49-F238E27FC236}">
                <a16:creationId xmlns:a16="http://schemas.microsoft.com/office/drawing/2014/main" id="{E47DFD57-6F65-5844-B387-4E489B57F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59" y="3083421"/>
            <a:ext cx="2458373" cy="1446310"/>
          </a:xfrm>
          <a:prstGeom prst="rect">
            <a:avLst/>
          </a:prstGeom>
        </p:spPr>
      </p:pic>
      <p:sp>
        <p:nvSpPr>
          <p:cNvPr id="16" name="TextBox 15">
            <a:extLst>
              <a:ext uri="{FF2B5EF4-FFF2-40B4-BE49-F238E27FC236}">
                <a16:creationId xmlns:a16="http://schemas.microsoft.com/office/drawing/2014/main" id="{12B7F7CD-7A5D-EF44-A900-1A7D0D496F77}"/>
              </a:ext>
            </a:extLst>
          </p:cNvPr>
          <p:cNvSpPr txBox="1"/>
          <p:nvPr/>
        </p:nvSpPr>
        <p:spPr>
          <a:xfrm>
            <a:off x="2918529" y="3532430"/>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s______</a:t>
            </a:r>
          </a:p>
        </p:txBody>
      </p:sp>
      <p:sp>
        <p:nvSpPr>
          <p:cNvPr id="34" name="TextBox 33"/>
          <p:cNvSpPr txBox="1"/>
          <p:nvPr/>
        </p:nvSpPr>
        <p:spPr>
          <a:xfrm>
            <a:off x="71742" y="5255998"/>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D</a:t>
            </a:r>
          </a:p>
        </p:txBody>
      </p:sp>
      <p:pic>
        <p:nvPicPr>
          <p:cNvPr id="10" name="Picture 9" descr="teacher in front of classroom">
            <a:extLst>
              <a:ext uri="{FF2B5EF4-FFF2-40B4-BE49-F238E27FC236}">
                <a16:creationId xmlns:a16="http://schemas.microsoft.com/office/drawing/2014/main" id="{B1C586EB-6218-8A4D-BF9F-DC769FE1527D}"/>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7728" y="4661601"/>
            <a:ext cx="2079014" cy="1500355"/>
          </a:xfrm>
          <a:prstGeom prst="rect">
            <a:avLst/>
          </a:prstGeom>
        </p:spPr>
      </p:pic>
      <p:sp>
        <p:nvSpPr>
          <p:cNvPr id="17" name="TextBox 16">
            <a:extLst>
              <a:ext uri="{FF2B5EF4-FFF2-40B4-BE49-F238E27FC236}">
                <a16:creationId xmlns:a16="http://schemas.microsoft.com/office/drawing/2014/main" id="{6CD65863-D211-9447-A003-C843AFCF066F}"/>
              </a:ext>
            </a:extLst>
          </p:cNvPr>
          <p:cNvSpPr txBox="1"/>
          <p:nvPr/>
        </p:nvSpPr>
        <p:spPr>
          <a:xfrm>
            <a:off x="2677140" y="5288257"/>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d__ K___</a:t>
            </a:r>
          </a:p>
        </p:txBody>
      </p:sp>
      <p:sp>
        <p:nvSpPr>
          <p:cNvPr id="35" name="TextBox 34"/>
          <p:cNvSpPr txBox="1"/>
          <p:nvPr/>
        </p:nvSpPr>
        <p:spPr>
          <a:xfrm>
            <a:off x="4880006" y="924673"/>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E</a:t>
            </a:r>
          </a:p>
        </p:txBody>
      </p:sp>
      <p:pic>
        <p:nvPicPr>
          <p:cNvPr id="12" name="Picture 11" descr="red cross">
            <a:extLst>
              <a:ext uri="{FF2B5EF4-FFF2-40B4-BE49-F238E27FC236}">
                <a16:creationId xmlns:a16="http://schemas.microsoft.com/office/drawing/2014/main" id="{660625B1-6B9A-D649-9D08-DED1160D8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7240" y="824494"/>
            <a:ext cx="581170" cy="662795"/>
          </a:xfrm>
          <a:prstGeom prst="rect">
            <a:avLst/>
          </a:prstGeom>
        </p:spPr>
      </p:pic>
      <p:sp>
        <p:nvSpPr>
          <p:cNvPr id="18" name="TextBox 17">
            <a:extLst>
              <a:ext uri="{FF2B5EF4-FFF2-40B4-BE49-F238E27FC236}">
                <a16:creationId xmlns:a16="http://schemas.microsoft.com/office/drawing/2014/main" id="{A92E1499-4A64-4A40-A8E1-9FDD48B3D558}"/>
              </a:ext>
            </a:extLst>
          </p:cNvPr>
          <p:cNvSpPr txBox="1"/>
          <p:nvPr/>
        </p:nvSpPr>
        <p:spPr>
          <a:xfrm>
            <a:off x="6666333" y="925058"/>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f_____</a:t>
            </a:r>
          </a:p>
        </p:txBody>
      </p:sp>
      <p:sp>
        <p:nvSpPr>
          <p:cNvPr id="36" name="TextBox 35"/>
          <p:cNvSpPr txBox="1"/>
          <p:nvPr/>
        </p:nvSpPr>
        <p:spPr>
          <a:xfrm>
            <a:off x="4892177" y="2263329"/>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F</a:t>
            </a:r>
          </a:p>
        </p:txBody>
      </p:sp>
      <p:pic>
        <p:nvPicPr>
          <p:cNvPr id="9" name="Picture 8" descr="cartoon of a man">
            <a:extLst>
              <a:ext uri="{FF2B5EF4-FFF2-40B4-BE49-F238E27FC236}">
                <a16:creationId xmlns:a16="http://schemas.microsoft.com/office/drawing/2014/main" id="{C88E60A5-D806-844E-BCCA-FD661C715CD2}"/>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33791" y="2151090"/>
            <a:ext cx="877855" cy="1864663"/>
          </a:xfrm>
          <a:prstGeom prst="rect">
            <a:avLst/>
          </a:prstGeom>
        </p:spPr>
      </p:pic>
      <p:sp>
        <p:nvSpPr>
          <p:cNvPr id="19" name="TextBox 18">
            <a:extLst>
              <a:ext uri="{FF2B5EF4-FFF2-40B4-BE49-F238E27FC236}">
                <a16:creationId xmlns:a16="http://schemas.microsoft.com/office/drawing/2014/main" id="{6562C8EE-CCD2-FD4D-A0F2-E506D36FF706}"/>
              </a:ext>
            </a:extLst>
          </p:cNvPr>
          <p:cNvSpPr txBox="1"/>
          <p:nvPr/>
        </p:nvSpPr>
        <p:spPr>
          <a:xfrm>
            <a:off x="6868363" y="2894518"/>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d__ M___</a:t>
            </a:r>
          </a:p>
        </p:txBody>
      </p:sp>
      <p:sp>
        <p:nvSpPr>
          <p:cNvPr id="37" name="TextBox 36"/>
          <p:cNvSpPr txBox="1"/>
          <p:nvPr/>
        </p:nvSpPr>
        <p:spPr>
          <a:xfrm>
            <a:off x="4892176" y="5264244"/>
            <a:ext cx="409595" cy="400110"/>
          </a:xfrm>
          <a:prstGeom prst="rect">
            <a:avLst/>
          </a:prstGeom>
          <a:solidFill>
            <a:srgbClr val="115076"/>
          </a:solidFill>
        </p:spPr>
        <p:txBody>
          <a:bodyPr wrap="square" rtlCol="0">
            <a:spAutoFit/>
          </a:bodyPr>
          <a:lstStyle/>
          <a:p>
            <a:pPr algn="ctr"/>
            <a:r>
              <a:rPr lang="en-GB" sz="2000" b="1" dirty="0">
                <a:solidFill>
                  <a:prstClr val="white"/>
                </a:solidFill>
                <a:latin typeface="Century Gothic" panose="020B0502020202020204" pitchFamily="34" charset="0"/>
              </a:rPr>
              <a:t>G</a:t>
            </a:r>
          </a:p>
        </p:txBody>
      </p:sp>
      <p:grpSp>
        <p:nvGrpSpPr>
          <p:cNvPr id="3" name="Group 2" descr="green checkmark next to day, red cross next to night">
            <a:extLst>
              <a:ext uri="{FF2B5EF4-FFF2-40B4-BE49-F238E27FC236}">
                <a16:creationId xmlns:a16="http://schemas.microsoft.com/office/drawing/2014/main" id="{47CEF3E5-B560-C246-B4CD-58022355AA73}"/>
              </a:ext>
            </a:extLst>
          </p:cNvPr>
          <p:cNvGrpSpPr/>
          <p:nvPr/>
        </p:nvGrpSpPr>
        <p:grpSpPr>
          <a:xfrm>
            <a:off x="5506915" y="4272733"/>
            <a:ext cx="2347637" cy="1937254"/>
            <a:chOff x="9088545" y="3559051"/>
            <a:chExt cx="2347637" cy="1937254"/>
          </a:xfrm>
        </p:grpSpPr>
        <p:pic>
          <p:nvPicPr>
            <p:cNvPr id="4" name="Picture 3">
              <a:extLst>
                <a:ext uri="{FF2B5EF4-FFF2-40B4-BE49-F238E27FC236}">
                  <a16:creationId xmlns:a16="http://schemas.microsoft.com/office/drawing/2014/main" id="{014FE159-9ECC-9247-89D6-C9D4E84625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8545" y="4398939"/>
              <a:ext cx="1108450" cy="1097366"/>
            </a:xfrm>
            <a:prstGeom prst="rect">
              <a:avLst/>
            </a:prstGeom>
          </p:spPr>
        </p:pic>
        <p:pic>
          <p:nvPicPr>
            <p:cNvPr id="5" name="Picture 4">
              <a:extLst>
                <a:ext uri="{FF2B5EF4-FFF2-40B4-BE49-F238E27FC236}">
                  <a16:creationId xmlns:a16="http://schemas.microsoft.com/office/drawing/2014/main" id="{0F8C0FEE-96F3-3E4B-98EF-FB8201BF52D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10074" y="4398939"/>
              <a:ext cx="1226108" cy="1097366"/>
            </a:xfrm>
            <a:prstGeom prst="rect">
              <a:avLst/>
            </a:prstGeom>
          </p:spPr>
        </p:pic>
        <p:pic>
          <p:nvPicPr>
            <p:cNvPr id="6" name="Picture 5">
              <a:extLst>
                <a:ext uri="{FF2B5EF4-FFF2-40B4-BE49-F238E27FC236}">
                  <a16:creationId xmlns:a16="http://schemas.microsoft.com/office/drawing/2014/main" id="{03F6786A-AC95-A14E-8CCD-322D6232B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9455" y="3559051"/>
              <a:ext cx="757452" cy="789012"/>
            </a:xfrm>
            <a:prstGeom prst="rect">
              <a:avLst/>
            </a:prstGeom>
          </p:spPr>
        </p:pic>
        <p:pic>
          <p:nvPicPr>
            <p:cNvPr id="7" name="Picture 6">
              <a:extLst>
                <a:ext uri="{FF2B5EF4-FFF2-40B4-BE49-F238E27FC236}">
                  <a16:creationId xmlns:a16="http://schemas.microsoft.com/office/drawing/2014/main" id="{ABDA5124-F9AE-9648-805D-E1D8B33ED8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6314" y="3736145"/>
              <a:ext cx="581170" cy="662795"/>
            </a:xfrm>
            <a:prstGeom prst="rect">
              <a:avLst/>
            </a:prstGeom>
          </p:spPr>
        </p:pic>
      </p:grpSp>
      <p:sp>
        <p:nvSpPr>
          <p:cNvPr id="20" name="TextBox 19">
            <a:extLst>
              <a:ext uri="{FF2B5EF4-FFF2-40B4-BE49-F238E27FC236}">
                <a16:creationId xmlns:a16="http://schemas.microsoft.com/office/drawing/2014/main" id="{14C6EB83-8E9C-F84F-A3E4-AC55844B6B55}"/>
              </a:ext>
            </a:extLst>
          </p:cNvPr>
          <p:cNvSpPr txBox="1"/>
          <p:nvPr/>
        </p:nvSpPr>
        <p:spPr>
          <a:xfrm>
            <a:off x="8232767" y="5425276"/>
            <a:ext cx="2295948"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d__ T__</a:t>
            </a:r>
          </a:p>
        </p:txBody>
      </p:sp>
      <p:sp>
        <p:nvSpPr>
          <p:cNvPr id="13" name="Rectangle 12" descr="start button for the timer">
            <a:extLst>
              <a:ext uri="{FF2B5EF4-FFF2-40B4-BE49-F238E27FC236}">
                <a16:creationId xmlns:a16="http://schemas.microsoft.com/office/drawing/2014/main" id="{D5769766-8965-5D44-B216-EF9A874AF4F9}"/>
              </a:ext>
            </a:extLst>
          </p:cNvPr>
          <p:cNvSpPr/>
          <p:nvPr/>
        </p:nvSpPr>
        <p:spPr>
          <a:xfrm>
            <a:off x="9879285" y="537052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1" name="Rectangle 2" descr="rectangle for the timer">
            <a:extLst>
              <a:ext uri="{FF2B5EF4-FFF2-40B4-BE49-F238E27FC236}">
                <a16:creationId xmlns:a16="http://schemas.microsoft.com/office/drawing/2014/main" id="{587A288E-1999-5347-A2F2-785B94EDEE05}"/>
              </a:ext>
            </a:extLst>
          </p:cNvPr>
          <p:cNvSpPr>
            <a:spLocks noChangeArrowheads="1"/>
          </p:cNvSpPr>
          <p:nvPr/>
        </p:nvSpPr>
        <p:spPr bwMode="auto">
          <a:xfrm>
            <a:off x="10032879" y="121426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22" name="Rectangle 3" descr="rectangle for the timer">
            <a:extLst>
              <a:ext uri="{FF2B5EF4-FFF2-40B4-BE49-F238E27FC236}">
                <a16:creationId xmlns:a16="http://schemas.microsoft.com/office/drawing/2014/main" id="{31865D30-782E-7C42-A63D-E26F1D994DEC}"/>
              </a:ext>
            </a:extLst>
          </p:cNvPr>
          <p:cNvSpPr>
            <a:spLocks noChangeArrowheads="1"/>
          </p:cNvSpPr>
          <p:nvPr/>
        </p:nvSpPr>
        <p:spPr bwMode="auto">
          <a:xfrm>
            <a:off x="10030513" y="121426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23" name="Line 4" descr="line for the timer">
            <a:extLst>
              <a:ext uri="{FF2B5EF4-FFF2-40B4-BE49-F238E27FC236}">
                <a16:creationId xmlns:a16="http://schemas.microsoft.com/office/drawing/2014/main" id="{18DDEDE2-ED64-6A4C-BDC3-8E3BEDC0D13A}"/>
              </a:ext>
            </a:extLst>
          </p:cNvPr>
          <p:cNvSpPr>
            <a:spLocks noChangeShapeType="1"/>
          </p:cNvSpPr>
          <p:nvPr/>
        </p:nvSpPr>
        <p:spPr bwMode="auto">
          <a:xfrm>
            <a:off x="10716252" y="120284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24" name="Line 7" descr="line for the timer to show 60 seconds">
            <a:extLst>
              <a:ext uri="{FF2B5EF4-FFF2-40B4-BE49-F238E27FC236}">
                <a16:creationId xmlns:a16="http://schemas.microsoft.com/office/drawing/2014/main" id="{C344275B-C9A3-E64F-AD8D-AE672A230408}"/>
              </a:ext>
            </a:extLst>
          </p:cNvPr>
          <p:cNvSpPr>
            <a:spLocks noChangeShapeType="1"/>
          </p:cNvSpPr>
          <p:nvPr/>
        </p:nvSpPr>
        <p:spPr bwMode="auto">
          <a:xfrm>
            <a:off x="10740940" y="120284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25" name="Line 9" descr="line for the timer to show zero seconds">
            <a:extLst>
              <a:ext uri="{FF2B5EF4-FFF2-40B4-BE49-F238E27FC236}">
                <a16:creationId xmlns:a16="http://schemas.microsoft.com/office/drawing/2014/main" id="{B60F2983-67F9-444D-9AF1-8B07AB930246}"/>
              </a:ext>
            </a:extLst>
          </p:cNvPr>
          <p:cNvSpPr>
            <a:spLocks noChangeShapeType="1"/>
          </p:cNvSpPr>
          <p:nvPr/>
        </p:nvSpPr>
        <p:spPr bwMode="auto">
          <a:xfrm>
            <a:off x="10716252" y="535910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26" name="Text Box 10">
            <a:extLst>
              <a:ext uri="{FF2B5EF4-FFF2-40B4-BE49-F238E27FC236}">
                <a16:creationId xmlns:a16="http://schemas.microsoft.com/office/drawing/2014/main" id="{CD928962-83E8-B942-92B0-85DEC2B1CEDA}"/>
              </a:ext>
            </a:extLst>
          </p:cNvPr>
          <p:cNvSpPr txBox="1">
            <a:spLocks noChangeArrowheads="1"/>
          </p:cNvSpPr>
          <p:nvPr/>
        </p:nvSpPr>
        <p:spPr bwMode="auto">
          <a:xfrm>
            <a:off x="10716252" y="3186743"/>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27" name="Text Box 12">
            <a:extLst>
              <a:ext uri="{FF2B5EF4-FFF2-40B4-BE49-F238E27FC236}">
                <a16:creationId xmlns:a16="http://schemas.microsoft.com/office/drawing/2014/main" id="{C5412B4A-2A6C-3545-8D4F-F243F6EDC334}"/>
              </a:ext>
            </a:extLst>
          </p:cNvPr>
          <p:cNvSpPr txBox="1">
            <a:spLocks noChangeArrowheads="1"/>
          </p:cNvSpPr>
          <p:nvPr/>
        </p:nvSpPr>
        <p:spPr bwMode="auto">
          <a:xfrm>
            <a:off x="10957731" y="1044990"/>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28" name="Text Box 14">
            <a:extLst>
              <a:ext uri="{FF2B5EF4-FFF2-40B4-BE49-F238E27FC236}">
                <a16:creationId xmlns:a16="http://schemas.microsoft.com/office/drawing/2014/main" id="{654879BC-3510-B04B-9A96-88CCBF3DA407}"/>
              </a:ext>
            </a:extLst>
          </p:cNvPr>
          <p:cNvSpPr txBox="1">
            <a:spLocks noChangeArrowheads="1"/>
          </p:cNvSpPr>
          <p:nvPr/>
        </p:nvSpPr>
        <p:spPr bwMode="auto">
          <a:xfrm>
            <a:off x="10933043" y="5178572"/>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29" name="Rectangle 28" descr="box to hide the timer">
            <a:extLst>
              <a:ext uri="{FF2B5EF4-FFF2-40B4-BE49-F238E27FC236}">
                <a16:creationId xmlns:a16="http://schemas.microsoft.com/office/drawing/2014/main" id="{589EC30A-E358-B145-A78F-F4DF24DF6A34}"/>
              </a:ext>
            </a:extLst>
          </p:cNvPr>
          <p:cNvSpPr/>
          <p:nvPr/>
        </p:nvSpPr>
        <p:spPr>
          <a:xfrm>
            <a:off x="9879285" y="537052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AutoShape 11" descr="start button for the timer">
            <a:hlinkClick r:id="" action="ppaction://noaction" highlightClick="1"/>
            <a:extLst>
              <a:ext uri="{FF2B5EF4-FFF2-40B4-BE49-F238E27FC236}">
                <a16:creationId xmlns:a16="http://schemas.microsoft.com/office/drawing/2014/main" id="{5DA6FE57-FBD2-5A4A-AEC8-27BC98074ABC}"/>
              </a:ext>
            </a:extLst>
          </p:cNvPr>
          <p:cNvSpPr>
            <a:spLocks noChangeArrowheads="1"/>
          </p:cNvSpPr>
          <p:nvPr/>
        </p:nvSpPr>
        <p:spPr bwMode="auto">
          <a:xfrm>
            <a:off x="9769615" y="558952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ANFANG</a:t>
            </a:r>
          </a:p>
        </p:txBody>
      </p:sp>
      <p:sp>
        <p:nvSpPr>
          <p:cNvPr id="38" name="Oval Callout 37" descr="oval callout"/>
          <p:cNvSpPr/>
          <p:nvPr/>
        </p:nvSpPr>
        <p:spPr>
          <a:xfrm>
            <a:off x="1620406" y="4184931"/>
            <a:ext cx="4914033" cy="2583510"/>
          </a:xfrm>
          <a:prstGeom prst="wedgeEllipseCallout">
            <a:avLst>
              <a:gd name="adj1" fmla="val 63966"/>
              <a:gd name="adj2" fmla="val -8177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TextBox 38"/>
          <p:cNvSpPr txBox="1"/>
          <p:nvPr/>
        </p:nvSpPr>
        <p:spPr>
          <a:xfrm>
            <a:off x="2027781" y="4553279"/>
            <a:ext cx="4099282" cy="1938992"/>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This activity challenges students to recall the genders and spellings of words,  rather than simply matching them.</a:t>
            </a:r>
          </a:p>
        </p:txBody>
      </p:sp>
    </p:spTree>
    <p:extLst>
      <p:ext uri="{BB962C8B-B14F-4D97-AF65-F5344CB8AC3E}">
        <p14:creationId xmlns:p14="http://schemas.microsoft.com/office/powerpoint/2010/main" val="21818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afterEffect">
                                  <p:stCondLst>
                                    <p:cond delay="0"/>
                                  </p:stCondLst>
                                  <p:childTnLst>
                                    <p:animEffect transition="out" filter="slide(fromBottom)">
                                      <p:cBhvr>
                                        <p:cTn id="13" dur="59000"/>
                                        <p:tgtEl>
                                          <p:spTgt spid="22"/>
                                        </p:tgtEl>
                                      </p:cBhvr>
                                    </p:animEffect>
                                    <p:set>
                                      <p:cBhvr>
                                        <p:cTn id="14" dur="1" fill="hold">
                                          <p:stCondLst>
                                            <p:cond delay="58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26986" y="-21666"/>
            <a:ext cx="10515600" cy="439221"/>
          </a:xfrm>
        </p:spPr>
        <p:txBody>
          <a:bodyPr>
            <a:normAutofit fontScale="90000"/>
          </a:bodyPr>
          <a:lstStyle/>
          <a:p>
            <a:r>
              <a:rPr lang="en-GB" sz="2800" dirty="0">
                <a:solidFill>
                  <a:schemeClr val="bg1"/>
                </a:solidFill>
              </a:rPr>
              <a:t>Game of cards</a:t>
            </a:r>
          </a:p>
        </p:txBody>
      </p:sp>
      <p:sp>
        <p:nvSpPr>
          <p:cNvPr id="10" name="Text Box 9"/>
          <p:cNvSpPr txBox="1">
            <a:spLocks noChangeArrowheads="1"/>
          </p:cNvSpPr>
          <p:nvPr/>
        </p:nvSpPr>
        <p:spPr bwMode="auto">
          <a:xfrm>
            <a:off x="2855913"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I</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1" name="Text Box 10"/>
          <p:cNvSpPr txBox="1">
            <a:spLocks noChangeArrowheads="1"/>
          </p:cNvSpPr>
          <p:nvPr/>
        </p:nvSpPr>
        <p:spPr bwMode="auto">
          <a:xfrm>
            <a:off x="4872038" y="4445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J</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2" name="Text Box 11"/>
          <p:cNvSpPr txBox="1">
            <a:spLocks noChangeArrowheads="1"/>
          </p:cNvSpPr>
          <p:nvPr/>
        </p:nvSpPr>
        <p:spPr bwMode="auto">
          <a:xfrm>
            <a:off x="6959601"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K</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3" name="Text Box 12"/>
          <p:cNvSpPr txBox="1">
            <a:spLocks noChangeArrowheads="1"/>
          </p:cNvSpPr>
          <p:nvPr/>
        </p:nvSpPr>
        <p:spPr bwMode="auto">
          <a:xfrm>
            <a:off x="9048751" y="444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L</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4" name="Text Box 13"/>
          <p:cNvSpPr txBox="1">
            <a:spLocks noChangeArrowheads="1"/>
          </p:cNvSpPr>
          <p:nvPr/>
        </p:nvSpPr>
        <p:spPr bwMode="auto">
          <a:xfrm>
            <a:off x="1631951" y="1412875"/>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M</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5" name="Text Box 14"/>
          <p:cNvSpPr txBox="1">
            <a:spLocks noChangeArrowheads="1"/>
          </p:cNvSpPr>
          <p:nvPr/>
        </p:nvSpPr>
        <p:spPr bwMode="auto">
          <a:xfrm>
            <a:off x="1631951" y="34290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N</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16" name="Text Box 15"/>
          <p:cNvSpPr txBox="1">
            <a:spLocks noChangeArrowheads="1"/>
          </p:cNvSpPr>
          <p:nvPr/>
        </p:nvSpPr>
        <p:spPr bwMode="auto">
          <a:xfrm>
            <a:off x="1631951" y="5300663"/>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dirty="0">
                <a:solidFill>
                  <a:srgbClr val="4472C4">
                    <a:lumMod val="50000"/>
                  </a:srgbClr>
                </a:solidFill>
                <a:latin typeface="Century Gothic" panose="020B0502020202020204" pitchFamily="34" charset="0"/>
                <a:cs typeface="Arial" panose="020B0604020202020204" pitchFamily="34" charset="0"/>
              </a:rPr>
              <a:t>O</a:t>
            </a:r>
            <a:endParaRPr lang="en-US" altLang="en-US" sz="3600" b="1" dirty="0">
              <a:solidFill>
                <a:srgbClr val="4472C4">
                  <a:lumMod val="50000"/>
                </a:srgbClr>
              </a:solidFill>
              <a:latin typeface="Century Gothic" panose="020B0502020202020204" pitchFamily="34" charset="0"/>
              <a:cs typeface="Arial" panose="020B0604020202020204" pitchFamily="34" charset="0"/>
            </a:endParaRPr>
          </a:p>
        </p:txBody>
      </p:sp>
      <p:sp>
        <p:nvSpPr>
          <p:cNvPr id="24" name="Text Box 6"/>
          <p:cNvSpPr txBox="1">
            <a:spLocks noChangeArrowheads="1"/>
          </p:cNvSpPr>
          <p:nvPr/>
        </p:nvSpPr>
        <p:spPr bwMode="auto">
          <a:xfrm>
            <a:off x="2455863" y="1000755"/>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problem</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5" name="AutoShape 23" descr="Solid diamond"/>
          <p:cNvSpPr>
            <a:spLocks noChangeArrowheads="1"/>
          </p:cNvSpPr>
          <p:nvPr/>
        </p:nvSpPr>
        <p:spPr bwMode="auto">
          <a:xfrm>
            <a:off x="2470637" y="628041"/>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7" name="Text Box 6"/>
          <p:cNvSpPr txBox="1">
            <a:spLocks noChangeArrowheads="1"/>
          </p:cNvSpPr>
          <p:nvPr/>
        </p:nvSpPr>
        <p:spPr bwMode="auto">
          <a:xfrm>
            <a:off x="4584701" y="1000755"/>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table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17" name="AutoShape 16" descr="Solid diamond"/>
          <p:cNvSpPr>
            <a:spLocks noChangeArrowheads="1"/>
          </p:cNvSpPr>
          <p:nvPr/>
        </p:nvSpPr>
        <p:spPr bwMode="auto">
          <a:xfrm>
            <a:off x="4548603" y="636699"/>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26" name="Text Box 3"/>
          <p:cNvSpPr txBox="1">
            <a:spLocks noChangeArrowheads="1"/>
          </p:cNvSpPr>
          <p:nvPr/>
        </p:nvSpPr>
        <p:spPr bwMode="auto">
          <a:xfrm>
            <a:off x="6649811" y="958556"/>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school</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7" name="AutoShape 25" descr="Solid diamond"/>
          <p:cNvSpPr>
            <a:spLocks noChangeArrowheads="1"/>
          </p:cNvSpPr>
          <p:nvPr/>
        </p:nvSpPr>
        <p:spPr bwMode="auto">
          <a:xfrm>
            <a:off x="6664124" y="634042"/>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28" name="Text Box 5"/>
          <p:cNvSpPr txBox="1">
            <a:spLocks noChangeArrowheads="1"/>
          </p:cNvSpPr>
          <p:nvPr/>
        </p:nvSpPr>
        <p:spPr bwMode="auto">
          <a:xfrm>
            <a:off x="8691348" y="754533"/>
            <a:ext cx="19446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human being</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9" name="AutoShape 27" descr="Solid diamond"/>
          <p:cNvSpPr>
            <a:spLocks noChangeArrowheads="1"/>
          </p:cNvSpPr>
          <p:nvPr/>
        </p:nvSpPr>
        <p:spPr bwMode="auto">
          <a:xfrm>
            <a:off x="8776063" y="639655"/>
            <a:ext cx="1943100" cy="1822644"/>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2" name="Text Box 3"/>
          <p:cNvSpPr txBox="1">
            <a:spLocks noChangeArrowheads="1"/>
          </p:cNvSpPr>
          <p:nvPr/>
        </p:nvSpPr>
        <p:spPr bwMode="auto">
          <a:xfrm>
            <a:off x="2405198" y="3014678"/>
            <a:ext cx="2140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example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3" name="AutoShape 29" descr="Solid diamond"/>
          <p:cNvSpPr>
            <a:spLocks noChangeArrowheads="1"/>
          </p:cNvSpPr>
          <p:nvPr/>
        </p:nvSpPr>
        <p:spPr bwMode="auto">
          <a:xfrm>
            <a:off x="2433816" y="2535507"/>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4" name="Text Box 3"/>
          <p:cNvSpPr txBox="1">
            <a:spLocks noChangeArrowheads="1"/>
          </p:cNvSpPr>
          <p:nvPr/>
        </p:nvSpPr>
        <p:spPr bwMode="auto">
          <a:xfrm>
            <a:off x="4560086" y="2948376"/>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board</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2" name="AutoShape 21" descr="Solid diamond"/>
          <p:cNvSpPr>
            <a:spLocks noChangeArrowheads="1"/>
          </p:cNvSpPr>
          <p:nvPr/>
        </p:nvSpPr>
        <p:spPr bwMode="auto">
          <a:xfrm>
            <a:off x="4569428" y="2557776"/>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6" name="Text Box 5"/>
          <p:cNvSpPr txBox="1">
            <a:spLocks noChangeArrowheads="1"/>
          </p:cNvSpPr>
          <p:nvPr/>
        </p:nvSpPr>
        <p:spPr bwMode="auto">
          <a:xfrm>
            <a:off x="8640189" y="2708067"/>
            <a:ext cx="19446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woman</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30" name="Text Box 5"/>
          <p:cNvSpPr txBox="1">
            <a:spLocks noChangeArrowheads="1"/>
          </p:cNvSpPr>
          <p:nvPr/>
        </p:nvSpPr>
        <p:spPr bwMode="auto">
          <a:xfrm>
            <a:off x="6715327" y="2886663"/>
            <a:ext cx="19446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friend (male)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31" name="AutoShape 31" descr="Solid diamond"/>
          <p:cNvSpPr>
            <a:spLocks noChangeArrowheads="1"/>
          </p:cNvSpPr>
          <p:nvPr/>
        </p:nvSpPr>
        <p:spPr bwMode="auto">
          <a:xfrm>
            <a:off x="6679836" y="2579715"/>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2" name="Text Box 4"/>
          <p:cNvSpPr txBox="1">
            <a:spLocks noChangeArrowheads="1"/>
          </p:cNvSpPr>
          <p:nvPr/>
        </p:nvSpPr>
        <p:spPr bwMode="auto">
          <a:xfrm>
            <a:off x="2433816" y="4747611"/>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an animal</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18" name="AutoShape 17" descr="Solid diamond"/>
          <p:cNvSpPr>
            <a:spLocks noChangeArrowheads="1"/>
          </p:cNvSpPr>
          <p:nvPr/>
        </p:nvSpPr>
        <p:spPr bwMode="auto">
          <a:xfrm>
            <a:off x="8800121" y="2575662"/>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9" name="Text Box 8"/>
          <p:cNvSpPr txBox="1">
            <a:spLocks noChangeArrowheads="1"/>
          </p:cNvSpPr>
          <p:nvPr/>
        </p:nvSpPr>
        <p:spPr bwMode="auto">
          <a:xfrm>
            <a:off x="4484865" y="4803657"/>
            <a:ext cx="1871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question</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33" name="AutoShape 33" descr="Solid diamond"/>
          <p:cNvSpPr>
            <a:spLocks noChangeArrowheads="1"/>
          </p:cNvSpPr>
          <p:nvPr/>
        </p:nvSpPr>
        <p:spPr bwMode="auto">
          <a:xfrm>
            <a:off x="2466544" y="4475336"/>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5" name="Text Box 4"/>
          <p:cNvSpPr txBox="1">
            <a:spLocks noChangeArrowheads="1"/>
          </p:cNvSpPr>
          <p:nvPr/>
        </p:nvSpPr>
        <p:spPr bwMode="auto">
          <a:xfrm>
            <a:off x="6527801" y="4793412"/>
            <a:ext cx="1871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the place</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19" name="AutoShape 18" descr="Solid diamond"/>
          <p:cNvSpPr>
            <a:spLocks noChangeArrowheads="1"/>
          </p:cNvSpPr>
          <p:nvPr/>
        </p:nvSpPr>
        <p:spPr bwMode="auto">
          <a:xfrm>
            <a:off x="4584701" y="4493838"/>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20" name="AutoShape 19" descr="Solid diamond"/>
          <p:cNvSpPr>
            <a:spLocks noChangeArrowheads="1"/>
          </p:cNvSpPr>
          <p:nvPr/>
        </p:nvSpPr>
        <p:spPr bwMode="auto">
          <a:xfrm>
            <a:off x="6690519" y="4490753"/>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8" name="Text Box 7"/>
          <p:cNvSpPr txBox="1">
            <a:spLocks noChangeArrowheads="1"/>
          </p:cNvSpPr>
          <p:nvPr/>
        </p:nvSpPr>
        <p:spPr bwMode="auto">
          <a:xfrm>
            <a:off x="9047163" y="4793413"/>
            <a:ext cx="144145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b="1" dirty="0">
                <a:solidFill>
                  <a:srgbClr val="4472C4">
                    <a:lumMod val="50000"/>
                  </a:srgbClr>
                </a:solidFill>
                <a:latin typeface="Century Gothic" panose="020B0502020202020204" pitchFamily="34" charset="0"/>
                <a:cs typeface="Arial" panose="020B0604020202020204" pitchFamily="34" charset="0"/>
              </a:rPr>
              <a:t>a colour</a:t>
            </a:r>
            <a:endParaRPr lang="en-US" altLang="en-US" sz="3200" b="1" dirty="0">
              <a:solidFill>
                <a:srgbClr val="4472C4">
                  <a:lumMod val="50000"/>
                </a:srgbClr>
              </a:solidFill>
              <a:latin typeface="Century Gothic" panose="020B0502020202020204" pitchFamily="34" charset="0"/>
              <a:cs typeface="Arial" panose="020B0604020202020204" pitchFamily="34" charset="0"/>
            </a:endParaRPr>
          </a:p>
        </p:txBody>
      </p:sp>
      <p:sp>
        <p:nvSpPr>
          <p:cNvPr id="21" name="AutoShape 20" descr="Solid diamond"/>
          <p:cNvSpPr>
            <a:spLocks noChangeArrowheads="1"/>
          </p:cNvSpPr>
          <p:nvPr/>
        </p:nvSpPr>
        <p:spPr bwMode="auto">
          <a:xfrm>
            <a:off x="8806259" y="4505559"/>
            <a:ext cx="1943100" cy="1822645"/>
          </a:xfrm>
          <a:prstGeom prst="roundRect">
            <a:avLst>
              <a:gd name="adj" fmla="val 16667"/>
            </a:avLst>
          </a:prstGeom>
          <a:pattFill prst="solidDmnd">
            <a:fgClr>
              <a:srgbClr val="FF0000"/>
            </a:fgClr>
            <a:bgClr>
              <a:srgbClr val="FF7C80"/>
            </a:bgClr>
          </a:patt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b="1">
              <a:solidFill>
                <a:prstClr val="black"/>
              </a:solidFill>
              <a:cs typeface="Arial" panose="020B0604020202020204" pitchFamily="34" charset="0"/>
            </a:endParaRPr>
          </a:p>
        </p:txBody>
      </p:sp>
      <p:sp>
        <p:nvSpPr>
          <p:cNvPr id="34" name="Oval Callout 33" descr="oval callout"/>
          <p:cNvSpPr/>
          <p:nvPr/>
        </p:nvSpPr>
        <p:spPr>
          <a:xfrm>
            <a:off x="7277967" y="3633424"/>
            <a:ext cx="4914033" cy="2583510"/>
          </a:xfrm>
          <a:prstGeom prst="wedgeEllipseCallout">
            <a:avLst>
              <a:gd name="adj1" fmla="val -43805"/>
              <a:gd name="adj2" fmla="val -162150"/>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7685342" y="4001772"/>
            <a:ext cx="4099282" cy="1938992"/>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In giving the coordinates of the squares for this game, later letters of the alphabet are practised too.</a:t>
            </a:r>
          </a:p>
        </p:txBody>
      </p:sp>
    </p:spTree>
    <p:extLst>
      <p:ext uri="{BB962C8B-B14F-4D97-AF65-F5344CB8AC3E}">
        <p14:creationId xmlns:p14="http://schemas.microsoft.com/office/powerpoint/2010/main" val="3139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grpId="0" nodeType="clickEffect">
                                  <p:stCondLst>
                                    <p:cond delay="0"/>
                                  </p:stCondLst>
                                  <p:childTnLst>
                                    <p:anim calcmode="lin" valueType="num">
                                      <p:cBhvr>
                                        <p:cTn id="13" dur="500"/>
                                        <p:tgtEl>
                                          <p:spTgt spid="17"/>
                                        </p:tgtEl>
                                        <p:attrNameLst>
                                          <p:attrName>ppt_w</p:attrName>
                                        </p:attrNameLst>
                                      </p:cBhvr>
                                      <p:tavLst>
                                        <p:tav tm="0">
                                          <p:val>
                                            <p:strVal val="ppt_w"/>
                                          </p:val>
                                        </p:tav>
                                        <p:tav tm="100000">
                                          <p:val>
                                            <p:fltVal val="0"/>
                                          </p:val>
                                        </p:tav>
                                      </p:tavLst>
                                    </p:anim>
                                    <p:anim calcmode="lin" valueType="num">
                                      <p:cBhvr>
                                        <p:cTn id="14" dur="500"/>
                                        <p:tgtEl>
                                          <p:spTgt spid="17"/>
                                        </p:tgtEl>
                                        <p:attrNameLst>
                                          <p:attrName>ppt_h</p:attrName>
                                        </p:attrNameLst>
                                      </p:cBhvr>
                                      <p:tavLst>
                                        <p:tav tm="0">
                                          <p:val>
                                            <p:strVal val="ppt_h"/>
                                          </p:val>
                                        </p:tav>
                                        <p:tav tm="100000">
                                          <p:val>
                                            <p:strVal val="ppt_h"/>
                                          </p:val>
                                        </p:tav>
                                      </p:tavLst>
                                    </p:anim>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2" presetClass="entr" presetSubtype="8" fill="hold" grpId="1"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7" presetClass="exit" presetSubtype="10" fill="hold" grpId="0" nodeType="clickEffect">
                                  <p:stCondLst>
                                    <p:cond delay="0"/>
                                  </p:stCondLst>
                                  <p:childTnLst>
                                    <p:anim calcmode="lin" valueType="num">
                                      <p:cBhvr>
                                        <p:cTn id="26" dur="500"/>
                                        <p:tgtEl>
                                          <p:spTgt spid="27"/>
                                        </p:tgtEl>
                                        <p:attrNameLst>
                                          <p:attrName>ppt_w</p:attrName>
                                        </p:attrNameLst>
                                      </p:cBhvr>
                                      <p:tavLst>
                                        <p:tav tm="0">
                                          <p:val>
                                            <p:strVal val="ppt_w"/>
                                          </p:val>
                                        </p:tav>
                                        <p:tav tm="100000">
                                          <p:val>
                                            <p:fltVal val="0"/>
                                          </p:val>
                                        </p:tav>
                                      </p:tavLst>
                                    </p:anim>
                                    <p:anim calcmode="lin" valueType="num">
                                      <p:cBhvr>
                                        <p:cTn id="27" dur="500"/>
                                        <p:tgtEl>
                                          <p:spTgt spid="27"/>
                                        </p:tgtEl>
                                        <p:attrNameLst>
                                          <p:attrName>ppt_h</p:attrName>
                                        </p:attrNameLst>
                                      </p:cBhvr>
                                      <p:tavLst>
                                        <p:tav tm="0">
                                          <p:val>
                                            <p:strVal val="ppt_h"/>
                                          </p:val>
                                        </p:tav>
                                        <p:tav tm="100000">
                                          <p:val>
                                            <p:strVal val="ppt_h"/>
                                          </p:val>
                                        </p:tav>
                                      </p:tavLst>
                                    </p:anim>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17" presetClass="exit" presetSubtype="10" fill="hold" grpId="0" nodeType="clickEffect">
                                  <p:stCondLst>
                                    <p:cond delay="0"/>
                                  </p:stCondLst>
                                  <p:childTnLst>
                                    <p:anim calcmode="lin" valueType="num">
                                      <p:cBhvr>
                                        <p:cTn id="33" dur="500"/>
                                        <p:tgtEl>
                                          <p:spTgt spid="29"/>
                                        </p:tgtEl>
                                        <p:attrNameLst>
                                          <p:attrName>ppt_w</p:attrName>
                                        </p:attrNameLst>
                                      </p:cBhvr>
                                      <p:tavLst>
                                        <p:tav tm="0">
                                          <p:val>
                                            <p:strVal val="ppt_w"/>
                                          </p:val>
                                        </p:tav>
                                        <p:tav tm="100000">
                                          <p:val>
                                            <p:fltVal val="0"/>
                                          </p:val>
                                        </p:tav>
                                      </p:tavLst>
                                    </p:anim>
                                    <p:anim calcmode="lin" valueType="num">
                                      <p:cBhvr>
                                        <p:cTn id="34" dur="500"/>
                                        <p:tgtEl>
                                          <p:spTgt spid="29"/>
                                        </p:tgtEl>
                                        <p:attrNameLst>
                                          <p:attrName>ppt_h</p:attrName>
                                        </p:attrNameLst>
                                      </p:cBhvr>
                                      <p:tavLst>
                                        <p:tav tm="0">
                                          <p:val>
                                            <p:strVal val="ppt_h"/>
                                          </p:val>
                                        </p:tav>
                                        <p:tav tm="100000">
                                          <p:val>
                                            <p:strVal val="ppt_h"/>
                                          </p:val>
                                        </p:tav>
                                      </p:tavLst>
                                    </p:anim>
                                    <p:set>
                                      <p:cBhvr>
                                        <p:cTn id="3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7" presetClass="exit" presetSubtype="10" fill="hold" grpId="0" nodeType="clickEffect">
                                  <p:stCondLst>
                                    <p:cond delay="0"/>
                                  </p:stCondLst>
                                  <p:childTnLst>
                                    <p:anim calcmode="lin" valueType="num">
                                      <p:cBhvr>
                                        <p:cTn id="40" dur="500"/>
                                        <p:tgtEl>
                                          <p:spTgt spid="23"/>
                                        </p:tgtEl>
                                        <p:attrNameLst>
                                          <p:attrName>ppt_w</p:attrName>
                                        </p:attrNameLst>
                                      </p:cBhvr>
                                      <p:tavLst>
                                        <p:tav tm="0">
                                          <p:val>
                                            <p:strVal val="ppt_w"/>
                                          </p:val>
                                        </p:tav>
                                        <p:tav tm="100000">
                                          <p:val>
                                            <p:fltVal val="0"/>
                                          </p:val>
                                        </p:tav>
                                      </p:tavLst>
                                    </p:anim>
                                    <p:anim calcmode="lin" valueType="num">
                                      <p:cBhvr>
                                        <p:cTn id="41" dur="500"/>
                                        <p:tgtEl>
                                          <p:spTgt spid="23"/>
                                        </p:tgtEl>
                                        <p:attrNameLst>
                                          <p:attrName>ppt_h</p:attrName>
                                        </p:attrNameLst>
                                      </p:cBhvr>
                                      <p:tavLst>
                                        <p:tav tm="0">
                                          <p:val>
                                            <p:strVal val="ppt_h"/>
                                          </p:val>
                                        </p:tav>
                                        <p:tav tm="100000">
                                          <p:val>
                                            <p:strVal val="ppt_h"/>
                                          </p:val>
                                        </p:tav>
                                      </p:tavLst>
                                    </p:anim>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7" presetClass="exit" presetSubtype="10" fill="hold" grpId="0" nodeType="clickEffect">
                                  <p:stCondLst>
                                    <p:cond delay="0"/>
                                  </p:stCondLst>
                                  <p:childTnLst>
                                    <p:anim calcmode="lin" valueType="num">
                                      <p:cBhvr>
                                        <p:cTn id="47" dur="500"/>
                                        <p:tgtEl>
                                          <p:spTgt spid="22"/>
                                        </p:tgtEl>
                                        <p:attrNameLst>
                                          <p:attrName>ppt_w</p:attrName>
                                        </p:attrNameLst>
                                      </p:cBhvr>
                                      <p:tavLst>
                                        <p:tav tm="0">
                                          <p:val>
                                            <p:strVal val="ppt_w"/>
                                          </p:val>
                                        </p:tav>
                                        <p:tav tm="100000">
                                          <p:val>
                                            <p:fltVal val="0"/>
                                          </p:val>
                                        </p:tav>
                                      </p:tavLst>
                                    </p:anim>
                                    <p:anim calcmode="lin" valueType="num">
                                      <p:cBhvr>
                                        <p:cTn id="48" dur="500"/>
                                        <p:tgtEl>
                                          <p:spTgt spid="22"/>
                                        </p:tgtEl>
                                        <p:attrNameLst>
                                          <p:attrName>ppt_h</p:attrName>
                                        </p:attrNameLst>
                                      </p:cBhvr>
                                      <p:tavLst>
                                        <p:tav tm="0">
                                          <p:val>
                                            <p:strVal val="ppt_h"/>
                                          </p:val>
                                        </p:tav>
                                        <p:tav tm="100000">
                                          <p:val>
                                            <p:strVal val="ppt_h"/>
                                          </p:val>
                                        </p:tav>
                                      </p:tavLst>
                                    </p:anim>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22" presetClass="entr" presetSubtype="8" fill="hold" grpId="1"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7" presetClass="exit" presetSubtype="10" fill="hold" grpId="0" nodeType="clickEffect">
                                  <p:stCondLst>
                                    <p:cond delay="0"/>
                                  </p:stCondLst>
                                  <p:childTnLst>
                                    <p:anim calcmode="lin" valueType="num">
                                      <p:cBhvr>
                                        <p:cTn id="60" dur="500"/>
                                        <p:tgtEl>
                                          <p:spTgt spid="31"/>
                                        </p:tgtEl>
                                        <p:attrNameLst>
                                          <p:attrName>ppt_w</p:attrName>
                                        </p:attrNameLst>
                                      </p:cBhvr>
                                      <p:tavLst>
                                        <p:tav tm="0">
                                          <p:val>
                                            <p:strVal val="ppt_w"/>
                                          </p:val>
                                        </p:tav>
                                        <p:tav tm="100000">
                                          <p:val>
                                            <p:fltVal val="0"/>
                                          </p:val>
                                        </p:tav>
                                      </p:tavLst>
                                    </p:anim>
                                    <p:anim calcmode="lin" valueType="num">
                                      <p:cBhvr>
                                        <p:cTn id="61" dur="500"/>
                                        <p:tgtEl>
                                          <p:spTgt spid="31"/>
                                        </p:tgtEl>
                                        <p:attrNameLst>
                                          <p:attrName>ppt_h</p:attrName>
                                        </p:attrNameLst>
                                      </p:cBhvr>
                                      <p:tavLst>
                                        <p:tav tm="0">
                                          <p:val>
                                            <p:strVal val="ppt_h"/>
                                          </p:val>
                                        </p:tav>
                                        <p:tav tm="100000">
                                          <p:val>
                                            <p:strVal val="ppt_h"/>
                                          </p:val>
                                        </p:tav>
                                      </p:tavLst>
                                    </p:anim>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7" presetClass="exit" presetSubtype="10" fill="hold" grpId="0"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strVal val="ppt_h"/>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1"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33"/>
                    </p:tgtEl>
                  </p:cond>
                </p:stCondLst>
                <p:endSync evt="end" delay="0">
                  <p:rtn val="all"/>
                </p:endSync>
                <p:childTnLst>
                  <p:par>
                    <p:cTn id="77" fill="hold">
                      <p:stCondLst>
                        <p:cond delay="0"/>
                      </p:stCondLst>
                      <p:childTnLst>
                        <p:par>
                          <p:cTn id="78" fill="hold">
                            <p:stCondLst>
                              <p:cond delay="0"/>
                            </p:stCondLst>
                            <p:childTnLst>
                              <p:par>
                                <p:cTn id="79" presetID="17" presetClass="exit" presetSubtype="10" fill="hold" grpId="0" nodeType="clickEffect">
                                  <p:stCondLst>
                                    <p:cond delay="0"/>
                                  </p:stCondLst>
                                  <p:childTnLst>
                                    <p:anim calcmode="lin" valueType="num">
                                      <p:cBhvr>
                                        <p:cTn id="80" dur="500"/>
                                        <p:tgtEl>
                                          <p:spTgt spid="33"/>
                                        </p:tgtEl>
                                        <p:attrNameLst>
                                          <p:attrName>ppt_w</p:attrName>
                                        </p:attrNameLst>
                                      </p:cBhvr>
                                      <p:tavLst>
                                        <p:tav tm="0">
                                          <p:val>
                                            <p:strVal val="ppt_w"/>
                                          </p:val>
                                        </p:tav>
                                        <p:tav tm="100000">
                                          <p:val>
                                            <p:fltVal val="0"/>
                                          </p:val>
                                        </p:tav>
                                      </p:tavLst>
                                    </p:anim>
                                    <p:anim calcmode="lin" valueType="num">
                                      <p:cBhvr>
                                        <p:cTn id="81" dur="500"/>
                                        <p:tgtEl>
                                          <p:spTgt spid="33"/>
                                        </p:tgtEl>
                                        <p:attrNameLst>
                                          <p:attrName>ppt_h</p:attrName>
                                        </p:attrNameLst>
                                      </p:cBhvr>
                                      <p:tavLst>
                                        <p:tav tm="0">
                                          <p:val>
                                            <p:strVal val="ppt_h"/>
                                          </p:val>
                                        </p:tav>
                                        <p:tav tm="100000">
                                          <p:val>
                                            <p:strVal val="ppt_h"/>
                                          </p:val>
                                        </p:tav>
                                      </p:tavLst>
                                    </p:anim>
                                    <p:set>
                                      <p:cBhvr>
                                        <p:cTn id="8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17" presetClass="exit" presetSubtype="10" fill="hold" grpId="0" nodeType="clickEffect">
                                  <p:stCondLst>
                                    <p:cond delay="0"/>
                                  </p:stCondLst>
                                  <p:childTnLst>
                                    <p:anim calcmode="lin" valueType="num">
                                      <p:cBhvr>
                                        <p:cTn id="87" dur="500"/>
                                        <p:tgtEl>
                                          <p:spTgt spid="19"/>
                                        </p:tgtEl>
                                        <p:attrNameLst>
                                          <p:attrName>ppt_w</p:attrName>
                                        </p:attrNameLst>
                                      </p:cBhvr>
                                      <p:tavLst>
                                        <p:tav tm="0">
                                          <p:val>
                                            <p:strVal val="ppt_w"/>
                                          </p:val>
                                        </p:tav>
                                        <p:tav tm="100000">
                                          <p:val>
                                            <p:fltVal val="0"/>
                                          </p:val>
                                        </p:tav>
                                      </p:tavLst>
                                    </p:anim>
                                    <p:anim calcmode="lin" valueType="num">
                                      <p:cBhvr>
                                        <p:cTn id="88" dur="500"/>
                                        <p:tgtEl>
                                          <p:spTgt spid="19"/>
                                        </p:tgtEl>
                                        <p:attrNameLst>
                                          <p:attrName>ppt_h</p:attrName>
                                        </p:attrNameLst>
                                      </p:cBhvr>
                                      <p:tavLst>
                                        <p:tav tm="0">
                                          <p:val>
                                            <p:strVal val="ppt_h"/>
                                          </p:val>
                                        </p:tav>
                                        <p:tav tm="100000">
                                          <p:val>
                                            <p:strVal val="ppt_h"/>
                                          </p:val>
                                        </p:tav>
                                      </p:tavLst>
                                    </p:anim>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hold" grpId="1"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left)">
                                      <p:cBhvr>
                                        <p:cTn id="95" dur="500"/>
                                        <p:tgtEl>
                                          <p:spTgt spid="19"/>
                                        </p:tgtEl>
                                      </p:cBhvr>
                                    </p:animEffec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20"/>
                    </p:tgtEl>
                  </p:cond>
                </p:stCondLst>
                <p:endSync evt="end" delay="0">
                  <p:rtn val="all"/>
                </p:endSync>
                <p:childTnLst>
                  <p:par>
                    <p:cTn id="97" fill="hold">
                      <p:stCondLst>
                        <p:cond delay="0"/>
                      </p:stCondLst>
                      <p:childTnLst>
                        <p:par>
                          <p:cTn id="98" fill="hold">
                            <p:stCondLst>
                              <p:cond delay="0"/>
                            </p:stCondLst>
                            <p:childTnLst>
                              <p:par>
                                <p:cTn id="99" presetID="17" presetClass="exit" presetSubtype="10" fill="hold" grpId="0" nodeType="clickEffect">
                                  <p:stCondLst>
                                    <p:cond delay="0"/>
                                  </p:stCondLst>
                                  <p:childTnLst>
                                    <p:anim calcmode="lin" valueType="num">
                                      <p:cBhvr>
                                        <p:cTn id="100" dur="500"/>
                                        <p:tgtEl>
                                          <p:spTgt spid="20"/>
                                        </p:tgtEl>
                                        <p:attrNameLst>
                                          <p:attrName>ppt_w</p:attrName>
                                        </p:attrNameLst>
                                      </p:cBhvr>
                                      <p:tavLst>
                                        <p:tav tm="0">
                                          <p:val>
                                            <p:strVal val="ppt_w"/>
                                          </p:val>
                                        </p:tav>
                                        <p:tav tm="100000">
                                          <p:val>
                                            <p:fltVal val="0"/>
                                          </p:val>
                                        </p:tav>
                                      </p:tavLst>
                                    </p:anim>
                                    <p:anim calcmode="lin" valueType="num">
                                      <p:cBhvr>
                                        <p:cTn id="101" dur="500"/>
                                        <p:tgtEl>
                                          <p:spTgt spid="20"/>
                                        </p:tgtEl>
                                        <p:attrNameLst>
                                          <p:attrName>ppt_h</p:attrName>
                                        </p:attrNameLst>
                                      </p:cBhvr>
                                      <p:tavLst>
                                        <p:tav tm="0">
                                          <p:val>
                                            <p:strVal val="ppt_h"/>
                                          </p:val>
                                        </p:tav>
                                        <p:tav tm="100000">
                                          <p:val>
                                            <p:strVal val="ppt_h"/>
                                          </p:val>
                                        </p:tav>
                                      </p:tavLst>
                                    </p:anim>
                                    <p:set>
                                      <p:cBhvr>
                                        <p:cTn id="10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5"/>
                    </p:tgtEl>
                  </p:cond>
                </p:stCondLst>
                <p:endSync evt="end" delay="0">
                  <p:rtn val="all"/>
                </p:endSync>
                <p:childTnLst>
                  <p:par>
                    <p:cTn id="104" fill="hold">
                      <p:stCondLst>
                        <p:cond delay="0"/>
                      </p:stCondLst>
                      <p:childTnLst>
                        <p:par>
                          <p:cTn id="105" fill="hold">
                            <p:stCondLst>
                              <p:cond delay="0"/>
                            </p:stCondLst>
                            <p:childTnLst>
                              <p:par>
                                <p:cTn id="106" presetID="22" presetClass="entr" presetSubtype="8" fill="hold" grpId="1"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childTnLst>
                          </p:cTn>
                        </p:par>
                      </p:childTnLst>
                    </p:cTn>
                  </p:par>
                </p:childTnLst>
              </p:cTn>
              <p:nextCondLst>
                <p:cond evt="onClick" delay="0">
                  <p:tgtEl>
                    <p:spTgt spid="5"/>
                  </p:tgtEl>
                </p:cond>
              </p:nextCondLst>
            </p:seq>
            <p:seq concurrent="1" nextAc="seek">
              <p:cTn id="109" restart="whenNotActive" fill="hold" evtFilter="cancelBubble" nodeType="interactiveSeq">
                <p:stCondLst>
                  <p:cond evt="onClick" delay="0">
                    <p:tgtEl>
                      <p:spTgt spid="21"/>
                    </p:tgtEl>
                  </p:cond>
                </p:stCondLst>
                <p:endSync evt="end" delay="0">
                  <p:rtn val="all"/>
                </p:endSync>
                <p:childTnLst>
                  <p:par>
                    <p:cTn id="110" fill="hold">
                      <p:stCondLst>
                        <p:cond delay="0"/>
                      </p:stCondLst>
                      <p:childTnLst>
                        <p:par>
                          <p:cTn id="111" fill="hold">
                            <p:stCondLst>
                              <p:cond delay="0"/>
                            </p:stCondLst>
                            <p:childTnLst>
                              <p:par>
                                <p:cTn id="112" presetID="17" presetClass="exit" presetSubtype="10" fill="hold" grpId="0" nodeType="clickEffect">
                                  <p:stCondLst>
                                    <p:cond delay="0"/>
                                  </p:stCondLst>
                                  <p:childTnLst>
                                    <p:anim calcmode="lin" valueType="num">
                                      <p:cBhvr>
                                        <p:cTn id="113" dur="500"/>
                                        <p:tgtEl>
                                          <p:spTgt spid="21"/>
                                        </p:tgtEl>
                                        <p:attrNameLst>
                                          <p:attrName>ppt_w</p:attrName>
                                        </p:attrNameLst>
                                      </p:cBhvr>
                                      <p:tavLst>
                                        <p:tav tm="0">
                                          <p:val>
                                            <p:strVal val="ppt_w"/>
                                          </p:val>
                                        </p:tav>
                                        <p:tav tm="100000">
                                          <p:val>
                                            <p:fltVal val="0"/>
                                          </p:val>
                                        </p:tav>
                                      </p:tavLst>
                                    </p:anim>
                                    <p:anim calcmode="lin" valueType="num">
                                      <p:cBhvr>
                                        <p:cTn id="114" dur="500"/>
                                        <p:tgtEl>
                                          <p:spTgt spid="21"/>
                                        </p:tgtEl>
                                        <p:attrNameLst>
                                          <p:attrName>ppt_h</p:attrName>
                                        </p:attrNameLst>
                                      </p:cBhvr>
                                      <p:tavLst>
                                        <p:tav tm="0">
                                          <p:val>
                                            <p:strVal val="ppt_h"/>
                                          </p:val>
                                        </p:tav>
                                        <p:tav tm="100000">
                                          <p:val>
                                            <p:strVal val="ppt_h"/>
                                          </p:val>
                                        </p:tav>
                                      </p:tavLst>
                                    </p:anim>
                                    <p:set>
                                      <p:cBhvr>
                                        <p:cTn id="11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6" restart="whenNotActive" fill="hold" evtFilter="cancelBubble" nodeType="interactiveSeq">
                <p:stCondLst>
                  <p:cond evt="onClick" delay="0">
                    <p:tgtEl>
                      <p:spTgt spid="8"/>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8" fill="hold" grpId="1"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childTnLst>
                          </p:cTn>
                        </p:par>
                      </p:childTnLst>
                    </p:cTn>
                  </p:par>
                </p:childTnLst>
              </p:cTn>
              <p:nextCondLst>
                <p:cond evt="onClick" delay="0">
                  <p:tgtEl>
                    <p:spTgt spid="8"/>
                  </p:tgtEl>
                </p:cond>
              </p:nextCondLst>
            </p:seq>
            <p:seq concurrent="1" nextAc="seek">
              <p:cTn id="122" restart="whenNotActive" fill="hold" evtFilter="cancelBubble" nodeType="interactiveSeq">
                <p:stCondLst>
                  <p:cond evt="onClick" delay="0">
                    <p:tgtEl>
                      <p:spTgt spid="25"/>
                    </p:tgtEl>
                  </p:cond>
                </p:stCondLst>
                <p:endSync evt="end" delay="0">
                  <p:rtn val="all"/>
                </p:endSync>
                <p:childTnLst>
                  <p:par>
                    <p:cTn id="123" fill="hold">
                      <p:stCondLst>
                        <p:cond delay="0"/>
                      </p:stCondLst>
                      <p:childTnLst>
                        <p:par>
                          <p:cTn id="124" fill="hold">
                            <p:stCondLst>
                              <p:cond delay="0"/>
                            </p:stCondLst>
                            <p:childTnLst>
                              <p:par>
                                <p:cTn id="125" presetID="17" presetClass="exit" presetSubtype="10" fill="hold" grpId="0" nodeType="clickEffect">
                                  <p:stCondLst>
                                    <p:cond delay="0"/>
                                  </p:stCondLst>
                                  <p:childTnLst>
                                    <p:anim calcmode="lin" valueType="num">
                                      <p:cBhvr>
                                        <p:cTn id="126" dur="500"/>
                                        <p:tgtEl>
                                          <p:spTgt spid="25"/>
                                        </p:tgtEl>
                                        <p:attrNameLst>
                                          <p:attrName>ppt_w</p:attrName>
                                        </p:attrNameLst>
                                      </p:cBhvr>
                                      <p:tavLst>
                                        <p:tav tm="0">
                                          <p:val>
                                            <p:strVal val="ppt_w"/>
                                          </p:val>
                                        </p:tav>
                                        <p:tav tm="100000">
                                          <p:val>
                                            <p:fltVal val="0"/>
                                          </p:val>
                                        </p:tav>
                                      </p:tavLst>
                                    </p:anim>
                                    <p:anim calcmode="lin" valueType="num">
                                      <p:cBhvr>
                                        <p:cTn id="127" dur="500"/>
                                        <p:tgtEl>
                                          <p:spTgt spid="25"/>
                                        </p:tgtEl>
                                        <p:attrNameLst>
                                          <p:attrName>ppt_h</p:attrName>
                                        </p:attrNameLst>
                                      </p:cBhvr>
                                      <p:tavLst>
                                        <p:tav tm="0">
                                          <p:val>
                                            <p:strVal val="ppt_h"/>
                                          </p:val>
                                        </p:tav>
                                        <p:tav tm="100000">
                                          <p:val>
                                            <p:strVal val="ppt_h"/>
                                          </p:val>
                                        </p:tav>
                                      </p:tavLst>
                                    </p:anim>
                                    <p:set>
                                      <p:cBhvr>
                                        <p:cTn id="12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9" restart="whenNotActive" fill="hold" evtFilter="cancelBubble" nodeType="interactiveSeq">
                <p:stCondLst>
                  <p:cond evt="onClick" delay="0">
                    <p:tgtEl>
                      <p:spTgt spid="24"/>
                    </p:tgtEl>
                  </p:cond>
                </p:stCondLst>
                <p:endSync evt="end" delay="0">
                  <p:rtn val="all"/>
                </p:endSync>
                <p:childTnLst>
                  <p:par>
                    <p:cTn id="130" fill="hold">
                      <p:stCondLst>
                        <p:cond delay="0"/>
                      </p:stCondLst>
                      <p:childTnLst>
                        <p:par>
                          <p:cTn id="131" fill="hold">
                            <p:stCondLst>
                              <p:cond delay="0"/>
                            </p:stCondLst>
                            <p:childTnLst>
                              <p:par>
                                <p:cTn id="132" presetID="3" presetClass="entr" presetSubtype="10" fill="hold" grpId="1" nodeType="click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blinds(horizontal)">
                                      <p:cBhvr>
                                        <p:cTn id="134" dur="500"/>
                                        <p:tgtEl>
                                          <p:spTgt spid="25"/>
                                        </p:tgtEl>
                                      </p:cBhvr>
                                    </p:animEffect>
                                  </p:childTnLst>
                                </p:cTn>
                              </p:par>
                            </p:childTnLst>
                          </p:cTn>
                        </p:par>
                      </p:childTnLst>
                    </p:cTn>
                  </p:par>
                </p:childTnLst>
              </p:cTn>
              <p:nextCondLst>
                <p:cond evt="onClick" delay="0">
                  <p:tgtEl>
                    <p:spTgt spid="24"/>
                  </p:tgtEl>
                </p:cond>
              </p:nextCondLst>
            </p:seq>
            <p:seq concurrent="1" nextAc="seek">
              <p:cTn id="135" restart="whenNotActive" fill="hold" evtFilter="cancelBubble" nodeType="interactiveSeq">
                <p:stCondLst>
                  <p:cond evt="onClick" delay="0">
                    <p:tgtEl>
                      <p:spTgt spid="26"/>
                    </p:tgtEl>
                  </p:cond>
                </p:stCondLst>
                <p:endSync evt="end" delay="0">
                  <p:rtn val="all"/>
                </p:endSync>
                <p:childTnLst>
                  <p:par>
                    <p:cTn id="136" fill="hold">
                      <p:stCondLst>
                        <p:cond delay="0"/>
                      </p:stCondLst>
                      <p:childTnLst>
                        <p:par>
                          <p:cTn id="137" fill="hold">
                            <p:stCondLst>
                              <p:cond delay="0"/>
                            </p:stCondLst>
                            <p:childTnLst>
                              <p:par>
                                <p:cTn id="138" presetID="22" presetClass="entr" presetSubtype="8" fill="hold" grpId="1"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childTnLst>
                    </p:cTn>
                  </p:par>
                </p:childTnLst>
              </p:cTn>
              <p:nextCondLst>
                <p:cond evt="onClick" delay="0">
                  <p:tgtEl>
                    <p:spTgt spid="26"/>
                  </p:tgtEl>
                </p:cond>
              </p:nextCondLst>
            </p:seq>
            <p:seq concurrent="1" nextAc="seek">
              <p:cTn id="141" restart="whenNotActive" fill="hold" evtFilter="cancelBubble" nodeType="interactiveSeq">
                <p:stCondLst>
                  <p:cond evt="onClick" delay="0">
                    <p:tgtEl>
                      <p:spTgt spid="28"/>
                    </p:tgtEl>
                  </p:cond>
                </p:stCondLst>
                <p:endSync evt="end" delay="0">
                  <p:rtn val="all"/>
                </p:endSync>
                <p:childTnLst>
                  <p:par>
                    <p:cTn id="142" fill="hold">
                      <p:stCondLst>
                        <p:cond delay="0"/>
                      </p:stCondLst>
                      <p:childTnLst>
                        <p:par>
                          <p:cTn id="143" fill="hold">
                            <p:stCondLst>
                              <p:cond delay="0"/>
                            </p:stCondLst>
                            <p:childTnLst>
                              <p:par>
                                <p:cTn id="144" presetID="3" presetClass="entr" presetSubtype="10" fill="hold" grpId="1" nodeType="click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blinds(horizontal)">
                                      <p:cBhvr>
                                        <p:cTn id="146" dur="500"/>
                                        <p:tgtEl>
                                          <p:spTgt spid="29"/>
                                        </p:tgtEl>
                                      </p:cBhvr>
                                    </p:animEffect>
                                  </p:childTnLst>
                                </p:cTn>
                              </p:par>
                            </p:childTnLst>
                          </p:cTn>
                        </p:par>
                      </p:childTnLst>
                    </p:cTn>
                  </p:par>
                </p:childTnLst>
              </p:cTn>
              <p:nextCondLst>
                <p:cond evt="onClick" delay="0">
                  <p:tgtEl>
                    <p:spTgt spid="28"/>
                  </p:tgtEl>
                </p:cond>
              </p:nextCondLst>
            </p:seq>
            <p:seq concurrent="1" nextAc="seek">
              <p:cTn id="147" restart="whenNotActive" fill="hold" evtFilter="cancelBubble" nodeType="interactiveSeq">
                <p:stCondLst>
                  <p:cond evt="onClick" delay="0">
                    <p:tgtEl>
                      <p:spTgt spid="2"/>
                    </p:tgtEl>
                  </p:cond>
                </p:stCondLst>
                <p:endSync evt="end" delay="0">
                  <p:rtn val="all"/>
                </p:endSync>
                <p:childTnLst>
                  <p:par>
                    <p:cTn id="148" fill="hold">
                      <p:stCondLst>
                        <p:cond delay="0"/>
                      </p:stCondLst>
                      <p:childTnLst>
                        <p:par>
                          <p:cTn id="149" fill="hold">
                            <p:stCondLst>
                              <p:cond delay="0"/>
                            </p:stCondLst>
                            <p:childTnLst>
                              <p:par>
                                <p:cTn id="150" presetID="22" presetClass="entr" presetSubtype="8" fill="hold" grpId="1" nodeType="click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wipe(left)">
                                      <p:cBhvr>
                                        <p:cTn id="152" dur="500"/>
                                        <p:tgtEl>
                                          <p:spTgt spid="23"/>
                                        </p:tgtEl>
                                      </p:cBhvr>
                                    </p:animEffect>
                                  </p:childTnLst>
                                </p:cTn>
                              </p:par>
                            </p:childTnLst>
                          </p:cTn>
                        </p:par>
                      </p:childTnLst>
                    </p:cTn>
                  </p:par>
                </p:childTnLst>
              </p:cTn>
              <p:nextCondLst>
                <p:cond evt="onClick" delay="0">
                  <p:tgtEl>
                    <p:spTgt spid="2"/>
                  </p:tgtEl>
                </p:cond>
              </p:nextCondLst>
            </p:seq>
            <p:seq concurrent="1" nextAc="seek">
              <p:cTn id="153" restart="whenNotActive" fill="hold" evtFilter="cancelBubble" nodeType="interactiveSeq">
                <p:stCondLst>
                  <p:cond evt="onClick" delay="0">
                    <p:tgtEl>
                      <p:spTgt spid="30"/>
                    </p:tgtEl>
                  </p:cond>
                </p:stCondLst>
                <p:endSync evt="end" delay="0">
                  <p:rtn val="all"/>
                </p:endSync>
                <p:childTnLst>
                  <p:par>
                    <p:cTn id="154" fill="hold">
                      <p:stCondLst>
                        <p:cond delay="0"/>
                      </p:stCondLst>
                      <p:childTnLst>
                        <p:par>
                          <p:cTn id="155" fill="hold">
                            <p:stCondLst>
                              <p:cond delay="0"/>
                            </p:stCondLst>
                            <p:childTnLst>
                              <p:par>
                                <p:cTn id="156" presetID="22" presetClass="entr" presetSubtype="8" fill="hold" grpId="1"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wipe(left)">
                                      <p:cBhvr>
                                        <p:cTn id="158" dur="500"/>
                                        <p:tgtEl>
                                          <p:spTgt spid="31"/>
                                        </p:tgtEl>
                                      </p:cBhvr>
                                    </p:animEffect>
                                  </p:childTnLst>
                                </p:cTn>
                              </p:par>
                            </p:childTnLst>
                          </p:cTn>
                        </p:par>
                      </p:childTnLst>
                    </p:cTn>
                  </p:par>
                </p:childTnLst>
              </p:cTn>
              <p:nextCondLst>
                <p:cond evt="onClick" delay="0">
                  <p:tgtEl>
                    <p:spTgt spid="30"/>
                  </p:tgtEl>
                </p:cond>
              </p:nextCondLst>
            </p:seq>
            <p:seq concurrent="1" nextAc="seek">
              <p:cTn id="159" restart="whenNotActive" fill="hold" evtFilter="cancelBubble" nodeType="interactiveSeq">
                <p:stCondLst>
                  <p:cond evt="onClick" delay="0">
                    <p:tgtEl>
                      <p:spTgt spid="32"/>
                    </p:tgtEl>
                  </p:cond>
                </p:stCondLst>
                <p:endSync evt="end" delay="0">
                  <p:rtn val="all"/>
                </p:endSync>
                <p:childTnLst>
                  <p:par>
                    <p:cTn id="160" fill="hold">
                      <p:stCondLst>
                        <p:cond delay="0"/>
                      </p:stCondLst>
                      <p:childTnLst>
                        <p:par>
                          <p:cTn id="161" fill="hold">
                            <p:stCondLst>
                              <p:cond delay="0"/>
                            </p:stCondLst>
                            <p:childTnLst>
                              <p:par>
                                <p:cTn id="162" presetID="22" presetClass="entr" presetSubtype="8" fill="hold" grpId="1" nodeType="clickEffect">
                                  <p:stCondLst>
                                    <p:cond delay="0"/>
                                  </p:stCondLst>
                                  <p:childTnLst>
                                    <p:set>
                                      <p:cBhvr>
                                        <p:cTn id="163" dur="1" fill="hold">
                                          <p:stCondLst>
                                            <p:cond delay="0"/>
                                          </p:stCondLst>
                                        </p:cTn>
                                        <p:tgtEl>
                                          <p:spTgt spid="33"/>
                                        </p:tgtEl>
                                        <p:attrNameLst>
                                          <p:attrName>style.visibility</p:attrName>
                                        </p:attrNameLst>
                                      </p:cBhvr>
                                      <p:to>
                                        <p:strVal val="visible"/>
                                      </p:to>
                                    </p:set>
                                    <p:animEffect transition="in" filter="wipe(left)">
                                      <p:cBhvr>
                                        <p:cTn id="164" dur="500"/>
                                        <p:tgtEl>
                                          <p:spTgt spid="33"/>
                                        </p:tgtEl>
                                      </p:cBhvr>
                                    </p:animEffect>
                                  </p:childTnLst>
                                </p:cTn>
                              </p:par>
                            </p:childTnLst>
                          </p:cTn>
                        </p:par>
                      </p:childTnLst>
                    </p:cTn>
                  </p:par>
                </p:childTnLst>
              </p:cTn>
              <p:nextCondLst>
                <p:cond evt="onClick" delay="0">
                  <p:tgtEl>
                    <p:spTgt spid="32"/>
                  </p:tgtEl>
                </p:cond>
              </p:nextCondLst>
            </p:seq>
          </p:childTnLst>
        </p:cTn>
      </p:par>
    </p:tnLst>
    <p:bldLst>
      <p:bldP spid="25" grpId="0" animBg="1"/>
      <p:bldP spid="25" grpId="1" animBg="1"/>
      <p:bldP spid="17" grpId="0" animBg="1"/>
      <p:bldP spid="17" grpId="1" animBg="1"/>
      <p:bldP spid="27" grpId="0" animBg="1"/>
      <p:bldP spid="27" grpId="1" animBg="1"/>
      <p:bldP spid="29" grpId="0" animBg="1"/>
      <p:bldP spid="29" grpId="1" animBg="1"/>
      <p:bldP spid="23" grpId="0" animBg="1"/>
      <p:bldP spid="23" grpId="1" animBg="1"/>
      <p:bldP spid="22" grpId="0" animBg="1"/>
      <p:bldP spid="22" grpId="1" animBg="1"/>
      <p:bldP spid="31" grpId="0" animBg="1"/>
      <p:bldP spid="31" grpId="1" animBg="1"/>
      <p:bldP spid="18" grpId="0" animBg="1"/>
      <p:bldP spid="18" grpId="1" animBg="1"/>
      <p:bldP spid="33" grpId="0" animBg="1"/>
      <p:bldP spid="33" grpId="1" animBg="1"/>
      <p:bldP spid="19" grpId="0" animBg="1"/>
      <p:bldP spid="19" grpId="1" animBg="1"/>
      <p:bldP spid="20" grpId="0" animBg="1"/>
      <p:bldP spid="20" grpId="1" animBg="1"/>
      <p:bldP spid="21" grpId="0" animBg="1"/>
      <p:bldP spid="21" grpId="1" animBg="1"/>
      <p:bldP spid="34"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oup of German question words inside a circle">
            <a:extLst>
              <a:ext uri="{FF2B5EF4-FFF2-40B4-BE49-F238E27FC236}">
                <a16:creationId xmlns:a16="http://schemas.microsoft.com/office/drawing/2014/main" id="{5C6873CA-4B76-E44A-AFF2-B27B3CD3BF40}"/>
              </a:ext>
            </a:extLst>
          </p:cNvPr>
          <p:cNvGrpSpPr/>
          <p:nvPr/>
        </p:nvGrpSpPr>
        <p:grpSpPr>
          <a:xfrm>
            <a:off x="72515" y="1174500"/>
            <a:ext cx="4499846" cy="3301139"/>
            <a:chOff x="526942" y="1162372"/>
            <a:chExt cx="4556502" cy="3301139"/>
          </a:xfrm>
        </p:grpSpPr>
        <p:sp>
          <p:nvSpPr>
            <p:cNvPr id="3" name="Oval 2">
              <a:extLst>
                <a:ext uri="{FF2B5EF4-FFF2-40B4-BE49-F238E27FC236}">
                  <a16:creationId xmlns:a16="http://schemas.microsoft.com/office/drawing/2014/main" id="{BCB57AED-2E26-8544-9B32-8BFF2857135B}"/>
                </a:ext>
              </a:extLst>
            </p:cNvPr>
            <p:cNvSpPr/>
            <p:nvPr/>
          </p:nvSpPr>
          <p:spPr>
            <a:xfrm>
              <a:off x="526942" y="1162372"/>
              <a:ext cx="4556502" cy="330113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547CC96D-71C5-804B-A625-C90521F09ED8}"/>
                </a:ext>
              </a:extLst>
            </p:cNvPr>
            <p:cNvSpPr/>
            <p:nvPr/>
          </p:nvSpPr>
          <p:spPr>
            <a:xfrm>
              <a:off x="1519018" y="1580826"/>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Was</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5" name="Rectangle 4">
              <a:extLst>
                <a:ext uri="{FF2B5EF4-FFF2-40B4-BE49-F238E27FC236}">
                  <a16:creationId xmlns:a16="http://schemas.microsoft.com/office/drawing/2014/main" id="{4DD7F9ED-1249-E846-87FD-47F3F630D298}"/>
                </a:ext>
              </a:extLst>
            </p:cNvPr>
            <p:cNvSpPr/>
            <p:nvPr/>
          </p:nvSpPr>
          <p:spPr>
            <a:xfrm>
              <a:off x="875930" y="2498948"/>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Was</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6" name="Rectangle 5">
              <a:extLst>
                <a:ext uri="{FF2B5EF4-FFF2-40B4-BE49-F238E27FC236}">
                  <a16:creationId xmlns:a16="http://schemas.microsoft.com/office/drawing/2014/main" id="{367294B3-157D-8347-9430-A9296A0F9B0D}"/>
                </a:ext>
              </a:extLst>
            </p:cNvPr>
            <p:cNvSpPr/>
            <p:nvPr/>
          </p:nvSpPr>
          <p:spPr>
            <a:xfrm>
              <a:off x="2979687" y="1975728"/>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Wo</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7" name="Rectangle 6">
              <a:extLst>
                <a:ext uri="{FF2B5EF4-FFF2-40B4-BE49-F238E27FC236}">
                  <a16:creationId xmlns:a16="http://schemas.microsoft.com/office/drawing/2014/main" id="{B1D39D26-E0A1-894A-B1DA-2498DC19547C}"/>
                </a:ext>
              </a:extLst>
            </p:cNvPr>
            <p:cNvSpPr/>
            <p:nvPr/>
          </p:nvSpPr>
          <p:spPr>
            <a:xfrm>
              <a:off x="1519018" y="3347021"/>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Wo</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8" name="Rectangle 7">
              <a:extLst>
                <a:ext uri="{FF2B5EF4-FFF2-40B4-BE49-F238E27FC236}">
                  <a16:creationId xmlns:a16="http://schemas.microsoft.com/office/drawing/2014/main" id="{65DB21B6-ECE6-2340-9B2A-EF58F3958651}"/>
                </a:ext>
              </a:extLst>
            </p:cNvPr>
            <p:cNvSpPr/>
            <p:nvPr/>
          </p:nvSpPr>
          <p:spPr>
            <a:xfrm>
              <a:off x="2805193" y="3429000"/>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Wie</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9" name="Rectangle 8">
              <a:extLst>
                <a:ext uri="{FF2B5EF4-FFF2-40B4-BE49-F238E27FC236}">
                  <a16:creationId xmlns:a16="http://schemas.microsoft.com/office/drawing/2014/main" id="{9A1BFC98-C1DE-7D49-B795-78932AC278EC}"/>
                </a:ext>
              </a:extLst>
            </p:cNvPr>
            <p:cNvSpPr/>
            <p:nvPr/>
          </p:nvSpPr>
          <p:spPr>
            <a:xfrm>
              <a:off x="2162105" y="2781715"/>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Wie</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0" name="Rectangle 9">
              <a:extLst>
                <a:ext uri="{FF2B5EF4-FFF2-40B4-BE49-F238E27FC236}">
                  <a16:creationId xmlns:a16="http://schemas.microsoft.com/office/drawing/2014/main" id="{E9478F83-C7F9-F647-A9E0-4156892A248F}"/>
                </a:ext>
              </a:extLst>
            </p:cNvPr>
            <p:cNvSpPr/>
            <p:nvPr/>
          </p:nvSpPr>
          <p:spPr>
            <a:xfrm>
              <a:off x="2511094" y="1376876"/>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Wer</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1" name="Rectangle 10">
              <a:extLst>
                <a:ext uri="{FF2B5EF4-FFF2-40B4-BE49-F238E27FC236}">
                  <a16:creationId xmlns:a16="http://schemas.microsoft.com/office/drawing/2014/main" id="{179F0704-BE49-6340-A5B8-56C10E493DFA}"/>
                </a:ext>
              </a:extLst>
            </p:cNvPr>
            <p:cNvSpPr/>
            <p:nvPr/>
          </p:nvSpPr>
          <p:spPr>
            <a:xfrm>
              <a:off x="3448280" y="2686483"/>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Wer</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grpSp>
      <p:sp>
        <p:nvSpPr>
          <p:cNvPr id="23" name="Rectangle 22">
            <a:extLst>
              <a:ext uri="{FF2B5EF4-FFF2-40B4-BE49-F238E27FC236}">
                <a16:creationId xmlns:a16="http://schemas.microsoft.com/office/drawing/2014/main" id="{0CF2E511-09D9-0448-BDE4-249A5D6F93AA}"/>
              </a:ext>
            </a:extLst>
          </p:cNvPr>
          <p:cNvSpPr/>
          <p:nvPr/>
        </p:nvSpPr>
        <p:spPr>
          <a:xfrm>
            <a:off x="4944070" y="2501903"/>
            <a:ext cx="825442" cy="646331"/>
          </a:xfrm>
          <a:prstGeom prst="rect">
            <a:avLst/>
          </a:prstGeom>
        </p:spPr>
        <p:txBody>
          <a:bodyPr wrap="square">
            <a:spAutoFit/>
          </a:bodyPr>
          <a:lstStyle/>
          <a:p>
            <a:r>
              <a:rPr lang="es-ES" sz="3600" b="1" dirty="0" err="1">
                <a:solidFill>
                  <a:srgbClr val="DAA520"/>
                </a:solidFill>
                <a:latin typeface="Century Gothic" panose="020B0502020202020204" pitchFamily="34" charset="0"/>
                <a:cs typeface="Calibri" panose="020F0502020204030204" pitchFamily="34" charset="0"/>
              </a:rPr>
              <a:t>ist</a:t>
            </a:r>
            <a:r>
              <a:rPr lang="es-ES" sz="3600" b="1" dirty="0">
                <a:solidFill>
                  <a:srgbClr val="DAA520"/>
                </a:solidFill>
                <a:latin typeface="Century Gothic" panose="020B0502020202020204" pitchFamily="34" charset="0"/>
                <a:cs typeface="Calibri" panose="020F0502020204030204" pitchFamily="34" charset="0"/>
              </a:rPr>
              <a:t> </a:t>
            </a:r>
            <a:endParaRPr lang="en-GB" sz="3600" dirty="0">
              <a:solidFill>
                <a:srgbClr val="DAA520"/>
              </a:solidFill>
            </a:endParaRPr>
          </a:p>
        </p:txBody>
      </p:sp>
      <p:grpSp>
        <p:nvGrpSpPr>
          <p:cNvPr id="12" name="Group 11" descr="group of German nouns inside a circle ">
            <a:extLst>
              <a:ext uri="{FF2B5EF4-FFF2-40B4-BE49-F238E27FC236}">
                <a16:creationId xmlns:a16="http://schemas.microsoft.com/office/drawing/2014/main" id="{083BBBE7-F705-794E-8CAA-45C2A435F3EA}"/>
              </a:ext>
            </a:extLst>
          </p:cNvPr>
          <p:cNvGrpSpPr/>
          <p:nvPr/>
        </p:nvGrpSpPr>
        <p:grpSpPr>
          <a:xfrm>
            <a:off x="6141221" y="903354"/>
            <a:ext cx="5199590" cy="3843428"/>
            <a:chOff x="6718607" y="1147026"/>
            <a:chExt cx="5199590" cy="3843428"/>
          </a:xfrm>
        </p:grpSpPr>
        <p:sp>
          <p:nvSpPr>
            <p:cNvPr id="13" name="Oval 12">
              <a:extLst>
                <a:ext uri="{FF2B5EF4-FFF2-40B4-BE49-F238E27FC236}">
                  <a16:creationId xmlns:a16="http://schemas.microsoft.com/office/drawing/2014/main" id="{D65A9833-54B0-CB47-BB0C-45DC72FDC3EF}"/>
                </a:ext>
              </a:extLst>
            </p:cNvPr>
            <p:cNvSpPr/>
            <p:nvPr/>
          </p:nvSpPr>
          <p:spPr>
            <a:xfrm>
              <a:off x="6718607" y="1147026"/>
              <a:ext cx="5199590" cy="3843428"/>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7D2F0F1B-009C-E74E-BB54-38085FAE70C6}"/>
                </a:ext>
              </a:extLst>
            </p:cNvPr>
            <p:cNvSpPr/>
            <p:nvPr/>
          </p:nvSpPr>
          <p:spPr>
            <a:xfrm>
              <a:off x="7909671" y="1524171"/>
              <a:ext cx="151864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Tag</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15" name="Rectangle 14">
              <a:extLst>
                <a:ext uri="{FF2B5EF4-FFF2-40B4-BE49-F238E27FC236}">
                  <a16:creationId xmlns:a16="http://schemas.microsoft.com/office/drawing/2014/main" id="{E0B786EE-5D07-E64D-B23D-25D61FB1A5B1}"/>
                </a:ext>
              </a:extLst>
            </p:cNvPr>
            <p:cNvSpPr/>
            <p:nvPr/>
          </p:nvSpPr>
          <p:spPr>
            <a:xfrm>
              <a:off x="7108556" y="2301850"/>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Mann </a:t>
              </a:r>
              <a:endParaRPr lang="en-GB" sz="2800" dirty="0">
                <a:solidFill>
                  <a:srgbClr val="115076"/>
                </a:solidFill>
              </a:endParaRPr>
            </a:p>
          </p:txBody>
        </p:sp>
        <p:sp>
          <p:nvSpPr>
            <p:cNvPr id="16" name="Rectangle 15">
              <a:extLst>
                <a:ext uri="{FF2B5EF4-FFF2-40B4-BE49-F238E27FC236}">
                  <a16:creationId xmlns:a16="http://schemas.microsoft.com/office/drawing/2014/main" id="{471039C0-0830-2F42-A053-4ACD7A8847F8}"/>
                </a:ext>
              </a:extLst>
            </p:cNvPr>
            <p:cNvSpPr/>
            <p:nvPr/>
          </p:nvSpPr>
          <p:spPr>
            <a:xfrm>
              <a:off x="9701351" y="1736386"/>
              <a:ext cx="151864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das </a:t>
              </a:r>
              <a:r>
                <a:rPr lang="es-ES" sz="2800" b="1" dirty="0" err="1">
                  <a:solidFill>
                    <a:srgbClr val="115076"/>
                  </a:solidFill>
                  <a:latin typeface="Century Gothic" panose="020B0502020202020204" pitchFamily="34" charset="0"/>
                  <a:cs typeface="Calibri" panose="020F0502020204030204" pitchFamily="34" charset="0"/>
                </a:rPr>
                <a:t>Tier</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17" name="Rectangle 16">
              <a:extLst>
                <a:ext uri="{FF2B5EF4-FFF2-40B4-BE49-F238E27FC236}">
                  <a16:creationId xmlns:a16="http://schemas.microsoft.com/office/drawing/2014/main" id="{F866196F-F22E-AD47-BD70-9DFFF97B21FD}"/>
                </a:ext>
              </a:extLst>
            </p:cNvPr>
            <p:cNvSpPr/>
            <p:nvPr/>
          </p:nvSpPr>
          <p:spPr>
            <a:xfrm>
              <a:off x="6862309" y="2947756"/>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die </a:t>
              </a:r>
              <a:r>
                <a:rPr lang="es-ES" sz="2800" b="1" dirty="0" err="1">
                  <a:solidFill>
                    <a:srgbClr val="115076"/>
                  </a:solidFill>
                  <a:latin typeface="Century Gothic" panose="020B0502020202020204" pitchFamily="34" charset="0"/>
                  <a:cs typeface="Calibri" panose="020F0502020204030204" pitchFamily="34" charset="0"/>
                </a:rPr>
                <a:t>Farbe</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18" name="Rectangle 17">
              <a:extLst>
                <a:ext uri="{FF2B5EF4-FFF2-40B4-BE49-F238E27FC236}">
                  <a16:creationId xmlns:a16="http://schemas.microsoft.com/office/drawing/2014/main" id="{A9D28C54-83DA-1149-B30F-70884A22C8D6}"/>
                </a:ext>
              </a:extLst>
            </p:cNvPr>
            <p:cNvSpPr/>
            <p:nvPr/>
          </p:nvSpPr>
          <p:spPr>
            <a:xfrm>
              <a:off x="8856629" y="2587356"/>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Gast</a:t>
              </a:r>
              <a:endParaRPr lang="en-GB" sz="2800" dirty="0">
                <a:solidFill>
                  <a:srgbClr val="115076"/>
                </a:solidFill>
              </a:endParaRPr>
            </a:p>
          </p:txBody>
        </p:sp>
        <p:sp>
          <p:nvSpPr>
            <p:cNvPr id="19" name="Rectangle 18">
              <a:extLst>
                <a:ext uri="{FF2B5EF4-FFF2-40B4-BE49-F238E27FC236}">
                  <a16:creationId xmlns:a16="http://schemas.microsoft.com/office/drawing/2014/main" id="{D34E58EC-AE0C-8B40-A248-C11A1B51C4B1}"/>
                </a:ext>
              </a:extLst>
            </p:cNvPr>
            <p:cNvSpPr/>
            <p:nvPr/>
          </p:nvSpPr>
          <p:spPr>
            <a:xfrm>
              <a:off x="9591415" y="3167390"/>
              <a:ext cx="2231664"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die </a:t>
              </a:r>
              <a:r>
                <a:rPr lang="es-ES" sz="2800" b="1" dirty="0" err="1">
                  <a:solidFill>
                    <a:srgbClr val="115076"/>
                  </a:solidFill>
                  <a:latin typeface="Century Gothic" panose="020B0502020202020204" pitchFamily="34" charset="0"/>
                  <a:cs typeface="Calibri" panose="020F0502020204030204" pitchFamily="34" charset="0"/>
                </a:rPr>
                <a:t>Flasche</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20" name="Rectangle 19">
              <a:extLst>
                <a:ext uri="{FF2B5EF4-FFF2-40B4-BE49-F238E27FC236}">
                  <a16:creationId xmlns:a16="http://schemas.microsoft.com/office/drawing/2014/main" id="{648F71EA-82E4-7E4A-8287-35F3796EB469}"/>
                </a:ext>
              </a:extLst>
            </p:cNvPr>
            <p:cNvSpPr/>
            <p:nvPr/>
          </p:nvSpPr>
          <p:spPr>
            <a:xfrm>
              <a:off x="7383470" y="3586511"/>
              <a:ext cx="2317881"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Mensch</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21" name="Rectangle 20">
              <a:extLst>
                <a:ext uri="{FF2B5EF4-FFF2-40B4-BE49-F238E27FC236}">
                  <a16:creationId xmlns:a16="http://schemas.microsoft.com/office/drawing/2014/main" id="{49888FA2-62BA-EF4D-B564-4CCAA96C8F14}"/>
                </a:ext>
              </a:extLst>
            </p:cNvPr>
            <p:cNvSpPr/>
            <p:nvPr/>
          </p:nvSpPr>
          <p:spPr>
            <a:xfrm>
              <a:off x="8797421" y="4178086"/>
              <a:ext cx="180785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das </a:t>
              </a:r>
              <a:r>
                <a:rPr lang="es-ES" sz="2800" b="1" dirty="0" err="1">
                  <a:solidFill>
                    <a:srgbClr val="115076"/>
                  </a:solidFill>
                  <a:latin typeface="Century Gothic" panose="020B0502020202020204" pitchFamily="34" charset="0"/>
                  <a:cs typeface="Calibri" panose="020F0502020204030204" pitchFamily="34" charset="0"/>
                </a:rPr>
                <a:t>Ding</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grpSp>
      <p:sp>
        <p:nvSpPr>
          <p:cNvPr id="24" name="Rectangle 23">
            <a:extLst>
              <a:ext uri="{FF2B5EF4-FFF2-40B4-BE49-F238E27FC236}">
                <a16:creationId xmlns:a16="http://schemas.microsoft.com/office/drawing/2014/main" id="{D9342304-3858-7B45-A503-0CC9D3908FE8}"/>
              </a:ext>
            </a:extLst>
          </p:cNvPr>
          <p:cNvSpPr/>
          <p:nvPr/>
        </p:nvSpPr>
        <p:spPr>
          <a:xfrm>
            <a:off x="11442441" y="2470677"/>
            <a:ext cx="435493" cy="646331"/>
          </a:xfrm>
          <a:prstGeom prst="rect">
            <a:avLst/>
          </a:prstGeom>
        </p:spPr>
        <p:txBody>
          <a:bodyPr wrap="square">
            <a:spAutoFit/>
          </a:bodyPr>
          <a:lstStyle/>
          <a:p>
            <a:r>
              <a:rPr lang="es-ES" sz="3600" b="1" dirty="0">
                <a:solidFill>
                  <a:srgbClr val="DAA520"/>
                </a:solidFill>
                <a:latin typeface="Century Gothic" panose="020B0502020202020204" pitchFamily="34" charset="0"/>
                <a:cs typeface="Calibri" panose="020F0502020204030204" pitchFamily="34" charset="0"/>
              </a:rPr>
              <a:t>? </a:t>
            </a:r>
            <a:endParaRPr lang="en-GB" sz="3600" dirty="0">
              <a:solidFill>
                <a:srgbClr val="DAA520"/>
              </a:solidFill>
            </a:endParaRPr>
          </a:p>
        </p:txBody>
      </p:sp>
      <p:sp>
        <p:nvSpPr>
          <p:cNvPr id="25" name="Oval Callout 24" descr="oval callout"/>
          <p:cNvSpPr/>
          <p:nvPr/>
        </p:nvSpPr>
        <p:spPr>
          <a:xfrm>
            <a:off x="2771803" y="4046327"/>
            <a:ext cx="4914033" cy="2583510"/>
          </a:xfrm>
          <a:prstGeom prst="wedgeEllipseCallout">
            <a:avLst>
              <a:gd name="adj1" fmla="val -36052"/>
              <a:gd name="adj2" fmla="val -71454"/>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6" name="TextBox 25"/>
          <p:cNvSpPr txBox="1"/>
          <p:nvPr/>
        </p:nvSpPr>
        <p:spPr>
          <a:xfrm>
            <a:off x="3183234" y="4368586"/>
            <a:ext cx="4099282" cy="1938992"/>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This activity provides practice in question formation, and translation of the resulting questions by a partner.</a:t>
            </a:r>
          </a:p>
        </p:txBody>
      </p:sp>
      <p:sp>
        <p:nvSpPr>
          <p:cNvPr id="27" name="Title 26" hidden="1"/>
          <p:cNvSpPr>
            <a:spLocks noGrp="1"/>
          </p:cNvSpPr>
          <p:nvPr>
            <p:ph type="title"/>
          </p:nvPr>
        </p:nvSpPr>
        <p:spPr>
          <a:xfrm>
            <a:off x="10339" y="-227751"/>
            <a:ext cx="10515600" cy="1325563"/>
          </a:xfrm>
        </p:spPr>
        <p:txBody>
          <a:bodyPr/>
          <a:lstStyle/>
          <a:p>
            <a:r>
              <a:rPr lang="en-GB" dirty="0">
                <a:solidFill>
                  <a:schemeClr val="bg1"/>
                </a:solidFill>
              </a:rPr>
              <a:t>Question-forming</a:t>
            </a:r>
          </a:p>
        </p:txBody>
      </p:sp>
    </p:spTree>
    <p:extLst>
      <p:ext uri="{BB962C8B-B14F-4D97-AF65-F5344CB8AC3E}">
        <p14:creationId xmlns:p14="http://schemas.microsoft.com/office/powerpoint/2010/main" val="6416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3162" y="-319480"/>
            <a:ext cx="10515600" cy="1325563"/>
          </a:xfrm>
        </p:spPr>
        <p:txBody>
          <a:bodyPr/>
          <a:lstStyle/>
          <a:p>
            <a:r>
              <a:rPr lang="en-GB" b="1" dirty="0"/>
              <a:t>Was </a:t>
            </a:r>
            <a:r>
              <a:rPr lang="en-GB" b="1" dirty="0" err="1"/>
              <a:t>ist</a:t>
            </a:r>
            <a:r>
              <a:rPr lang="en-GB" b="1" dirty="0"/>
              <a:t> die </a:t>
            </a:r>
            <a:r>
              <a:rPr lang="en-GB" b="1" dirty="0" err="1"/>
              <a:t>Ausnahme</a:t>
            </a:r>
            <a:r>
              <a:rPr lang="en-GB" b="1" dirty="0"/>
              <a:t>?</a:t>
            </a:r>
          </a:p>
        </p:txBody>
      </p:sp>
      <p:sp>
        <p:nvSpPr>
          <p:cNvPr id="4" name="Action Button: Custom 3">
            <a:hlinkClick r:id="" action="ppaction://noaction" highlightClick="1"/>
            <a:extLst>
              <a:ext uri="{FF2B5EF4-FFF2-40B4-BE49-F238E27FC236}">
                <a16:creationId xmlns:a16="http://schemas.microsoft.com/office/drawing/2014/main" id="{5D3A85E9-C138-9946-9F95-D6853345103D}"/>
              </a:ext>
            </a:extLst>
          </p:cNvPr>
          <p:cNvSpPr/>
          <p:nvPr/>
        </p:nvSpPr>
        <p:spPr>
          <a:xfrm>
            <a:off x="394063" y="734639"/>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1</a:t>
            </a:r>
          </a:p>
        </p:txBody>
      </p:sp>
      <p:sp>
        <p:nvSpPr>
          <p:cNvPr id="9" name="TextBox 8">
            <a:extLst>
              <a:ext uri="{FF2B5EF4-FFF2-40B4-BE49-F238E27FC236}">
                <a16:creationId xmlns:a16="http://schemas.microsoft.com/office/drawing/2014/main" id="{D3357B3F-F686-1543-8886-94139C86FC43}"/>
              </a:ext>
            </a:extLst>
          </p:cNvPr>
          <p:cNvSpPr txBox="1"/>
          <p:nvPr/>
        </p:nvSpPr>
        <p:spPr>
          <a:xfrm>
            <a:off x="1016614" y="716761"/>
            <a:ext cx="4522392" cy="646331"/>
          </a:xfrm>
          <a:prstGeom prst="rect">
            <a:avLst/>
          </a:prstGeom>
          <a:noFill/>
        </p:spPr>
        <p:txBody>
          <a:bodyPr wrap="none" rtlCol="0">
            <a:spAutoFit/>
          </a:bodyPr>
          <a:lstStyle/>
          <a:p>
            <a:r>
              <a:rPr lang="en-US" sz="3600" dirty="0">
                <a:solidFill>
                  <a:srgbClr val="115076"/>
                </a:solidFill>
                <a:latin typeface="Century Gothic" panose="020B0502020202020204" pitchFamily="34" charset="0"/>
              </a:rPr>
              <a:t>sein / </a:t>
            </a:r>
            <a:r>
              <a:rPr lang="en-US" sz="3600" dirty="0" err="1">
                <a:solidFill>
                  <a:srgbClr val="115076"/>
                </a:solidFill>
                <a:latin typeface="Century Gothic" panose="020B0502020202020204" pitchFamily="34" charset="0"/>
              </a:rPr>
              <a:t>bist</a:t>
            </a:r>
            <a:r>
              <a:rPr lang="en-US" sz="3600" dirty="0">
                <a:solidFill>
                  <a:srgbClr val="115076"/>
                </a:solidFill>
                <a:latin typeface="Century Gothic" panose="020B0502020202020204" pitchFamily="34" charset="0"/>
              </a:rPr>
              <a:t> / hast / </a:t>
            </a:r>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p:txBody>
      </p:sp>
      <p:sp>
        <p:nvSpPr>
          <p:cNvPr id="12" name="Oval 11" descr="oval over the word 'hast'">
            <a:extLst>
              <a:ext uri="{FF2B5EF4-FFF2-40B4-BE49-F238E27FC236}">
                <a16:creationId xmlns:a16="http://schemas.microsoft.com/office/drawing/2014/main" id="{E10FBD7E-8E89-6C43-9BA2-078F7E4DA2D1}"/>
              </a:ext>
            </a:extLst>
          </p:cNvPr>
          <p:cNvSpPr/>
          <p:nvPr/>
        </p:nvSpPr>
        <p:spPr>
          <a:xfrm>
            <a:off x="3276699" y="654265"/>
            <a:ext cx="1427747"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Action Button: Custom 4">
            <a:hlinkClick r:id="" action="ppaction://noaction" highlightClick="1"/>
            <a:extLst>
              <a:ext uri="{FF2B5EF4-FFF2-40B4-BE49-F238E27FC236}">
                <a16:creationId xmlns:a16="http://schemas.microsoft.com/office/drawing/2014/main" id="{19FB27EC-48E0-AE4C-8312-9685668FD7E7}"/>
              </a:ext>
            </a:extLst>
          </p:cNvPr>
          <p:cNvSpPr/>
          <p:nvPr/>
        </p:nvSpPr>
        <p:spPr>
          <a:xfrm>
            <a:off x="394063" y="1467205"/>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2</a:t>
            </a:r>
          </a:p>
        </p:txBody>
      </p:sp>
      <p:sp>
        <p:nvSpPr>
          <p:cNvPr id="10" name="TextBox 9">
            <a:extLst>
              <a:ext uri="{FF2B5EF4-FFF2-40B4-BE49-F238E27FC236}">
                <a16:creationId xmlns:a16="http://schemas.microsoft.com/office/drawing/2014/main" id="{F547094D-8BE0-8940-851C-B63527EFA830}"/>
              </a:ext>
            </a:extLst>
          </p:cNvPr>
          <p:cNvSpPr txBox="1"/>
          <p:nvPr/>
        </p:nvSpPr>
        <p:spPr>
          <a:xfrm>
            <a:off x="1016613" y="1421233"/>
            <a:ext cx="10532050" cy="646331"/>
          </a:xfrm>
          <a:prstGeom prst="rect">
            <a:avLst/>
          </a:prstGeom>
          <a:noFill/>
        </p:spPr>
        <p:txBody>
          <a:bodyPr wrap="none" rtlCol="0">
            <a:spAutoFit/>
          </a:bodyPr>
          <a:lstStyle/>
          <a:p>
            <a:r>
              <a:rPr lang="en-US" sz="3600" dirty="0">
                <a:solidFill>
                  <a:srgbClr val="115076"/>
                </a:solidFill>
                <a:latin typeface="Century Gothic" panose="020B0502020202020204" pitchFamily="34" charset="0"/>
              </a:rPr>
              <a:t>___ </a:t>
            </a:r>
            <a:r>
              <a:rPr lang="en-US" sz="3600" dirty="0" err="1">
                <a:solidFill>
                  <a:srgbClr val="115076"/>
                </a:solidFill>
                <a:latin typeface="Century Gothic" panose="020B0502020202020204" pitchFamily="34" charset="0"/>
              </a:rPr>
              <a:t>Frage</a:t>
            </a:r>
            <a:r>
              <a:rPr lang="en-US" sz="3600" dirty="0">
                <a:solidFill>
                  <a:srgbClr val="115076"/>
                </a:solidFill>
                <a:latin typeface="Century Gothic" panose="020B0502020202020204" pitchFamily="34" charset="0"/>
              </a:rPr>
              <a:t> / ___ </a:t>
            </a:r>
            <a:r>
              <a:rPr lang="en-US" sz="3600" dirty="0" err="1">
                <a:solidFill>
                  <a:srgbClr val="115076"/>
                </a:solidFill>
                <a:latin typeface="Century Gothic" panose="020B0502020202020204" pitchFamily="34" charset="0"/>
              </a:rPr>
              <a:t>Tisch</a:t>
            </a:r>
            <a:r>
              <a:rPr lang="en-US" sz="3600" dirty="0">
                <a:solidFill>
                  <a:srgbClr val="115076"/>
                </a:solidFill>
                <a:latin typeface="Century Gothic" panose="020B0502020202020204" pitchFamily="34" charset="0"/>
              </a:rPr>
              <a:t> / ___ </a:t>
            </a:r>
            <a:r>
              <a:rPr lang="en-US" sz="3600" dirty="0" err="1">
                <a:solidFill>
                  <a:srgbClr val="115076"/>
                </a:solidFill>
                <a:latin typeface="Century Gothic" panose="020B0502020202020204" pitchFamily="34" charset="0"/>
              </a:rPr>
              <a:t>Nummer</a:t>
            </a:r>
            <a:r>
              <a:rPr lang="en-US" sz="3600" dirty="0">
                <a:solidFill>
                  <a:srgbClr val="115076"/>
                </a:solidFill>
                <a:latin typeface="Century Gothic" panose="020B0502020202020204" pitchFamily="34" charset="0"/>
              </a:rPr>
              <a:t> / ___ </a:t>
            </a:r>
            <a:r>
              <a:rPr lang="en-US" sz="3600" dirty="0" err="1">
                <a:solidFill>
                  <a:srgbClr val="115076"/>
                </a:solidFill>
                <a:latin typeface="Century Gothic" panose="020B0502020202020204" pitchFamily="34" charset="0"/>
              </a:rPr>
              <a:t>Farbe</a:t>
            </a:r>
            <a:r>
              <a:rPr lang="en-US" sz="3600" dirty="0">
                <a:solidFill>
                  <a:srgbClr val="115076"/>
                </a:solidFill>
                <a:latin typeface="Century Gothic" panose="020B0502020202020204" pitchFamily="34" charset="0"/>
              </a:rPr>
              <a:t> </a:t>
            </a:r>
          </a:p>
        </p:txBody>
      </p:sp>
      <p:sp>
        <p:nvSpPr>
          <p:cNvPr id="13" name="Oval 12" descr="oval over the word 'Tisch'">
            <a:extLst>
              <a:ext uri="{FF2B5EF4-FFF2-40B4-BE49-F238E27FC236}">
                <a16:creationId xmlns:a16="http://schemas.microsoft.com/office/drawing/2014/main" id="{CC0DBB8B-12CD-E64D-947E-E5EFA32E63D6}"/>
              </a:ext>
            </a:extLst>
          </p:cNvPr>
          <p:cNvSpPr/>
          <p:nvPr/>
        </p:nvSpPr>
        <p:spPr>
          <a:xfrm>
            <a:off x="3431900" y="1449276"/>
            <a:ext cx="2377280" cy="700866"/>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Action Button: Custom 5">
            <a:hlinkClick r:id="" action="ppaction://noaction" highlightClick="1"/>
            <a:extLst>
              <a:ext uri="{FF2B5EF4-FFF2-40B4-BE49-F238E27FC236}">
                <a16:creationId xmlns:a16="http://schemas.microsoft.com/office/drawing/2014/main" id="{429FC46F-606F-BE42-B2F4-101E792412D4}"/>
              </a:ext>
            </a:extLst>
          </p:cNvPr>
          <p:cNvSpPr/>
          <p:nvPr/>
        </p:nvSpPr>
        <p:spPr>
          <a:xfrm>
            <a:off x="394063" y="2186394"/>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3</a:t>
            </a:r>
          </a:p>
        </p:txBody>
      </p:sp>
      <p:sp>
        <p:nvSpPr>
          <p:cNvPr id="22" name="Rectangle 21">
            <a:hlinkClick r:id="" action="ppaction://noaction">
              <a:snd r:embed="rId3" name="frei_source.wav"/>
            </a:hlinkClick>
          </p:cNvPr>
          <p:cNvSpPr/>
          <p:nvPr/>
        </p:nvSpPr>
        <p:spPr>
          <a:xfrm>
            <a:off x="1071377" y="2149869"/>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A</a:t>
            </a:r>
          </a:p>
        </p:txBody>
      </p:sp>
      <p:sp>
        <p:nvSpPr>
          <p:cNvPr id="23" name="Rectangle 22">
            <a:hlinkClick r:id="" action="ppaction://noaction">
              <a:snd r:embed="rId4" name="allein.wav"/>
            </a:hlinkClick>
          </p:cNvPr>
          <p:cNvSpPr/>
          <p:nvPr/>
        </p:nvSpPr>
        <p:spPr>
          <a:xfrm>
            <a:off x="2404159" y="2150679"/>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B</a:t>
            </a:r>
          </a:p>
        </p:txBody>
      </p:sp>
      <p:sp>
        <p:nvSpPr>
          <p:cNvPr id="24" name="Rectangle 23">
            <a:hlinkClick r:id="" action="ppaction://noaction">
              <a:snd r:embed="rId5" name="Idee.wav"/>
            </a:hlinkClick>
          </p:cNvPr>
          <p:cNvSpPr/>
          <p:nvPr/>
        </p:nvSpPr>
        <p:spPr>
          <a:xfrm>
            <a:off x="3851217" y="2147150"/>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C</a:t>
            </a:r>
          </a:p>
        </p:txBody>
      </p:sp>
      <p:sp>
        <p:nvSpPr>
          <p:cNvPr id="35" name="Oval 34" descr="oval over the letter 'C'">
            <a:extLst>
              <a:ext uri="{FF2B5EF4-FFF2-40B4-BE49-F238E27FC236}">
                <a16:creationId xmlns:a16="http://schemas.microsoft.com/office/drawing/2014/main" id="{ADAEA74A-87C8-DE46-91CB-03C48400CA00}"/>
              </a:ext>
            </a:extLst>
          </p:cNvPr>
          <p:cNvSpPr/>
          <p:nvPr/>
        </p:nvSpPr>
        <p:spPr>
          <a:xfrm>
            <a:off x="3490892" y="2118515"/>
            <a:ext cx="1427747"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a:hlinkClick r:id="" action="ppaction://noaction">
              <a:snd r:embed="rId6" name="klein.wav"/>
            </a:hlinkClick>
          </p:cNvPr>
          <p:cNvSpPr/>
          <p:nvPr/>
        </p:nvSpPr>
        <p:spPr>
          <a:xfrm>
            <a:off x="5372047" y="2121023"/>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D</a:t>
            </a:r>
          </a:p>
        </p:txBody>
      </p:sp>
      <p:sp>
        <p:nvSpPr>
          <p:cNvPr id="7" name="Action Button: Custom 6">
            <a:hlinkClick r:id="" action="ppaction://noaction" highlightClick="1"/>
            <a:extLst>
              <a:ext uri="{FF2B5EF4-FFF2-40B4-BE49-F238E27FC236}">
                <a16:creationId xmlns:a16="http://schemas.microsoft.com/office/drawing/2014/main" id="{5BAB5E89-1481-6C4D-A8A8-AE0F2A167C6C}"/>
              </a:ext>
            </a:extLst>
          </p:cNvPr>
          <p:cNvSpPr/>
          <p:nvPr/>
        </p:nvSpPr>
        <p:spPr>
          <a:xfrm>
            <a:off x="370917" y="2908261"/>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4</a:t>
            </a:r>
          </a:p>
        </p:txBody>
      </p:sp>
      <p:sp>
        <p:nvSpPr>
          <p:cNvPr id="11" name="TextBox 10">
            <a:extLst>
              <a:ext uri="{FF2B5EF4-FFF2-40B4-BE49-F238E27FC236}">
                <a16:creationId xmlns:a16="http://schemas.microsoft.com/office/drawing/2014/main" id="{6BD10995-324E-C140-95FC-6CF0F1DA2D02}"/>
              </a:ext>
            </a:extLst>
          </p:cNvPr>
          <p:cNvSpPr txBox="1"/>
          <p:nvPr/>
        </p:nvSpPr>
        <p:spPr>
          <a:xfrm>
            <a:off x="1016613" y="2920728"/>
            <a:ext cx="10068782" cy="646331"/>
          </a:xfrm>
          <a:prstGeom prst="rect">
            <a:avLst/>
          </a:prstGeom>
          <a:noFill/>
        </p:spPr>
        <p:txBody>
          <a:bodyPr wrap="none" rtlCol="0">
            <a:spAutoFit/>
          </a:bodyPr>
          <a:lstStyle/>
          <a:p>
            <a:r>
              <a:rPr lang="en-US" sz="3600" dirty="0" err="1">
                <a:solidFill>
                  <a:srgbClr val="115076"/>
                </a:solidFill>
                <a:latin typeface="Century Gothic" panose="020B0502020202020204" pitchFamily="34" charset="0"/>
              </a:rPr>
              <a:t>ein</a:t>
            </a:r>
            <a:r>
              <a:rPr lang="en-US" sz="3600" dirty="0">
                <a:solidFill>
                  <a:srgbClr val="115076"/>
                </a:solidFill>
                <a:latin typeface="Century Gothic" panose="020B0502020202020204" pitchFamily="34" charset="0"/>
              </a:rPr>
              <a:t> Fenster / </a:t>
            </a:r>
            <a:r>
              <a:rPr lang="en-US" sz="3600" dirty="0" err="1">
                <a:solidFill>
                  <a:srgbClr val="115076"/>
                </a:solidFill>
                <a:latin typeface="Century Gothic" panose="020B0502020202020204" pitchFamily="34" charset="0"/>
              </a:rPr>
              <a:t>ein</a:t>
            </a:r>
            <a:r>
              <a:rPr lang="en-US" sz="3600" dirty="0">
                <a:solidFill>
                  <a:srgbClr val="115076"/>
                </a:solidFill>
                <a:latin typeface="Century Gothic" panose="020B0502020202020204" pitchFamily="34" charset="0"/>
              </a:rPr>
              <a:t> Wort / </a:t>
            </a:r>
            <a:r>
              <a:rPr lang="en-US" sz="3600" dirty="0" err="1">
                <a:solidFill>
                  <a:srgbClr val="115076"/>
                </a:solidFill>
                <a:latin typeface="Century Gothic" panose="020B0502020202020204" pitchFamily="34" charset="0"/>
              </a:rPr>
              <a:t>ein</a:t>
            </a:r>
            <a:r>
              <a:rPr lang="en-US" sz="3600" dirty="0">
                <a:solidFill>
                  <a:srgbClr val="115076"/>
                </a:solidFill>
                <a:latin typeface="Century Gothic" panose="020B0502020202020204" pitchFamily="34" charset="0"/>
              </a:rPr>
              <a:t> </a:t>
            </a:r>
            <a:r>
              <a:rPr lang="en-US" sz="3600" dirty="0" err="1">
                <a:solidFill>
                  <a:srgbClr val="115076"/>
                </a:solidFill>
                <a:latin typeface="Century Gothic" panose="020B0502020202020204" pitchFamily="34" charset="0"/>
              </a:rPr>
              <a:t>Paar</a:t>
            </a:r>
            <a:r>
              <a:rPr lang="en-US" sz="3600" dirty="0">
                <a:solidFill>
                  <a:srgbClr val="115076"/>
                </a:solidFill>
                <a:latin typeface="Century Gothic" panose="020B0502020202020204" pitchFamily="34" charset="0"/>
              </a:rPr>
              <a:t> / </a:t>
            </a:r>
            <a:r>
              <a:rPr lang="en-US" sz="3600" dirty="0" err="1">
                <a:solidFill>
                  <a:srgbClr val="115076"/>
                </a:solidFill>
                <a:latin typeface="Century Gothic" panose="020B0502020202020204" pitchFamily="34" charset="0"/>
              </a:rPr>
              <a:t>ein</a:t>
            </a:r>
            <a:r>
              <a:rPr lang="en-US" sz="3600" dirty="0">
                <a:solidFill>
                  <a:srgbClr val="115076"/>
                </a:solidFill>
                <a:latin typeface="Century Gothic" panose="020B0502020202020204" pitchFamily="34" charset="0"/>
              </a:rPr>
              <a:t> Freund</a:t>
            </a:r>
          </a:p>
        </p:txBody>
      </p:sp>
      <p:sp>
        <p:nvSpPr>
          <p:cNvPr id="14" name="Oval 13" descr="oval over the word 'ein Freund'">
            <a:extLst>
              <a:ext uri="{FF2B5EF4-FFF2-40B4-BE49-F238E27FC236}">
                <a16:creationId xmlns:a16="http://schemas.microsoft.com/office/drawing/2014/main" id="{F0BA4AC1-377F-1948-842C-E3323D7432FA}"/>
              </a:ext>
            </a:extLst>
          </p:cNvPr>
          <p:cNvSpPr/>
          <p:nvPr/>
        </p:nvSpPr>
        <p:spPr>
          <a:xfrm>
            <a:off x="8400437" y="2848977"/>
            <a:ext cx="2641116"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Action Button: Custom 7">
            <a:hlinkClick r:id="" action="ppaction://noaction" highlightClick="1"/>
            <a:extLst>
              <a:ext uri="{FF2B5EF4-FFF2-40B4-BE49-F238E27FC236}">
                <a16:creationId xmlns:a16="http://schemas.microsoft.com/office/drawing/2014/main" id="{7211238F-97E5-AB42-BBBF-F6659C6759FB}"/>
              </a:ext>
            </a:extLst>
          </p:cNvPr>
          <p:cNvSpPr/>
          <p:nvPr/>
        </p:nvSpPr>
        <p:spPr>
          <a:xfrm>
            <a:off x="394063" y="3644868"/>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5</a:t>
            </a:r>
          </a:p>
        </p:txBody>
      </p:sp>
      <p:sp>
        <p:nvSpPr>
          <p:cNvPr id="26" name="Rectangle 25">
            <a:hlinkClick r:id="" action="ppaction://noaction">
              <a:snd r:embed="rId7" name="geben_source.wav"/>
            </a:hlinkClick>
          </p:cNvPr>
          <p:cNvSpPr/>
          <p:nvPr/>
        </p:nvSpPr>
        <p:spPr>
          <a:xfrm>
            <a:off x="1143956" y="3608511"/>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A</a:t>
            </a:r>
          </a:p>
        </p:txBody>
      </p:sp>
      <p:sp>
        <p:nvSpPr>
          <p:cNvPr id="27" name="Rectangle 26">
            <a:hlinkClick r:id="" action="ppaction://noaction">
              <a:snd r:embed="rId8" name="Welt_source.wav"/>
            </a:hlinkClick>
          </p:cNvPr>
          <p:cNvSpPr/>
          <p:nvPr/>
        </p:nvSpPr>
        <p:spPr>
          <a:xfrm>
            <a:off x="2476738" y="3609321"/>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B</a:t>
            </a:r>
          </a:p>
        </p:txBody>
      </p:sp>
      <p:sp>
        <p:nvSpPr>
          <p:cNvPr id="36" name="Oval 35" descr="oval over the letter 'B'">
            <a:extLst>
              <a:ext uri="{FF2B5EF4-FFF2-40B4-BE49-F238E27FC236}">
                <a16:creationId xmlns:a16="http://schemas.microsoft.com/office/drawing/2014/main" id="{CB92856C-6BFC-BB4E-AB6D-FF5FD643DFEF}"/>
              </a:ext>
            </a:extLst>
          </p:cNvPr>
          <p:cNvSpPr/>
          <p:nvPr/>
        </p:nvSpPr>
        <p:spPr>
          <a:xfrm>
            <a:off x="2133469" y="3569244"/>
            <a:ext cx="1427747"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a:hlinkClick r:id="" action="ppaction://noaction">
              <a:snd r:embed="rId9" name="Leben.wav"/>
            </a:hlinkClick>
          </p:cNvPr>
          <p:cNvSpPr/>
          <p:nvPr/>
        </p:nvSpPr>
        <p:spPr>
          <a:xfrm>
            <a:off x="3923796" y="3605792"/>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C</a:t>
            </a:r>
          </a:p>
        </p:txBody>
      </p:sp>
      <p:sp>
        <p:nvSpPr>
          <p:cNvPr id="29" name="Rectangle 28">
            <a:hlinkClick r:id="" action="ppaction://noaction">
              <a:snd r:embed="rId10" name="sehen.wav"/>
            </a:hlinkClick>
          </p:cNvPr>
          <p:cNvSpPr/>
          <p:nvPr/>
        </p:nvSpPr>
        <p:spPr>
          <a:xfrm>
            <a:off x="5444626" y="3579665"/>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D</a:t>
            </a:r>
          </a:p>
        </p:txBody>
      </p:sp>
      <p:sp>
        <p:nvSpPr>
          <p:cNvPr id="19" name="Action Button: Custom 18">
            <a:hlinkClick r:id="" action="ppaction://noaction" highlightClick="1"/>
            <a:extLst>
              <a:ext uri="{FF2B5EF4-FFF2-40B4-BE49-F238E27FC236}">
                <a16:creationId xmlns:a16="http://schemas.microsoft.com/office/drawing/2014/main" id="{7211238F-97E5-AB42-BBBF-F6659C6759FB}"/>
              </a:ext>
            </a:extLst>
          </p:cNvPr>
          <p:cNvSpPr/>
          <p:nvPr/>
        </p:nvSpPr>
        <p:spPr>
          <a:xfrm>
            <a:off x="416637" y="4395712"/>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6</a:t>
            </a:r>
          </a:p>
        </p:txBody>
      </p:sp>
      <p:sp>
        <p:nvSpPr>
          <p:cNvPr id="15" name="TextBox 14">
            <a:extLst>
              <a:ext uri="{FF2B5EF4-FFF2-40B4-BE49-F238E27FC236}">
                <a16:creationId xmlns:a16="http://schemas.microsoft.com/office/drawing/2014/main" id="{D3357B3F-F686-1543-8886-94139C86FC43}"/>
              </a:ext>
            </a:extLst>
          </p:cNvPr>
          <p:cNvSpPr txBox="1"/>
          <p:nvPr/>
        </p:nvSpPr>
        <p:spPr>
          <a:xfrm>
            <a:off x="1016613" y="4275290"/>
            <a:ext cx="4940776" cy="646331"/>
          </a:xfrm>
          <a:prstGeom prst="rect">
            <a:avLst/>
          </a:prstGeom>
          <a:noFill/>
        </p:spPr>
        <p:txBody>
          <a:bodyPr wrap="none" rtlCol="0">
            <a:spAutoFit/>
          </a:bodyPr>
          <a:lstStyle/>
          <a:p>
            <a:r>
              <a:rPr lang="en-US" sz="3600" dirty="0" err="1">
                <a:solidFill>
                  <a:srgbClr val="115076"/>
                </a:solidFill>
                <a:latin typeface="Century Gothic" panose="020B0502020202020204" pitchFamily="34" charset="0"/>
              </a:rPr>
              <a:t>groß</a:t>
            </a:r>
            <a:r>
              <a:rPr lang="en-US" sz="3600" dirty="0">
                <a:solidFill>
                  <a:srgbClr val="115076"/>
                </a:solidFill>
                <a:latin typeface="Century Gothic" panose="020B0502020202020204" pitchFamily="34" charset="0"/>
              </a:rPr>
              <a:t> – rot – </a:t>
            </a:r>
            <a:r>
              <a:rPr lang="en-US" sz="3600" dirty="0" err="1">
                <a:solidFill>
                  <a:srgbClr val="115076"/>
                </a:solidFill>
                <a:latin typeface="Century Gothic" panose="020B0502020202020204" pitchFamily="34" charset="0"/>
              </a:rPr>
              <a:t>kalt</a:t>
            </a:r>
            <a:r>
              <a:rPr lang="en-US" sz="3600" dirty="0">
                <a:solidFill>
                  <a:srgbClr val="115076"/>
                </a:solidFill>
                <a:latin typeface="Century Gothic" panose="020B0502020202020204" pitchFamily="34" charset="0"/>
              </a:rPr>
              <a:t> - </a:t>
            </a:r>
            <a:r>
              <a:rPr lang="en-US" sz="3600" dirty="0" err="1">
                <a:solidFill>
                  <a:srgbClr val="115076"/>
                </a:solidFill>
                <a:latin typeface="Century Gothic" panose="020B0502020202020204" pitchFamily="34" charset="0"/>
              </a:rPr>
              <a:t>sagt</a:t>
            </a:r>
            <a:endParaRPr lang="en-US" sz="3600" dirty="0">
              <a:solidFill>
                <a:srgbClr val="115076"/>
              </a:solidFill>
              <a:latin typeface="Century Gothic" panose="020B0502020202020204" pitchFamily="34" charset="0"/>
            </a:endParaRPr>
          </a:p>
        </p:txBody>
      </p:sp>
      <p:sp>
        <p:nvSpPr>
          <p:cNvPr id="17" name="Oval 16" descr="oval over the word 'sagt'">
            <a:extLst>
              <a:ext uri="{FF2B5EF4-FFF2-40B4-BE49-F238E27FC236}">
                <a16:creationId xmlns:a16="http://schemas.microsoft.com/office/drawing/2014/main" id="{C6FAC295-D430-2649-A30D-E685BD98E7D0}"/>
              </a:ext>
            </a:extLst>
          </p:cNvPr>
          <p:cNvSpPr/>
          <p:nvPr/>
        </p:nvSpPr>
        <p:spPr>
          <a:xfrm>
            <a:off x="4642243" y="4294436"/>
            <a:ext cx="1427747"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Action Button: Custom 19">
            <a:hlinkClick r:id="" action="ppaction://noaction" highlightClick="1"/>
            <a:extLst>
              <a:ext uri="{FF2B5EF4-FFF2-40B4-BE49-F238E27FC236}">
                <a16:creationId xmlns:a16="http://schemas.microsoft.com/office/drawing/2014/main" id="{7211238F-97E5-AB42-BBBF-F6659C6759FB}"/>
              </a:ext>
            </a:extLst>
          </p:cNvPr>
          <p:cNvSpPr/>
          <p:nvPr/>
        </p:nvSpPr>
        <p:spPr>
          <a:xfrm>
            <a:off x="416637" y="5128653"/>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7</a:t>
            </a:r>
          </a:p>
        </p:txBody>
      </p:sp>
      <p:sp>
        <p:nvSpPr>
          <p:cNvPr id="16" name="TextBox 15">
            <a:extLst>
              <a:ext uri="{FF2B5EF4-FFF2-40B4-BE49-F238E27FC236}">
                <a16:creationId xmlns:a16="http://schemas.microsoft.com/office/drawing/2014/main" id="{6BD10995-324E-C140-95FC-6CF0F1DA2D02}"/>
              </a:ext>
            </a:extLst>
          </p:cNvPr>
          <p:cNvSpPr txBox="1"/>
          <p:nvPr/>
        </p:nvSpPr>
        <p:spPr>
          <a:xfrm>
            <a:off x="1016612" y="4971031"/>
            <a:ext cx="9982220" cy="646331"/>
          </a:xfrm>
          <a:prstGeom prst="rect">
            <a:avLst/>
          </a:prstGeom>
          <a:noFill/>
        </p:spPr>
        <p:txBody>
          <a:bodyPr wrap="none" rtlCol="0">
            <a:spAutoFit/>
          </a:bodyPr>
          <a:lstStyle/>
          <a:p>
            <a:r>
              <a:rPr lang="en-US" sz="3600" dirty="0">
                <a:solidFill>
                  <a:srgbClr val="115076"/>
                </a:solidFill>
                <a:latin typeface="Century Gothic" panose="020B0502020202020204" pitchFamily="34" charset="0"/>
              </a:rPr>
              <a:t>der Lehrer – der Freund – das Heft – die Frau</a:t>
            </a:r>
          </a:p>
        </p:txBody>
      </p:sp>
      <p:sp>
        <p:nvSpPr>
          <p:cNvPr id="18" name="Oval 17" descr="oval over the word 'das Heft'">
            <a:extLst>
              <a:ext uri="{FF2B5EF4-FFF2-40B4-BE49-F238E27FC236}">
                <a16:creationId xmlns:a16="http://schemas.microsoft.com/office/drawing/2014/main" id="{E85DBD57-C123-0B4F-B92D-63C14B212864}"/>
              </a:ext>
            </a:extLst>
          </p:cNvPr>
          <p:cNvSpPr/>
          <p:nvPr/>
        </p:nvSpPr>
        <p:spPr>
          <a:xfrm>
            <a:off x="6560118" y="4870829"/>
            <a:ext cx="2148799"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Action Button: Custom 20">
            <a:hlinkClick r:id="" action="ppaction://noaction" highlightClick="1"/>
            <a:extLst>
              <a:ext uri="{FF2B5EF4-FFF2-40B4-BE49-F238E27FC236}">
                <a16:creationId xmlns:a16="http://schemas.microsoft.com/office/drawing/2014/main" id="{7211238F-97E5-AB42-BBBF-F6659C6759FB}"/>
              </a:ext>
            </a:extLst>
          </p:cNvPr>
          <p:cNvSpPr/>
          <p:nvPr/>
        </p:nvSpPr>
        <p:spPr>
          <a:xfrm>
            <a:off x="390505" y="5808878"/>
            <a:ext cx="513806" cy="478972"/>
          </a:xfrm>
          <a:prstGeom prst="actionButtonBlank">
            <a:avLst/>
          </a:prstGeom>
          <a:solidFill>
            <a:srgbClr val="DAA520"/>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8</a:t>
            </a:r>
          </a:p>
        </p:txBody>
      </p:sp>
      <p:sp>
        <p:nvSpPr>
          <p:cNvPr id="30" name="Rectangle 29">
            <a:hlinkClick r:id="" action="ppaction://noaction">
              <a:snd r:embed="rId3" name="frei_source.wav"/>
            </a:hlinkClick>
          </p:cNvPr>
          <p:cNvSpPr/>
          <p:nvPr/>
        </p:nvSpPr>
        <p:spPr>
          <a:xfrm>
            <a:off x="1143956" y="5644116"/>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A</a:t>
            </a:r>
          </a:p>
        </p:txBody>
      </p:sp>
      <p:sp>
        <p:nvSpPr>
          <p:cNvPr id="34" name="Oval 33" descr="oval over the letter 'A'">
            <a:extLst>
              <a:ext uri="{FF2B5EF4-FFF2-40B4-BE49-F238E27FC236}">
                <a16:creationId xmlns:a16="http://schemas.microsoft.com/office/drawing/2014/main" id="{A4D8A233-585D-CD45-8B59-5E6975BBB936}"/>
              </a:ext>
            </a:extLst>
          </p:cNvPr>
          <p:cNvSpPr/>
          <p:nvPr/>
        </p:nvSpPr>
        <p:spPr>
          <a:xfrm>
            <a:off x="829109" y="5658130"/>
            <a:ext cx="1427747" cy="762911"/>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a:hlinkClick r:id="" action="ppaction://noaction">
              <a:snd r:embed="rId11" name="klar.wav"/>
            </a:hlinkClick>
          </p:cNvPr>
          <p:cNvSpPr/>
          <p:nvPr/>
        </p:nvSpPr>
        <p:spPr>
          <a:xfrm>
            <a:off x="2476738" y="5644926"/>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B</a:t>
            </a:r>
          </a:p>
        </p:txBody>
      </p:sp>
      <p:sp>
        <p:nvSpPr>
          <p:cNvPr id="32" name="Rectangle 31">
            <a:hlinkClick r:id="" action="ppaction://noaction">
              <a:snd r:embed="rId12" name="haben.wav"/>
            </a:hlinkClick>
          </p:cNvPr>
          <p:cNvSpPr/>
          <p:nvPr/>
        </p:nvSpPr>
        <p:spPr>
          <a:xfrm>
            <a:off x="3923796" y="5641397"/>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C</a:t>
            </a:r>
          </a:p>
        </p:txBody>
      </p:sp>
      <p:sp>
        <p:nvSpPr>
          <p:cNvPr id="33" name="Rectangle 32">
            <a:hlinkClick r:id="" action="ppaction://noaction">
              <a:snd r:embed="rId13" name="Paar.wav"/>
            </a:hlinkClick>
          </p:cNvPr>
          <p:cNvSpPr/>
          <p:nvPr/>
        </p:nvSpPr>
        <p:spPr>
          <a:xfrm>
            <a:off x="5444626" y="5615270"/>
            <a:ext cx="729107" cy="645647"/>
          </a:xfrm>
          <a:prstGeom prst="rec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D</a:t>
            </a:r>
          </a:p>
        </p:txBody>
      </p:sp>
      <p:sp>
        <p:nvSpPr>
          <p:cNvPr id="37" name="Oval Callout 36" descr="oval callout"/>
          <p:cNvSpPr/>
          <p:nvPr/>
        </p:nvSpPr>
        <p:spPr>
          <a:xfrm>
            <a:off x="6609047" y="126874"/>
            <a:ext cx="4914033" cy="2532441"/>
          </a:xfrm>
          <a:prstGeom prst="wedgeEllipseCallout">
            <a:avLst>
              <a:gd name="adj1" fmla="val -57761"/>
              <a:gd name="adj2" fmla="val 3546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TextBox 37"/>
          <p:cNvSpPr txBox="1"/>
          <p:nvPr/>
        </p:nvSpPr>
        <p:spPr>
          <a:xfrm>
            <a:off x="7037028" y="578904"/>
            <a:ext cx="4099282" cy="1569660"/>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Some of the items are audio only, ensuring that practice occurs in the different modalities.</a:t>
            </a:r>
          </a:p>
        </p:txBody>
      </p:sp>
    </p:spTree>
    <p:extLst>
      <p:ext uri="{BB962C8B-B14F-4D97-AF65-F5344CB8AC3E}">
        <p14:creationId xmlns:p14="http://schemas.microsoft.com/office/powerpoint/2010/main" val="21016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animBg="1"/>
      <p:bldP spid="5" grpId="0" animBg="1"/>
      <p:bldP spid="10" grpId="0"/>
      <p:bldP spid="13" grpId="0" animBg="1"/>
      <p:bldP spid="6" grpId="0" animBg="1"/>
      <p:bldP spid="22" grpId="0" animBg="1"/>
      <p:bldP spid="23" grpId="0" animBg="1"/>
      <p:bldP spid="24" grpId="0" animBg="1"/>
      <p:bldP spid="35" grpId="0" animBg="1"/>
      <p:bldP spid="25" grpId="0" animBg="1"/>
      <p:bldP spid="7" grpId="0" animBg="1"/>
      <p:bldP spid="11" grpId="0"/>
      <p:bldP spid="14" grpId="0" animBg="1"/>
      <p:bldP spid="8" grpId="0" animBg="1"/>
      <p:bldP spid="26" grpId="0" animBg="1"/>
      <p:bldP spid="27" grpId="0" animBg="1"/>
      <p:bldP spid="36" grpId="0" animBg="1"/>
      <p:bldP spid="28" grpId="0" animBg="1"/>
      <p:bldP spid="29" grpId="0" animBg="1"/>
      <p:bldP spid="19" grpId="0" animBg="1"/>
      <p:bldP spid="15" grpId="0"/>
      <p:bldP spid="17" grpId="0" animBg="1"/>
      <p:bldP spid="20" grpId="0" animBg="1"/>
      <p:bldP spid="16" grpId="0"/>
      <p:bldP spid="18" grpId="0" animBg="1"/>
      <p:bldP spid="21" grpId="0" animBg="1"/>
      <p:bldP spid="30" grpId="0" animBg="1"/>
      <p:bldP spid="34" grpId="0" animBg="1"/>
      <p:bldP spid="31"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1063" y="-105541"/>
            <a:ext cx="10515600" cy="1325563"/>
          </a:xfrm>
        </p:spPr>
        <p:txBody>
          <a:bodyPr>
            <a:normAutofit/>
          </a:bodyPr>
          <a:lstStyle/>
          <a:p>
            <a:r>
              <a:rPr lang="en-GB" sz="3600" dirty="0" err="1">
                <a:solidFill>
                  <a:schemeClr val="bg1"/>
                </a:solidFill>
              </a:rPr>
              <a:t>Vokabeln</a:t>
            </a:r>
            <a:endParaRPr lang="en-GB" sz="3600" dirty="0">
              <a:solidFill>
                <a:schemeClr val="bg1"/>
              </a:solidFill>
            </a:endParaRPr>
          </a:p>
        </p:txBody>
      </p:sp>
      <p:cxnSp>
        <p:nvCxnSpPr>
          <p:cNvPr id="6" name="Straight Connector 5" descr="straight line under one of the letters of the missing phrase"/>
          <p:cNvCxnSpPr/>
          <p:nvPr/>
        </p:nvCxnSpPr>
        <p:spPr>
          <a:xfrm>
            <a:off x="676405"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42997" y="10279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W</a:t>
            </a:r>
          </a:p>
        </p:txBody>
      </p:sp>
      <p:cxnSp>
        <p:nvCxnSpPr>
          <p:cNvPr id="7" name="Straight Connector 6" descr="straight line under one of the letters of the missing phrase"/>
          <p:cNvCxnSpPr/>
          <p:nvPr/>
        </p:nvCxnSpPr>
        <p:spPr>
          <a:xfrm>
            <a:off x="1565753"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41638"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e</a:t>
            </a:r>
          </a:p>
        </p:txBody>
      </p:sp>
      <p:cxnSp>
        <p:nvCxnSpPr>
          <p:cNvPr id="8" name="Straight Connector 7" descr="straight line under one of the letters of the missing phrase"/>
          <p:cNvCxnSpPr/>
          <p:nvPr/>
        </p:nvCxnSpPr>
        <p:spPr>
          <a:xfrm>
            <a:off x="2432136"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75665"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r</a:t>
            </a:r>
          </a:p>
        </p:txBody>
      </p:sp>
      <p:cxnSp>
        <p:nvCxnSpPr>
          <p:cNvPr id="9" name="Straight Connector 8" descr="straight line under one of the letters of the missing phrase"/>
          <p:cNvCxnSpPr/>
          <p:nvPr/>
        </p:nvCxnSpPr>
        <p:spPr>
          <a:xfrm>
            <a:off x="3835052"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42777"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m</a:t>
            </a:r>
          </a:p>
        </p:txBody>
      </p:sp>
      <p:cxnSp>
        <p:nvCxnSpPr>
          <p:cNvPr id="10" name="Straight Connector 9" descr="straight line under one of the letters of the missing phrase"/>
          <p:cNvCxnSpPr/>
          <p:nvPr/>
        </p:nvCxnSpPr>
        <p:spPr>
          <a:xfrm>
            <a:off x="47369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19599"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a</a:t>
            </a:r>
          </a:p>
        </p:txBody>
      </p:sp>
      <p:cxnSp>
        <p:nvCxnSpPr>
          <p:cNvPr id="11" name="Straight Connector 10" descr="straight line under one of the letters of the missing phrase"/>
          <p:cNvCxnSpPr/>
          <p:nvPr/>
        </p:nvCxnSpPr>
        <p:spPr>
          <a:xfrm>
            <a:off x="5651326"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23561"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c</a:t>
            </a:r>
          </a:p>
        </p:txBody>
      </p:sp>
      <p:cxnSp>
        <p:nvCxnSpPr>
          <p:cNvPr id="12" name="Straight Connector 11" descr="straight line under one of the letters of the missing phrase"/>
          <p:cNvCxnSpPr/>
          <p:nvPr/>
        </p:nvCxnSpPr>
        <p:spPr>
          <a:xfrm>
            <a:off x="656572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79510"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h</a:t>
            </a:r>
          </a:p>
        </p:txBody>
      </p:sp>
      <p:cxnSp>
        <p:nvCxnSpPr>
          <p:cNvPr id="13" name="Straight Connector 12" descr="straight line under one of the letters of the missing phrase"/>
          <p:cNvCxnSpPr/>
          <p:nvPr/>
        </p:nvCxnSpPr>
        <p:spPr>
          <a:xfrm>
            <a:off x="7442548" y="5586608"/>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07998"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t</a:t>
            </a:r>
          </a:p>
        </p:txBody>
      </p:sp>
      <p:cxnSp>
        <p:nvCxnSpPr>
          <p:cNvPr id="14" name="Straight Connector 13" descr="straight line under one of the letters of the missing phrase"/>
          <p:cNvCxnSpPr/>
          <p:nvPr/>
        </p:nvCxnSpPr>
        <p:spPr>
          <a:xfrm>
            <a:off x="8908093"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101727"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w</a:t>
            </a:r>
          </a:p>
        </p:txBody>
      </p:sp>
      <p:cxnSp>
        <p:nvCxnSpPr>
          <p:cNvPr id="15" name="Straight Connector 14" descr="straight line under one of the letters of the missing phrase"/>
          <p:cNvCxnSpPr/>
          <p:nvPr/>
        </p:nvCxnSpPr>
        <p:spPr>
          <a:xfrm>
            <a:off x="9822493"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66022"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a</a:t>
            </a:r>
          </a:p>
        </p:txBody>
      </p:sp>
      <p:cxnSp>
        <p:nvCxnSpPr>
          <p:cNvPr id="16" name="Straight Connector 15" descr="straight line under one of the letters of the missing phrase"/>
          <p:cNvCxnSpPr/>
          <p:nvPr/>
        </p:nvCxnSpPr>
        <p:spPr>
          <a:xfrm>
            <a:off x="10699316" y="5584521"/>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768729" y="4795505"/>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s</a:t>
            </a:r>
          </a:p>
        </p:txBody>
      </p:sp>
      <p:sp>
        <p:nvSpPr>
          <p:cNvPr id="17" name="TextBox 16"/>
          <p:cNvSpPr txBox="1"/>
          <p:nvPr/>
        </p:nvSpPr>
        <p:spPr>
          <a:xfrm>
            <a:off x="11503069" y="4997885"/>
            <a:ext cx="617951" cy="769441"/>
          </a:xfrm>
          <a:prstGeom prst="rect">
            <a:avLst/>
          </a:prstGeom>
          <a:noFill/>
        </p:spPr>
        <p:txBody>
          <a:bodyPr wrap="square" rtlCol="0">
            <a:spAutoFit/>
          </a:bodyPr>
          <a:lstStyle/>
          <a:p>
            <a:r>
              <a:rPr lang="en-GB" sz="4400" b="1" dirty="0">
                <a:solidFill>
                  <a:srgbClr val="115076"/>
                </a:solidFill>
                <a:latin typeface="Century Gothic" panose="020B0502020202020204" pitchFamily="34" charset="0"/>
              </a:rPr>
              <a:t>?</a:t>
            </a:r>
          </a:p>
        </p:txBody>
      </p:sp>
      <p:sp>
        <p:nvSpPr>
          <p:cNvPr id="18" name="TextBox 17"/>
          <p:cNvSpPr txBox="1"/>
          <p:nvPr/>
        </p:nvSpPr>
        <p:spPr>
          <a:xfrm>
            <a:off x="851770" y="1139868"/>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__ </a:t>
            </a:r>
            <a:r>
              <a:rPr lang="en-GB" sz="2800" dirty="0" err="1">
                <a:solidFill>
                  <a:srgbClr val="115076"/>
                </a:solidFill>
                <a:latin typeface="Century Gothic" panose="020B0502020202020204" pitchFamily="34" charset="0"/>
              </a:rPr>
              <a:t>asser</a:t>
            </a:r>
            <a:endParaRPr lang="en-GB" sz="2800" dirty="0">
              <a:solidFill>
                <a:srgbClr val="115076"/>
              </a:solidFill>
              <a:latin typeface="Century Gothic" panose="020B0502020202020204" pitchFamily="34" charset="0"/>
            </a:endParaRPr>
          </a:p>
        </p:txBody>
      </p:sp>
      <p:sp>
        <p:nvSpPr>
          <p:cNvPr id="19" name="TextBox 18"/>
          <p:cNvSpPr txBox="1"/>
          <p:nvPr/>
        </p:nvSpPr>
        <p:spPr>
          <a:xfrm>
            <a:off x="841330" y="2467104"/>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der </a:t>
            </a:r>
            <a:r>
              <a:rPr lang="en-GB" sz="2800" dirty="0" err="1">
                <a:solidFill>
                  <a:srgbClr val="115076"/>
                </a:solidFill>
                <a:latin typeface="Century Gothic" panose="020B0502020202020204" pitchFamily="34" charset="0"/>
              </a:rPr>
              <a:t>Fr__und</a:t>
            </a:r>
            <a:endParaRPr lang="en-GB" sz="2800" dirty="0">
              <a:solidFill>
                <a:srgbClr val="115076"/>
              </a:solidFill>
              <a:latin typeface="Century Gothic" panose="020B0502020202020204" pitchFamily="34" charset="0"/>
            </a:endParaRPr>
          </a:p>
        </p:txBody>
      </p:sp>
      <p:sp>
        <p:nvSpPr>
          <p:cNvPr id="20" name="TextBox 19"/>
          <p:cNvSpPr txBox="1"/>
          <p:nvPr/>
        </p:nvSpPr>
        <p:spPr>
          <a:xfrm>
            <a:off x="851769" y="3794340"/>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Wo__t</a:t>
            </a:r>
            <a:endParaRPr lang="en-GB" sz="2800" dirty="0">
              <a:solidFill>
                <a:srgbClr val="115076"/>
              </a:solidFill>
              <a:latin typeface="Century Gothic" panose="020B0502020202020204" pitchFamily="34" charset="0"/>
            </a:endParaRPr>
          </a:p>
        </p:txBody>
      </p:sp>
      <p:sp>
        <p:nvSpPr>
          <p:cNvPr id="21" name="TextBox 20"/>
          <p:cNvSpPr txBox="1"/>
          <p:nvPr/>
        </p:nvSpPr>
        <p:spPr>
          <a:xfrm>
            <a:off x="8995776" y="1139868"/>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nicht</a:t>
            </a:r>
            <a:r>
              <a:rPr lang="en-GB" sz="2800" dirty="0">
                <a:solidFill>
                  <a:srgbClr val="115076"/>
                </a:solidFill>
                <a:latin typeface="Century Gothic" panose="020B0502020202020204" pitchFamily="34" charset="0"/>
              </a:rPr>
              <a:t> __</a:t>
            </a:r>
            <a:r>
              <a:rPr lang="en-GB" sz="2800" dirty="0" err="1">
                <a:solidFill>
                  <a:srgbClr val="115076"/>
                </a:solidFill>
                <a:latin typeface="Century Gothic" panose="020B0502020202020204" pitchFamily="34" charset="0"/>
              </a:rPr>
              <a:t>ahr</a:t>
            </a:r>
            <a:r>
              <a:rPr lang="en-GB" sz="2800" dirty="0">
                <a:solidFill>
                  <a:srgbClr val="115076"/>
                </a:solidFill>
                <a:latin typeface="Century Gothic" panose="020B0502020202020204" pitchFamily="34" charset="0"/>
              </a:rPr>
              <a:t>?</a:t>
            </a:r>
          </a:p>
        </p:txBody>
      </p:sp>
      <p:sp>
        <p:nvSpPr>
          <p:cNvPr id="22" name="TextBox 21"/>
          <p:cNvSpPr txBox="1"/>
          <p:nvPr/>
        </p:nvSpPr>
        <p:spPr>
          <a:xfrm>
            <a:off x="8985336" y="2467104"/>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der </a:t>
            </a:r>
            <a:r>
              <a:rPr lang="en-GB" sz="2800" dirty="0" err="1">
                <a:solidFill>
                  <a:srgbClr val="115076"/>
                </a:solidFill>
                <a:latin typeface="Century Gothic" panose="020B0502020202020204" pitchFamily="34" charset="0"/>
              </a:rPr>
              <a:t>Fußb</a:t>
            </a:r>
            <a:r>
              <a:rPr lang="en-GB" sz="2800" dirty="0">
                <a:solidFill>
                  <a:srgbClr val="115076"/>
                </a:solidFill>
                <a:latin typeface="Century Gothic" panose="020B0502020202020204" pitchFamily="34" charset="0"/>
              </a:rPr>
              <a:t>__</a:t>
            </a:r>
            <a:r>
              <a:rPr lang="en-GB" sz="2800" dirty="0" err="1">
                <a:solidFill>
                  <a:srgbClr val="115076"/>
                </a:solidFill>
                <a:latin typeface="Century Gothic" panose="020B0502020202020204" pitchFamily="34" charset="0"/>
              </a:rPr>
              <a:t>ll</a:t>
            </a:r>
            <a:endParaRPr lang="en-GB" sz="2800" dirty="0">
              <a:solidFill>
                <a:srgbClr val="115076"/>
              </a:solidFill>
              <a:latin typeface="Century Gothic" panose="020B0502020202020204" pitchFamily="34" charset="0"/>
            </a:endParaRPr>
          </a:p>
        </p:txBody>
      </p:sp>
      <p:sp>
        <p:nvSpPr>
          <p:cNvPr id="23" name="TextBox 22"/>
          <p:cNvSpPr txBox="1"/>
          <p:nvPr/>
        </p:nvSpPr>
        <p:spPr>
          <a:xfrm>
            <a:off x="8995775" y="3794340"/>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Hau</a:t>
            </a:r>
            <a:r>
              <a:rPr lang="en-GB" sz="2800" dirty="0">
                <a:solidFill>
                  <a:srgbClr val="115076"/>
                </a:solidFill>
                <a:latin typeface="Century Gothic" panose="020B0502020202020204" pitchFamily="34" charset="0"/>
              </a:rPr>
              <a:t>__tier</a:t>
            </a:r>
          </a:p>
        </p:txBody>
      </p:sp>
      <p:sp>
        <p:nvSpPr>
          <p:cNvPr id="24" name="TextBox 23"/>
          <p:cNvSpPr txBox="1"/>
          <p:nvPr/>
        </p:nvSpPr>
        <p:spPr>
          <a:xfrm>
            <a:off x="5164899" y="640377"/>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a:t>
            </a:r>
            <a:r>
              <a:rPr lang="en-GB" sz="2800" dirty="0" err="1">
                <a:solidFill>
                  <a:srgbClr val="115076"/>
                </a:solidFill>
                <a:latin typeface="Century Gothic" panose="020B0502020202020204" pitchFamily="34" charset="0"/>
              </a:rPr>
              <a:t>Zim</a:t>
            </a:r>
            <a:r>
              <a:rPr lang="en-GB" sz="2800" dirty="0">
                <a:solidFill>
                  <a:srgbClr val="115076"/>
                </a:solidFill>
                <a:latin typeface="Century Gothic" panose="020B0502020202020204" pitchFamily="34" charset="0"/>
              </a:rPr>
              <a:t>__</a:t>
            </a:r>
            <a:r>
              <a:rPr lang="en-GB" sz="2800" dirty="0" err="1">
                <a:solidFill>
                  <a:srgbClr val="115076"/>
                </a:solidFill>
                <a:latin typeface="Century Gothic" panose="020B0502020202020204" pitchFamily="34" charset="0"/>
              </a:rPr>
              <a:t>er</a:t>
            </a:r>
            <a:endParaRPr lang="en-GB" sz="2800" dirty="0">
              <a:solidFill>
                <a:srgbClr val="115076"/>
              </a:solidFill>
              <a:latin typeface="Century Gothic" panose="020B0502020202020204" pitchFamily="34" charset="0"/>
            </a:endParaRPr>
          </a:p>
        </p:txBody>
      </p:sp>
      <p:sp>
        <p:nvSpPr>
          <p:cNvPr id="25" name="TextBox 24"/>
          <p:cNvSpPr txBox="1"/>
          <p:nvPr/>
        </p:nvSpPr>
        <p:spPr>
          <a:xfrm>
            <a:off x="5138801" y="2467104"/>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ko</a:t>
            </a:r>
            <a:r>
              <a:rPr lang="en-GB" sz="2800" dirty="0">
                <a:solidFill>
                  <a:srgbClr val="115076"/>
                </a:solidFill>
                <a:latin typeface="Century Gothic" panose="020B0502020202020204" pitchFamily="34" charset="0"/>
              </a:rPr>
              <a:t>__hen</a:t>
            </a:r>
          </a:p>
        </p:txBody>
      </p:sp>
      <p:sp>
        <p:nvSpPr>
          <p:cNvPr id="26" name="TextBox 25"/>
          <p:cNvSpPr txBox="1"/>
          <p:nvPr/>
        </p:nvSpPr>
        <p:spPr>
          <a:xfrm>
            <a:off x="5149241" y="3389268"/>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das __</a:t>
            </a:r>
            <a:r>
              <a:rPr lang="en-GB" sz="2800" dirty="0" err="1">
                <a:solidFill>
                  <a:srgbClr val="115076"/>
                </a:solidFill>
                <a:latin typeface="Century Gothic" panose="020B0502020202020204" pitchFamily="34" charset="0"/>
              </a:rPr>
              <a:t>aus</a:t>
            </a:r>
            <a:endParaRPr lang="en-GB" sz="2800" dirty="0">
              <a:solidFill>
                <a:srgbClr val="115076"/>
              </a:solidFill>
              <a:latin typeface="Century Gothic" panose="020B0502020202020204" pitchFamily="34" charset="0"/>
            </a:endParaRPr>
          </a:p>
        </p:txBody>
      </p:sp>
      <p:sp>
        <p:nvSpPr>
          <p:cNvPr id="27" name="TextBox 26"/>
          <p:cNvSpPr txBox="1"/>
          <p:nvPr/>
        </p:nvSpPr>
        <p:spPr>
          <a:xfrm>
            <a:off x="5112707" y="4311432"/>
            <a:ext cx="2507293"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die </a:t>
            </a:r>
            <a:r>
              <a:rPr lang="en-GB" sz="2800" dirty="0" err="1">
                <a:solidFill>
                  <a:srgbClr val="115076"/>
                </a:solidFill>
                <a:latin typeface="Century Gothic" panose="020B0502020202020204" pitchFamily="34" charset="0"/>
              </a:rPr>
              <a:t>Wel</a:t>
            </a:r>
            <a:r>
              <a:rPr lang="en-GB" sz="2800" dirty="0">
                <a:solidFill>
                  <a:srgbClr val="115076"/>
                </a:solidFill>
                <a:latin typeface="Century Gothic" panose="020B0502020202020204" pitchFamily="34" charset="0"/>
              </a:rPr>
              <a:t>__</a:t>
            </a:r>
          </a:p>
        </p:txBody>
      </p:sp>
      <p:sp>
        <p:nvSpPr>
          <p:cNvPr id="28" name="TextBox 27"/>
          <p:cNvSpPr txBox="1"/>
          <p:nvPr/>
        </p:nvSpPr>
        <p:spPr>
          <a:xfrm>
            <a:off x="5149240" y="1576707"/>
            <a:ext cx="2507293"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h__ben</a:t>
            </a:r>
            <a:endParaRPr lang="en-GB" sz="2800" dirty="0">
              <a:solidFill>
                <a:srgbClr val="115076"/>
              </a:solidFill>
              <a:latin typeface="Century Gothic" panose="020B0502020202020204" pitchFamily="34" charset="0"/>
            </a:endParaRPr>
          </a:p>
        </p:txBody>
      </p:sp>
      <p:sp>
        <p:nvSpPr>
          <p:cNvPr id="30" name="TextBox 29"/>
          <p:cNvSpPr txBox="1"/>
          <p:nvPr/>
        </p:nvSpPr>
        <p:spPr>
          <a:xfrm>
            <a:off x="876823" y="4809600"/>
            <a:ext cx="389349" cy="923330"/>
          </a:xfrm>
          <a:prstGeom prst="rect">
            <a:avLst/>
          </a:prstGeom>
          <a:noFill/>
        </p:spPr>
        <p:txBody>
          <a:bodyPr wrap="square" rtlCol="0">
            <a:spAutoFit/>
          </a:bodyPr>
          <a:lstStyle/>
          <a:p>
            <a:pPr algn="ctr"/>
            <a:r>
              <a:rPr lang="en-GB" sz="5400" b="1" dirty="0">
                <a:solidFill>
                  <a:srgbClr val="DAA520"/>
                </a:solidFill>
                <a:latin typeface="Century Gothic" panose="020B0502020202020204" pitchFamily="34" charset="0"/>
              </a:rPr>
              <a:t>W</a:t>
            </a:r>
          </a:p>
        </p:txBody>
      </p:sp>
      <p:sp>
        <p:nvSpPr>
          <p:cNvPr id="31" name="TextBox 30"/>
          <p:cNvSpPr txBox="1"/>
          <p:nvPr/>
        </p:nvSpPr>
        <p:spPr>
          <a:xfrm>
            <a:off x="1854894" y="2405548"/>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e</a:t>
            </a:r>
          </a:p>
        </p:txBody>
      </p:sp>
      <p:sp>
        <p:nvSpPr>
          <p:cNvPr id="33" name="TextBox 32"/>
          <p:cNvSpPr txBox="1"/>
          <p:nvPr/>
        </p:nvSpPr>
        <p:spPr>
          <a:xfrm>
            <a:off x="2237461" y="370368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r</a:t>
            </a:r>
          </a:p>
        </p:txBody>
      </p:sp>
      <p:sp>
        <p:nvSpPr>
          <p:cNvPr id="35" name="TextBox 34"/>
          <p:cNvSpPr txBox="1"/>
          <p:nvPr/>
        </p:nvSpPr>
        <p:spPr>
          <a:xfrm>
            <a:off x="6516669" y="553837"/>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m</a:t>
            </a:r>
          </a:p>
        </p:txBody>
      </p:sp>
      <p:sp>
        <p:nvSpPr>
          <p:cNvPr id="37" name="TextBox 36"/>
          <p:cNvSpPr txBox="1"/>
          <p:nvPr/>
        </p:nvSpPr>
        <p:spPr>
          <a:xfrm>
            <a:off x="5448821" y="1499268"/>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a</a:t>
            </a:r>
          </a:p>
        </p:txBody>
      </p:sp>
      <p:sp>
        <p:nvSpPr>
          <p:cNvPr id="39" name="TextBox 38"/>
          <p:cNvSpPr txBox="1"/>
          <p:nvPr/>
        </p:nvSpPr>
        <p:spPr>
          <a:xfrm>
            <a:off x="5637758" y="2392011"/>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c</a:t>
            </a:r>
          </a:p>
        </p:txBody>
      </p:sp>
      <p:sp>
        <p:nvSpPr>
          <p:cNvPr id="41" name="TextBox 40"/>
          <p:cNvSpPr txBox="1"/>
          <p:nvPr/>
        </p:nvSpPr>
        <p:spPr>
          <a:xfrm>
            <a:off x="5939426" y="329263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H</a:t>
            </a:r>
          </a:p>
        </p:txBody>
      </p:sp>
      <p:sp>
        <p:nvSpPr>
          <p:cNvPr id="43" name="TextBox 42"/>
          <p:cNvSpPr txBox="1"/>
          <p:nvPr/>
        </p:nvSpPr>
        <p:spPr>
          <a:xfrm>
            <a:off x="6479608" y="4224820"/>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t</a:t>
            </a:r>
          </a:p>
        </p:txBody>
      </p:sp>
      <p:sp>
        <p:nvSpPr>
          <p:cNvPr id="45" name="TextBox 44"/>
          <p:cNvSpPr txBox="1"/>
          <p:nvPr/>
        </p:nvSpPr>
        <p:spPr>
          <a:xfrm>
            <a:off x="10044307" y="10279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w</a:t>
            </a:r>
          </a:p>
        </p:txBody>
      </p:sp>
      <p:sp>
        <p:nvSpPr>
          <p:cNvPr id="47" name="TextBox 46"/>
          <p:cNvSpPr txBox="1"/>
          <p:nvPr/>
        </p:nvSpPr>
        <p:spPr>
          <a:xfrm>
            <a:off x="10574055" y="238055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a</a:t>
            </a:r>
          </a:p>
        </p:txBody>
      </p:sp>
      <p:sp>
        <p:nvSpPr>
          <p:cNvPr id="49" name="TextBox 48"/>
          <p:cNvSpPr txBox="1"/>
          <p:nvPr/>
        </p:nvSpPr>
        <p:spPr>
          <a:xfrm>
            <a:off x="10486890" y="3703689"/>
            <a:ext cx="389349" cy="646331"/>
          </a:xfrm>
          <a:prstGeom prst="rect">
            <a:avLst/>
          </a:prstGeom>
          <a:noFill/>
        </p:spPr>
        <p:txBody>
          <a:bodyPr wrap="square" rtlCol="0">
            <a:spAutoFit/>
          </a:bodyPr>
          <a:lstStyle/>
          <a:p>
            <a:pPr algn="ctr"/>
            <a:r>
              <a:rPr lang="en-GB" sz="3600" b="1" dirty="0">
                <a:solidFill>
                  <a:srgbClr val="DAA520"/>
                </a:solidFill>
                <a:latin typeface="Century Gothic" panose="020B0502020202020204" pitchFamily="34" charset="0"/>
              </a:rPr>
              <a:t>s</a:t>
            </a:r>
          </a:p>
        </p:txBody>
      </p:sp>
    </p:spTree>
    <p:extLst>
      <p:ext uri="{BB962C8B-B14F-4D97-AF65-F5344CB8AC3E}">
        <p14:creationId xmlns:p14="http://schemas.microsoft.com/office/powerpoint/2010/main" val="32987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p:bldP spid="36" grpId="0"/>
      <p:bldP spid="38" grpId="0"/>
      <p:bldP spid="40" grpId="0"/>
      <p:bldP spid="42" grpId="0"/>
      <p:bldP spid="44" grpId="0"/>
      <p:bldP spid="46" grpId="0"/>
      <p:bldP spid="48" grpId="0"/>
      <p:bldP spid="50" grpId="0"/>
      <p:bldP spid="30" grpId="0"/>
      <p:bldP spid="31" grpId="0"/>
      <p:bldP spid="33" grpId="0"/>
      <p:bldP spid="35" grpId="0"/>
      <p:bldP spid="37" grpId="0"/>
      <p:bldP spid="39" grpId="0"/>
      <p:bldP spid="41" grpId="0"/>
      <p:bldP spid="43" grpId="0"/>
      <p:bldP spid="45" grpId="0"/>
      <p:bldP spid="47"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lesen</a:t>
            </a:r>
            <a:r>
              <a:rPr lang="en-GB" b="1" dirty="0">
                <a:solidFill>
                  <a:prstClr val="white"/>
                </a:solidFill>
              </a:rPr>
              <a:t> und </a:t>
            </a:r>
            <a:r>
              <a:rPr lang="en-GB" b="1" dirty="0" err="1">
                <a:solidFill>
                  <a:prstClr val="white"/>
                </a:solidFill>
              </a:rPr>
              <a:t>schreiben</a:t>
            </a:r>
            <a:endParaRPr lang="en-GB" b="1" dirty="0">
              <a:solidFill>
                <a:prstClr val="white"/>
              </a:solidFill>
            </a:endParaRPr>
          </a:p>
        </p:txBody>
      </p:sp>
      <p:pic>
        <p:nvPicPr>
          <p:cNvPr id="53" name="Picture 5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640307650"/>
              </p:ext>
            </p:extLst>
          </p:nvPr>
        </p:nvGraphicFramePr>
        <p:xfrm>
          <a:off x="5467576" y="1568863"/>
          <a:ext cx="6539472" cy="4450080"/>
        </p:xfrm>
        <a:graphic>
          <a:graphicData uri="http://schemas.openxmlformats.org/drawingml/2006/table">
            <a:tbl>
              <a:tblPr firstRow="1" bandRow="1">
                <a:tableStyleId>{5C22544A-7EE6-4342-B048-85BDC9FD1C3A}</a:tableStyleId>
              </a:tblPr>
              <a:tblGrid>
                <a:gridCol w="408717">
                  <a:extLst>
                    <a:ext uri="{9D8B030D-6E8A-4147-A177-3AD203B41FA5}">
                      <a16:colId xmlns:a16="http://schemas.microsoft.com/office/drawing/2014/main" val="263268012"/>
                    </a:ext>
                  </a:extLst>
                </a:gridCol>
                <a:gridCol w="408717">
                  <a:extLst>
                    <a:ext uri="{9D8B030D-6E8A-4147-A177-3AD203B41FA5}">
                      <a16:colId xmlns:a16="http://schemas.microsoft.com/office/drawing/2014/main" val="3126897042"/>
                    </a:ext>
                  </a:extLst>
                </a:gridCol>
                <a:gridCol w="408717">
                  <a:extLst>
                    <a:ext uri="{9D8B030D-6E8A-4147-A177-3AD203B41FA5}">
                      <a16:colId xmlns:a16="http://schemas.microsoft.com/office/drawing/2014/main" val="1207600796"/>
                    </a:ext>
                  </a:extLst>
                </a:gridCol>
                <a:gridCol w="408717">
                  <a:extLst>
                    <a:ext uri="{9D8B030D-6E8A-4147-A177-3AD203B41FA5}">
                      <a16:colId xmlns:a16="http://schemas.microsoft.com/office/drawing/2014/main" val="3305774512"/>
                    </a:ext>
                  </a:extLst>
                </a:gridCol>
                <a:gridCol w="408717">
                  <a:extLst>
                    <a:ext uri="{9D8B030D-6E8A-4147-A177-3AD203B41FA5}">
                      <a16:colId xmlns:a16="http://schemas.microsoft.com/office/drawing/2014/main" val="1078327919"/>
                    </a:ext>
                  </a:extLst>
                </a:gridCol>
                <a:gridCol w="408717">
                  <a:extLst>
                    <a:ext uri="{9D8B030D-6E8A-4147-A177-3AD203B41FA5}">
                      <a16:colId xmlns:a16="http://schemas.microsoft.com/office/drawing/2014/main" val="2951137329"/>
                    </a:ext>
                  </a:extLst>
                </a:gridCol>
                <a:gridCol w="408717">
                  <a:extLst>
                    <a:ext uri="{9D8B030D-6E8A-4147-A177-3AD203B41FA5}">
                      <a16:colId xmlns:a16="http://schemas.microsoft.com/office/drawing/2014/main" val="4187961833"/>
                    </a:ext>
                  </a:extLst>
                </a:gridCol>
                <a:gridCol w="408717">
                  <a:extLst>
                    <a:ext uri="{9D8B030D-6E8A-4147-A177-3AD203B41FA5}">
                      <a16:colId xmlns:a16="http://schemas.microsoft.com/office/drawing/2014/main" val="2281195132"/>
                    </a:ext>
                  </a:extLst>
                </a:gridCol>
                <a:gridCol w="408717">
                  <a:extLst>
                    <a:ext uri="{9D8B030D-6E8A-4147-A177-3AD203B41FA5}">
                      <a16:colId xmlns:a16="http://schemas.microsoft.com/office/drawing/2014/main" val="1898360713"/>
                    </a:ext>
                  </a:extLst>
                </a:gridCol>
                <a:gridCol w="408717">
                  <a:extLst>
                    <a:ext uri="{9D8B030D-6E8A-4147-A177-3AD203B41FA5}">
                      <a16:colId xmlns:a16="http://schemas.microsoft.com/office/drawing/2014/main" val="447930653"/>
                    </a:ext>
                  </a:extLst>
                </a:gridCol>
                <a:gridCol w="408717">
                  <a:extLst>
                    <a:ext uri="{9D8B030D-6E8A-4147-A177-3AD203B41FA5}">
                      <a16:colId xmlns:a16="http://schemas.microsoft.com/office/drawing/2014/main" val="36163679"/>
                    </a:ext>
                  </a:extLst>
                </a:gridCol>
                <a:gridCol w="408717">
                  <a:extLst>
                    <a:ext uri="{9D8B030D-6E8A-4147-A177-3AD203B41FA5}">
                      <a16:colId xmlns:a16="http://schemas.microsoft.com/office/drawing/2014/main" val="879613253"/>
                    </a:ext>
                  </a:extLst>
                </a:gridCol>
                <a:gridCol w="408717">
                  <a:extLst>
                    <a:ext uri="{9D8B030D-6E8A-4147-A177-3AD203B41FA5}">
                      <a16:colId xmlns:a16="http://schemas.microsoft.com/office/drawing/2014/main" val="3833201954"/>
                    </a:ext>
                  </a:extLst>
                </a:gridCol>
                <a:gridCol w="408717">
                  <a:extLst>
                    <a:ext uri="{9D8B030D-6E8A-4147-A177-3AD203B41FA5}">
                      <a16:colId xmlns:a16="http://schemas.microsoft.com/office/drawing/2014/main" val="2635866267"/>
                    </a:ext>
                  </a:extLst>
                </a:gridCol>
                <a:gridCol w="408717">
                  <a:extLst>
                    <a:ext uri="{9D8B030D-6E8A-4147-A177-3AD203B41FA5}">
                      <a16:colId xmlns:a16="http://schemas.microsoft.com/office/drawing/2014/main" val="3714715184"/>
                    </a:ext>
                  </a:extLst>
                </a:gridCol>
                <a:gridCol w="408717">
                  <a:extLst>
                    <a:ext uri="{9D8B030D-6E8A-4147-A177-3AD203B41FA5}">
                      <a16:colId xmlns:a16="http://schemas.microsoft.com/office/drawing/2014/main" val="977521360"/>
                    </a:ext>
                  </a:extLst>
                </a:gridCol>
              </a:tblGrid>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587352"/>
                  </a:ext>
                </a:extLst>
              </a:tr>
            </a:tbl>
          </a:graphicData>
        </a:graphic>
      </p:graphicFrame>
      <p:graphicFrame>
        <p:nvGraphicFramePr>
          <p:cNvPr id="55" name="Table 54"/>
          <p:cNvGraphicFramePr>
            <a:graphicFrameLocks noGrp="1"/>
          </p:cNvGraphicFramePr>
          <p:nvPr/>
        </p:nvGraphicFramePr>
        <p:xfrm>
          <a:off x="445633" y="1568863"/>
          <a:ext cx="4374561" cy="445008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a:solidFill>
                            <a:schemeClr val="accent1">
                              <a:lumMod val="50000"/>
                            </a:schemeClr>
                          </a:solidFill>
                        </a:rPr>
                        <a:t>A. Was </a:t>
                      </a:r>
                      <a:r>
                        <a:rPr lang="en-GB" b="0" baseline="0" dirty="0" err="1">
                          <a:solidFill>
                            <a:schemeClr val="accent1">
                              <a:lumMod val="50000"/>
                            </a:schemeClr>
                          </a:solidFill>
                        </a:rPr>
                        <a:t>machst</a:t>
                      </a:r>
                      <a:r>
                        <a:rPr lang="en-GB" b="0" baseline="0" dirty="0">
                          <a:solidFill>
                            <a:schemeClr val="accent1">
                              <a:lumMod val="50000"/>
                            </a:schemeClr>
                          </a:solidFill>
                        </a:rPr>
                        <a:t> du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a:solidFill>
                            <a:schemeClr val="accent1">
                              <a:lumMod val="50000"/>
                            </a:schemeClr>
                          </a:solidFill>
                        </a:rPr>
                        <a:t>B. </a:t>
                      </a:r>
                      <a:r>
                        <a:rPr lang="en-GB" b="0" dirty="0" err="1">
                          <a:solidFill>
                            <a:schemeClr val="accent1">
                              <a:lumMod val="50000"/>
                            </a:schemeClr>
                          </a:solidFill>
                        </a:rPr>
                        <a:t>Nicht</a:t>
                      </a:r>
                      <a:r>
                        <a:rPr lang="en-GB" b="0" dirty="0">
                          <a:solidFill>
                            <a:schemeClr val="accent1">
                              <a:lumMod val="50000"/>
                            </a:schemeClr>
                          </a:solidFill>
                        </a:rPr>
                        <a:t> </a:t>
                      </a:r>
                      <a:r>
                        <a:rPr lang="en-GB" b="0" dirty="0" err="1">
                          <a:solidFill>
                            <a:schemeClr val="accent1">
                              <a:lumMod val="50000"/>
                            </a:schemeClr>
                          </a:solidFill>
                        </a:rPr>
                        <a:t>falsch</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a:solidFill>
                            <a:schemeClr val="accent1">
                              <a:lumMod val="50000"/>
                            </a:schemeClr>
                          </a:solidFill>
                        </a:rPr>
                        <a:t>C. Wo </a:t>
                      </a:r>
                      <a:r>
                        <a:rPr lang="en-GB" b="0" dirty="0" err="1">
                          <a:solidFill>
                            <a:schemeClr val="accent1">
                              <a:lumMod val="50000"/>
                            </a:schemeClr>
                          </a:solidFill>
                        </a:rPr>
                        <a:t>bist</a:t>
                      </a:r>
                      <a:r>
                        <a:rPr lang="en-GB" b="0" dirty="0">
                          <a:solidFill>
                            <a:schemeClr val="accent1">
                              <a:lumMod val="50000"/>
                            </a:schemeClr>
                          </a:solidFill>
                        </a:rPr>
                        <a:t> 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a:solidFill>
                            <a:schemeClr val="accent1">
                              <a:lumMod val="50000"/>
                            </a:schemeClr>
                          </a:solidFill>
                        </a:rPr>
                        <a:t>D. Was </a:t>
                      </a:r>
                      <a:r>
                        <a:rPr lang="en-GB" b="0" dirty="0" err="1">
                          <a:solidFill>
                            <a:schemeClr val="accent1">
                              <a:lumMod val="50000"/>
                            </a:schemeClr>
                          </a:solidFill>
                        </a:rPr>
                        <a:t>ist</a:t>
                      </a:r>
                      <a:r>
                        <a:rPr lang="en-GB" b="0" dirty="0">
                          <a:solidFill>
                            <a:schemeClr val="accent1">
                              <a:lumMod val="50000"/>
                            </a:schemeClr>
                          </a:solidFill>
                        </a:rPr>
                        <a:t> das?</a:t>
                      </a:r>
                      <a:r>
                        <a:rPr lang="en-GB" b="0" baseline="0" dirty="0">
                          <a:solidFill>
                            <a:schemeClr val="accent1">
                              <a:lumMod val="50000"/>
                            </a:schemeClr>
                          </a:solidFill>
                        </a:rPr>
                        <a:t> </a:t>
                      </a:r>
                      <a:r>
                        <a:rPr lang="en-GB" b="0" baseline="0" dirty="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a:solidFill>
                            <a:schemeClr val="accent1">
                              <a:lumMod val="50000"/>
                            </a:schemeClr>
                          </a:solidFill>
                        </a:rPr>
                        <a:t>E. Was </a:t>
                      </a:r>
                      <a:r>
                        <a:rPr lang="en-GB" b="0" dirty="0" err="1">
                          <a:solidFill>
                            <a:schemeClr val="accent1">
                              <a:lumMod val="50000"/>
                            </a:schemeClr>
                          </a:solidFill>
                        </a:rPr>
                        <a:t>machst</a:t>
                      </a:r>
                      <a:r>
                        <a:rPr lang="en-GB" b="0" dirty="0">
                          <a:solidFill>
                            <a:schemeClr val="accent1">
                              <a:lumMod val="50000"/>
                            </a:schemeClr>
                          </a:solidFill>
                        </a:rPr>
                        <a:t> du in der </a:t>
                      </a:r>
                      <a:r>
                        <a:rPr lang="en-GB" b="0" dirty="0" err="1">
                          <a:solidFill>
                            <a:schemeClr val="accent1">
                              <a:lumMod val="50000"/>
                            </a:schemeClr>
                          </a:solidFill>
                        </a:rPr>
                        <a:t>Schule</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a:solidFill>
                            <a:schemeClr val="accent1">
                              <a:lumMod val="50000"/>
                            </a:schemeClr>
                          </a:solidFill>
                        </a:rPr>
                        <a:t>F. Wo </a:t>
                      </a:r>
                      <a:r>
                        <a:rPr lang="en-GB" b="0" dirty="0" err="1">
                          <a:solidFill>
                            <a:schemeClr val="accent1">
                              <a:lumMod val="50000"/>
                            </a:schemeClr>
                          </a:solidFill>
                        </a:rPr>
                        <a:t>ist</a:t>
                      </a:r>
                      <a:r>
                        <a:rPr lang="en-GB" b="0" dirty="0">
                          <a:solidFill>
                            <a:schemeClr val="accent1">
                              <a:lumMod val="50000"/>
                            </a:schemeClr>
                          </a:solidFill>
                        </a:rPr>
                        <a:t> das </a:t>
                      </a:r>
                      <a:r>
                        <a:rPr lang="en-GB" b="0" dirty="0" err="1">
                          <a:solidFill>
                            <a:schemeClr val="accent1">
                              <a:lumMod val="50000"/>
                            </a:schemeClr>
                          </a:solidFill>
                        </a:rPr>
                        <a:t>Klassenzimmer</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a:solidFill>
                            <a:schemeClr val="accent1">
                              <a:lumMod val="50000"/>
                            </a:schemeClr>
                          </a:solidFill>
                        </a:rPr>
                        <a:t>G. </a:t>
                      </a:r>
                      <a:r>
                        <a:rPr lang="en-GB" b="0" dirty="0" err="1">
                          <a:solidFill>
                            <a:schemeClr val="accent1">
                              <a:lumMod val="50000"/>
                            </a:schemeClr>
                          </a:solidFill>
                        </a:rPr>
                        <a:t>Nicht</a:t>
                      </a:r>
                      <a:r>
                        <a:rPr lang="en-GB" b="0" dirty="0">
                          <a:solidFill>
                            <a:schemeClr val="accent1">
                              <a:lumMod val="50000"/>
                            </a:schemeClr>
                          </a:solidFill>
                        </a:rPr>
                        <a:t> </a:t>
                      </a:r>
                      <a:r>
                        <a:rPr lang="en-GB" b="0" dirty="0" err="1">
                          <a:solidFill>
                            <a:schemeClr val="accent1">
                              <a:lumMod val="50000"/>
                            </a:schemeClr>
                          </a:solidFill>
                        </a:rPr>
                        <a:t>richtig</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1">
                              <a:lumMod val="50000"/>
                            </a:schemeClr>
                          </a:solidFill>
                        </a:rPr>
                        <a:t>H. Das</a:t>
                      </a:r>
                      <a:r>
                        <a:rPr lang="en-GB" b="0" baseline="0" dirty="0">
                          <a:solidFill>
                            <a:schemeClr val="accent1">
                              <a:lumMod val="50000"/>
                            </a:schemeClr>
                          </a:solidFill>
                        </a:rPr>
                        <a:t> </a:t>
                      </a:r>
                      <a:r>
                        <a:rPr lang="en-GB" b="0" baseline="0" dirty="0" err="1">
                          <a:solidFill>
                            <a:schemeClr val="accent1">
                              <a:lumMod val="50000"/>
                            </a:schemeClr>
                          </a:solidFill>
                        </a:rPr>
                        <a:t>ist</a:t>
                      </a:r>
                      <a:r>
                        <a:rPr lang="en-GB" b="0" baseline="0" dirty="0">
                          <a:solidFill>
                            <a:schemeClr val="accent1">
                              <a:lumMod val="50000"/>
                            </a:schemeClr>
                          </a:solidFill>
                        </a:rPr>
                        <a:t> </a:t>
                      </a:r>
                      <a:r>
                        <a:rPr lang="en-GB" b="0" baseline="0" dirty="0" err="1">
                          <a:solidFill>
                            <a:schemeClr val="accent1">
                              <a:lumMod val="50000"/>
                            </a:schemeClr>
                          </a:solidFill>
                        </a:rPr>
                        <a:t>e</a:t>
                      </a:r>
                      <a:r>
                        <a:rPr lang="en-GB" b="0" dirty="0" err="1">
                          <a:solidFill>
                            <a:schemeClr val="accent1">
                              <a:lumMod val="50000"/>
                            </a:schemeClr>
                          </a:solidFill>
                        </a:rPr>
                        <a:t>in</a:t>
                      </a:r>
                      <a:r>
                        <a:rPr lang="en-GB" b="0" baseline="0" dirty="0">
                          <a:solidFill>
                            <a:schemeClr val="accent1">
                              <a:lumMod val="50000"/>
                            </a:schemeClr>
                          </a:solidFill>
                        </a:rPr>
                        <a:t> </a:t>
                      </a:r>
                      <a:r>
                        <a:rPr lang="en-GB" b="0" dirty="0">
                          <a:solidFill>
                            <a:schemeClr val="accent1">
                              <a:lumMod val="50000"/>
                            </a:schemeClr>
                          </a:solidFill>
                        </a:rPr>
                        <a:t>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a:solidFill>
                            <a:schemeClr val="accent1">
                              <a:lumMod val="50000"/>
                            </a:schemeClr>
                          </a:solidFill>
                        </a:rPr>
                        <a:t>I.</a:t>
                      </a:r>
                      <a:r>
                        <a:rPr lang="en-GB" b="0" baseline="0" dirty="0">
                          <a:solidFill>
                            <a:schemeClr val="accent1">
                              <a:lumMod val="50000"/>
                            </a:schemeClr>
                          </a:solidFill>
                        </a:rPr>
                        <a:t> Was </a:t>
                      </a:r>
                      <a:r>
                        <a:rPr lang="en-GB" b="0" baseline="0" dirty="0" err="1">
                          <a:solidFill>
                            <a:schemeClr val="accent1">
                              <a:lumMod val="50000"/>
                            </a:schemeClr>
                          </a:solidFill>
                        </a:rPr>
                        <a:t>machst</a:t>
                      </a:r>
                      <a:r>
                        <a:rPr lang="en-GB" b="0" baseline="0" dirty="0">
                          <a:solidFill>
                            <a:schemeClr val="accent1">
                              <a:lumMod val="50000"/>
                            </a:schemeClr>
                          </a:solidFill>
                        </a:rPr>
                        <a:t> du </a:t>
                      </a:r>
                      <a:r>
                        <a:rPr lang="en-GB" b="0" baseline="0" dirty="0" err="1">
                          <a:solidFill>
                            <a:schemeClr val="accent1">
                              <a:lumMod val="50000"/>
                            </a:schemeClr>
                          </a:solidFill>
                        </a:rPr>
                        <a:t>mit</a:t>
                      </a:r>
                      <a:r>
                        <a:rPr lang="en-GB" b="0" baseline="0" dirty="0">
                          <a:solidFill>
                            <a:schemeClr val="accent1">
                              <a:lumMod val="50000"/>
                            </a:schemeClr>
                          </a:solidFill>
                        </a:rPr>
                        <a:t> </a:t>
                      </a:r>
                      <a:r>
                        <a:rPr lang="en-GB" b="0" baseline="0" dirty="0" err="1">
                          <a:solidFill>
                            <a:schemeClr val="accent1">
                              <a:lumMod val="50000"/>
                            </a:schemeClr>
                          </a:solidFill>
                        </a:rPr>
                        <a:t>einer</a:t>
                      </a:r>
                      <a:r>
                        <a:rPr lang="en-GB" b="0" baseline="0" dirty="0">
                          <a:solidFill>
                            <a:schemeClr val="accent1">
                              <a:lumMod val="50000"/>
                            </a:schemeClr>
                          </a:solidFill>
                        </a:rPr>
                        <a:t> </a:t>
                      </a:r>
                      <a:r>
                        <a:rPr lang="en-GB" b="0" baseline="0" dirty="0" err="1">
                          <a:solidFill>
                            <a:schemeClr val="accent1">
                              <a:lumMod val="50000"/>
                            </a:schemeClr>
                          </a:solidFill>
                        </a:rPr>
                        <a:t>Gitarre</a:t>
                      </a:r>
                      <a:r>
                        <a:rPr lang="en-GB" b="0" baseline="0" dirty="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a:solidFill>
                            <a:schemeClr val="accent1">
                              <a:lumMod val="50000"/>
                            </a:schemeClr>
                          </a:solidFill>
                        </a:rPr>
                        <a:t>J. Du </a:t>
                      </a:r>
                      <a:r>
                        <a:rPr lang="en-GB" b="0" dirty="0" err="1">
                          <a:solidFill>
                            <a:schemeClr val="accent1">
                              <a:lumMod val="50000"/>
                            </a:schemeClr>
                          </a:solidFill>
                        </a:rPr>
                        <a:t>redest</a:t>
                      </a:r>
                      <a:r>
                        <a:rPr lang="en-GB" b="0" dirty="0">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a:solidFill>
                            <a:schemeClr val="accent1">
                              <a:lumMod val="50000"/>
                            </a:schemeClr>
                          </a:solidFill>
                        </a:rPr>
                        <a:t>K. </a:t>
                      </a:r>
                      <a:r>
                        <a:rPr lang="en-GB" b="0" dirty="0" err="1">
                          <a:solidFill>
                            <a:schemeClr val="accent1">
                              <a:lumMod val="50000"/>
                            </a:schemeClr>
                          </a:solidFill>
                        </a:rPr>
                        <a:t>Er</a:t>
                      </a:r>
                      <a:r>
                        <a:rPr lang="en-GB" b="0" baseline="0" dirty="0">
                          <a:solidFill>
                            <a:schemeClr val="accent1">
                              <a:lumMod val="50000"/>
                            </a:schemeClr>
                          </a:solidFill>
                        </a:rPr>
                        <a:t> </a:t>
                      </a:r>
                      <a:r>
                        <a:rPr lang="en-GB" b="0" baseline="0" dirty="0" err="1">
                          <a:solidFill>
                            <a:schemeClr val="accent1">
                              <a:lumMod val="50000"/>
                            </a:schemeClr>
                          </a:solidFill>
                        </a:rPr>
                        <a:t>ist</a:t>
                      </a:r>
                      <a:r>
                        <a:rPr lang="en-GB" b="0" baseline="0" dirty="0">
                          <a:solidFill>
                            <a:schemeClr val="accent1">
                              <a:lumMod val="50000"/>
                            </a:schemeClr>
                          </a:solidFill>
                        </a:rPr>
                        <a:t> </a:t>
                      </a:r>
                      <a:r>
                        <a:rPr lang="en-GB" b="0" baseline="0" dirty="0" err="1">
                          <a:solidFill>
                            <a:schemeClr val="accent1">
                              <a:lumMod val="50000"/>
                            </a:schemeClr>
                          </a:solidFill>
                        </a:rPr>
                        <a:t>k</a:t>
                      </a:r>
                      <a:r>
                        <a:rPr lang="en-GB" b="0" dirty="0" err="1">
                          <a:solidFill>
                            <a:schemeClr val="accent1">
                              <a:lumMod val="50000"/>
                            </a:schemeClr>
                          </a:solidFill>
                        </a:rPr>
                        <a:t>eine</a:t>
                      </a:r>
                      <a:r>
                        <a:rPr lang="en-GB" b="0" dirty="0">
                          <a:solidFill>
                            <a:schemeClr val="accent1">
                              <a:lumMod val="50000"/>
                            </a:schemeClr>
                          </a:solidFill>
                        </a:rPr>
                        <a:t> Frau.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r h="370840">
                <a:tc>
                  <a:txBody>
                    <a:bodyPr/>
                    <a:lstStyle/>
                    <a:p>
                      <a:r>
                        <a:rPr lang="en-GB" b="0" dirty="0">
                          <a:solidFill>
                            <a:schemeClr val="accent1">
                              <a:lumMod val="50000"/>
                            </a:schemeClr>
                          </a:solidFill>
                        </a:rPr>
                        <a:t>L.  Was </a:t>
                      </a:r>
                      <a:r>
                        <a:rPr lang="en-GB" b="0" dirty="0" err="1">
                          <a:solidFill>
                            <a:schemeClr val="accent1">
                              <a:lumMod val="50000"/>
                            </a:schemeClr>
                          </a:solidFill>
                        </a:rPr>
                        <a:t>machst</a:t>
                      </a:r>
                      <a:r>
                        <a:rPr lang="en-GB" b="0" dirty="0">
                          <a:solidFill>
                            <a:schemeClr val="accent1">
                              <a:lumMod val="50000"/>
                            </a:schemeClr>
                          </a:solidFill>
                        </a:rPr>
                        <a:t> du </a:t>
                      </a:r>
                      <a:r>
                        <a:rPr lang="en-GB" b="0" dirty="0" err="1">
                          <a:solidFill>
                            <a:schemeClr val="accent1">
                              <a:lumMod val="50000"/>
                            </a:schemeClr>
                          </a:solidFill>
                        </a:rPr>
                        <a:t>im</a:t>
                      </a:r>
                      <a:r>
                        <a:rPr lang="en-GB" b="0" dirty="0">
                          <a:solidFill>
                            <a:schemeClr val="accent1">
                              <a:lumMod val="50000"/>
                            </a:schemeClr>
                          </a:solidFill>
                        </a:rPr>
                        <a:t> </a:t>
                      </a:r>
                      <a:r>
                        <a:rPr lang="en-GB" b="0" dirty="0" err="1">
                          <a:solidFill>
                            <a:schemeClr val="accent1">
                              <a:lumMod val="50000"/>
                            </a:schemeClr>
                          </a:solidFill>
                        </a:rPr>
                        <a:t>Unterricht</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48681"/>
                  </a:ext>
                </a:extLst>
              </a:tr>
            </a:tbl>
          </a:graphicData>
        </a:graphic>
      </p:graphicFrame>
      <p:pic>
        <p:nvPicPr>
          <p:cNvPr id="56" name="Picture 55" descr="pair of socks"/>
          <p:cNvPicPr>
            <a:picLocks noChangeAspect="1"/>
          </p:cNvPicPr>
          <p:nvPr/>
        </p:nvPicPr>
        <p:blipFill>
          <a:blip r:embed="rId4"/>
          <a:stretch>
            <a:fillRect/>
          </a:stretch>
        </p:blipFill>
        <p:spPr>
          <a:xfrm>
            <a:off x="2489497" y="2743200"/>
            <a:ext cx="320259" cy="265747"/>
          </a:xfrm>
          <a:prstGeom prst="rect">
            <a:avLst/>
          </a:prstGeom>
        </p:spPr>
      </p:pic>
      <p:sp>
        <p:nvSpPr>
          <p:cNvPr id="62" name="Rectangle 61" descr="textbox for crossword"/>
          <p:cNvSpPr/>
          <p:nvPr/>
        </p:nvSpPr>
        <p:spPr>
          <a:xfrm>
            <a:off x="8828633" y="162674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Rectangle 69" descr="textbox for crossword"/>
          <p:cNvSpPr/>
          <p:nvPr/>
        </p:nvSpPr>
        <p:spPr>
          <a:xfrm>
            <a:off x="10415888" y="160877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descr="textbox for crossword"/>
          <p:cNvSpPr/>
          <p:nvPr/>
        </p:nvSpPr>
        <p:spPr>
          <a:xfrm>
            <a:off x="8827609"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descr="textbox for crossword"/>
          <p:cNvSpPr/>
          <p:nvPr/>
        </p:nvSpPr>
        <p:spPr>
          <a:xfrm>
            <a:off x="9605619" y="203627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2" name="Rectangle 71" descr="textbox for crossword"/>
          <p:cNvSpPr/>
          <p:nvPr/>
        </p:nvSpPr>
        <p:spPr>
          <a:xfrm>
            <a:off x="10439131" y="20347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Rectangle 72" descr="textbox for crossword"/>
          <p:cNvSpPr/>
          <p:nvPr/>
        </p:nvSpPr>
        <p:spPr>
          <a:xfrm>
            <a:off x="594839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Rectangle 73" descr="textbox for crossword"/>
          <p:cNvSpPr/>
          <p:nvPr/>
        </p:nvSpPr>
        <p:spPr>
          <a:xfrm>
            <a:off x="10842263"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5" name="Rectangle 74" descr="textbox for crossword"/>
          <p:cNvSpPr/>
          <p:nvPr/>
        </p:nvSpPr>
        <p:spPr>
          <a:xfrm>
            <a:off x="7630155"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6" name="Rectangle 75" descr="textbox for crossword"/>
          <p:cNvSpPr/>
          <p:nvPr/>
        </p:nvSpPr>
        <p:spPr>
          <a:xfrm>
            <a:off x="8827608"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Rectangle 76" descr="textbox for crossword"/>
          <p:cNvSpPr/>
          <p:nvPr/>
        </p:nvSpPr>
        <p:spPr>
          <a:xfrm>
            <a:off x="10439950"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8" name="Rectangle 77" descr="textbox for crossword"/>
          <p:cNvSpPr/>
          <p:nvPr/>
        </p:nvSpPr>
        <p:spPr>
          <a:xfrm>
            <a:off x="11290095" y="274320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Rectangle 78" descr="textbox for crossword"/>
          <p:cNvSpPr/>
          <p:nvPr/>
        </p:nvSpPr>
        <p:spPr>
          <a:xfrm>
            <a:off x="8827607" y="2768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 name="Rectangle 80" descr="textbox for crossword"/>
          <p:cNvSpPr/>
          <p:nvPr/>
        </p:nvSpPr>
        <p:spPr>
          <a:xfrm>
            <a:off x="10858677" y="2752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2" name="Rectangle 81" descr="textbox for crossword"/>
          <p:cNvSpPr/>
          <p:nvPr/>
        </p:nvSpPr>
        <p:spPr>
          <a:xfrm>
            <a:off x="8819334"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3" name="Rectangle 82" descr="textbox for crossword"/>
          <p:cNvSpPr/>
          <p:nvPr/>
        </p:nvSpPr>
        <p:spPr>
          <a:xfrm>
            <a:off x="9605619" y="3083231"/>
            <a:ext cx="261257" cy="256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Rectangle 83" descr="textbox for crossword"/>
          <p:cNvSpPr/>
          <p:nvPr/>
        </p:nvSpPr>
        <p:spPr>
          <a:xfrm>
            <a:off x="7158882" y="351298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ectangle 84" descr="textbox for crossword"/>
          <p:cNvSpPr/>
          <p:nvPr/>
        </p:nvSpPr>
        <p:spPr>
          <a:xfrm>
            <a:off x="8827607" y="34960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6" name="Rectangle 85" descr="textbox for crossword"/>
          <p:cNvSpPr/>
          <p:nvPr/>
        </p:nvSpPr>
        <p:spPr>
          <a:xfrm>
            <a:off x="8411597" y="348337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ectangle 86" descr="textbox for crossword"/>
          <p:cNvSpPr/>
          <p:nvPr/>
        </p:nvSpPr>
        <p:spPr>
          <a:xfrm>
            <a:off x="10068280" y="347986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8" name="Rectangle 87" descr="textbox for crossword"/>
          <p:cNvSpPr/>
          <p:nvPr/>
        </p:nvSpPr>
        <p:spPr>
          <a:xfrm>
            <a:off x="10484290" y="34502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3" name="Rectangle 92" descr="textbox for crossword"/>
          <p:cNvSpPr/>
          <p:nvPr/>
        </p:nvSpPr>
        <p:spPr>
          <a:xfrm>
            <a:off x="881119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Rectangle 93" descr="textbox for crossword"/>
          <p:cNvSpPr/>
          <p:nvPr/>
        </p:nvSpPr>
        <p:spPr>
          <a:xfrm>
            <a:off x="713263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6" name="Rectangle 95" descr="textbox for crossword"/>
          <p:cNvSpPr/>
          <p:nvPr/>
        </p:nvSpPr>
        <p:spPr>
          <a:xfrm>
            <a:off x="8811068"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7" name="Rectangle 96" descr="textbox for crossword"/>
          <p:cNvSpPr/>
          <p:nvPr/>
        </p:nvSpPr>
        <p:spPr>
          <a:xfrm>
            <a:off x="9242487"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8" name="Rectangle 97" descr="textbox for crossword"/>
          <p:cNvSpPr/>
          <p:nvPr/>
        </p:nvSpPr>
        <p:spPr>
          <a:xfrm>
            <a:off x="8829515" y="45733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9" name="Rectangle 98" descr="textbox for crossword"/>
          <p:cNvSpPr/>
          <p:nvPr/>
        </p:nvSpPr>
        <p:spPr>
          <a:xfrm>
            <a:off x="7630156" y="45733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Rectangle 99" descr="textbox for crossword"/>
          <p:cNvSpPr/>
          <p:nvPr/>
        </p:nvSpPr>
        <p:spPr>
          <a:xfrm>
            <a:off x="6807200" y="500041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1" name="Rectangle 100" descr="textbox for crossword"/>
          <p:cNvSpPr/>
          <p:nvPr/>
        </p:nvSpPr>
        <p:spPr>
          <a:xfrm>
            <a:off x="8810944"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Rectangle 101" descr="textbox for crossword"/>
          <p:cNvSpPr/>
          <p:nvPr/>
        </p:nvSpPr>
        <p:spPr>
          <a:xfrm>
            <a:off x="8032933"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3" name="Rectangle 102" descr="textbox for crossword"/>
          <p:cNvSpPr/>
          <p:nvPr/>
        </p:nvSpPr>
        <p:spPr>
          <a:xfrm>
            <a:off x="6807200"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Rectangle 103" descr="textbox for crossword"/>
          <p:cNvSpPr/>
          <p:nvPr/>
        </p:nvSpPr>
        <p:spPr>
          <a:xfrm>
            <a:off x="7212585"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Rectangle 104" descr="textbox for crossword"/>
          <p:cNvSpPr/>
          <p:nvPr/>
        </p:nvSpPr>
        <p:spPr>
          <a:xfrm>
            <a:off x="8850857" y="5325173"/>
            <a:ext cx="181430" cy="261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Rectangle 105" descr="textbox for crossword"/>
          <p:cNvSpPr/>
          <p:nvPr/>
        </p:nvSpPr>
        <p:spPr>
          <a:xfrm>
            <a:off x="8435567"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7" name="Rectangle 106" descr="textbox for crossword"/>
          <p:cNvSpPr/>
          <p:nvPr/>
        </p:nvSpPr>
        <p:spPr>
          <a:xfrm>
            <a:off x="6398006" y="5673970"/>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9" name="Rectangle 108" descr="textbox for crossword"/>
          <p:cNvSpPr/>
          <p:nvPr/>
        </p:nvSpPr>
        <p:spPr>
          <a:xfrm>
            <a:off x="8850857" y="566623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0" name="Rectangle 109" descr="textbox for crossword"/>
          <p:cNvSpPr/>
          <p:nvPr/>
        </p:nvSpPr>
        <p:spPr>
          <a:xfrm>
            <a:off x="6807200" y="5697272"/>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Rectangle 110" descr="textbox for crossword"/>
          <p:cNvSpPr/>
          <p:nvPr/>
        </p:nvSpPr>
        <p:spPr>
          <a:xfrm>
            <a:off x="9710123" y="5689489"/>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Down Arrow 44"/>
          <p:cNvSpPr/>
          <p:nvPr/>
        </p:nvSpPr>
        <p:spPr>
          <a:xfrm>
            <a:off x="8748099" y="757747"/>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t>
            </a:r>
          </a:p>
        </p:txBody>
      </p:sp>
    </p:spTree>
    <p:extLst>
      <p:ext uri="{BB962C8B-B14F-4D97-AF65-F5344CB8AC3E}">
        <p14:creationId xmlns:p14="http://schemas.microsoft.com/office/powerpoint/2010/main" val="40174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8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8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9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0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0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0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0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0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10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10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11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10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P spid="61" grpId="0" animBg="1"/>
      <p:bldP spid="71" grpId="0" animBg="1"/>
      <p:bldP spid="72" grpId="0" animBg="1"/>
      <p:bldP spid="73" grpId="0" animBg="1"/>
      <p:bldP spid="74" grpId="0" animBg="1"/>
      <p:bldP spid="75" grpId="0" animBg="1"/>
      <p:bldP spid="76" grpId="0" animBg="1"/>
      <p:bldP spid="77" grpId="0" animBg="1"/>
      <p:bldP spid="78" grpId="0" animBg="1"/>
      <p:bldP spid="79" grpId="0" animBg="1"/>
      <p:bldP spid="81" grpId="0" animBg="1"/>
      <p:bldP spid="82" grpId="0" animBg="1"/>
      <p:bldP spid="83" grpId="0" animBg="1"/>
      <p:bldP spid="84" grpId="0" animBg="1"/>
      <p:bldP spid="85" grpId="0" animBg="1"/>
      <p:bldP spid="86" grpId="0" animBg="1"/>
      <p:bldP spid="87" grpId="0" animBg="1"/>
      <p:bldP spid="88" grpId="0" animBg="1"/>
      <p:bldP spid="93" grpId="0" animBg="1"/>
      <p:bldP spid="94"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animBg="1"/>
      <p:bldP spid="110" grpId="0" animBg="1"/>
      <p:bldP spid="1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lesen</a:t>
            </a:r>
            <a:r>
              <a:rPr lang="en-GB" b="1" dirty="0">
                <a:solidFill>
                  <a:prstClr val="white"/>
                </a:solidFill>
              </a:rPr>
              <a:t> und </a:t>
            </a:r>
            <a:r>
              <a:rPr lang="en-GB" b="1" dirty="0" err="1">
                <a:solidFill>
                  <a:prstClr val="white"/>
                </a:solidFill>
              </a:rPr>
              <a:t>schreiben</a:t>
            </a:r>
            <a:endParaRPr lang="en-GB" b="1" dirty="0">
              <a:solidFill>
                <a:prstClr val="white"/>
              </a:solidFill>
            </a:endParaRPr>
          </a:p>
        </p:txBody>
      </p:sp>
      <p:pic>
        <p:nvPicPr>
          <p:cNvPr id="53" name="Picture 5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5" name="Table 54"/>
          <p:cNvGraphicFramePr>
            <a:graphicFrameLocks noGrp="1"/>
          </p:cNvGraphicFramePr>
          <p:nvPr/>
        </p:nvGraphicFramePr>
        <p:xfrm>
          <a:off x="445633" y="1568863"/>
          <a:ext cx="4374561" cy="445008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a:solidFill>
                            <a:schemeClr val="accent1">
                              <a:lumMod val="50000"/>
                            </a:schemeClr>
                          </a:solidFill>
                        </a:rPr>
                        <a:t>A. Was </a:t>
                      </a:r>
                      <a:r>
                        <a:rPr lang="en-GB" b="0" baseline="0" dirty="0" err="1">
                          <a:solidFill>
                            <a:schemeClr val="accent1">
                              <a:lumMod val="50000"/>
                            </a:schemeClr>
                          </a:solidFill>
                        </a:rPr>
                        <a:t>machst</a:t>
                      </a:r>
                      <a:r>
                        <a:rPr lang="en-GB" b="0" baseline="0" dirty="0">
                          <a:solidFill>
                            <a:schemeClr val="accent1">
                              <a:lumMod val="50000"/>
                            </a:schemeClr>
                          </a:solidFill>
                        </a:rPr>
                        <a:t> du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a:solidFill>
                            <a:schemeClr val="accent1">
                              <a:lumMod val="50000"/>
                            </a:schemeClr>
                          </a:solidFill>
                        </a:rPr>
                        <a:t>B. </a:t>
                      </a:r>
                      <a:r>
                        <a:rPr lang="en-GB" b="0" dirty="0" err="1">
                          <a:solidFill>
                            <a:schemeClr val="accent1">
                              <a:lumMod val="50000"/>
                            </a:schemeClr>
                          </a:solidFill>
                        </a:rPr>
                        <a:t>Nicht</a:t>
                      </a:r>
                      <a:r>
                        <a:rPr lang="en-GB" b="0" dirty="0">
                          <a:solidFill>
                            <a:schemeClr val="accent1">
                              <a:lumMod val="50000"/>
                            </a:schemeClr>
                          </a:solidFill>
                        </a:rPr>
                        <a:t> </a:t>
                      </a:r>
                      <a:r>
                        <a:rPr lang="en-GB" b="0" dirty="0" err="1">
                          <a:solidFill>
                            <a:schemeClr val="accent1">
                              <a:lumMod val="50000"/>
                            </a:schemeClr>
                          </a:solidFill>
                        </a:rPr>
                        <a:t>falsch</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a:solidFill>
                            <a:schemeClr val="accent1">
                              <a:lumMod val="50000"/>
                            </a:schemeClr>
                          </a:solidFill>
                        </a:rPr>
                        <a:t>C. Wo </a:t>
                      </a:r>
                      <a:r>
                        <a:rPr lang="en-GB" b="0" dirty="0" err="1">
                          <a:solidFill>
                            <a:schemeClr val="accent1">
                              <a:lumMod val="50000"/>
                            </a:schemeClr>
                          </a:solidFill>
                        </a:rPr>
                        <a:t>bist</a:t>
                      </a:r>
                      <a:r>
                        <a:rPr lang="en-GB" b="0" dirty="0">
                          <a:solidFill>
                            <a:schemeClr val="accent1">
                              <a:lumMod val="50000"/>
                            </a:schemeClr>
                          </a:solidFill>
                        </a:rPr>
                        <a:t> 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a:solidFill>
                            <a:schemeClr val="accent1">
                              <a:lumMod val="50000"/>
                            </a:schemeClr>
                          </a:solidFill>
                        </a:rPr>
                        <a:t>D. Was </a:t>
                      </a:r>
                      <a:r>
                        <a:rPr lang="en-GB" b="0" dirty="0" err="1">
                          <a:solidFill>
                            <a:schemeClr val="accent1">
                              <a:lumMod val="50000"/>
                            </a:schemeClr>
                          </a:solidFill>
                        </a:rPr>
                        <a:t>ist</a:t>
                      </a:r>
                      <a:r>
                        <a:rPr lang="en-GB" b="0" dirty="0">
                          <a:solidFill>
                            <a:schemeClr val="accent1">
                              <a:lumMod val="50000"/>
                            </a:schemeClr>
                          </a:solidFill>
                        </a:rPr>
                        <a:t> das?</a:t>
                      </a:r>
                      <a:r>
                        <a:rPr lang="en-GB" b="0" baseline="0" dirty="0">
                          <a:solidFill>
                            <a:schemeClr val="accent1">
                              <a:lumMod val="50000"/>
                            </a:schemeClr>
                          </a:solidFill>
                        </a:rPr>
                        <a:t> </a:t>
                      </a:r>
                      <a:r>
                        <a:rPr lang="en-GB" b="0" baseline="0" dirty="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a:solidFill>
                            <a:schemeClr val="accent1">
                              <a:lumMod val="50000"/>
                            </a:schemeClr>
                          </a:solidFill>
                        </a:rPr>
                        <a:t>E. Was </a:t>
                      </a:r>
                      <a:r>
                        <a:rPr lang="en-GB" b="0" dirty="0" err="1">
                          <a:solidFill>
                            <a:schemeClr val="accent1">
                              <a:lumMod val="50000"/>
                            </a:schemeClr>
                          </a:solidFill>
                        </a:rPr>
                        <a:t>machst</a:t>
                      </a:r>
                      <a:r>
                        <a:rPr lang="en-GB" b="0" dirty="0">
                          <a:solidFill>
                            <a:schemeClr val="accent1">
                              <a:lumMod val="50000"/>
                            </a:schemeClr>
                          </a:solidFill>
                        </a:rPr>
                        <a:t> du in der </a:t>
                      </a:r>
                      <a:r>
                        <a:rPr lang="en-GB" b="0" dirty="0" err="1">
                          <a:solidFill>
                            <a:schemeClr val="accent1">
                              <a:lumMod val="50000"/>
                            </a:schemeClr>
                          </a:solidFill>
                        </a:rPr>
                        <a:t>Schule</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a:solidFill>
                            <a:schemeClr val="accent1">
                              <a:lumMod val="50000"/>
                            </a:schemeClr>
                          </a:solidFill>
                        </a:rPr>
                        <a:t>F. Wo </a:t>
                      </a:r>
                      <a:r>
                        <a:rPr lang="en-GB" b="0" dirty="0" err="1">
                          <a:solidFill>
                            <a:schemeClr val="accent1">
                              <a:lumMod val="50000"/>
                            </a:schemeClr>
                          </a:solidFill>
                        </a:rPr>
                        <a:t>ist</a:t>
                      </a:r>
                      <a:r>
                        <a:rPr lang="en-GB" b="0" dirty="0">
                          <a:solidFill>
                            <a:schemeClr val="accent1">
                              <a:lumMod val="50000"/>
                            </a:schemeClr>
                          </a:solidFill>
                        </a:rPr>
                        <a:t> das </a:t>
                      </a:r>
                      <a:r>
                        <a:rPr lang="en-GB" b="0" dirty="0" err="1">
                          <a:solidFill>
                            <a:schemeClr val="accent1">
                              <a:lumMod val="50000"/>
                            </a:schemeClr>
                          </a:solidFill>
                        </a:rPr>
                        <a:t>Klassenzimmer</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a:solidFill>
                            <a:schemeClr val="accent1">
                              <a:lumMod val="50000"/>
                            </a:schemeClr>
                          </a:solidFill>
                        </a:rPr>
                        <a:t>G. </a:t>
                      </a:r>
                      <a:r>
                        <a:rPr lang="en-GB" b="0" dirty="0" err="1">
                          <a:solidFill>
                            <a:schemeClr val="accent1">
                              <a:lumMod val="50000"/>
                            </a:schemeClr>
                          </a:solidFill>
                        </a:rPr>
                        <a:t>Nicht</a:t>
                      </a:r>
                      <a:r>
                        <a:rPr lang="en-GB" b="0" dirty="0">
                          <a:solidFill>
                            <a:schemeClr val="accent1">
                              <a:lumMod val="50000"/>
                            </a:schemeClr>
                          </a:solidFill>
                        </a:rPr>
                        <a:t> </a:t>
                      </a:r>
                      <a:r>
                        <a:rPr lang="en-GB" b="0" dirty="0" err="1">
                          <a:solidFill>
                            <a:schemeClr val="accent1">
                              <a:lumMod val="50000"/>
                            </a:schemeClr>
                          </a:solidFill>
                        </a:rPr>
                        <a:t>richtig</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1">
                              <a:lumMod val="50000"/>
                            </a:schemeClr>
                          </a:solidFill>
                        </a:rPr>
                        <a:t>H. Das</a:t>
                      </a:r>
                      <a:r>
                        <a:rPr lang="en-GB" b="0" baseline="0" dirty="0">
                          <a:solidFill>
                            <a:schemeClr val="accent1">
                              <a:lumMod val="50000"/>
                            </a:schemeClr>
                          </a:solidFill>
                        </a:rPr>
                        <a:t> </a:t>
                      </a:r>
                      <a:r>
                        <a:rPr lang="en-GB" b="0" baseline="0" dirty="0" err="1">
                          <a:solidFill>
                            <a:schemeClr val="accent1">
                              <a:lumMod val="50000"/>
                            </a:schemeClr>
                          </a:solidFill>
                        </a:rPr>
                        <a:t>ist</a:t>
                      </a:r>
                      <a:r>
                        <a:rPr lang="en-GB" b="0" baseline="0" dirty="0">
                          <a:solidFill>
                            <a:schemeClr val="accent1">
                              <a:lumMod val="50000"/>
                            </a:schemeClr>
                          </a:solidFill>
                        </a:rPr>
                        <a:t> </a:t>
                      </a:r>
                      <a:r>
                        <a:rPr lang="en-GB" b="0" baseline="0" dirty="0" err="1">
                          <a:solidFill>
                            <a:schemeClr val="accent1">
                              <a:lumMod val="50000"/>
                            </a:schemeClr>
                          </a:solidFill>
                        </a:rPr>
                        <a:t>e</a:t>
                      </a:r>
                      <a:r>
                        <a:rPr lang="en-GB" b="0" dirty="0" err="1">
                          <a:solidFill>
                            <a:schemeClr val="accent1">
                              <a:lumMod val="50000"/>
                            </a:schemeClr>
                          </a:solidFill>
                        </a:rPr>
                        <a:t>in</a:t>
                      </a:r>
                      <a:r>
                        <a:rPr lang="en-GB" b="0" baseline="0" dirty="0">
                          <a:solidFill>
                            <a:schemeClr val="accent1">
                              <a:lumMod val="50000"/>
                            </a:schemeClr>
                          </a:solidFill>
                        </a:rPr>
                        <a:t> </a:t>
                      </a:r>
                      <a:r>
                        <a:rPr lang="en-GB" b="0" dirty="0">
                          <a:solidFill>
                            <a:schemeClr val="accent1">
                              <a:lumMod val="50000"/>
                            </a:schemeClr>
                          </a:solidFill>
                        </a:rPr>
                        <a:t>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a:solidFill>
                            <a:schemeClr val="accent1">
                              <a:lumMod val="50000"/>
                            </a:schemeClr>
                          </a:solidFill>
                        </a:rPr>
                        <a:t>I.</a:t>
                      </a:r>
                      <a:r>
                        <a:rPr lang="en-GB" b="0" baseline="0" dirty="0">
                          <a:solidFill>
                            <a:schemeClr val="accent1">
                              <a:lumMod val="50000"/>
                            </a:schemeClr>
                          </a:solidFill>
                        </a:rPr>
                        <a:t> Was </a:t>
                      </a:r>
                      <a:r>
                        <a:rPr lang="en-GB" b="0" baseline="0" dirty="0" err="1">
                          <a:solidFill>
                            <a:schemeClr val="accent1">
                              <a:lumMod val="50000"/>
                            </a:schemeClr>
                          </a:solidFill>
                        </a:rPr>
                        <a:t>machst</a:t>
                      </a:r>
                      <a:r>
                        <a:rPr lang="en-GB" b="0" baseline="0" dirty="0">
                          <a:solidFill>
                            <a:schemeClr val="accent1">
                              <a:lumMod val="50000"/>
                            </a:schemeClr>
                          </a:solidFill>
                        </a:rPr>
                        <a:t> du </a:t>
                      </a:r>
                      <a:r>
                        <a:rPr lang="en-GB" b="0" baseline="0" dirty="0" err="1">
                          <a:solidFill>
                            <a:schemeClr val="accent1">
                              <a:lumMod val="50000"/>
                            </a:schemeClr>
                          </a:solidFill>
                        </a:rPr>
                        <a:t>mit</a:t>
                      </a:r>
                      <a:r>
                        <a:rPr lang="en-GB" b="0" baseline="0" dirty="0">
                          <a:solidFill>
                            <a:schemeClr val="accent1">
                              <a:lumMod val="50000"/>
                            </a:schemeClr>
                          </a:solidFill>
                        </a:rPr>
                        <a:t> </a:t>
                      </a:r>
                      <a:r>
                        <a:rPr lang="en-GB" b="0" baseline="0" dirty="0" err="1">
                          <a:solidFill>
                            <a:schemeClr val="accent1">
                              <a:lumMod val="50000"/>
                            </a:schemeClr>
                          </a:solidFill>
                        </a:rPr>
                        <a:t>einer</a:t>
                      </a:r>
                      <a:r>
                        <a:rPr lang="en-GB" b="0" baseline="0" dirty="0">
                          <a:solidFill>
                            <a:schemeClr val="accent1">
                              <a:lumMod val="50000"/>
                            </a:schemeClr>
                          </a:solidFill>
                        </a:rPr>
                        <a:t> </a:t>
                      </a:r>
                      <a:r>
                        <a:rPr lang="en-GB" b="0" baseline="0" dirty="0" err="1">
                          <a:solidFill>
                            <a:schemeClr val="accent1">
                              <a:lumMod val="50000"/>
                            </a:schemeClr>
                          </a:solidFill>
                        </a:rPr>
                        <a:t>Gitarre</a:t>
                      </a:r>
                      <a:r>
                        <a:rPr lang="en-GB" b="0" baseline="0" dirty="0">
                          <a:solidFill>
                            <a:schemeClr val="accent1">
                              <a:lumMod val="50000"/>
                            </a:schemeClr>
                          </a:solidFill>
                        </a:rPr>
                        <a:t>?</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a:solidFill>
                            <a:schemeClr val="accent1">
                              <a:lumMod val="50000"/>
                            </a:schemeClr>
                          </a:solidFill>
                        </a:rPr>
                        <a:t>J. Du </a:t>
                      </a:r>
                      <a:r>
                        <a:rPr lang="en-GB" b="0" dirty="0" err="1">
                          <a:solidFill>
                            <a:schemeClr val="accent1">
                              <a:lumMod val="50000"/>
                            </a:schemeClr>
                          </a:solidFill>
                        </a:rPr>
                        <a:t>redest</a:t>
                      </a:r>
                      <a:r>
                        <a:rPr lang="en-GB" b="0" dirty="0">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a:solidFill>
                            <a:schemeClr val="accent1">
                              <a:lumMod val="50000"/>
                            </a:schemeClr>
                          </a:solidFill>
                        </a:rPr>
                        <a:t>K. </a:t>
                      </a:r>
                      <a:r>
                        <a:rPr lang="en-GB" b="0" dirty="0" err="1">
                          <a:solidFill>
                            <a:schemeClr val="accent1">
                              <a:lumMod val="50000"/>
                            </a:schemeClr>
                          </a:solidFill>
                        </a:rPr>
                        <a:t>Er</a:t>
                      </a:r>
                      <a:r>
                        <a:rPr lang="en-GB" b="0" baseline="0" dirty="0">
                          <a:solidFill>
                            <a:schemeClr val="accent1">
                              <a:lumMod val="50000"/>
                            </a:schemeClr>
                          </a:solidFill>
                        </a:rPr>
                        <a:t> </a:t>
                      </a:r>
                      <a:r>
                        <a:rPr lang="en-GB" b="0" baseline="0" dirty="0" err="1">
                          <a:solidFill>
                            <a:schemeClr val="accent1">
                              <a:lumMod val="50000"/>
                            </a:schemeClr>
                          </a:solidFill>
                        </a:rPr>
                        <a:t>ist</a:t>
                      </a:r>
                      <a:r>
                        <a:rPr lang="en-GB" b="0" baseline="0" dirty="0">
                          <a:solidFill>
                            <a:schemeClr val="accent1">
                              <a:lumMod val="50000"/>
                            </a:schemeClr>
                          </a:solidFill>
                        </a:rPr>
                        <a:t> </a:t>
                      </a:r>
                      <a:r>
                        <a:rPr lang="en-GB" b="0" baseline="0" dirty="0" err="1">
                          <a:solidFill>
                            <a:schemeClr val="accent1">
                              <a:lumMod val="50000"/>
                            </a:schemeClr>
                          </a:solidFill>
                        </a:rPr>
                        <a:t>k</a:t>
                      </a:r>
                      <a:r>
                        <a:rPr lang="en-GB" b="0" dirty="0" err="1">
                          <a:solidFill>
                            <a:schemeClr val="accent1">
                              <a:lumMod val="50000"/>
                            </a:schemeClr>
                          </a:solidFill>
                        </a:rPr>
                        <a:t>eine</a:t>
                      </a:r>
                      <a:r>
                        <a:rPr lang="en-GB" b="0" dirty="0">
                          <a:solidFill>
                            <a:schemeClr val="accent1">
                              <a:lumMod val="50000"/>
                            </a:schemeClr>
                          </a:solidFill>
                        </a:rPr>
                        <a:t> Frau.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r h="370840">
                <a:tc>
                  <a:txBody>
                    <a:bodyPr/>
                    <a:lstStyle/>
                    <a:p>
                      <a:r>
                        <a:rPr lang="en-GB" b="0" dirty="0">
                          <a:solidFill>
                            <a:schemeClr val="accent1">
                              <a:lumMod val="50000"/>
                            </a:schemeClr>
                          </a:solidFill>
                        </a:rPr>
                        <a:t>L.  Was </a:t>
                      </a:r>
                      <a:r>
                        <a:rPr lang="en-GB" b="0" dirty="0" err="1">
                          <a:solidFill>
                            <a:schemeClr val="accent1">
                              <a:lumMod val="50000"/>
                            </a:schemeClr>
                          </a:solidFill>
                        </a:rPr>
                        <a:t>machst</a:t>
                      </a:r>
                      <a:r>
                        <a:rPr lang="en-GB" b="0" dirty="0">
                          <a:solidFill>
                            <a:schemeClr val="accent1">
                              <a:lumMod val="50000"/>
                            </a:schemeClr>
                          </a:solidFill>
                        </a:rPr>
                        <a:t> du </a:t>
                      </a:r>
                      <a:r>
                        <a:rPr lang="en-GB" b="0" dirty="0" err="1">
                          <a:solidFill>
                            <a:schemeClr val="accent1">
                              <a:lumMod val="50000"/>
                            </a:schemeClr>
                          </a:solidFill>
                        </a:rPr>
                        <a:t>im</a:t>
                      </a:r>
                      <a:r>
                        <a:rPr lang="en-GB" b="0" dirty="0">
                          <a:solidFill>
                            <a:schemeClr val="accent1">
                              <a:lumMod val="50000"/>
                            </a:schemeClr>
                          </a:solidFill>
                        </a:rPr>
                        <a:t> </a:t>
                      </a:r>
                      <a:r>
                        <a:rPr lang="en-GB" b="0" dirty="0" err="1">
                          <a:solidFill>
                            <a:schemeClr val="accent1">
                              <a:lumMod val="50000"/>
                            </a:schemeClr>
                          </a:solidFill>
                        </a:rPr>
                        <a:t>Unterricht</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48681"/>
                  </a:ext>
                </a:extLst>
              </a:tr>
            </a:tbl>
          </a:graphicData>
        </a:graphic>
      </p:graphicFrame>
      <p:graphicFrame>
        <p:nvGraphicFramePr>
          <p:cNvPr id="50" name="Table 49" descr="textbox for crossword"/>
          <p:cNvGraphicFramePr>
            <a:graphicFrameLocks noGrp="1"/>
          </p:cNvGraphicFramePr>
          <p:nvPr>
            <p:extLst>
              <p:ext uri="{D42A27DB-BD31-4B8C-83A1-F6EECF244321}">
                <p14:modId xmlns:p14="http://schemas.microsoft.com/office/powerpoint/2010/main" val="4183612626"/>
              </p:ext>
            </p:extLst>
          </p:nvPr>
        </p:nvGraphicFramePr>
        <p:xfrm>
          <a:off x="5467576" y="1568863"/>
          <a:ext cx="6539472" cy="4450080"/>
        </p:xfrm>
        <a:graphic>
          <a:graphicData uri="http://schemas.openxmlformats.org/drawingml/2006/table">
            <a:tbl>
              <a:tblPr firstRow="1" bandRow="1">
                <a:tableStyleId>{5C22544A-7EE6-4342-B048-85BDC9FD1C3A}</a:tableStyleId>
              </a:tblPr>
              <a:tblGrid>
                <a:gridCol w="408717">
                  <a:extLst>
                    <a:ext uri="{9D8B030D-6E8A-4147-A177-3AD203B41FA5}">
                      <a16:colId xmlns:a16="http://schemas.microsoft.com/office/drawing/2014/main" val="263268012"/>
                    </a:ext>
                  </a:extLst>
                </a:gridCol>
                <a:gridCol w="408717">
                  <a:extLst>
                    <a:ext uri="{9D8B030D-6E8A-4147-A177-3AD203B41FA5}">
                      <a16:colId xmlns:a16="http://schemas.microsoft.com/office/drawing/2014/main" val="3126897042"/>
                    </a:ext>
                  </a:extLst>
                </a:gridCol>
                <a:gridCol w="408717">
                  <a:extLst>
                    <a:ext uri="{9D8B030D-6E8A-4147-A177-3AD203B41FA5}">
                      <a16:colId xmlns:a16="http://schemas.microsoft.com/office/drawing/2014/main" val="1207600796"/>
                    </a:ext>
                  </a:extLst>
                </a:gridCol>
                <a:gridCol w="408717">
                  <a:extLst>
                    <a:ext uri="{9D8B030D-6E8A-4147-A177-3AD203B41FA5}">
                      <a16:colId xmlns:a16="http://schemas.microsoft.com/office/drawing/2014/main" val="3305774512"/>
                    </a:ext>
                  </a:extLst>
                </a:gridCol>
                <a:gridCol w="408717">
                  <a:extLst>
                    <a:ext uri="{9D8B030D-6E8A-4147-A177-3AD203B41FA5}">
                      <a16:colId xmlns:a16="http://schemas.microsoft.com/office/drawing/2014/main" val="1078327919"/>
                    </a:ext>
                  </a:extLst>
                </a:gridCol>
                <a:gridCol w="408717">
                  <a:extLst>
                    <a:ext uri="{9D8B030D-6E8A-4147-A177-3AD203B41FA5}">
                      <a16:colId xmlns:a16="http://schemas.microsoft.com/office/drawing/2014/main" val="2951137329"/>
                    </a:ext>
                  </a:extLst>
                </a:gridCol>
                <a:gridCol w="408717">
                  <a:extLst>
                    <a:ext uri="{9D8B030D-6E8A-4147-A177-3AD203B41FA5}">
                      <a16:colId xmlns:a16="http://schemas.microsoft.com/office/drawing/2014/main" val="4187961833"/>
                    </a:ext>
                  </a:extLst>
                </a:gridCol>
                <a:gridCol w="408717">
                  <a:extLst>
                    <a:ext uri="{9D8B030D-6E8A-4147-A177-3AD203B41FA5}">
                      <a16:colId xmlns:a16="http://schemas.microsoft.com/office/drawing/2014/main" val="2281195132"/>
                    </a:ext>
                  </a:extLst>
                </a:gridCol>
                <a:gridCol w="408717">
                  <a:extLst>
                    <a:ext uri="{9D8B030D-6E8A-4147-A177-3AD203B41FA5}">
                      <a16:colId xmlns:a16="http://schemas.microsoft.com/office/drawing/2014/main" val="1898360713"/>
                    </a:ext>
                  </a:extLst>
                </a:gridCol>
                <a:gridCol w="408717">
                  <a:extLst>
                    <a:ext uri="{9D8B030D-6E8A-4147-A177-3AD203B41FA5}">
                      <a16:colId xmlns:a16="http://schemas.microsoft.com/office/drawing/2014/main" val="447930653"/>
                    </a:ext>
                  </a:extLst>
                </a:gridCol>
                <a:gridCol w="408717">
                  <a:extLst>
                    <a:ext uri="{9D8B030D-6E8A-4147-A177-3AD203B41FA5}">
                      <a16:colId xmlns:a16="http://schemas.microsoft.com/office/drawing/2014/main" val="36163679"/>
                    </a:ext>
                  </a:extLst>
                </a:gridCol>
                <a:gridCol w="408717">
                  <a:extLst>
                    <a:ext uri="{9D8B030D-6E8A-4147-A177-3AD203B41FA5}">
                      <a16:colId xmlns:a16="http://schemas.microsoft.com/office/drawing/2014/main" val="879613253"/>
                    </a:ext>
                  </a:extLst>
                </a:gridCol>
                <a:gridCol w="408717">
                  <a:extLst>
                    <a:ext uri="{9D8B030D-6E8A-4147-A177-3AD203B41FA5}">
                      <a16:colId xmlns:a16="http://schemas.microsoft.com/office/drawing/2014/main" val="3833201954"/>
                    </a:ext>
                  </a:extLst>
                </a:gridCol>
                <a:gridCol w="408717">
                  <a:extLst>
                    <a:ext uri="{9D8B030D-6E8A-4147-A177-3AD203B41FA5}">
                      <a16:colId xmlns:a16="http://schemas.microsoft.com/office/drawing/2014/main" val="2635866267"/>
                    </a:ext>
                  </a:extLst>
                </a:gridCol>
                <a:gridCol w="408717">
                  <a:extLst>
                    <a:ext uri="{9D8B030D-6E8A-4147-A177-3AD203B41FA5}">
                      <a16:colId xmlns:a16="http://schemas.microsoft.com/office/drawing/2014/main" val="3714715184"/>
                    </a:ext>
                  </a:extLst>
                </a:gridCol>
                <a:gridCol w="408717">
                  <a:extLst>
                    <a:ext uri="{9D8B030D-6E8A-4147-A177-3AD203B41FA5}">
                      <a16:colId xmlns:a16="http://schemas.microsoft.com/office/drawing/2014/main" val="977521360"/>
                    </a:ext>
                  </a:extLst>
                </a:gridCol>
              </a:tblGrid>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0"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587352"/>
                  </a:ext>
                </a:extLst>
              </a:tr>
            </a:tbl>
          </a:graphicData>
        </a:graphic>
      </p:graphicFrame>
      <p:pic>
        <p:nvPicPr>
          <p:cNvPr id="56" name="Picture 55" descr="pair of socks"/>
          <p:cNvPicPr>
            <a:picLocks noChangeAspect="1"/>
          </p:cNvPicPr>
          <p:nvPr/>
        </p:nvPicPr>
        <p:blipFill>
          <a:blip r:embed="rId4"/>
          <a:stretch>
            <a:fillRect/>
          </a:stretch>
        </p:blipFill>
        <p:spPr>
          <a:xfrm>
            <a:off x="2489497" y="2743200"/>
            <a:ext cx="320259" cy="265747"/>
          </a:xfrm>
          <a:prstGeom prst="rect">
            <a:avLst/>
          </a:prstGeom>
        </p:spPr>
      </p:pic>
      <p:sp>
        <p:nvSpPr>
          <p:cNvPr id="62" name="Rectangle 61" descr="textbox for crossword"/>
          <p:cNvSpPr/>
          <p:nvPr/>
        </p:nvSpPr>
        <p:spPr>
          <a:xfrm>
            <a:off x="8794835" y="163778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Rectangle 69" descr="textbox for crossword"/>
          <p:cNvSpPr/>
          <p:nvPr/>
        </p:nvSpPr>
        <p:spPr>
          <a:xfrm>
            <a:off x="10383113" y="16216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5" name="Rectangle 124" descr="textbox for crossword"/>
          <p:cNvSpPr/>
          <p:nvPr/>
        </p:nvSpPr>
        <p:spPr>
          <a:xfrm>
            <a:off x="9637434" y="16216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6" name="Rectangle 125" descr="textbox for crossword"/>
          <p:cNvSpPr/>
          <p:nvPr/>
        </p:nvSpPr>
        <p:spPr>
          <a:xfrm>
            <a:off x="10010273" y="163541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7" name="Rectangle 126" descr="textbox for crossword"/>
          <p:cNvSpPr/>
          <p:nvPr/>
        </p:nvSpPr>
        <p:spPr>
          <a:xfrm>
            <a:off x="10825901" y="164195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descr="textbox for crossword"/>
          <p:cNvSpPr/>
          <p:nvPr/>
        </p:nvSpPr>
        <p:spPr>
          <a:xfrm>
            <a:off x="8827609"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descr="textbox for crossword"/>
          <p:cNvSpPr/>
          <p:nvPr/>
        </p:nvSpPr>
        <p:spPr>
          <a:xfrm>
            <a:off x="9605619" y="203627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Rectangle 71" descr="textbox for crossword"/>
          <p:cNvSpPr/>
          <p:nvPr/>
        </p:nvSpPr>
        <p:spPr>
          <a:xfrm>
            <a:off x="10439131" y="20347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8" name="Rectangle 127" descr="textbox for crossword"/>
          <p:cNvSpPr/>
          <p:nvPr/>
        </p:nvSpPr>
        <p:spPr>
          <a:xfrm>
            <a:off x="10858643" y="195535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9" name="Rectangle 128" descr="textbox for crossword"/>
          <p:cNvSpPr/>
          <p:nvPr/>
        </p:nvSpPr>
        <p:spPr>
          <a:xfrm>
            <a:off x="9215502" y="196189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0" name="Rectangle 129" descr="textbox for crossword"/>
          <p:cNvSpPr/>
          <p:nvPr/>
        </p:nvSpPr>
        <p:spPr>
          <a:xfrm>
            <a:off x="10059339" y="19587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Rectangle 72" descr="textbox for crossword"/>
          <p:cNvSpPr/>
          <p:nvPr/>
        </p:nvSpPr>
        <p:spPr>
          <a:xfrm>
            <a:off x="594839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Rectangle 73" descr="textbox for crossword"/>
          <p:cNvSpPr/>
          <p:nvPr/>
        </p:nvSpPr>
        <p:spPr>
          <a:xfrm>
            <a:off x="10842263"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5" name="Rectangle 74" descr="textbox for crossword"/>
          <p:cNvSpPr/>
          <p:nvPr/>
        </p:nvSpPr>
        <p:spPr>
          <a:xfrm>
            <a:off x="7635340"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6" name="Rectangle 75" descr="textbox for crossword"/>
          <p:cNvSpPr/>
          <p:nvPr/>
        </p:nvSpPr>
        <p:spPr>
          <a:xfrm>
            <a:off x="8827608" y="238390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Rectangle 76" descr="textbox for crossword"/>
          <p:cNvSpPr/>
          <p:nvPr/>
        </p:nvSpPr>
        <p:spPr>
          <a:xfrm>
            <a:off x="10439950" y="237448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3" name="Rectangle 132" descr="textbox for crossword"/>
          <p:cNvSpPr/>
          <p:nvPr/>
        </p:nvSpPr>
        <p:spPr>
          <a:xfrm>
            <a:off x="7145259" y="235507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4" name="Rectangle 133" descr="textbox for crossword"/>
          <p:cNvSpPr/>
          <p:nvPr/>
        </p:nvSpPr>
        <p:spPr>
          <a:xfrm>
            <a:off x="8021437"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5" name="Rectangle 134" descr="textbox for crossword"/>
          <p:cNvSpPr/>
          <p:nvPr/>
        </p:nvSpPr>
        <p:spPr>
          <a:xfrm>
            <a:off x="8373259"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Rectangle 135" descr="textbox for crossword"/>
          <p:cNvSpPr/>
          <p:nvPr/>
        </p:nvSpPr>
        <p:spPr>
          <a:xfrm>
            <a:off x="9181781" y="23904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7" name="Rectangle 136" descr="textbox for crossword"/>
          <p:cNvSpPr/>
          <p:nvPr/>
        </p:nvSpPr>
        <p:spPr>
          <a:xfrm>
            <a:off x="10059338" y="23367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8" name="Rectangle 137" descr="textbox for crossword"/>
          <p:cNvSpPr/>
          <p:nvPr/>
        </p:nvSpPr>
        <p:spPr>
          <a:xfrm>
            <a:off x="11314249" y="235507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9" name="Rectangle 138" descr="textbox for crossword"/>
          <p:cNvSpPr/>
          <p:nvPr/>
        </p:nvSpPr>
        <p:spPr>
          <a:xfrm>
            <a:off x="11697212" y="23625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8" name="Rectangle 77" descr="textbox for crossword"/>
          <p:cNvSpPr/>
          <p:nvPr/>
        </p:nvSpPr>
        <p:spPr>
          <a:xfrm>
            <a:off x="11290095" y="274320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 name="Rectangle 80" descr="textbox for crossword"/>
          <p:cNvSpPr/>
          <p:nvPr/>
        </p:nvSpPr>
        <p:spPr>
          <a:xfrm>
            <a:off x="10858677" y="2752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0" name="Rectangle 139" descr="textbox for crossword"/>
          <p:cNvSpPr/>
          <p:nvPr/>
        </p:nvSpPr>
        <p:spPr>
          <a:xfrm>
            <a:off x="9258691" y="272122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1" name="Rectangle 140" descr="textbox for crossword"/>
          <p:cNvSpPr/>
          <p:nvPr/>
        </p:nvSpPr>
        <p:spPr>
          <a:xfrm>
            <a:off x="8765921" y="272815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2" name="Rectangle 141" descr="textbox for crossword"/>
          <p:cNvSpPr/>
          <p:nvPr/>
        </p:nvSpPr>
        <p:spPr>
          <a:xfrm>
            <a:off x="11699563" y="2768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2" name="Rectangle 81" descr="textbox for crossword"/>
          <p:cNvSpPr/>
          <p:nvPr/>
        </p:nvSpPr>
        <p:spPr>
          <a:xfrm>
            <a:off x="8819334"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3" name="Rectangle 82" descr="textbox for crossword"/>
          <p:cNvSpPr/>
          <p:nvPr/>
        </p:nvSpPr>
        <p:spPr>
          <a:xfrm>
            <a:off x="9687678" y="308323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3" name="Rectangle 142" descr="textbox for crossword"/>
          <p:cNvSpPr/>
          <p:nvPr/>
        </p:nvSpPr>
        <p:spPr>
          <a:xfrm>
            <a:off x="9215502" y="308717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4" name="Rectangle 143" descr="textbox for crossword"/>
          <p:cNvSpPr/>
          <p:nvPr/>
        </p:nvSpPr>
        <p:spPr>
          <a:xfrm>
            <a:off x="9979019" y="30970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5" name="Rectangle 144" descr="textbox for crossword"/>
          <p:cNvSpPr/>
          <p:nvPr/>
        </p:nvSpPr>
        <p:spPr>
          <a:xfrm>
            <a:off x="10465688" y="312817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Rectangle 83" descr="textbox for crossword"/>
          <p:cNvSpPr/>
          <p:nvPr/>
        </p:nvSpPr>
        <p:spPr>
          <a:xfrm>
            <a:off x="7158882" y="351298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ectangle 84" descr="textbox for crossword"/>
          <p:cNvSpPr/>
          <p:nvPr/>
        </p:nvSpPr>
        <p:spPr>
          <a:xfrm>
            <a:off x="8827607" y="34960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6" name="Rectangle 85" descr="textbox for crossword"/>
          <p:cNvSpPr/>
          <p:nvPr/>
        </p:nvSpPr>
        <p:spPr>
          <a:xfrm>
            <a:off x="8411597" y="348337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ectangle 86" descr="textbox for crossword"/>
          <p:cNvSpPr/>
          <p:nvPr/>
        </p:nvSpPr>
        <p:spPr>
          <a:xfrm>
            <a:off x="10068280" y="347986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8" name="Rectangle 87" descr="textbox for crossword"/>
          <p:cNvSpPr/>
          <p:nvPr/>
        </p:nvSpPr>
        <p:spPr>
          <a:xfrm>
            <a:off x="10484290" y="34502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8" name="Rectangle 147" descr="textbox for crossword"/>
          <p:cNvSpPr/>
          <p:nvPr/>
        </p:nvSpPr>
        <p:spPr>
          <a:xfrm>
            <a:off x="11299865" y="34789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9" name="Rectangle 148" descr="textbox for crossword"/>
          <p:cNvSpPr/>
          <p:nvPr/>
        </p:nvSpPr>
        <p:spPr>
          <a:xfrm>
            <a:off x="10860601" y="348551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0" name="Rectangle 149" descr="textbox for crossword"/>
          <p:cNvSpPr/>
          <p:nvPr/>
        </p:nvSpPr>
        <p:spPr>
          <a:xfrm>
            <a:off x="11720837" y="34706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3" name="Rectangle 92" descr="textbox for crossword"/>
          <p:cNvSpPr/>
          <p:nvPr/>
        </p:nvSpPr>
        <p:spPr>
          <a:xfrm>
            <a:off x="881119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Rectangle 93" descr="textbox for crossword"/>
          <p:cNvSpPr/>
          <p:nvPr/>
        </p:nvSpPr>
        <p:spPr>
          <a:xfrm>
            <a:off x="7132632"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1" name="Rectangle 150" descr="textbox for crossword"/>
          <p:cNvSpPr/>
          <p:nvPr/>
        </p:nvSpPr>
        <p:spPr>
          <a:xfrm>
            <a:off x="8395236" y="384903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2" name="Rectangle 151" descr="textbox for crossword"/>
          <p:cNvSpPr/>
          <p:nvPr/>
        </p:nvSpPr>
        <p:spPr>
          <a:xfrm>
            <a:off x="7545296" y="386430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3" name="Rectangle 152" descr="textbox for crossword"/>
          <p:cNvSpPr/>
          <p:nvPr/>
        </p:nvSpPr>
        <p:spPr>
          <a:xfrm>
            <a:off x="7968477" y="386756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6" name="Rectangle 95" descr="textbox for crossword"/>
          <p:cNvSpPr/>
          <p:nvPr/>
        </p:nvSpPr>
        <p:spPr>
          <a:xfrm>
            <a:off x="8811068"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7" name="Rectangle 96" descr="textbox for crossword"/>
          <p:cNvSpPr/>
          <p:nvPr/>
        </p:nvSpPr>
        <p:spPr>
          <a:xfrm>
            <a:off x="9577361" y="420235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Rectangle 153" descr="textbox for crossword"/>
          <p:cNvSpPr/>
          <p:nvPr/>
        </p:nvSpPr>
        <p:spPr>
          <a:xfrm>
            <a:off x="9220106" y="4207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5" name="Rectangle 154" descr="textbox for crossword"/>
          <p:cNvSpPr/>
          <p:nvPr/>
        </p:nvSpPr>
        <p:spPr>
          <a:xfrm>
            <a:off x="10020949" y="42122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6" name="Rectangle 155" descr="textbox for crossword"/>
          <p:cNvSpPr/>
          <p:nvPr/>
        </p:nvSpPr>
        <p:spPr>
          <a:xfrm>
            <a:off x="10434169" y="421596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8" name="Rectangle 97" descr="textbox for crossword"/>
          <p:cNvSpPr/>
          <p:nvPr/>
        </p:nvSpPr>
        <p:spPr>
          <a:xfrm>
            <a:off x="8834699" y="4561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9" name="Rectangle 98" descr="textbox for crossword"/>
          <p:cNvSpPr/>
          <p:nvPr/>
        </p:nvSpPr>
        <p:spPr>
          <a:xfrm>
            <a:off x="7635340" y="4561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7" name="Rectangle 156" descr="textbox for crossword"/>
          <p:cNvSpPr/>
          <p:nvPr/>
        </p:nvSpPr>
        <p:spPr>
          <a:xfrm>
            <a:off x="7972657" y="459155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8" name="Rectangle 157" descr="textbox for crossword"/>
          <p:cNvSpPr/>
          <p:nvPr/>
        </p:nvSpPr>
        <p:spPr>
          <a:xfrm>
            <a:off x="8400420" y="45971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Rectangle 158" descr="textbox for crossword"/>
          <p:cNvSpPr/>
          <p:nvPr/>
        </p:nvSpPr>
        <p:spPr>
          <a:xfrm>
            <a:off x="9202485" y="45860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0" name="Rectangle 159" descr="textbox for crossword"/>
          <p:cNvSpPr/>
          <p:nvPr/>
        </p:nvSpPr>
        <p:spPr>
          <a:xfrm>
            <a:off x="9670431" y="46276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Rectangle 99" descr="textbox for crossword"/>
          <p:cNvSpPr/>
          <p:nvPr/>
        </p:nvSpPr>
        <p:spPr>
          <a:xfrm>
            <a:off x="6807200" y="500041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1" name="Rectangle 100" descr="textbox for crossword"/>
          <p:cNvSpPr/>
          <p:nvPr/>
        </p:nvSpPr>
        <p:spPr>
          <a:xfrm>
            <a:off x="8810944"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Rectangle 101" descr="textbox for crossword"/>
          <p:cNvSpPr/>
          <p:nvPr/>
        </p:nvSpPr>
        <p:spPr>
          <a:xfrm>
            <a:off x="8032933" y="494436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1" name="Rectangle 160" descr="textbox for crossword"/>
          <p:cNvSpPr/>
          <p:nvPr/>
        </p:nvSpPr>
        <p:spPr>
          <a:xfrm>
            <a:off x="6362970" y="494454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3" name="Rectangle 162" descr="textbox for crossword"/>
          <p:cNvSpPr/>
          <p:nvPr/>
        </p:nvSpPr>
        <p:spPr>
          <a:xfrm>
            <a:off x="8346534" y="497462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4" name="Rectangle 163" descr="textbox for crossword"/>
          <p:cNvSpPr/>
          <p:nvPr/>
        </p:nvSpPr>
        <p:spPr>
          <a:xfrm>
            <a:off x="9181781" y="497224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5" name="Rectangle 164" descr="textbox for crossword"/>
          <p:cNvSpPr/>
          <p:nvPr/>
        </p:nvSpPr>
        <p:spPr>
          <a:xfrm>
            <a:off x="9613931" y="497462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6" name="Rectangle 165" descr="textbox for crossword"/>
          <p:cNvSpPr/>
          <p:nvPr/>
        </p:nvSpPr>
        <p:spPr>
          <a:xfrm>
            <a:off x="10043048" y="498752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7" name="Rectangle 166" descr="textbox for crossword"/>
          <p:cNvSpPr/>
          <p:nvPr/>
        </p:nvSpPr>
        <p:spPr>
          <a:xfrm>
            <a:off x="10434169" y="494735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3" name="Rectangle 102" descr="textbox for crossword"/>
          <p:cNvSpPr/>
          <p:nvPr/>
        </p:nvSpPr>
        <p:spPr>
          <a:xfrm>
            <a:off x="6807200"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Rectangle 103" descr="textbox for crossword"/>
          <p:cNvSpPr/>
          <p:nvPr/>
        </p:nvSpPr>
        <p:spPr>
          <a:xfrm>
            <a:off x="7212585"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Rectangle 104" descr="textbox for crossword"/>
          <p:cNvSpPr/>
          <p:nvPr/>
        </p:nvSpPr>
        <p:spPr>
          <a:xfrm>
            <a:off x="8850857" y="532517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Rectangle 105" descr="textbox for crossword"/>
          <p:cNvSpPr/>
          <p:nvPr/>
        </p:nvSpPr>
        <p:spPr>
          <a:xfrm>
            <a:off x="8435567" y="531658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9" name="Rectangle 168" descr="textbox for crossword"/>
          <p:cNvSpPr/>
          <p:nvPr/>
        </p:nvSpPr>
        <p:spPr>
          <a:xfrm>
            <a:off x="9271228" y="535505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7" name="Rectangle 106" descr="textbox for crossword"/>
          <p:cNvSpPr/>
          <p:nvPr/>
        </p:nvSpPr>
        <p:spPr>
          <a:xfrm>
            <a:off x="6398006" y="5673970"/>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9" name="Rectangle 108" descr="textbox for crossword"/>
          <p:cNvSpPr/>
          <p:nvPr/>
        </p:nvSpPr>
        <p:spPr>
          <a:xfrm>
            <a:off x="8850857" y="5666233"/>
            <a:ext cx="181430" cy="32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0" name="Rectangle 109" descr="textbox for crossword"/>
          <p:cNvSpPr/>
          <p:nvPr/>
        </p:nvSpPr>
        <p:spPr>
          <a:xfrm>
            <a:off x="6807200" y="5697272"/>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Rectangle 110" descr="textbox for crossword"/>
          <p:cNvSpPr/>
          <p:nvPr/>
        </p:nvSpPr>
        <p:spPr>
          <a:xfrm>
            <a:off x="9679669" y="5689489"/>
            <a:ext cx="181430" cy="2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1" name="Rectangle 170" descr="textbox for crossword"/>
          <p:cNvSpPr/>
          <p:nvPr/>
        </p:nvSpPr>
        <p:spPr>
          <a:xfrm>
            <a:off x="7967473" y="567740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2" name="Rectangle 171" descr="textbox for crossword"/>
          <p:cNvSpPr/>
          <p:nvPr/>
        </p:nvSpPr>
        <p:spPr>
          <a:xfrm>
            <a:off x="8381311" y="568225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3" name="Rectangle 172" descr="textbox for crossword"/>
          <p:cNvSpPr/>
          <p:nvPr/>
        </p:nvSpPr>
        <p:spPr>
          <a:xfrm>
            <a:off x="9215502" y="572100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4" name="Rectangle 173" descr="textbox for crossword"/>
          <p:cNvSpPr/>
          <p:nvPr/>
        </p:nvSpPr>
        <p:spPr>
          <a:xfrm>
            <a:off x="10085995" y="571884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Down Arrow 2"/>
          <p:cNvSpPr/>
          <p:nvPr/>
        </p:nvSpPr>
        <p:spPr>
          <a:xfrm>
            <a:off x="8748099" y="757747"/>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t>
            </a:r>
          </a:p>
        </p:txBody>
      </p:sp>
    </p:spTree>
    <p:extLst>
      <p:ext uri="{BB962C8B-B14F-4D97-AF65-F5344CB8AC3E}">
        <p14:creationId xmlns:p14="http://schemas.microsoft.com/office/powerpoint/2010/main" val="39004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3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3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7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13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14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4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8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8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14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14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8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8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8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8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0" nodeType="clickEffect">
                                  <p:stCondLst>
                                    <p:cond delay="0"/>
                                  </p:stCondLst>
                                  <p:childTnLst>
                                    <p:set>
                                      <p:cBhvr>
                                        <p:cTn id="158" dur="1" fill="hold">
                                          <p:stCondLst>
                                            <p:cond delay="0"/>
                                          </p:stCondLst>
                                        </p:cTn>
                                        <p:tgtEl>
                                          <p:spTgt spid="14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14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0" nodeType="clickEffect">
                                  <p:stCondLst>
                                    <p:cond delay="0"/>
                                  </p:stCondLst>
                                  <p:childTnLst>
                                    <p:set>
                                      <p:cBhvr>
                                        <p:cTn id="166" dur="1" fill="hold">
                                          <p:stCondLst>
                                            <p:cond delay="0"/>
                                          </p:stCondLst>
                                        </p:cTn>
                                        <p:tgtEl>
                                          <p:spTgt spid="150"/>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0" nodeType="clickEffect">
                                  <p:stCondLst>
                                    <p:cond delay="0"/>
                                  </p:stCondLst>
                                  <p:childTnLst>
                                    <p:set>
                                      <p:cBhvr>
                                        <p:cTn id="170" dur="1" fill="hold">
                                          <p:stCondLst>
                                            <p:cond delay="0"/>
                                          </p:stCondLst>
                                        </p:cTn>
                                        <p:tgtEl>
                                          <p:spTgt spid="9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0" nodeType="clickEffect">
                                  <p:stCondLst>
                                    <p:cond delay="0"/>
                                  </p:stCondLst>
                                  <p:childTnLst>
                                    <p:set>
                                      <p:cBhvr>
                                        <p:cTn id="174" dur="1" fill="hold">
                                          <p:stCondLst>
                                            <p:cond delay="0"/>
                                          </p:stCondLst>
                                        </p:cTn>
                                        <p:tgtEl>
                                          <p:spTgt spid="15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153"/>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0" nodeType="clickEffect">
                                  <p:stCondLst>
                                    <p:cond delay="0"/>
                                  </p:stCondLst>
                                  <p:childTnLst>
                                    <p:set>
                                      <p:cBhvr>
                                        <p:cTn id="182" dur="1" fill="hold">
                                          <p:stCondLst>
                                            <p:cond delay="0"/>
                                          </p:stCondLst>
                                        </p:cTn>
                                        <p:tgtEl>
                                          <p:spTgt spid="15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0" nodeType="clickEffect">
                                  <p:stCondLst>
                                    <p:cond delay="0"/>
                                  </p:stCondLst>
                                  <p:childTnLst>
                                    <p:set>
                                      <p:cBhvr>
                                        <p:cTn id="190" dur="1" fill="hold">
                                          <p:stCondLst>
                                            <p:cond delay="0"/>
                                          </p:stCondLst>
                                        </p:cTn>
                                        <p:tgtEl>
                                          <p:spTgt spid="9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0" nodeType="clickEffect">
                                  <p:stCondLst>
                                    <p:cond delay="0"/>
                                  </p:stCondLst>
                                  <p:childTnLst>
                                    <p:set>
                                      <p:cBhvr>
                                        <p:cTn id="194" dur="1" fill="hold">
                                          <p:stCondLst>
                                            <p:cond delay="0"/>
                                          </p:stCondLst>
                                        </p:cTn>
                                        <p:tgtEl>
                                          <p:spTgt spid="154"/>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grpId="0" nodeType="clickEffect">
                                  <p:stCondLst>
                                    <p:cond delay="0"/>
                                  </p:stCondLst>
                                  <p:childTnLst>
                                    <p:set>
                                      <p:cBhvr>
                                        <p:cTn id="198" dur="1" fill="hold">
                                          <p:stCondLst>
                                            <p:cond delay="0"/>
                                          </p:stCondLst>
                                        </p:cTn>
                                        <p:tgtEl>
                                          <p:spTgt spid="97"/>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0" nodeType="clickEffect">
                                  <p:stCondLst>
                                    <p:cond delay="0"/>
                                  </p:stCondLst>
                                  <p:childTnLst>
                                    <p:set>
                                      <p:cBhvr>
                                        <p:cTn id="202" dur="1" fill="hold">
                                          <p:stCondLst>
                                            <p:cond delay="0"/>
                                          </p:stCondLst>
                                        </p:cTn>
                                        <p:tgtEl>
                                          <p:spTgt spid="15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0" nodeType="clickEffect">
                                  <p:stCondLst>
                                    <p:cond delay="0"/>
                                  </p:stCondLst>
                                  <p:childTnLst>
                                    <p:set>
                                      <p:cBhvr>
                                        <p:cTn id="206" dur="1" fill="hold">
                                          <p:stCondLst>
                                            <p:cond delay="0"/>
                                          </p:stCondLst>
                                        </p:cTn>
                                        <p:tgtEl>
                                          <p:spTgt spid="156"/>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99"/>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0" nodeType="clickEffect">
                                  <p:stCondLst>
                                    <p:cond delay="0"/>
                                  </p:stCondLst>
                                  <p:childTnLst>
                                    <p:set>
                                      <p:cBhvr>
                                        <p:cTn id="214" dur="1" fill="hold">
                                          <p:stCondLst>
                                            <p:cond delay="0"/>
                                          </p:stCondLst>
                                        </p:cTn>
                                        <p:tgtEl>
                                          <p:spTgt spid="157"/>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0" nodeType="clickEffect">
                                  <p:stCondLst>
                                    <p:cond delay="0"/>
                                  </p:stCondLst>
                                  <p:childTnLst>
                                    <p:set>
                                      <p:cBhvr>
                                        <p:cTn id="218" dur="1" fill="hold">
                                          <p:stCondLst>
                                            <p:cond delay="0"/>
                                          </p:stCondLst>
                                        </p:cTn>
                                        <p:tgtEl>
                                          <p:spTgt spid="158"/>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grpId="0" nodeType="clickEffect">
                                  <p:stCondLst>
                                    <p:cond delay="0"/>
                                  </p:stCondLst>
                                  <p:childTnLst>
                                    <p:set>
                                      <p:cBhvr>
                                        <p:cTn id="222" dur="1" fill="hold">
                                          <p:stCondLst>
                                            <p:cond delay="0"/>
                                          </p:stCondLst>
                                        </p:cTn>
                                        <p:tgtEl>
                                          <p:spTgt spid="98"/>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0" nodeType="clickEffect">
                                  <p:stCondLst>
                                    <p:cond delay="0"/>
                                  </p:stCondLst>
                                  <p:childTnLst>
                                    <p:set>
                                      <p:cBhvr>
                                        <p:cTn id="226" dur="1" fill="hold">
                                          <p:stCondLst>
                                            <p:cond delay="0"/>
                                          </p:stCondLst>
                                        </p:cTn>
                                        <p:tgtEl>
                                          <p:spTgt spid="15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160"/>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0" nodeType="clickEffect">
                                  <p:stCondLst>
                                    <p:cond delay="0"/>
                                  </p:stCondLst>
                                  <p:childTnLst>
                                    <p:set>
                                      <p:cBhvr>
                                        <p:cTn id="234" dur="1" fill="hold">
                                          <p:stCondLst>
                                            <p:cond delay="0"/>
                                          </p:stCondLst>
                                        </p:cTn>
                                        <p:tgtEl>
                                          <p:spTgt spid="161"/>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100"/>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0" nodeType="clickEffect">
                                  <p:stCondLst>
                                    <p:cond delay="0"/>
                                  </p:stCondLst>
                                  <p:childTnLst>
                                    <p:set>
                                      <p:cBhvr>
                                        <p:cTn id="242" dur="1" fill="hold">
                                          <p:stCondLst>
                                            <p:cond delay="0"/>
                                          </p:stCondLst>
                                        </p:cTn>
                                        <p:tgtEl>
                                          <p:spTgt spid="102"/>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grpId="0" nodeType="clickEffect">
                                  <p:stCondLst>
                                    <p:cond delay="0"/>
                                  </p:stCondLst>
                                  <p:childTnLst>
                                    <p:set>
                                      <p:cBhvr>
                                        <p:cTn id="246" dur="1" fill="hold">
                                          <p:stCondLst>
                                            <p:cond delay="0"/>
                                          </p:stCondLst>
                                        </p:cTn>
                                        <p:tgtEl>
                                          <p:spTgt spid="163"/>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0" nodeType="clickEffect">
                                  <p:stCondLst>
                                    <p:cond delay="0"/>
                                  </p:stCondLst>
                                  <p:childTnLst>
                                    <p:set>
                                      <p:cBhvr>
                                        <p:cTn id="250" dur="1" fill="hold">
                                          <p:stCondLst>
                                            <p:cond delay="0"/>
                                          </p:stCondLst>
                                        </p:cTn>
                                        <p:tgtEl>
                                          <p:spTgt spid="101"/>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0" nodeType="clickEffect">
                                  <p:stCondLst>
                                    <p:cond delay="0"/>
                                  </p:stCondLst>
                                  <p:childTnLst>
                                    <p:set>
                                      <p:cBhvr>
                                        <p:cTn id="254" dur="1" fill="hold">
                                          <p:stCondLst>
                                            <p:cond delay="0"/>
                                          </p:stCondLst>
                                        </p:cTn>
                                        <p:tgtEl>
                                          <p:spTgt spid="164"/>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0" nodeType="clickEffect">
                                  <p:stCondLst>
                                    <p:cond delay="0"/>
                                  </p:stCondLst>
                                  <p:childTnLst>
                                    <p:set>
                                      <p:cBhvr>
                                        <p:cTn id="258" dur="1" fill="hold">
                                          <p:stCondLst>
                                            <p:cond delay="0"/>
                                          </p:stCondLst>
                                        </p:cTn>
                                        <p:tgtEl>
                                          <p:spTgt spid="165"/>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0" nodeType="clickEffect">
                                  <p:stCondLst>
                                    <p:cond delay="0"/>
                                  </p:stCondLst>
                                  <p:childTnLst>
                                    <p:set>
                                      <p:cBhvr>
                                        <p:cTn id="262" dur="1" fill="hold">
                                          <p:stCondLst>
                                            <p:cond delay="0"/>
                                          </p:stCondLst>
                                        </p:cTn>
                                        <p:tgtEl>
                                          <p:spTgt spid="166"/>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0" nodeType="clickEffect">
                                  <p:stCondLst>
                                    <p:cond delay="0"/>
                                  </p:stCondLst>
                                  <p:childTnLst>
                                    <p:set>
                                      <p:cBhvr>
                                        <p:cTn id="266" dur="1" fill="hold">
                                          <p:stCondLst>
                                            <p:cond delay="0"/>
                                          </p:stCondLst>
                                        </p:cTn>
                                        <p:tgtEl>
                                          <p:spTgt spid="167"/>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 presetClass="exit" presetSubtype="0" fill="hold" grpId="0" nodeType="clickEffect">
                                  <p:stCondLst>
                                    <p:cond delay="0"/>
                                  </p:stCondLst>
                                  <p:childTnLst>
                                    <p:set>
                                      <p:cBhvr>
                                        <p:cTn id="270" dur="1" fill="hold">
                                          <p:stCondLst>
                                            <p:cond delay="0"/>
                                          </p:stCondLst>
                                        </p:cTn>
                                        <p:tgtEl>
                                          <p:spTgt spid="103"/>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0" nodeType="clickEffect">
                                  <p:stCondLst>
                                    <p:cond delay="0"/>
                                  </p:stCondLst>
                                  <p:childTnLst>
                                    <p:set>
                                      <p:cBhvr>
                                        <p:cTn id="274" dur="1" fill="hold">
                                          <p:stCondLst>
                                            <p:cond delay="0"/>
                                          </p:stCondLst>
                                        </p:cTn>
                                        <p:tgtEl>
                                          <p:spTgt spid="104"/>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0" nodeType="clickEffect">
                                  <p:stCondLst>
                                    <p:cond delay="0"/>
                                  </p:stCondLst>
                                  <p:childTnLst>
                                    <p:set>
                                      <p:cBhvr>
                                        <p:cTn id="278" dur="1" fill="hold">
                                          <p:stCondLst>
                                            <p:cond delay="0"/>
                                          </p:stCondLst>
                                        </p:cTn>
                                        <p:tgtEl>
                                          <p:spTgt spid="106"/>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1" presetClass="exit" presetSubtype="0" fill="hold" grpId="0" nodeType="clickEffect">
                                  <p:stCondLst>
                                    <p:cond delay="0"/>
                                  </p:stCondLst>
                                  <p:childTnLst>
                                    <p:set>
                                      <p:cBhvr>
                                        <p:cTn id="282" dur="1" fill="hold">
                                          <p:stCondLst>
                                            <p:cond delay="0"/>
                                          </p:stCondLst>
                                        </p:cTn>
                                        <p:tgtEl>
                                          <p:spTgt spid="105"/>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169"/>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0" nodeType="clickEffect">
                                  <p:stCondLst>
                                    <p:cond delay="0"/>
                                  </p:stCondLst>
                                  <p:childTnLst>
                                    <p:set>
                                      <p:cBhvr>
                                        <p:cTn id="290" dur="1" fill="hold">
                                          <p:stCondLst>
                                            <p:cond delay="0"/>
                                          </p:stCondLst>
                                        </p:cTn>
                                        <p:tgtEl>
                                          <p:spTgt spid="107"/>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grpId="0" nodeType="clickEffect">
                                  <p:stCondLst>
                                    <p:cond delay="0"/>
                                  </p:stCondLst>
                                  <p:childTnLst>
                                    <p:set>
                                      <p:cBhvr>
                                        <p:cTn id="294" dur="1" fill="hold">
                                          <p:stCondLst>
                                            <p:cond delay="0"/>
                                          </p:stCondLst>
                                        </p:cTn>
                                        <p:tgtEl>
                                          <p:spTgt spid="11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0" nodeType="clickEffect">
                                  <p:stCondLst>
                                    <p:cond delay="0"/>
                                  </p:stCondLst>
                                  <p:childTnLst>
                                    <p:set>
                                      <p:cBhvr>
                                        <p:cTn id="298" dur="1" fill="hold">
                                          <p:stCondLst>
                                            <p:cond delay="0"/>
                                          </p:stCondLst>
                                        </p:cTn>
                                        <p:tgtEl>
                                          <p:spTgt spid="171"/>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0" nodeType="clickEffect">
                                  <p:stCondLst>
                                    <p:cond delay="0"/>
                                  </p:stCondLst>
                                  <p:childTnLst>
                                    <p:set>
                                      <p:cBhvr>
                                        <p:cTn id="302" dur="1" fill="hold">
                                          <p:stCondLst>
                                            <p:cond delay="0"/>
                                          </p:stCondLst>
                                        </p:cTn>
                                        <p:tgtEl>
                                          <p:spTgt spid="172"/>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1" presetClass="exit" presetSubtype="0" fill="hold" grpId="0" nodeType="clickEffect">
                                  <p:stCondLst>
                                    <p:cond delay="0"/>
                                  </p:stCondLst>
                                  <p:childTnLst>
                                    <p:set>
                                      <p:cBhvr>
                                        <p:cTn id="306" dur="1" fill="hold">
                                          <p:stCondLst>
                                            <p:cond delay="0"/>
                                          </p:stCondLst>
                                        </p:cTn>
                                        <p:tgtEl>
                                          <p:spTgt spid="109"/>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0" nodeType="clickEffect">
                                  <p:stCondLst>
                                    <p:cond delay="0"/>
                                  </p:stCondLst>
                                  <p:childTnLst>
                                    <p:set>
                                      <p:cBhvr>
                                        <p:cTn id="310" dur="1" fill="hold">
                                          <p:stCondLst>
                                            <p:cond delay="0"/>
                                          </p:stCondLst>
                                        </p:cTn>
                                        <p:tgtEl>
                                          <p:spTgt spid="173"/>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0" nodeType="clickEffect">
                                  <p:stCondLst>
                                    <p:cond delay="0"/>
                                  </p:stCondLst>
                                  <p:childTnLst>
                                    <p:set>
                                      <p:cBhvr>
                                        <p:cTn id="314" dur="1" fill="hold">
                                          <p:stCondLst>
                                            <p:cond delay="0"/>
                                          </p:stCondLst>
                                        </p:cTn>
                                        <p:tgtEl>
                                          <p:spTgt spid="111"/>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ID="1" presetClass="exit" presetSubtype="0" fill="hold" grpId="0" nodeType="clickEffect">
                                  <p:stCondLst>
                                    <p:cond delay="0"/>
                                  </p:stCondLst>
                                  <p:childTnLst>
                                    <p:set>
                                      <p:cBhvr>
                                        <p:cTn id="318" dur="1"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animBg="1"/>
      <p:bldP spid="125" grpId="0" animBg="1"/>
      <p:bldP spid="126" grpId="0" animBg="1"/>
      <p:bldP spid="127" grpId="0" animBg="1"/>
      <p:bldP spid="61" grpId="0" animBg="1"/>
      <p:bldP spid="71" grpId="0" animBg="1"/>
      <p:bldP spid="72" grpId="0" animBg="1"/>
      <p:bldP spid="128" grpId="0" animBg="1"/>
      <p:bldP spid="129" grpId="0" animBg="1"/>
      <p:bldP spid="130" grpId="0" animBg="1"/>
      <p:bldP spid="73" grpId="0" animBg="1"/>
      <p:bldP spid="74" grpId="0" animBg="1"/>
      <p:bldP spid="75" grpId="0" animBg="1"/>
      <p:bldP spid="76" grpId="0" animBg="1"/>
      <p:bldP spid="77" grpId="0" animBg="1"/>
      <p:bldP spid="133" grpId="0" animBg="1"/>
      <p:bldP spid="134" grpId="0" animBg="1"/>
      <p:bldP spid="135" grpId="0" animBg="1"/>
      <p:bldP spid="136" grpId="0" animBg="1"/>
      <p:bldP spid="137" grpId="0" animBg="1"/>
      <p:bldP spid="138" grpId="0" animBg="1"/>
      <p:bldP spid="139" grpId="0" animBg="1"/>
      <p:bldP spid="78" grpId="0" animBg="1"/>
      <p:bldP spid="81" grpId="0" animBg="1"/>
      <p:bldP spid="140" grpId="0" animBg="1"/>
      <p:bldP spid="141" grpId="0" animBg="1"/>
      <p:bldP spid="142" grpId="0" animBg="1"/>
      <p:bldP spid="82" grpId="0" animBg="1"/>
      <p:bldP spid="83" grpId="0" animBg="1"/>
      <p:bldP spid="143" grpId="0" animBg="1"/>
      <p:bldP spid="144" grpId="0" animBg="1"/>
      <p:bldP spid="145" grpId="0" animBg="1"/>
      <p:bldP spid="84" grpId="0" animBg="1"/>
      <p:bldP spid="85" grpId="0" animBg="1"/>
      <p:bldP spid="86" grpId="0" animBg="1"/>
      <p:bldP spid="87" grpId="0" animBg="1"/>
      <p:bldP spid="88" grpId="0" animBg="1"/>
      <p:bldP spid="148" grpId="0" animBg="1"/>
      <p:bldP spid="149" grpId="0" animBg="1"/>
      <p:bldP spid="150" grpId="0" animBg="1"/>
      <p:bldP spid="93" grpId="0" animBg="1"/>
      <p:bldP spid="94" grpId="0" animBg="1"/>
      <p:bldP spid="151" grpId="0" animBg="1"/>
      <p:bldP spid="152" grpId="0" animBg="1"/>
      <p:bldP spid="153" grpId="0" animBg="1"/>
      <p:bldP spid="96" grpId="0" animBg="1"/>
      <p:bldP spid="97" grpId="0" animBg="1"/>
      <p:bldP spid="154" grpId="0" animBg="1"/>
      <p:bldP spid="155" grpId="0" animBg="1"/>
      <p:bldP spid="156" grpId="0" animBg="1"/>
      <p:bldP spid="98" grpId="0" animBg="1"/>
      <p:bldP spid="99" grpId="0" animBg="1"/>
      <p:bldP spid="157" grpId="0" animBg="1"/>
      <p:bldP spid="158" grpId="0" animBg="1"/>
      <p:bldP spid="159" grpId="0" animBg="1"/>
      <p:bldP spid="160" grpId="0" animBg="1"/>
      <p:bldP spid="100" grpId="0" animBg="1"/>
      <p:bldP spid="101" grpId="0" animBg="1"/>
      <p:bldP spid="102" grpId="0" animBg="1"/>
      <p:bldP spid="161" grpId="0" animBg="1"/>
      <p:bldP spid="163" grpId="0" animBg="1"/>
      <p:bldP spid="164" grpId="0" animBg="1"/>
      <p:bldP spid="165" grpId="0" animBg="1"/>
      <p:bldP spid="166" grpId="0" animBg="1"/>
      <p:bldP spid="167" grpId="0" animBg="1"/>
      <p:bldP spid="103" grpId="0" animBg="1"/>
      <p:bldP spid="104" grpId="0" animBg="1"/>
      <p:bldP spid="105" grpId="0" animBg="1"/>
      <p:bldP spid="106" grpId="0" animBg="1"/>
      <p:bldP spid="169" grpId="0" animBg="1"/>
      <p:bldP spid="107" grpId="0" animBg="1"/>
      <p:bldP spid="109" grpId="0" animBg="1"/>
      <p:bldP spid="110" grpId="0" animBg="1"/>
      <p:bldP spid="111" grpId="0" animBg="1"/>
      <p:bldP spid="171" grpId="0" animBg="1"/>
      <p:bldP spid="172" grpId="0" animBg="1"/>
      <p:bldP spid="173" grpId="0" animBg="1"/>
      <p:bldP spid="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Aims of the session</a:t>
            </a:r>
          </a:p>
        </p:txBody>
      </p:sp>
      <p:sp>
        <p:nvSpPr>
          <p:cNvPr id="3" name="TextBox 2"/>
          <p:cNvSpPr txBox="1"/>
          <p:nvPr/>
        </p:nvSpPr>
        <p:spPr>
          <a:xfrm>
            <a:off x="873760" y="1503680"/>
            <a:ext cx="10017760" cy="4462760"/>
          </a:xfrm>
          <a:prstGeom prst="rect">
            <a:avLst/>
          </a:prstGeom>
          <a:noFill/>
        </p:spPr>
        <p:txBody>
          <a:bodyPr wrap="square" rtlCol="0">
            <a:spAutoFit/>
          </a:bodyPr>
          <a:lstStyle/>
          <a:p>
            <a:r>
              <a:rPr lang="en-GB" sz="2400" dirty="0">
                <a:solidFill>
                  <a:srgbClr val="4472C4">
                    <a:lumMod val="50000"/>
                  </a:srgbClr>
                </a:solidFill>
                <a:latin typeface="Century Gothic" panose="020B0502020202020204" pitchFamily="34" charset="0"/>
              </a:rPr>
              <a:t>The core objectives are that teachers:</a:t>
            </a:r>
          </a:p>
          <a:p>
            <a:endParaRPr lang="en-GB" sz="2400" dirty="0">
              <a:solidFill>
                <a:srgbClr val="4472C4">
                  <a:lumMod val="50000"/>
                </a:srgbClr>
              </a:solidFill>
              <a:latin typeface="Century Gothic" panose="020B0502020202020204" pitchFamily="34" charset="0"/>
            </a:endParaRPr>
          </a:p>
          <a:p>
            <a:r>
              <a:rPr lang="en-GB" sz="2400" dirty="0">
                <a:solidFill>
                  <a:srgbClr val="4472C4">
                    <a:lumMod val="50000"/>
                  </a:srgbClr>
                </a:solidFill>
                <a:latin typeface="Century Gothic" panose="020B0502020202020204" pitchFamily="34" charset="0"/>
              </a:rPr>
              <a:t>1. are more familiar with the range of NCELP Year 7 resources for phonics, vocabulary and grammar;</a:t>
            </a:r>
          </a:p>
          <a:p>
            <a:endParaRPr lang="en-GB" sz="2400" dirty="0">
              <a:solidFill>
                <a:srgbClr val="4472C4">
                  <a:lumMod val="50000"/>
                </a:srgbClr>
              </a:solidFill>
              <a:latin typeface="Century Gothic" panose="020B0502020202020204" pitchFamily="34" charset="0"/>
            </a:endParaRPr>
          </a:p>
          <a:p>
            <a:r>
              <a:rPr lang="en-GB" sz="2400" b="1" dirty="0">
                <a:solidFill>
                  <a:srgbClr val="4472C4">
                    <a:lumMod val="50000"/>
                  </a:srgbClr>
                </a:solidFill>
                <a:latin typeface="Century Gothic" panose="020B0502020202020204" pitchFamily="34" charset="0"/>
              </a:rPr>
              <a:t>2. understand and are considering ways to deepen and extend vocabulary learning; </a:t>
            </a:r>
          </a:p>
          <a:p>
            <a:endParaRPr lang="en-GB" sz="2400" dirty="0">
              <a:solidFill>
                <a:srgbClr val="4472C4">
                  <a:lumMod val="50000"/>
                </a:srgbClr>
              </a:solidFill>
              <a:latin typeface="Century Gothic" panose="020B0502020202020204" pitchFamily="34" charset="0"/>
            </a:endParaRPr>
          </a:p>
          <a:p>
            <a:r>
              <a:rPr lang="en-GB" sz="2400" dirty="0">
                <a:solidFill>
                  <a:srgbClr val="4472C4">
                    <a:lumMod val="50000"/>
                  </a:srgbClr>
                </a:solidFill>
                <a:latin typeface="Century Gothic" panose="020B0502020202020204" pitchFamily="34" charset="0"/>
              </a:rPr>
              <a:t>3. revisit the grammar rationale and develop knowledge of task design principles.</a:t>
            </a:r>
          </a:p>
          <a:p>
            <a:endParaRPr lang="en-GB" sz="2400" dirty="0">
              <a:solidFill>
                <a:srgbClr val="4472C4">
                  <a:lumMod val="50000"/>
                </a:srgbClr>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044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10" name="Content Placeholder 2"/>
          <p:cNvSpPr>
            <a:spLocks noGrp="1"/>
          </p:cNvSpPr>
          <p:nvPr>
            <p:ph idx="1"/>
          </p:nvPr>
        </p:nvSpPr>
        <p:spPr>
          <a:xfrm>
            <a:off x="379096" y="1194470"/>
            <a:ext cx="10515600" cy="5483040"/>
          </a:xfrm>
        </p:spPr>
        <p:txBody>
          <a:bodyPr>
            <a:normAutofit lnSpcReduction="10000"/>
          </a:bodyPr>
          <a:lstStyle/>
          <a:p>
            <a:r>
              <a:rPr lang="en-GB" dirty="0"/>
              <a:t>Using word reference resources</a:t>
            </a:r>
          </a:p>
          <a:p>
            <a:endParaRPr lang="en-GB" dirty="0"/>
          </a:p>
          <a:p>
            <a:r>
              <a:rPr lang="en-GB" dirty="0"/>
              <a:t>Word patterns</a:t>
            </a:r>
          </a:p>
          <a:p>
            <a:pPr marL="0" indent="0">
              <a:buNone/>
            </a:pPr>
            <a:endParaRPr lang="en-GB" dirty="0"/>
          </a:p>
          <a:p>
            <a:r>
              <a:rPr lang="en-GB" dirty="0"/>
              <a:t>Compound nouns (German)</a:t>
            </a:r>
          </a:p>
          <a:p>
            <a:endParaRPr lang="en-GB" dirty="0"/>
          </a:p>
          <a:p>
            <a:r>
              <a:rPr lang="en-GB" dirty="0"/>
              <a:t>Cognates</a:t>
            </a:r>
          </a:p>
          <a:p>
            <a:endParaRPr lang="en-GB" dirty="0"/>
          </a:p>
          <a:p>
            <a:r>
              <a:rPr lang="en-GB" dirty="0"/>
              <a:t>Words with multiple meanings</a:t>
            </a:r>
          </a:p>
          <a:p>
            <a:endParaRPr lang="en-GB" dirty="0"/>
          </a:p>
          <a:p>
            <a:r>
              <a:rPr lang="en-GB" dirty="0"/>
              <a:t>Lexical profiling tool</a:t>
            </a:r>
          </a:p>
          <a:p>
            <a:endParaRPr lang="en-GB" sz="2400" dirty="0"/>
          </a:p>
        </p:txBody>
      </p:sp>
    </p:spTree>
    <p:extLst>
      <p:ext uri="{BB962C8B-B14F-4D97-AF65-F5344CB8AC3E}">
        <p14:creationId xmlns:p14="http://schemas.microsoft.com/office/powerpoint/2010/main" val="25811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9216"/>
            <a:ext cx="8577943" cy="867128"/>
          </a:xfrm>
          <a:prstGeom prst="rect">
            <a:avLst/>
          </a:prstGeom>
        </p:spPr>
      </p:pic>
      <p:sp>
        <p:nvSpPr>
          <p:cNvPr id="2" name="Title 1"/>
          <p:cNvSpPr>
            <a:spLocks noGrp="1"/>
          </p:cNvSpPr>
          <p:nvPr>
            <p:ph type="title"/>
          </p:nvPr>
        </p:nvSpPr>
        <p:spPr>
          <a:xfrm>
            <a:off x="0" y="-1"/>
            <a:ext cx="7685314" cy="1325563"/>
          </a:xfrm>
        </p:spPr>
        <p:txBody>
          <a:bodyPr>
            <a:normAutofit/>
          </a:bodyPr>
          <a:lstStyle/>
          <a:p>
            <a:r>
              <a:rPr lang="en-GB" sz="3600" b="1" dirty="0">
                <a:solidFill>
                  <a:schemeClr val="bg1"/>
                </a:solidFill>
              </a:rPr>
              <a:t>Using word reference resources</a:t>
            </a:r>
          </a:p>
        </p:txBody>
      </p:sp>
      <p:sp>
        <p:nvSpPr>
          <p:cNvPr id="4" name="TextBox 3"/>
          <p:cNvSpPr txBox="1"/>
          <p:nvPr/>
        </p:nvSpPr>
        <p:spPr>
          <a:xfrm>
            <a:off x="297712" y="1509823"/>
            <a:ext cx="11894288" cy="3108543"/>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This sequence of slides offers students help with the following:</a:t>
            </a: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1. Understanding the role of dictionaries and translation resources</a:t>
            </a: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2. Developing skills in using these resources</a:t>
            </a: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3. Avoiding some of the pitfalls!</a:t>
            </a:r>
          </a:p>
        </p:txBody>
      </p:sp>
    </p:spTree>
    <p:extLst>
      <p:ext uri="{BB962C8B-B14F-4D97-AF65-F5344CB8AC3E}">
        <p14:creationId xmlns:p14="http://schemas.microsoft.com/office/powerpoint/2010/main" val="40528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 descr="background rectangle"/>
          <p:cNvPicPr preferRelativeResize="0"/>
          <p:nvPr/>
        </p:nvPicPr>
        <p:blipFill rotWithShape="1">
          <a:blip r:embed="rId3">
            <a:alphaModFix/>
          </a:blip>
          <a:srcRect/>
          <a:stretch/>
        </p:blipFill>
        <p:spPr>
          <a:xfrm>
            <a:off x="0" y="318297"/>
            <a:ext cx="6457246" cy="867128"/>
          </a:xfrm>
          <a:prstGeom prst="rect">
            <a:avLst/>
          </a:prstGeom>
          <a:noFill/>
          <a:ln>
            <a:noFill/>
          </a:ln>
        </p:spPr>
      </p:pic>
      <p:sp>
        <p:nvSpPr>
          <p:cNvPr id="168" name="Google Shape;168;p2"/>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1</a:t>
            </a:r>
            <a:endParaRPr sz="3600" b="1" dirty="0">
              <a:solidFill>
                <a:schemeClr val="lt1"/>
              </a:solidFill>
            </a:endParaRPr>
          </a:p>
        </p:txBody>
      </p:sp>
      <p:sp>
        <p:nvSpPr>
          <p:cNvPr id="169" name="Google Shape;169;p2"/>
          <p:cNvSpPr txBox="1"/>
          <p:nvPr/>
        </p:nvSpPr>
        <p:spPr>
          <a:xfrm>
            <a:off x="489527" y="1438929"/>
            <a:ext cx="10520218"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Could you </a:t>
            </a:r>
            <a:r>
              <a:rPr lang="en-GB" sz="2000" i="1" kern="0">
                <a:solidFill>
                  <a:srgbClr val="002060"/>
                </a:solidFill>
                <a:latin typeface="Century Gothic"/>
                <a:ea typeface="Century Gothic"/>
                <a:cs typeface="Century Gothic"/>
                <a:sym typeface="Century Gothic"/>
              </a:rPr>
              <a:t>guess</a:t>
            </a:r>
            <a:r>
              <a:rPr lang="en-GB" sz="2000" kern="0">
                <a:solidFill>
                  <a:srgbClr val="002060"/>
                </a:solidFill>
                <a:latin typeface="Century Gothic"/>
                <a:ea typeface="Century Gothic"/>
                <a:cs typeface="Century Gothic"/>
                <a:sym typeface="Century Gothic"/>
              </a:rPr>
              <a:t> the meanings of these French words? (if you had not met them):</a:t>
            </a:r>
            <a:endParaRPr sz="2000" kern="0">
              <a:solidFill>
                <a:srgbClr val="002060"/>
              </a:solidFill>
              <a:latin typeface="Century Gothic"/>
              <a:ea typeface="Century Gothic"/>
              <a:cs typeface="Century Gothic"/>
              <a:sym typeface="Century Gothic"/>
            </a:endParaRPr>
          </a:p>
        </p:txBody>
      </p:sp>
      <p:sp>
        <p:nvSpPr>
          <p:cNvPr id="170" name="Google Shape;170;p2"/>
          <p:cNvSpPr txBox="1"/>
          <p:nvPr/>
        </p:nvSpPr>
        <p:spPr>
          <a:xfrm>
            <a:off x="1154546" y="208944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effort</a:t>
            </a:r>
            <a:endParaRPr sz="2000" kern="0">
              <a:solidFill>
                <a:srgbClr val="002060"/>
              </a:solidFill>
              <a:latin typeface="Century Gothic"/>
              <a:ea typeface="Century Gothic"/>
              <a:cs typeface="Century Gothic"/>
              <a:sym typeface="Century Gothic"/>
            </a:endParaRPr>
          </a:p>
        </p:txBody>
      </p:sp>
      <p:sp>
        <p:nvSpPr>
          <p:cNvPr id="171" name="Google Shape;171;p2"/>
          <p:cNvSpPr txBox="1"/>
          <p:nvPr/>
        </p:nvSpPr>
        <p:spPr>
          <a:xfrm>
            <a:off x="1154545" y="3600294"/>
            <a:ext cx="1874981"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blanc</a:t>
            </a:r>
            <a:endParaRPr sz="2000" kern="0">
              <a:solidFill>
                <a:srgbClr val="002060"/>
              </a:solidFill>
              <a:latin typeface="Century Gothic"/>
              <a:ea typeface="Century Gothic"/>
              <a:cs typeface="Century Gothic"/>
              <a:sym typeface="Century Gothic"/>
            </a:endParaRPr>
          </a:p>
        </p:txBody>
      </p:sp>
      <p:sp>
        <p:nvSpPr>
          <p:cNvPr id="172" name="Google Shape;172;p2"/>
          <p:cNvSpPr txBox="1"/>
          <p:nvPr/>
        </p:nvSpPr>
        <p:spPr>
          <a:xfrm>
            <a:off x="1154546" y="434795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manger</a:t>
            </a:r>
            <a:endParaRPr sz="2000" kern="0" dirty="0">
              <a:solidFill>
                <a:srgbClr val="002060"/>
              </a:solidFill>
              <a:latin typeface="Century Gothic"/>
              <a:ea typeface="Century Gothic"/>
              <a:cs typeface="Century Gothic"/>
              <a:sym typeface="Century Gothic"/>
            </a:endParaRPr>
          </a:p>
        </p:txBody>
      </p:sp>
      <p:sp>
        <p:nvSpPr>
          <p:cNvPr id="173" name="Google Shape;173;p2"/>
          <p:cNvSpPr txBox="1"/>
          <p:nvPr/>
        </p:nvSpPr>
        <p:spPr>
          <a:xfrm>
            <a:off x="1154546" y="507740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faisons</a:t>
            </a:r>
            <a:endParaRPr sz="2000" kern="0" dirty="0">
              <a:solidFill>
                <a:srgbClr val="002060"/>
              </a:solidFill>
              <a:latin typeface="Century Gothic"/>
              <a:ea typeface="Century Gothic"/>
              <a:cs typeface="Century Gothic"/>
              <a:sym typeface="Century Gothic"/>
            </a:endParaRPr>
          </a:p>
        </p:txBody>
      </p:sp>
      <p:sp>
        <p:nvSpPr>
          <p:cNvPr id="174" name="Google Shape;174;p2"/>
          <p:cNvSpPr txBox="1"/>
          <p:nvPr/>
        </p:nvSpPr>
        <p:spPr>
          <a:xfrm>
            <a:off x="1154546" y="2877715"/>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histoire</a:t>
            </a:r>
            <a:endParaRPr sz="2000" kern="0" dirty="0">
              <a:solidFill>
                <a:srgbClr val="002060"/>
              </a:solidFill>
              <a:latin typeface="Century Gothic"/>
              <a:ea typeface="Century Gothic"/>
              <a:cs typeface="Century Gothic"/>
              <a:sym typeface="Century Gothic"/>
            </a:endParaRPr>
          </a:p>
        </p:txBody>
      </p:sp>
      <p:sp>
        <p:nvSpPr>
          <p:cNvPr id="175" name="Google Shape;175;p2"/>
          <p:cNvSpPr txBox="1"/>
          <p:nvPr/>
        </p:nvSpPr>
        <p:spPr>
          <a:xfrm>
            <a:off x="3240305" y="2111939"/>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effort</a:t>
            </a:r>
            <a:endParaRPr sz="2000" i="1" kern="0">
              <a:solidFill>
                <a:srgbClr val="002060"/>
              </a:solidFill>
              <a:latin typeface="Century Gothic"/>
              <a:ea typeface="Century Gothic"/>
              <a:cs typeface="Century Gothic"/>
              <a:sym typeface="Century Gothic"/>
            </a:endParaRPr>
          </a:p>
        </p:txBody>
      </p:sp>
      <p:sp>
        <p:nvSpPr>
          <p:cNvPr id="176" name="Google Shape;176;p2"/>
          <p:cNvSpPr txBox="1"/>
          <p:nvPr/>
        </p:nvSpPr>
        <p:spPr>
          <a:xfrm>
            <a:off x="3290924" y="2885510"/>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history</a:t>
            </a:r>
            <a:endParaRPr sz="2000" i="1" kern="0">
              <a:solidFill>
                <a:srgbClr val="002060"/>
              </a:solidFill>
              <a:latin typeface="Century Gothic"/>
              <a:ea typeface="Century Gothic"/>
              <a:cs typeface="Century Gothic"/>
              <a:sym typeface="Century Gothic"/>
            </a:endParaRPr>
          </a:p>
        </p:txBody>
      </p:sp>
      <p:sp>
        <p:nvSpPr>
          <p:cNvPr id="177" name="Google Shape;177;p2"/>
          <p:cNvSpPr txBox="1"/>
          <p:nvPr/>
        </p:nvSpPr>
        <p:spPr>
          <a:xfrm>
            <a:off x="3290924" y="356019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white</a:t>
            </a:r>
            <a:endParaRPr sz="2000" i="1" kern="0">
              <a:solidFill>
                <a:srgbClr val="002060"/>
              </a:solidFill>
              <a:latin typeface="Century Gothic"/>
              <a:ea typeface="Century Gothic"/>
              <a:cs typeface="Century Gothic"/>
              <a:sym typeface="Century Gothic"/>
            </a:endParaRPr>
          </a:p>
        </p:txBody>
      </p:sp>
      <p:sp>
        <p:nvSpPr>
          <p:cNvPr id="178" name="Google Shape;178;p2"/>
          <p:cNvSpPr txBox="1"/>
          <p:nvPr/>
        </p:nvSpPr>
        <p:spPr>
          <a:xfrm>
            <a:off x="3324578" y="4289623"/>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to eat</a:t>
            </a:r>
            <a:endParaRPr sz="2000" i="1" kern="0">
              <a:solidFill>
                <a:srgbClr val="002060"/>
              </a:solidFill>
              <a:latin typeface="Century Gothic"/>
              <a:ea typeface="Century Gothic"/>
              <a:cs typeface="Century Gothic"/>
              <a:sym typeface="Century Gothic"/>
            </a:endParaRPr>
          </a:p>
        </p:txBody>
      </p:sp>
      <p:sp>
        <p:nvSpPr>
          <p:cNvPr id="179" name="Google Shape;179;p2"/>
          <p:cNvSpPr txBox="1"/>
          <p:nvPr/>
        </p:nvSpPr>
        <p:spPr>
          <a:xfrm>
            <a:off x="3343564" y="5077407"/>
            <a:ext cx="2249054"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we do</a:t>
            </a:r>
            <a:endParaRPr sz="2000" i="1" kern="0">
              <a:solidFill>
                <a:srgbClr val="002060"/>
              </a:solidFill>
              <a:latin typeface="Century Gothic"/>
              <a:ea typeface="Century Gothic"/>
              <a:cs typeface="Century Gothic"/>
              <a:sym typeface="Century Gothic"/>
            </a:endParaRPr>
          </a:p>
        </p:txBody>
      </p:sp>
      <p:sp>
        <p:nvSpPr>
          <p:cNvPr id="180" name="Google Shape;180;p2"/>
          <p:cNvSpPr txBox="1"/>
          <p:nvPr/>
        </p:nvSpPr>
        <p:spPr>
          <a:xfrm>
            <a:off x="4820612" y="2098965"/>
            <a:ext cx="7223604" cy="707886"/>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this is a </a:t>
            </a:r>
            <a:r>
              <a:rPr lang="en-GB" sz="2000" b="1" kern="0">
                <a:solidFill>
                  <a:srgbClr val="ED7D31"/>
                </a:solidFill>
                <a:latin typeface="Century Gothic"/>
                <a:ea typeface="Century Gothic"/>
                <a:cs typeface="Century Gothic"/>
                <a:sym typeface="Century Gothic"/>
              </a:rPr>
              <a:t>cognate</a:t>
            </a:r>
            <a:r>
              <a:rPr lang="en-GB" sz="2000" b="1" kern="0">
                <a:solidFill>
                  <a:srgbClr val="002060"/>
                </a:solidFill>
                <a:latin typeface="Century Gothic"/>
                <a:ea typeface="Century Gothic"/>
                <a:cs typeface="Century Gothic"/>
                <a:sym typeface="Century Gothic"/>
              </a:rPr>
              <a:t> </a:t>
            </a:r>
            <a:r>
              <a:rPr lang="en-GB" sz="2000" kern="0">
                <a:solidFill>
                  <a:srgbClr val="002060"/>
                </a:solidFill>
                <a:latin typeface="Century Gothic"/>
                <a:ea typeface="Century Gothic"/>
                <a:cs typeface="Century Gothic"/>
                <a:sym typeface="Century Gothic"/>
              </a:rPr>
              <a:t>– it means the same in both languages</a:t>
            </a:r>
            <a:br>
              <a:rPr lang="en-GB" sz="2000" kern="0">
                <a:solidFill>
                  <a:srgbClr val="002060"/>
                </a:solidFill>
                <a:latin typeface="Century Gothic"/>
                <a:ea typeface="Century Gothic"/>
                <a:cs typeface="Century Gothic"/>
                <a:sym typeface="Century Gothic"/>
              </a:rPr>
            </a:br>
            <a:r>
              <a:rPr lang="en-GB" sz="2000" kern="0">
                <a:solidFill>
                  <a:srgbClr val="002060"/>
                </a:solidFill>
                <a:latin typeface="Century Gothic"/>
                <a:ea typeface="Century Gothic"/>
                <a:cs typeface="Century Gothic"/>
                <a:sym typeface="Century Gothic"/>
              </a:rPr>
              <a:t>(though it sounds very different!)</a:t>
            </a:r>
            <a:endParaRPr sz="2000" kern="0">
              <a:solidFill>
                <a:srgbClr val="002060"/>
              </a:solidFill>
              <a:latin typeface="Century Gothic"/>
              <a:ea typeface="Century Gothic"/>
              <a:cs typeface="Century Gothic"/>
              <a:sym typeface="Century Gothic"/>
            </a:endParaRPr>
          </a:p>
        </p:txBody>
      </p:sp>
      <p:sp>
        <p:nvSpPr>
          <p:cNvPr id="181" name="Google Shape;181;p2"/>
          <p:cNvSpPr txBox="1"/>
          <p:nvPr/>
        </p:nvSpPr>
        <p:spPr>
          <a:xfrm>
            <a:off x="4820613" y="2878827"/>
            <a:ext cx="7134539" cy="400069"/>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not quite a full cognate, but its spelling gives you a clue!</a:t>
            </a:r>
            <a:endParaRPr sz="1400" kern="0" dirty="0">
              <a:solidFill>
                <a:srgbClr val="000000"/>
              </a:solidFill>
              <a:cs typeface="Arial"/>
              <a:sym typeface="Arial"/>
            </a:endParaRPr>
          </a:p>
        </p:txBody>
      </p:sp>
      <p:sp>
        <p:nvSpPr>
          <p:cNvPr id="182" name="Google Shape;182;p2"/>
          <p:cNvSpPr txBox="1"/>
          <p:nvPr/>
        </p:nvSpPr>
        <p:spPr>
          <a:xfrm>
            <a:off x="4820614" y="3560897"/>
            <a:ext cx="695575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not ‘blank’, as you may have thought!</a:t>
            </a:r>
            <a:endParaRPr sz="1400" kern="0">
              <a:solidFill>
                <a:srgbClr val="000000"/>
              </a:solidFill>
              <a:cs typeface="Arial"/>
              <a:sym typeface="Arial"/>
            </a:endParaRPr>
          </a:p>
        </p:txBody>
      </p:sp>
      <p:sp>
        <p:nvSpPr>
          <p:cNvPr id="183" name="Google Shape;183;p2"/>
          <p:cNvSpPr txBox="1"/>
          <p:nvPr/>
        </p:nvSpPr>
        <p:spPr>
          <a:xfrm>
            <a:off x="4820613" y="4283405"/>
            <a:ext cx="6844913"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not ‘manger’, as you may have thought!</a:t>
            </a:r>
            <a:endParaRPr sz="1400" kern="0">
              <a:solidFill>
                <a:srgbClr val="000000"/>
              </a:solidFill>
              <a:cs typeface="Arial"/>
              <a:sym typeface="Arial"/>
            </a:endParaRPr>
          </a:p>
        </p:txBody>
      </p:sp>
      <p:sp>
        <p:nvSpPr>
          <p:cNvPr id="184" name="Google Shape;184;p2"/>
          <p:cNvSpPr txBox="1"/>
          <p:nvPr/>
        </p:nvSpPr>
        <p:spPr>
          <a:xfrm>
            <a:off x="4820612" y="5077407"/>
            <a:ext cx="7223605"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you need to know it – you cannot really hope to guess!</a:t>
            </a:r>
            <a:endParaRPr sz="2000" kern="0">
              <a:solidFill>
                <a:srgbClr val="002060"/>
              </a:solidFill>
              <a:latin typeface="Century Gothic"/>
              <a:ea typeface="Century Gothic"/>
              <a:cs typeface="Century Gothic"/>
              <a:sym typeface="Century Gothic"/>
            </a:endParaRPr>
          </a:p>
        </p:txBody>
      </p:sp>
      <p:sp>
        <p:nvSpPr>
          <p:cNvPr id="185" name="Google Shape;185;p2"/>
          <p:cNvSpPr txBox="1"/>
          <p:nvPr/>
        </p:nvSpPr>
        <p:spPr>
          <a:xfrm>
            <a:off x="428173" y="5822723"/>
            <a:ext cx="1152698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So, guessing the meaning would only be a </a:t>
            </a:r>
            <a:r>
              <a:rPr lang="en-GB" sz="2000" i="1" kern="0" dirty="0">
                <a:solidFill>
                  <a:srgbClr val="002060"/>
                </a:solidFill>
                <a:latin typeface="Century Gothic"/>
                <a:ea typeface="Century Gothic"/>
                <a:cs typeface="Century Gothic"/>
                <a:sym typeface="Century Gothic"/>
              </a:rPr>
              <a:t>reliable</a:t>
            </a:r>
            <a:r>
              <a:rPr lang="en-GB" sz="2000" kern="0" dirty="0">
                <a:solidFill>
                  <a:srgbClr val="002060"/>
                </a:solidFill>
                <a:latin typeface="Century Gothic"/>
                <a:ea typeface="Century Gothic"/>
                <a:cs typeface="Century Gothic"/>
                <a:sym typeface="Century Gothic"/>
              </a:rPr>
              <a:t> strategy for </a:t>
            </a:r>
            <a:r>
              <a:rPr lang="en-GB" sz="2000" b="1" kern="0" dirty="0">
                <a:solidFill>
                  <a:srgbClr val="ED7D31"/>
                </a:solidFill>
                <a:latin typeface="Century Gothic"/>
                <a:ea typeface="Century Gothic"/>
                <a:cs typeface="Century Gothic"/>
                <a:sym typeface="Century Gothic"/>
              </a:rPr>
              <a:t>two</a:t>
            </a:r>
            <a:r>
              <a:rPr lang="en-GB" sz="2000" kern="0" dirty="0">
                <a:solidFill>
                  <a:srgbClr val="002060"/>
                </a:solidFill>
                <a:latin typeface="Century Gothic"/>
                <a:ea typeface="Century Gothic"/>
                <a:cs typeface="Century Gothic"/>
                <a:sym typeface="Century Gothic"/>
              </a:rPr>
              <a:t> of the above five words!</a:t>
            </a:r>
            <a:endParaRPr sz="1400" kern="0" dirty="0">
              <a:solidFill>
                <a:srgbClr val="000000"/>
              </a:solidFill>
              <a:cs typeface="Arial"/>
              <a:sym typeface="Arial"/>
            </a:endParaRPr>
          </a:p>
        </p:txBody>
      </p:sp>
      <p:sp>
        <p:nvSpPr>
          <p:cNvPr id="186" name="Google Shape;186;p2" descr="oval callout"/>
          <p:cNvSpPr/>
          <p:nvPr/>
        </p:nvSpPr>
        <p:spPr>
          <a:xfrm>
            <a:off x="6409599" y="4201933"/>
            <a:ext cx="4599709" cy="1478254"/>
          </a:xfrm>
          <a:prstGeom prst="wedgeEllipseCallout">
            <a:avLst>
              <a:gd name="adj1" fmla="val -137325"/>
              <a:gd name="adj2" fmla="val -26030"/>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
        <p:nvSpPr>
          <p:cNvPr id="187" name="Google Shape;187;p2" descr="oval callout"/>
          <p:cNvSpPr/>
          <p:nvPr/>
        </p:nvSpPr>
        <p:spPr>
          <a:xfrm>
            <a:off x="6420155" y="4224560"/>
            <a:ext cx="4662788" cy="1478254"/>
          </a:xfrm>
          <a:prstGeom prst="wedgeEllipseCallout">
            <a:avLst>
              <a:gd name="adj1" fmla="val -126926"/>
              <a:gd name="adj2" fmla="val -72828"/>
            </a:avLst>
          </a:prstGeom>
          <a:solidFill>
            <a:srgbClr val="11507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
        <p:nvSpPr>
          <p:cNvPr id="188" name="Google Shape;188;p2"/>
          <p:cNvSpPr txBox="1"/>
          <p:nvPr/>
        </p:nvSpPr>
        <p:spPr>
          <a:xfrm>
            <a:off x="7026432" y="4315194"/>
            <a:ext cx="3450233" cy="1323439"/>
          </a:xfrm>
          <a:prstGeom prst="rect">
            <a:avLst/>
          </a:prstGeom>
          <a:noFill/>
          <a:ln>
            <a:noFill/>
          </a:ln>
        </p:spPr>
        <p:txBody>
          <a:bodyPr spcFirstLastPara="1" wrap="square" lIns="91425" tIns="45700" rIns="91425" bIns="45700" anchor="t" anchorCtr="0">
            <a:spAutoFit/>
          </a:bodyPr>
          <a:lstStyle/>
          <a:p>
            <a:pPr algn="ctr">
              <a:buClr>
                <a:srgbClr val="FFFFFF"/>
              </a:buClr>
              <a:buSzPts val="2000"/>
              <a:buFont typeface="Century Gothic"/>
              <a:buNone/>
            </a:pPr>
            <a:r>
              <a:rPr lang="en-GB" sz="2000" kern="0" dirty="0">
                <a:solidFill>
                  <a:srgbClr val="FFFFFF"/>
                </a:solidFill>
                <a:latin typeface="Century Gothic"/>
                <a:ea typeface="Century Gothic"/>
                <a:cs typeface="Century Gothic"/>
                <a:sym typeface="Century Gothic"/>
              </a:rPr>
              <a:t>These are known as </a:t>
            </a:r>
            <a:br>
              <a:rPr lang="en-GB" sz="2000" kern="0" dirty="0">
                <a:solidFill>
                  <a:srgbClr val="FFFFFF"/>
                </a:solidFill>
                <a:latin typeface="Century Gothic"/>
                <a:ea typeface="Century Gothic"/>
                <a:cs typeface="Century Gothic"/>
                <a:sym typeface="Century Gothic"/>
              </a:rPr>
            </a:br>
            <a:r>
              <a:rPr lang="en-GB" sz="2000" kern="0" dirty="0">
                <a:solidFill>
                  <a:srgbClr val="FFFFFF"/>
                </a:solidFill>
                <a:latin typeface="Century Gothic"/>
                <a:ea typeface="Century Gothic"/>
                <a:cs typeface="Century Gothic"/>
                <a:sym typeface="Century Gothic"/>
              </a:rPr>
              <a:t>‘false friends’ (</a:t>
            </a:r>
            <a:r>
              <a:rPr lang="en-GB" sz="2000" i="1" kern="0" dirty="0">
                <a:solidFill>
                  <a:srgbClr val="FFFFFF"/>
                </a:solidFill>
                <a:latin typeface="Century Gothic"/>
                <a:ea typeface="Century Gothic"/>
                <a:cs typeface="Century Gothic"/>
                <a:sym typeface="Century Gothic"/>
              </a:rPr>
              <a:t>faux </a:t>
            </a:r>
            <a:r>
              <a:rPr lang="en-GB" sz="2000" i="1" kern="0" dirty="0" err="1">
                <a:solidFill>
                  <a:srgbClr val="FFFFFF"/>
                </a:solidFill>
                <a:latin typeface="Century Gothic"/>
                <a:ea typeface="Century Gothic"/>
                <a:cs typeface="Century Gothic"/>
                <a:sym typeface="Century Gothic"/>
              </a:rPr>
              <a:t>amis</a:t>
            </a:r>
            <a:r>
              <a:rPr lang="en-GB" sz="2000" kern="0" dirty="0">
                <a:solidFill>
                  <a:srgbClr val="FFFFFF"/>
                </a:solidFill>
                <a:latin typeface="Century Gothic"/>
                <a:ea typeface="Century Gothic"/>
                <a:cs typeface="Century Gothic"/>
                <a:sym typeface="Century Gothic"/>
              </a:rPr>
              <a:t>), because they actually mislead you!</a:t>
            </a:r>
            <a:endParaRPr sz="1400" kern="0" dirty="0">
              <a:solidFill>
                <a:srgbClr val="000000"/>
              </a:solidFill>
              <a:cs typeface="Arial"/>
              <a:sym typeface="Arial"/>
            </a:endParaRPr>
          </a:p>
        </p:txBody>
      </p:sp>
    </p:spTree>
    <p:extLst>
      <p:ext uri="{BB962C8B-B14F-4D97-AF65-F5344CB8AC3E}">
        <p14:creationId xmlns:p14="http://schemas.microsoft.com/office/powerpoint/2010/main" val="8585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 descr="background rectangle"/>
          <p:cNvPicPr preferRelativeResize="0"/>
          <p:nvPr/>
        </p:nvPicPr>
        <p:blipFill rotWithShape="1">
          <a:blip r:embed="rId3">
            <a:alphaModFix/>
          </a:blip>
          <a:srcRect/>
          <a:stretch/>
        </p:blipFill>
        <p:spPr>
          <a:xfrm>
            <a:off x="0" y="280534"/>
            <a:ext cx="6457246" cy="867128"/>
          </a:xfrm>
          <a:prstGeom prst="rect">
            <a:avLst/>
          </a:prstGeom>
          <a:noFill/>
          <a:ln>
            <a:noFill/>
          </a:ln>
        </p:spPr>
      </p:pic>
      <p:sp>
        <p:nvSpPr>
          <p:cNvPr id="195" name="Google Shape;195;p3"/>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2</a:t>
            </a:r>
            <a:endParaRPr sz="3600" b="1" dirty="0">
              <a:solidFill>
                <a:schemeClr val="lt1"/>
              </a:solidFill>
            </a:endParaRPr>
          </a:p>
        </p:txBody>
      </p:sp>
      <p:sp>
        <p:nvSpPr>
          <p:cNvPr id="196" name="Google Shape;196;p3"/>
          <p:cNvSpPr txBox="1"/>
          <p:nvPr/>
        </p:nvSpPr>
        <p:spPr>
          <a:xfrm>
            <a:off x="539614" y="1236021"/>
            <a:ext cx="10520218" cy="1323439"/>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A paper dictionary (i.e., a real book!) has two sections: </a:t>
            </a:r>
            <a:endParaRPr sz="1400" kern="0" dirty="0">
              <a:solidFill>
                <a:srgbClr val="000000"/>
              </a:solidFill>
              <a:cs typeface="Arial"/>
              <a:sym typeface="Arial"/>
            </a:endParaRPr>
          </a:p>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for a French dictionary, these are </a:t>
            </a:r>
            <a:r>
              <a:rPr lang="en-GB" sz="2000" b="1" kern="0" dirty="0">
                <a:solidFill>
                  <a:srgbClr val="002060"/>
                </a:solidFill>
                <a:latin typeface="Century Gothic"/>
                <a:ea typeface="Century Gothic"/>
                <a:cs typeface="Century Gothic"/>
                <a:sym typeface="Century Gothic"/>
              </a:rPr>
              <a:t>French to English </a:t>
            </a:r>
            <a:r>
              <a:rPr lang="en-GB" sz="2000" kern="0" dirty="0">
                <a:solidFill>
                  <a:srgbClr val="002060"/>
                </a:solidFill>
                <a:latin typeface="Century Gothic"/>
                <a:ea typeface="Century Gothic"/>
                <a:cs typeface="Century Gothic"/>
                <a:sym typeface="Century Gothic"/>
              </a:rPr>
              <a:t>and </a:t>
            </a:r>
            <a:r>
              <a:rPr lang="en-GB" sz="2000" b="1" kern="0" dirty="0">
                <a:solidFill>
                  <a:srgbClr val="002060"/>
                </a:solidFill>
                <a:latin typeface="Century Gothic"/>
                <a:ea typeface="Century Gothic"/>
                <a:cs typeface="Century Gothic"/>
                <a:sym typeface="Century Gothic"/>
              </a:rPr>
              <a:t>English to French</a:t>
            </a:r>
            <a:r>
              <a:rPr lang="en-GB" sz="2000" kern="0" dirty="0">
                <a:solidFill>
                  <a:srgbClr val="002060"/>
                </a:solidFill>
                <a:latin typeface="Century Gothic"/>
                <a:ea typeface="Century Gothic"/>
                <a:cs typeface="Century Gothic"/>
                <a:sym typeface="Century Gothic"/>
              </a:rPr>
              <a:t>.</a:t>
            </a:r>
            <a:endParaRPr sz="1400" kern="0" dirty="0">
              <a:solidFill>
                <a:srgbClr val="000000"/>
              </a:solidFill>
              <a:cs typeface="Arial"/>
              <a:sym typeface="Arial"/>
            </a:endParaRPr>
          </a:p>
          <a:p>
            <a:pPr>
              <a:buClr>
                <a:srgbClr val="000000"/>
              </a:buClr>
              <a:buSzPts val="2000"/>
              <a:buFont typeface="Century Gothic"/>
              <a:buNone/>
            </a:pPr>
            <a:endParaRPr sz="2000" kern="0" dirty="0">
              <a:solidFill>
                <a:srgbClr val="002060"/>
              </a:solidFill>
              <a:latin typeface="Century Gothic"/>
              <a:ea typeface="Century Gothic"/>
              <a:cs typeface="Century Gothic"/>
              <a:sym typeface="Century Gothic"/>
            </a:endParaRPr>
          </a:p>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In which section of the dictionary would you look for the words below?</a:t>
            </a:r>
            <a:endParaRPr sz="1400" kern="0" dirty="0">
              <a:solidFill>
                <a:srgbClr val="000000"/>
              </a:solidFill>
              <a:cs typeface="Arial"/>
              <a:sym typeface="Arial"/>
            </a:endParaRPr>
          </a:p>
        </p:txBody>
      </p:sp>
      <p:sp>
        <p:nvSpPr>
          <p:cNvPr id="197" name="Google Shape;197;p3"/>
          <p:cNvSpPr txBox="1"/>
          <p:nvPr/>
        </p:nvSpPr>
        <p:spPr>
          <a:xfrm>
            <a:off x="5327318" y="5066988"/>
            <a:ext cx="1874981"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rapidement</a:t>
            </a:r>
            <a:endParaRPr sz="2000" kern="0" dirty="0">
              <a:solidFill>
                <a:srgbClr val="002060"/>
              </a:solidFill>
              <a:latin typeface="Century Gothic"/>
              <a:ea typeface="Century Gothic"/>
              <a:cs typeface="Century Gothic"/>
              <a:sym typeface="Century Gothic"/>
            </a:endParaRPr>
          </a:p>
        </p:txBody>
      </p:sp>
      <p:sp>
        <p:nvSpPr>
          <p:cNvPr id="198" name="Google Shape;198;p3"/>
          <p:cNvSpPr txBox="1"/>
          <p:nvPr/>
        </p:nvSpPr>
        <p:spPr>
          <a:xfrm>
            <a:off x="5362222" y="5500781"/>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we</a:t>
            </a:r>
            <a:endParaRPr sz="2000" kern="0" dirty="0">
              <a:solidFill>
                <a:srgbClr val="002060"/>
              </a:solidFill>
              <a:latin typeface="Century Gothic"/>
              <a:ea typeface="Century Gothic"/>
              <a:cs typeface="Century Gothic"/>
              <a:sym typeface="Century Gothic"/>
            </a:endParaRPr>
          </a:p>
        </p:txBody>
      </p:sp>
      <p:sp>
        <p:nvSpPr>
          <p:cNvPr id="199" name="Google Shape;199;p3"/>
          <p:cNvSpPr txBox="1"/>
          <p:nvPr/>
        </p:nvSpPr>
        <p:spPr>
          <a:xfrm>
            <a:off x="5339136" y="4261760"/>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with</a:t>
            </a:r>
            <a:endParaRPr sz="1400" kern="0" dirty="0">
              <a:solidFill>
                <a:srgbClr val="000000"/>
              </a:solidFill>
              <a:cs typeface="Arial"/>
              <a:sym typeface="Arial"/>
            </a:endParaRPr>
          </a:p>
        </p:txBody>
      </p:sp>
      <p:sp>
        <p:nvSpPr>
          <p:cNvPr id="200" name="Google Shape;200;p3"/>
          <p:cNvSpPr txBox="1"/>
          <p:nvPr/>
        </p:nvSpPr>
        <p:spPr>
          <a:xfrm>
            <a:off x="5374040" y="593457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mais</a:t>
            </a:r>
            <a:endParaRPr sz="2000" kern="0" dirty="0">
              <a:solidFill>
                <a:srgbClr val="002060"/>
              </a:solidFill>
              <a:latin typeface="Century Gothic"/>
              <a:ea typeface="Century Gothic"/>
              <a:cs typeface="Century Gothic"/>
              <a:sym typeface="Century Gothic"/>
            </a:endParaRPr>
          </a:p>
        </p:txBody>
      </p:sp>
      <p:sp>
        <p:nvSpPr>
          <p:cNvPr id="201" name="Google Shape;201;p3"/>
          <p:cNvSpPr txBox="1"/>
          <p:nvPr/>
        </p:nvSpPr>
        <p:spPr>
          <a:xfrm>
            <a:off x="5327318" y="3412575"/>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ils</a:t>
            </a:r>
            <a:endParaRPr sz="2000" kern="0" dirty="0">
              <a:solidFill>
                <a:srgbClr val="002060"/>
              </a:solidFill>
              <a:latin typeface="Century Gothic"/>
              <a:ea typeface="Century Gothic"/>
              <a:cs typeface="Century Gothic"/>
              <a:sym typeface="Century Gothic"/>
            </a:endParaRPr>
          </a:p>
        </p:txBody>
      </p:sp>
      <p:sp>
        <p:nvSpPr>
          <p:cNvPr id="202" name="Google Shape;202;p3"/>
          <p:cNvSpPr txBox="1"/>
          <p:nvPr/>
        </p:nvSpPr>
        <p:spPr>
          <a:xfrm>
            <a:off x="5339136" y="465237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font</a:t>
            </a:r>
            <a:endParaRPr sz="2000" kern="0" dirty="0">
              <a:solidFill>
                <a:srgbClr val="002060"/>
              </a:solidFill>
              <a:latin typeface="Century Gothic"/>
              <a:ea typeface="Century Gothic"/>
              <a:cs typeface="Century Gothic"/>
              <a:sym typeface="Century Gothic"/>
            </a:endParaRPr>
          </a:p>
        </p:txBody>
      </p:sp>
      <p:sp>
        <p:nvSpPr>
          <p:cNvPr id="203" name="Google Shape;203;p3"/>
          <p:cNvSpPr txBox="1"/>
          <p:nvPr/>
        </p:nvSpPr>
        <p:spPr>
          <a:xfrm>
            <a:off x="5327318" y="2994651"/>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heart</a:t>
            </a:r>
            <a:endParaRPr sz="2000" kern="0" dirty="0">
              <a:solidFill>
                <a:srgbClr val="002060"/>
              </a:solidFill>
              <a:latin typeface="Century Gothic"/>
              <a:ea typeface="Century Gothic"/>
              <a:cs typeface="Century Gothic"/>
              <a:sym typeface="Century Gothic"/>
            </a:endParaRPr>
          </a:p>
        </p:txBody>
      </p:sp>
      <p:sp>
        <p:nvSpPr>
          <p:cNvPr id="204" name="Google Shape;204;p3"/>
          <p:cNvSpPr txBox="1"/>
          <p:nvPr/>
        </p:nvSpPr>
        <p:spPr>
          <a:xfrm>
            <a:off x="5327318" y="381847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black</a:t>
            </a:r>
            <a:endParaRPr sz="2000" kern="0" dirty="0">
              <a:solidFill>
                <a:srgbClr val="002060"/>
              </a:solidFill>
              <a:latin typeface="Century Gothic"/>
              <a:ea typeface="Century Gothic"/>
              <a:cs typeface="Century Gothic"/>
              <a:sym typeface="Century Gothic"/>
            </a:endParaRPr>
          </a:p>
        </p:txBody>
      </p:sp>
      <p:sp>
        <p:nvSpPr>
          <p:cNvPr id="205" name="Google Shape;205;p3" descr="thought bubble with French to English in it"/>
          <p:cNvSpPr/>
          <p:nvPr/>
        </p:nvSpPr>
        <p:spPr>
          <a:xfrm>
            <a:off x="160256" y="3220004"/>
            <a:ext cx="4630132" cy="2745080"/>
          </a:xfrm>
          <a:prstGeom prst="cloudCallout">
            <a:avLst>
              <a:gd name="adj1" fmla="val 16486"/>
              <a:gd name="adj2" fmla="val 5883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
        <p:nvSpPr>
          <p:cNvPr id="206" name="Google Shape;206;p3"/>
          <p:cNvSpPr txBox="1"/>
          <p:nvPr/>
        </p:nvSpPr>
        <p:spPr>
          <a:xfrm>
            <a:off x="1177617" y="3612630"/>
            <a:ext cx="2651257" cy="461665"/>
          </a:xfrm>
          <a:prstGeom prst="rect">
            <a:avLst/>
          </a:prstGeom>
          <a:noFill/>
          <a:ln>
            <a:noFill/>
          </a:ln>
        </p:spPr>
        <p:txBody>
          <a:bodyPr spcFirstLastPara="1" wrap="square" lIns="91425" tIns="45700" rIns="91425" bIns="45700" anchor="t" anchorCtr="0">
            <a:spAutoFit/>
          </a:bodyPr>
          <a:lstStyle/>
          <a:p>
            <a:pPr>
              <a:buClr>
                <a:srgbClr val="002060"/>
              </a:buClr>
              <a:buSzPts val="2400"/>
              <a:buFont typeface="Century Gothic"/>
              <a:buNone/>
            </a:pPr>
            <a:r>
              <a:rPr lang="en-GB" sz="2400" b="1" kern="0">
                <a:solidFill>
                  <a:srgbClr val="002060"/>
                </a:solidFill>
                <a:latin typeface="Century Gothic"/>
                <a:ea typeface="Century Gothic"/>
                <a:cs typeface="Century Gothic"/>
                <a:sym typeface="Century Gothic"/>
              </a:rPr>
              <a:t>French</a:t>
            </a:r>
            <a:r>
              <a:rPr lang="en-GB" sz="2400" kern="0">
                <a:solidFill>
                  <a:srgbClr val="002060"/>
                </a:solidFill>
                <a:latin typeface="Century Gothic"/>
                <a:ea typeface="Century Gothic"/>
                <a:cs typeface="Century Gothic"/>
                <a:sym typeface="Century Gothic"/>
              </a:rPr>
              <a:t> to English</a:t>
            </a:r>
            <a:endParaRPr sz="2400" kern="0">
              <a:solidFill>
                <a:srgbClr val="002060"/>
              </a:solidFill>
              <a:latin typeface="Century Gothic"/>
              <a:ea typeface="Century Gothic"/>
              <a:cs typeface="Century Gothic"/>
              <a:sym typeface="Century Gothic"/>
            </a:endParaRPr>
          </a:p>
        </p:txBody>
      </p:sp>
      <p:sp>
        <p:nvSpPr>
          <p:cNvPr id="207" name="Google Shape;207;p3"/>
          <p:cNvSpPr txBox="1"/>
          <p:nvPr/>
        </p:nvSpPr>
        <p:spPr>
          <a:xfrm>
            <a:off x="8371266" y="3612630"/>
            <a:ext cx="2678305" cy="461665"/>
          </a:xfrm>
          <a:prstGeom prst="rect">
            <a:avLst/>
          </a:prstGeom>
          <a:noFill/>
          <a:ln>
            <a:noFill/>
          </a:ln>
        </p:spPr>
        <p:txBody>
          <a:bodyPr spcFirstLastPara="1" wrap="square" lIns="91425" tIns="45700" rIns="91425" bIns="45700" anchor="t" anchorCtr="0">
            <a:spAutoFit/>
          </a:bodyPr>
          <a:lstStyle/>
          <a:p>
            <a:pPr>
              <a:buClr>
                <a:srgbClr val="002060"/>
              </a:buClr>
              <a:buSzPts val="2400"/>
              <a:buFont typeface="Century Gothic"/>
              <a:buNone/>
            </a:pPr>
            <a:r>
              <a:rPr lang="en-GB" sz="2400" b="1" kern="0">
                <a:solidFill>
                  <a:srgbClr val="002060"/>
                </a:solidFill>
                <a:latin typeface="Century Gothic"/>
                <a:ea typeface="Century Gothic"/>
                <a:cs typeface="Century Gothic"/>
                <a:sym typeface="Century Gothic"/>
              </a:rPr>
              <a:t>English</a:t>
            </a:r>
            <a:r>
              <a:rPr lang="en-GB" sz="2400" kern="0">
                <a:solidFill>
                  <a:srgbClr val="002060"/>
                </a:solidFill>
                <a:latin typeface="Century Gothic"/>
                <a:ea typeface="Century Gothic"/>
                <a:cs typeface="Century Gothic"/>
                <a:sym typeface="Century Gothic"/>
              </a:rPr>
              <a:t> to French</a:t>
            </a:r>
            <a:endParaRPr sz="2400" kern="0">
              <a:solidFill>
                <a:srgbClr val="002060"/>
              </a:solidFill>
              <a:latin typeface="Century Gothic"/>
              <a:ea typeface="Century Gothic"/>
              <a:cs typeface="Century Gothic"/>
              <a:sym typeface="Century Gothic"/>
            </a:endParaRPr>
          </a:p>
        </p:txBody>
      </p:sp>
      <p:sp>
        <p:nvSpPr>
          <p:cNvPr id="208" name="Google Shape;208;p3" descr="thought bubble with English to French in it"/>
          <p:cNvSpPr/>
          <p:nvPr/>
        </p:nvSpPr>
        <p:spPr>
          <a:xfrm>
            <a:off x="7147668" y="3136630"/>
            <a:ext cx="4630132" cy="2745080"/>
          </a:xfrm>
          <a:prstGeom prst="cloudCallout">
            <a:avLst>
              <a:gd name="adj1" fmla="val -16758"/>
              <a:gd name="adj2" fmla="val 61613"/>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958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7.40741E-7 L 0.19961 0.18889 " pathEditMode="relative" rAng="0" ptsTypes="AA">
                                      <p:cBhvr>
                                        <p:cTn id="6" dur="2000" fill="hold"/>
                                        <p:tgtEl>
                                          <p:spTgt spid="203"/>
                                        </p:tgtEl>
                                        <p:attrNameLst>
                                          <p:attrName>ppt_x</p:attrName>
                                          <p:attrName>ppt_y</p:attrName>
                                        </p:attrNameLst>
                                      </p:cBhvr>
                                      <p:rCtr x="9974" y="94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85185E-6 L -0.36745 0.1 " pathEditMode="relative" rAng="0" ptsTypes="AA">
                                      <p:cBhvr>
                                        <p:cTn id="10" dur="2000" fill="hold"/>
                                        <p:tgtEl>
                                          <p:spTgt spid="201"/>
                                        </p:tgtEl>
                                        <p:attrNameLst>
                                          <p:attrName>ppt_x</p:attrName>
                                          <p:attrName>ppt_y</p:attrName>
                                        </p:attrNameLst>
                                      </p:cBhvr>
                                      <p:rCtr x="-18372" y="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7037E-7 L 0.34492 0.05417 " pathEditMode="relative" rAng="0" ptsTypes="AA">
                                      <p:cBhvr>
                                        <p:cTn id="14" dur="2000" fill="hold"/>
                                        <p:tgtEl>
                                          <p:spTgt spid="204"/>
                                        </p:tgtEl>
                                        <p:attrNameLst>
                                          <p:attrName>ppt_x</p:attrName>
                                          <p:attrName>ppt_y</p:attrName>
                                        </p:attrNameLst>
                                      </p:cBhvr>
                                      <p:rCtr x="17240" y="27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4.44444E-6 L 0.28789 0.0882 " pathEditMode="relative" rAng="0" ptsTypes="AA">
                                      <p:cBhvr>
                                        <p:cTn id="18" dur="2000" fill="hold"/>
                                        <p:tgtEl>
                                          <p:spTgt spid="199"/>
                                        </p:tgtEl>
                                        <p:attrNameLst>
                                          <p:attrName>ppt_x</p:attrName>
                                          <p:attrName>ppt_y</p:attrName>
                                        </p:attrNameLst>
                                      </p:cBhvr>
                                      <p:rCtr x="14388" y="439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1.11111E-6 L -0.18216 -0.06736 " pathEditMode="relative" rAng="0" ptsTypes="AA">
                                      <p:cBhvr>
                                        <p:cTn id="22" dur="2000" fill="hold"/>
                                        <p:tgtEl>
                                          <p:spTgt spid="202"/>
                                        </p:tgtEl>
                                        <p:attrNameLst>
                                          <p:attrName>ppt_x</p:attrName>
                                          <p:attrName>ppt_y</p:attrName>
                                        </p:attrNameLst>
                                      </p:cBhvr>
                                      <p:rCtr x="-9115" y="-338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4.44444E-6 L -0.3306 -0.06737 " pathEditMode="relative" rAng="0" ptsTypes="AA">
                                      <p:cBhvr>
                                        <p:cTn id="26" dur="2000" fill="hold"/>
                                        <p:tgtEl>
                                          <p:spTgt spid="197"/>
                                        </p:tgtEl>
                                        <p:attrNameLst>
                                          <p:attrName>ppt_x</p:attrName>
                                          <p:attrName>ppt_y</p:attrName>
                                        </p:attrNameLst>
                                      </p:cBhvr>
                                      <p:rCtr x="-16536" y="-338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91667E-6 0 L 0.39427 -0.11065 " pathEditMode="relative" rAng="0" ptsTypes="AA">
                                      <p:cBhvr>
                                        <p:cTn id="30" dur="2000" fill="hold"/>
                                        <p:tgtEl>
                                          <p:spTgt spid="198"/>
                                        </p:tgtEl>
                                        <p:attrNameLst>
                                          <p:attrName>ppt_x</p:attrName>
                                          <p:attrName>ppt_y</p:attrName>
                                        </p:attrNameLst>
                                      </p:cBhvr>
                                      <p:rCtr x="19714" y="-553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45833E-6 -4.44444E-6 L -0.28815 -0.10069 " pathEditMode="relative" rAng="0" ptsTypes="AA">
                                      <p:cBhvr>
                                        <p:cTn id="34" dur="2000" fill="hold"/>
                                        <p:tgtEl>
                                          <p:spTgt spid="200"/>
                                        </p:tgtEl>
                                        <p:attrNameLst>
                                          <p:attrName>ppt_x</p:attrName>
                                          <p:attrName>ppt_y</p:attrName>
                                        </p:attrNameLst>
                                      </p:cBhvr>
                                      <p:rCtr x="-14414" y="-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P spid="199" grpId="0"/>
      <p:bldP spid="200" grpId="0"/>
      <p:bldP spid="201" grpId="0"/>
      <p:bldP spid="202" grpId="0"/>
      <p:bldP spid="203" grpId="0"/>
      <p:bldP spid="2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 descr="background rectangle"/>
          <p:cNvPicPr preferRelativeResize="0"/>
          <p:nvPr/>
        </p:nvPicPr>
        <p:blipFill rotWithShape="1">
          <a:blip r:embed="rId3">
            <a:alphaModFix/>
          </a:blip>
          <a:srcRect/>
          <a:stretch/>
        </p:blipFill>
        <p:spPr>
          <a:xfrm>
            <a:off x="0" y="275829"/>
            <a:ext cx="6457246" cy="867128"/>
          </a:xfrm>
          <a:prstGeom prst="rect">
            <a:avLst/>
          </a:prstGeom>
          <a:noFill/>
          <a:ln>
            <a:noFill/>
          </a:ln>
        </p:spPr>
      </p:pic>
      <p:sp>
        <p:nvSpPr>
          <p:cNvPr id="215" name="Google Shape;215;p4"/>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3</a:t>
            </a:r>
            <a:endParaRPr sz="3600" b="1" dirty="0">
              <a:solidFill>
                <a:schemeClr val="lt1"/>
              </a:solidFill>
            </a:endParaRPr>
          </a:p>
        </p:txBody>
      </p:sp>
      <p:sp>
        <p:nvSpPr>
          <p:cNvPr id="221" name="Google Shape;221;p4"/>
          <p:cNvSpPr txBox="1"/>
          <p:nvPr/>
        </p:nvSpPr>
        <p:spPr>
          <a:xfrm>
            <a:off x="1258241" y="213372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before</a:t>
            </a:r>
            <a:endParaRPr sz="2000" kern="0" dirty="0">
              <a:solidFill>
                <a:srgbClr val="002060"/>
              </a:solidFill>
              <a:latin typeface="Century Gothic"/>
              <a:ea typeface="Century Gothic"/>
              <a:cs typeface="Century Gothic"/>
              <a:sym typeface="Century Gothic"/>
            </a:endParaRPr>
          </a:p>
        </p:txBody>
      </p:sp>
      <p:sp>
        <p:nvSpPr>
          <p:cNvPr id="220" name="Google Shape;220;p4"/>
          <p:cNvSpPr txBox="1"/>
          <p:nvPr/>
        </p:nvSpPr>
        <p:spPr>
          <a:xfrm>
            <a:off x="3189689" y="213372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bold</a:t>
            </a:r>
            <a:endParaRPr sz="2000" kern="0" dirty="0">
              <a:solidFill>
                <a:srgbClr val="002060"/>
              </a:solidFill>
              <a:latin typeface="Century Gothic"/>
              <a:ea typeface="Century Gothic"/>
              <a:cs typeface="Century Gothic"/>
              <a:sym typeface="Century Gothic"/>
            </a:endParaRPr>
          </a:p>
        </p:txBody>
      </p:sp>
      <p:sp>
        <p:nvSpPr>
          <p:cNvPr id="217" name="Google Shape;217;p4"/>
          <p:cNvSpPr txBox="1"/>
          <p:nvPr/>
        </p:nvSpPr>
        <p:spPr>
          <a:xfrm>
            <a:off x="4812146" y="2133728"/>
            <a:ext cx="133413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because</a:t>
            </a:r>
            <a:endParaRPr sz="2000" kern="0" dirty="0">
              <a:solidFill>
                <a:srgbClr val="002060"/>
              </a:solidFill>
              <a:latin typeface="Century Gothic"/>
              <a:ea typeface="Century Gothic"/>
              <a:cs typeface="Century Gothic"/>
              <a:sym typeface="Century Gothic"/>
            </a:endParaRPr>
          </a:p>
        </p:txBody>
      </p:sp>
      <p:sp>
        <p:nvSpPr>
          <p:cNvPr id="219" name="Google Shape;219;p4"/>
          <p:cNvSpPr txBox="1"/>
          <p:nvPr/>
        </p:nvSpPr>
        <p:spPr>
          <a:xfrm>
            <a:off x="7225408" y="2122775"/>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ball</a:t>
            </a:r>
            <a:endParaRPr sz="2000" kern="0" dirty="0">
              <a:solidFill>
                <a:srgbClr val="002060"/>
              </a:solidFill>
              <a:latin typeface="Century Gothic"/>
              <a:ea typeface="Century Gothic"/>
              <a:cs typeface="Century Gothic"/>
              <a:sym typeface="Century Gothic"/>
            </a:endParaRPr>
          </a:p>
        </p:txBody>
      </p:sp>
      <p:sp>
        <p:nvSpPr>
          <p:cNvPr id="218" name="Google Shape;218;p4"/>
          <p:cNvSpPr txBox="1"/>
          <p:nvPr/>
        </p:nvSpPr>
        <p:spPr>
          <a:xfrm>
            <a:off x="9007072" y="2133728"/>
            <a:ext cx="1874981"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befriend</a:t>
            </a:r>
            <a:endParaRPr sz="2000" kern="0" dirty="0">
              <a:solidFill>
                <a:srgbClr val="002060"/>
              </a:solidFill>
              <a:latin typeface="Century Gothic"/>
              <a:ea typeface="Century Gothic"/>
              <a:cs typeface="Century Gothic"/>
              <a:sym typeface="Century Gothic"/>
            </a:endParaRPr>
          </a:p>
        </p:txBody>
      </p:sp>
      <p:sp>
        <p:nvSpPr>
          <p:cNvPr id="222" name="Google Shape;222;p4"/>
          <p:cNvSpPr txBox="1"/>
          <p:nvPr/>
        </p:nvSpPr>
        <p:spPr>
          <a:xfrm>
            <a:off x="365359" y="5861672"/>
            <a:ext cx="11891962"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So, we had to go as far as the </a:t>
            </a:r>
            <a:r>
              <a:rPr lang="en-GB" sz="2000" b="1" kern="0" dirty="0">
                <a:solidFill>
                  <a:srgbClr val="002060"/>
                </a:solidFill>
                <a:latin typeface="Century Gothic"/>
                <a:ea typeface="Century Gothic"/>
                <a:cs typeface="Century Gothic"/>
                <a:sym typeface="Century Gothic"/>
              </a:rPr>
              <a:t>fourth letter </a:t>
            </a:r>
            <a:r>
              <a:rPr lang="en-GB" sz="2000" kern="0" dirty="0">
                <a:solidFill>
                  <a:srgbClr val="002060"/>
                </a:solidFill>
                <a:latin typeface="Century Gothic"/>
                <a:ea typeface="Century Gothic"/>
                <a:cs typeface="Century Gothic"/>
                <a:sym typeface="Century Gothic"/>
              </a:rPr>
              <a:t>to sort words 3 and 4 into alphabetical order!</a:t>
            </a:r>
            <a:endParaRPr sz="2000" kern="0" dirty="0">
              <a:solidFill>
                <a:srgbClr val="002060"/>
              </a:solidFill>
              <a:latin typeface="Century Gothic"/>
              <a:ea typeface="Century Gothic"/>
              <a:cs typeface="Century Gothic"/>
              <a:sym typeface="Century Gothic"/>
            </a:endParaRPr>
          </a:p>
        </p:txBody>
      </p:sp>
      <p:sp>
        <p:nvSpPr>
          <p:cNvPr id="216" name="Google Shape;216;p4"/>
          <p:cNvSpPr txBox="1"/>
          <p:nvPr/>
        </p:nvSpPr>
        <p:spPr>
          <a:xfrm>
            <a:off x="489527" y="1284835"/>
            <a:ext cx="10520218" cy="707886"/>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In a paper dictionary, words are listed </a:t>
            </a:r>
            <a:r>
              <a:rPr lang="en-GB" sz="2000" b="1" kern="0">
                <a:solidFill>
                  <a:srgbClr val="002060"/>
                </a:solidFill>
                <a:latin typeface="Century Gothic"/>
                <a:ea typeface="Century Gothic"/>
                <a:cs typeface="Century Gothic"/>
                <a:sym typeface="Century Gothic"/>
              </a:rPr>
              <a:t>in alphabetical order</a:t>
            </a:r>
            <a:r>
              <a:rPr lang="en-GB" sz="2000" kern="0">
                <a:solidFill>
                  <a:srgbClr val="002060"/>
                </a:solidFill>
                <a:latin typeface="Century Gothic"/>
                <a:ea typeface="Century Gothic"/>
                <a:cs typeface="Century Gothic"/>
                <a:sym typeface="Century Gothic"/>
              </a:rPr>
              <a:t>.</a:t>
            </a:r>
            <a:endParaRPr sz="1400" kern="0">
              <a:solidFill>
                <a:srgbClr val="000000"/>
              </a:solidFill>
              <a:cs typeface="Arial"/>
              <a:sym typeface="Arial"/>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Put these English words into the order in which they would appear in the dictionary:</a:t>
            </a:r>
            <a:endParaRPr sz="2000" kern="0">
              <a:solidFill>
                <a:srgbClr val="002060"/>
              </a:solidFill>
              <a:latin typeface="Century Gothic"/>
              <a:ea typeface="Century Gothic"/>
              <a:cs typeface="Century Gothic"/>
              <a:sym typeface="Century Gothic"/>
            </a:endParaRPr>
          </a:p>
        </p:txBody>
      </p:sp>
      <p:sp>
        <p:nvSpPr>
          <p:cNvPr id="223" name="Google Shape;223;p4"/>
          <p:cNvSpPr txBox="1"/>
          <p:nvPr/>
        </p:nvSpPr>
        <p:spPr>
          <a:xfrm>
            <a:off x="1258241" y="2815853"/>
            <a:ext cx="532852" cy="2862322"/>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1</a:t>
            </a:r>
            <a:endParaRPr sz="1400" kern="0">
              <a:solidFill>
                <a:srgbClr val="000000"/>
              </a:solidFill>
              <a:cs typeface="Arial"/>
              <a:sym typeface="Arial"/>
            </a:endParaRPr>
          </a:p>
          <a:p>
            <a:pPr>
              <a:buClr>
                <a:srgbClr val="000000"/>
              </a:buClr>
              <a:buSzPts val="2000"/>
              <a:buFont typeface="Century Gothic"/>
              <a:buNone/>
            </a:pPr>
            <a:endParaRPr sz="2000" kern="0">
              <a:solidFill>
                <a:srgbClr val="002060"/>
              </a:solidFill>
              <a:latin typeface="Century Gothic"/>
              <a:ea typeface="Century Gothic"/>
              <a:cs typeface="Century Gothic"/>
              <a:sym typeface="Century Gothic"/>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2</a:t>
            </a:r>
            <a:endParaRPr sz="1400" kern="0">
              <a:solidFill>
                <a:srgbClr val="000000"/>
              </a:solidFill>
              <a:cs typeface="Arial"/>
              <a:sym typeface="Arial"/>
            </a:endParaRPr>
          </a:p>
          <a:p>
            <a:pPr>
              <a:buClr>
                <a:srgbClr val="000000"/>
              </a:buClr>
              <a:buSzPts val="2000"/>
              <a:buFont typeface="Century Gothic"/>
              <a:buNone/>
            </a:pPr>
            <a:endParaRPr sz="2000" kern="0">
              <a:solidFill>
                <a:srgbClr val="002060"/>
              </a:solidFill>
              <a:latin typeface="Century Gothic"/>
              <a:ea typeface="Century Gothic"/>
              <a:cs typeface="Century Gothic"/>
              <a:sym typeface="Century Gothic"/>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3</a:t>
            </a:r>
            <a:endParaRPr sz="1400" kern="0">
              <a:solidFill>
                <a:srgbClr val="000000"/>
              </a:solidFill>
              <a:cs typeface="Arial"/>
              <a:sym typeface="Arial"/>
            </a:endParaRPr>
          </a:p>
          <a:p>
            <a:pPr>
              <a:buClr>
                <a:srgbClr val="000000"/>
              </a:buClr>
              <a:buSzPts val="2000"/>
              <a:buFont typeface="Century Gothic"/>
              <a:buNone/>
            </a:pPr>
            <a:endParaRPr sz="2000" kern="0">
              <a:solidFill>
                <a:srgbClr val="002060"/>
              </a:solidFill>
              <a:latin typeface="Century Gothic"/>
              <a:ea typeface="Century Gothic"/>
              <a:cs typeface="Century Gothic"/>
              <a:sym typeface="Century Gothic"/>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4</a:t>
            </a:r>
            <a:endParaRPr sz="1400" kern="0">
              <a:solidFill>
                <a:srgbClr val="000000"/>
              </a:solidFill>
              <a:cs typeface="Arial"/>
              <a:sym typeface="Arial"/>
            </a:endParaRPr>
          </a:p>
          <a:p>
            <a:pPr>
              <a:buClr>
                <a:srgbClr val="000000"/>
              </a:buClr>
              <a:buSzPts val="2000"/>
              <a:buFont typeface="Century Gothic"/>
              <a:buNone/>
            </a:pPr>
            <a:endParaRPr sz="2000" kern="0">
              <a:solidFill>
                <a:srgbClr val="002060"/>
              </a:solidFill>
              <a:latin typeface="Century Gothic"/>
              <a:ea typeface="Century Gothic"/>
              <a:cs typeface="Century Gothic"/>
              <a:sym typeface="Century Gothic"/>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5</a:t>
            </a:r>
            <a:endParaRPr sz="1400" kern="0">
              <a:solidFill>
                <a:srgbClr val="000000"/>
              </a:solidFill>
              <a:cs typeface="Arial"/>
              <a:sym typeface="Arial"/>
            </a:endParaRPr>
          </a:p>
        </p:txBody>
      </p:sp>
    </p:spTree>
    <p:extLst>
      <p:ext uri="{BB962C8B-B14F-4D97-AF65-F5344CB8AC3E}">
        <p14:creationId xmlns:p14="http://schemas.microsoft.com/office/powerpoint/2010/main" val="41061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2.59259E-6 L -0.45963 0.10324 " pathEditMode="relative" rAng="0" ptsTypes="AA">
                                      <p:cBhvr>
                                        <p:cTn id="6" dur="2000" fill="hold"/>
                                        <p:tgtEl>
                                          <p:spTgt spid="219"/>
                                        </p:tgtEl>
                                        <p:attrNameLst>
                                          <p:attrName>ppt_x</p:attrName>
                                          <p:attrName>ppt_y</p:attrName>
                                        </p:attrNameLst>
                                      </p:cBhvr>
                                      <p:rCtr x="-22982" y="5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2.22222E-6 L -0.26315 0.18819 " pathEditMode="relative" rAng="0" ptsTypes="AA">
                                      <p:cBhvr>
                                        <p:cTn id="10" dur="2000" fill="hold"/>
                                        <p:tgtEl>
                                          <p:spTgt spid="217"/>
                                        </p:tgtEl>
                                        <p:attrNameLst>
                                          <p:attrName>ppt_x</p:attrName>
                                          <p:attrName>ppt_y</p:attrName>
                                        </p:attrNameLst>
                                      </p:cBhvr>
                                      <p:rCtr x="-13164" y="93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45833E-6 2.22222E-6 L 0.02591 0.27639 " pathEditMode="relative" rAng="0" ptsTypes="AA">
                                      <p:cBhvr>
                                        <p:cTn id="14" dur="2000" fill="hold"/>
                                        <p:tgtEl>
                                          <p:spTgt spid="221"/>
                                        </p:tgtEl>
                                        <p:attrNameLst>
                                          <p:attrName>ppt_x</p:attrName>
                                          <p:attrName>ppt_y</p:attrName>
                                        </p:attrNameLst>
                                      </p:cBhvr>
                                      <p:rCtr x="1289" y="138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2.22222E-6 L -0.60665 0.36921 " pathEditMode="relative" rAng="0" ptsTypes="AA">
                                      <p:cBhvr>
                                        <p:cTn id="18" dur="2000" fill="hold"/>
                                        <p:tgtEl>
                                          <p:spTgt spid="218"/>
                                        </p:tgtEl>
                                        <p:attrNameLst>
                                          <p:attrName>ppt_x</p:attrName>
                                          <p:attrName>ppt_y</p:attrName>
                                        </p:attrNameLst>
                                      </p:cBhvr>
                                      <p:rCtr x="-30339" y="1844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875E-6 2.22222E-6 L -0.13125 0.45486 " pathEditMode="relative" rAng="0" ptsTypes="AA">
                                      <p:cBhvr>
                                        <p:cTn id="22" dur="2000" fill="hold"/>
                                        <p:tgtEl>
                                          <p:spTgt spid="220"/>
                                        </p:tgtEl>
                                        <p:attrNameLst>
                                          <p:attrName>ppt_x</p:attrName>
                                          <p:attrName>ppt_y</p:attrName>
                                        </p:attrNameLst>
                                      </p:cBhvr>
                                      <p:rCtr x="-6562" y="2273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0" grpId="0"/>
      <p:bldP spid="217" grpId="0"/>
      <p:bldP spid="219" grpId="0"/>
      <p:bldP spid="2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5" descr="background rectangle"/>
          <p:cNvPicPr preferRelativeResize="0"/>
          <p:nvPr/>
        </p:nvPicPr>
        <p:blipFill rotWithShape="1">
          <a:blip r:embed="rId3">
            <a:alphaModFix/>
          </a:blip>
          <a:srcRect/>
          <a:stretch/>
        </p:blipFill>
        <p:spPr>
          <a:xfrm>
            <a:off x="0" y="344731"/>
            <a:ext cx="6457246" cy="867128"/>
          </a:xfrm>
          <a:prstGeom prst="rect">
            <a:avLst/>
          </a:prstGeom>
          <a:noFill/>
          <a:ln>
            <a:noFill/>
          </a:ln>
        </p:spPr>
      </p:pic>
      <p:sp>
        <p:nvSpPr>
          <p:cNvPr id="230" name="Google Shape;230;p5"/>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Online dictionary</a:t>
            </a:r>
            <a:endParaRPr sz="3600" b="1" dirty="0">
              <a:solidFill>
                <a:schemeClr val="lt1"/>
              </a:solidFill>
            </a:endParaRPr>
          </a:p>
        </p:txBody>
      </p:sp>
      <p:sp>
        <p:nvSpPr>
          <p:cNvPr id="231" name="Google Shape;231;p5"/>
          <p:cNvSpPr txBox="1"/>
          <p:nvPr/>
        </p:nvSpPr>
        <p:spPr>
          <a:xfrm>
            <a:off x="482137" y="1163991"/>
            <a:ext cx="11154541" cy="1015663"/>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These days, you don’t have to use a paper dictionary: online dictionaries are available. A good one for French is </a:t>
            </a:r>
            <a:r>
              <a:rPr lang="en-GB" sz="2000" u="sng" kern="0">
                <a:solidFill>
                  <a:srgbClr val="000000"/>
                </a:solidFill>
                <a:latin typeface="Century Gothic"/>
                <a:ea typeface="Century Gothic"/>
                <a:cs typeface="Century Gothic"/>
                <a:sym typeface="Century Gothic"/>
                <a:hlinkClick r:id="rId4"/>
              </a:rPr>
              <a:t>WordReference</a:t>
            </a:r>
            <a:endParaRPr sz="2000" kern="0">
              <a:solidFill>
                <a:srgbClr val="000000"/>
              </a:solidFill>
              <a:latin typeface="Century Gothic"/>
              <a:ea typeface="Century Gothic"/>
              <a:cs typeface="Century Gothic"/>
              <a:sym typeface="Century Gothic"/>
            </a:endParaRPr>
          </a:p>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It looks like this:</a:t>
            </a:r>
            <a:endParaRPr sz="1400" kern="0">
              <a:solidFill>
                <a:srgbClr val="000000"/>
              </a:solidFill>
              <a:cs typeface="Arial"/>
              <a:sym typeface="Arial"/>
            </a:endParaRPr>
          </a:p>
        </p:txBody>
      </p:sp>
      <p:pic>
        <p:nvPicPr>
          <p:cNvPr id="232" name="Google Shape;232;p5" descr="screenshot of WordReference.com"/>
          <p:cNvPicPr preferRelativeResize="0"/>
          <p:nvPr/>
        </p:nvPicPr>
        <p:blipFill rotWithShape="1">
          <a:blip r:embed="rId5">
            <a:alphaModFix/>
          </a:blip>
          <a:srcRect/>
          <a:stretch/>
        </p:blipFill>
        <p:spPr>
          <a:xfrm>
            <a:off x="2609512" y="1943357"/>
            <a:ext cx="7806690" cy="4389120"/>
          </a:xfrm>
          <a:prstGeom prst="rect">
            <a:avLst/>
          </a:prstGeom>
          <a:noFill/>
          <a:ln>
            <a:noFill/>
          </a:ln>
        </p:spPr>
      </p:pic>
      <p:sp>
        <p:nvSpPr>
          <p:cNvPr id="233" name="Google Shape;233;p5" descr="oval callout"/>
          <p:cNvSpPr/>
          <p:nvPr/>
        </p:nvSpPr>
        <p:spPr>
          <a:xfrm>
            <a:off x="1389036" y="3531966"/>
            <a:ext cx="5213175" cy="1211902"/>
          </a:xfrm>
          <a:prstGeom prst="wedgeEllipseCallout">
            <a:avLst>
              <a:gd name="adj1" fmla="val 23225"/>
              <a:gd name="adj2" fmla="val -144367"/>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1" algn="ctr">
              <a:buClr>
                <a:srgbClr val="FFFFFF"/>
              </a:buClr>
              <a:buSzPts val="2000"/>
              <a:buFont typeface="Century Gothic"/>
              <a:buNone/>
            </a:pPr>
            <a:endParaRPr sz="2000" kern="0" dirty="0">
              <a:solidFill>
                <a:srgbClr val="FFFFFF"/>
              </a:solidFill>
              <a:latin typeface="Century Gothic"/>
              <a:ea typeface="Century Gothic"/>
              <a:cs typeface="Century Gothic"/>
              <a:sym typeface="Century Gothic"/>
            </a:endParaRPr>
          </a:p>
          <a:p>
            <a:pPr>
              <a:buClr>
                <a:srgbClr val="FFFFFF"/>
              </a:buClr>
              <a:buSzPts val="1800"/>
              <a:buFont typeface="Century Gothic"/>
              <a:buNone/>
            </a:pPr>
            <a:endParaRPr kern="0" dirty="0">
              <a:solidFill>
                <a:srgbClr val="002060"/>
              </a:solidFill>
              <a:latin typeface="Century Gothic"/>
              <a:ea typeface="Century Gothic"/>
              <a:cs typeface="Century Gothic"/>
              <a:sym typeface="Century Gothic"/>
            </a:endParaRPr>
          </a:p>
        </p:txBody>
      </p:sp>
      <p:sp>
        <p:nvSpPr>
          <p:cNvPr id="234" name="Google Shape;234;p5" descr="oval callout"/>
          <p:cNvSpPr/>
          <p:nvPr/>
        </p:nvSpPr>
        <p:spPr>
          <a:xfrm>
            <a:off x="6457246" y="4891270"/>
            <a:ext cx="5052828" cy="1211902"/>
          </a:xfrm>
          <a:prstGeom prst="wedgeEllipseCallout">
            <a:avLst>
              <a:gd name="adj1" fmla="val -27926"/>
              <a:gd name="adj2" fmla="val -243454"/>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1" algn="ctr">
              <a:buClr>
                <a:srgbClr val="FFFFFF"/>
              </a:buClr>
              <a:buSzPts val="2000"/>
              <a:buFont typeface="Century Gothic"/>
              <a:buNone/>
            </a:pPr>
            <a:endParaRPr sz="2000" kern="0" dirty="0">
              <a:solidFill>
                <a:srgbClr val="FFFFFF"/>
              </a:solidFill>
              <a:latin typeface="Century Gothic"/>
              <a:ea typeface="Century Gothic"/>
              <a:cs typeface="Century Gothic"/>
              <a:sym typeface="Century Gothic"/>
            </a:endParaRPr>
          </a:p>
        </p:txBody>
      </p:sp>
      <p:sp>
        <p:nvSpPr>
          <p:cNvPr id="2" name="Rectangle 1"/>
          <p:cNvSpPr/>
          <p:nvPr/>
        </p:nvSpPr>
        <p:spPr>
          <a:xfrm>
            <a:off x="5739441" y="5039815"/>
            <a:ext cx="6096000" cy="1292662"/>
          </a:xfrm>
          <a:prstGeom prst="rect">
            <a:avLst/>
          </a:prstGeom>
        </p:spPr>
        <p:txBody>
          <a:bodyPr>
            <a:spAutoFit/>
          </a:bodyPr>
          <a:lstStyle/>
          <a:p>
            <a:pPr lvl="1" algn="ctr">
              <a:buClr>
                <a:srgbClr val="FFFFFF"/>
              </a:buClr>
              <a:buSzPts val="2000"/>
            </a:pPr>
            <a:r>
              <a:rPr lang="en-GB" sz="2000" kern="0" dirty="0">
                <a:solidFill>
                  <a:srgbClr val="FFFFFF"/>
                </a:solidFill>
                <a:latin typeface="Century Gothic"/>
                <a:ea typeface="Century Gothic"/>
                <a:cs typeface="Century Gothic"/>
                <a:sym typeface="Century Gothic"/>
              </a:rPr>
              <a:t>You swap between the </a:t>
            </a:r>
            <a:endParaRPr lang="en-GB" sz="1400" kern="0" dirty="0">
              <a:solidFill>
                <a:srgbClr val="000000"/>
              </a:solidFill>
              <a:cs typeface="Arial"/>
              <a:sym typeface="Arial"/>
            </a:endParaRPr>
          </a:p>
          <a:p>
            <a:pPr lvl="1" algn="ctr">
              <a:buClr>
                <a:srgbClr val="FFFFFF"/>
              </a:buClr>
              <a:buSzPts val="2000"/>
            </a:pPr>
            <a:r>
              <a:rPr lang="en-GB" sz="2000" kern="0" dirty="0">
                <a:solidFill>
                  <a:srgbClr val="FFFFFF"/>
                </a:solidFill>
                <a:latin typeface="Century Gothic"/>
                <a:ea typeface="Century Gothic"/>
                <a:cs typeface="Century Gothic"/>
                <a:sym typeface="Century Gothic"/>
              </a:rPr>
              <a:t>English to French and French to English sections, here.</a:t>
            </a:r>
          </a:p>
          <a:p>
            <a:pPr>
              <a:buClr>
                <a:srgbClr val="FFFFFF"/>
              </a:buClr>
              <a:buSzPts val="1800"/>
            </a:pPr>
            <a:endParaRPr lang="en-GB" kern="0" dirty="0">
              <a:solidFill>
                <a:srgbClr val="002060"/>
              </a:solidFill>
              <a:latin typeface="Century Gothic"/>
              <a:ea typeface="Century Gothic"/>
              <a:cs typeface="Century Gothic"/>
              <a:sym typeface="Century Gothic"/>
            </a:endParaRPr>
          </a:p>
        </p:txBody>
      </p:sp>
      <p:sp>
        <p:nvSpPr>
          <p:cNvPr id="3" name="Rectangle 2"/>
          <p:cNvSpPr/>
          <p:nvPr/>
        </p:nvSpPr>
        <p:spPr>
          <a:xfrm>
            <a:off x="1515640" y="3682564"/>
            <a:ext cx="4408012" cy="1015663"/>
          </a:xfrm>
          <a:prstGeom prst="rect">
            <a:avLst/>
          </a:prstGeom>
        </p:spPr>
        <p:txBody>
          <a:bodyPr wrap="square">
            <a:spAutoFit/>
          </a:bodyPr>
          <a:lstStyle/>
          <a:p>
            <a:pPr lvl="1" algn="ctr">
              <a:buClr>
                <a:srgbClr val="FFFFFF"/>
              </a:buClr>
              <a:buSzPts val="2000"/>
            </a:pPr>
            <a:r>
              <a:rPr lang="en-GB" sz="2000" kern="0" dirty="0">
                <a:solidFill>
                  <a:srgbClr val="FFFFFF"/>
                </a:solidFill>
                <a:latin typeface="Century Gothic"/>
                <a:ea typeface="Century Gothic"/>
                <a:cs typeface="Century Gothic"/>
                <a:sym typeface="Century Gothic"/>
              </a:rPr>
              <a:t>You type the word you want to look up here (make sure it is in the right language!)</a:t>
            </a:r>
            <a:endParaRPr lang="en-GB" sz="1400" kern="0" dirty="0">
              <a:solidFill>
                <a:srgbClr val="000000"/>
              </a:solidFill>
              <a:cs typeface="Arial"/>
              <a:sym typeface="Arial"/>
            </a:endParaRPr>
          </a:p>
        </p:txBody>
      </p:sp>
      <p:sp>
        <p:nvSpPr>
          <p:cNvPr id="10" name="Google Shape;233;p5" descr="oval callout"/>
          <p:cNvSpPr/>
          <p:nvPr/>
        </p:nvSpPr>
        <p:spPr>
          <a:xfrm>
            <a:off x="4992816" y="868044"/>
            <a:ext cx="3890458" cy="1211902"/>
          </a:xfrm>
          <a:prstGeom prst="wedgeEllipseCallout">
            <a:avLst>
              <a:gd name="adj1" fmla="val -27787"/>
              <a:gd name="adj2" fmla="val 93377"/>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1" algn="ctr">
              <a:buClr>
                <a:srgbClr val="FFFFFF"/>
              </a:buClr>
              <a:buSzPts val="2000"/>
              <a:buFont typeface="Century Gothic"/>
              <a:buNone/>
            </a:pPr>
            <a:endParaRPr sz="2000" kern="0" dirty="0">
              <a:solidFill>
                <a:srgbClr val="FFFFFF"/>
              </a:solidFill>
              <a:latin typeface="Century Gothic"/>
              <a:ea typeface="Century Gothic"/>
              <a:cs typeface="Century Gothic"/>
              <a:sym typeface="Century Gothic"/>
            </a:endParaRPr>
          </a:p>
          <a:p>
            <a:pPr>
              <a:buClr>
                <a:srgbClr val="FFFFFF"/>
              </a:buClr>
              <a:buSzPts val="1800"/>
              <a:buFont typeface="Century Gothic"/>
              <a:buNone/>
            </a:pPr>
            <a:endParaRPr kern="0" dirty="0">
              <a:solidFill>
                <a:srgbClr val="002060"/>
              </a:solidFill>
              <a:latin typeface="Century Gothic"/>
              <a:ea typeface="Century Gothic"/>
              <a:cs typeface="Century Gothic"/>
              <a:sym typeface="Century Gothic"/>
            </a:endParaRPr>
          </a:p>
        </p:txBody>
      </p:sp>
      <p:sp>
        <p:nvSpPr>
          <p:cNvPr id="11" name="Rectangle 10"/>
          <p:cNvSpPr/>
          <p:nvPr/>
        </p:nvSpPr>
        <p:spPr>
          <a:xfrm>
            <a:off x="4765049" y="1125146"/>
            <a:ext cx="3984470" cy="707886"/>
          </a:xfrm>
          <a:prstGeom prst="rect">
            <a:avLst/>
          </a:prstGeom>
        </p:spPr>
        <p:txBody>
          <a:bodyPr wrap="square">
            <a:spAutoFit/>
          </a:bodyPr>
          <a:lstStyle/>
          <a:p>
            <a:pPr lvl="1" algn="ctr">
              <a:buClr>
                <a:srgbClr val="FFFFFF"/>
              </a:buClr>
              <a:buSzPts val="2000"/>
            </a:pPr>
            <a:r>
              <a:rPr lang="en-GB" sz="2000" kern="0" dirty="0">
                <a:solidFill>
                  <a:srgbClr val="FFFFFF"/>
                </a:solidFill>
                <a:latin typeface="Century Gothic"/>
                <a:ea typeface="Century Gothic"/>
                <a:cs typeface="Century Gothic"/>
                <a:sym typeface="Century Gothic"/>
              </a:rPr>
              <a:t>You can play the audio of the word, too!</a:t>
            </a:r>
            <a:endParaRPr lang="en-GB" sz="1400" kern="0" dirty="0">
              <a:solidFill>
                <a:srgbClr val="000000"/>
              </a:solidFill>
              <a:cs typeface="Arial"/>
              <a:sym typeface="Arial"/>
            </a:endParaRPr>
          </a:p>
        </p:txBody>
      </p:sp>
    </p:spTree>
    <p:extLst>
      <p:ext uri="{BB962C8B-B14F-4D97-AF65-F5344CB8AC3E}">
        <p14:creationId xmlns:p14="http://schemas.microsoft.com/office/powerpoint/2010/main" val="3333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6" descr="background rectangle"/>
          <p:cNvPicPr preferRelativeResize="0"/>
          <p:nvPr/>
        </p:nvPicPr>
        <p:blipFill rotWithShape="1">
          <a:blip r:embed="rId3">
            <a:alphaModFix/>
          </a:blip>
          <a:srcRect/>
          <a:stretch/>
        </p:blipFill>
        <p:spPr>
          <a:xfrm>
            <a:off x="0" y="312055"/>
            <a:ext cx="6457246" cy="867128"/>
          </a:xfrm>
          <a:prstGeom prst="rect">
            <a:avLst/>
          </a:prstGeom>
          <a:noFill/>
          <a:ln>
            <a:noFill/>
          </a:ln>
        </p:spPr>
      </p:pic>
      <p:sp>
        <p:nvSpPr>
          <p:cNvPr id="241" name="Google Shape;241;p6"/>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4</a:t>
            </a:r>
            <a:endParaRPr sz="3600" b="1" dirty="0">
              <a:solidFill>
                <a:schemeClr val="lt1"/>
              </a:solidFill>
            </a:endParaRPr>
          </a:p>
        </p:txBody>
      </p:sp>
      <p:sp>
        <p:nvSpPr>
          <p:cNvPr id="242" name="Google Shape;242;p6"/>
          <p:cNvSpPr txBox="1"/>
          <p:nvPr/>
        </p:nvSpPr>
        <p:spPr>
          <a:xfrm>
            <a:off x="300038" y="1191546"/>
            <a:ext cx="11775697" cy="1015663"/>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As well as finding the word, we also need to know what </a:t>
            </a:r>
            <a:r>
              <a:rPr lang="en-GB" sz="2000" b="1" i="1" kern="0">
                <a:solidFill>
                  <a:srgbClr val="002060"/>
                </a:solidFill>
                <a:latin typeface="Century Gothic"/>
                <a:ea typeface="Century Gothic"/>
                <a:cs typeface="Century Gothic"/>
                <a:sym typeface="Century Gothic"/>
              </a:rPr>
              <a:t>type</a:t>
            </a:r>
            <a:r>
              <a:rPr lang="en-GB" sz="2000" kern="0">
                <a:solidFill>
                  <a:srgbClr val="002060"/>
                </a:solidFill>
                <a:latin typeface="Century Gothic"/>
                <a:ea typeface="Century Gothic"/>
                <a:cs typeface="Century Gothic"/>
                <a:sym typeface="Century Gothic"/>
              </a:rPr>
              <a:t> of word it is, in the context in which we need to use it. </a:t>
            </a:r>
            <a:br>
              <a:rPr lang="en-GB" sz="2000" kern="0">
                <a:solidFill>
                  <a:srgbClr val="002060"/>
                </a:solidFill>
                <a:latin typeface="Century Gothic"/>
                <a:ea typeface="Century Gothic"/>
                <a:cs typeface="Century Gothic"/>
                <a:sym typeface="Century Gothic"/>
              </a:rPr>
            </a:br>
            <a:r>
              <a:rPr lang="en-GB" sz="2000" kern="0">
                <a:solidFill>
                  <a:srgbClr val="002060"/>
                </a:solidFill>
                <a:latin typeface="Century Gothic"/>
                <a:ea typeface="Century Gothic"/>
                <a:cs typeface="Century Gothic"/>
                <a:sym typeface="Century Gothic"/>
              </a:rPr>
              <a:t>Match the </a:t>
            </a:r>
            <a:r>
              <a:rPr lang="en-GB" sz="2000" b="1" kern="0">
                <a:solidFill>
                  <a:srgbClr val="002060"/>
                </a:solidFill>
                <a:latin typeface="Century Gothic"/>
                <a:ea typeface="Century Gothic"/>
                <a:cs typeface="Century Gothic"/>
                <a:sym typeface="Century Gothic"/>
              </a:rPr>
              <a:t>words</a:t>
            </a:r>
            <a:r>
              <a:rPr lang="en-GB" sz="2000" kern="0">
                <a:solidFill>
                  <a:srgbClr val="002060"/>
                </a:solidFill>
                <a:latin typeface="Century Gothic"/>
                <a:ea typeface="Century Gothic"/>
                <a:cs typeface="Century Gothic"/>
                <a:sym typeface="Century Gothic"/>
              </a:rPr>
              <a:t> on the left below with their </a:t>
            </a:r>
            <a:r>
              <a:rPr lang="en-GB" sz="2000" b="1" kern="0">
                <a:solidFill>
                  <a:srgbClr val="002060"/>
                </a:solidFill>
                <a:latin typeface="Century Gothic"/>
                <a:ea typeface="Century Gothic"/>
                <a:cs typeface="Century Gothic"/>
                <a:sym typeface="Century Gothic"/>
              </a:rPr>
              <a:t>type </a:t>
            </a:r>
            <a:r>
              <a:rPr lang="en-GB" sz="2000" kern="0">
                <a:solidFill>
                  <a:srgbClr val="002060"/>
                </a:solidFill>
                <a:latin typeface="Century Gothic"/>
                <a:ea typeface="Century Gothic"/>
                <a:cs typeface="Century Gothic"/>
                <a:sym typeface="Century Gothic"/>
              </a:rPr>
              <a:t>(in orange)on the right.</a:t>
            </a:r>
            <a:endParaRPr sz="2000" kern="0">
              <a:solidFill>
                <a:srgbClr val="002060"/>
              </a:solidFill>
              <a:latin typeface="Century Gothic"/>
              <a:ea typeface="Century Gothic"/>
              <a:cs typeface="Century Gothic"/>
              <a:sym typeface="Century Gothic"/>
            </a:endParaRPr>
          </a:p>
        </p:txBody>
      </p:sp>
      <p:sp>
        <p:nvSpPr>
          <p:cNvPr id="261" name="Google Shape;261;p6"/>
          <p:cNvSpPr txBox="1"/>
          <p:nvPr/>
        </p:nvSpPr>
        <p:spPr>
          <a:xfrm>
            <a:off x="300038" y="2217199"/>
            <a:ext cx="12409039" cy="1323439"/>
          </a:xfrm>
          <a:prstGeom prst="rect">
            <a:avLst/>
          </a:prstGeom>
          <a:noFill/>
          <a:ln>
            <a:noFill/>
          </a:ln>
        </p:spPr>
        <p:txBody>
          <a:bodyPr spcFirstLastPara="1" wrap="square" lIns="91425" tIns="45700" rIns="91425" bIns="45700" anchor="t" anchorCtr="0">
            <a:spAutoFit/>
          </a:bodyPr>
          <a:lstStyle/>
          <a:p>
            <a:pPr>
              <a:buClr>
                <a:srgbClr val="1F3864"/>
              </a:buClr>
              <a:buSzPts val="2000"/>
              <a:buFont typeface="Century Gothic"/>
              <a:buNone/>
            </a:pPr>
            <a:r>
              <a:rPr lang="en-GB" sz="2000" i="1" kern="0" dirty="0">
                <a:solidFill>
                  <a:srgbClr val="1F3864"/>
                </a:solidFill>
                <a:latin typeface="Century Gothic"/>
                <a:ea typeface="Century Gothic"/>
                <a:cs typeface="Century Gothic"/>
                <a:sym typeface="Century Gothic"/>
              </a:rPr>
              <a:t>Sometimes, the same word can be both a </a:t>
            </a:r>
            <a:r>
              <a:rPr lang="en-GB" sz="2000" b="1" i="1" kern="0" dirty="0">
                <a:solidFill>
                  <a:srgbClr val="1F3864"/>
                </a:solidFill>
                <a:latin typeface="Century Gothic"/>
                <a:ea typeface="Century Gothic"/>
                <a:cs typeface="Century Gothic"/>
                <a:sym typeface="Century Gothic"/>
              </a:rPr>
              <a:t>noun</a:t>
            </a:r>
            <a:r>
              <a:rPr lang="en-GB" sz="2000" i="1" kern="0" dirty="0">
                <a:solidFill>
                  <a:srgbClr val="1F3864"/>
                </a:solidFill>
                <a:latin typeface="Century Gothic"/>
                <a:ea typeface="Century Gothic"/>
                <a:cs typeface="Century Gothic"/>
                <a:sym typeface="Century Gothic"/>
              </a:rPr>
              <a:t> and a </a:t>
            </a:r>
            <a:r>
              <a:rPr lang="en-GB" sz="2000" b="1" i="1" kern="0" dirty="0">
                <a:solidFill>
                  <a:srgbClr val="1F3864"/>
                </a:solidFill>
                <a:latin typeface="Century Gothic"/>
                <a:ea typeface="Century Gothic"/>
                <a:cs typeface="Century Gothic"/>
                <a:sym typeface="Century Gothic"/>
              </a:rPr>
              <a:t>verb</a:t>
            </a:r>
            <a:r>
              <a:rPr lang="en-GB" sz="2000" i="1" kern="0" dirty="0">
                <a:solidFill>
                  <a:srgbClr val="1F3864"/>
                </a:solidFill>
                <a:latin typeface="Century Gothic"/>
                <a:ea typeface="Century Gothic"/>
                <a:cs typeface="Century Gothic"/>
                <a:sym typeface="Century Gothic"/>
              </a:rPr>
              <a:t> – </a:t>
            </a:r>
            <a:br>
              <a:rPr lang="en-GB" sz="2000" i="1" kern="0" dirty="0">
                <a:solidFill>
                  <a:srgbClr val="1F3864"/>
                </a:solidFill>
                <a:latin typeface="Century Gothic"/>
                <a:ea typeface="Century Gothic"/>
                <a:cs typeface="Century Gothic"/>
                <a:sym typeface="Century Gothic"/>
              </a:rPr>
            </a:br>
            <a:r>
              <a:rPr lang="en-GB" sz="2000" i="1" kern="0" dirty="0">
                <a:solidFill>
                  <a:srgbClr val="1F3864"/>
                </a:solidFill>
                <a:latin typeface="Century Gothic"/>
                <a:ea typeface="Century Gothic"/>
                <a:cs typeface="Century Gothic"/>
                <a:sym typeface="Century Gothic"/>
              </a:rPr>
              <a:t>E.g., the English word ‘lead’ - something you use to walk the dog, and something you do when others follow you!</a:t>
            </a:r>
            <a:endParaRPr sz="2000" i="1" kern="0" dirty="0">
              <a:solidFill>
                <a:srgbClr val="1F3864"/>
              </a:solidFill>
              <a:latin typeface="Century Gothic"/>
              <a:ea typeface="Century Gothic"/>
              <a:cs typeface="Century Gothic"/>
              <a:sym typeface="Century Gothic"/>
            </a:endParaRPr>
          </a:p>
          <a:p>
            <a:pPr>
              <a:buClr>
                <a:srgbClr val="000000"/>
              </a:buClr>
              <a:buSzPts val="2000"/>
              <a:buFont typeface="Century Gothic"/>
              <a:buNone/>
            </a:pPr>
            <a:endParaRPr sz="2000" kern="0" dirty="0">
              <a:solidFill>
                <a:srgbClr val="1F3864"/>
              </a:solidFill>
              <a:latin typeface="Century Gothic"/>
              <a:ea typeface="Century Gothic"/>
              <a:cs typeface="Century Gothic"/>
              <a:sym typeface="Century Gothic"/>
            </a:endParaRPr>
          </a:p>
        </p:txBody>
      </p:sp>
      <p:grpSp>
        <p:nvGrpSpPr>
          <p:cNvPr id="4" name="Group 3">
            <a:extLst>
              <a:ext uri="{FF2B5EF4-FFF2-40B4-BE49-F238E27FC236}">
                <a16:creationId xmlns:a16="http://schemas.microsoft.com/office/drawing/2014/main" id="{1F8539BB-EB22-A54D-9644-E2034A96C7D9}"/>
              </a:ext>
            </a:extLst>
          </p:cNvPr>
          <p:cNvGrpSpPr/>
          <p:nvPr/>
        </p:nvGrpSpPr>
        <p:grpSpPr>
          <a:xfrm>
            <a:off x="6930035" y="3370694"/>
            <a:ext cx="4824334" cy="2062354"/>
            <a:chOff x="6930035" y="3370694"/>
            <a:chExt cx="4824334" cy="2062354"/>
          </a:xfrm>
        </p:grpSpPr>
        <p:sp>
          <p:nvSpPr>
            <p:cNvPr id="243" name="Google Shape;243;p6"/>
            <p:cNvSpPr txBox="1"/>
            <p:nvPr/>
          </p:nvSpPr>
          <p:spPr>
            <a:xfrm>
              <a:off x="10269648" y="3930128"/>
              <a:ext cx="133413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verb</a:t>
              </a:r>
              <a:endParaRPr sz="2000" kern="0">
                <a:solidFill>
                  <a:srgbClr val="ED7D31"/>
                </a:solidFill>
                <a:latin typeface="Century Gothic"/>
                <a:ea typeface="Century Gothic"/>
                <a:cs typeface="Century Gothic"/>
                <a:sym typeface="Century Gothic"/>
              </a:endParaRPr>
            </a:p>
          </p:txBody>
        </p:sp>
        <p:sp>
          <p:nvSpPr>
            <p:cNvPr id="245" name="Google Shape;245;p6"/>
            <p:cNvSpPr txBox="1"/>
            <p:nvPr/>
          </p:nvSpPr>
          <p:spPr>
            <a:xfrm>
              <a:off x="8914090" y="5032938"/>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noun</a:t>
              </a:r>
              <a:endParaRPr sz="2000" kern="0">
                <a:solidFill>
                  <a:srgbClr val="ED7D31"/>
                </a:solidFill>
                <a:latin typeface="Century Gothic"/>
                <a:ea typeface="Century Gothic"/>
                <a:cs typeface="Century Gothic"/>
                <a:sym typeface="Century Gothic"/>
              </a:endParaRPr>
            </a:p>
          </p:txBody>
        </p:sp>
        <p:sp>
          <p:nvSpPr>
            <p:cNvPr id="246" name="Google Shape;246;p6"/>
            <p:cNvSpPr txBox="1"/>
            <p:nvPr/>
          </p:nvSpPr>
          <p:spPr>
            <a:xfrm>
              <a:off x="8985983" y="4440736"/>
              <a:ext cx="17272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preposition</a:t>
              </a:r>
              <a:endParaRPr sz="2000" kern="0">
                <a:solidFill>
                  <a:srgbClr val="ED7D31"/>
                </a:solidFill>
                <a:latin typeface="Century Gothic"/>
                <a:ea typeface="Century Gothic"/>
                <a:cs typeface="Century Gothic"/>
                <a:sym typeface="Century Gothic"/>
              </a:endParaRPr>
            </a:p>
          </p:txBody>
        </p:sp>
        <p:sp>
          <p:nvSpPr>
            <p:cNvPr id="251" name="Google Shape;251;p6"/>
            <p:cNvSpPr txBox="1"/>
            <p:nvPr/>
          </p:nvSpPr>
          <p:spPr>
            <a:xfrm>
              <a:off x="6930035" y="4923789"/>
              <a:ext cx="166721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conjunction</a:t>
              </a:r>
              <a:endParaRPr sz="2000" kern="0">
                <a:solidFill>
                  <a:srgbClr val="ED7D31"/>
                </a:solidFill>
                <a:latin typeface="Century Gothic"/>
                <a:ea typeface="Century Gothic"/>
                <a:cs typeface="Century Gothic"/>
                <a:sym typeface="Century Gothic"/>
              </a:endParaRPr>
            </a:p>
          </p:txBody>
        </p:sp>
        <p:sp>
          <p:nvSpPr>
            <p:cNvPr id="252" name="Google Shape;252;p6"/>
            <p:cNvSpPr txBox="1"/>
            <p:nvPr/>
          </p:nvSpPr>
          <p:spPr>
            <a:xfrm>
              <a:off x="8784927" y="3370694"/>
              <a:ext cx="2969442"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article (determiner)</a:t>
              </a:r>
              <a:endParaRPr sz="2000" kern="0">
                <a:solidFill>
                  <a:srgbClr val="ED7D31"/>
                </a:solidFill>
                <a:latin typeface="Century Gothic"/>
                <a:ea typeface="Century Gothic"/>
                <a:cs typeface="Century Gothic"/>
                <a:sym typeface="Century Gothic"/>
              </a:endParaRPr>
            </a:p>
          </p:txBody>
        </p:sp>
        <p:sp>
          <p:nvSpPr>
            <p:cNvPr id="253" name="Google Shape;253;p6"/>
            <p:cNvSpPr txBox="1"/>
            <p:nvPr/>
          </p:nvSpPr>
          <p:spPr>
            <a:xfrm>
              <a:off x="7007020" y="4258836"/>
              <a:ext cx="151324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pronoun</a:t>
              </a:r>
              <a:endParaRPr sz="2000" kern="0">
                <a:solidFill>
                  <a:srgbClr val="ED7D31"/>
                </a:solidFill>
                <a:latin typeface="Century Gothic"/>
                <a:ea typeface="Century Gothic"/>
                <a:cs typeface="Century Gothic"/>
                <a:sym typeface="Century Gothic"/>
              </a:endParaRPr>
            </a:p>
          </p:txBody>
        </p:sp>
        <p:sp>
          <p:nvSpPr>
            <p:cNvPr id="254" name="Google Shape;254;p6"/>
            <p:cNvSpPr txBox="1"/>
            <p:nvPr/>
          </p:nvSpPr>
          <p:spPr>
            <a:xfrm>
              <a:off x="8427183" y="3937363"/>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adverb</a:t>
              </a:r>
              <a:endParaRPr sz="2000" kern="0">
                <a:solidFill>
                  <a:srgbClr val="ED7D31"/>
                </a:solidFill>
                <a:latin typeface="Century Gothic"/>
                <a:ea typeface="Century Gothic"/>
                <a:cs typeface="Century Gothic"/>
                <a:sym typeface="Century Gothic"/>
              </a:endParaRPr>
            </a:p>
          </p:txBody>
        </p:sp>
        <p:sp>
          <p:nvSpPr>
            <p:cNvPr id="255" name="Google Shape;255;p6"/>
            <p:cNvSpPr txBox="1"/>
            <p:nvPr/>
          </p:nvSpPr>
          <p:spPr>
            <a:xfrm>
              <a:off x="6930035" y="3456219"/>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adjective</a:t>
              </a:r>
              <a:endParaRPr sz="2000" kern="0">
                <a:solidFill>
                  <a:srgbClr val="ED7D31"/>
                </a:solidFill>
                <a:latin typeface="Century Gothic"/>
                <a:ea typeface="Century Gothic"/>
                <a:cs typeface="Century Gothic"/>
                <a:sym typeface="Century Gothic"/>
              </a:endParaRPr>
            </a:p>
          </p:txBody>
        </p:sp>
      </p:grpSp>
      <p:grpSp>
        <p:nvGrpSpPr>
          <p:cNvPr id="2" name="Group 1">
            <a:extLst>
              <a:ext uri="{FF2B5EF4-FFF2-40B4-BE49-F238E27FC236}">
                <a16:creationId xmlns:a16="http://schemas.microsoft.com/office/drawing/2014/main" id="{500817AE-AAB7-AC48-8204-BF874527C14F}"/>
              </a:ext>
            </a:extLst>
          </p:cNvPr>
          <p:cNvGrpSpPr/>
          <p:nvPr/>
        </p:nvGrpSpPr>
        <p:grpSpPr>
          <a:xfrm>
            <a:off x="968892" y="3486371"/>
            <a:ext cx="3473681" cy="2124364"/>
            <a:chOff x="968892" y="3486371"/>
            <a:chExt cx="3473681" cy="2124364"/>
          </a:xfrm>
        </p:grpSpPr>
        <p:sp>
          <p:nvSpPr>
            <p:cNvPr id="244" name="Google Shape;244;p6"/>
            <p:cNvSpPr txBox="1"/>
            <p:nvPr/>
          </p:nvSpPr>
          <p:spPr>
            <a:xfrm>
              <a:off x="2195898" y="4648168"/>
              <a:ext cx="1874981"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rapidement</a:t>
              </a:r>
              <a:endParaRPr sz="2000" kern="0" dirty="0">
                <a:solidFill>
                  <a:srgbClr val="002060"/>
                </a:solidFill>
                <a:latin typeface="Century Gothic"/>
                <a:ea typeface="Century Gothic"/>
                <a:cs typeface="Century Gothic"/>
                <a:sym typeface="Century Gothic"/>
              </a:endParaRPr>
            </a:p>
          </p:txBody>
        </p:sp>
        <p:sp>
          <p:nvSpPr>
            <p:cNvPr id="247" name="Google Shape;247;p6"/>
            <p:cNvSpPr txBox="1"/>
            <p:nvPr/>
          </p:nvSpPr>
          <p:spPr>
            <a:xfrm>
              <a:off x="1764122" y="4240681"/>
              <a:ext cx="14224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2000" kern="0" dirty="0" err="1">
                  <a:solidFill>
                    <a:srgbClr val="002060"/>
                  </a:solidFill>
                  <a:latin typeface="Century Gothic"/>
                  <a:ea typeface="Century Gothic"/>
                  <a:cs typeface="Century Gothic"/>
                  <a:sym typeface="Century Gothic"/>
                </a:rPr>
                <a:t>elles</a:t>
              </a:r>
              <a:endParaRPr sz="2000" kern="0" dirty="0">
                <a:solidFill>
                  <a:srgbClr val="002060"/>
                </a:solidFill>
                <a:latin typeface="Century Gothic"/>
                <a:ea typeface="Century Gothic"/>
                <a:cs typeface="Century Gothic"/>
                <a:sym typeface="Century Gothic"/>
              </a:endParaRPr>
            </a:p>
          </p:txBody>
        </p:sp>
        <p:sp>
          <p:nvSpPr>
            <p:cNvPr id="248" name="Google Shape;248;p6"/>
            <p:cNvSpPr txBox="1"/>
            <p:nvPr/>
          </p:nvSpPr>
          <p:spPr>
            <a:xfrm>
              <a:off x="3020173" y="4025970"/>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avec</a:t>
              </a:r>
              <a:endParaRPr sz="2000" kern="0" dirty="0">
                <a:solidFill>
                  <a:srgbClr val="002060"/>
                </a:solidFill>
                <a:latin typeface="Century Gothic"/>
                <a:ea typeface="Century Gothic"/>
                <a:cs typeface="Century Gothic"/>
                <a:sym typeface="Century Gothic"/>
              </a:endParaRPr>
            </a:p>
          </p:txBody>
        </p:sp>
        <p:sp>
          <p:nvSpPr>
            <p:cNvPr id="249" name="Google Shape;249;p6"/>
            <p:cNvSpPr txBox="1"/>
            <p:nvPr/>
          </p:nvSpPr>
          <p:spPr>
            <a:xfrm>
              <a:off x="2554450" y="5210625"/>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mais</a:t>
              </a:r>
              <a:endParaRPr sz="2000" kern="0">
                <a:solidFill>
                  <a:srgbClr val="002060"/>
                </a:solidFill>
                <a:latin typeface="Century Gothic"/>
                <a:ea typeface="Century Gothic"/>
                <a:cs typeface="Century Gothic"/>
                <a:sym typeface="Century Gothic"/>
              </a:endParaRPr>
            </a:p>
          </p:txBody>
        </p:sp>
        <p:sp>
          <p:nvSpPr>
            <p:cNvPr id="250" name="Google Shape;250;p6"/>
            <p:cNvSpPr txBox="1"/>
            <p:nvPr/>
          </p:nvSpPr>
          <p:spPr>
            <a:xfrm>
              <a:off x="968892" y="4207242"/>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le</a:t>
              </a:r>
              <a:endParaRPr sz="2000" kern="0">
                <a:solidFill>
                  <a:srgbClr val="002060"/>
                </a:solidFill>
                <a:latin typeface="Century Gothic"/>
                <a:ea typeface="Century Gothic"/>
                <a:cs typeface="Century Gothic"/>
                <a:sym typeface="Century Gothic"/>
              </a:endParaRPr>
            </a:p>
          </p:txBody>
        </p:sp>
        <p:sp>
          <p:nvSpPr>
            <p:cNvPr id="256" name="Google Shape;256;p6"/>
            <p:cNvSpPr txBox="1"/>
            <p:nvPr/>
          </p:nvSpPr>
          <p:spPr>
            <a:xfrm>
              <a:off x="1029712" y="503445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faites</a:t>
              </a:r>
              <a:endParaRPr sz="2000" kern="0" dirty="0">
                <a:solidFill>
                  <a:srgbClr val="002060"/>
                </a:solidFill>
                <a:latin typeface="Century Gothic"/>
                <a:ea typeface="Century Gothic"/>
                <a:cs typeface="Century Gothic"/>
                <a:sym typeface="Century Gothic"/>
              </a:endParaRPr>
            </a:p>
          </p:txBody>
        </p:sp>
        <p:sp>
          <p:nvSpPr>
            <p:cNvPr id="257" name="Google Shape;257;p6"/>
            <p:cNvSpPr txBox="1"/>
            <p:nvPr/>
          </p:nvSpPr>
          <p:spPr>
            <a:xfrm>
              <a:off x="1355760" y="3645363"/>
              <a:ext cx="14224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2000" kern="0" dirty="0">
                  <a:solidFill>
                    <a:srgbClr val="002060"/>
                  </a:solidFill>
                  <a:latin typeface="Century Gothic"/>
                  <a:ea typeface="Century Gothic"/>
                  <a:cs typeface="Century Gothic"/>
                  <a:sym typeface="Century Gothic"/>
                </a:rPr>
                <a:t>fête</a:t>
              </a:r>
              <a:endParaRPr sz="2000" kern="0" dirty="0">
                <a:solidFill>
                  <a:srgbClr val="002060"/>
                </a:solidFill>
                <a:latin typeface="Century Gothic"/>
                <a:ea typeface="Century Gothic"/>
                <a:cs typeface="Century Gothic"/>
                <a:sym typeface="Century Gothic"/>
              </a:endParaRPr>
            </a:p>
          </p:txBody>
        </p:sp>
        <p:sp>
          <p:nvSpPr>
            <p:cNvPr id="258" name="Google Shape;258;p6"/>
            <p:cNvSpPr txBox="1"/>
            <p:nvPr/>
          </p:nvSpPr>
          <p:spPr>
            <a:xfrm>
              <a:off x="2554450" y="3486371"/>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noir</a:t>
              </a:r>
              <a:endParaRPr sz="2000" kern="0">
                <a:solidFill>
                  <a:srgbClr val="002060"/>
                </a:solidFill>
                <a:latin typeface="Century Gothic"/>
                <a:ea typeface="Century Gothic"/>
                <a:cs typeface="Century Gothic"/>
                <a:sym typeface="Century Gothic"/>
              </a:endParaRPr>
            </a:p>
          </p:txBody>
        </p:sp>
      </p:grpSp>
      <p:sp>
        <p:nvSpPr>
          <p:cNvPr id="259" name="Google Shape;259;p6" descr="thought bubble with English parts of speech"/>
          <p:cNvSpPr/>
          <p:nvPr/>
        </p:nvSpPr>
        <p:spPr>
          <a:xfrm>
            <a:off x="6268252" y="3048016"/>
            <a:ext cx="5807484" cy="2813655"/>
          </a:xfrm>
          <a:prstGeom prst="cloudCallout">
            <a:avLst>
              <a:gd name="adj1" fmla="val -62813"/>
              <a:gd name="adj2" fmla="val 51461"/>
            </a:avLst>
          </a:prstGeom>
          <a:no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
        <p:nvSpPr>
          <p:cNvPr id="260" name="Google Shape;260;p6" descr="thought bubble with French words"/>
          <p:cNvSpPr/>
          <p:nvPr/>
        </p:nvSpPr>
        <p:spPr>
          <a:xfrm>
            <a:off x="160256" y="3220004"/>
            <a:ext cx="4630132" cy="2745080"/>
          </a:xfrm>
          <a:prstGeom prst="cloudCallout">
            <a:avLst>
              <a:gd name="adj1" fmla="val 61250"/>
              <a:gd name="adj2" fmla="val 47734"/>
            </a:avLst>
          </a:prstGeom>
          <a:no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buFont typeface="Century Gothic"/>
              <a:buNone/>
            </a:pPr>
            <a:endParaRPr kern="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960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7" descr="background rectangle"/>
          <p:cNvPicPr preferRelativeResize="0"/>
          <p:nvPr/>
        </p:nvPicPr>
        <p:blipFill rotWithShape="1">
          <a:blip r:embed="rId3">
            <a:alphaModFix/>
          </a:blip>
          <a:srcRect/>
          <a:stretch/>
        </p:blipFill>
        <p:spPr>
          <a:xfrm>
            <a:off x="0" y="296377"/>
            <a:ext cx="6457246" cy="867128"/>
          </a:xfrm>
          <a:prstGeom prst="rect">
            <a:avLst/>
          </a:prstGeom>
          <a:noFill/>
          <a:ln>
            <a:noFill/>
          </a:ln>
        </p:spPr>
      </p:pic>
      <p:sp>
        <p:nvSpPr>
          <p:cNvPr id="268" name="Google Shape;268;p7"/>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4 - answers</a:t>
            </a:r>
            <a:endParaRPr sz="3600" b="1" dirty="0">
              <a:solidFill>
                <a:schemeClr val="lt1"/>
              </a:solidFill>
            </a:endParaRPr>
          </a:p>
        </p:txBody>
      </p:sp>
      <p:sp>
        <p:nvSpPr>
          <p:cNvPr id="283" name="Google Shape;283;p7"/>
          <p:cNvSpPr txBox="1"/>
          <p:nvPr/>
        </p:nvSpPr>
        <p:spPr>
          <a:xfrm>
            <a:off x="4477048" y="1892856"/>
            <a:ext cx="14224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2000" kern="0" dirty="0">
                <a:solidFill>
                  <a:srgbClr val="002060"/>
                </a:solidFill>
                <a:latin typeface="Century Gothic"/>
                <a:ea typeface="Century Gothic"/>
                <a:cs typeface="Century Gothic"/>
                <a:sym typeface="Century Gothic"/>
              </a:rPr>
              <a:t>fête</a:t>
            </a:r>
            <a:endParaRPr sz="2000" kern="0" dirty="0">
              <a:solidFill>
                <a:srgbClr val="002060"/>
              </a:solidFill>
              <a:latin typeface="Century Gothic"/>
              <a:ea typeface="Century Gothic"/>
              <a:cs typeface="Century Gothic"/>
              <a:sym typeface="Century Gothic"/>
            </a:endParaRPr>
          </a:p>
        </p:txBody>
      </p:sp>
      <p:sp>
        <p:nvSpPr>
          <p:cNvPr id="271" name="Google Shape;271;p7"/>
          <p:cNvSpPr txBox="1"/>
          <p:nvPr/>
        </p:nvSpPr>
        <p:spPr>
          <a:xfrm>
            <a:off x="6222975" y="1881513"/>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noun</a:t>
            </a:r>
            <a:endParaRPr sz="2000" kern="0" dirty="0">
              <a:solidFill>
                <a:srgbClr val="ED7D31"/>
              </a:solidFill>
              <a:latin typeface="Century Gothic"/>
              <a:ea typeface="Century Gothic"/>
              <a:cs typeface="Century Gothic"/>
              <a:sym typeface="Century Gothic"/>
            </a:endParaRPr>
          </a:p>
        </p:txBody>
      </p:sp>
      <p:sp>
        <p:nvSpPr>
          <p:cNvPr id="284" name="Google Shape;284;p7"/>
          <p:cNvSpPr txBox="1"/>
          <p:nvPr/>
        </p:nvSpPr>
        <p:spPr>
          <a:xfrm>
            <a:off x="4477048" y="2334593"/>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noir</a:t>
            </a:r>
            <a:endParaRPr sz="2000" kern="0" dirty="0">
              <a:solidFill>
                <a:srgbClr val="002060"/>
              </a:solidFill>
              <a:latin typeface="Century Gothic"/>
              <a:ea typeface="Century Gothic"/>
              <a:cs typeface="Century Gothic"/>
              <a:sym typeface="Century Gothic"/>
            </a:endParaRPr>
          </a:p>
        </p:txBody>
      </p:sp>
      <p:sp>
        <p:nvSpPr>
          <p:cNvPr id="281" name="Google Shape;281;p7"/>
          <p:cNvSpPr txBox="1"/>
          <p:nvPr/>
        </p:nvSpPr>
        <p:spPr>
          <a:xfrm>
            <a:off x="6178840" y="2322392"/>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adjective</a:t>
            </a:r>
            <a:endParaRPr sz="2000" kern="0" dirty="0">
              <a:solidFill>
                <a:srgbClr val="ED7D31"/>
              </a:solidFill>
              <a:latin typeface="Century Gothic"/>
              <a:ea typeface="Century Gothic"/>
              <a:cs typeface="Century Gothic"/>
              <a:sym typeface="Century Gothic"/>
            </a:endParaRPr>
          </a:p>
        </p:txBody>
      </p:sp>
      <p:sp>
        <p:nvSpPr>
          <p:cNvPr id="282" name="Google Shape;282;p7"/>
          <p:cNvSpPr txBox="1"/>
          <p:nvPr/>
        </p:nvSpPr>
        <p:spPr>
          <a:xfrm>
            <a:off x="4477048" y="282371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faites</a:t>
            </a:r>
            <a:endParaRPr sz="2000" kern="0" dirty="0">
              <a:solidFill>
                <a:srgbClr val="002060"/>
              </a:solidFill>
              <a:latin typeface="Century Gothic"/>
              <a:ea typeface="Century Gothic"/>
              <a:cs typeface="Century Gothic"/>
              <a:sym typeface="Century Gothic"/>
            </a:endParaRPr>
          </a:p>
        </p:txBody>
      </p:sp>
      <p:sp>
        <p:nvSpPr>
          <p:cNvPr id="269" name="Google Shape;269;p7"/>
          <p:cNvSpPr txBox="1"/>
          <p:nvPr/>
        </p:nvSpPr>
        <p:spPr>
          <a:xfrm>
            <a:off x="6222975" y="2846172"/>
            <a:ext cx="133413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verb</a:t>
            </a:r>
            <a:endParaRPr sz="2000" kern="0" dirty="0">
              <a:solidFill>
                <a:srgbClr val="ED7D31"/>
              </a:solidFill>
              <a:latin typeface="Century Gothic"/>
              <a:ea typeface="Century Gothic"/>
              <a:cs typeface="Century Gothic"/>
              <a:sym typeface="Century Gothic"/>
            </a:endParaRPr>
          </a:p>
        </p:txBody>
      </p:sp>
      <p:sp>
        <p:nvSpPr>
          <p:cNvPr id="270" name="Google Shape;270;p7"/>
          <p:cNvSpPr txBox="1"/>
          <p:nvPr/>
        </p:nvSpPr>
        <p:spPr>
          <a:xfrm>
            <a:off x="4477048" y="3275159"/>
            <a:ext cx="2267497" cy="408397"/>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rapidement</a:t>
            </a:r>
            <a:endParaRPr sz="2000" kern="0" dirty="0">
              <a:solidFill>
                <a:srgbClr val="002060"/>
              </a:solidFill>
              <a:latin typeface="Century Gothic"/>
              <a:ea typeface="Century Gothic"/>
              <a:cs typeface="Century Gothic"/>
              <a:sym typeface="Century Gothic"/>
            </a:endParaRPr>
          </a:p>
        </p:txBody>
      </p:sp>
      <p:sp>
        <p:nvSpPr>
          <p:cNvPr id="280" name="Google Shape;280;p7"/>
          <p:cNvSpPr txBox="1"/>
          <p:nvPr/>
        </p:nvSpPr>
        <p:spPr>
          <a:xfrm>
            <a:off x="6222975" y="3287051"/>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adverb</a:t>
            </a:r>
            <a:endParaRPr sz="2000" kern="0" dirty="0">
              <a:solidFill>
                <a:srgbClr val="ED7D31"/>
              </a:solidFill>
              <a:latin typeface="Century Gothic"/>
              <a:ea typeface="Century Gothic"/>
              <a:cs typeface="Century Gothic"/>
              <a:sym typeface="Century Gothic"/>
            </a:endParaRPr>
          </a:p>
        </p:txBody>
      </p:sp>
      <p:sp>
        <p:nvSpPr>
          <p:cNvPr id="276" name="Google Shape;276;p7"/>
          <p:cNvSpPr txBox="1"/>
          <p:nvPr/>
        </p:nvSpPr>
        <p:spPr>
          <a:xfrm>
            <a:off x="4477048" y="369560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le</a:t>
            </a:r>
            <a:endParaRPr sz="2000" kern="0">
              <a:solidFill>
                <a:srgbClr val="002060"/>
              </a:solidFill>
              <a:latin typeface="Century Gothic"/>
              <a:ea typeface="Century Gothic"/>
              <a:cs typeface="Century Gothic"/>
              <a:sym typeface="Century Gothic"/>
            </a:endParaRPr>
          </a:p>
        </p:txBody>
      </p:sp>
      <p:sp>
        <p:nvSpPr>
          <p:cNvPr id="278" name="Google Shape;278;p7"/>
          <p:cNvSpPr txBox="1"/>
          <p:nvPr/>
        </p:nvSpPr>
        <p:spPr>
          <a:xfrm>
            <a:off x="6222975" y="3739784"/>
            <a:ext cx="2969442"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article (determiner)</a:t>
            </a:r>
            <a:endParaRPr sz="2000" kern="0" dirty="0">
              <a:solidFill>
                <a:srgbClr val="ED7D31"/>
              </a:solidFill>
              <a:latin typeface="Century Gothic"/>
              <a:ea typeface="Century Gothic"/>
              <a:cs typeface="Century Gothic"/>
              <a:sym typeface="Century Gothic"/>
            </a:endParaRPr>
          </a:p>
        </p:txBody>
      </p:sp>
      <p:sp>
        <p:nvSpPr>
          <p:cNvPr id="273" name="Google Shape;273;p7"/>
          <p:cNvSpPr txBox="1"/>
          <p:nvPr/>
        </p:nvSpPr>
        <p:spPr>
          <a:xfrm>
            <a:off x="4477048" y="4153100"/>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elles</a:t>
            </a:r>
            <a:endParaRPr sz="2000" kern="0" dirty="0">
              <a:solidFill>
                <a:srgbClr val="002060"/>
              </a:solidFill>
              <a:latin typeface="Century Gothic"/>
              <a:ea typeface="Century Gothic"/>
              <a:cs typeface="Century Gothic"/>
              <a:sym typeface="Century Gothic"/>
            </a:endParaRPr>
          </a:p>
        </p:txBody>
      </p:sp>
      <p:sp>
        <p:nvSpPr>
          <p:cNvPr id="279" name="Google Shape;279;p7"/>
          <p:cNvSpPr txBox="1"/>
          <p:nvPr/>
        </p:nvSpPr>
        <p:spPr>
          <a:xfrm>
            <a:off x="6222975" y="4192517"/>
            <a:ext cx="151324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pronoun</a:t>
            </a:r>
            <a:endParaRPr sz="2000" kern="0" dirty="0">
              <a:solidFill>
                <a:srgbClr val="ED7D31"/>
              </a:solidFill>
              <a:latin typeface="Century Gothic"/>
              <a:ea typeface="Century Gothic"/>
              <a:cs typeface="Century Gothic"/>
              <a:sym typeface="Century Gothic"/>
            </a:endParaRPr>
          </a:p>
        </p:txBody>
      </p:sp>
      <p:sp>
        <p:nvSpPr>
          <p:cNvPr id="274" name="Google Shape;274;p7"/>
          <p:cNvSpPr txBox="1"/>
          <p:nvPr/>
        </p:nvSpPr>
        <p:spPr>
          <a:xfrm>
            <a:off x="4477048" y="465847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avec</a:t>
            </a:r>
            <a:endParaRPr sz="2000" kern="0" dirty="0">
              <a:solidFill>
                <a:srgbClr val="002060"/>
              </a:solidFill>
              <a:latin typeface="Century Gothic"/>
              <a:ea typeface="Century Gothic"/>
              <a:cs typeface="Century Gothic"/>
              <a:sym typeface="Century Gothic"/>
            </a:endParaRPr>
          </a:p>
        </p:txBody>
      </p:sp>
      <p:sp>
        <p:nvSpPr>
          <p:cNvPr id="272" name="Google Shape;272;p7"/>
          <p:cNvSpPr txBox="1"/>
          <p:nvPr/>
        </p:nvSpPr>
        <p:spPr>
          <a:xfrm>
            <a:off x="6222975" y="4673919"/>
            <a:ext cx="17272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preposition</a:t>
            </a:r>
            <a:endParaRPr sz="2000" kern="0" dirty="0">
              <a:solidFill>
                <a:srgbClr val="ED7D31"/>
              </a:solidFill>
              <a:latin typeface="Century Gothic"/>
              <a:ea typeface="Century Gothic"/>
              <a:cs typeface="Century Gothic"/>
              <a:sym typeface="Century Gothic"/>
            </a:endParaRPr>
          </a:p>
        </p:txBody>
      </p:sp>
      <p:sp>
        <p:nvSpPr>
          <p:cNvPr id="275" name="Google Shape;275;p7"/>
          <p:cNvSpPr txBox="1"/>
          <p:nvPr/>
        </p:nvSpPr>
        <p:spPr>
          <a:xfrm>
            <a:off x="4477048" y="515191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err="1">
                <a:solidFill>
                  <a:srgbClr val="002060"/>
                </a:solidFill>
                <a:latin typeface="Century Gothic"/>
                <a:ea typeface="Century Gothic"/>
                <a:cs typeface="Century Gothic"/>
                <a:sym typeface="Century Gothic"/>
              </a:rPr>
              <a:t>mais</a:t>
            </a:r>
            <a:endParaRPr sz="2000" kern="0" dirty="0">
              <a:solidFill>
                <a:srgbClr val="002060"/>
              </a:solidFill>
              <a:latin typeface="Century Gothic"/>
              <a:ea typeface="Century Gothic"/>
              <a:cs typeface="Century Gothic"/>
              <a:sym typeface="Century Gothic"/>
            </a:endParaRPr>
          </a:p>
        </p:txBody>
      </p:sp>
      <p:sp>
        <p:nvSpPr>
          <p:cNvPr id="277" name="Google Shape;277;p7"/>
          <p:cNvSpPr txBox="1"/>
          <p:nvPr/>
        </p:nvSpPr>
        <p:spPr>
          <a:xfrm>
            <a:off x="6222975" y="5169761"/>
            <a:ext cx="166721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conjunction</a:t>
            </a:r>
            <a:endParaRPr sz="2000" kern="0" dirty="0">
              <a:solidFill>
                <a:srgbClr val="ED7D31"/>
              </a:solidFill>
              <a:latin typeface="Century Gothic"/>
              <a:ea typeface="Century Gothic"/>
              <a:cs typeface="Century Gothic"/>
              <a:sym typeface="Century Gothic"/>
            </a:endParaRPr>
          </a:p>
        </p:txBody>
      </p:sp>
      <p:sp>
        <p:nvSpPr>
          <p:cNvPr id="285" name="Google Shape;285;p7"/>
          <p:cNvSpPr txBox="1"/>
          <p:nvPr/>
        </p:nvSpPr>
        <p:spPr>
          <a:xfrm>
            <a:off x="3159071" y="5608054"/>
            <a:ext cx="6627957" cy="1015622"/>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Types of word are called ‘</a:t>
            </a:r>
            <a:r>
              <a:rPr lang="en-GB" sz="2000" b="1" kern="0" dirty="0">
                <a:solidFill>
                  <a:srgbClr val="002060"/>
                </a:solidFill>
                <a:latin typeface="Century Gothic"/>
                <a:ea typeface="Century Gothic"/>
                <a:cs typeface="Century Gothic"/>
                <a:sym typeface="Century Gothic"/>
              </a:rPr>
              <a:t>parts of speech</a:t>
            </a:r>
            <a:r>
              <a:rPr lang="en-GB" sz="2000" kern="0" dirty="0">
                <a:solidFill>
                  <a:srgbClr val="002060"/>
                </a:solidFill>
                <a:latin typeface="Century Gothic"/>
                <a:ea typeface="Century Gothic"/>
                <a:cs typeface="Century Gothic"/>
                <a:sym typeface="Century Gothic"/>
              </a:rPr>
              <a:t>’. </a:t>
            </a:r>
          </a:p>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This describes how a word works in a sentence.</a:t>
            </a:r>
            <a:endParaRPr sz="1400" kern="0" dirty="0">
              <a:solidFill>
                <a:srgbClr val="000000"/>
              </a:solidFill>
              <a:cs typeface="Arial"/>
              <a:sym typeface="Arial"/>
            </a:endParaRPr>
          </a:p>
          <a:p>
            <a:pPr>
              <a:buClr>
                <a:srgbClr val="000000"/>
              </a:buClr>
              <a:buSzPts val="2000"/>
              <a:buFont typeface="Century Gothic"/>
              <a:buNone/>
            </a:pPr>
            <a:endParaRPr sz="2000" kern="0" dirty="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510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8" descr="background rectangle"/>
          <p:cNvPicPr preferRelativeResize="0"/>
          <p:nvPr/>
        </p:nvPicPr>
        <p:blipFill rotWithShape="1">
          <a:blip r:embed="rId3">
            <a:alphaModFix/>
          </a:blip>
          <a:srcRect/>
          <a:stretch/>
        </p:blipFill>
        <p:spPr>
          <a:xfrm>
            <a:off x="0" y="314942"/>
            <a:ext cx="6457246" cy="867128"/>
          </a:xfrm>
          <a:prstGeom prst="rect">
            <a:avLst/>
          </a:prstGeom>
          <a:noFill/>
          <a:ln>
            <a:noFill/>
          </a:ln>
        </p:spPr>
      </p:pic>
      <p:sp>
        <p:nvSpPr>
          <p:cNvPr id="292" name="Google Shape;292;p8"/>
          <p:cNvSpPr txBox="1">
            <a:spLocks noGrp="1"/>
          </p:cNvSpPr>
          <p:nvPr>
            <p:ph type="title"/>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Challenge 5</a:t>
            </a:r>
            <a:endParaRPr sz="3600" b="1" dirty="0">
              <a:solidFill>
                <a:schemeClr val="lt1"/>
              </a:solidFill>
            </a:endParaRPr>
          </a:p>
        </p:txBody>
      </p:sp>
      <p:sp>
        <p:nvSpPr>
          <p:cNvPr id="293" name="Google Shape;293;p8"/>
          <p:cNvSpPr txBox="1"/>
          <p:nvPr/>
        </p:nvSpPr>
        <p:spPr>
          <a:xfrm>
            <a:off x="353620" y="1238589"/>
            <a:ext cx="11243131" cy="1015663"/>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Dictionaries give the type of word (part of speech) using abbreviations after the word itself. The part of speech is often in italics and sometimes in a different colour.</a:t>
            </a:r>
            <a:endParaRPr sz="1400" kern="0" dirty="0">
              <a:solidFill>
                <a:srgbClr val="000000"/>
              </a:solidFill>
              <a:cs typeface="Arial"/>
              <a:sym typeface="Arial"/>
            </a:endParaRPr>
          </a:p>
          <a:p>
            <a:pPr>
              <a:buClr>
                <a:srgbClr val="002060"/>
              </a:buClr>
              <a:buSzPts val="2000"/>
              <a:buFont typeface="Century Gothic"/>
              <a:buNone/>
            </a:pPr>
            <a:r>
              <a:rPr lang="en-GB" sz="2000" kern="0" dirty="0">
                <a:solidFill>
                  <a:srgbClr val="002060"/>
                </a:solidFill>
                <a:latin typeface="Century Gothic"/>
                <a:ea typeface="Century Gothic"/>
                <a:cs typeface="Century Gothic"/>
                <a:sym typeface="Century Gothic"/>
              </a:rPr>
              <a:t>Find the abbreviations used in </a:t>
            </a:r>
            <a:r>
              <a:rPr lang="en-GB" sz="2000" u="sng" kern="0" dirty="0">
                <a:solidFill>
                  <a:srgbClr val="000000"/>
                </a:solidFill>
                <a:latin typeface="Century Gothic"/>
                <a:ea typeface="Century Gothic"/>
                <a:cs typeface="Century Gothic"/>
                <a:sym typeface="Century Gothic"/>
                <a:hlinkClick r:id="rId4"/>
              </a:rPr>
              <a:t>WordReference</a:t>
            </a:r>
            <a:r>
              <a:rPr lang="en-GB" sz="2000" kern="0" dirty="0">
                <a:solidFill>
                  <a:srgbClr val="000000"/>
                </a:solidFill>
                <a:latin typeface="Century Gothic"/>
                <a:ea typeface="Century Gothic"/>
                <a:cs typeface="Century Gothic"/>
                <a:sym typeface="Century Gothic"/>
              </a:rPr>
              <a:t> </a:t>
            </a:r>
            <a:r>
              <a:rPr lang="en-GB" sz="2000" kern="0" dirty="0">
                <a:solidFill>
                  <a:srgbClr val="002060"/>
                </a:solidFill>
                <a:latin typeface="Century Gothic"/>
                <a:ea typeface="Century Gothic"/>
                <a:cs typeface="Century Gothic"/>
                <a:sym typeface="Century Gothic"/>
              </a:rPr>
              <a:t>for each part of speech.</a:t>
            </a:r>
            <a:endParaRPr sz="2000" kern="0" dirty="0">
              <a:solidFill>
                <a:srgbClr val="002060"/>
              </a:solidFill>
              <a:latin typeface="Century Gothic"/>
              <a:ea typeface="Century Gothic"/>
              <a:cs typeface="Century Gothic"/>
              <a:sym typeface="Century Gothic"/>
            </a:endParaRPr>
          </a:p>
        </p:txBody>
      </p:sp>
      <p:sp>
        <p:nvSpPr>
          <p:cNvPr id="308" name="Google Shape;308;p8"/>
          <p:cNvSpPr txBox="1"/>
          <p:nvPr/>
        </p:nvSpPr>
        <p:spPr>
          <a:xfrm>
            <a:off x="4552786" y="2367290"/>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a:solidFill>
                  <a:srgbClr val="002060"/>
                </a:solidFill>
                <a:latin typeface="Century Gothic"/>
                <a:ea typeface="Century Gothic"/>
                <a:cs typeface="Century Gothic"/>
                <a:sym typeface="Century Gothic"/>
              </a:rPr>
              <a:t>nm</a:t>
            </a:r>
            <a:r>
              <a:rPr lang="en-GB" sz="2000" kern="0" dirty="0">
                <a:solidFill>
                  <a:srgbClr val="002060"/>
                </a:solidFill>
                <a:latin typeface="Century Gothic"/>
                <a:ea typeface="Century Gothic"/>
                <a:cs typeface="Century Gothic"/>
                <a:sym typeface="Century Gothic"/>
              </a:rPr>
              <a:t> or </a:t>
            </a:r>
            <a:r>
              <a:rPr lang="en-GB" sz="2000" i="1" kern="0" dirty="0" err="1">
                <a:solidFill>
                  <a:srgbClr val="002060"/>
                </a:solidFill>
                <a:latin typeface="Century Gothic"/>
                <a:ea typeface="Century Gothic"/>
                <a:cs typeface="Century Gothic"/>
                <a:sym typeface="Century Gothic"/>
              </a:rPr>
              <a:t>nf</a:t>
            </a:r>
            <a:endParaRPr sz="2000" i="1" kern="0" dirty="0">
              <a:solidFill>
                <a:srgbClr val="002060"/>
              </a:solidFill>
              <a:latin typeface="Century Gothic"/>
              <a:ea typeface="Century Gothic"/>
              <a:cs typeface="Century Gothic"/>
              <a:sym typeface="Century Gothic"/>
            </a:endParaRPr>
          </a:p>
        </p:txBody>
      </p:sp>
      <p:sp>
        <p:nvSpPr>
          <p:cNvPr id="296" name="Google Shape;296;p8"/>
          <p:cNvSpPr txBox="1"/>
          <p:nvPr/>
        </p:nvSpPr>
        <p:spPr>
          <a:xfrm>
            <a:off x="6298713" y="2355947"/>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noun</a:t>
            </a:r>
            <a:endParaRPr sz="2000" kern="0" dirty="0">
              <a:solidFill>
                <a:srgbClr val="ED7D31"/>
              </a:solidFill>
              <a:latin typeface="Century Gothic"/>
              <a:ea typeface="Century Gothic"/>
              <a:cs typeface="Century Gothic"/>
              <a:sym typeface="Century Gothic"/>
            </a:endParaRPr>
          </a:p>
        </p:txBody>
      </p:sp>
      <p:sp>
        <p:nvSpPr>
          <p:cNvPr id="309" name="Google Shape;309;p8"/>
          <p:cNvSpPr txBox="1"/>
          <p:nvPr/>
        </p:nvSpPr>
        <p:spPr>
          <a:xfrm>
            <a:off x="4552786" y="2809027"/>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err="1">
                <a:solidFill>
                  <a:srgbClr val="002060"/>
                </a:solidFill>
                <a:latin typeface="Century Gothic"/>
                <a:ea typeface="Century Gothic"/>
                <a:cs typeface="Century Gothic"/>
                <a:sym typeface="Century Gothic"/>
              </a:rPr>
              <a:t>adj</a:t>
            </a:r>
            <a:endParaRPr sz="2000" i="1" kern="0" dirty="0">
              <a:solidFill>
                <a:srgbClr val="002060"/>
              </a:solidFill>
              <a:latin typeface="Century Gothic"/>
              <a:ea typeface="Century Gothic"/>
              <a:cs typeface="Century Gothic"/>
              <a:sym typeface="Century Gothic"/>
            </a:endParaRPr>
          </a:p>
        </p:txBody>
      </p:sp>
      <p:sp>
        <p:nvSpPr>
          <p:cNvPr id="306" name="Google Shape;306;p8"/>
          <p:cNvSpPr txBox="1"/>
          <p:nvPr/>
        </p:nvSpPr>
        <p:spPr>
          <a:xfrm>
            <a:off x="6254578" y="2796826"/>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a:solidFill>
                  <a:srgbClr val="ED7D31"/>
                </a:solidFill>
                <a:latin typeface="Century Gothic"/>
                <a:ea typeface="Century Gothic"/>
                <a:cs typeface="Century Gothic"/>
                <a:sym typeface="Century Gothic"/>
              </a:rPr>
              <a:t>adjective</a:t>
            </a:r>
            <a:endParaRPr sz="2000" kern="0">
              <a:solidFill>
                <a:srgbClr val="ED7D31"/>
              </a:solidFill>
              <a:latin typeface="Century Gothic"/>
              <a:ea typeface="Century Gothic"/>
              <a:cs typeface="Century Gothic"/>
              <a:sym typeface="Century Gothic"/>
            </a:endParaRPr>
          </a:p>
        </p:txBody>
      </p:sp>
      <p:sp>
        <p:nvSpPr>
          <p:cNvPr id="307" name="Google Shape;307;p8"/>
          <p:cNvSpPr txBox="1"/>
          <p:nvPr/>
        </p:nvSpPr>
        <p:spPr>
          <a:xfrm>
            <a:off x="4552786" y="329814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err="1">
                <a:solidFill>
                  <a:srgbClr val="002060"/>
                </a:solidFill>
                <a:latin typeface="Century Gothic"/>
                <a:ea typeface="Century Gothic"/>
                <a:cs typeface="Century Gothic"/>
                <a:sym typeface="Century Gothic"/>
              </a:rPr>
              <a:t>vtr</a:t>
            </a:r>
            <a:r>
              <a:rPr lang="en-GB" sz="2000" kern="0" dirty="0">
                <a:solidFill>
                  <a:srgbClr val="002060"/>
                </a:solidFill>
                <a:latin typeface="Century Gothic"/>
                <a:ea typeface="Century Gothic"/>
                <a:cs typeface="Century Gothic"/>
                <a:sym typeface="Century Gothic"/>
              </a:rPr>
              <a:t> or </a:t>
            </a:r>
            <a:r>
              <a:rPr lang="en-GB" sz="2000" i="1" kern="0" dirty="0">
                <a:solidFill>
                  <a:srgbClr val="002060"/>
                </a:solidFill>
                <a:latin typeface="Century Gothic"/>
                <a:ea typeface="Century Gothic"/>
                <a:cs typeface="Century Gothic"/>
                <a:sym typeface="Century Gothic"/>
              </a:rPr>
              <a:t>vi</a:t>
            </a:r>
            <a:endParaRPr sz="2000" i="1" kern="0" dirty="0">
              <a:solidFill>
                <a:srgbClr val="002060"/>
              </a:solidFill>
              <a:latin typeface="Century Gothic"/>
              <a:ea typeface="Century Gothic"/>
              <a:cs typeface="Century Gothic"/>
              <a:sym typeface="Century Gothic"/>
            </a:endParaRPr>
          </a:p>
        </p:txBody>
      </p:sp>
      <p:sp>
        <p:nvSpPr>
          <p:cNvPr id="294" name="Google Shape;294;p8"/>
          <p:cNvSpPr txBox="1"/>
          <p:nvPr/>
        </p:nvSpPr>
        <p:spPr>
          <a:xfrm>
            <a:off x="6298713" y="3320606"/>
            <a:ext cx="133413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verb</a:t>
            </a:r>
            <a:endParaRPr sz="2000" kern="0" dirty="0">
              <a:solidFill>
                <a:srgbClr val="ED7D31"/>
              </a:solidFill>
              <a:latin typeface="Century Gothic"/>
              <a:ea typeface="Century Gothic"/>
              <a:cs typeface="Century Gothic"/>
              <a:sym typeface="Century Gothic"/>
            </a:endParaRPr>
          </a:p>
        </p:txBody>
      </p:sp>
      <p:sp>
        <p:nvSpPr>
          <p:cNvPr id="295" name="Google Shape;295;p8"/>
          <p:cNvSpPr txBox="1"/>
          <p:nvPr/>
        </p:nvSpPr>
        <p:spPr>
          <a:xfrm>
            <a:off x="4552786" y="3749593"/>
            <a:ext cx="2267497" cy="408397"/>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a:solidFill>
                  <a:srgbClr val="002060"/>
                </a:solidFill>
                <a:latin typeface="Century Gothic"/>
                <a:ea typeface="Century Gothic"/>
                <a:cs typeface="Century Gothic"/>
                <a:sym typeface="Century Gothic"/>
              </a:rPr>
              <a:t>adv</a:t>
            </a:r>
            <a:endParaRPr sz="2000" i="1" kern="0" dirty="0">
              <a:solidFill>
                <a:srgbClr val="002060"/>
              </a:solidFill>
              <a:latin typeface="Century Gothic"/>
              <a:ea typeface="Century Gothic"/>
              <a:cs typeface="Century Gothic"/>
              <a:sym typeface="Century Gothic"/>
            </a:endParaRPr>
          </a:p>
        </p:txBody>
      </p:sp>
      <p:sp>
        <p:nvSpPr>
          <p:cNvPr id="305" name="Google Shape;305;p8"/>
          <p:cNvSpPr txBox="1"/>
          <p:nvPr/>
        </p:nvSpPr>
        <p:spPr>
          <a:xfrm>
            <a:off x="6298713" y="3761485"/>
            <a:ext cx="142240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adverb</a:t>
            </a:r>
            <a:endParaRPr sz="2000" kern="0" dirty="0">
              <a:solidFill>
                <a:srgbClr val="ED7D31"/>
              </a:solidFill>
              <a:latin typeface="Century Gothic"/>
              <a:ea typeface="Century Gothic"/>
              <a:cs typeface="Century Gothic"/>
              <a:sym typeface="Century Gothic"/>
            </a:endParaRPr>
          </a:p>
        </p:txBody>
      </p:sp>
      <p:sp>
        <p:nvSpPr>
          <p:cNvPr id="301" name="Google Shape;301;p8"/>
          <p:cNvSpPr txBox="1"/>
          <p:nvPr/>
        </p:nvSpPr>
        <p:spPr>
          <a:xfrm>
            <a:off x="3512045" y="4170042"/>
            <a:ext cx="2463141"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a:solidFill>
                  <a:srgbClr val="002060"/>
                </a:solidFill>
                <a:latin typeface="Century Gothic"/>
                <a:ea typeface="Century Gothic"/>
                <a:cs typeface="Century Gothic"/>
                <a:sym typeface="Century Gothic"/>
              </a:rPr>
              <a:t>def art</a:t>
            </a:r>
            <a:r>
              <a:rPr lang="en-GB" sz="2000" kern="0" dirty="0">
                <a:solidFill>
                  <a:srgbClr val="002060"/>
                </a:solidFill>
                <a:latin typeface="Century Gothic"/>
                <a:ea typeface="Century Gothic"/>
                <a:cs typeface="Century Gothic"/>
                <a:sym typeface="Century Gothic"/>
              </a:rPr>
              <a:t> or </a:t>
            </a:r>
            <a:r>
              <a:rPr lang="en-GB" sz="2000" i="1" kern="0" dirty="0" err="1">
                <a:solidFill>
                  <a:srgbClr val="002060"/>
                </a:solidFill>
                <a:latin typeface="Century Gothic"/>
                <a:ea typeface="Century Gothic"/>
                <a:cs typeface="Century Gothic"/>
                <a:sym typeface="Century Gothic"/>
              </a:rPr>
              <a:t>indef</a:t>
            </a:r>
            <a:r>
              <a:rPr lang="en-GB" sz="2000" i="1" kern="0" dirty="0">
                <a:solidFill>
                  <a:srgbClr val="002060"/>
                </a:solidFill>
                <a:latin typeface="Century Gothic"/>
                <a:ea typeface="Century Gothic"/>
                <a:cs typeface="Century Gothic"/>
                <a:sym typeface="Century Gothic"/>
              </a:rPr>
              <a:t> art</a:t>
            </a:r>
            <a:endParaRPr sz="2000" i="1" kern="0" dirty="0">
              <a:solidFill>
                <a:srgbClr val="002060"/>
              </a:solidFill>
              <a:latin typeface="Century Gothic"/>
              <a:ea typeface="Century Gothic"/>
              <a:cs typeface="Century Gothic"/>
              <a:sym typeface="Century Gothic"/>
            </a:endParaRPr>
          </a:p>
        </p:txBody>
      </p:sp>
      <p:sp>
        <p:nvSpPr>
          <p:cNvPr id="303" name="Google Shape;303;p8"/>
          <p:cNvSpPr txBox="1"/>
          <p:nvPr/>
        </p:nvSpPr>
        <p:spPr>
          <a:xfrm>
            <a:off x="6298712" y="4157990"/>
            <a:ext cx="4115287" cy="400069"/>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article (a type of determiner)</a:t>
            </a:r>
            <a:endParaRPr sz="2000" kern="0" dirty="0">
              <a:solidFill>
                <a:srgbClr val="ED7D31"/>
              </a:solidFill>
              <a:latin typeface="Century Gothic"/>
              <a:ea typeface="Century Gothic"/>
              <a:cs typeface="Century Gothic"/>
              <a:sym typeface="Century Gothic"/>
            </a:endParaRPr>
          </a:p>
        </p:txBody>
      </p:sp>
      <p:sp>
        <p:nvSpPr>
          <p:cNvPr id="298" name="Google Shape;298;p8"/>
          <p:cNvSpPr txBox="1"/>
          <p:nvPr/>
        </p:nvSpPr>
        <p:spPr>
          <a:xfrm>
            <a:off x="4552786" y="4627534"/>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a:solidFill>
                  <a:srgbClr val="002060"/>
                </a:solidFill>
                <a:latin typeface="Century Gothic"/>
                <a:ea typeface="Century Gothic"/>
                <a:cs typeface="Century Gothic"/>
                <a:sym typeface="Century Gothic"/>
              </a:rPr>
              <a:t>pron</a:t>
            </a:r>
            <a:endParaRPr sz="2000" i="1" kern="0">
              <a:solidFill>
                <a:srgbClr val="002060"/>
              </a:solidFill>
              <a:latin typeface="Century Gothic"/>
              <a:ea typeface="Century Gothic"/>
              <a:cs typeface="Century Gothic"/>
              <a:sym typeface="Century Gothic"/>
            </a:endParaRPr>
          </a:p>
        </p:txBody>
      </p:sp>
      <p:sp>
        <p:nvSpPr>
          <p:cNvPr id="304" name="Google Shape;304;p8"/>
          <p:cNvSpPr txBox="1"/>
          <p:nvPr/>
        </p:nvSpPr>
        <p:spPr>
          <a:xfrm>
            <a:off x="6328040" y="4621414"/>
            <a:ext cx="151324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pronoun</a:t>
            </a:r>
            <a:endParaRPr sz="2000" kern="0" dirty="0">
              <a:solidFill>
                <a:srgbClr val="ED7D31"/>
              </a:solidFill>
              <a:latin typeface="Century Gothic"/>
              <a:ea typeface="Century Gothic"/>
              <a:cs typeface="Century Gothic"/>
              <a:sym typeface="Century Gothic"/>
            </a:endParaRPr>
          </a:p>
        </p:txBody>
      </p:sp>
      <p:sp>
        <p:nvSpPr>
          <p:cNvPr id="299" name="Google Shape;299;p8"/>
          <p:cNvSpPr txBox="1"/>
          <p:nvPr/>
        </p:nvSpPr>
        <p:spPr>
          <a:xfrm>
            <a:off x="4552786" y="5132912"/>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a:solidFill>
                  <a:srgbClr val="002060"/>
                </a:solidFill>
                <a:latin typeface="Century Gothic"/>
                <a:ea typeface="Century Gothic"/>
                <a:cs typeface="Century Gothic"/>
                <a:sym typeface="Century Gothic"/>
              </a:rPr>
              <a:t>prep</a:t>
            </a:r>
            <a:endParaRPr sz="2000" i="1" kern="0" dirty="0">
              <a:solidFill>
                <a:srgbClr val="002060"/>
              </a:solidFill>
              <a:latin typeface="Century Gothic"/>
              <a:ea typeface="Century Gothic"/>
              <a:cs typeface="Century Gothic"/>
              <a:sym typeface="Century Gothic"/>
            </a:endParaRPr>
          </a:p>
        </p:txBody>
      </p:sp>
      <p:sp>
        <p:nvSpPr>
          <p:cNvPr id="297" name="Google Shape;297;p8"/>
          <p:cNvSpPr txBox="1"/>
          <p:nvPr/>
        </p:nvSpPr>
        <p:spPr>
          <a:xfrm>
            <a:off x="6298713" y="5148353"/>
            <a:ext cx="166721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preposition</a:t>
            </a:r>
            <a:endParaRPr sz="2000" kern="0" dirty="0">
              <a:solidFill>
                <a:srgbClr val="ED7D31"/>
              </a:solidFill>
              <a:latin typeface="Century Gothic"/>
              <a:ea typeface="Century Gothic"/>
              <a:cs typeface="Century Gothic"/>
              <a:sym typeface="Century Gothic"/>
            </a:endParaRPr>
          </a:p>
        </p:txBody>
      </p:sp>
      <p:sp>
        <p:nvSpPr>
          <p:cNvPr id="300" name="Google Shape;300;p8"/>
          <p:cNvSpPr txBox="1"/>
          <p:nvPr/>
        </p:nvSpPr>
        <p:spPr>
          <a:xfrm>
            <a:off x="4552786" y="5626348"/>
            <a:ext cx="1422400" cy="400110"/>
          </a:xfrm>
          <a:prstGeom prst="rect">
            <a:avLst/>
          </a:prstGeom>
          <a:noFill/>
          <a:ln>
            <a:noFill/>
          </a:ln>
        </p:spPr>
        <p:txBody>
          <a:bodyPr spcFirstLastPara="1" wrap="square" lIns="91425" tIns="45700" rIns="91425" bIns="45700" anchor="t" anchorCtr="0">
            <a:spAutoFit/>
          </a:bodyPr>
          <a:lstStyle/>
          <a:p>
            <a:pPr>
              <a:buClr>
                <a:srgbClr val="002060"/>
              </a:buClr>
              <a:buSzPts val="2000"/>
              <a:buFont typeface="Century Gothic"/>
              <a:buNone/>
            </a:pPr>
            <a:r>
              <a:rPr lang="en-GB" sz="2000" i="1" kern="0" dirty="0" err="1">
                <a:solidFill>
                  <a:srgbClr val="002060"/>
                </a:solidFill>
                <a:latin typeface="Century Gothic"/>
                <a:ea typeface="Century Gothic"/>
                <a:cs typeface="Century Gothic"/>
                <a:sym typeface="Century Gothic"/>
              </a:rPr>
              <a:t>conj</a:t>
            </a:r>
            <a:endParaRPr sz="2000" i="1" kern="0" dirty="0">
              <a:solidFill>
                <a:srgbClr val="002060"/>
              </a:solidFill>
              <a:latin typeface="Century Gothic"/>
              <a:ea typeface="Century Gothic"/>
              <a:cs typeface="Century Gothic"/>
              <a:sym typeface="Century Gothic"/>
            </a:endParaRPr>
          </a:p>
        </p:txBody>
      </p:sp>
      <p:sp>
        <p:nvSpPr>
          <p:cNvPr id="302" name="Google Shape;302;p8"/>
          <p:cNvSpPr txBox="1"/>
          <p:nvPr/>
        </p:nvSpPr>
        <p:spPr>
          <a:xfrm>
            <a:off x="6298713" y="5626348"/>
            <a:ext cx="1667210" cy="400110"/>
          </a:xfrm>
          <a:prstGeom prst="rect">
            <a:avLst/>
          </a:prstGeom>
          <a:noFill/>
          <a:ln>
            <a:noFill/>
          </a:ln>
        </p:spPr>
        <p:txBody>
          <a:bodyPr spcFirstLastPara="1" wrap="square" lIns="91425" tIns="45700" rIns="91425" bIns="45700" anchor="t" anchorCtr="0">
            <a:spAutoFit/>
          </a:bodyPr>
          <a:lstStyle/>
          <a:p>
            <a:pPr>
              <a:buClr>
                <a:srgbClr val="ED7D31"/>
              </a:buClr>
              <a:buSzPts val="2000"/>
              <a:buFont typeface="Century Gothic"/>
              <a:buNone/>
            </a:pPr>
            <a:r>
              <a:rPr lang="en-GB" sz="2000" kern="0" dirty="0">
                <a:solidFill>
                  <a:srgbClr val="ED7D31"/>
                </a:solidFill>
                <a:latin typeface="Century Gothic"/>
                <a:ea typeface="Century Gothic"/>
                <a:cs typeface="Century Gothic"/>
                <a:sym typeface="Century Gothic"/>
              </a:rPr>
              <a:t>conjunction</a:t>
            </a:r>
            <a:endParaRPr sz="2000" kern="0" dirty="0">
              <a:solidFill>
                <a:srgbClr val="ED7D31"/>
              </a:solidFill>
              <a:latin typeface="Century Gothic"/>
              <a:ea typeface="Century Gothic"/>
              <a:cs typeface="Century Gothic"/>
              <a:sym typeface="Century Gothic"/>
            </a:endParaRPr>
          </a:p>
        </p:txBody>
      </p:sp>
      <p:sp>
        <p:nvSpPr>
          <p:cNvPr id="310" name="Google Shape;310;p8"/>
          <p:cNvSpPr txBox="1"/>
          <p:nvPr/>
        </p:nvSpPr>
        <p:spPr>
          <a:xfrm>
            <a:off x="633012" y="5972794"/>
            <a:ext cx="11243131" cy="400110"/>
          </a:xfrm>
          <a:prstGeom prst="rect">
            <a:avLst/>
          </a:prstGeom>
          <a:noFill/>
          <a:ln>
            <a:noFill/>
          </a:ln>
        </p:spPr>
        <p:txBody>
          <a:bodyPr spcFirstLastPara="1" wrap="square" lIns="91425" tIns="45700" rIns="91425" bIns="45700" anchor="t" anchorCtr="0">
            <a:spAutoFit/>
          </a:bodyPr>
          <a:lstStyle/>
          <a:p>
            <a:pPr algn="ctr">
              <a:buClr>
                <a:srgbClr val="002060"/>
              </a:buClr>
              <a:buSzPts val="2000"/>
              <a:buFont typeface="Century Gothic"/>
              <a:buNone/>
            </a:pPr>
            <a:r>
              <a:rPr lang="en-GB" sz="2000" kern="0">
                <a:solidFill>
                  <a:srgbClr val="002060"/>
                </a:solidFill>
                <a:latin typeface="Century Gothic"/>
                <a:ea typeface="Century Gothic"/>
                <a:cs typeface="Century Gothic"/>
                <a:sym typeface="Century Gothic"/>
              </a:rPr>
              <a:t>Similar abbreviations are used in paper dictionaries too.</a:t>
            </a:r>
            <a:endParaRPr sz="2000" kern="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059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2" descr="background rectangle"/>
          <p:cNvPicPr preferRelativeResize="0"/>
          <p:nvPr/>
        </p:nvPicPr>
        <p:blipFill rotWithShape="1">
          <a:blip r:embed="rId3">
            <a:alphaModFix/>
          </a:blip>
          <a:srcRect/>
          <a:stretch/>
        </p:blipFill>
        <p:spPr>
          <a:xfrm>
            <a:off x="0" y="297493"/>
            <a:ext cx="6457246" cy="867128"/>
          </a:xfrm>
          <a:prstGeom prst="rect">
            <a:avLst/>
          </a:prstGeom>
          <a:noFill/>
          <a:ln>
            <a:noFill/>
          </a:ln>
        </p:spPr>
      </p:pic>
      <p:sp>
        <p:nvSpPr>
          <p:cNvPr id="349" name="Google Shape;349;p12"/>
          <p:cNvSpPr txBox="1"/>
          <p:nvPr/>
        </p:nvSpPr>
        <p:spPr>
          <a:xfrm>
            <a:off x="300038" y="21925"/>
            <a:ext cx="6484584" cy="1325563"/>
          </a:xfrm>
          <a:prstGeom prst="rect">
            <a:avLst/>
          </a:prstGeom>
          <a:noFill/>
          <a:ln>
            <a:noFill/>
          </a:ln>
        </p:spPr>
        <p:txBody>
          <a:bodyPr spcFirstLastPara="1" wrap="square" lIns="91425" tIns="45700" rIns="91425" bIns="45700" anchor="ctr" anchorCtr="0">
            <a:normAutofit/>
          </a:bodyPr>
          <a:lstStyle/>
          <a:p>
            <a:pPr>
              <a:lnSpc>
                <a:spcPct val="90000"/>
              </a:lnSpc>
              <a:buClr>
                <a:srgbClr val="FFFFFF"/>
              </a:buClr>
              <a:buSzPts val="3600"/>
              <a:buFont typeface="Century Gothic"/>
              <a:buNone/>
            </a:pPr>
            <a:r>
              <a:rPr lang="en-GB" sz="3600" b="1" kern="0" dirty="0">
                <a:solidFill>
                  <a:srgbClr val="FFFFFF"/>
                </a:solidFill>
                <a:latin typeface="Century Gothic"/>
                <a:ea typeface="Century Gothic"/>
                <a:cs typeface="Century Gothic"/>
                <a:sym typeface="Century Gothic"/>
              </a:rPr>
              <a:t>Challenge 6</a:t>
            </a:r>
            <a:endParaRPr sz="3600" b="1" kern="0" dirty="0">
              <a:solidFill>
                <a:srgbClr val="FFFFFF"/>
              </a:solidFill>
              <a:latin typeface="Century Gothic"/>
              <a:ea typeface="Century Gothic"/>
              <a:cs typeface="Century Gothic"/>
              <a:sym typeface="Century Gothic"/>
            </a:endParaRPr>
          </a:p>
        </p:txBody>
      </p:sp>
      <p:sp>
        <p:nvSpPr>
          <p:cNvPr id="346" name="Google Shape;346;p12"/>
          <p:cNvSpPr txBox="1">
            <a:spLocks noGrp="1"/>
          </p:cNvSpPr>
          <p:nvPr>
            <p:ph type="title"/>
          </p:nvPr>
        </p:nvSpPr>
        <p:spPr>
          <a:xfrm>
            <a:off x="584810" y="684706"/>
            <a:ext cx="10515600" cy="1931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dirty="0" err="1"/>
              <a:t>L’homme</a:t>
            </a:r>
            <a:r>
              <a:rPr lang="en-GB" b="1" dirty="0"/>
              <a:t> qui </a:t>
            </a:r>
            <a:r>
              <a:rPr lang="en-GB" b="1" dirty="0" err="1"/>
              <a:t>te</a:t>
            </a:r>
            <a:r>
              <a:rPr lang="en-GB" b="1" dirty="0"/>
              <a:t> </a:t>
            </a:r>
            <a:r>
              <a:rPr lang="en-GB" b="1" dirty="0" err="1"/>
              <a:t>ressemble</a:t>
            </a:r>
            <a:endParaRPr dirty="0"/>
          </a:p>
        </p:txBody>
      </p:sp>
      <p:sp>
        <p:nvSpPr>
          <p:cNvPr id="347" name="Google Shape;347;p12"/>
          <p:cNvSpPr txBox="1">
            <a:spLocks noGrp="1"/>
          </p:cNvSpPr>
          <p:nvPr>
            <p:ph type="body" idx="1"/>
          </p:nvPr>
        </p:nvSpPr>
        <p:spPr>
          <a:xfrm>
            <a:off x="850490" y="2156943"/>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1F3864"/>
              </a:buClr>
              <a:buSzPts val="1750"/>
              <a:buNone/>
            </a:pPr>
            <a:r>
              <a:rPr lang="en-GB" sz="1750" dirty="0" err="1"/>
              <a:t>J’ai</a:t>
            </a:r>
            <a:r>
              <a:rPr lang="en-GB" sz="1750" dirty="0"/>
              <a:t> frappé à ta </a:t>
            </a:r>
            <a:r>
              <a:rPr lang="en-GB" sz="1750" dirty="0" err="1"/>
              <a:t>porte</a:t>
            </a:r>
            <a:endParaRPr sz="1750" dirty="0"/>
          </a:p>
          <a:p>
            <a:pPr marL="0" lvl="0" indent="0" algn="l" rtl="0">
              <a:lnSpc>
                <a:spcPct val="70000"/>
              </a:lnSpc>
              <a:spcBef>
                <a:spcPts val="1000"/>
              </a:spcBef>
              <a:spcAft>
                <a:spcPts val="0"/>
              </a:spcAft>
              <a:buClr>
                <a:srgbClr val="1F3864"/>
              </a:buClr>
              <a:buSzPts val="1750"/>
              <a:buNone/>
            </a:pPr>
            <a:r>
              <a:rPr lang="en-GB" sz="1750" dirty="0" err="1"/>
              <a:t>J’ai</a:t>
            </a:r>
            <a:r>
              <a:rPr lang="en-GB" sz="1750" dirty="0"/>
              <a:t> frappé à </a:t>
            </a:r>
            <a:r>
              <a:rPr lang="en-GB" sz="1750" b="1" dirty="0">
                <a:solidFill>
                  <a:schemeClr val="accent2"/>
                </a:solidFill>
              </a:rPr>
              <a:t>ton</a:t>
            </a:r>
            <a:r>
              <a:rPr lang="en-GB" sz="1750" dirty="0"/>
              <a:t> </a:t>
            </a:r>
            <a:r>
              <a:rPr lang="en-GB" sz="1750" dirty="0" err="1"/>
              <a:t>cœur</a:t>
            </a:r>
            <a:endParaRPr sz="1750" dirty="0"/>
          </a:p>
          <a:p>
            <a:pPr marL="0" lvl="0" indent="0" algn="l" rtl="0">
              <a:lnSpc>
                <a:spcPct val="70000"/>
              </a:lnSpc>
              <a:spcBef>
                <a:spcPts val="1000"/>
              </a:spcBef>
              <a:spcAft>
                <a:spcPts val="0"/>
              </a:spcAft>
              <a:buClr>
                <a:srgbClr val="1F3864"/>
              </a:buClr>
              <a:buSzPts val="1750"/>
              <a:buNone/>
            </a:pPr>
            <a:r>
              <a:rPr lang="en-GB" sz="1750" dirty="0"/>
              <a:t>Pour </a:t>
            </a:r>
            <a:r>
              <a:rPr lang="en-GB" sz="1750" dirty="0" err="1"/>
              <a:t>avoir</a:t>
            </a:r>
            <a:r>
              <a:rPr lang="en-GB" sz="1750" dirty="0"/>
              <a:t> (un) bon lit</a:t>
            </a:r>
            <a:endParaRPr dirty="0"/>
          </a:p>
          <a:p>
            <a:pPr marL="0" lvl="0" indent="0" algn="l" rtl="0">
              <a:lnSpc>
                <a:spcPct val="70000"/>
              </a:lnSpc>
              <a:spcBef>
                <a:spcPts val="1000"/>
              </a:spcBef>
              <a:spcAft>
                <a:spcPts val="0"/>
              </a:spcAft>
              <a:buClr>
                <a:srgbClr val="1F3864"/>
              </a:buClr>
              <a:buSzPts val="1750"/>
              <a:buNone/>
            </a:pPr>
            <a:r>
              <a:rPr lang="en-GB" sz="1750" dirty="0"/>
              <a:t>Pour </a:t>
            </a:r>
            <a:r>
              <a:rPr lang="en-GB" sz="1750" dirty="0" err="1"/>
              <a:t>avoir</a:t>
            </a:r>
            <a:r>
              <a:rPr lang="en-GB" sz="1750" dirty="0"/>
              <a:t> (un) bon </a:t>
            </a:r>
            <a:r>
              <a:rPr lang="en-GB" sz="1750" b="1" dirty="0">
                <a:solidFill>
                  <a:schemeClr val="accent2"/>
                </a:solidFill>
              </a:rPr>
              <a:t>feu</a:t>
            </a:r>
            <a:endParaRPr dirty="0"/>
          </a:p>
          <a:p>
            <a:pPr marL="0" lvl="0" indent="0" algn="l" rtl="0">
              <a:lnSpc>
                <a:spcPct val="70000"/>
              </a:lnSpc>
              <a:spcBef>
                <a:spcPts val="1000"/>
              </a:spcBef>
              <a:spcAft>
                <a:spcPts val="0"/>
              </a:spcAft>
              <a:buClr>
                <a:srgbClr val="1F3864"/>
              </a:buClr>
              <a:buSzPts val="1750"/>
              <a:buNone/>
            </a:pPr>
            <a:r>
              <a:rPr lang="en-GB" sz="1750" dirty="0" err="1"/>
              <a:t>Pourquoi</a:t>
            </a:r>
            <a:r>
              <a:rPr lang="en-GB" sz="1750" dirty="0"/>
              <a:t> me </a:t>
            </a:r>
            <a:r>
              <a:rPr lang="en-GB" sz="1750" b="1" dirty="0" err="1">
                <a:solidFill>
                  <a:schemeClr val="accent2"/>
                </a:solidFill>
              </a:rPr>
              <a:t>repousser</a:t>
            </a:r>
            <a:r>
              <a:rPr lang="en-GB" sz="1750" b="1" dirty="0">
                <a:solidFill>
                  <a:schemeClr val="accent2"/>
                </a:solidFill>
              </a:rPr>
              <a:t> </a:t>
            </a:r>
            <a:r>
              <a:rPr lang="en-GB" sz="1750" dirty="0"/>
              <a:t>?</a:t>
            </a:r>
            <a:endParaRPr dirty="0"/>
          </a:p>
          <a:p>
            <a:pPr marL="0" lvl="0" indent="0" algn="l" rtl="0">
              <a:lnSpc>
                <a:spcPct val="70000"/>
              </a:lnSpc>
              <a:spcBef>
                <a:spcPts val="1000"/>
              </a:spcBef>
              <a:spcAft>
                <a:spcPts val="0"/>
              </a:spcAft>
              <a:buClr>
                <a:srgbClr val="1F3864"/>
              </a:buClr>
              <a:buSzPts val="1750"/>
              <a:buNone/>
            </a:pPr>
            <a:r>
              <a:rPr lang="en-GB" sz="1750" dirty="0" err="1"/>
              <a:t>Ouvre-moi</a:t>
            </a:r>
            <a:r>
              <a:rPr lang="en-GB" sz="1750" dirty="0"/>
              <a:t>, </a:t>
            </a:r>
            <a:r>
              <a:rPr lang="en-GB" sz="1750" b="1" dirty="0">
                <a:solidFill>
                  <a:schemeClr val="accent2"/>
                </a:solidFill>
              </a:rPr>
              <a:t>mon</a:t>
            </a:r>
            <a:r>
              <a:rPr lang="en-GB" sz="1750" dirty="0"/>
              <a:t> frère !...</a:t>
            </a:r>
            <a:endParaRPr dirty="0"/>
          </a:p>
          <a:p>
            <a:pPr marL="0" lvl="0" indent="0" algn="l" rtl="0">
              <a:lnSpc>
                <a:spcPct val="70000"/>
              </a:lnSpc>
              <a:spcBef>
                <a:spcPts val="1000"/>
              </a:spcBef>
              <a:spcAft>
                <a:spcPts val="0"/>
              </a:spcAft>
              <a:buClr>
                <a:srgbClr val="1F3864"/>
              </a:buClr>
              <a:buSzPts val="1750"/>
              <a:buNone/>
            </a:pPr>
            <a:endParaRPr sz="1750" dirty="0"/>
          </a:p>
          <a:p>
            <a:pPr marL="0" lvl="0" indent="0" algn="l" rtl="0">
              <a:lnSpc>
                <a:spcPct val="70000"/>
              </a:lnSpc>
              <a:spcBef>
                <a:spcPts val="1000"/>
              </a:spcBef>
              <a:spcAft>
                <a:spcPts val="0"/>
              </a:spcAft>
              <a:buClr>
                <a:srgbClr val="1F3864"/>
              </a:buClr>
              <a:buSzPts val="1750"/>
              <a:buNone/>
            </a:pPr>
            <a:r>
              <a:rPr lang="en-GB" sz="1750" dirty="0" err="1"/>
              <a:t>Pourquoi</a:t>
            </a:r>
            <a:r>
              <a:rPr lang="en-GB" sz="1750" dirty="0"/>
              <a:t> me demander</a:t>
            </a:r>
            <a:endParaRPr dirty="0"/>
          </a:p>
          <a:p>
            <a:pPr marL="0" lvl="0" indent="0" algn="l" rtl="0">
              <a:lnSpc>
                <a:spcPct val="70000"/>
              </a:lnSpc>
              <a:spcBef>
                <a:spcPts val="1000"/>
              </a:spcBef>
              <a:spcAft>
                <a:spcPts val="0"/>
              </a:spcAft>
              <a:buClr>
                <a:srgbClr val="1F3864"/>
              </a:buClr>
              <a:buSzPts val="1750"/>
              <a:buNone/>
            </a:pPr>
            <a:r>
              <a:rPr lang="en-GB" sz="1750" dirty="0"/>
              <a:t>Si je </a:t>
            </a:r>
            <a:r>
              <a:rPr lang="en-GB" sz="1750" dirty="0" err="1"/>
              <a:t>suis</a:t>
            </a:r>
            <a:r>
              <a:rPr lang="en-GB" sz="1750" dirty="0"/>
              <a:t> </a:t>
            </a:r>
            <a:r>
              <a:rPr lang="en-GB" sz="1750" dirty="0" err="1"/>
              <a:t>d’Afrique</a:t>
            </a:r>
            <a:endParaRPr sz="1750" dirty="0"/>
          </a:p>
          <a:p>
            <a:pPr marL="0" lvl="0" indent="0" algn="l" rtl="0">
              <a:lnSpc>
                <a:spcPct val="70000"/>
              </a:lnSpc>
              <a:spcBef>
                <a:spcPts val="1000"/>
              </a:spcBef>
              <a:spcAft>
                <a:spcPts val="0"/>
              </a:spcAft>
              <a:buClr>
                <a:srgbClr val="1F3864"/>
              </a:buClr>
              <a:buSzPts val="1750"/>
              <a:buNone/>
            </a:pPr>
            <a:r>
              <a:rPr lang="en-GB" sz="1750" dirty="0"/>
              <a:t>Si je </a:t>
            </a:r>
            <a:r>
              <a:rPr lang="en-GB" sz="1750" dirty="0" err="1"/>
              <a:t>suis</a:t>
            </a:r>
            <a:r>
              <a:rPr lang="en-GB" sz="1750" dirty="0"/>
              <a:t> </a:t>
            </a:r>
            <a:r>
              <a:rPr lang="en-GB" sz="1750" dirty="0" err="1"/>
              <a:t>d’Amérique</a:t>
            </a:r>
            <a:endParaRPr sz="1750" dirty="0"/>
          </a:p>
          <a:p>
            <a:pPr marL="0" lvl="0" indent="0" algn="l" rtl="0">
              <a:lnSpc>
                <a:spcPct val="70000"/>
              </a:lnSpc>
              <a:spcBef>
                <a:spcPts val="1000"/>
              </a:spcBef>
              <a:spcAft>
                <a:spcPts val="0"/>
              </a:spcAft>
              <a:buClr>
                <a:srgbClr val="1F3864"/>
              </a:buClr>
              <a:buSzPts val="1750"/>
              <a:buNone/>
            </a:pPr>
            <a:r>
              <a:rPr lang="en-GB" sz="1750" dirty="0"/>
              <a:t>Si je </a:t>
            </a:r>
            <a:r>
              <a:rPr lang="en-GB" sz="1750" dirty="0" err="1"/>
              <a:t>suis</a:t>
            </a:r>
            <a:r>
              <a:rPr lang="en-GB" sz="1750" dirty="0"/>
              <a:t> </a:t>
            </a:r>
            <a:r>
              <a:rPr lang="en-GB" sz="1750" dirty="0" err="1"/>
              <a:t>d’Asie</a:t>
            </a:r>
            <a:endParaRPr sz="1750" dirty="0"/>
          </a:p>
          <a:p>
            <a:pPr marL="0" lvl="0" indent="0" algn="l" rtl="0">
              <a:lnSpc>
                <a:spcPct val="70000"/>
              </a:lnSpc>
              <a:spcBef>
                <a:spcPts val="1000"/>
              </a:spcBef>
              <a:spcAft>
                <a:spcPts val="0"/>
              </a:spcAft>
              <a:buClr>
                <a:srgbClr val="1F3864"/>
              </a:buClr>
              <a:buSzPts val="1750"/>
              <a:buNone/>
            </a:pPr>
            <a:r>
              <a:rPr lang="en-GB" sz="1750" dirty="0"/>
              <a:t>Si je </a:t>
            </a:r>
            <a:r>
              <a:rPr lang="en-GB" sz="1750" dirty="0" err="1"/>
              <a:t>suis</a:t>
            </a:r>
            <a:r>
              <a:rPr lang="en-GB" sz="1750" dirty="0"/>
              <a:t> </a:t>
            </a:r>
            <a:r>
              <a:rPr lang="en-GB" sz="1750" dirty="0" err="1"/>
              <a:t>d’Europe</a:t>
            </a:r>
            <a:r>
              <a:rPr lang="en-GB" sz="1750" dirty="0"/>
              <a:t> ?</a:t>
            </a:r>
            <a:endParaRPr dirty="0"/>
          </a:p>
          <a:p>
            <a:pPr marL="0" lvl="0" indent="0" algn="l" rtl="0">
              <a:lnSpc>
                <a:spcPct val="70000"/>
              </a:lnSpc>
              <a:spcBef>
                <a:spcPts val="1000"/>
              </a:spcBef>
              <a:spcAft>
                <a:spcPts val="0"/>
              </a:spcAft>
              <a:buClr>
                <a:srgbClr val="1F3864"/>
              </a:buClr>
              <a:buSzPts val="1750"/>
              <a:buNone/>
            </a:pPr>
            <a:r>
              <a:rPr lang="en-GB" sz="1750" dirty="0" err="1"/>
              <a:t>Ouvre-moi</a:t>
            </a:r>
            <a:r>
              <a:rPr lang="en-GB" sz="1750" dirty="0"/>
              <a:t>, mon frère !...</a:t>
            </a:r>
            <a:endParaRPr dirty="0"/>
          </a:p>
        </p:txBody>
      </p:sp>
      <p:sp>
        <p:nvSpPr>
          <p:cNvPr id="348" name="Google Shape;348;p12"/>
          <p:cNvSpPr txBox="1"/>
          <p:nvPr/>
        </p:nvSpPr>
        <p:spPr>
          <a:xfrm>
            <a:off x="4542503" y="2024208"/>
            <a:ext cx="5004453" cy="1338828"/>
          </a:xfrm>
          <a:prstGeom prst="rect">
            <a:avLst/>
          </a:prstGeom>
          <a:noFill/>
          <a:ln>
            <a:noFill/>
          </a:ln>
        </p:spPr>
        <p:txBody>
          <a:bodyPr spcFirstLastPara="1" wrap="square" lIns="91425" tIns="45700" rIns="91425" bIns="45700" anchor="t" anchorCtr="0">
            <a:spAutoFit/>
          </a:bodyPr>
          <a:lstStyle/>
          <a:p>
            <a:pPr>
              <a:lnSpc>
                <a:spcPct val="150000"/>
              </a:lnSpc>
              <a:buClr>
                <a:srgbClr val="002060"/>
              </a:buClr>
              <a:buSzPts val="1800"/>
              <a:buFont typeface="Century Gothic"/>
              <a:buNone/>
            </a:pPr>
            <a:r>
              <a:rPr lang="en-GB" kern="0" dirty="0">
                <a:solidFill>
                  <a:srgbClr val="002060"/>
                </a:solidFill>
                <a:latin typeface="Century Gothic"/>
                <a:ea typeface="Century Gothic"/>
                <a:cs typeface="Century Gothic"/>
                <a:sym typeface="Century Gothic"/>
              </a:rPr>
              <a:t>Look up the </a:t>
            </a:r>
            <a:r>
              <a:rPr lang="en-GB" b="1" kern="0" dirty="0">
                <a:solidFill>
                  <a:srgbClr val="ED7D31"/>
                </a:solidFill>
                <a:latin typeface="Century Gothic"/>
                <a:ea typeface="Century Gothic"/>
                <a:cs typeface="Century Gothic"/>
                <a:sym typeface="Century Gothic"/>
              </a:rPr>
              <a:t>orange</a:t>
            </a:r>
            <a:r>
              <a:rPr lang="en-GB" kern="0" dirty="0">
                <a:solidFill>
                  <a:srgbClr val="002060"/>
                </a:solidFill>
                <a:latin typeface="Century Gothic"/>
                <a:ea typeface="Century Gothic"/>
                <a:cs typeface="Century Gothic"/>
                <a:sym typeface="Century Gothic"/>
              </a:rPr>
              <a:t> words in a dictionary (or using </a:t>
            </a:r>
            <a:r>
              <a:rPr lang="en-GB" u="sng" kern="0" dirty="0" err="1">
                <a:solidFill>
                  <a:srgbClr val="002060"/>
                </a:solidFill>
                <a:latin typeface="Century Gothic"/>
                <a:ea typeface="Century Gothic"/>
                <a:cs typeface="Century Gothic"/>
                <a:sym typeface="Century Gothic"/>
                <a:hlinkClick r:id="rId4"/>
              </a:rPr>
              <a:t>WordReference</a:t>
            </a:r>
            <a:r>
              <a:rPr lang="en-GB" kern="0" dirty="0">
                <a:solidFill>
                  <a:srgbClr val="002060"/>
                </a:solidFill>
                <a:latin typeface="Century Gothic"/>
                <a:ea typeface="Century Gothic"/>
                <a:cs typeface="Century Gothic"/>
                <a:sym typeface="Century Gothic"/>
              </a:rPr>
              <a:t>) and list their </a:t>
            </a:r>
            <a:r>
              <a:rPr lang="en-GB" b="1" kern="0" dirty="0">
                <a:solidFill>
                  <a:srgbClr val="002060"/>
                </a:solidFill>
                <a:latin typeface="Century Gothic"/>
                <a:ea typeface="Century Gothic"/>
                <a:cs typeface="Century Gothic"/>
                <a:sym typeface="Century Gothic"/>
              </a:rPr>
              <a:t>English meaning </a:t>
            </a:r>
            <a:r>
              <a:rPr lang="en-GB" kern="0" dirty="0">
                <a:solidFill>
                  <a:srgbClr val="002060"/>
                </a:solidFill>
                <a:latin typeface="Century Gothic"/>
                <a:ea typeface="Century Gothic"/>
                <a:cs typeface="Century Gothic"/>
                <a:sym typeface="Century Gothic"/>
              </a:rPr>
              <a:t>and </a:t>
            </a:r>
            <a:r>
              <a:rPr lang="en-GB" b="1" kern="0" dirty="0">
                <a:solidFill>
                  <a:srgbClr val="002060"/>
                </a:solidFill>
                <a:latin typeface="Century Gothic"/>
                <a:ea typeface="Century Gothic"/>
                <a:cs typeface="Century Gothic"/>
                <a:sym typeface="Century Gothic"/>
              </a:rPr>
              <a:t>part of speech.</a:t>
            </a:r>
            <a:endParaRPr kern="0" dirty="0">
              <a:solidFill>
                <a:srgbClr val="002060"/>
              </a:solidFill>
              <a:latin typeface="Century Gothic"/>
              <a:ea typeface="Century Gothic"/>
              <a:cs typeface="Century Gothic"/>
              <a:sym typeface="Century Gothic"/>
            </a:endParaRPr>
          </a:p>
        </p:txBody>
      </p:sp>
      <p:sp>
        <p:nvSpPr>
          <p:cNvPr id="350" name="Google Shape;350;p12"/>
          <p:cNvSpPr txBox="1"/>
          <p:nvPr/>
        </p:nvSpPr>
        <p:spPr>
          <a:xfrm>
            <a:off x="4542503" y="4609531"/>
            <a:ext cx="7246711" cy="2169825"/>
          </a:xfrm>
          <a:prstGeom prst="rect">
            <a:avLst/>
          </a:prstGeom>
          <a:noFill/>
          <a:ln>
            <a:noFill/>
          </a:ln>
        </p:spPr>
        <p:txBody>
          <a:bodyPr spcFirstLastPara="1" wrap="square" lIns="91425" tIns="45700" rIns="91425" bIns="45700" anchor="t" anchorCtr="0">
            <a:spAutoFit/>
          </a:bodyPr>
          <a:lstStyle/>
          <a:p>
            <a:pPr>
              <a:lnSpc>
                <a:spcPct val="150000"/>
              </a:lnSpc>
              <a:buClr>
                <a:srgbClr val="002060"/>
              </a:buClr>
              <a:buSzPts val="1800"/>
              <a:buFont typeface="Century Gothic"/>
              <a:buNone/>
            </a:pPr>
            <a:r>
              <a:rPr lang="en-GB" b="1" kern="0" dirty="0">
                <a:solidFill>
                  <a:srgbClr val="002060"/>
                </a:solidFill>
                <a:latin typeface="Century Gothic"/>
                <a:ea typeface="Century Gothic"/>
                <a:cs typeface="Century Gothic"/>
                <a:sym typeface="Century Gothic"/>
              </a:rPr>
              <a:t>ton</a:t>
            </a:r>
            <a:r>
              <a:rPr lang="en-GB" kern="0" dirty="0">
                <a:solidFill>
                  <a:srgbClr val="002060"/>
                </a:solidFill>
                <a:latin typeface="Century Gothic"/>
                <a:ea typeface="Century Gothic"/>
                <a:cs typeface="Century Gothic"/>
                <a:sym typeface="Century Gothic"/>
              </a:rPr>
              <a:t> </a:t>
            </a:r>
            <a:r>
              <a:rPr lang="en-GB" i="1" kern="0" dirty="0" err="1">
                <a:solidFill>
                  <a:srgbClr val="002060"/>
                </a:solidFill>
                <a:latin typeface="Century Gothic"/>
                <a:ea typeface="Century Gothic"/>
                <a:cs typeface="Century Gothic"/>
                <a:sym typeface="Century Gothic"/>
              </a:rPr>
              <a:t>adj</a:t>
            </a:r>
            <a:r>
              <a:rPr lang="en-GB" i="1" kern="0" dirty="0">
                <a:solidFill>
                  <a:srgbClr val="002060"/>
                </a:solidFill>
                <a:latin typeface="Century Gothic"/>
                <a:ea typeface="Century Gothic"/>
                <a:cs typeface="Century Gothic"/>
                <a:sym typeface="Century Gothic"/>
              </a:rPr>
              <a:t> </a:t>
            </a:r>
            <a:r>
              <a:rPr lang="en-GB" i="1" kern="0" dirty="0" err="1">
                <a:solidFill>
                  <a:srgbClr val="002060"/>
                </a:solidFill>
                <a:latin typeface="Century Gothic"/>
                <a:ea typeface="Century Gothic"/>
                <a:cs typeface="Century Gothic"/>
                <a:sym typeface="Century Gothic"/>
              </a:rPr>
              <a:t>poss</a:t>
            </a:r>
            <a:r>
              <a:rPr lang="en-GB" kern="0" dirty="0">
                <a:solidFill>
                  <a:srgbClr val="002060"/>
                </a:solidFill>
                <a:latin typeface="Century Gothic"/>
                <a:ea typeface="Century Gothic"/>
                <a:cs typeface="Century Gothic"/>
                <a:sym typeface="Century Gothic"/>
              </a:rPr>
              <a:t> 	your</a:t>
            </a:r>
            <a:endParaRPr sz="1400" kern="0" dirty="0">
              <a:solidFill>
                <a:srgbClr val="002060"/>
              </a:solidFill>
              <a:cs typeface="Arial"/>
              <a:sym typeface="Arial"/>
            </a:endParaRPr>
          </a:p>
          <a:p>
            <a:pPr>
              <a:lnSpc>
                <a:spcPct val="150000"/>
              </a:lnSpc>
              <a:buClr>
                <a:srgbClr val="002060"/>
              </a:buClr>
              <a:buSzPts val="1800"/>
              <a:buFont typeface="Century Gothic"/>
              <a:buNone/>
            </a:pPr>
            <a:r>
              <a:rPr lang="en-GB" b="1" kern="0" dirty="0">
                <a:solidFill>
                  <a:srgbClr val="002060"/>
                </a:solidFill>
                <a:latin typeface="Century Gothic"/>
                <a:ea typeface="Century Gothic"/>
                <a:cs typeface="Century Gothic"/>
                <a:sym typeface="Century Gothic"/>
              </a:rPr>
              <a:t>feu</a:t>
            </a:r>
            <a:r>
              <a:rPr lang="en-GB" i="1" kern="0" dirty="0">
                <a:solidFill>
                  <a:srgbClr val="002060"/>
                </a:solidFill>
                <a:latin typeface="Century Gothic"/>
                <a:ea typeface="Century Gothic"/>
                <a:cs typeface="Century Gothic"/>
                <a:sym typeface="Century Gothic"/>
              </a:rPr>
              <a:t> nm</a:t>
            </a:r>
            <a:r>
              <a:rPr lang="en-GB" kern="0" dirty="0">
                <a:solidFill>
                  <a:srgbClr val="002060"/>
                </a:solidFill>
                <a:latin typeface="Century Gothic"/>
                <a:ea typeface="Century Gothic"/>
                <a:cs typeface="Century Gothic"/>
                <a:sym typeface="Century Gothic"/>
              </a:rPr>
              <a:t>		fire</a:t>
            </a:r>
            <a:endParaRPr sz="1400" kern="0" dirty="0">
              <a:solidFill>
                <a:srgbClr val="002060"/>
              </a:solidFill>
              <a:cs typeface="Arial"/>
              <a:sym typeface="Arial"/>
            </a:endParaRPr>
          </a:p>
          <a:p>
            <a:pPr>
              <a:lnSpc>
                <a:spcPct val="150000"/>
              </a:lnSpc>
              <a:buClr>
                <a:srgbClr val="002060"/>
              </a:buClr>
              <a:buSzPts val="1800"/>
              <a:buFont typeface="Century Gothic"/>
              <a:buNone/>
            </a:pPr>
            <a:r>
              <a:rPr lang="en-GB" b="1" kern="0" dirty="0" err="1">
                <a:solidFill>
                  <a:srgbClr val="002060"/>
                </a:solidFill>
                <a:latin typeface="Century Gothic"/>
                <a:ea typeface="Century Gothic"/>
                <a:cs typeface="Century Gothic"/>
                <a:sym typeface="Century Gothic"/>
              </a:rPr>
              <a:t>repousser</a:t>
            </a:r>
            <a:r>
              <a:rPr lang="en-GB" kern="0" dirty="0">
                <a:solidFill>
                  <a:srgbClr val="002060"/>
                </a:solidFill>
                <a:latin typeface="Century Gothic"/>
                <a:ea typeface="Century Gothic"/>
                <a:cs typeface="Century Gothic"/>
                <a:sym typeface="Century Gothic"/>
              </a:rPr>
              <a:t> </a:t>
            </a:r>
            <a:r>
              <a:rPr lang="en-GB" kern="0" dirty="0" err="1">
                <a:solidFill>
                  <a:srgbClr val="002060"/>
                </a:solidFill>
                <a:latin typeface="Century Gothic"/>
                <a:ea typeface="Century Gothic"/>
                <a:cs typeface="Century Gothic"/>
                <a:sym typeface="Century Gothic"/>
              </a:rPr>
              <a:t>vtr</a:t>
            </a:r>
            <a:r>
              <a:rPr lang="en-GB" kern="0" dirty="0">
                <a:solidFill>
                  <a:srgbClr val="002060"/>
                </a:solidFill>
                <a:latin typeface="Century Gothic"/>
                <a:ea typeface="Century Gothic"/>
                <a:cs typeface="Century Gothic"/>
                <a:sym typeface="Century Gothic"/>
              </a:rPr>
              <a:t>	reject</a:t>
            </a:r>
            <a:endParaRPr sz="1400" kern="0" dirty="0">
              <a:solidFill>
                <a:srgbClr val="002060"/>
              </a:solidFill>
              <a:cs typeface="Arial"/>
              <a:sym typeface="Arial"/>
            </a:endParaRPr>
          </a:p>
          <a:p>
            <a:pPr>
              <a:lnSpc>
                <a:spcPct val="150000"/>
              </a:lnSpc>
              <a:buClr>
                <a:srgbClr val="002060"/>
              </a:buClr>
              <a:buSzPts val="1800"/>
              <a:buFont typeface="Century Gothic"/>
              <a:buNone/>
            </a:pPr>
            <a:r>
              <a:rPr lang="en-GB" b="1" kern="0" dirty="0">
                <a:solidFill>
                  <a:srgbClr val="002060"/>
                </a:solidFill>
                <a:latin typeface="Century Gothic"/>
                <a:ea typeface="Century Gothic"/>
                <a:cs typeface="Century Gothic"/>
                <a:sym typeface="Century Gothic"/>
              </a:rPr>
              <a:t>mon</a:t>
            </a:r>
            <a:r>
              <a:rPr lang="en-GB" kern="0" dirty="0">
                <a:solidFill>
                  <a:srgbClr val="002060"/>
                </a:solidFill>
                <a:latin typeface="Century Gothic"/>
                <a:ea typeface="Century Gothic"/>
                <a:cs typeface="Century Gothic"/>
                <a:sym typeface="Century Gothic"/>
              </a:rPr>
              <a:t> </a:t>
            </a:r>
            <a:r>
              <a:rPr lang="en-GB" i="1" kern="0" dirty="0" err="1">
                <a:solidFill>
                  <a:srgbClr val="002060"/>
                </a:solidFill>
                <a:latin typeface="Century Gothic"/>
                <a:ea typeface="Century Gothic"/>
                <a:cs typeface="Century Gothic"/>
                <a:sym typeface="Century Gothic"/>
              </a:rPr>
              <a:t>adj</a:t>
            </a:r>
            <a:r>
              <a:rPr lang="en-GB" i="1" kern="0" dirty="0">
                <a:solidFill>
                  <a:srgbClr val="002060"/>
                </a:solidFill>
                <a:latin typeface="Century Gothic"/>
                <a:ea typeface="Century Gothic"/>
                <a:cs typeface="Century Gothic"/>
                <a:sym typeface="Century Gothic"/>
              </a:rPr>
              <a:t> </a:t>
            </a:r>
            <a:r>
              <a:rPr lang="en-GB" i="1" kern="0" dirty="0" err="1">
                <a:solidFill>
                  <a:srgbClr val="002060"/>
                </a:solidFill>
                <a:latin typeface="Century Gothic"/>
                <a:ea typeface="Century Gothic"/>
                <a:cs typeface="Century Gothic"/>
                <a:sym typeface="Century Gothic"/>
              </a:rPr>
              <a:t>poss</a:t>
            </a:r>
            <a:r>
              <a:rPr lang="en-GB" kern="0" dirty="0">
                <a:solidFill>
                  <a:srgbClr val="002060"/>
                </a:solidFill>
                <a:latin typeface="Century Gothic"/>
                <a:ea typeface="Century Gothic"/>
                <a:cs typeface="Century Gothic"/>
                <a:sym typeface="Century Gothic"/>
              </a:rPr>
              <a:t>	my</a:t>
            </a:r>
            <a:endParaRPr sz="1400" kern="0" dirty="0">
              <a:solidFill>
                <a:srgbClr val="002060"/>
              </a:solidFill>
              <a:cs typeface="Arial"/>
              <a:sym typeface="Arial"/>
            </a:endParaRPr>
          </a:p>
          <a:p>
            <a:pPr>
              <a:lnSpc>
                <a:spcPct val="150000"/>
              </a:lnSpc>
              <a:buClr>
                <a:srgbClr val="000000"/>
              </a:buClr>
              <a:buSzPts val="1800"/>
              <a:buFont typeface="Century Gothic"/>
              <a:buNone/>
            </a:pPr>
            <a:endParaRPr i="1" kern="0" dirty="0">
              <a:solidFill>
                <a:srgbClr val="002060"/>
              </a:solidFill>
              <a:latin typeface="Century Gothic"/>
              <a:ea typeface="Century Gothic"/>
              <a:cs typeface="Century Gothic"/>
              <a:sym typeface="Century Gothic"/>
            </a:endParaRPr>
          </a:p>
        </p:txBody>
      </p:sp>
      <p:sp>
        <p:nvSpPr>
          <p:cNvPr id="351" name="Google Shape;351;p12"/>
          <p:cNvSpPr/>
          <p:nvPr/>
        </p:nvSpPr>
        <p:spPr>
          <a:xfrm>
            <a:off x="4699240" y="1827402"/>
            <a:ext cx="6401170" cy="2344073"/>
          </a:xfrm>
          <a:prstGeom prst="wedgeEllipseCallout">
            <a:avLst>
              <a:gd name="adj1" fmla="val -19607"/>
              <a:gd name="adj2" fmla="val 105793"/>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1" algn="ctr">
              <a:buClr>
                <a:srgbClr val="FFFFFF"/>
              </a:buClr>
              <a:buSzPts val="2000"/>
              <a:buFont typeface="Century Gothic"/>
              <a:buNone/>
            </a:pPr>
            <a:endParaRPr sz="2000" kern="0">
              <a:solidFill>
                <a:srgbClr val="FFFFFF"/>
              </a:solidFill>
              <a:latin typeface="Century Gothic"/>
              <a:ea typeface="Century Gothic"/>
              <a:cs typeface="Century Gothic"/>
              <a:sym typeface="Century Gothic"/>
            </a:endParaRPr>
          </a:p>
          <a:p>
            <a:pPr lvl="1" algn="ctr">
              <a:buClr>
                <a:srgbClr val="FFFFFF"/>
              </a:buClr>
              <a:buSzPts val="2000"/>
              <a:buFont typeface="Century Gothic"/>
              <a:buNone/>
            </a:pPr>
            <a:r>
              <a:rPr lang="en-GB" sz="2000" kern="0">
                <a:solidFill>
                  <a:srgbClr val="FFFFFF"/>
                </a:solidFill>
                <a:latin typeface="Century Gothic"/>
                <a:ea typeface="Century Gothic"/>
                <a:cs typeface="Century Gothic"/>
                <a:sym typeface="Century Gothic"/>
              </a:rPr>
              <a:t>The dictionary has different possible meanings of a word, with examples. The </a:t>
            </a:r>
            <a:r>
              <a:rPr lang="en-GB" sz="2000" b="1" kern="0">
                <a:solidFill>
                  <a:srgbClr val="FFFFFF"/>
                </a:solidFill>
                <a:latin typeface="Century Gothic"/>
                <a:ea typeface="Century Gothic"/>
                <a:cs typeface="Century Gothic"/>
                <a:sym typeface="Century Gothic"/>
              </a:rPr>
              <a:t>third</a:t>
            </a:r>
            <a:r>
              <a:rPr lang="en-GB" sz="2000" kern="0">
                <a:solidFill>
                  <a:srgbClr val="FFFFFF"/>
                </a:solidFill>
                <a:latin typeface="Century Gothic"/>
                <a:ea typeface="Century Gothic"/>
                <a:cs typeface="Century Gothic"/>
                <a:sym typeface="Century Gothic"/>
              </a:rPr>
              <a:t> meaning listed for </a:t>
            </a:r>
            <a:r>
              <a:rPr lang="en-GB" sz="2000" b="1" i="1" kern="0">
                <a:solidFill>
                  <a:srgbClr val="FFFFFF"/>
                </a:solidFill>
                <a:latin typeface="Century Gothic"/>
                <a:ea typeface="Century Gothic"/>
                <a:cs typeface="Century Gothic"/>
                <a:sym typeface="Century Gothic"/>
              </a:rPr>
              <a:t>repousser</a:t>
            </a:r>
            <a:r>
              <a:rPr lang="en-GB" sz="2000" b="1" kern="0">
                <a:solidFill>
                  <a:srgbClr val="FFFFFF"/>
                </a:solidFill>
                <a:latin typeface="Century Gothic"/>
                <a:ea typeface="Century Gothic"/>
                <a:cs typeface="Century Gothic"/>
                <a:sym typeface="Century Gothic"/>
              </a:rPr>
              <a:t> </a:t>
            </a:r>
            <a:r>
              <a:rPr lang="en-GB" sz="2000" kern="0">
                <a:solidFill>
                  <a:srgbClr val="FFFFFF"/>
                </a:solidFill>
                <a:latin typeface="Century Gothic"/>
                <a:ea typeface="Century Gothic"/>
                <a:cs typeface="Century Gothic"/>
                <a:sym typeface="Century Gothic"/>
              </a:rPr>
              <a:t>in WordReference is the right one for the context of the poem!</a:t>
            </a:r>
            <a:endParaRPr sz="1400" kern="0">
              <a:solidFill>
                <a:srgbClr val="000000"/>
              </a:solidFill>
              <a:cs typeface="Arial"/>
              <a:sym typeface="Arial"/>
            </a:endParaRPr>
          </a:p>
          <a:p>
            <a:pPr>
              <a:buClr>
                <a:srgbClr val="FFFFFF"/>
              </a:buClr>
              <a:buSzPts val="1800"/>
              <a:buFont typeface="Century Gothic"/>
              <a:buNone/>
            </a:pPr>
            <a:endParaRPr kern="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9096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5" name="Rectangle 4" descr="background rectangl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Title 1"/>
          <p:cNvSpPr>
            <a:spLocks noGrp="1"/>
          </p:cNvSpPr>
          <p:nvPr>
            <p:ph type="title"/>
          </p:nvPr>
        </p:nvSpPr>
        <p:spPr>
          <a:xfrm>
            <a:off x="116356" y="2766218"/>
            <a:ext cx="10515600" cy="1325563"/>
          </a:xfrm>
        </p:spPr>
        <p:txBody>
          <a:bodyPr>
            <a:normAutofit/>
          </a:bodyPr>
          <a:lstStyle/>
          <a:p>
            <a:r>
              <a:rPr lang="en-GB" sz="8000" b="1" dirty="0">
                <a:solidFill>
                  <a:schemeClr val="bg1"/>
                </a:solidFill>
              </a:rPr>
              <a:t>Vocabulary</a:t>
            </a:r>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16356" y="6263811"/>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2400" b="1" dirty="0">
                <a:solidFill>
                  <a:prstClr val="white"/>
                </a:solidFill>
                <a:latin typeface="Century Gothic" panose="020B0502020202020204" pitchFamily="34" charset="0"/>
              </a:rPr>
              <a:t>Stephen Owen</a:t>
            </a:r>
          </a:p>
          <a:p>
            <a:pPr>
              <a:defRPr/>
            </a:pPr>
            <a:endParaRPr lang="en-GB" sz="20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654372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875"/>
            <a:ext cx="645724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Translation websites</a:t>
            </a:r>
          </a:p>
        </p:txBody>
      </p:sp>
      <p:sp>
        <p:nvSpPr>
          <p:cNvPr id="3" name="TextBox 2"/>
          <p:cNvSpPr txBox="1"/>
          <p:nvPr/>
        </p:nvSpPr>
        <p:spPr>
          <a:xfrm>
            <a:off x="482137" y="1163991"/>
            <a:ext cx="11154541" cy="707886"/>
          </a:xfrm>
          <a:prstGeom prst="rect">
            <a:avLst/>
          </a:prstGeom>
          <a:noFill/>
        </p:spPr>
        <p:txBody>
          <a:bodyPr wrap="square" rtlCol="0">
            <a:spAutoFit/>
          </a:bodyPr>
          <a:lstStyle/>
          <a:p>
            <a:pPr>
              <a:defRPr/>
            </a:pPr>
            <a:r>
              <a:rPr lang="en-GB" sz="2000">
                <a:solidFill>
                  <a:srgbClr val="002060"/>
                </a:solidFill>
              </a:rPr>
              <a:t>Some people like to use translation websites, such as </a:t>
            </a:r>
            <a:r>
              <a:rPr lang="en-GB" sz="2000">
                <a:solidFill>
                  <a:srgbClr val="002060"/>
                </a:solidFill>
                <a:hlinkClick r:id="rId4"/>
              </a:rPr>
              <a:t>Google Translate</a:t>
            </a:r>
            <a:r>
              <a:rPr lang="en-GB" sz="2000">
                <a:solidFill>
                  <a:srgbClr val="002060"/>
                </a:solidFill>
              </a:rPr>
              <a:t>.</a:t>
            </a:r>
            <a:endParaRPr lang="en-GB" sz="2000">
              <a:solidFill>
                <a:prstClr val="black"/>
              </a:solidFill>
            </a:endParaRPr>
          </a:p>
          <a:p>
            <a:pPr>
              <a:defRPr/>
            </a:pPr>
            <a:r>
              <a:rPr lang="en-GB" sz="2000">
                <a:solidFill>
                  <a:srgbClr val="002060"/>
                </a:solidFill>
              </a:rPr>
              <a:t>It looks like this:</a:t>
            </a:r>
            <a:endParaRPr lang="en-GB" sz="2000" dirty="0">
              <a:solidFill>
                <a:srgbClr val="002060"/>
              </a:solidFill>
            </a:endParaRPr>
          </a:p>
        </p:txBody>
      </p:sp>
      <p:pic>
        <p:nvPicPr>
          <p:cNvPr id="6" name="Picture 5" descr="screenshot of Google translate"/>
          <p:cNvPicPr>
            <a:picLocks noChangeAspect="1"/>
          </p:cNvPicPr>
          <p:nvPr/>
        </p:nvPicPr>
        <p:blipFill>
          <a:blip r:embed="rId5"/>
          <a:stretch>
            <a:fillRect/>
          </a:stretch>
        </p:blipFill>
        <p:spPr>
          <a:xfrm>
            <a:off x="2538168" y="1617200"/>
            <a:ext cx="7806690" cy="4389120"/>
          </a:xfrm>
          <a:prstGeom prst="rect">
            <a:avLst/>
          </a:prstGeom>
        </p:spPr>
      </p:pic>
      <p:sp>
        <p:nvSpPr>
          <p:cNvPr id="15" name="Oval Callout 14" descr="oval callout"/>
          <p:cNvSpPr/>
          <p:nvPr/>
        </p:nvSpPr>
        <p:spPr>
          <a:xfrm>
            <a:off x="43306" y="4074081"/>
            <a:ext cx="6998047" cy="1211902"/>
          </a:xfrm>
          <a:prstGeom prst="wedgeEllipseCallout">
            <a:avLst>
              <a:gd name="adj1" fmla="val -6488"/>
              <a:gd name="adj2" fmla="val -12369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lvl="1" algn="ctr">
              <a:defRPr/>
            </a:pPr>
            <a:r>
              <a:rPr lang="en-GB" sz="2000" dirty="0">
                <a:solidFill>
                  <a:prstClr val="white"/>
                </a:solidFill>
              </a:rPr>
              <a:t>You type the word you want to look up here (make sure it is in the right language!)</a:t>
            </a:r>
          </a:p>
          <a:p>
            <a:pPr>
              <a:defRPr/>
            </a:pPr>
            <a:endParaRPr lang="en-GB" dirty="0">
              <a:solidFill>
                <a:srgbClr val="002060"/>
              </a:solidFill>
            </a:endParaRPr>
          </a:p>
        </p:txBody>
      </p:sp>
      <p:sp>
        <p:nvSpPr>
          <p:cNvPr id="16" name="Oval Callout 15" descr="oval callout"/>
          <p:cNvSpPr/>
          <p:nvPr/>
        </p:nvSpPr>
        <p:spPr>
          <a:xfrm>
            <a:off x="5193953" y="495755"/>
            <a:ext cx="6998047" cy="1211902"/>
          </a:xfrm>
          <a:prstGeom prst="wedgeEllipseCallout">
            <a:avLst>
              <a:gd name="adj1" fmla="val -32621"/>
              <a:gd name="adj2" fmla="val 122299"/>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lvl="1" algn="ctr">
              <a:defRPr/>
            </a:pPr>
            <a:r>
              <a:rPr lang="en-GB" sz="2000" dirty="0">
                <a:solidFill>
                  <a:prstClr val="white"/>
                </a:solidFill>
              </a:rPr>
              <a:t>You can reverse the direction of translation (English to French or French to English) here</a:t>
            </a:r>
          </a:p>
          <a:p>
            <a:pPr>
              <a:defRPr/>
            </a:pPr>
            <a:endParaRPr lang="en-GB" dirty="0">
              <a:solidFill>
                <a:srgbClr val="002060"/>
              </a:solidFill>
            </a:endParaRPr>
          </a:p>
        </p:txBody>
      </p:sp>
      <p:sp>
        <p:nvSpPr>
          <p:cNvPr id="10" name="Oval Callout 9" descr="oval callout"/>
          <p:cNvSpPr/>
          <p:nvPr/>
        </p:nvSpPr>
        <p:spPr>
          <a:xfrm>
            <a:off x="7199213" y="3647013"/>
            <a:ext cx="3954202" cy="1211902"/>
          </a:xfrm>
          <a:prstGeom prst="wedgeEllipseCallout">
            <a:avLst>
              <a:gd name="adj1" fmla="val -123215"/>
              <a:gd name="adj2" fmla="val -121714"/>
            </a:avLst>
          </a:prstGeom>
          <a:solidFill>
            <a:srgbClr val="11507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a:solidFill>
                <a:prstClr val="white"/>
              </a:solidFill>
            </a:endParaRPr>
          </a:p>
          <a:p>
            <a:pPr>
              <a:defRPr/>
            </a:pPr>
            <a:endParaRPr lang="en-GB">
              <a:solidFill>
                <a:srgbClr val="002060"/>
              </a:solidFill>
            </a:endParaRPr>
          </a:p>
        </p:txBody>
      </p:sp>
      <p:sp>
        <p:nvSpPr>
          <p:cNvPr id="11" name="Oval Callout 10"/>
          <p:cNvSpPr/>
          <p:nvPr/>
        </p:nvSpPr>
        <p:spPr>
          <a:xfrm>
            <a:off x="7120283" y="3647013"/>
            <a:ext cx="3954202" cy="1211902"/>
          </a:xfrm>
          <a:prstGeom prst="wedgeEllipseCallout">
            <a:avLst>
              <a:gd name="adj1" fmla="val -45476"/>
              <a:gd name="adj2" fmla="val -121715"/>
            </a:avLst>
          </a:prstGeom>
          <a:solidFill>
            <a:srgbClr val="11507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a:solidFill>
                <a:prstClr val="white"/>
              </a:solidFill>
            </a:endParaRPr>
          </a:p>
          <a:p>
            <a:pPr lvl="1" algn="ctr">
              <a:defRPr/>
            </a:pPr>
            <a:r>
              <a:rPr lang="en-GB" sz="2000">
                <a:solidFill>
                  <a:prstClr val="white"/>
                </a:solidFill>
              </a:rPr>
              <a:t>You select the ‘from’ and ‘to’ languages here</a:t>
            </a:r>
          </a:p>
          <a:p>
            <a:pPr>
              <a:defRPr/>
            </a:pPr>
            <a:endParaRPr lang="en-GB">
              <a:solidFill>
                <a:srgbClr val="002060"/>
              </a:solidFill>
            </a:endParaRPr>
          </a:p>
        </p:txBody>
      </p:sp>
    </p:spTree>
    <p:extLst>
      <p:ext uri="{BB962C8B-B14F-4D97-AF65-F5344CB8AC3E}">
        <p14:creationId xmlns:p14="http://schemas.microsoft.com/office/powerpoint/2010/main" val="33184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863"/>
            <a:ext cx="645724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Comparing options</a:t>
            </a:r>
          </a:p>
        </p:txBody>
      </p:sp>
      <p:sp>
        <p:nvSpPr>
          <p:cNvPr id="3" name="TextBox 2"/>
          <p:cNvSpPr txBox="1"/>
          <p:nvPr/>
        </p:nvSpPr>
        <p:spPr>
          <a:xfrm>
            <a:off x="482137" y="1163991"/>
            <a:ext cx="11154541" cy="1323439"/>
          </a:xfrm>
          <a:prstGeom prst="rect">
            <a:avLst/>
          </a:prstGeom>
          <a:noFill/>
        </p:spPr>
        <p:txBody>
          <a:bodyPr wrap="square" rtlCol="0">
            <a:spAutoFit/>
          </a:bodyPr>
          <a:lstStyle/>
          <a:p>
            <a:pPr>
              <a:defRPr/>
            </a:pPr>
            <a:r>
              <a:rPr lang="en-GB" sz="2000">
                <a:solidFill>
                  <a:srgbClr val="002060"/>
                </a:solidFill>
              </a:rPr>
              <a:t>Compare below the amount of information about </a:t>
            </a:r>
            <a:r>
              <a:rPr lang="en-GB" sz="2000" b="1">
                <a:solidFill>
                  <a:srgbClr val="002060"/>
                </a:solidFill>
              </a:rPr>
              <a:t>correct French usage</a:t>
            </a:r>
            <a:r>
              <a:rPr lang="en-GB" sz="2000">
                <a:solidFill>
                  <a:srgbClr val="002060"/>
                </a:solidFill>
              </a:rPr>
              <a:t> given by the online dictionary (on the left) and the translation website (on the right). </a:t>
            </a:r>
          </a:p>
          <a:p>
            <a:pPr>
              <a:defRPr/>
            </a:pPr>
            <a:endParaRPr lang="en-GB" sz="2000">
              <a:solidFill>
                <a:srgbClr val="002060"/>
              </a:solidFill>
            </a:endParaRPr>
          </a:p>
          <a:p>
            <a:pPr>
              <a:defRPr/>
            </a:pPr>
            <a:r>
              <a:rPr lang="en-GB" sz="2000">
                <a:solidFill>
                  <a:srgbClr val="002060"/>
                </a:solidFill>
              </a:rPr>
              <a:t>Which is likely to be the most useful?</a:t>
            </a:r>
            <a:endParaRPr lang="en-GB" sz="2000" b="1" dirty="0">
              <a:solidFill>
                <a:srgbClr val="002060"/>
              </a:solidFill>
            </a:endParaRPr>
          </a:p>
        </p:txBody>
      </p:sp>
      <p:pic>
        <p:nvPicPr>
          <p:cNvPr id="4" name="Picture 3" descr="screenshot of of an online dictionary"/>
          <p:cNvPicPr>
            <a:picLocks noChangeAspect="1"/>
          </p:cNvPicPr>
          <p:nvPr/>
        </p:nvPicPr>
        <p:blipFill>
          <a:blip r:embed="rId4"/>
          <a:stretch>
            <a:fillRect/>
          </a:stretch>
        </p:blipFill>
        <p:spPr>
          <a:xfrm>
            <a:off x="143581" y="2489554"/>
            <a:ext cx="6505575" cy="3657600"/>
          </a:xfrm>
          <a:prstGeom prst="rect">
            <a:avLst/>
          </a:prstGeom>
        </p:spPr>
      </p:pic>
      <p:pic>
        <p:nvPicPr>
          <p:cNvPr id="7" name="Picture 6" descr="screenshot of Google Translate"/>
          <p:cNvPicPr>
            <a:picLocks noChangeAspect="1"/>
          </p:cNvPicPr>
          <p:nvPr/>
        </p:nvPicPr>
        <p:blipFill>
          <a:blip r:embed="rId5"/>
          <a:stretch>
            <a:fillRect/>
          </a:stretch>
        </p:blipFill>
        <p:spPr>
          <a:xfrm>
            <a:off x="5558964" y="2489554"/>
            <a:ext cx="6505575" cy="3657600"/>
          </a:xfrm>
          <a:prstGeom prst="rect">
            <a:avLst/>
          </a:prstGeom>
        </p:spPr>
      </p:pic>
    </p:spTree>
    <p:extLst>
      <p:ext uri="{BB962C8B-B14F-4D97-AF65-F5344CB8AC3E}">
        <p14:creationId xmlns:p14="http://schemas.microsoft.com/office/powerpoint/2010/main" val="240085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2400" dirty="0"/>
              <a:t>Watch what happens as you go round a few languages translating this well-known sentence. First, from the English into French:</a:t>
            </a:r>
          </a:p>
        </p:txBody>
      </p:sp>
      <p:pic>
        <p:nvPicPr>
          <p:cNvPr id="4" name="Picture 3" descr="screenshot of Google translate"/>
          <p:cNvPicPr>
            <a:picLocks noChangeAspect="1"/>
          </p:cNvPicPr>
          <p:nvPr/>
        </p:nvPicPr>
        <p:blipFill>
          <a:blip r:embed="rId3"/>
          <a:stretch>
            <a:fillRect/>
          </a:stretch>
        </p:blipFill>
        <p:spPr>
          <a:xfrm>
            <a:off x="1714902" y="1105854"/>
            <a:ext cx="9107805" cy="5120640"/>
          </a:xfrm>
          <a:prstGeom prst="rect">
            <a:avLst/>
          </a:prstGeom>
        </p:spPr>
      </p:pic>
      <p:sp>
        <p:nvSpPr>
          <p:cNvPr id="5" name="Oval Callout 4" descr="oval callout"/>
          <p:cNvSpPr/>
          <p:nvPr/>
        </p:nvSpPr>
        <p:spPr>
          <a:xfrm>
            <a:off x="4701362" y="3918857"/>
            <a:ext cx="6998047" cy="2807699"/>
          </a:xfrm>
          <a:prstGeom prst="wedgeEllipseCallout">
            <a:avLst>
              <a:gd name="adj1" fmla="val -265"/>
              <a:gd name="adj2" fmla="val -7652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a:defRPr/>
            </a:pPr>
            <a:endParaRPr lang="en-GB" dirty="0">
              <a:solidFill>
                <a:srgbClr val="002060"/>
              </a:solidFill>
            </a:endParaRPr>
          </a:p>
        </p:txBody>
      </p:sp>
      <p:sp>
        <p:nvSpPr>
          <p:cNvPr id="6" name="TextBox 5"/>
          <p:cNvSpPr txBox="1"/>
          <p:nvPr/>
        </p:nvSpPr>
        <p:spPr>
          <a:xfrm>
            <a:off x="5293899" y="4430256"/>
            <a:ext cx="6059901" cy="2246769"/>
          </a:xfrm>
          <a:prstGeom prst="rect">
            <a:avLst/>
          </a:prstGeom>
          <a:noFill/>
        </p:spPr>
        <p:txBody>
          <a:bodyPr wrap="square" rtlCol="0">
            <a:spAutoFit/>
          </a:bodyPr>
          <a:lstStyle/>
          <a:p>
            <a:pPr algn="ctr"/>
            <a:r>
              <a:rPr lang="en-GB" sz="2000" dirty="0">
                <a:solidFill>
                  <a:prstClr val="white"/>
                </a:solidFill>
              </a:rPr>
              <a:t>Students haven’t learnt any past tense yet, but it’s worth pointing out that google translate often selects the simple past in French and German, when this is seldom / never (!) the appropriate choice for students for their own production.</a:t>
            </a:r>
          </a:p>
          <a:p>
            <a:pPr algn="ctr"/>
            <a:endParaRPr lang="en-GB" sz="2000" dirty="0">
              <a:solidFill>
                <a:prstClr val="black"/>
              </a:solidFill>
            </a:endParaRPr>
          </a:p>
        </p:txBody>
      </p:sp>
    </p:spTree>
    <p:extLst>
      <p:ext uri="{BB962C8B-B14F-4D97-AF65-F5344CB8AC3E}">
        <p14:creationId xmlns:p14="http://schemas.microsoft.com/office/powerpoint/2010/main" val="7670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411"/>
            <a:ext cx="10515600" cy="1325563"/>
          </a:xfrm>
        </p:spPr>
        <p:txBody>
          <a:bodyPr>
            <a:normAutofit/>
          </a:bodyPr>
          <a:lstStyle/>
          <a:p>
            <a:r>
              <a:rPr lang="en-GB" sz="2800" dirty="0"/>
              <a:t>Then from the French into German:</a:t>
            </a:r>
          </a:p>
        </p:txBody>
      </p:sp>
      <p:pic>
        <p:nvPicPr>
          <p:cNvPr id="4" name="Picture 3" descr="screenshot of Google translate, French into German"/>
          <p:cNvPicPr>
            <a:picLocks noChangeAspect="1"/>
          </p:cNvPicPr>
          <p:nvPr/>
        </p:nvPicPr>
        <p:blipFill>
          <a:blip r:embed="rId3"/>
          <a:stretch>
            <a:fillRect/>
          </a:stretch>
        </p:blipFill>
        <p:spPr>
          <a:xfrm>
            <a:off x="1542097" y="1056323"/>
            <a:ext cx="9107805" cy="5120640"/>
          </a:xfrm>
          <a:prstGeom prst="rect">
            <a:avLst/>
          </a:prstGeom>
        </p:spPr>
      </p:pic>
      <p:sp>
        <p:nvSpPr>
          <p:cNvPr id="5" name="Oval Callout 4" descr="oval callout"/>
          <p:cNvSpPr/>
          <p:nvPr/>
        </p:nvSpPr>
        <p:spPr>
          <a:xfrm>
            <a:off x="6095999" y="3488600"/>
            <a:ext cx="4623695" cy="1219200"/>
          </a:xfrm>
          <a:prstGeom prst="wedgeEllipseCallout">
            <a:avLst>
              <a:gd name="adj1" fmla="val -265"/>
              <a:gd name="adj2" fmla="val -7652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a:defRPr/>
            </a:pPr>
            <a:endParaRPr lang="en-GB" dirty="0">
              <a:solidFill>
                <a:srgbClr val="002060"/>
              </a:solidFill>
            </a:endParaRPr>
          </a:p>
        </p:txBody>
      </p:sp>
      <p:sp>
        <p:nvSpPr>
          <p:cNvPr id="6" name="TextBox 5"/>
          <p:cNvSpPr txBox="1"/>
          <p:nvPr/>
        </p:nvSpPr>
        <p:spPr>
          <a:xfrm>
            <a:off x="5328795" y="3832831"/>
            <a:ext cx="6059901" cy="400110"/>
          </a:xfrm>
          <a:prstGeom prst="rect">
            <a:avLst/>
          </a:prstGeom>
          <a:noFill/>
        </p:spPr>
        <p:txBody>
          <a:bodyPr wrap="square" rtlCol="0">
            <a:spAutoFit/>
          </a:bodyPr>
          <a:lstStyle/>
          <a:p>
            <a:pPr algn="ctr"/>
            <a:r>
              <a:rPr lang="en-GB" sz="2000" dirty="0">
                <a:solidFill>
                  <a:prstClr val="white"/>
                </a:solidFill>
              </a:rPr>
              <a:t>The past simple in German, too!</a:t>
            </a:r>
            <a:endParaRPr lang="en-GB" sz="2000" dirty="0">
              <a:solidFill>
                <a:prstClr val="black"/>
              </a:solidFill>
            </a:endParaRPr>
          </a:p>
        </p:txBody>
      </p:sp>
    </p:spTree>
    <p:extLst>
      <p:ext uri="{BB962C8B-B14F-4D97-AF65-F5344CB8AC3E}">
        <p14:creationId xmlns:p14="http://schemas.microsoft.com/office/powerpoint/2010/main" val="39822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2800" dirty="0"/>
              <a:t>Then the German into Spanish:</a:t>
            </a:r>
          </a:p>
        </p:txBody>
      </p:sp>
      <p:pic>
        <p:nvPicPr>
          <p:cNvPr id="4" name="Picture 3" descr="Google translate of German into Spanish"/>
          <p:cNvPicPr>
            <a:picLocks noChangeAspect="1"/>
          </p:cNvPicPr>
          <p:nvPr/>
        </p:nvPicPr>
        <p:blipFill>
          <a:blip r:embed="rId3"/>
          <a:stretch>
            <a:fillRect/>
          </a:stretch>
        </p:blipFill>
        <p:spPr>
          <a:xfrm>
            <a:off x="1542097" y="1105854"/>
            <a:ext cx="9107805" cy="5120640"/>
          </a:xfrm>
          <a:prstGeom prst="rect">
            <a:avLst/>
          </a:prstGeom>
        </p:spPr>
      </p:pic>
    </p:spTree>
    <p:extLst>
      <p:ext uri="{BB962C8B-B14F-4D97-AF65-F5344CB8AC3E}">
        <p14:creationId xmlns:p14="http://schemas.microsoft.com/office/powerpoint/2010/main" val="259378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411"/>
            <a:ext cx="10515600" cy="1325563"/>
          </a:xfrm>
        </p:spPr>
        <p:txBody>
          <a:bodyPr>
            <a:normAutofit/>
          </a:bodyPr>
          <a:lstStyle/>
          <a:p>
            <a:r>
              <a:rPr lang="en-GB" sz="2800" dirty="0"/>
              <a:t>... and finally from the Spanish back into English:</a:t>
            </a:r>
          </a:p>
        </p:txBody>
      </p:sp>
      <p:pic>
        <p:nvPicPr>
          <p:cNvPr id="5" name="Picture 4" descr="screenshot of Spanish back into English"/>
          <p:cNvPicPr>
            <a:picLocks noChangeAspect="1"/>
          </p:cNvPicPr>
          <p:nvPr/>
        </p:nvPicPr>
        <p:blipFill>
          <a:blip r:embed="rId3"/>
          <a:stretch>
            <a:fillRect/>
          </a:stretch>
        </p:blipFill>
        <p:spPr>
          <a:xfrm>
            <a:off x="1828300" y="1056323"/>
            <a:ext cx="9107805" cy="5120640"/>
          </a:xfrm>
          <a:prstGeom prst="rect">
            <a:avLst/>
          </a:prstGeom>
        </p:spPr>
      </p:pic>
      <p:sp>
        <p:nvSpPr>
          <p:cNvPr id="6" name="Content Placeholder 2"/>
          <p:cNvSpPr txBox="1">
            <a:spLocks/>
          </p:cNvSpPr>
          <p:nvPr/>
        </p:nvSpPr>
        <p:spPr>
          <a:xfrm>
            <a:off x="620485" y="3288805"/>
            <a:ext cx="10515600" cy="2888158"/>
          </a:xfrm>
          <a:prstGeom prst="rect">
            <a:avLst/>
          </a:prstGeom>
          <a:solidFill>
            <a:srgbClr val="115076"/>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prstClr val="white"/>
                </a:solidFill>
              </a:rPr>
              <a:t>So we have gone from:</a:t>
            </a:r>
          </a:p>
          <a:p>
            <a:pPr marL="0" indent="0">
              <a:buFont typeface="Arial" panose="020B0604020202020204" pitchFamily="34" charset="0"/>
              <a:buNone/>
            </a:pPr>
            <a:r>
              <a:rPr lang="en-GB" sz="2400" dirty="0">
                <a:solidFill>
                  <a:prstClr val="white"/>
                </a:solidFill>
              </a:rPr>
              <a:t>‘The quick brown fox jumped </a:t>
            </a:r>
            <a:r>
              <a:rPr lang="en-GB" sz="2400" b="1" dirty="0">
                <a:solidFill>
                  <a:srgbClr val="FF6600"/>
                </a:solidFill>
              </a:rPr>
              <a:t>over</a:t>
            </a:r>
            <a:r>
              <a:rPr lang="en-GB" sz="2400" dirty="0">
                <a:solidFill>
                  <a:prstClr val="white"/>
                </a:solidFill>
              </a:rPr>
              <a:t> the lazy dog.’</a:t>
            </a:r>
          </a:p>
          <a:p>
            <a:pPr marL="0" indent="0">
              <a:buFont typeface="Arial" panose="020B0604020202020204" pitchFamily="34" charset="0"/>
              <a:buNone/>
            </a:pPr>
            <a:r>
              <a:rPr lang="en-GB" sz="2400" dirty="0">
                <a:solidFill>
                  <a:prstClr val="white"/>
                </a:solidFill>
              </a:rPr>
              <a:t>to:</a:t>
            </a:r>
          </a:p>
          <a:p>
            <a:pPr marL="0" indent="0">
              <a:buFont typeface="Arial" panose="020B0604020202020204" pitchFamily="34" charset="0"/>
              <a:buNone/>
            </a:pPr>
            <a:r>
              <a:rPr lang="en-GB" sz="2400" dirty="0">
                <a:solidFill>
                  <a:prstClr val="white"/>
                </a:solidFill>
              </a:rPr>
              <a:t>The quick brown fox jumped </a:t>
            </a:r>
            <a:r>
              <a:rPr lang="en-GB" sz="2400" b="1" dirty="0">
                <a:solidFill>
                  <a:srgbClr val="FF6600"/>
                </a:solidFill>
              </a:rPr>
              <a:t>on</a:t>
            </a:r>
            <a:r>
              <a:rPr lang="en-GB" sz="2400" dirty="0">
                <a:solidFill>
                  <a:prstClr val="white"/>
                </a:solidFill>
              </a:rPr>
              <a:t> the lazy dog.</a:t>
            </a:r>
          </a:p>
          <a:p>
            <a:pPr marL="0" indent="0">
              <a:buFont typeface="Arial" panose="020B0604020202020204" pitchFamily="34" charset="0"/>
              <a:buNone/>
            </a:pPr>
            <a:r>
              <a:rPr lang="en-GB" sz="2400" dirty="0">
                <a:solidFill>
                  <a:prstClr val="white"/>
                </a:solidFill>
              </a:rPr>
              <a:t>Quite a difference for the dog! </a:t>
            </a:r>
            <a:br>
              <a:rPr lang="en-GB" sz="2400" dirty="0">
                <a:solidFill>
                  <a:prstClr val="white"/>
                </a:solidFill>
              </a:rPr>
            </a:br>
            <a:r>
              <a:rPr lang="en-GB" sz="2400" dirty="0">
                <a:solidFill>
                  <a:prstClr val="white"/>
                </a:solidFill>
              </a:rPr>
              <a:t>Sometimes these small errors make a big difference to the intended meaning (e.g., whether or not there was a fox-dog fight!)</a:t>
            </a:r>
          </a:p>
        </p:txBody>
      </p:sp>
      <p:sp>
        <p:nvSpPr>
          <p:cNvPr id="4" name="Oval 3" descr="oval highlighting the word 'on'"/>
          <p:cNvSpPr/>
          <p:nvPr/>
        </p:nvSpPr>
        <p:spPr>
          <a:xfrm>
            <a:off x="7924800" y="2677886"/>
            <a:ext cx="370114" cy="610919"/>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653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 name="Title 1"/>
          <p:cNvSpPr>
            <a:spLocks noGrp="1"/>
          </p:cNvSpPr>
          <p:nvPr>
            <p:ph type="title"/>
          </p:nvPr>
        </p:nvSpPr>
        <p:spPr>
          <a:xfrm>
            <a:off x="161308" y="0"/>
            <a:ext cx="6484584" cy="1325563"/>
          </a:xfrm>
        </p:spPr>
        <p:txBody>
          <a:bodyPr>
            <a:normAutofit/>
          </a:bodyPr>
          <a:lstStyle/>
          <a:p>
            <a:r>
              <a:rPr lang="en-GB" sz="3600" b="1" dirty="0">
                <a:solidFill>
                  <a:schemeClr val="bg1"/>
                </a:solidFill>
              </a:rPr>
              <a:t>Online dictionary</a:t>
            </a:r>
          </a:p>
        </p:txBody>
      </p:sp>
      <p:sp>
        <p:nvSpPr>
          <p:cNvPr id="3" name="TextBox 2"/>
          <p:cNvSpPr txBox="1"/>
          <p:nvPr/>
        </p:nvSpPr>
        <p:spPr>
          <a:xfrm>
            <a:off x="482137" y="1163991"/>
            <a:ext cx="11154541" cy="1015663"/>
          </a:xfrm>
          <a:prstGeom prst="rect">
            <a:avLst/>
          </a:prstGeom>
          <a:noFill/>
        </p:spPr>
        <p:txBody>
          <a:bodyPr wrap="square" rtlCol="0">
            <a:spAutoFit/>
          </a:bodyPr>
          <a:lstStyle/>
          <a:p>
            <a:pPr>
              <a:defRPr/>
            </a:pPr>
            <a:r>
              <a:rPr lang="en-GB" sz="2000">
                <a:solidFill>
                  <a:srgbClr val="002060"/>
                </a:solidFill>
              </a:rPr>
              <a:t>These days, you don’t have to use a paper dictionary: online dictionaries are available. A good one for German is </a:t>
            </a:r>
            <a:r>
              <a:rPr lang="en-GB" sz="2000">
                <a:solidFill>
                  <a:prstClr val="black"/>
                </a:solidFill>
                <a:hlinkClick r:id="rId4"/>
              </a:rPr>
              <a:t>dict.cc</a:t>
            </a:r>
            <a:endParaRPr lang="en-GB" sz="2000">
              <a:solidFill>
                <a:prstClr val="black"/>
              </a:solidFill>
            </a:endParaRPr>
          </a:p>
          <a:p>
            <a:pPr>
              <a:defRPr/>
            </a:pPr>
            <a:r>
              <a:rPr lang="en-GB" sz="2000">
                <a:solidFill>
                  <a:srgbClr val="002060"/>
                </a:solidFill>
              </a:rPr>
              <a:t>It looks like this:</a:t>
            </a:r>
            <a:endParaRPr lang="en-GB" sz="2000" dirty="0">
              <a:solidFill>
                <a:srgbClr val="002060"/>
              </a:solidFill>
            </a:endParaRPr>
          </a:p>
        </p:txBody>
      </p:sp>
      <p:pic>
        <p:nvPicPr>
          <p:cNvPr id="4" name="Picture 3" descr="screenshot of the website dict.cc"/>
          <p:cNvPicPr>
            <a:picLocks noChangeAspect="1"/>
          </p:cNvPicPr>
          <p:nvPr/>
        </p:nvPicPr>
        <p:blipFill>
          <a:blip r:embed="rId5"/>
          <a:stretch>
            <a:fillRect/>
          </a:stretch>
        </p:blipFill>
        <p:spPr>
          <a:xfrm>
            <a:off x="2660842" y="1990339"/>
            <a:ext cx="7315200" cy="4114800"/>
          </a:xfrm>
          <a:prstGeom prst="rect">
            <a:avLst/>
          </a:prstGeom>
        </p:spPr>
      </p:pic>
      <p:sp>
        <p:nvSpPr>
          <p:cNvPr id="15" name="Oval Callout 14"/>
          <p:cNvSpPr/>
          <p:nvPr/>
        </p:nvSpPr>
        <p:spPr>
          <a:xfrm>
            <a:off x="4773707" y="3006002"/>
            <a:ext cx="6998047" cy="1211902"/>
          </a:xfrm>
          <a:prstGeom prst="wedgeEllipseCallout">
            <a:avLst>
              <a:gd name="adj1" fmla="val -53015"/>
              <a:gd name="adj2" fmla="val -100408"/>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lvl="1" algn="ctr">
              <a:defRPr/>
            </a:pPr>
            <a:r>
              <a:rPr lang="en-GB" sz="2000" dirty="0">
                <a:solidFill>
                  <a:prstClr val="white"/>
                </a:solidFill>
              </a:rPr>
              <a:t>You type the word you want to look up here (make sure it is in the right language!)</a:t>
            </a:r>
          </a:p>
          <a:p>
            <a:pPr>
              <a:defRPr/>
            </a:pPr>
            <a:endParaRPr lang="en-GB" dirty="0">
              <a:solidFill>
                <a:srgbClr val="002060"/>
              </a:solidFill>
            </a:endParaRPr>
          </a:p>
        </p:txBody>
      </p:sp>
      <p:sp>
        <p:nvSpPr>
          <p:cNvPr id="16" name="Oval Callout 15"/>
          <p:cNvSpPr/>
          <p:nvPr/>
        </p:nvSpPr>
        <p:spPr>
          <a:xfrm>
            <a:off x="43306" y="4047739"/>
            <a:ext cx="6998047" cy="1211902"/>
          </a:xfrm>
          <a:prstGeom prst="wedgeEllipseCallout">
            <a:avLst>
              <a:gd name="adj1" fmla="val 4476"/>
              <a:gd name="adj2" fmla="val -172930"/>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endParaRPr lang="en-GB" sz="2000" dirty="0">
              <a:solidFill>
                <a:prstClr val="white"/>
              </a:solidFill>
            </a:endParaRPr>
          </a:p>
          <a:p>
            <a:pPr lvl="1" algn="ctr">
              <a:defRPr/>
            </a:pPr>
            <a:r>
              <a:rPr lang="en-GB" sz="2000" dirty="0">
                <a:solidFill>
                  <a:prstClr val="white"/>
                </a:solidFill>
              </a:rPr>
              <a:t>You swap between the </a:t>
            </a:r>
          </a:p>
          <a:p>
            <a:pPr lvl="1" algn="ctr">
              <a:defRPr/>
            </a:pPr>
            <a:r>
              <a:rPr lang="en-GB" sz="2000" dirty="0">
                <a:solidFill>
                  <a:prstClr val="white"/>
                </a:solidFill>
              </a:rPr>
              <a:t>English to German and German to English sections, here.</a:t>
            </a:r>
          </a:p>
          <a:p>
            <a:pPr>
              <a:defRPr/>
            </a:pPr>
            <a:endParaRPr lang="en-GB" dirty="0">
              <a:solidFill>
                <a:srgbClr val="002060"/>
              </a:solidFill>
            </a:endParaRPr>
          </a:p>
        </p:txBody>
      </p:sp>
    </p:spTree>
    <p:extLst>
      <p:ext uri="{BB962C8B-B14F-4D97-AF65-F5344CB8AC3E}">
        <p14:creationId xmlns:p14="http://schemas.microsoft.com/office/powerpoint/2010/main" val="378824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9416" y="0"/>
            <a:ext cx="10515600" cy="1325563"/>
          </a:xfrm>
        </p:spPr>
        <p:txBody>
          <a:bodyPr>
            <a:noAutofit/>
          </a:bodyPr>
          <a:lstStyle/>
          <a:p>
            <a:r>
              <a:rPr lang="en-GB" sz="3600" b="1" dirty="0">
                <a:solidFill>
                  <a:schemeClr val="bg1"/>
                </a:solidFill>
              </a:rPr>
              <a:t>2.2.4</a:t>
            </a:r>
            <a:endParaRPr lang="en-GB" sz="4000" dirty="0"/>
          </a:p>
        </p:txBody>
      </p:sp>
      <p:sp>
        <p:nvSpPr>
          <p:cNvPr id="7" name="TextBox 6"/>
          <p:cNvSpPr txBox="1"/>
          <p:nvPr/>
        </p:nvSpPr>
        <p:spPr>
          <a:xfrm>
            <a:off x="300038" y="1190164"/>
            <a:ext cx="11428135" cy="1754326"/>
          </a:xfrm>
          <a:prstGeom prst="rect">
            <a:avLst/>
          </a:prstGeom>
          <a:noFill/>
        </p:spPr>
        <p:txBody>
          <a:bodyPr wrap="square" rtlCol="0">
            <a:spAutoFit/>
          </a:bodyPr>
          <a:lstStyle/>
          <a:p>
            <a:pPr>
              <a:lnSpc>
                <a:spcPct val="150000"/>
              </a:lnSpc>
              <a:defRPr/>
            </a:pPr>
            <a:r>
              <a:rPr lang="en-GB" dirty="0">
                <a:solidFill>
                  <a:srgbClr val="002060"/>
                </a:solidFill>
              </a:rPr>
              <a:t>The context of this week’s German lessons is:</a:t>
            </a:r>
          </a:p>
          <a:p>
            <a:pPr>
              <a:lnSpc>
                <a:spcPct val="150000"/>
              </a:lnSpc>
              <a:defRPr/>
            </a:pPr>
            <a:r>
              <a:rPr lang="en-GB" b="1" dirty="0">
                <a:solidFill>
                  <a:srgbClr val="002060"/>
                </a:solidFill>
              </a:rPr>
              <a:t>Asking and answering questions about  what you do out of school.</a:t>
            </a:r>
          </a:p>
          <a:p>
            <a:pPr>
              <a:lnSpc>
                <a:spcPct val="150000"/>
              </a:lnSpc>
              <a:defRPr/>
            </a:pPr>
            <a:r>
              <a:rPr lang="en-GB" dirty="0">
                <a:solidFill>
                  <a:srgbClr val="002060"/>
                </a:solidFill>
              </a:rPr>
              <a:t>Look up the following in </a:t>
            </a:r>
            <a:r>
              <a:rPr lang="en-GB" b="1" dirty="0">
                <a:solidFill>
                  <a:srgbClr val="002060"/>
                </a:solidFill>
              </a:rPr>
              <a:t>German</a:t>
            </a:r>
            <a:r>
              <a:rPr lang="en-GB" dirty="0">
                <a:solidFill>
                  <a:srgbClr val="002060"/>
                </a:solidFill>
              </a:rPr>
              <a:t> in a dictionary (paper or online) to increase the range of vocabulary you can use to talk about this topic:</a:t>
            </a:r>
          </a:p>
        </p:txBody>
      </p:sp>
      <p:sp>
        <p:nvSpPr>
          <p:cNvPr id="10" name="TextBox 9"/>
          <p:cNvSpPr txBox="1"/>
          <p:nvPr/>
        </p:nvSpPr>
        <p:spPr>
          <a:xfrm>
            <a:off x="1816431" y="3164865"/>
            <a:ext cx="9981537" cy="2169825"/>
          </a:xfrm>
          <a:prstGeom prst="rect">
            <a:avLst/>
          </a:prstGeom>
          <a:noFill/>
        </p:spPr>
        <p:txBody>
          <a:bodyPr wrap="square" rtlCol="0">
            <a:spAutoFit/>
          </a:bodyPr>
          <a:lstStyle/>
          <a:p>
            <a:pPr>
              <a:lnSpc>
                <a:spcPct val="150000"/>
              </a:lnSpc>
              <a:defRPr/>
            </a:pPr>
            <a:r>
              <a:rPr lang="en-GB" dirty="0">
                <a:solidFill>
                  <a:srgbClr val="002060"/>
                </a:solidFill>
              </a:rPr>
              <a:t>1) an activity verb (e.g. to run)</a:t>
            </a:r>
          </a:p>
          <a:p>
            <a:pPr>
              <a:lnSpc>
                <a:spcPct val="150000"/>
              </a:lnSpc>
              <a:defRPr/>
            </a:pPr>
            <a:r>
              <a:rPr lang="en-GB" dirty="0">
                <a:solidFill>
                  <a:srgbClr val="002060"/>
                </a:solidFill>
              </a:rPr>
              <a:t>2) the name of an activity (e.g. table tennis)</a:t>
            </a:r>
          </a:p>
          <a:p>
            <a:pPr>
              <a:lnSpc>
                <a:spcPct val="150000"/>
              </a:lnSpc>
              <a:defRPr/>
            </a:pPr>
            <a:r>
              <a:rPr lang="en-GB" dirty="0">
                <a:solidFill>
                  <a:srgbClr val="002060"/>
                </a:solidFill>
              </a:rPr>
              <a:t>3) the name of something you use in that activity (e.g. a racket)</a:t>
            </a:r>
          </a:p>
          <a:p>
            <a:pPr>
              <a:lnSpc>
                <a:spcPct val="150000"/>
              </a:lnSpc>
              <a:defRPr/>
            </a:pPr>
            <a:r>
              <a:rPr lang="en-GB" dirty="0">
                <a:solidFill>
                  <a:srgbClr val="002060"/>
                </a:solidFill>
              </a:rPr>
              <a:t>4) the name of the place where you go for that activity (e.g. the club)</a:t>
            </a:r>
          </a:p>
          <a:p>
            <a:pPr>
              <a:lnSpc>
                <a:spcPct val="150000"/>
              </a:lnSpc>
              <a:defRPr/>
            </a:pPr>
            <a:r>
              <a:rPr lang="en-GB" dirty="0">
                <a:solidFill>
                  <a:srgbClr val="002060"/>
                </a:solidFill>
              </a:rPr>
              <a:t>5) an adverb of time, saying when you usually do the activity (e.g. on Saturdays)</a:t>
            </a:r>
          </a:p>
        </p:txBody>
      </p:sp>
    </p:spTree>
    <p:extLst>
      <p:ext uri="{BB962C8B-B14F-4D97-AF65-F5344CB8AC3E}">
        <p14:creationId xmlns:p14="http://schemas.microsoft.com/office/powerpoint/2010/main" val="90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4472C4">
                    <a:lumMod val="50000"/>
                  </a:srgbClr>
                </a:solidFill>
              </a:rPr>
              <a:t>Using word reference resources</a:t>
            </a:r>
          </a:p>
          <a:p>
            <a:endParaRPr lang="en-GB">
              <a:solidFill>
                <a:srgbClr val="4472C4">
                  <a:lumMod val="50000"/>
                </a:srgbClr>
              </a:solidFill>
            </a:endParaRPr>
          </a:p>
          <a:p>
            <a:r>
              <a:rPr lang="en-GB">
                <a:solidFill>
                  <a:srgbClr val="4472C4">
                    <a:lumMod val="50000"/>
                  </a:srgbClr>
                </a:solidFill>
              </a:rPr>
              <a:t>Word patterns</a:t>
            </a:r>
          </a:p>
          <a:p>
            <a:pPr marL="0" indent="0">
              <a:buFont typeface="Arial" panose="020B0604020202020204" pitchFamily="34" charset="0"/>
              <a:buNone/>
            </a:pPr>
            <a:endParaRPr lang="en-GB">
              <a:solidFill>
                <a:srgbClr val="4472C4">
                  <a:lumMod val="50000"/>
                </a:srgbClr>
              </a:solidFill>
            </a:endParaRPr>
          </a:p>
          <a:p>
            <a:r>
              <a:rPr lang="en-GB">
                <a:solidFill>
                  <a:srgbClr val="4472C4">
                    <a:lumMod val="50000"/>
                  </a:srgbClr>
                </a:solidFill>
              </a:rPr>
              <a:t>Compound nouns (German)</a:t>
            </a:r>
          </a:p>
          <a:p>
            <a:endParaRPr lang="en-GB">
              <a:solidFill>
                <a:srgbClr val="4472C4">
                  <a:lumMod val="50000"/>
                </a:srgbClr>
              </a:solidFill>
            </a:endParaRPr>
          </a:p>
          <a:p>
            <a:r>
              <a:rPr lang="en-GB">
                <a:solidFill>
                  <a:srgbClr val="4472C4">
                    <a:lumMod val="50000"/>
                  </a:srgbClr>
                </a:solidFill>
              </a:rPr>
              <a:t>Cognates</a:t>
            </a:r>
          </a:p>
          <a:p>
            <a:endParaRPr lang="en-GB">
              <a:solidFill>
                <a:srgbClr val="4472C4">
                  <a:lumMod val="50000"/>
                </a:srgbClr>
              </a:solidFill>
            </a:endParaRPr>
          </a:p>
          <a:p>
            <a:r>
              <a:rPr lang="en-GB">
                <a:solidFill>
                  <a:srgbClr val="4472C4">
                    <a:lumMod val="50000"/>
                  </a:srgbClr>
                </a:solidFill>
              </a:rPr>
              <a:t>Words with multiple meanings</a:t>
            </a:r>
          </a:p>
          <a:p>
            <a:endParaRPr lang="en-GB">
              <a:solidFill>
                <a:srgbClr val="4472C4">
                  <a:lumMod val="50000"/>
                </a:srgbClr>
              </a:solidFill>
            </a:endParaRPr>
          </a:p>
          <a:p>
            <a:r>
              <a:rPr lang="en-GB">
                <a:solidFill>
                  <a:srgbClr val="4472C4">
                    <a:lumMod val="50000"/>
                  </a:srgbClr>
                </a:solidFill>
              </a:rPr>
              <a:t>Lexical profiling tool</a:t>
            </a:r>
          </a:p>
          <a:p>
            <a:endParaRPr lang="en-GB" sz="2400" dirty="0">
              <a:solidFill>
                <a:srgbClr val="4472C4">
                  <a:lumMod val="50000"/>
                </a:srgbClr>
              </a:solidFill>
            </a:endParaRPr>
          </a:p>
        </p:txBody>
      </p:sp>
      <p:pic>
        <p:nvPicPr>
          <p:cNvPr id="5" name="Picture 4"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spTree>
    <p:extLst>
      <p:ext uri="{BB962C8B-B14F-4D97-AF65-F5344CB8AC3E}">
        <p14:creationId xmlns:p14="http://schemas.microsoft.com/office/powerpoint/2010/main" val="301984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fo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036"/>
            <a:ext cx="8489244" cy="867128"/>
          </a:xfrm>
          <a:prstGeom prst="rect">
            <a:avLst/>
          </a:prstGeom>
        </p:spPr>
      </p:pic>
      <p:sp>
        <p:nvSpPr>
          <p:cNvPr id="5" name="Title 4"/>
          <p:cNvSpPr>
            <a:spLocks noGrp="1"/>
          </p:cNvSpPr>
          <p:nvPr>
            <p:ph type="title"/>
          </p:nvPr>
        </p:nvSpPr>
        <p:spPr>
          <a:xfrm>
            <a:off x="90694" y="45338"/>
            <a:ext cx="10515600" cy="1325563"/>
          </a:xfrm>
        </p:spPr>
        <p:txBody>
          <a:bodyPr>
            <a:normAutofit/>
          </a:bodyPr>
          <a:lstStyle/>
          <a:p>
            <a:r>
              <a:rPr lang="en-GB" sz="4000" b="1" dirty="0">
                <a:solidFill>
                  <a:schemeClr val="bg1"/>
                </a:solidFill>
              </a:rPr>
              <a:t>Common word patterns</a:t>
            </a:r>
          </a:p>
        </p:txBody>
      </p:sp>
      <p:pic>
        <p:nvPicPr>
          <p:cNvPr id="6" name="Picture 5" descr="AQA specification for using common patterns between Spanish and English "/>
          <p:cNvPicPr>
            <a:picLocks noChangeAspect="1"/>
          </p:cNvPicPr>
          <p:nvPr/>
        </p:nvPicPr>
        <p:blipFill>
          <a:blip r:embed="rId4"/>
          <a:stretch>
            <a:fillRect/>
          </a:stretch>
        </p:blipFill>
        <p:spPr>
          <a:xfrm>
            <a:off x="469502" y="1114955"/>
            <a:ext cx="3934028" cy="5068270"/>
          </a:xfrm>
          <a:prstGeom prst="rect">
            <a:avLst/>
          </a:prstGeom>
          <a:effectLst>
            <a:outerShdw blurRad="50800" dist="38100" dir="5400000" algn="t" rotWithShape="0">
              <a:prstClr val="black">
                <a:alpha val="40000"/>
              </a:prstClr>
            </a:outerShdw>
          </a:effectLst>
        </p:spPr>
      </p:pic>
      <p:pic>
        <p:nvPicPr>
          <p:cNvPr id="7" name="Picture 6" descr="screenshot of a page from the AQA specifications showing patterns and their examples between Spanish and English "/>
          <p:cNvPicPr>
            <a:picLocks noChangeAspect="1"/>
          </p:cNvPicPr>
          <p:nvPr/>
        </p:nvPicPr>
        <p:blipFill>
          <a:blip r:embed="rId5"/>
          <a:stretch>
            <a:fillRect/>
          </a:stretch>
        </p:blipFill>
        <p:spPr>
          <a:xfrm>
            <a:off x="4447448" y="1869083"/>
            <a:ext cx="5412528" cy="4083794"/>
          </a:xfrm>
          <a:prstGeom prst="rect">
            <a:avLst/>
          </a:prstGeom>
          <a:effectLst>
            <a:outerShdw blurRad="50800" dist="38100" dir="5400000" algn="t" rotWithShape="0">
              <a:prstClr val="black">
                <a:alpha val="40000"/>
              </a:prstClr>
            </a:outerShdw>
          </a:effectLst>
        </p:spPr>
      </p:pic>
      <p:sp>
        <p:nvSpPr>
          <p:cNvPr id="9" name="Rectangle 8"/>
          <p:cNvSpPr/>
          <p:nvPr/>
        </p:nvSpPr>
        <p:spPr>
          <a:xfrm>
            <a:off x="6293457" y="604078"/>
            <a:ext cx="5135781" cy="1200329"/>
          </a:xfrm>
          <a:prstGeom prst="rect">
            <a:avLst/>
          </a:prstGeom>
          <a:solidFill>
            <a:schemeClr val="accent4">
              <a:lumMod val="20000"/>
              <a:lumOff val="80000"/>
            </a:schemeClr>
          </a:solidFill>
          <a:ln>
            <a:solidFill>
              <a:schemeClr val="accent5">
                <a:lumMod val="50000"/>
              </a:schemeClr>
            </a:solidFill>
          </a:ln>
          <a:effectLst>
            <a:outerShdw blurRad="50800" dist="38100" dir="5400000" algn="t" rotWithShape="0">
              <a:prstClr val="black">
                <a:alpha val="40000"/>
              </a:prstClr>
            </a:outerShdw>
          </a:effectLst>
        </p:spPr>
        <p:txBody>
          <a:bodyPr wrap="square">
            <a:spAutoFit/>
          </a:bodyPr>
          <a:lstStyle/>
          <a:p>
            <a:pPr>
              <a:defRPr/>
            </a:pPr>
            <a:r>
              <a:rPr lang="en-GB" dirty="0">
                <a:solidFill>
                  <a:srgbClr val="4472C4">
                    <a:lumMod val="50000"/>
                  </a:srgbClr>
                </a:solidFill>
                <a:latin typeface="Century Gothic" panose="020B0502020202020204" pitchFamily="34" charset="0"/>
              </a:rPr>
              <a:t>“When words that can be understood using these rules occur in context, students will be expected to understand them.” </a:t>
            </a:r>
            <a:br>
              <a:rPr lang="en-GB" dirty="0">
                <a:solidFill>
                  <a:srgbClr val="4472C4">
                    <a:lumMod val="50000"/>
                  </a:srgbClr>
                </a:solidFill>
                <a:latin typeface="Century Gothic" panose="020B0502020202020204" pitchFamily="34" charset="0"/>
              </a:rPr>
            </a:br>
            <a:r>
              <a:rPr lang="en-GB" dirty="0">
                <a:solidFill>
                  <a:srgbClr val="4472C4">
                    <a:lumMod val="50000"/>
                  </a:srgbClr>
                </a:solidFill>
                <a:latin typeface="Century Gothic" panose="020B0502020202020204" pitchFamily="34" charset="0"/>
              </a:rPr>
              <a:t>AQA Specification section 3.4.1.17 </a:t>
            </a:r>
          </a:p>
        </p:txBody>
      </p:sp>
      <p:sp>
        <p:nvSpPr>
          <p:cNvPr id="4" name="Rectangle 3"/>
          <p:cNvSpPr/>
          <p:nvPr/>
        </p:nvSpPr>
        <p:spPr>
          <a:xfrm>
            <a:off x="5563782" y="5952877"/>
            <a:ext cx="6595130" cy="369332"/>
          </a:xfrm>
          <a:prstGeom prst="rect">
            <a:avLst/>
          </a:prstGeom>
        </p:spPr>
        <p:txBody>
          <a:bodyPr wrap="square">
            <a:spAutoFit/>
          </a:bodyPr>
          <a:lstStyle/>
          <a:p>
            <a:r>
              <a:rPr lang="en-GB" dirty="0">
                <a:solidFill>
                  <a:prstClr val="black"/>
                </a:solidFill>
                <a:hlinkClick r:id="rId6"/>
              </a:rPr>
              <a:t>https://resources.ncelp.org/concern/resources/bc386j21m?locale=en</a:t>
            </a:r>
            <a:endParaRPr lang="en-GB" dirty="0">
              <a:solidFill>
                <a:prstClr val="black"/>
              </a:solidFill>
            </a:endParaRPr>
          </a:p>
        </p:txBody>
      </p:sp>
    </p:spTree>
    <p:extLst>
      <p:ext uri="{BB962C8B-B14F-4D97-AF65-F5344CB8AC3E}">
        <p14:creationId xmlns:p14="http://schemas.microsoft.com/office/powerpoint/2010/main" val="11262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56371"/>
            <a:ext cx="10515600" cy="1325563"/>
          </a:xfrm>
        </p:spPr>
        <p:txBody>
          <a:bodyPr>
            <a:normAutofit/>
          </a:bodyPr>
          <a:lstStyle/>
          <a:p>
            <a:r>
              <a:rPr lang="en-GB" sz="4000" b="1" dirty="0">
                <a:solidFill>
                  <a:schemeClr val="bg1"/>
                </a:solidFill>
              </a:rPr>
              <a:t>Vocabulary activities</a:t>
            </a:r>
          </a:p>
        </p:txBody>
      </p:sp>
      <p:sp>
        <p:nvSpPr>
          <p:cNvPr id="10" name="Content Placeholder 2"/>
          <p:cNvSpPr>
            <a:spLocks noGrp="1"/>
          </p:cNvSpPr>
          <p:nvPr>
            <p:ph idx="1"/>
          </p:nvPr>
        </p:nvSpPr>
        <p:spPr>
          <a:xfrm>
            <a:off x="885575" y="1011035"/>
            <a:ext cx="10515600" cy="5483040"/>
          </a:xfrm>
        </p:spPr>
        <p:txBody>
          <a:bodyPr>
            <a:normAutofit fontScale="92500" lnSpcReduction="10000"/>
          </a:bodyPr>
          <a:lstStyle/>
          <a:p>
            <a:pPr marL="0" indent="0">
              <a:buNone/>
            </a:pPr>
            <a:r>
              <a:rPr lang="en-GB" sz="2400" dirty="0"/>
              <a:t>NCELP SOW assumes approx. 30 minutes prior learning of each week’s vocabulary, before the lesson takes place. </a:t>
            </a:r>
          </a:p>
          <a:p>
            <a:pPr marL="0" indent="0">
              <a:buNone/>
            </a:pPr>
            <a:endParaRPr lang="en-GB" sz="2400" dirty="0"/>
          </a:p>
          <a:p>
            <a:pPr marL="0" indent="0">
              <a:buNone/>
            </a:pPr>
            <a:r>
              <a:rPr lang="en-GB" sz="2400" dirty="0"/>
              <a:t>The vocabulary activities at the start of lessons aim to re-visit the new words the students have learnt at home, to strengthen the new knowledge. </a:t>
            </a:r>
          </a:p>
          <a:p>
            <a:pPr marL="0" indent="0">
              <a:buNone/>
            </a:pPr>
            <a:endParaRPr lang="en-GB" sz="2400" dirty="0"/>
          </a:p>
          <a:p>
            <a:pPr marL="0" indent="0">
              <a:buNone/>
            </a:pPr>
            <a:r>
              <a:rPr lang="en-GB" sz="2400" dirty="0"/>
              <a:t>Subsequent grammar input activities that week use the new vocabulary, thereby deepening knowledge. </a:t>
            </a:r>
          </a:p>
          <a:p>
            <a:pPr marL="0" indent="0">
              <a:buNone/>
            </a:pPr>
            <a:endParaRPr lang="en-GB" sz="2400" dirty="0"/>
          </a:p>
          <a:p>
            <a:pPr marL="0" indent="0">
              <a:buNone/>
            </a:pPr>
            <a:r>
              <a:rPr lang="en-GB" sz="2400" dirty="0"/>
              <a:t>Productive tasks then combine the target grammar feature and new vocabulary.  </a:t>
            </a:r>
          </a:p>
          <a:p>
            <a:pPr marL="0" indent="0">
              <a:buNone/>
            </a:pPr>
            <a:endParaRPr lang="en-GB" sz="2400" dirty="0"/>
          </a:p>
          <a:p>
            <a:pPr marL="0" indent="0">
              <a:buNone/>
            </a:pPr>
            <a:r>
              <a:rPr lang="en-GB" sz="2400" dirty="0"/>
              <a:t>Lessons also systematically recycle previously taught vocabulary (from several weeks earlier). Where possible, activities integrate new and previously taught vocabulary. Otherwise, separate tasks ensure that all necessary vocabulary taught in previous weeks is revisited.</a:t>
            </a:r>
          </a:p>
          <a:p>
            <a:endParaRPr lang="en-GB" sz="2000" dirty="0"/>
          </a:p>
        </p:txBody>
      </p:sp>
    </p:spTree>
    <p:extLst>
      <p:ext uri="{BB962C8B-B14F-4D97-AF65-F5344CB8AC3E}">
        <p14:creationId xmlns:p14="http://schemas.microsoft.com/office/powerpoint/2010/main" val="32466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29669" y="-313359"/>
            <a:ext cx="10515600" cy="1325563"/>
          </a:xfrm>
        </p:spPr>
        <p:txBody>
          <a:bodyPr>
            <a:normAutofit/>
          </a:bodyPr>
          <a:lstStyle/>
          <a:p>
            <a:pPr algn="ctr"/>
            <a:r>
              <a:rPr lang="en-GB" sz="2800" b="1" dirty="0"/>
              <a:t>English </a:t>
            </a:r>
            <a:r>
              <a:rPr lang="en-GB" sz="2800" b="1" dirty="0">
                <a:sym typeface="Wingdings" panose="05000000000000000000" pitchFamily="2" charset="2"/>
              </a:rPr>
              <a:t> Spanish  English</a:t>
            </a:r>
            <a:endParaRPr lang="en-GB" sz="2800" b="1" dirty="0"/>
          </a:p>
        </p:txBody>
      </p:sp>
      <p:sp>
        <p:nvSpPr>
          <p:cNvPr id="10" name="Oval 9"/>
          <p:cNvSpPr/>
          <p:nvPr/>
        </p:nvSpPr>
        <p:spPr>
          <a:xfrm>
            <a:off x="87341" y="36576"/>
            <a:ext cx="642328"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GB" sz="4000" b="1" dirty="0">
                <a:solidFill>
                  <a:srgbClr val="4472C4">
                    <a:lumMod val="50000"/>
                  </a:srgbClr>
                </a:solidFill>
                <a:latin typeface="Century Gothic" panose="020B0502020202020204" pitchFamily="34" charset="0"/>
              </a:rPr>
              <a:t>1</a:t>
            </a:r>
          </a:p>
        </p:txBody>
      </p:sp>
      <p:sp>
        <p:nvSpPr>
          <p:cNvPr id="3" name="Title 1"/>
          <p:cNvSpPr txBox="1">
            <a:spLocks/>
          </p:cNvSpPr>
          <p:nvPr/>
        </p:nvSpPr>
        <p:spPr>
          <a:xfrm>
            <a:off x="211136" y="581421"/>
            <a:ext cx="11512202" cy="803714"/>
          </a:xfrm>
          <a:prstGeom prst="rect">
            <a:avLst/>
          </a:prstGeom>
          <a:solidFill>
            <a:srgbClr val="EA5F00"/>
          </a:solidFill>
          <a:ln>
            <a:solidFill>
              <a:schemeClr val="tx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dirty="0">
                <a:solidFill>
                  <a:prstClr val="white"/>
                </a:solidFill>
                <a:latin typeface="Century Gothic" panose="020B0502020202020204" pitchFamily="34" charset="0"/>
              </a:rPr>
              <a:t>-</a:t>
            </a:r>
            <a:r>
              <a:rPr lang="en-GB" sz="3200" b="1" dirty="0">
                <a:solidFill>
                  <a:prstClr val="white"/>
                </a:solidFill>
                <a:latin typeface="Century Gothic" panose="020B0502020202020204" pitchFamily="34" charset="0"/>
              </a:rPr>
              <a:t>id</a:t>
            </a:r>
            <a:r>
              <a:rPr lang="en-GB" sz="3200" dirty="0">
                <a:solidFill>
                  <a:prstClr val="white"/>
                </a:solidFill>
                <a:latin typeface="Century Gothic" panose="020B0502020202020204" pitchFamily="34" charset="0"/>
              </a:rPr>
              <a:t> at the end of the word often changes to -</a:t>
            </a:r>
            <a:r>
              <a:rPr lang="en-GB" sz="3200" b="1" dirty="0" err="1">
                <a:solidFill>
                  <a:prstClr val="white"/>
                </a:solidFill>
                <a:latin typeface="Century Gothic" panose="020B0502020202020204" pitchFamily="34" charset="0"/>
              </a:rPr>
              <a:t>ido</a:t>
            </a:r>
            <a:endParaRPr lang="en-GB" sz="3200" b="1" dirty="0">
              <a:solidFill>
                <a:prstClr val="white"/>
              </a:solidFill>
              <a:latin typeface="Century Gothic" panose="020B0502020202020204" pitchFamily="34" charset="0"/>
            </a:endParaRPr>
          </a:p>
        </p:txBody>
      </p:sp>
      <p:sp>
        <p:nvSpPr>
          <p:cNvPr id="4" name="Rounded Rectangle 3"/>
          <p:cNvSpPr/>
          <p:nvPr/>
        </p:nvSpPr>
        <p:spPr>
          <a:xfrm>
            <a:off x="499469" y="1747143"/>
            <a:ext cx="3991031" cy="8676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rgbClr val="4472C4">
                    <a:lumMod val="50000"/>
                  </a:srgbClr>
                </a:solidFill>
                <a:latin typeface="Century Gothic" panose="020B0502020202020204" pitchFamily="34" charset="0"/>
              </a:rPr>
              <a:t>The boy is tim</a:t>
            </a:r>
            <a:r>
              <a:rPr lang="en-GB" sz="3200" b="1" dirty="0">
                <a:solidFill>
                  <a:srgbClr val="EA5F00"/>
                </a:solidFill>
                <a:latin typeface="Century Gothic" panose="020B0502020202020204" pitchFamily="34" charset="0"/>
              </a:rPr>
              <a:t>id</a:t>
            </a:r>
          </a:p>
        </p:txBody>
      </p:sp>
      <p:sp>
        <p:nvSpPr>
          <p:cNvPr id="6" name="Right Arrow 5" descr="arrow between English sentence and Spanish sentence"/>
          <p:cNvSpPr/>
          <p:nvPr/>
        </p:nvSpPr>
        <p:spPr>
          <a:xfrm>
            <a:off x="5087141" y="1576040"/>
            <a:ext cx="1365934" cy="54438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entury Gothic" panose="020B0502020202020204" pitchFamily="34" charset="0"/>
            </a:endParaRPr>
          </a:p>
        </p:txBody>
      </p:sp>
      <p:sp>
        <p:nvSpPr>
          <p:cNvPr id="5" name="Rounded Rectangle 4"/>
          <p:cNvSpPr/>
          <p:nvPr/>
        </p:nvSpPr>
        <p:spPr>
          <a:xfrm>
            <a:off x="7171611" y="1765784"/>
            <a:ext cx="4160042" cy="83039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rgbClr val="4472C4">
                    <a:lumMod val="50000"/>
                  </a:srgbClr>
                </a:solidFill>
                <a:latin typeface="Century Gothic" panose="020B0502020202020204" pitchFamily="34" charset="0"/>
              </a:rPr>
              <a:t>El </a:t>
            </a:r>
            <a:r>
              <a:rPr lang="en-GB" sz="2400" b="1" dirty="0" err="1">
                <a:solidFill>
                  <a:srgbClr val="4472C4">
                    <a:lumMod val="50000"/>
                  </a:srgbClr>
                </a:solidFill>
                <a:latin typeface="Century Gothic" panose="020B0502020202020204" pitchFamily="34" charset="0"/>
              </a:rPr>
              <a:t>chico</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es</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tím</a:t>
            </a:r>
            <a:r>
              <a:rPr lang="en-GB" sz="3200" b="1" dirty="0" err="1">
                <a:solidFill>
                  <a:srgbClr val="EA5F00"/>
                </a:solidFill>
                <a:latin typeface="Century Gothic" panose="020B0502020202020204" pitchFamily="34" charset="0"/>
              </a:rPr>
              <a:t>ido</a:t>
            </a:r>
            <a:endParaRPr lang="en-GB" sz="3200" b="1" dirty="0">
              <a:solidFill>
                <a:srgbClr val="EA5F00"/>
              </a:solidFill>
              <a:latin typeface="Century Gothic" panose="020B0502020202020204" pitchFamily="34" charset="0"/>
            </a:endParaRPr>
          </a:p>
        </p:txBody>
      </p:sp>
      <p:sp>
        <p:nvSpPr>
          <p:cNvPr id="7" name="Rounded Rectangle 6"/>
          <p:cNvSpPr/>
          <p:nvPr/>
        </p:nvSpPr>
        <p:spPr>
          <a:xfrm>
            <a:off x="211136" y="3400113"/>
            <a:ext cx="4613731" cy="2552882"/>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a:solidFill>
                  <a:srgbClr val="4472C4">
                    <a:lumMod val="50000"/>
                  </a:srgbClr>
                </a:solidFill>
                <a:latin typeface="Century Gothic" panose="020B0502020202020204" pitchFamily="34" charset="0"/>
              </a:rPr>
              <a:t>Translate these sentences.</a:t>
            </a:r>
          </a:p>
          <a:p>
            <a:pPr>
              <a:defRPr/>
            </a:pPr>
            <a:r>
              <a:rPr lang="en-GB" sz="2800" dirty="0">
                <a:solidFill>
                  <a:srgbClr val="4472C4">
                    <a:lumMod val="50000"/>
                  </a:srgbClr>
                </a:solidFill>
                <a:latin typeface="Century Gothic" panose="020B0502020202020204" pitchFamily="34" charset="0"/>
              </a:rPr>
              <a:t>1. El </a:t>
            </a:r>
            <a:r>
              <a:rPr lang="en-GB" sz="2800" dirty="0" err="1">
                <a:solidFill>
                  <a:srgbClr val="4472C4">
                    <a:lumMod val="50000"/>
                  </a:srgbClr>
                </a:solidFill>
                <a:latin typeface="Century Gothic" panose="020B0502020202020204" pitchFamily="34" charset="0"/>
              </a:rPr>
              <a:t>ácido</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es</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rojo</a:t>
            </a:r>
            <a:r>
              <a:rPr lang="en-GB" sz="2800" dirty="0">
                <a:solidFill>
                  <a:srgbClr val="4472C4">
                    <a:lumMod val="50000"/>
                  </a:srgbClr>
                </a:solidFill>
                <a:latin typeface="Century Gothic" panose="020B0502020202020204" pitchFamily="34" charset="0"/>
              </a:rPr>
              <a:t>.</a:t>
            </a:r>
          </a:p>
          <a:p>
            <a:pPr>
              <a:defRPr/>
            </a:pPr>
            <a:r>
              <a:rPr lang="en-GB" sz="2800" dirty="0">
                <a:solidFill>
                  <a:srgbClr val="4472C4">
                    <a:lumMod val="50000"/>
                  </a:srgbClr>
                </a:solidFill>
                <a:latin typeface="Century Gothic" panose="020B0502020202020204" pitchFamily="34" charset="0"/>
              </a:rPr>
              <a:t>2. The acid is a liquid.</a:t>
            </a:r>
          </a:p>
        </p:txBody>
      </p:sp>
      <p:sp>
        <p:nvSpPr>
          <p:cNvPr id="8" name="Rounded Rectangle 7"/>
          <p:cNvSpPr/>
          <p:nvPr/>
        </p:nvSpPr>
        <p:spPr>
          <a:xfrm>
            <a:off x="6387195" y="2806140"/>
            <a:ext cx="5728875" cy="3367756"/>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srgbClr val="4472C4">
                    <a:lumMod val="50000"/>
                  </a:srgbClr>
                </a:solidFill>
                <a:latin typeface="Century Gothic" panose="020B0502020202020204" pitchFamily="34" charset="0"/>
              </a:rPr>
              <a:t>What would the following words be in Spanish?</a:t>
            </a:r>
          </a:p>
          <a:p>
            <a:pPr algn="ctr">
              <a:defRPr/>
            </a:pPr>
            <a:r>
              <a:rPr lang="en-GB" sz="2400" b="1" dirty="0">
                <a:solidFill>
                  <a:srgbClr val="4472C4">
                    <a:lumMod val="50000"/>
                  </a:srgbClr>
                </a:solidFill>
                <a:latin typeface="Century Gothic" panose="020B0502020202020204" pitchFamily="34" charset="0"/>
              </a:rPr>
              <a:t>solid</a:t>
            </a:r>
          </a:p>
          <a:p>
            <a:pPr algn="ctr">
              <a:defRPr/>
            </a:pPr>
            <a:r>
              <a:rPr lang="en-GB" sz="2400" b="1" dirty="0">
                <a:solidFill>
                  <a:srgbClr val="4472C4">
                    <a:lumMod val="50000"/>
                  </a:srgbClr>
                </a:solidFill>
                <a:latin typeface="Century Gothic" panose="020B0502020202020204" pitchFamily="34" charset="0"/>
              </a:rPr>
              <a:t>rapid</a:t>
            </a:r>
          </a:p>
          <a:p>
            <a:pPr algn="ctr">
              <a:defRPr/>
            </a:pPr>
            <a:r>
              <a:rPr lang="en-GB" sz="2400" b="1" dirty="0">
                <a:solidFill>
                  <a:srgbClr val="4472C4">
                    <a:lumMod val="50000"/>
                  </a:srgbClr>
                </a:solidFill>
                <a:latin typeface="Century Gothic" panose="020B0502020202020204" pitchFamily="34" charset="0"/>
              </a:rPr>
              <a:t>valid</a:t>
            </a:r>
          </a:p>
          <a:p>
            <a:pPr algn="ctr">
              <a:defRPr/>
            </a:pPr>
            <a:br>
              <a:rPr lang="en-GB" sz="2400" b="1" dirty="0">
                <a:solidFill>
                  <a:srgbClr val="4472C4">
                    <a:lumMod val="50000"/>
                  </a:srgbClr>
                </a:solidFill>
                <a:latin typeface="Century Gothic" panose="020B0502020202020204" pitchFamily="34" charset="0"/>
              </a:rPr>
            </a:br>
            <a:r>
              <a:rPr lang="en-GB" sz="2400" b="1" dirty="0">
                <a:solidFill>
                  <a:srgbClr val="4472C4">
                    <a:lumMod val="50000"/>
                  </a:srgbClr>
                </a:solidFill>
                <a:latin typeface="Century Gothic" panose="020B0502020202020204" pitchFamily="34" charset="0"/>
              </a:rPr>
              <a:t>Choose one and write a sentence in Spanish.</a:t>
            </a:r>
          </a:p>
        </p:txBody>
      </p:sp>
      <p:sp>
        <p:nvSpPr>
          <p:cNvPr id="9" name="TextBox 8"/>
          <p:cNvSpPr txBox="1"/>
          <p:nvPr/>
        </p:nvSpPr>
        <p:spPr>
          <a:xfrm>
            <a:off x="4596938" y="3751354"/>
            <a:ext cx="2136794" cy="1477328"/>
          </a:xfrm>
          <a:prstGeom prst="rect">
            <a:avLst/>
          </a:prstGeom>
          <a:solidFill>
            <a:srgbClr val="FFC000"/>
          </a:solidFill>
          <a:ln w="38100">
            <a:solidFill>
              <a:srgbClr val="000066"/>
            </a:solidFill>
          </a:ln>
          <a:effectLst>
            <a:outerShdw blurRad="50800" dist="38100" dir="5400000" algn="t" rotWithShape="0">
              <a:prstClr val="black">
                <a:alpha val="40000"/>
              </a:prstClr>
            </a:outerShdw>
          </a:effectLst>
        </p:spPr>
        <p:txBody>
          <a:bodyPr wrap="square" rtlCol="0">
            <a:spAutoFit/>
          </a:bodyPr>
          <a:lstStyle/>
          <a:p>
            <a:pPr>
              <a:defRPr/>
            </a:pPr>
            <a:r>
              <a:rPr lang="en-GB" dirty="0">
                <a:solidFill>
                  <a:srgbClr val="4472C4">
                    <a:lumMod val="50000"/>
                  </a:srgbClr>
                </a:solidFill>
                <a:latin typeface="Century Gothic" panose="020B0502020202020204" pitchFamily="34" charset="0"/>
              </a:rPr>
              <a:t>Notice that you also add a </a:t>
            </a:r>
            <a:r>
              <a:rPr lang="en-GB" u="sng" dirty="0">
                <a:solidFill>
                  <a:srgbClr val="4472C4">
                    <a:lumMod val="50000"/>
                  </a:srgbClr>
                </a:solidFill>
                <a:latin typeface="Century Gothic" panose="020B0502020202020204" pitchFamily="34" charset="0"/>
              </a:rPr>
              <a:t>tilde</a:t>
            </a:r>
            <a:r>
              <a:rPr lang="en-GB" dirty="0">
                <a:solidFill>
                  <a:srgbClr val="4472C4">
                    <a:lumMod val="50000"/>
                  </a:srgbClr>
                </a:solidFill>
                <a:latin typeface="Century Gothic" panose="020B0502020202020204" pitchFamily="34" charset="0"/>
              </a:rPr>
              <a:t> (accent) on the first vowel, i.e., </a:t>
            </a:r>
            <a:r>
              <a:rPr lang="en-GB" dirty="0" err="1">
                <a:solidFill>
                  <a:srgbClr val="4472C4">
                    <a:lumMod val="50000"/>
                  </a:srgbClr>
                </a:solidFill>
                <a:latin typeface="Century Gothic" panose="020B0502020202020204" pitchFamily="34" charset="0"/>
              </a:rPr>
              <a:t>t</a:t>
            </a:r>
            <a:r>
              <a:rPr lang="en-GB" u="sng" dirty="0" err="1">
                <a:solidFill>
                  <a:srgbClr val="4472C4">
                    <a:lumMod val="50000"/>
                  </a:srgbClr>
                </a:solidFill>
                <a:latin typeface="Century Gothic" panose="020B0502020202020204" pitchFamily="34" charset="0"/>
              </a:rPr>
              <a:t>í</a:t>
            </a:r>
            <a:r>
              <a:rPr lang="en-GB" dirty="0" err="1">
                <a:solidFill>
                  <a:srgbClr val="4472C4">
                    <a:lumMod val="50000"/>
                  </a:srgbClr>
                </a:solidFill>
                <a:latin typeface="Century Gothic" panose="020B0502020202020204" pitchFamily="34" charset="0"/>
              </a:rPr>
              <a:t>mido</a:t>
            </a:r>
            <a:endParaRPr lang="en-GB" dirty="0">
              <a:solidFill>
                <a:srgbClr val="4472C4">
                  <a:lumMod val="50000"/>
                </a:srgbClr>
              </a:solidFill>
              <a:latin typeface="Century Gothic" panose="020B0502020202020204" pitchFamily="34" charset="0"/>
            </a:endParaRPr>
          </a:p>
        </p:txBody>
      </p:sp>
      <p:pic>
        <p:nvPicPr>
          <p:cNvPr id="12" name="Picture 2" descr="Image result for tím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141" y="2013042"/>
            <a:ext cx="1300054" cy="13096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t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851" y="5206482"/>
            <a:ext cx="731881" cy="746394"/>
          </a:xfrm>
          <a:prstGeom prst="rect">
            <a:avLst/>
          </a:prstGeom>
        </p:spPr>
      </p:pic>
      <p:sp>
        <p:nvSpPr>
          <p:cNvPr id="13" name="TextBox 12"/>
          <p:cNvSpPr txBox="1"/>
          <p:nvPr/>
        </p:nvSpPr>
        <p:spPr>
          <a:xfrm>
            <a:off x="6645732" y="6478249"/>
            <a:ext cx="3004457"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3796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5"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ckground to title"/>
          <p:cNvSpPr txBox="1">
            <a:spLocks/>
          </p:cNvSpPr>
          <p:nvPr/>
        </p:nvSpPr>
        <p:spPr>
          <a:xfrm>
            <a:off x="1771115" y="652010"/>
            <a:ext cx="7886700" cy="681134"/>
          </a:xfrm>
          <a:prstGeom prst="rect">
            <a:avLst/>
          </a:prstGeom>
          <a:solidFill>
            <a:srgbClr val="EA5F00"/>
          </a:solidFill>
          <a:effectLst>
            <a:outerShdw blurRad="50800" dist="38100" dir="5400000" algn="t" rotWithShape="0">
              <a:prstClr val="black">
                <a:alpha val="40000"/>
              </a:prstClr>
            </a:outerShdw>
          </a:effectLst>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defRPr/>
            </a:pPr>
            <a:endParaRPr lang="en-GB" b="1" dirty="0">
              <a:solidFill>
                <a:prstClr val="white"/>
              </a:solidFill>
            </a:endParaRPr>
          </a:p>
        </p:txBody>
      </p:sp>
      <p:sp>
        <p:nvSpPr>
          <p:cNvPr id="6" name="Title 5"/>
          <p:cNvSpPr>
            <a:spLocks noGrp="1"/>
          </p:cNvSpPr>
          <p:nvPr>
            <p:ph type="title"/>
          </p:nvPr>
        </p:nvSpPr>
        <p:spPr>
          <a:xfrm>
            <a:off x="628115" y="338301"/>
            <a:ext cx="10515600" cy="1325563"/>
          </a:xfrm>
        </p:spPr>
        <p:txBody>
          <a:bodyPr/>
          <a:lstStyle/>
          <a:p>
            <a:pPr algn="ctr"/>
            <a:r>
              <a:rPr lang="en-GB" b="1" dirty="0">
                <a:solidFill>
                  <a:schemeClr val="bg1"/>
                </a:solidFill>
              </a:rPr>
              <a:t>ANSWERS</a:t>
            </a:r>
          </a:p>
        </p:txBody>
      </p:sp>
      <p:sp>
        <p:nvSpPr>
          <p:cNvPr id="3" name="Oval 2"/>
          <p:cNvSpPr/>
          <p:nvPr/>
        </p:nvSpPr>
        <p:spPr>
          <a:xfrm>
            <a:off x="95887" y="96397"/>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GB" sz="4000" b="1" dirty="0">
                <a:solidFill>
                  <a:srgbClr val="4472C4">
                    <a:lumMod val="50000"/>
                  </a:srgbClr>
                </a:solidFill>
              </a:rPr>
              <a:t>1</a:t>
            </a:r>
          </a:p>
        </p:txBody>
      </p:sp>
      <p:sp>
        <p:nvSpPr>
          <p:cNvPr id="4" name="Content Placeholder 2"/>
          <p:cNvSpPr txBox="1">
            <a:spLocks/>
          </p:cNvSpPr>
          <p:nvPr/>
        </p:nvSpPr>
        <p:spPr>
          <a:xfrm>
            <a:off x="979714" y="2370676"/>
            <a:ext cx="490620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GB" dirty="0">
                <a:solidFill>
                  <a:srgbClr val="4472C4">
                    <a:lumMod val="50000"/>
                  </a:srgbClr>
                </a:solidFill>
              </a:rPr>
              <a:t>El </a:t>
            </a:r>
            <a:r>
              <a:rPr lang="en-GB" dirty="0" err="1">
                <a:solidFill>
                  <a:srgbClr val="4472C4">
                    <a:lumMod val="50000"/>
                  </a:srgbClr>
                </a:solidFill>
              </a:rPr>
              <a:t>ácido</a:t>
            </a:r>
            <a:r>
              <a:rPr lang="en-GB" dirty="0">
                <a:solidFill>
                  <a:srgbClr val="4472C4">
                    <a:lumMod val="50000"/>
                  </a:srgbClr>
                </a:solidFill>
              </a:rPr>
              <a:t> </a:t>
            </a:r>
            <a:r>
              <a:rPr lang="en-GB" dirty="0" err="1">
                <a:solidFill>
                  <a:srgbClr val="4472C4">
                    <a:lumMod val="50000"/>
                  </a:srgbClr>
                </a:solidFill>
              </a:rPr>
              <a:t>es</a:t>
            </a:r>
            <a:r>
              <a:rPr lang="en-GB" dirty="0">
                <a:solidFill>
                  <a:srgbClr val="4472C4">
                    <a:lumMod val="50000"/>
                  </a:srgbClr>
                </a:solidFill>
              </a:rPr>
              <a:t> </a:t>
            </a:r>
            <a:r>
              <a:rPr lang="en-GB" dirty="0" err="1">
                <a:solidFill>
                  <a:srgbClr val="4472C4">
                    <a:lumMod val="50000"/>
                  </a:srgbClr>
                </a:solidFill>
              </a:rPr>
              <a:t>rojo</a:t>
            </a:r>
            <a:r>
              <a:rPr lang="en-GB" dirty="0">
                <a:solidFill>
                  <a:srgbClr val="4472C4">
                    <a:lumMod val="50000"/>
                  </a:srgbClr>
                </a:solidFill>
              </a:rPr>
              <a:t>.</a:t>
            </a:r>
          </a:p>
          <a:p>
            <a:pPr marL="514350" indent="-514350">
              <a:buFont typeface="+mj-lt"/>
              <a:buAutoNum type="arabicPeriod"/>
              <a:defRPr/>
            </a:pPr>
            <a:r>
              <a:rPr lang="en-GB" dirty="0">
                <a:solidFill>
                  <a:srgbClr val="4472C4">
                    <a:lumMod val="50000"/>
                  </a:srgbClr>
                </a:solidFill>
              </a:rPr>
              <a:t>The acid is a liquid.</a:t>
            </a:r>
          </a:p>
          <a:p>
            <a:pPr marL="514350" indent="-514350">
              <a:buFont typeface="+mj-lt"/>
              <a:buAutoNum type="arabicPeriod"/>
              <a:defRPr/>
            </a:pPr>
            <a:r>
              <a:rPr lang="en-GB" dirty="0">
                <a:solidFill>
                  <a:srgbClr val="4472C4">
                    <a:lumMod val="50000"/>
                  </a:srgbClr>
                </a:solidFill>
              </a:rPr>
              <a:t>solid</a:t>
            </a:r>
          </a:p>
          <a:p>
            <a:pPr marL="514350" indent="-514350">
              <a:buFont typeface="+mj-lt"/>
              <a:buAutoNum type="arabicPeriod"/>
              <a:defRPr/>
            </a:pPr>
            <a:r>
              <a:rPr lang="en-GB" dirty="0">
                <a:solidFill>
                  <a:srgbClr val="4472C4">
                    <a:lumMod val="50000"/>
                  </a:srgbClr>
                </a:solidFill>
              </a:rPr>
              <a:t>rapid</a:t>
            </a:r>
          </a:p>
          <a:p>
            <a:pPr marL="514350" indent="-514350">
              <a:buFont typeface="+mj-lt"/>
              <a:buAutoNum type="arabicPeriod"/>
              <a:defRPr/>
            </a:pPr>
            <a:r>
              <a:rPr lang="en-GB" dirty="0">
                <a:solidFill>
                  <a:srgbClr val="4472C4">
                    <a:lumMod val="50000"/>
                  </a:srgbClr>
                </a:solidFill>
              </a:rPr>
              <a:t>valid</a:t>
            </a:r>
          </a:p>
          <a:p>
            <a:pPr>
              <a:defRPr/>
            </a:pPr>
            <a:endParaRPr lang="en-GB" dirty="0">
              <a:solidFill>
                <a:srgbClr val="4472C4">
                  <a:lumMod val="50000"/>
                </a:srgbClr>
              </a:solidFill>
            </a:endParaRPr>
          </a:p>
        </p:txBody>
      </p:sp>
      <p:sp>
        <p:nvSpPr>
          <p:cNvPr id="5" name="Content Placeholder 3"/>
          <p:cNvSpPr txBox="1">
            <a:spLocks/>
          </p:cNvSpPr>
          <p:nvPr/>
        </p:nvSpPr>
        <p:spPr>
          <a:xfrm>
            <a:off x="6047751" y="2370676"/>
            <a:ext cx="523529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GB" dirty="0">
                <a:solidFill>
                  <a:srgbClr val="4472C4">
                    <a:lumMod val="50000"/>
                  </a:srgbClr>
                </a:solidFill>
              </a:rPr>
              <a:t>The acid is red.</a:t>
            </a:r>
          </a:p>
          <a:p>
            <a:pPr marL="514350" indent="-514350">
              <a:buFont typeface="+mj-lt"/>
              <a:buAutoNum type="arabicPeriod"/>
              <a:defRPr/>
            </a:pPr>
            <a:r>
              <a:rPr lang="en-GB" dirty="0">
                <a:solidFill>
                  <a:srgbClr val="4472C4">
                    <a:lumMod val="50000"/>
                  </a:srgbClr>
                </a:solidFill>
              </a:rPr>
              <a:t>El </a:t>
            </a:r>
            <a:r>
              <a:rPr lang="en-GB" dirty="0" err="1">
                <a:solidFill>
                  <a:srgbClr val="4472C4">
                    <a:lumMod val="50000"/>
                  </a:srgbClr>
                </a:solidFill>
              </a:rPr>
              <a:t>ácido</a:t>
            </a:r>
            <a:r>
              <a:rPr lang="en-GB" dirty="0">
                <a:solidFill>
                  <a:srgbClr val="4472C4">
                    <a:lumMod val="50000"/>
                  </a:srgbClr>
                </a:solidFill>
              </a:rPr>
              <a:t> </a:t>
            </a:r>
            <a:r>
              <a:rPr lang="en-GB" dirty="0" err="1">
                <a:solidFill>
                  <a:srgbClr val="4472C4">
                    <a:lumMod val="50000"/>
                  </a:srgbClr>
                </a:solidFill>
              </a:rPr>
              <a:t>es</a:t>
            </a:r>
            <a:r>
              <a:rPr lang="en-GB" dirty="0">
                <a:solidFill>
                  <a:srgbClr val="4472C4">
                    <a:lumMod val="50000"/>
                  </a:srgbClr>
                </a:solidFill>
              </a:rPr>
              <a:t> un </a:t>
            </a:r>
            <a:r>
              <a:rPr lang="en-GB" dirty="0" err="1">
                <a:solidFill>
                  <a:srgbClr val="4472C4">
                    <a:lumMod val="50000"/>
                  </a:srgbClr>
                </a:solidFill>
              </a:rPr>
              <a:t>líquido</a:t>
            </a:r>
            <a:r>
              <a:rPr lang="en-GB" dirty="0">
                <a:solidFill>
                  <a:srgbClr val="4472C4">
                    <a:lumMod val="50000"/>
                  </a:srgbClr>
                </a:solidFill>
              </a:rPr>
              <a:t>.</a:t>
            </a:r>
          </a:p>
          <a:p>
            <a:pPr marL="514350" indent="-514350">
              <a:buFont typeface="+mj-lt"/>
              <a:buAutoNum type="arabicPeriod"/>
              <a:defRPr/>
            </a:pPr>
            <a:r>
              <a:rPr lang="en-GB" dirty="0" err="1">
                <a:solidFill>
                  <a:srgbClr val="4472C4">
                    <a:lumMod val="50000"/>
                  </a:srgbClr>
                </a:solidFill>
              </a:rPr>
              <a:t>sólido</a:t>
            </a:r>
            <a:endParaRPr lang="en-GB" dirty="0">
              <a:solidFill>
                <a:srgbClr val="4472C4">
                  <a:lumMod val="50000"/>
                </a:srgbClr>
              </a:solidFill>
            </a:endParaRPr>
          </a:p>
          <a:p>
            <a:pPr marL="514350" indent="-514350">
              <a:buFont typeface="+mj-lt"/>
              <a:buAutoNum type="arabicPeriod"/>
              <a:defRPr/>
            </a:pPr>
            <a:r>
              <a:rPr lang="en-GB" dirty="0" err="1">
                <a:solidFill>
                  <a:srgbClr val="4472C4">
                    <a:lumMod val="50000"/>
                  </a:srgbClr>
                </a:solidFill>
              </a:rPr>
              <a:t>rápido</a:t>
            </a:r>
            <a:endParaRPr lang="en-GB" dirty="0">
              <a:solidFill>
                <a:srgbClr val="4472C4">
                  <a:lumMod val="50000"/>
                </a:srgbClr>
              </a:solidFill>
            </a:endParaRPr>
          </a:p>
          <a:p>
            <a:pPr marL="514350" indent="-514350">
              <a:buFont typeface="+mj-lt"/>
              <a:buAutoNum type="arabicPeriod"/>
              <a:defRPr/>
            </a:pPr>
            <a:r>
              <a:rPr lang="en-GB" dirty="0" err="1">
                <a:solidFill>
                  <a:srgbClr val="4472C4">
                    <a:lumMod val="50000"/>
                  </a:srgbClr>
                </a:solidFill>
              </a:rPr>
              <a:t>válido</a:t>
            </a:r>
            <a:endParaRPr lang="en-GB" dirty="0">
              <a:solidFill>
                <a:srgbClr val="4472C4">
                  <a:lumMod val="50000"/>
                </a:srgbClr>
              </a:solidFill>
            </a:endParaRPr>
          </a:p>
        </p:txBody>
      </p:sp>
      <p:sp>
        <p:nvSpPr>
          <p:cNvPr id="7" name="TextBox 6"/>
          <p:cNvSpPr txBox="1"/>
          <p:nvPr/>
        </p:nvSpPr>
        <p:spPr>
          <a:xfrm>
            <a:off x="1235855" y="5440717"/>
            <a:ext cx="9461956" cy="70788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defRPr/>
            </a:pPr>
            <a:r>
              <a:rPr lang="en-GB" sz="2000" dirty="0">
                <a:solidFill>
                  <a:srgbClr val="4472C4">
                    <a:lumMod val="50000"/>
                  </a:srgbClr>
                </a:solidFill>
                <a:latin typeface="Century Gothic" panose="020B0502020202020204" pitchFamily="34" charset="0"/>
              </a:rPr>
              <a:t>Pronounce the words. Normally, you stress the penultimate syllable, but the ‘tilde’ tells you to stress a different syllable. </a:t>
            </a:r>
          </a:p>
        </p:txBody>
      </p:sp>
    </p:spTree>
    <p:extLst>
      <p:ext uri="{BB962C8B-B14F-4D97-AF65-F5344CB8AC3E}">
        <p14:creationId xmlns:p14="http://schemas.microsoft.com/office/powerpoint/2010/main" val="38037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oval with the number 12"/>
          <p:cNvSpPr/>
          <p:nvPr/>
        </p:nvSpPr>
        <p:spPr>
          <a:xfrm>
            <a:off x="87341" y="36576"/>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sz="1200" b="1" dirty="0">
              <a:solidFill>
                <a:prstClr val="black"/>
              </a:solidFill>
            </a:endParaRPr>
          </a:p>
        </p:txBody>
      </p:sp>
      <p:sp>
        <p:nvSpPr>
          <p:cNvPr id="6" name="TextBox 5"/>
          <p:cNvSpPr txBox="1"/>
          <p:nvPr/>
        </p:nvSpPr>
        <p:spPr>
          <a:xfrm>
            <a:off x="39716" y="24596"/>
            <a:ext cx="6096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defRPr/>
            </a:pPr>
            <a:r>
              <a:rPr lang="en-GB" sz="2800" b="1" dirty="0">
                <a:solidFill>
                  <a:srgbClr val="4472C4">
                    <a:lumMod val="50000"/>
                  </a:srgbClr>
                </a:solidFill>
              </a:rPr>
              <a:t>12</a:t>
            </a:r>
          </a:p>
        </p:txBody>
      </p:sp>
      <p:sp>
        <p:nvSpPr>
          <p:cNvPr id="3" name="Title 1"/>
          <p:cNvSpPr txBox="1">
            <a:spLocks/>
          </p:cNvSpPr>
          <p:nvPr/>
        </p:nvSpPr>
        <p:spPr>
          <a:xfrm>
            <a:off x="1124997" y="133566"/>
            <a:ext cx="10052902" cy="822002"/>
          </a:xfrm>
          <a:prstGeom prst="rect">
            <a:avLst/>
          </a:prstGeom>
          <a:solidFill>
            <a:srgbClr val="EA5F00"/>
          </a:solidFill>
          <a:ln>
            <a:no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000" dirty="0">
                <a:solidFill>
                  <a:prstClr val="white"/>
                </a:solidFill>
              </a:rPr>
              <a:t>Here is a selection of words with the word patterns you have seen this term:</a:t>
            </a:r>
          </a:p>
        </p:txBody>
      </p:sp>
      <p:sp>
        <p:nvSpPr>
          <p:cNvPr id="28" name="Title 27" hidden="1"/>
          <p:cNvSpPr>
            <a:spLocks noGrp="1"/>
          </p:cNvSpPr>
          <p:nvPr>
            <p:ph type="title"/>
          </p:nvPr>
        </p:nvSpPr>
        <p:spPr>
          <a:xfrm>
            <a:off x="-33129" y="656373"/>
            <a:ext cx="10515600" cy="1325563"/>
          </a:xfrm>
        </p:spPr>
        <p:txBody>
          <a:bodyPr/>
          <a:lstStyle/>
          <a:p>
            <a:r>
              <a:rPr lang="en-GB" dirty="0">
                <a:solidFill>
                  <a:schemeClr val="bg1"/>
                </a:solidFill>
              </a:rPr>
              <a:t>Word patterns</a:t>
            </a:r>
          </a:p>
        </p:txBody>
      </p:sp>
      <p:sp>
        <p:nvSpPr>
          <p:cNvPr id="8" name="Rounded Rectangle 7"/>
          <p:cNvSpPr/>
          <p:nvPr/>
        </p:nvSpPr>
        <p:spPr>
          <a:xfrm rot="21319291">
            <a:off x="1711411" y="1345625"/>
            <a:ext cx="1791105" cy="483444"/>
          </a:xfrm>
          <a:prstGeom prst="roundRect">
            <a:avLst/>
          </a:prstGeom>
          <a:solidFill>
            <a:srgbClr val="92D05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secretario</a:t>
            </a:r>
            <a:endParaRPr lang="en-GB" sz="2400" dirty="0">
              <a:solidFill>
                <a:prstClr val="black"/>
              </a:solidFill>
            </a:endParaRPr>
          </a:p>
        </p:txBody>
      </p:sp>
      <p:sp>
        <p:nvSpPr>
          <p:cNvPr id="9" name="Rounded Rectangle 8"/>
          <p:cNvSpPr/>
          <p:nvPr/>
        </p:nvSpPr>
        <p:spPr>
          <a:xfrm rot="20638997">
            <a:off x="5002869" y="1901503"/>
            <a:ext cx="1333662" cy="483444"/>
          </a:xfrm>
          <a:prstGeom prst="roundRect">
            <a:avLst/>
          </a:prstGeom>
          <a:solidFill>
            <a:srgbClr val="FDCDFA"/>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delicioso</a:t>
            </a:r>
            <a:endParaRPr lang="en-GB" sz="2400" dirty="0">
              <a:solidFill>
                <a:prstClr val="black"/>
              </a:solidFill>
            </a:endParaRPr>
          </a:p>
        </p:txBody>
      </p:sp>
      <p:sp>
        <p:nvSpPr>
          <p:cNvPr id="10" name="Rounded Rectangle 9"/>
          <p:cNvSpPr/>
          <p:nvPr/>
        </p:nvSpPr>
        <p:spPr>
          <a:xfrm rot="21319291">
            <a:off x="1625624" y="4448971"/>
            <a:ext cx="1424867" cy="483444"/>
          </a:xfrm>
          <a:prstGeom prst="roundRect">
            <a:avLst/>
          </a:prstGeom>
          <a:solidFill>
            <a:schemeClr val="accent6">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básico</a:t>
            </a:r>
            <a:endParaRPr lang="en-GB" sz="2400" dirty="0">
              <a:solidFill>
                <a:prstClr val="black"/>
              </a:solidFill>
            </a:endParaRPr>
          </a:p>
        </p:txBody>
      </p:sp>
      <p:sp>
        <p:nvSpPr>
          <p:cNvPr id="11" name="Rounded Rectangle 10"/>
          <p:cNvSpPr/>
          <p:nvPr/>
        </p:nvSpPr>
        <p:spPr>
          <a:xfrm rot="21319291">
            <a:off x="6189113" y="2967227"/>
            <a:ext cx="1806597" cy="483444"/>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fenómeno</a:t>
            </a:r>
            <a:endParaRPr lang="en-GB" sz="2400" dirty="0">
              <a:solidFill>
                <a:prstClr val="black"/>
              </a:solidFill>
            </a:endParaRPr>
          </a:p>
        </p:txBody>
      </p:sp>
      <p:sp>
        <p:nvSpPr>
          <p:cNvPr id="12" name="Rounded Rectangle 11"/>
          <p:cNvSpPr/>
          <p:nvPr/>
        </p:nvSpPr>
        <p:spPr>
          <a:xfrm rot="400303">
            <a:off x="6676940" y="2147309"/>
            <a:ext cx="1552127" cy="483444"/>
          </a:xfrm>
          <a:prstGeom prst="roundRect">
            <a:avLst/>
          </a:prstGeom>
          <a:solidFill>
            <a:schemeClr val="accent6">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científico</a:t>
            </a:r>
            <a:endParaRPr lang="en-GB" sz="2400" dirty="0">
              <a:solidFill>
                <a:prstClr val="black"/>
              </a:solidFill>
            </a:endParaRPr>
          </a:p>
        </p:txBody>
      </p:sp>
      <p:sp>
        <p:nvSpPr>
          <p:cNvPr id="13" name="Rounded Rectangle 12"/>
          <p:cNvSpPr/>
          <p:nvPr/>
        </p:nvSpPr>
        <p:spPr>
          <a:xfrm rot="21319291">
            <a:off x="2748832" y="2112716"/>
            <a:ext cx="1411434" cy="483444"/>
          </a:xfrm>
          <a:prstGeom prst="roundRect">
            <a:avLst/>
          </a:prstGeom>
          <a:solidFill>
            <a:schemeClr val="accent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estúpido</a:t>
            </a:r>
            <a:endParaRPr lang="en-GB" sz="2400" dirty="0">
              <a:solidFill>
                <a:prstClr val="black"/>
              </a:solidFill>
            </a:endParaRPr>
          </a:p>
        </p:txBody>
      </p:sp>
      <p:sp>
        <p:nvSpPr>
          <p:cNvPr id="14" name="Rounded Rectangle 13"/>
          <p:cNvSpPr/>
          <p:nvPr/>
        </p:nvSpPr>
        <p:spPr>
          <a:xfrm rot="21319291">
            <a:off x="8774539" y="4703216"/>
            <a:ext cx="1643210" cy="483444"/>
          </a:xfrm>
          <a:prstGeom prst="roundRect">
            <a:avLst/>
          </a:prstGeom>
          <a:solidFill>
            <a:schemeClr val="accent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espléndido</a:t>
            </a:r>
            <a:endParaRPr lang="en-GB" sz="2400" dirty="0">
              <a:solidFill>
                <a:prstClr val="black"/>
              </a:solidFill>
            </a:endParaRPr>
          </a:p>
        </p:txBody>
      </p:sp>
      <p:sp>
        <p:nvSpPr>
          <p:cNvPr id="15" name="Rounded Rectangle 14"/>
          <p:cNvSpPr/>
          <p:nvPr/>
        </p:nvSpPr>
        <p:spPr>
          <a:xfrm rot="493179">
            <a:off x="8757559" y="3032426"/>
            <a:ext cx="1333662" cy="483444"/>
          </a:xfrm>
          <a:prstGeom prst="roundRect">
            <a:avLst/>
          </a:prstGeom>
          <a:solidFill>
            <a:srgbClr val="FDCDFA"/>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generoso</a:t>
            </a:r>
            <a:endParaRPr lang="en-GB" sz="2400" dirty="0">
              <a:solidFill>
                <a:prstClr val="black"/>
              </a:solidFill>
            </a:endParaRPr>
          </a:p>
        </p:txBody>
      </p:sp>
      <p:sp>
        <p:nvSpPr>
          <p:cNvPr id="16" name="Rounded Rectangle 15"/>
          <p:cNvSpPr/>
          <p:nvPr/>
        </p:nvSpPr>
        <p:spPr>
          <a:xfrm rot="21319291">
            <a:off x="8540695" y="2214010"/>
            <a:ext cx="1331803" cy="483444"/>
          </a:xfrm>
          <a:prstGeom prst="roundRect">
            <a:avLst/>
          </a:prstGeom>
          <a:solidFill>
            <a:srgbClr val="92D05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contrario</a:t>
            </a:r>
            <a:endParaRPr lang="en-GB" sz="2400" dirty="0">
              <a:solidFill>
                <a:prstClr val="black"/>
              </a:solidFill>
            </a:endParaRPr>
          </a:p>
        </p:txBody>
      </p:sp>
      <p:sp>
        <p:nvSpPr>
          <p:cNvPr id="17" name="Rounded Rectangle 16"/>
          <p:cNvSpPr/>
          <p:nvPr/>
        </p:nvSpPr>
        <p:spPr>
          <a:xfrm rot="394627">
            <a:off x="3421118" y="4465744"/>
            <a:ext cx="2125174" cy="483444"/>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condición</a:t>
            </a:r>
            <a:endParaRPr lang="en-GB" sz="2400" dirty="0">
              <a:solidFill>
                <a:prstClr val="black"/>
              </a:solidFill>
            </a:endParaRPr>
          </a:p>
        </p:txBody>
      </p:sp>
      <p:sp>
        <p:nvSpPr>
          <p:cNvPr id="18" name="Rounded Rectangle 17"/>
          <p:cNvSpPr/>
          <p:nvPr/>
        </p:nvSpPr>
        <p:spPr>
          <a:xfrm rot="20949630">
            <a:off x="8009086" y="3786339"/>
            <a:ext cx="1643744" cy="483444"/>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relación</a:t>
            </a:r>
            <a:endParaRPr lang="en-GB" sz="2400" dirty="0">
              <a:solidFill>
                <a:prstClr val="black"/>
              </a:solidFill>
            </a:endParaRPr>
          </a:p>
        </p:txBody>
      </p:sp>
      <p:sp>
        <p:nvSpPr>
          <p:cNvPr id="19" name="Rounded Rectangle 18"/>
          <p:cNvSpPr/>
          <p:nvPr/>
        </p:nvSpPr>
        <p:spPr>
          <a:xfrm rot="20674751">
            <a:off x="5929532" y="3958213"/>
            <a:ext cx="1906776" cy="483444"/>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influencia</a:t>
            </a:r>
            <a:endParaRPr lang="en-GB" sz="2400" dirty="0">
              <a:solidFill>
                <a:prstClr val="black"/>
              </a:solidFill>
            </a:endParaRPr>
          </a:p>
        </p:txBody>
      </p:sp>
      <p:sp>
        <p:nvSpPr>
          <p:cNvPr id="20" name="Rounded Rectangle 19"/>
          <p:cNvSpPr/>
          <p:nvPr/>
        </p:nvSpPr>
        <p:spPr>
          <a:xfrm rot="751790">
            <a:off x="1692630" y="2842950"/>
            <a:ext cx="2075196" cy="414648"/>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existencia</a:t>
            </a:r>
            <a:endParaRPr lang="en-GB" sz="2400" dirty="0">
              <a:solidFill>
                <a:prstClr val="black"/>
              </a:solidFill>
            </a:endParaRPr>
          </a:p>
        </p:txBody>
      </p:sp>
      <p:sp>
        <p:nvSpPr>
          <p:cNvPr id="21" name="Rounded Rectangle 20"/>
          <p:cNvSpPr/>
          <p:nvPr/>
        </p:nvSpPr>
        <p:spPr>
          <a:xfrm>
            <a:off x="6798612" y="1253570"/>
            <a:ext cx="1614535" cy="483444"/>
          </a:xfrm>
          <a:prstGeom prst="roundRect">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demostrar</a:t>
            </a:r>
            <a:endParaRPr lang="en-GB" sz="2400" dirty="0">
              <a:solidFill>
                <a:prstClr val="black"/>
              </a:solidFill>
            </a:endParaRPr>
          </a:p>
        </p:txBody>
      </p:sp>
      <p:sp>
        <p:nvSpPr>
          <p:cNvPr id="22" name="Rounded Rectangle 21"/>
          <p:cNvSpPr/>
          <p:nvPr/>
        </p:nvSpPr>
        <p:spPr>
          <a:xfrm>
            <a:off x="4245733" y="2763081"/>
            <a:ext cx="1614535" cy="483444"/>
          </a:xfrm>
          <a:prstGeom prst="roundRect">
            <a:avLst/>
          </a:prstGeom>
          <a:solidFill>
            <a:srgbClr val="00B0F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separar</a:t>
            </a:r>
            <a:endParaRPr lang="en-GB" sz="2400" dirty="0">
              <a:solidFill>
                <a:prstClr val="black"/>
              </a:solidFill>
            </a:endParaRPr>
          </a:p>
        </p:txBody>
      </p:sp>
      <p:sp>
        <p:nvSpPr>
          <p:cNvPr id="23" name="Rounded Rectangle 22"/>
          <p:cNvSpPr/>
          <p:nvPr/>
        </p:nvSpPr>
        <p:spPr>
          <a:xfrm rot="21319291">
            <a:off x="3899488" y="3700799"/>
            <a:ext cx="1606420" cy="483444"/>
          </a:xfrm>
          <a:prstGeom prst="roundRect">
            <a:avLst/>
          </a:prstGeom>
          <a:solidFill>
            <a:srgbClr val="FF99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necesidad</a:t>
            </a:r>
            <a:endParaRPr lang="en-GB" sz="2400" dirty="0">
              <a:solidFill>
                <a:prstClr val="black"/>
              </a:solidFill>
            </a:endParaRPr>
          </a:p>
        </p:txBody>
      </p:sp>
      <p:sp>
        <p:nvSpPr>
          <p:cNvPr id="24" name="Rounded Rectangle 23"/>
          <p:cNvSpPr/>
          <p:nvPr/>
        </p:nvSpPr>
        <p:spPr>
          <a:xfrm rot="478933">
            <a:off x="8857669" y="1414819"/>
            <a:ext cx="1415419" cy="483444"/>
          </a:xfrm>
          <a:prstGeom prst="roundRect">
            <a:avLst/>
          </a:prstGeom>
          <a:solidFill>
            <a:srgbClr val="FF99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cantidad</a:t>
            </a:r>
            <a:endParaRPr lang="en-GB" sz="2400" dirty="0">
              <a:solidFill>
                <a:prstClr val="black"/>
              </a:solidFill>
            </a:endParaRPr>
          </a:p>
        </p:txBody>
      </p:sp>
      <p:sp>
        <p:nvSpPr>
          <p:cNvPr id="25" name="Rounded Rectangle 24"/>
          <p:cNvSpPr/>
          <p:nvPr/>
        </p:nvSpPr>
        <p:spPr>
          <a:xfrm rot="21319291">
            <a:off x="3867985" y="1340513"/>
            <a:ext cx="1339708" cy="483444"/>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físico</a:t>
            </a:r>
            <a:endParaRPr lang="en-GB" sz="2400" dirty="0">
              <a:solidFill>
                <a:prstClr val="black"/>
              </a:solidFill>
            </a:endParaRPr>
          </a:p>
        </p:txBody>
      </p:sp>
      <p:sp>
        <p:nvSpPr>
          <p:cNvPr id="26" name="Rounded Rectangle 25"/>
          <p:cNvSpPr/>
          <p:nvPr/>
        </p:nvSpPr>
        <p:spPr>
          <a:xfrm rot="21319291">
            <a:off x="6637692" y="4747520"/>
            <a:ext cx="1615162" cy="483444"/>
          </a:xfrm>
          <a:prstGeom prst="roundRect">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categoría</a:t>
            </a:r>
            <a:endParaRPr lang="en-GB" sz="2400" dirty="0">
              <a:solidFill>
                <a:prstClr val="black"/>
              </a:solidFill>
            </a:endParaRPr>
          </a:p>
        </p:txBody>
      </p:sp>
      <p:sp>
        <p:nvSpPr>
          <p:cNvPr id="27" name="Rounded Rectangle 26"/>
          <p:cNvSpPr/>
          <p:nvPr/>
        </p:nvSpPr>
        <p:spPr>
          <a:xfrm rot="21319291">
            <a:off x="2079226" y="3572644"/>
            <a:ext cx="1340560" cy="483444"/>
          </a:xfrm>
          <a:prstGeom prst="roundRect">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err="1">
                <a:solidFill>
                  <a:prstClr val="black"/>
                </a:solidFill>
              </a:rPr>
              <a:t>industria</a:t>
            </a:r>
            <a:endParaRPr lang="en-GB" sz="2400" dirty="0">
              <a:solidFill>
                <a:prstClr val="black"/>
              </a:solidFill>
            </a:endParaRPr>
          </a:p>
        </p:txBody>
      </p:sp>
      <p:sp>
        <p:nvSpPr>
          <p:cNvPr id="7" name="Title 1"/>
          <p:cNvSpPr txBox="1">
            <a:spLocks/>
          </p:cNvSpPr>
          <p:nvPr/>
        </p:nvSpPr>
        <p:spPr>
          <a:xfrm>
            <a:off x="1146355" y="5462330"/>
            <a:ext cx="10031543" cy="822002"/>
          </a:xfrm>
          <a:prstGeom prst="rect">
            <a:avLst/>
          </a:prstGeom>
          <a:solidFill>
            <a:srgbClr val="EA5F00"/>
          </a:solidFill>
          <a:ln>
            <a:no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2800" dirty="0">
                <a:solidFill>
                  <a:prstClr val="white"/>
                </a:solidFill>
              </a:rPr>
              <a:t>Work out the meaning.  Pronounce the words.</a:t>
            </a:r>
            <a:br>
              <a:rPr lang="en-GB" sz="2800" dirty="0">
                <a:solidFill>
                  <a:prstClr val="white"/>
                </a:solidFill>
              </a:rPr>
            </a:br>
            <a:r>
              <a:rPr lang="en-GB" sz="2800" dirty="0">
                <a:solidFill>
                  <a:prstClr val="white"/>
                </a:solidFill>
              </a:rPr>
              <a:t>Choose two words and write sentences in Spanish.</a:t>
            </a:r>
          </a:p>
        </p:txBody>
      </p:sp>
      <p:pic>
        <p:nvPicPr>
          <p:cNvPr id="5" name="Picture 4" descr="st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625" y="5579365"/>
            <a:ext cx="731881" cy="746394"/>
          </a:xfrm>
          <a:prstGeom prst="rect">
            <a:avLst/>
          </a:prstGeom>
        </p:spPr>
      </p:pic>
    </p:spTree>
    <p:extLst>
      <p:ext uri="{BB962C8B-B14F-4D97-AF65-F5344CB8AC3E}">
        <p14:creationId xmlns:p14="http://schemas.microsoft.com/office/powerpoint/2010/main" val="2602993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descr="oval with the number 12"/>
          <p:cNvSpPr/>
          <p:nvPr/>
        </p:nvSpPr>
        <p:spPr>
          <a:xfrm>
            <a:off x="87341" y="36576"/>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sz="4000" b="1" dirty="0">
              <a:solidFill>
                <a:srgbClr val="4472C4">
                  <a:lumMod val="50000"/>
                </a:srgbClr>
              </a:solidFill>
            </a:endParaRPr>
          </a:p>
        </p:txBody>
      </p:sp>
      <p:sp>
        <p:nvSpPr>
          <p:cNvPr id="3" name="Title 1" descr="background to title"/>
          <p:cNvSpPr txBox="1">
            <a:spLocks/>
          </p:cNvSpPr>
          <p:nvPr/>
        </p:nvSpPr>
        <p:spPr>
          <a:xfrm>
            <a:off x="2033520" y="101635"/>
            <a:ext cx="7886700" cy="604222"/>
          </a:xfrm>
          <a:prstGeom prst="rect">
            <a:avLst/>
          </a:prstGeom>
          <a:solidFill>
            <a:srgbClr val="EA5F00"/>
          </a:solidFill>
          <a:effectLst>
            <a:outerShdw blurRad="50800" dist="38100" dir="5400000" algn="t" rotWithShape="0">
              <a:prstClr val="black">
                <a:alpha val="40000"/>
              </a:prstClr>
            </a:outerShdw>
          </a:effectLst>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defRPr/>
            </a:pPr>
            <a:endParaRPr lang="en-GB" sz="4000" b="1" dirty="0">
              <a:solidFill>
                <a:prstClr val="white"/>
              </a:solidFill>
            </a:endParaRPr>
          </a:p>
        </p:txBody>
      </p:sp>
      <p:sp>
        <p:nvSpPr>
          <p:cNvPr id="24" name="Title 23"/>
          <p:cNvSpPr>
            <a:spLocks noGrp="1"/>
          </p:cNvSpPr>
          <p:nvPr>
            <p:ph type="title"/>
          </p:nvPr>
        </p:nvSpPr>
        <p:spPr>
          <a:xfrm>
            <a:off x="719070" y="-226593"/>
            <a:ext cx="10515600" cy="1325563"/>
          </a:xfrm>
        </p:spPr>
        <p:txBody>
          <a:bodyPr/>
          <a:lstStyle/>
          <a:p>
            <a:pPr algn="ctr"/>
            <a:r>
              <a:rPr lang="en-GB" b="1" dirty="0">
                <a:solidFill>
                  <a:schemeClr val="bg1"/>
                </a:solidFill>
              </a:rPr>
              <a:t>ANSWERS</a:t>
            </a:r>
          </a:p>
        </p:txBody>
      </p:sp>
      <p:sp>
        <p:nvSpPr>
          <p:cNvPr id="26" name="TextBox 25"/>
          <p:cNvSpPr txBox="1"/>
          <p:nvPr/>
        </p:nvSpPr>
        <p:spPr>
          <a:xfrm>
            <a:off x="39716" y="24596"/>
            <a:ext cx="6096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defRPr/>
            </a:pPr>
            <a:r>
              <a:rPr lang="en-GB" sz="2800" b="1" dirty="0">
                <a:solidFill>
                  <a:srgbClr val="4472C4">
                    <a:lumMod val="50000"/>
                  </a:srgbClr>
                </a:solidFill>
              </a:rPr>
              <a:t>12</a:t>
            </a:r>
          </a:p>
        </p:txBody>
      </p:sp>
      <p:graphicFrame>
        <p:nvGraphicFramePr>
          <p:cNvPr id="2" name="Table 1"/>
          <p:cNvGraphicFramePr>
            <a:graphicFrameLocks noGrp="1"/>
          </p:cNvGraphicFramePr>
          <p:nvPr>
            <p:extLst>
              <p:ext uri="{D42A27DB-BD31-4B8C-83A1-F6EECF244321}">
                <p14:modId xmlns:p14="http://schemas.microsoft.com/office/powerpoint/2010/main" val="1200358695"/>
              </p:ext>
            </p:extLst>
          </p:nvPr>
        </p:nvGraphicFramePr>
        <p:xfrm>
          <a:off x="1631089" y="739419"/>
          <a:ext cx="8610600" cy="5382728"/>
        </p:xfrm>
        <a:graphic>
          <a:graphicData uri="http://schemas.openxmlformats.org/drawingml/2006/table">
            <a:tbl>
              <a:tblPr firstRow="1" bandRow="1">
                <a:tableStyleId>{5940675A-B579-460E-94D1-54222C63F5DA}</a:tableStyleId>
              </a:tblPr>
              <a:tblGrid>
                <a:gridCol w="1722120">
                  <a:extLst>
                    <a:ext uri="{9D8B030D-6E8A-4147-A177-3AD203B41FA5}">
                      <a16:colId xmlns:a16="http://schemas.microsoft.com/office/drawing/2014/main" val="20000"/>
                    </a:ext>
                  </a:extLst>
                </a:gridCol>
                <a:gridCol w="1773555">
                  <a:extLst>
                    <a:ext uri="{9D8B030D-6E8A-4147-A177-3AD203B41FA5}">
                      <a16:colId xmlns:a16="http://schemas.microsoft.com/office/drawing/2014/main" val="20001"/>
                    </a:ext>
                  </a:extLst>
                </a:gridCol>
                <a:gridCol w="1670685">
                  <a:extLst>
                    <a:ext uri="{9D8B030D-6E8A-4147-A177-3AD203B41FA5}">
                      <a16:colId xmlns:a16="http://schemas.microsoft.com/office/drawing/2014/main" val="20002"/>
                    </a:ext>
                  </a:extLst>
                </a:gridCol>
                <a:gridCol w="1786890">
                  <a:extLst>
                    <a:ext uri="{9D8B030D-6E8A-4147-A177-3AD203B41FA5}">
                      <a16:colId xmlns:a16="http://schemas.microsoft.com/office/drawing/2014/main" val="20003"/>
                    </a:ext>
                  </a:extLst>
                </a:gridCol>
                <a:gridCol w="1657350">
                  <a:extLst>
                    <a:ext uri="{9D8B030D-6E8A-4147-A177-3AD203B41FA5}">
                      <a16:colId xmlns:a16="http://schemas.microsoft.com/office/drawing/2014/main" val="20004"/>
                    </a:ext>
                  </a:extLst>
                </a:gridCol>
              </a:tblGrid>
              <a:tr h="447846">
                <a:tc>
                  <a:txBody>
                    <a:bodyPr/>
                    <a:lstStyle/>
                    <a:p>
                      <a:pPr algn="ctr"/>
                      <a:r>
                        <a:rPr lang="en-GB" sz="1600" dirty="0">
                          <a:latin typeface="Century Gothic" panose="020B0502020202020204" pitchFamily="34" charset="0"/>
                        </a:rPr>
                        <a:t>cognate</a:t>
                      </a:r>
                      <a:r>
                        <a:rPr lang="en-GB" sz="1600" baseline="0" dirty="0">
                          <a:latin typeface="Century Gothic" panose="020B0502020202020204" pitchFamily="34" charset="0"/>
                        </a:rPr>
                        <a:t> pattern</a:t>
                      </a:r>
                      <a:endParaRPr lang="en-GB" sz="1600" dirty="0">
                        <a:latin typeface="Century Gothic" panose="020B0502020202020204" pitchFamily="34" charset="0"/>
                      </a:endParaRPr>
                    </a:p>
                  </a:txBody>
                  <a:tcPr anchor="ctr"/>
                </a:tc>
                <a:tc>
                  <a:txBody>
                    <a:bodyPr/>
                    <a:lstStyle/>
                    <a:p>
                      <a:pPr algn="ctr"/>
                      <a:r>
                        <a:rPr lang="en-GB" sz="1600" dirty="0">
                          <a:latin typeface="Century Gothic" panose="020B0502020202020204" pitchFamily="34" charset="0"/>
                        </a:rPr>
                        <a:t>Spanish word 1</a:t>
                      </a:r>
                    </a:p>
                  </a:txBody>
                  <a:tcPr anchor="ctr"/>
                </a:tc>
                <a:tc>
                  <a:txBody>
                    <a:bodyPr/>
                    <a:lstStyle/>
                    <a:p>
                      <a:pPr algn="ctr"/>
                      <a:r>
                        <a:rPr lang="en-GB" sz="1600" dirty="0">
                          <a:latin typeface="Century Gothic" panose="020B0502020202020204" pitchFamily="34" charset="0"/>
                        </a:rPr>
                        <a:t>English</a:t>
                      </a:r>
                    </a:p>
                  </a:txBody>
                  <a:tcPr anchor="ctr"/>
                </a:tc>
                <a:tc>
                  <a:txBody>
                    <a:bodyPr/>
                    <a:lstStyle/>
                    <a:p>
                      <a:pPr algn="ctr"/>
                      <a:r>
                        <a:rPr lang="en-GB" sz="1600" dirty="0">
                          <a:latin typeface="Century Gothic" panose="020B0502020202020204" pitchFamily="34" charset="0"/>
                        </a:rPr>
                        <a:t>Spanish</a:t>
                      </a:r>
                      <a:r>
                        <a:rPr lang="en-GB" sz="1600" baseline="0" dirty="0">
                          <a:latin typeface="Century Gothic" panose="020B0502020202020204" pitchFamily="34" charset="0"/>
                        </a:rPr>
                        <a:t> word 2</a:t>
                      </a:r>
                      <a:endParaRPr lang="en-GB" sz="1600" dirty="0">
                        <a:latin typeface="Century Gothic" panose="020B0502020202020204" pitchFamily="34" charset="0"/>
                      </a:endParaRPr>
                    </a:p>
                  </a:txBody>
                  <a:tcPr anchor="ctr"/>
                </a:tc>
                <a:tc>
                  <a:txBody>
                    <a:bodyPr/>
                    <a:lstStyle/>
                    <a:p>
                      <a:pPr algn="ctr"/>
                      <a:r>
                        <a:rPr lang="en-GB" sz="1600" dirty="0">
                          <a:latin typeface="Century Gothic" panose="020B0502020202020204" pitchFamily="34" charset="0"/>
                        </a:rPr>
                        <a:t>English</a:t>
                      </a:r>
                    </a:p>
                  </a:txBody>
                  <a:tcPr anchor="ctr"/>
                </a:tc>
                <a:extLst>
                  <a:ext uri="{0D108BD9-81ED-4DB2-BD59-A6C34878D82A}">
                    <a16:rowId xmlns:a16="http://schemas.microsoft.com/office/drawing/2014/main" val="10000"/>
                  </a:ext>
                </a:extLst>
              </a:tr>
              <a:tr h="447846">
                <a:tc>
                  <a:txBody>
                    <a:bodyPr/>
                    <a:lstStyle/>
                    <a:p>
                      <a:pPr algn="ctr"/>
                      <a:r>
                        <a:rPr lang="en-GB" sz="1600" dirty="0">
                          <a:latin typeface="Century Gothic" panose="020B0502020202020204" pitchFamily="34" charset="0"/>
                        </a:rPr>
                        <a:t>id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ido</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estúpido</a:t>
                      </a:r>
                      <a:endParaRPr lang="en-GB" sz="1600" dirty="0">
                        <a:latin typeface="Century Gothic" panose="020B0502020202020204" pitchFamily="34" charset="0"/>
                      </a:endParaRPr>
                    </a:p>
                  </a:txBody>
                  <a:tcPr anchor="ctr">
                    <a:solidFill>
                      <a:schemeClr val="accent2">
                        <a:lumMod val="20000"/>
                        <a:lumOff val="80000"/>
                      </a:schemeClr>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espléndido</a:t>
                      </a:r>
                      <a:endParaRPr lang="en-GB" sz="1600" dirty="0">
                        <a:latin typeface="Century Gothic" panose="020B0502020202020204" pitchFamily="34" charset="0"/>
                      </a:endParaRPr>
                    </a:p>
                  </a:txBody>
                  <a:tcPr anchor="ctr">
                    <a:solidFill>
                      <a:schemeClr val="accent2">
                        <a:lumMod val="20000"/>
                        <a:lumOff val="80000"/>
                      </a:schemeClr>
                    </a:solidFill>
                  </a:tcPr>
                </a:tc>
                <a:tc>
                  <a:txBody>
                    <a:bodyPr/>
                    <a:lstStyle/>
                    <a:p>
                      <a:pPr algn="ctr"/>
                      <a:endParaRPr lang="en-GB" sz="1600">
                        <a:latin typeface="Century Gothic" panose="020B0502020202020204" pitchFamily="34" charset="0"/>
                      </a:endParaRPr>
                    </a:p>
                  </a:txBody>
                  <a:tcPr anchor="ctr"/>
                </a:tc>
                <a:extLst>
                  <a:ext uri="{0D108BD9-81ED-4DB2-BD59-A6C34878D82A}">
                    <a16:rowId xmlns:a16="http://schemas.microsoft.com/office/drawing/2014/main" val="10001"/>
                  </a:ext>
                </a:extLst>
              </a:tr>
              <a:tr h="447846">
                <a:tc>
                  <a:txBody>
                    <a:bodyPr/>
                    <a:lstStyle/>
                    <a:p>
                      <a:pPr algn="ctr"/>
                      <a:r>
                        <a:rPr lang="en-GB" sz="1600" dirty="0" err="1">
                          <a:latin typeface="Century Gothic" panose="020B0502020202020204" pitchFamily="34" charset="0"/>
                        </a:rPr>
                        <a:t>ous</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oso</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delicioso</a:t>
                      </a:r>
                      <a:endParaRPr lang="en-GB" sz="1600" dirty="0">
                        <a:latin typeface="Century Gothic" panose="020B0502020202020204" pitchFamily="34" charset="0"/>
                      </a:endParaRPr>
                    </a:p>
                  </a:txBody>
                  <a:tcPr anchor="ctr">
                    <a:solidFill>
                      <a:srgbClr val="FDCDFA"/>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generoso</a:t>
                      </a:r>
                      <a:endParaRPr lang="en-GB" sz="1600" dirty="0">
                        <a:latin typeface="Century Gothic" panose="020B0502020202020204" pitchFamily="34" charset="0"/>
                      </a:endParaRPr>
                    </a:p>
                  </a:txBody>
                  <a:tcPr anchor="ctr">
                    <a:solidFill>
                      <a:srgbClr val="FDCDFA"/>
                    </a:solidFill>
                  </a:tcPr>
                </a:tc>
                <a:tc>
                  <a:txBody>
                    <a:bodyPr/>
                    <a:lstStyle/>
                    <a:p>
                      <a:pPr algn="ctr"/>
                      <a:endParaRPr lang="en-GB" sz="1600">
                        <a:latin typeface="Century Gothic" panose="020B0502020202020204" pitchFamily="34" charset="0"/>
                      </a:endParaRPr>
                    </a:p>
                  </a:txBody>
                  <a:tcPr anchor="ctr"/>
                </a:tc>
                <a:extLst>
                  <a:ext uri="{0D108BD9-81ED-4DB2-BD59-A6C34878D82A}">
                    <a16:rowId xmlns:a16="http://schemas.microsoft.com/office/drawing/2014/main" val="10002"/>
                  </a:ext>
                </a:extLst>
              </a:tr>
              <a:tr h="447846">
                <a:tc>
                  <a:txBody>
                    <a:bodyPr/>
                    <a:lstStyle/>
                    <a:p>
                      <a:pPr algn="ctr"/>
                      <a:r>
                        <a:rPr lang="en-GB" sz="1600" dirty="0" err="1">
                          <a:latin typeface="Century Gothic" panose="020B0502020202020204" pitchFamily="34" charset="0"/>
                        </a:rPr>
                        <a:t>tion</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ción</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relación</a:t>
                      </a:r>
                      <a:endParaRPr lang="en-GB" sz="1600" dirty="0">
                        <a:latin typeface="Century Gothic" panose="020B0502020202020204" pitchFamily="34" charset="0"/>
                      </a:endParaRPr>
                    </a:p>
                  </a:txBody>
                  <a:tcPr anchor="ctr">
                    <a:solidFill>
                      <a:schemeClr val="accent4">
                        <a:lumMod val="40000"/>
                        <a:lumOff val="60000"/>
                      </a:schemeClr>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condición</a:t>
                      </a:r>
                      <a:endParaRPr lang="en-GB" sz="1600" dirty="0">
                        <a:latin typeface="Century Gothic" panose="020B0502020202020204" pitchFamily="34" charset="0"/>
                      </a:endParaRPr>
                    </a:p>
                  </a:txBody>
                  <a:tcPr anchor="ctr">
                    <a:solidFill>
                      <a:schemeClr val="accent4">
                        <a:lumMod val="40000"/>
                        <a:lumOff val="60000"/>
                      </a:schemeClr>
                    </a:solidFill>
                  </a:tcP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3"/>
                  </a:ext>
                </a:extLst>
              </a:tr>
              <a:tr h="447846">
                <a:tc>
                  <a:txBody>
                    <a:bodyPr/>
                    <a:lstStyle/>
                    <a:p>
                      <a:pPr algn="ctr"/>
                      <a:r>
                        <a:rPr lang="en-GB" sz="1600" dirty="0" err="1">
                          <a:latin typeface="Century Gothic" panose="020B0502020202020204" pitchFamily="34" charset="0"/>
                        </a:rPr>
                        <a:t>ary</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ario</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contrario</a:t>
                      </a:r>
                      <a:endParaRPr lang="en-GB" sz="1600" dirty="0">
                        <a:latin typeface="Century Gothic" panose="020B0502020202020204" pitchFamily="34" charset="0"/>
                      </a:endParaRPr>
                    </a:p>
                  </a:txBody>
                  <a:tcPr anchor="ctr">
                    <a:solidFill>
                      <a:srgbClr val="92D050"/>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secretario</a:t>
                      </a:r>
                      <a:endParaRPr lang="en-GB" sz="1600" dirty="0">
                        <a:latin typeface="Century Gothic" panose="020B0502020202020204" pitchFamily="34" charset="0"/>
                      </a:endParaRPr>
                    </a:p>
                  </a:txBody>
                  <a:tcPr anchor="ctr">
                    <a:solidFill>
                      <a:srgbClr val="92D050"/>
                    </a:solidFill>
                  </a:tcPr>
                </a:tc>
                <a:tc>
                  <a:txBody>
                    <a:bodyPr/>
                    <a:lstStyle/>
                    <a:p>
                      <a:pPr algn="ctr"/>
                      <a:endParaRPr lang="en-GB" sz="1600">
                        <a:latin typeface="Century Gothic" panose="020B0502020202020204" pitchFamily="34" charset="0"/>
                      </a:endParaRPr>
                    </a:p>
                  </a:txBody>
                  <a:tcPr anchor="ctr"/>
                </a:tc>
                <a:extLst>
                  <a:ext uri="{0D108BD9-81ED-4DB2-BD59-A6C34878D82A}">
                    <a16:rowId xmlns:a16="http://schemas.microsoft.com/office/drawing/2014/main" val="10004"/>
                  </a:ext>
                </a:extLst>
              </a:tr>
              <a:tr h="447846">
                <a:tc>
                  <a:txBody>
                    <a:bodyPr/>
                    <a:lstStyle/>
                    <a:p>
                      <a:pPr algn="ctr"/>
                      <a:r>
                        <a:rPr lang="en-GB" sz="1600" dirty="0" err="1">
                          <a:latin typeface="Century Gothic" panose="020B0502020202020204" pitchFamily="34" charset="0"/>
                        </a:rPr>
                        <a:t>ph</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f</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físico</a:t>
                      </a:r>
                      <a:endParaRPr lang="en-GB" sz="1600" dirty="0">
                        <a:latin typeface="Century Gothic" panose="020B0502020202020204" pitchFamily="34" charset="0"/>
                      </a:endParaRPr>
                    </a:p>
                  </a:txBody>
                  <a:tcPr anchor="ctr">
                    <a:solidFill>
                      <a:schemeClr val="bg1">
                        <a:lumMod val="85000"/>
                      </a:schemeClr>
                    </a:solidFill>
                  </a:tcPr>
                </a:tc>
                <a:tc>
                  <a:txBody>
                    <a:bodyPr/>
                    <a:lstStyle/>
                    <a:p>
                      <a:pPr algn="ctr"/>
                      <a:endParaRPr lang="en-GB" sz="160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fenómeno</a:t>
                      </a:r>
                      <a:endParaRPr lang="en-GB" sz="1600" dirty="0">
                        <a:latin typeface="Century Gothic" panose="020B0502020202020204" pitchFamily="34" charset="0"/>
                      </a:endParaRPr>
                    </a:p>
                  </a:txBody>
                  <a:tcPr anchor="ctr">
                    <a:solidFill>
                      <a:schemeClr val="bg1">
                        <a:lumMod val="85000"/>
                      </a:schemeClr>
                    </a:solidFill>
                  </a:tcPr>
                </a:tc>
                <a:tc>
                  <a:txBody>
                    <a:bodyPr/>
                    <a:lstStyle/>
                    <a:p>
                      <a:pPr algn="ctr"/>
                      <a:endParaRPr lang="en-GB" sz="1600">
                        <a:latin typeface="Century Gothic" panose="020B0502020202020204" pitchFamily="34" charset="0"/>
                      </a:endParaRPr>
                    </a:p>
                  </a:txBody>
                  <a:tcPr anchor="ctr"/>
                </a:tc>
                <a:extLst>
                  <a:ext uri="{0D108BD9-81ED-4DB2-BD59-A6C34878D82A}">
                    <a16:rowId xmlns:a16="http://schemas.microsoft.com/office/drawing/2014/main" val="10005"/>
                  </a:ext>
                </a:extLst>
              </a:tr>
              <a:tr h="447846">
                <a:tc>
                  <a:txBody>
                    <a:bodyPr/>
                    <a:lstStyle/>
                    <a:p>
                      <a:pPr algn="ctr"/>
                      <a:r>
                        <a:rPr lang="en-GB" sz="1600" dirty="0">
                          <a:latin typeface="Century Gothic" panose="020B0502020202020204" pitchFamily="34" charset="0"/>
                        </a:rPr>
                        <a:t>ty </a:t>
                      </a:r>
                      <a:r>
                        <a:rPr lang="en-GB" sz="1600" dirty="0">
                          <a:latin typeface="Century Gothic" panose="020B0502020202020204" pitchFamily="34" charset="0"/>
                          <a:sym typeface="Wingdings" panose="05000000000000000000" pitchFamily="2" charset="2"/>
                        </a:rPr>
                        <a:t> dad</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necesidad</a:t>
                      </a:r>
                      <a:endParaRPr lang="en-GB" sz="1600" dirty="0">
                        <a:latin typeface="Century Gothic" panose="020B0502020202020204" pitchFamily="34" charset="0"/>
                      </a:endParaRPr>
                    </a:p>
                  </a:txBody>
                  <a:tcPr anchor="ctr">
                    <a:solidFill>
                      <a:srgbClr val="FF9900"/>
                    </a:solidFill>
                  </a:tcPr>
                </a:tc>
                <a:tc>
                  <a:txBody>
                    <a:bodyPr/>
                    <a:lstStyle/>
                    <a:p>
                      <a:pPr algn="ctr"/>
                      <a:endParaRPr lang="en-GB" sz="160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cantidad</a:t>
                      </a:r>
                      <a:endParaRPr lang="en-GB" sz="1600" dirty="0">
                        <a:latin typeface="Century Gothic" panose="020B0502020202020204" pitchFamily="34" charset="0"/>
                      </a:endParaRPr>
                    </a:p>
                  </a:txBody>
                  <a:tcPr anchor="ctr">
                    <a:solidFill>
                      <a:srgbClr val="FF9900"/>
                    </a:solidFill>
                  </a:tcPr>
                </a:tc>
                <a:tc>
                  <a:txBody>
                    <a:bodyPr/>
                    <a:lstStyle/>
                    <a:p>
                      <a:pPr algn="ctr"/>
                      <a:endParaRPr lang="en-GB" sz="1600">
                        <a:latin typeface="Century Gothic" panose="020B0502020202020204" pitchFamily="34" charset="0"/>
                      </a:endParaRPr>
                    </a:p>
                  </a:txBody>
                  <a:tcPr anchor="ctr"/>
                </a:tc>
                <a:extLst>
                  <a:ext uri="{0D108BD9-81ED-4DB2-BD59-A6C34878D82A}">
                    <a16:rowId xmlns:a16="http://schemas.microsoft.com/office/drawing/2014/main" val="10006"/>
                  </a:ext>
                </a:extLst>
              </a:tr>
              <a:tr h="447846">
                <a:tc>
                  <a:txBody>
                    <a:bodyPr/>
                    <a:lstStyle/>
                    <a:p>
                      <a:pPr algn="ctr"/>
                      <a:r>
                        <a:rPr lang="en-GB" sz="1600" dirty="0">
                          <a:latin typeface="Century Gothic" panose="020B0502020202020204" pitchFamily="34" charset="0"/>
                        </a:rPr>
                        <a:t>y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ia</a:t>
                      </a:r>
                      <a:r>
                        <a:rPr lang="en-GB" sz="1600" dirty="0">
                          <a:latin typeface="Century Gothic" panose="020B0502020202020204" pitchFamily="34" charset="0"/>
                          <a:sym typeface="Wingdings" panose="05000000000000000000" pitchFamily="2" charset="2"/>
                        </a:rPr>
                        <a:t> / </a:t>
                      </a:r>
                      <a:r>
                        <a:rPr lang="en-GB" sz="1600" dirty="0" err="1">
                          <a:latin typeface="Century Gothic" panose="020B0502020202020204" pitchFamily="34" charset="0"/>
                          <a:sym typeface="Wingdings" panose="05000000000000000000" pitchFamily="2" charset="2"/>
                        </a:rPr>
                        <a:t>ía</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industria</a:t>
                      </a:r>
                      <a:endParaRPr lang="en-GB" sz="1600" dirty="0">
                        <a:latin typeface="Century Gothic" panose="020B0502020202020204" pitchFamily="34" charset="0"/>
                      </a:endParaRPr>
                    </a:p>
                  </a:txBody>
                  <a:tcPr anchor="ctr">
                    <a:solidFill>
                      <a:srgbClr val="FFFF00"/>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categoría</a:t>
                      </a:r>
                      <a:endParaRPr lang="en-GB" sz="1600" dirty="0">
                        <a:latin typeface="Century Gothic" panose="020B0502020202020204" pitchFamily="34" charset="0"/>
                      </a:endParaRPr>
                    </a:p>
                  </a:txBody>
                  <a:tcPr anchor="ctr">
                    <a:solidFill>
                      <a:srgbClr val="FFFF00"/>
                    </a:solidFill>
                  </a:tcP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7"/>
                  </a:ext>
                </a:extLst>
              </a:tr>
              <a:tr h="772994">
                <a:tc>
                  <a:txBody>
                    <a:bodyPr/>
                    <a:lstStyle/>
                    <a:p>
                      <a:pPr algn="ctr"/>
                      <a:r>
                        <a:rPr lang="en-GB" sz="1600" dirty="0" err="1">
                          <a:latin typeface="Century Gothic" panose="020B0502020202020204" pitchFamily="34" charset="0"/>
                        </a:rPr>
                        <a:t>ence</a:t>
                      </a:r>
                      <a:r>
                        <a:rPr lang="en-GB" sz="1600" dirty="0">
                          <a:latin typeface="Century Gothic" panose="020B0502020202020204" pitchFamily="34" charset="0"/>
                        </a:rPr>
                        <a:t>/</a:t>
                      </a:r>
                      <a:r>
                        <a:rPr lang="en-GB" sz="1600" dirty="0" err="1">
                          <a:latin typeface="Century Gothic" panose="020B0502020202020204" pitchFamily="34" charset="0"/>
                        </a:rPr>
                        <a:t>ance</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encia</a:t>
                      </a:r>
                      <a:r>
                        <a:rPr lang="en-GB" sz="1600" dirty="0">
                          <a:latin typeface="Century Gothic" panose="020B0502020202020204" pitchFamily="34" charset="0"/>
                          <a:sym typeface="Wingdings" panose="05000000000000000000" pitchFamily="2" charset="2"/>
                        </a:rPr>
                        <a:t> / </a:t>
                      </a:r>
                      <a:r>
                        <a:rPr lang="en-GB" sz="1600" dirty="0" err="1">
                          <a:latin typeface="Century Gothic" panose="020B0502020202020204" pitchFamily="34" charset="0"/>
                          <a:sym typeface="Wingdings" panose="05000000000000000000" pitchFamily="2" charset="2"/>
                        </a:rPr>
                        <a:t>ancia</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existencia</a:t>
                      </a:r>
                      <a:endParaRPr lang="en-GB" sz="1600" dirty="0">
                        <a:latin typeface="Century Gothic" panose="020B0502020202020204" pitchFamily="34" charset="0"/>
                      </a:endParaRPr>
                    </a:p>
                  </a:txBody>
                  <a:tcPr anchor="ctr">
                    <a:solidFill>
                      <a:schemeClr val="accent1">
                        <a:lumMod val="40000"/>
                        <a:lumOff val="60000"/>
                      </a:schemeClr>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influencia</a:t>
                      </a:r>
                      <a:endParaRPr lang="en-GB" sz="1600" dirty="0">
                        <a:latin typeface="Century Gothic" panose="020B0502020202020204" pitchFamily="34" charset="0"/>
                      </a:endParaRPr>
                    </a:p>
                  </a:txBody>
                  <a:tcPr anchor="ctr">
                    <a:solidFill>
                      <a:schemeClr val="accent1">
                        <a:lumMod val="40000"/>
                        <a:lumOff val="60000"/>
                      </a:schemeClr>
                    </a:solidFill>
                  </a:tcP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8"/>
                  </a:ext>
                </a:extLst>
              </a:tr>
              <a:tr h="447846">
                <a:tc>
                  <a:txBody>
                    <a:bodyPr/>
                    <a:lstStyle/>
                    <a:p>
                      <a:pPr algn="ctr"/>
                      <a:r>
                        <a:rPr lang="en-GB" sz="1600" dirty="0">
                          <a:latin typeface="Century Gothic" panose="020B0502020202020204" pitchFamily="34" charset="0"/>
                        </a:rPr>
                        <a:t>ate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ar</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separar</a:t>
                      </a:r>
                      <a:endParaRPr lang="en-GB" sz="1600" dirty="0">
                        <a:latin typeface="Century Gothic" panose="020B0502020202020204" pitchFamily="34" charset="0"/>
                      </a:endParaRPr>
                    </a:p>
                  </a:txBody>
                  <a:tcPr anchor="ctr">
                    <a:solidFill>
                      <a:srgbClr val="00B0F0"/>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demostrar</a:t>
                      </a:r>
                      <a:endParaRPr lang="en-GB" sz="1600" dirty="0">
                        <a:latin typeface="Century Gothic" panose="020B0502020202020204" pitchFamily="34" charset="0"/>
                      </a:endParaRPr>
                    </a:p>
                  </a:txBody>
                  <a:tcPr anchor="ctr">
                    <a:solidFill>
                      <a:srgbClr val="00B0F0"/>
                    </a:solidFill>
                  </a:tcP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09"/>
                  </a:ext>
                </a:extLst>
              </a:tr>
              <a:tr h="447846">
                <a:tc>
                  <a:txBody>
                    <a:bodyPr/>
                    <a:lstStyle/>
                    <a:p>
                      <a:pPr algn="ctr"/>
                      <a:r>
                        <a:rPr lang="en-GB" sz="1600" dirty="0" err="1">
                          <a:latin typeface="Century Gothic" panose="020B0502020202020204" pitchFamily="34" charset="0"/>
                        </a:rPr>
                        <a:t>ic</a:t>
                      </a:r>
                      <a:r>
                        <a:rPr lang="en-GB" sz="1600" dirty="0">
                          <a:latin typeface="Century Gothic" panose="020B0502020202020204" pitchFamily="34" charset="0"/>
                        </a:rPr>
                        <a:t> </a:t>
                      </a:r>
                      <a:r>
                        <a:rPr lang="en-GB" sz="1600" dirty="0">
                          <a:latin typeface="Century Gothic" panose="020B0502020202020204" pitchFamily="34" charset="0"/>
                          <a:sym typeface="Wingdings" panose="05000000000000000000" pitchFamily="2" charset="2"/>
                        </a:rPr>
                        <a:t> </a:t>
                      </a:r>
                      <a:r>
                        <a:rPr lang="en-GB" sz="1600" dirty="0" err="1">
                          <a:latin typeface="Century Gothic" panose="020B0502020202020204" pitchFamily="34" charset="0"/>
                          <a:sym typeface="Wingdings" panose="05000000000000000000" pitchFamily="2" charset="2"/>
                        </a:rPr>
                        <a:t>ico</a:t>
                      </a: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científico</a:t>
                      </a:r>
                      <a:endParaRPr lang="en-GB" sz="1600" dirty="0">
                        <a:latin typeface="Century Gothic" panose="020B0502020202020204" pitchFamily="34" charset="0"/>
                      </a:endParaRPr>
                    </a:p>
                  </a:txBody>
                  <a:tcPr anchor="ctr">
                    <a:solidFill>
                      <a:schemeClr val="accent6">
                        <a:lumMod val="20000"/>
                        <a:lumOff val="80000"/>
                      </a:schemeClr>
                    </a:solidFill>
                  </a:tcPr>
                </a:tc>
                <a:tc>
                  <a:txBody>
                    <a:bodyPr/>
                    <a:lstStyle/>
                    <a:p>
                      <a:pPr algn="ctr"/>
                      <a:endParaRPr lang="en-GB" sz="1600" dirty="0">
                        <a:latin typeface="Century Gothic" panose="020B0502020202020204" pitchFamily="34" charset="0"/>
                      </a:endParaRPr>
                    </a:p>
                  </a:txBody>
                  <a:tcPr anchor="ctr"/>
                </a:tc>
                <a:tc>
                  <a:txBody>
                    <a:bodyPr/>
                    <a:lstStyle/>
                    <a:p>
                      <a:pPr algn="ctr"/>
                      <a:r>
                        <a:rPr lang="en-GB" sz="1600" dirty="0" err="1">
                          <a:latin typeface="Century Gothic" panose="020B0502020202020204" pitchFamily="34" charset="0"/>
                        </a:rPr>
                        <a:t>básico</a:t>
                      </a:r>
                      <a:endParaRPr lang="en-GB" sz="1600" dirty="0">
                        <a:latin typeface="Century Gothic" panose="020B0502020202020204" pitchFamily="34" charset="0"/>
                      </a:endParaRPr>
                    </a:p>
                  </a:txBody>
                  <a:tcPr anchor="ctr">
                    <a:solidFill>
                      <a:schemeClr val="accent6">
                        <a:lumMod val="20000"/>
                        <a:lumOff val="80000"/>
                      </a:schemeClr>
                    </a:solidFill>
                  </a:tcPr>
                </a:tc>
                <a:tc>
                  <a:txBody>
                    <a:bodyPr/>
                    <a:lstStyle/>
                    <a:p>
                      <a:pPr algn="ctr"/>
                      <a:endParaRPr lang="en-GB" sz="1600" dirty="0">
                        <a:latin typeface="Century Gothic" panose="020B0502020202020204" pitchFamily="34" charset="0"/>
                      </a:endParaRPr>
                    </a:p>
                  </a:txBody>
                  <a:tcPr anchor="ctr"/>
                </a:tc>
                <a:extLst>
                  <a:ext uri="{0D108BD9-81ED-4DB2-BD59-A6C34878D82A}">
                    <a16:rowId xmlns:a16="http://schemas.microsoft.com/office/drawing/2014/main" val="10010"/>
                  </a:ext>
                </a:extLst>
              </a:tr>
            </a:tbl>
          </a:graphicData>
        </a:graphic>
      </p:graphicFrame>
      <p:sp>
        <p:nvSpPr>
          <p:cNvPr id="4" name="TextBox 3"/>
          <p:cNvSpPr txBox="1"/>
          <p:nvPr/>
        </p:nvSpPr>
        <p:spPr>
          <a:xfrm>
            <a:off x="8603388" y="1829157"/>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generous</a:t>
            </a:r>
          </a:p>
        </p:txBody>
      </p:sp>
      <p:sp>
        <p:nvSpPr>
          <p:cNvPr id="5" name="TextBox 4"/>
          <p:cNvSpPr txBox="1"/>
          <p:nvPr/>
        </p:nvSpPr>
        <p:spPr>
          <a:xfrm>
            <a:off x="8603389" y="1388501"/>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splendid</a:t>
            </a:r>
          </a:p>
        </p:txBody>
      </p:sp>
      <p:sp>
        <p:nvSpPr>
          <p:cNvPr id="6" name="TextBox 5"/>
          <p:cNvSpPr txBox="1"/>
          <p:nvPr/>
        </p:nvSpPr>
        <p:spPr>
          <a:xfrm>
            <a:off x="5183913" y="1817126"/>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delicious</a:t>
            </a:r>
          </a:p>
        </p:txBody>
      </p:sp>
      <p:sp>
        <p:nvSpPr>
          <p:cNvPr id="7" name="TextBox 6"/>
          <p:cNvSpPr txBox="1"/>
          <p:nvPr/>
        </p:nvSpPr>
        <p:spPr>
          <a:xfrm>
            <a:off x="5183913" y="1388501"/>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stupid</a:t>
            </a:r>
          </a:p>
        </p:txBody>
      </p:sp>
      <p:sp>
        <p:nvSpPr>
          <p:cNvPr id="8" name="TextBox 7"/>
          <p:cNvSpPr txBox="1"/>
          <p:nvPr/>
        </p:nvSpPr>
        <p:spPr>
          <a:xfrm>
            <a:off x="5183913" y="2290718"/>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relationship</a:t>
            </a:r>
          </a:p>
        </p:txBody>
      </p:sp>
      <p:sp>
        <p:nvSpPr>
          <p:cNvPr id="9" name="TextBox 8"/>
          <p:cNvSpPr txBox="1"/>
          <p:nvPr/>
        </p:nvSpPr>
        <p:spPr>
          <a:xfrm>
            <a:off x="8603388" y="2280923"/>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condition</a:t>
            </a:r>
          </a:p>
        </p:txBody>
      </p:sp>
      <p:sp>
        <p:nvSpPr>
          <p:cNvPr id="10" name="TextBox 9"/>
          <p:cNvSpPr txBox="1"/>
          <p:nvPr/>
        </p:nvSpPr>
        <p:spPr>
          <a:xfrm>
            <a:off x="5183913" y="2738193"/>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contrary</a:t>
            </a:r>
          </a:p>
        </p:txBody>
      </p:sp>
      <p:sp>
        <p:nvSpPr>
          <p:cNvPr id="11" name="TextBox 10"/>
          <p:cNvSpPr txBox="1"/>
          <p:nvPr/>
        </p:nvSpPr>
        <p:spPr>
          <a:xfrm>
            <a:off x="8646251" y="2711810"/>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secretary</a:t>
            </a:r>
          </a:p>
        </p:txBody>
      </p:sp>
      <p:sp>
        <p:nvSpPr>
          <p:cNvPr id="12" name="TextBox 11"/>
          <p:cNvSpPr txBox="1"/>
          <p:nvPr/>
        </p:nvSpPr>
        <p:spPr>
          <a:xfrm>
            <a:off x="5183912" y="3176452"/>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physical</a:t>
            </a:r>
          </a:p>
        </p:txBody>
      </p:sp>
      <p:sp>
        <p:nvSpPr>
          <p:cNvPr id="13" name="TextBox 12"/>
          <p:cNvSpPr txBox="1"/>
          <p:nvPr/>
        </p:nvSpPr>
        <p:spPr>
          <a:xfrm>
            <a:off x="8646250" y="3189315"/>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phenomenon</a:t>
            </a:r>
          </a:p>
        </p:txBody>
      </p:sp>
      <p:sp>
        <p:nvSpPr>
          <p:cNvPr id="14" name="TextBox 13"/>
          <p:cNvSpPr txBox="1"/>
          <p:nvPr/>
        </p:nvSpPr>
        <p:spPr>
          <a:xfrm>
            <a:off x="5160101" y="3638117"/>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necessity</a:t>
            </a:r>
          </a:p>
        </p:txBody>
      </p:sp>
      <p:sp>
        <p:nvSpPr>
          <p:cNvPr id="15" name="TextBox 14"/>
          <p:cNvSpPr txBox="1"/>
          <p:nvPr/>
        </p:nvSpPr>
        <p:spPr>
          <a:xfrm>
            <a:off x="8608150" y="3644804"/>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quantity</a:t>
            </a:r>
          </a:p>
        </p:txBody>
      </p:sp>
      <p:sp>
        <p:nvSpPr>
          <p:cNvPr id="16" name="TextBox 15"/>
          <p:cNvSpPr txBox="1"/>
          <p:nvPr/>
        </p:nvSpPr>
        <p:spPr>
          <a:xfrm>
            <a:off x="5200583" y="4089645"/>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industry</a:t>
            </a:r>
          </a:p>
        </p:txBody>
      </p:sp>
      <p:sp>
        <p:nvSpPr>
          <p:cNvPr id="17" name="TextBox 16"/>
          <p:cNvSpPr txBox="1"/>
          <p:nvPr/>
        </p:nvSpPr>
        <p:spPr>
          <a:xfrm>
            <a:off x="8608150" y="4064520"/>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category</a:t>
            </a:r>
          </a:p>
        </p:txBody>
      </p:sp>
      <p:sp>
        <p:nvSpPr>
          <p:cNvPr id="18" name="TextBox 17"/>
          <p:cNvSpPr txBox="1"/>
          <p:nvPr/>
        </p:nvSpPr>
        <p:spPr>
          <a:xfrm>
            <a:off x="5160101" y="4740875"/>
            <a:ext cx="1593058"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existence</a:t>
            </a:r>
          </a:p>
        </p:txBody>
      </p:sp>
      <p:sp>
        <p:nvSpPr>
          <p:cNvPr id="19" name="TextBox 18"/>
          <p:cNvSpPr txBox="1"/>
          <p:nvPr/>
        </p:nvSpPr>
        <p:spPr>
          <a:xfrm>
            <a:off x="8524808" y="4706504"/>
            <a:ext cx="1716881"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influence</a:t>
            </a:r>
          </a:p>
        </p:txBody>
      </p:sp>
      <p:sp>
        <p:nvSpPr>
          <p:cNvPr id="20" name="TextBox 19"/>
          <p:cNvSpPr txBox="1"/>
          <p:nvPr/>
        </p:nvSpPr>
        <p:spPr>
          <a:xfrm>
            <a:off x="5200583" y="5331616"/>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separate</a:t>
            </a:r>
          </a:p>
        </p:txBody>
      </p:sp>
      <p:sp>
        <p:nvSpPr>
          <p:cNvPr id="21" name="TextBox 20"/>
          <p:cNvSpPr txBox="1"/>
          <p:nvPr/>
        </p:nvSpPr>
        <p:spPr>
          <a:xfrm>
            <a:off x="8646249" y="5331616"/>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demonstrate</a:t>
            </a:r>
          </a:p>
        </p:txBody>
      </p:sp>
      <p:sp>
        <p:nvSpPr>
          <p:cNvPr id="22" name="TextBox 21"/>
          <p:cNvSpPr txBox="1"/>
          <p:nvPr/>
        </p:nvSpPr>
        <p:spPr>
          <a:xfrm>
            <a:off x="5160100" y="5761336"/>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scientific</a:t>
            </a:r>
          </a:p>
        </p:txBody>
      </p:sp>
      <p:sp>
        <p:nvSpPr>
          <p:cNvPr id="23" name="TextBox 22"/>
          <p:cNvSpPr txBox="1"/>
          <p:nvPr/>
        </p:nvSpPr>
        <p:spPr>
          <a:xfrm>
            <a:off x="8646249" y="5768204"/>
            <a:ext cx="1552575" cy="338554"/>
          </a:xfrm>
          <a:prstGeom prst="rect">
            <a:avLst/>
          </a:prstGeom>
          <a:noFill/>
        </p:spPr>
        <p:txBody>
          <a:bodyPr wrap="square" rtlCol="0" anchor="ctr">
            <a:spAutoFit/>
          </a:bodyPr>
          <a:lstStyle/>
          <a:p>
            <a:pPr algn="ctr">
              <a:defRPr/>
            </a:pPr>
            <a:r>
              <a:rPr lang="en-GB" sz="1600" b="1" dirty="0">
                <a:solidFill>
                  <a:srgbClr val="EA5F00"/>
                </a:solidFill>
                <a:latin typeface="Century Gothic" panose="020B0502020202020204" pitchFamily="34" charset="0"/>
              </a:rPr>
              <a:t>basic</a:t>
            </a:r>
          </a:p>
        </p:txBody>
      </p:sp>
    </p:spTree>
    <p:extLst>
      <p:ext uri="{BB962C8B-B14F-4D97-AF65-F5344CB8AC3E}">
        <p14:creationId xmlns:p14="http://schemas.microsoft.com/office/powerpoint/2010/main" val="97574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6E549DE-D0BC-48C2-97E1-C5A3694B59E4}"/>
              </a:ext>
            </a:extLst>
          </p:cNvPr>
          <p:cNvSpPr/>
          <p:nvPr/>
        </p:nvSpPr>
        <p:spPr>
          <a:xfrm>
            <a:off x="87341" y="36576"/>
            <a:ext cx="642328"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rPr>
              <a:t>1</a:t>
            </a:r>
          </a:p>
        </p:txBody>
      </p:sp>
      <p:sp>
        <p:nvSpPr>
          <p:cNvPr id="5" name="Title 1">
            <a:extLst>
              <a:ext uri="{FF2B5EF4-FFF2-40B4-BE49-F238E27FC236}">
                <a16:creationId xmlns:a16="http://schemas.microsoft.com/office/drawing/2014/main" id="{4F30A5AC-DBAD-4134-AE7D-A1E0C4990D7C}"/>
              </a:ext>
            </a:extLst>
          </p:cNvPr>
          <p:cNvSpPr txBox="1">
            <a:spLocks/>
          </p:cNvSpPr>
          <p:nvPr/>
        </p:nvSpPr>
        <p:spPr>
          <a:xfrm>
            <a:off x="426372" y="700604"/>
            <a:ext cx="11512202" cy="803714"/>
          </a:xfrm>
          <a:prstGeom prst="rect">
            <a:avLst/>
          </a:prstGeom>
          <a:solidFill>
            <a:srgbClr val="115076"/>
          </a:solidFill>
          <a:ln>
            <a:solidFill>
              <a:schemeClr val="tx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dirty="0">
                <a:solidFill>
                  <a:prstClr val="white"/>
                </a:solidFill>
              </a:rPr>
              <a:t>Words ending in –</a:t>
            </a:r>
            <a:r>
              <a:rPr lang="en-GB" sz="3000" b="1" dirty="0">
                <a:solidFill>
                  <a:prstClr val="white"/>
                </a:solidFill>
              </a:rPr>
              <a:t>c</a:t>
            </a:r>
            <a:r>
              <a:rPr lang="en-GB" sz="3000" dirty="0">
                <a:solidFill>
                  <a:prstClr val="white"/>
                </a:solidFill>
              </a:rPr>
              <a:t>, -</a:t>
            </a:r>
            <a:r>
              <a:rPr lang="en-GB" sz="3000" b="1" dirty="0">
                <a:solidFill>
                  <a:prstClr val="white"/>
                </a:solidFill>
              </a:rPr>
              <a:t>k </a:t>
            </a:r>
            <a:r>
              <a:rPr lang="en-GB" sz="3000" dirty="0">
                <a:solidFill>
                  <a:prstClr val="white"/>
                </a:solidFill>
              </a:rPr>
              <a:t>and –</a:t>
            </a:r>
            <a:r>
              <a:rPr lang="en-GB" sz="3000" b="1" dirty="0" err="1">
                <a:solidFill>
                  <a:prstClr val="white"/>
                </a:solidFill>
              </a:rPr>
              <a:t>cal</a:t>
            </a:r>
            <a:endParaRPr lang="en-GB" sz="3000" b="1" dirty="0">
              <a:solidFill>
                <a:prstClr val="white"/>
              </a:solidFill>
            </a:endParaRPr>
          </a:p>
          <a:p>
            <a:r>
              <a:rPr lang="en-GB" sz="3000" dirty="0">
                <a:solidFill>
                  <a:prstClr val="white"/>
                </a:solidFill>
              </a:rPr>
              <a:t>often change to -</a:t>
            </a:r>
            <a:r>
              <a:rPr lang="en-GB" sz="3000" b="1" dirty="0">
                <a:solidFill>
                  <a:prstClr val="white"/>
                </a:solidFill>
              </a:rPr>
              <a:t>que </a:t>
            </a:r>
            <a:r>
              <a:rPr lang="en-GB" sz="3000" dirty="0">
                <a:solidFill>
                  <a:prstClr val="white"/>
                </a:solidFill>
              </a:rPr>
              <a:t>in French</a:t>
            </a:r>
            <a:endParaRPr lang="en-GB" sz="3000" b="1" dirty="0">
              <a:solidFill>
                <a:prstClr val="white"/>
              </a:solidFill>
            </a:endParaRPr>
          </a:p>
        </p:txBody>
      </p:sp>
      <p:sp>
        <p:nvSpPr>
          <p:cNvPr id="6" name="Rounded Rectangle 3">
            <a:extLst>
              <a:ext uri="{FF2B5EF4-FFF2-40B4-BE49-F238E27FC236}">
                <a16:creationId xmlns:a16="http://schemas.microsoft.com/office/drawing/2014/main" id="{19BFF980-8150-4CC8-9727-36CBB0849475}"/>
              </a:ext>
            </a:extLst>
          </p:cNvPr>
          <p:cNvSpPr/>
          <p:nvPr/>
        </p:nvSpPr>
        <p:spPr>
          <a:xfrm>
            <a:off x="408505" y="1828175"/>
            <a:ext cx="3991031" cy="8676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rPr>
              <a:t>The grandfather likes classical music</a:t>
            </a:r>
            <a:endParaRPr lang="en-GB" sz="3200" b="1" dirty="0">
              <a:solidFill>
                <a:srgbClr val="EA5F00"/>
              </a:solidFill>
            </a:endParaRPr>
          </a:p>
        </p:txBody>
      </p:sp>
      <p:sp>
        <p:nvSpPr>
          <p:cNvPr id="7" name="Rounded Rectangle 4">
            <a:extLst>
              <a:ext uri="{FF2B5EF4-FFF2-40B4-BE49-F238E27FC236}">
                <a16:creationId xmlns:a16="http://schemas.microsoft.com/office/drawing/2014/main" id="{4A2026C3-98C8-4660-9E35-EADFA11FA319}"/>
              </a:ext>
            </a:extLst>
          </p:cNvPr>
          <p:cNvSpPr/>
          <p:nvPr/>
        </p:nvSpPr>
        <p:spPr>
          <a:xfrm>
            <a:off x="6556059" y="1765784"/>
            <a:ext cx="4775594" cy="83039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rPr>
              <a:t>Le </a:t>
            </a:r>
            <a:r>
              <a:rPr lang="en-GB" sz="2400" b="1" dirty="0" err="1">
                <a:solidFill>
                  <a:srgbClr val="4472C4">
                    <a:lumMod val="50000"/>
                  </a:srgbClr>
                </a:solidFill>
              </a:rPr>
              <a:t>grandpère</a:t>
            </a:r>
            <a:r>
              <a:rPr lang="en-GB" sz="2400" b="1" dirty="0">
                <a:solidFill>
                  <a:srgbClr val="4472C4">
                    <a:lumMod val="50000"/>
                  </a:srgbClr>
                </a:solidFill>
              </a:rPr>
              <a:t> </a:t>
            </a:r>
            <a:r>
              <a:rPr lang="en-GB" sz="2400" b="1" dirty="0" err="1">
                <a:solidFill>
                  <a:srgbClr val="4472C4">
                    <a:lumMod val="50000"/>
                  </a:srgbClr>
                </a:solidFill>
              </a:rPr>
              <a:t>aime</a:t>
            </a:r>
            <a:endParaRPr lang="en-GB" sz="2400" b="1" dirty="0">
              <a:solidFill>
                <a:srgbClr val="4472C4">
                  <a:lumMod val="50000"/>
                </a:srgbClr>
              </a:solidFill>
            </a:endParaRPr>
          </a:p>
          <a:p>
            <a:pPr algn="ctr"/>
            <a:r>
              <a:rPr lang="en-GB" sz="2400" b="1" dirty="0">
                <a:solidFill>
                  <a:srgbClr val="4472C4">
                    <a:lumMod val="50000"/>
                  </a:srgbClr>
                </a:solidFill>
              </a:rPr>
              <a:t>la </a:t>
            </a:r>
            <a:r>
              <a:rPr lang="en-GB" sz="2400" b="1" dirty="0" err="1">
                <a:solidFill>
                  <a:srgbClr val="4472C4">
                    <a:lumMod val="50000"/>
                  </a:srgbClr>
                </a:solidFill>
              </a:rPr>
              <a:t>musi</a:t>
            </a:r>
            <a:r>
              <a:rPr lang="fr-FR" sz="3200" b="1" dirty="0">
                <a:solidFill>
                  <a:srgbClr val="EA5F00"/>
                </a:solidFill>
              </a:rPr>
              <a:t>que</a:t>
            </a:r>
            <a:r>
              <a:rPr lang="en-GB" sz="2400" b="1" dirty="0">
                <a:solidFill>
                  <a:srgbClr val="4472C4">
                    <a:lumMod val="50000"/>
                  </a:srgbClr>
                </a:solidFill>
              </a:rPr>
              <a:t> </a:t>
            </a:r>
            <a:r>
              <a:rPr lang="en-GB" sz="2400" b="1" dirty="0" err="1">
                <a:solidFill>
                  <a:srgbClr val="4472C4">
                    <a:lumMod val="50000"/>
                  </a:srgbClr>
                </a:solidFill>
              </a:rPr>
              <a:t>classi</a:t>
            </a:r>
            <a:r>
              <a:rPr lang="fr-FR" sz="3200" b="1" dirty="0">
                <a:solidFill>
                  <a:srgbClr val="EA5F00"/>
                </a:solidFill>
              </a:rPr>
              <a:t>que.</a:t>
            </a:r>
          </a:p>
        </p:txBody>
      </p:sp>
      <p:sp>
        <p:nvSpPr>
          <p:cNvPr id="8" name="Right Arrow 5" descr="arrow between English and French sentence">
            <a:extLst>
              <a:ext uri="{FF2B5EF4-FFF2-40B4-BE49-F238E27FC236}">
                <a16:creationId xmlns:a16="http://schemas.microsoft.com/office/drawing/2014/main" id="{A71D459F-C9E1-4B18-9271-9E0B253729F7}"/>
              </a:ext>
            </a:extLst>
          </p:cNvPr>
          <p:cNvSpPr/>
          <p:nvPr/>
        </p:nvSpPr>
        <p:spPr>
          <a:xfrm>
            <a:off x="4982341" y="1825877"/>
            <a:ext cx="1365934" cy="54438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6">
            <a:extLst>
              <a:ext uri="{FF2B5EF4-FFF2-40B4-BE49-F238E27FC236}">
                <a16:creationId xmlns:a16="http://schemas.microsoft.com/office/drawing/2014/main" id="{A6945345-AC46-4A23-A514-D5CE40BA6BC4}"/>
              </a:ext>
            </a:extLst>
          </p:cNvPr>
          <p:cNvSpPr/>
          <p:nvPr/>
        </p:nvSpPr>
        <p:spPr>
          <a:xfrm>
            <a:off x="236579" y="4380613"/>
            <a:ext cx="4930844" cy="1807535"/>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4472C4">
                    <a:lumMod val="50000"/>
                  </a:srgbClr>
                </a:solidFill>
              </a:rPr>
              <a:t>Translate these sentences.</a:t>
            </a:r>
          </a:p>
          <a:p>
            <a:pPr marL="514350" indent="-514350">
              <a:buFontTx/>
              <a:buAutoNum type="arabicPeriod"/>
            </a:pPr>
            <a:r>
              <a:rPr lang="en-GB" sz="2600" dirty="0">
                <a:solidFill>
                  <a:srgbClr val="4472C4">
                    <a:lumMod val="50000"/>
                  </a:srgbClr>
                </a:solidFill>
              </a:rPr>
              <a:t>Le </a:t>
            </a:r>
            <a:r>
              <a:rPr lang="en-GB" sz="2600" dirty="0" err="1">
                <a:solidFill>
                  <a:srgbClr val="4472C4">
                    <a:lumMod val="50000"/>
                  </a:srgbClr>
                </a:solidFill>
              </a:rPr>
              <a:t>problème</a:t>
            </a:r>
            <a:r>
              <a:rPr lang="en-GB" sz="2600" dirty="0">
                <a:solidFill>
                  <a:srgbClr val="4472C4">
                    <a:lumMod val="50000"/>
                  </a:srgbClr>
                </a:solidFill>
              </a:rPr>
              <a:t> </a:t>
            </a:r>
            <a:r>
              <a:rPr lang="en-GB" sz="2600" dirty="0" err="1">
                <a:solidFill>
                  <a:srgbClr val="4472C4">
                    <a:lumMod val="50000"/>
                  </a:srgbClr>
                </a:solidFill>
              </a:rPr>
              <a:t>est</a:t>
            </a:r>
            <a:r>
              <a:rPr lang="en-GB" sz="2600" dirty="0">
                <a:solidFill>
                  <a:srgbClr val="4472C4">
                    <a:lumMod val="50000"/>
                  </a:srgbClr>
                </a:solidFill>
              </a:rPr>
              <a:t> </a:t>
            </a:r>
            <a:r>
              <a:rPr lang="en-GB" sz="2600" dirty="0" err="1">
                <a:solidFill>
                  <a:srgbClr val="4472C4">
                    <a:lumMod val="50000"/>
                  </a:srgbClr>
                </a:solidFill>
              </a:rPr>
              <a:t>logique</a:t>
            </a:r>
            <a:r>
              <a:rPr lang="en-GB" sz="2600" dirty="0">
                <a:solidFill>
                  <a:srgbClr val="4472C4">
                    <a:lumMod val="50000"/>
                  </a:srgbClr>
                </a:solidFill>
              </a:rPr>
              <a:t>.</a:t>
            </a:r>
          </a:p>
          <a:p>
            <a:pPr marL="514350" indent="-514350">
              <a:buFontTx/>
              <a:buAutoNum type="arabicPeriod"/>
            </a:pPr>
            <a:r>
              <a:rPr lang="en-GB" sz="2600" dirty="0">
                <a:solidFill>
                  <a:srgbClr val="4472C4">
                    <a:lumMod val="50000"/>
                  </a:srgbClr>
                </a:solidFill>
              </a:rPr>
              <a:t>It is a dramatic film.</a:t>
            </a:r>
          </a:p>
        </p:txBody>
      </p:sp>
      <p:sp>
        <p:nvSpPr>
          <p:cNvPr id="10" name="Rounded Rectangle 7">
            <a:extLst>
              <a:ext uri="{FF2B5EF4-FFF2-40B4-BE49-F238E27FC236}">
                <a16:creationId xmlns:a16="http://schemas.microsoft.com/office/drawing/2014/main" id="{F15345BA-A6AD-4093-96D3-6F4A9B93EA2C}"/>
              </a:ext>
            </a:extLst>
          </p:cNvPr>
          <p:cNvSpPr/>
          <p:nvPr/>
        </p:nvSpPr>
        <p:spPr>
          <a:xfrm>
            <a:off x="6556059" y="2943996"/>
            <a:ext cx="5540607" cy="3367756"/>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rPr>
              <a:t>What would the following words be in French?</a:t>
            </a:r>
          </a:p>
          <a:p>
            <a:pPr algn="ctr"/>
            <a:br>
              <a:rPr lang="en-GB" sz="2400" b="1" dirty="0">
                <a:solidFill>
                  <a:srgbClr val="4472C4">
                    <a:lumMod val="50000"/>
                  </a:srgbClr>
                </a:solidFill>
              </a:rPr>
            </a:br>
            <a:r>
              <a:rPr lang="en-GB" sz="2400" b="1" dirty="0">
                <a:solidFill>
                  <a:srgbClr val="4472C4">
                    <a:lumMod val="50000"/>
                  </a:srgbClr>
                </a:solidFill>
              </a:rPr>
              <a:t>economic</a:t>
            </a:r>
          </a:p>
          <a:p>
            <a:pPr algn="ctr"/>
            <a:r>
              <a:rPr lang="en-GB" sz="2400" b="1" dirty="0">
                <a:solidFill>
                  <a:srgbClr val="4472C4">
                    <a:lumMod val="50000"/>
                  </a:srgbClr>
                </a:solidFill>
              </a:rPr>
              <a:t>bank</a:t>
            </a:r>
          </a:p>
          <a:p>
            <a:pPr algn="ctr"/>
            <a:r>
              <a:rPr lang="en-GB" sz="2400" b="1" dirty="0">
                <a:solidFill>
                  <a:srgbClr val="4472C4">
                    <a:lumMod val="50000"/>
                  </a:srgbClr>
                </a:solidFill>
              </a:rPr>
              <a:t>historical</a:t>
            </a:r>
          </a:p>
          <a:p>
            <a:pPr algn="ctr"/>
            <a:br>
              <a:rPr lang="en-GB" sz="2400" b="1" dirty="0">
                <a:solidFill>
                  <a:srgbClr val="4472C4">
                    <a:lumMod val="50000"/>
                  </a:srgbClr>
                </a:solidFill>
              </a:rPr>
            </a:br>
            <a:r>
              <a:rPr lang="en-GB" sz="2400" b="1" dirty="0">
                <a:solidFill>
                  <a:srgbClr val="4472C4">
                    <a:lumMod val="50000"/>
                  </a:srgbClr>
                </a:solidFill>
              </a:rPr>
              <a:t>Choose one and write a sentence in French.</a:t>
            </a:r>
          </a:p>
        </p:txBody>
      </p:sp>
      <p:pic>
        <p:nvPicPr>
          <p:cNvPr id="16" name="Picture 15" descr="star">
            <a:extLst>
              <a:ext uri="{FF2B5EF4-FFF2-40B4-BE49-F238E27FC236}">
                <a16:creationId xmlns:a16="http://schemas.microsoft.com/office/drawing/2014/main" id="{82B3CDAD-297B-4C4E-AD2F-D40C4A3C5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227" y="5565358"/>
            <a:ext cx="731881" cy="746394"/>
          </a:xfrm>
          <a:prstGeom prst="rect">
            <a:avLst/>
          </a:prstGeom>
        </p:spPr>
      </p:pic>
      <p:pic>
        <p:nvPicPr>
          <p:cNvPr id="10242" name="Picture 2" descr="Image result for music clipart">
            <a:extLst>
              <a:ext uri="{FF2B5EF4-FFF2-40B4-BE49-F238E27FC236}">
                <a16:creationId xmlns:a16="http://schemas.microsoft.com/office/drawing/2014/main" id="{87A8E109-C8C1-4EB2-920C-0022E701AD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310" y="2370266"/>
            <a:ext cx="1497965"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9549" y="-14561"/>
            <a:ext cx="10515600" cy="1325563"/>
          </a:xfrm>
        </p:spPr>
        <p:txBody>
          <a:bodyPr>
            <a:normAutofit/>
          </a:bodyPr>
          <a:lstStyle/>
          <a:p>
            <a:pPr algn="ctr"/>
            <a:r>
              <a:rPr lang="en-GB" sz="3200" b="1" dirty="0">
                <a:solidFill>
                  <a:srgbClr val="4472C4">
                    <a:lumMod val="50000"/>
                  </a:srgbClr>
                </a:solidFill>
              </a:rPr>
              <a:t>English </a:t>
            </a:r>
            <a:r>
              <a:rPr lang="en-GB" sz="3200" b="1" dirty="0">
                <a:solidFill>
                  <a:srgbClr val="4472C4">
                    <a:lumMod val="50000"/>
                  </a:srgbClr>
                </a:solidFill>
                <a:sym typeface="Wingdings" panose="05000000000000000000" pitchFamily="2" charset="2"/>
              </a:rPr>
              <a:t> French  English</a:t>
            </a:r>
            <a:br>
              <a:rPr lang="en-GB" sz="3200" b="1" dirty="0">
                <a:solidFill>
                  <a:srgbClr val="4472C4">
                    <a:lumMod val="50000"/>
                  </a:srgbClr>
                </a:solidFill>
              </a:rPr>
            </a:br>
            <a:endParaRPr lang="en-GB" sz="3200" dirty="0"/>
          </a:p>
        </p:txBody>
      </p:sp>
    </p:spTree>
    <p:extLst>
      <p:ext uri="{BB962C8B-B14F-4D97-AF65-F5344CB8AC3E}">
        <p14:creationId xmlns:p14="http://schemas.microsoft.com/office/powerpoint/2010/main" val="52975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5887" y="96397"/>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rPr>
              <a:t>1</a:t>
            </a:r>
          </a:p>
        </p:txBody>
      </p:sp>
      <p:sp>
        <p:nvSpPr>
          <p:cNvPr id="2" name="Title 1" descr="background to title"/>
          <p:cNvSpPr txBox="1">
            <a:spLocks/>
          </p:cNvSpPr>
          <p:nvPr/>
        </p:nvSpPr>
        <p:spPr>
          <a:xfrm>
            <a:off x="1771115" y="652010"/>
            <a:ext cx="7886700" cy="681134"/>
          </a:xfrm>
          <a:prstGeom prst="rect">
            <a:avLst/>
          </a:prstGeom>
          <a:solidFill>
            <a:srgbClr val="115076"/>
          </a:solidFill>
          <a:effectLst>
            <a:outerShdw blurRad="50800" dist="38100" dir="5400000" algn="t" rotWithShape="0">
              <a:prstClr val="black">
                <a:alpha val="40000"/>
              </a:prstClr>
            </a:outerShdw>
          </a:effectLst>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b="1" dirty="0">
              <a:solidFill>
                <a:prstClr val="white"/>
              </a:solidFill>
            </a:endParaRPr>
          </a:p>
        </p:txBody>
      </p:sp>
      <p:sp>
        <p:nvSpPr>
          <p:cNvPr id="4" name="Title 3"/>
          <p:cNvSpPr>
            <a:spLocks noGrp="1"/>
          </p:cNvSpPr>
          <p:nvPr>
            <p:ph type="title"/>
          </p:nvPr>
        </p:nvSpPr>
        <p:spPr>
          <a:xfrm>
            <a:off x="547993" y="404464"/>
            <a:ext cx="10515600" cy="1325563"/>
          </a:xfrm>
        </p:spPr>
        <p:txBody>
          <a:bodyPr/>
          <a:lstStyle/>
          <a:p>
            <a:pPr algn="ctr"/>
            <a:r>
              <a:rPr lang="en-GB" b="1" dirty="0">
                <a:solidFill>
                  <a:schemeClr val="bg1"/>
                </a:solidFill>
              </a:rPr>
              <a:t>ANSWERS</a:t>
            </a:r>
          </a:p>
        </p:txBody>
      </p:sp>
      <p:sp>
        <p:nvSpPr>
          <p:cNvPr id="5" name="Content Placeholder 3"/>
          <p:cNvSpPr txBox="1">
            <a:spLocks/>
          </p:cNvSpPr>
          <p:nvPr/>
        </p:nvSpPr>
        <p:spPr>
          <a:xfrm>
            <a:off x="6471146" y="2126911"/>
            <a:ext cx="523529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solidFill>
                  <a:srgbClr val="4472C4">
                    <a:lumMod val="50000"/>
                  </a:srgbClr>
                </a:solidFill>
              </a:rPr>
              <a:t>The problem is logical.</a:t>
            </a:r>
          </a:p>
          <a:p>
            <a:pPr marL="514350" indent="-514350">
              <a:buFont typeface="+mj-lt"/>
              <a:buAutoNum type="arabicPeriod"/>
            </a:pPr>
            <a:r>
              <a:rPr lang="en-GB" dirty="0" err="1">
                <a:solidFill>
                  <a:srgbClr val="4472C4">
                    <a:lumMod val="50000"/>
                  </a:srgbClr>
                </a:solidFill>
              </a:rPr>
              <a:t>C’est</a:t>
            </a:r>
            <a:r>
              <a:rPr lang="en-GB" dirty="0">
                <a:solidFill>
                  <a:srgbClr val="4472C4">
                    <a:lumMod val="50000"/>
                  </a:srgbClr>
                </a:solidFill>
              </a:rPr>
              <a:t> un film </a:t>
            </a:r>
            <a:r>
              <a:rPr lang="en-GB" dirty="0" err="1">
                <a:solidFill>
                  <a:srgbClr val="4472C4">
                    <a:lumMod val="50000"/>
                  </a:srgbClr>
                </a:solidFill>
              </a:rPr>
              <a:t>dramatique</a:t>
            </a:r>
            <a:r>
              <a:rPr lang="en-GB" dirty="0">
                <a:solidFill>
                  <a:srgbClr val="4472C4">
                    <a:lumMod val="50000"/>
                  </a:srgbClr>
                </a:solidFill>
              </a:rPr>
              <a:t>.</a:t>
            </a:r>
          </a:p>
          <a:p>
            <a:pPr marL="514350" indent="-514350">
              <a:buFont typeface="+mj-lt"/>
              <a:buAutoNum type="arabicPeriod"/>
            </a:pPr>
            <a:r>
              <a:rPr lang="en-GB" dirty="0" err="1">
                <a:solidFill>
                  <a:srgbClr val="4472C4">
                    <a:lumMod val="50000"/>
                  </a:srgbClr>
                </a:solidFill>
              </a:rPr>
              <a:t>économique</a:t>
            </a:r>
            <a:endParaRPr lang="en-GB" dirty="0">
              <a:solidFill>
                <a:srgbClr val="4472C4">
                  <a:lumMod val="50000"/>
                </a:srgbClr>
              </a:solidFill>
            </a:endParaRPr>
          </a:p>
          <a:p>
            <a:pPr marL="514350" indent="-514350">
              <a:buFont typeface="+mj-lt"/>
              <a:buAutoNum type="arabicPeriod"/>
            </a:pPr>
            <a:r>
              <a:rPr lang="en-GB" dirty="0">
                <a:solidFill>
                  <a:srgbClr val="4472C4">
                    <a:lumMod val="50000"/>
                  </a:srgbClr>
                </a:solidFill>
              </a:rPr>
              <a:t>la </a:t>
            </a:r>
            <a:r>
              <a:rPr lang="en-GB" dirty="0" err="1">
                <a:solidFill>
                  <a:srgbClr val="4472C4">
                    <a:lumMod val="50000"/>
                  </a:srgbClr>
                </a:solidFill>
              </a:rPr>
              <a:t>banque</a:t>
            </a:r>
            <a:endParaRPr lang="en-GB" dirty="0">
              <a:solidFill>
                <a:srgbClr val="4472C4">
                  <a:lumMod val="50000"/>
                </a:srgbClr>
              </a:solidFill>
            </a:endParaRPr>
          </a:p>
          <a:p>
            <a:pPr marL="514350" indent="-514350">
              <a:buFont typeface="+mj-lt"/>
              <a:buAutoNum type="arabicPeriod"/>
            </a:pPr>
            <a:r>
              <a:rPr lang="en-GB" dirty="0" err="1">
                <a:solidFill>
                  <a:srgbClr val="4472C4">
                    <a:lumMod val="50000"/>
                  </a:srgbClr>
                </a:solidFill>
              </a:rPr>
              <a:t>historique</a:t>
            </a:r>
            <a:endParaRPr lang="en-GB" dirty="0">
              <a:solidFill>
                <a:srgbClr val="4472C4">
                  <a:lumMod val="50000"/>
                </a:srgbClr>
              </a:solidFill>
            </a:endParaRPr>
          </a:p>
        </p:txBody>
      </p:sp>
      <p:sp>
        <p:nvSpPr>
          <p:cNvPr id="8" name="TextBox 7">
            <a:extLst>
              <a:ext uri="{FF2B5EF4-FFF2-40B4-BE49-F238E27FC236}">
                <a16:creationId xmlns:a16="http://schemas.microsoft.com/office/drawing/2014/main" id="{325B0F50-5AB2-486C-9C90-821C40AD59F2}"/>
              </a:ext>
            </a:extLst>
          </p:cNvPr>
          <p:cNvSpPr txBox="1"/>
          <p:nvPr/>
        </p:nvSpPr>
        <p:spPr>
          <a:xfrm>
            <a:off x="1235855" y="5440717"/>
            <a:ext cx="9461956" cy="400110"/>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n-GB" sz="2000" dirty="0">
                <a:solidFill>
                  <a:srgbClr val="4472C4">
                    <a:lumMod val="50000"/>
                  </a:srgbClr>
                </a:solidFill>
              </a:rPr>
              <a:t>Pronounce the words.  </a:t>
            </a:r>
          </a:p>
        </p:txBody>
      </p:sp>
      <p:sp>
        <p:nvSpPr>
          <p:cNvPr id="9" name="TextBox 8">
            <a:extLst>
              <a:ext uri="{FF2B5EF4-FFF2-40B4-BE49-F238E27FC236}">
                <a16:creationId xmlns:a16="http://schemas.microsoft.com/office/drawing/2014/main" id="{4E7DFD04-0EE5-4608-A7E4-12ED409242F7}"/>
              </a:ext>
            </a:extLst>
          </p:cNvPr>
          <p:cNvSpPr txBox="1"/>
          <p:nvPr/>
        </p:nvSpPr>
        <p:spPr>
          <a:xfrm>
            <a:off x="9535677" y="3252101"/>
            <a:ext cx="2324267" cy="646331"/>
          </a:xfrm>
          <a:prstGeom prst="rect">
            <a:avLst/>
          </a:prstGeom>
          <a:solidFill>
            <a:srgbClr val="FFC000"/>
          </a:solidFill>
          <a:ln w="38100">
            <a:solidFill>
              <a:srgbClr val="000066"/>
            </a:solidFill>
          </a:ln>
          <a:effectLst>
            <a:outerShdw blurRad="50800" dist="38100" dir="5400000" algn="t" rotWithShape="0">
              <a:prstClr val="black">
                <a:alpha val="40000"/>
              </a:prstClr>
            </a:outerShdw>
          </a:effectLst>
        </p:spPr>
        <p:txBody>
          <a:bodyPr wrap="square" rtlCol="0">
            <a:spAutoFit/>
          </a:bodyPr>
          <a:lstStyle/>
          <a:p>
            <a:r>
              <a:rPr lang="en-GB" dirty="0">
                <a:solidFill>
                  <a:srgbClr val="4472C4">
                    <a:lumMod val="50000"/>
                  </a:srgbClr>
                </a:solidFill>
              </a:rPr>
              <a:t>Note the addition of the accent.</a:t>
            </a:r>
          </a:p>
        </p:txBody>
      </p:sp>
      <p:sp>
        <p:nvSpPr>
          <p:cNvPr id="10" name="Content Placeholder 3"/>
          <p:cNvSpPr txBox="1">
            <a:spLocks/>
          </p:cNvSpPr>
          <p:nvPr/>
        </p:nvSpPr>
        <p:spPr>
          <a:xfrm>
            <a:off x="731542" y="2126911"/>
            <a:ext cx="523529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a:solidFill>
                  <a:srgbClr val="4472C4">
                    <a:lumMod val="50000"/>
                  </a:srgbClr>
                </a:solidFill>
              </a:rPr>
              <a:t>Le </a:t>
            </a:r>
            <a:r>
              <a:rPr lang="en-GB" dirty="0" err="1">
                <a:solidFill>
                  <a:srgbClr val="4472C4">
                    <a:lumMod val="50000"/>
                  </a:srgbClr>
                </a:solidFill>
              </a:rPr>
              <a:t>problème</a:t>
            </a:r>
            <a:r>
              <a:rPr lang="en-GB" dirty="0">
                <a:solidFill>
                  <a:srgbClr val="4472C4">
                    <a:lumMod val="50000"/>
                  </a:srgbClr>
                </a:solidFill>
              </a:rPr>
              <a:t> </a:t>
            </a:r>
            <a:r>
              <a:rPr lang="en-GB" dirty="0" err="1">
                <a:solidFill>
                  <a:srgbClr val="4472C4">
                    <a:lumMod val="50000"/>
                  </a:srgbClr>
                </a:solidFill>
              </a:rPr>
              <a:t>est</a:t>
            </a:r>
            <a:r>
              <a:rPr lang="en-GB" dirty="0">
                <a:solidFill>
                  <a:srgbClr val="4472C4">
                    <a:lumMod val="50000"/>
                  </a:srgbClr>
                </a:solidFill>
              </a:rPr>
              <a:t> </a:t>
            </a:r>
            <a:r>
              <a:rPr lang="en-GB" dirty="0" err="1">
                <a:solidFill>
                  <a:srgbClr val="4472C4">
                    <a:lumMod val="50000"/>
                  </a:srgbClr>
                </a:solidFill>
              </a:rPr>
              <a:t>logique</a:t>
            </a:r>
            <a:r>
              <a:rPr lang="en-GB" dirty="0">
                <a:solidFill>
                  <a:srgbClr val="4472C4">
                    <a:lumMod val="50000"/>
                  </a:srgbClr>
                </a:solidFill>
              </a:rPr>
              <a:t>.</a:t>
            </a:r>
          </a:p>
          <a:p>
            <a:pPr marL="514350" indent="-514350">
              <a:buFont typeface="Arial" panose="020B0604020202020204" pitchFamily="34" charset="0"/>
              <a:buAutoNum type="arabicPeriod"/>
            </a:pPr>
            <a:r>
              <a:rPr lang="en-GB" dirty="0">
                <a:solidFill>
                  <a:srgbClr val="4472C4">
                    <a:lumMod val="50000"/>
                  </a:srgbClr>
                </a:solidFill>
              </a:rPr>
              <a:t>It is a dramatic film.</a:t>
            </a:r>
          </a:p>
          <a:p>
            <a:pPr marL="514350" indent="-514350">
              <a:buFont typeface="+mj-lt"/>
              <a:buAutoNum type="arabicPeriod"/>
            </a:pPr>
            <a:r>
              <a:rPr lang="en-GB" dirty="0">
                <a:solidFill>
                  <a:srgbClr val="4472C4">
                    <a:lumMod val="50000"/>
                  </a:srgbClr>
                </a:solidFill>
              </a:rPr>
              <a:t>economic</a:t>
            </a:r>
          </a:p>
          <a:p>
            <a:pPr marL="514350" indent="-514350">
              <a:buFont typeface="+mj-lt"/>
              <a:buAutoNum type="arabicPeriod"/>
            </a:pPr>
            <a:r>
              <a:rPr lang="en-GB" dirty="0">
                <a:solidFill>
                  <a:srgbClr val="4472C4">
                    <a:lumMod val="50000"/>
                  </a:srgbClr>
                </a:solidFill>
              </a:rPr>
              <a:t>bank</a:t>
            </a:r>
          </a:p>
          <a:p>
            <a:pPr marL="514350" indent="-514350">
              <a:buFont typeface="+mj-lt"/>
              <a:buAutoNum type="arabicPeriod"/>
            </a:pPr>
            <a:r>
              <a:rPr lang="en-GB" dirty="0">
                <a:solidFill>
                  <a:srgbClr val="4472C4">
                    <a:lumMod val="50000"/>
                  </a:srgbClr>
                </a:solidFill>
              </a:rPr>
              <a:t>historical </a:t>
            </a:r>
          </a:p>
        </p:txBody>
      </p:sp>
    </p:spTree>
    <p:extLst>
      <p:ext uri="{BB962C8B-B14F-4D97-AF65-F5344CB8AC3E}">
        <p14:creationId xmlns:p14="http://schemas.microsoft.com/office/powerpoint/2010/main" val="255710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6E549DE-D0BC-48C2-97E1-C5A3694B59E4}"/>
              </a:ext>
            </a:extLst>
          </p:cNvPr>
          <p:cNvSpPr/>
          <p:nvPr/>
        </p:nvSpPr>
        <p:spPr>
          <a:xfrm>
            <a:off x="87341" y="36576"/>
            <a:ext cx="642328"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rPr>
              <a:t>1</a:t>
            </a:r>
          </a:p>
        </p:txBody>
      </p:sp>
      <p:sp>
        <p:nvSpPr>
          <p:cNvPr id="3" name="Title 1">
            <a:extLst>
              <a:ext uri="{FF2B5EF4-FFF2-40B4-BE49-F238E27FC236}">
                <a16:creationId xmlns:a16="http://schemas.microsoft.com/office/drawing/2014/main" id="{4F30A5AC-DBAD-4134-AE7D-A1E0C4990D7C}"/>
              </a:ext>
            </a:extLst>
          </p:cNvPr>
          <p:cNvSpPr txBox="1">
            <a:spLocks/>
          </p:cNvSpPr>
          <p:nvPr/>
        </p:nvSpPr>
        <p:spPr>
          <a:xfrm>
            <a:off x="426372" y="700604"/>
            <a:ext cx="11512202" cy="803714"/>
          </a:xfrm>
          <a:prstGeom prst="rect">
            <a:avLst/>
          </a:prstGeom>
          <a:solidFill>
            <a:srgbClr val="DAA520"/>
          </a:solidFill>
          <a:ln>
            <a:solidFill>
              <a:schemeClr val="tx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dirty="0">
                <a:solidFill>
                  <a:prstClr val="white"/>
                </a:solidFill>
              </a:rPr>
              <a:t>Words ending in –</a:t>
            </a:r>
            <a:r>
              <a:rPr lang="en-GB" sz="3000" b="1" dirty="0" err="1">
                <a:solidFill>
                  <a:prstClr val="white"/>
                </a:solidFill>
              </a:rPr>
              <a:t>ical</a:t>
            </a:r>
            <a:endParaRPr lang="en-GB" sz="3000" b="1" dirty="0">
              <a:solidFill>
                <a:prstClr val="white"/>
              </a:solidFill>
            </a:endParaRPr>
          </a:p>
          <a:p>
            <a:r>
              <a:rPr lang="en-GB" sz="3000" dirty="0">
                <a:solidFill>
                  <a:prstClr val="white"/>
                </a:solidFill>
              </a:rPr>
              <a:t>often change to -</a:t>
            </a:r>
            <a:r>
              <a:rPr lang="en-GB" sz="3000" b="1" dirty="0" err="1">
                <a:solidFill>
                  <a:prstClr val="white"/>
                </a:solidFill>
              </a:rPr>
              <a:t>isch</a:t>
            </a:r>
            <a:r>
              <a:rPr lang="en-GB" sz="3000" b="1" dirty="0">
                <a:solidFill>
                  <a:prstClr val="white"/>
                </a:solidFill>
              </a:rPr>
              <a:t> </a:t>
            </a:r>
            <a:r>
              <a:rPr lang="en-GB" sz="3000" dirty="0">
                <a:solidFill>
                  <a:prstClr val="white"/>
                </a:solidFill>
              </a:rPr>
              <a:t>in German.</a:t>
            </a:r>
            <a:endParaRPr lang="en-GB" sz="3000" b="1" dirty="0">
              <a:solidFill>
                <a:prstClr val="white"/>
              </a:solidFill>
            </a:endParaRPr>
          </a:p>
        </p:txBody>
      </p:sp>
      <p:sp>
        <p:nvSpPr>
          <p:cNvPr id="9" name="Title 8"/>
          <p:cNvSpPr>
            <a:spLocks noGrp="1"/>
          </p:cNvSpPr>
          <p:nvPr>
            <p:ph type="title"/>
          </p:nvPr>
        </p:nvSpPr>
        <p:spPr>
          <a:xfrm>
            <a:off x="729669" y="-52287"/>
            <a:ext cx="10515600" cy="1325563"/>
          </a:xfrm>
        </p:spPr>
        <p:txBody>
          <a:bodyPr>
            <a:normAutofit/>
          </a:bodyPr>
          <a:lstStyle/>
          <a:p>
            <a:pPr algn="ctr"/>
            <a:r>
              <a:rPr lang="en-GB" sz="3200" b="1" dirty="0">
                <a:solidFill>
                  <a:srgbClr val="4472C4">
                    <a:lumMod val="50000"/>
                  </a:srgbClr>
                </a:solidFill>
              </a:rPr>
              <a:t>English </a:t>
            </a:r>
            <a:r>
              <a:rPr lang="en-GB" sz="3200" b="1" dirty="0">
                <a:solidFill>
                  <a:srgbClr val="4472C4">
                    <a:lumMod val="50000"/>
                  </a:srgbClr>
                </a:solidFill>
                <a:sym typeface="Wingdings" panose="05000000000000000000" pitchFamily="2" charset="2"/>
              </a:rPr>
              <a:t> German  English</a:t>
            </a:r>
            <a:br>
              <a:rPr lang="en-GB" sz="3200" b="1" dirty="0">
                <a:solidFill>
                  <a:srgbClr val="4472C4">
                    <a:lumMod val="50000"/>
                  </a:srgbClr>
                </a:solidFill>
              </a:rPr>
            </a:br>
            <a:endParaRPr lang="en-GB" sz="3200" dirty="0"/>
          </a:p>
        </p:txBody>
      </p:sp>
      <p:sp>
        <p:nvSpPr>
          <p:cNvPr id="4" name="Rounded Rectangle 3">
            <a:extLst>
              <a:ext uri="{FF2B5EF4-FFF2-40B4-BE49-F238E27FC236}">
                <a16:creationId xmlns:a16="http://schemas.microsoft.com/office/drawing/2014/main" id="{19BFF980-8150-4CC8-9727-36CBB0849475}"/>
              </a:ext>
            </a:extLst>
          </p:cNvPr>
          <p:cNvSpPr/>
          <p:nvPr/>
        </p:nvSpPr>
        <p:spPr>
          <a:xfrm>
            <a:off x="426372" y="1765784"/>
            <a:ext cx="4189539" cy="8676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4472C4">
                    <a:lumMod val="50000"/>
                  </a:srgbClr>
                </a:solidFill>
              </a:rPr>
              <a:t>The music is class</a:t>
            </a:r>
            <a:r>
              <a:rPr lang="en-GB" sz="3200" b="1" dirty="0">
                <a:solidFill>
                  <a:srgbClr val="FF6600"/>
                </a:solidFill>
              </a:rPr>
              <a:t>ical</a:t>
            </a:r>
            <a:r>
              <a:rPr lang="en-GB" sz="2800" b="1" dirty="0">
                <a:solidFill>
                  <a:srgbClr val="4472C4">
                    <a:lumMod val="50000"/>
                  </a:srgbClr>
                </a:solidFill>
              </a:rPr>
              <a:t>.</a:t>
            </a:r>
            <a:endParaRPr lang="en-GB" sz="3600" b="1" dirty="0">
              <a:solidFill>
                <a:srgbClr val="EA5F00"/>
              </a:solidFill>
            </a:endParaRPr>
          </a:p>
        </p:txBody>
      </p:sp>
      <p:sp>
        <p:nvSpPr>
          <p:cNvPr id="5" name="Rounded Rectangle 4">
            <a:extLst>
              <a:ext uri="{FF2B5EF4-FFF2-40B4-BE49-F238E27FC236}">
                <a16:creationId xmlns:a16="http://schemas.microsoft.com/office/drawing/2014/main" id="{4A2026C3-98C8-4660-9E35-EADFA11FA319}"/>
              </a:ext>
            </a:extLst>
          </p:cNvPr>
          <p:cNvSpPr/>
          <p:nvPr/>
        </p:nvSpPr>
        <p:spPr>
          <a:xfrm>
            <a:off x="6556059" y="1765784"/>
            <a:ext cx="4775594" cy="83039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4472C4">
                    <a:lumMod val="50000"/>
                  </a:srgbClr>
                </a:solidFill>
              </a:rPr>
              <a:t>Die </a:t>
            </a:r>
            <a:r>
              <a:rPr lang="en-GB" sz="2800" b="1" dirty="0" err="1">
                <a:solidFill>
                  <a:srgbClr val="4472C4">
                    <a:lumMod val="50000"/>
                  </a:srgbClr>
                </a:solidFill>
              </a:rPr>
              <a:t>Musik</a:t>
            </a:r>
            <a:r>
              <a:rPr lang="en-GB" sz="2800" b="1" dirty="0">
                <a:solidFill>
                  <a:srgbClr val="4472C4">
                    <a:lumMod val="50000"/>
                  </a:srgbClr>
                </a:solidFill>
              </a:rPr>
              <a:t> </a:t>
            </a:r>
            <a:r>
              <a:rPr lang="en-GB" sz="2800" b="1" dirty="0" err="1">
                <a:solidFill>
                  <a:srgbClr val="4472C4">
                    <a:lumMod val="50000"/>
                  </a:srgbClr>
                </a:solidFill>
              </a:rPr>
              <a:t>ist</a:t>
            </a:r>
            <a:r>
              <a:rPr lang="en-GB" sz="2800" b="1" dirty="0">
                <a:solidFill>
                  <a:srgbClr val="4472C4">
                    <a:lumMod val="50000"/>
                  </a:srgbClr>
                </a:solidFill>
              </a:rPr>
              <a:t> </a:t>
            </a:r>
            <a:r>
              <a:rPr lang="en-GB" sz="2800" b="1" dirty="0" err="1">
                <a:solidFill>
                  <a:srgbClr val="4472C4">
                    <a:lumMod val="50000"/>
                  </a:srgbClr>
                </a:solidFill>
              </a:rPr>
              <a:t>klass</a:t>
            </a:r>
            <a:r>
              <a:rPr lang="en-GB" sz="3200" b="1" dirty="0" err="1">
                <a:solidFill>
                  <a:srgbClr val="FF6600"/>
                </a:solidFill>
              </a:rPr>
              <a:t>isch</a:t>
            </a:r>
            <a:r>
              <a:rPr lang="en-GB" sz="2800" b="1" dirty="0">
                <a:solidFill>
                  <a:srgbClr val="4472C4">
                    <a:lumMod val="50000"/>
                  </a:srgbClr>
                </a:solidFill>
              </a:rPr>
              <a:t>.</a:t>
            </a:r>
            <a:endParaRPr lang="fr-FR" sz="3600" b="1" dirty="0">
              <a:solidFill>
                <a:srgbClr val="EA5F00"/>
              </a:solidFill>
            </a:endParaRPr>
          </a:p>
        </p:txBody>
      </p:sp>
      <p:sp>
        <p:nvSpPr>
          <p:cNvPr id="6" name="Right Arrow 5" descr="right arrow between English and German">
            <a:extLst>
              <a:ext uri="{FF2B5EF4-FFF2-40B4-BE49-F238E27FC236}">
                <a16:creationId xmlns:a16="http://schemas.microsoft.com/office/drawing/2014/main" id="{A71D459F-C9E1-4B18-9271-9E0B253729F7}"/>
              </a:ext>
            </a:extLst>
          </p:cNvPr>
          <p:cNvSpPr/>
          <p:nvPr/>
        </p:nvSpPr>
        <p:spPr>
          <a:xfrm>
            <a:off x="4982341" y="1825877"/>
            <a:ext cx="1365934" cy="54438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a:extLst>
              <a:ext uri="{FF2B5EF4-FFF2-40B4-BE49-F238E27FC236}">
                <a16:creationId xmlns:a16="http://schemas.microsoft.com/office/drawing/2014/main" id="{4E7DFD04-0EE5-4608-A7E4-12ED409242F7}"/>
              </a:ext>
            </a:extLst>
          </p:cNvPr>
          <p:cNvSpPr txBox="1"/>
          <p:nvPr/>
        </p:nvSpPr>
        <p:spPr>
          <a:xfrm>
            <a:off x="9450646" y="206261"/>
            <a:ext cx="2324267" cy="923330"/>
          </a:xfrm>
          <a:prstGeom prst="rect">
            <a:avLst/>
          </a:prstGeom>
          <a:solidFill>
            <a:srgbClr val="FBF0D5"/>
          </a:solidFill>
          <a:ln w="38100">
            <a:solidFill>
              <a:srgbClr val="000066"/>
            </a:solidFill>
          </a:ln>
          <a:effectLst>
            <a:outerShdw blurRad="50800" dist="38100" dir="5400000" algn="t" rotWithShape="0">
              <a:prstClr val="black">
                <a:alpha val="40000"/>
              </a:prstClr>
            </a:outerShdw>
          </a:effectLst>
        </p:spPr>
        <p:txBody>
          <a:bodyPr wrap="square" rtlCol="0">
            <a:spAutoFit/>
          </a:bodyPr>
          <a:lstStyle/>
          <a:p>
            <a:pPr algn="ctr"/>
            <a:r>
              <a:rPr lang="en-GB" dirty="0">
                <a:solidFill>
                  <a:srgbClr val="4472C4">
                    <a:lumMod val="50000"/>
                  </a:srgbClr>
                </a:solidFill>
              </a:rPr>
              <a:t>Note that ‘</a:t>
            </a:r>
            <a:r>
              <a:rPr lang="en-GB" b="1" dirty="0">
                <a:solidFill>
                  <a:srgbClr val="4472C4">
                    <a:lumMod val="50000"/>
                  </a:srgbClr>
                </a:solidFill>
              </a:rPr>
              <a:t>c</a:t>
            </a:r>
            <a:r>
              <a:rPr lang="en-GB" dirty="0">
                <a:solidFill>
                  <a:srgbClr val="4472C4">
                    <a:lumMod val="50000"/>
                  </a:srgbClr>
                </a:solidFill>
              </a:rPr>
              <a:t>’ is almost always ‘</a:t>
            </a:r>
            <a:r>
              <a:rPr lang="en-GB" b="1" dirty="0">
                <a:solidFill>
                  <a:srgbClr val="4472C4">
                    <a:lumMod val="50000"/>
                  </a:srgbClr>
                </a:solidFill>
              </a:rPr>
              <a:t>k</a:t>
            </a:r>
            <a:r>
              <a:rPr lang="en-GB" dirty="0">
                <a:solidFill>
                  <a:srgbClr val="4472C4">
                    <a:lumMod val="50000"/>
                  </a:srgbClr>
                </a:solidFill>
              </a:rPr>
              <a:t>’ in German, too.</a:t>
            </a:r>
          </a:p>
        </p:txBody>
      </p:sp>
      <p:cxnSp>
        <p:nvCxnSpPr>
          <p:cNvPr id="10" name="Straight Arrow Connector 9" descr="straight arrow between the sentence and the textbox"/>
          <p:cNvCxnSpPr>
            <a:stCxn id="8" idx="2"/>
          </p:cNvCxnSpPr>
          <p:nvPr/>
        </p:nvCxnSpPr>
        <p:spPr>
          <a:xfrm flipH="1">
            <a:off x="8576442" y="1129591"/>
            <a:ext cx="2036338" cy="869070"/>
          </a:xfrm>
          <a:prstGeom prst="straightConnector1">
            <a:avLst/>
          </a:prstGeom>
          <a:ln w="38100">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straight arrow connector"/>
          <p:cNvCxnSpPr>
            <a:stCxn id="8" idx="2"/>
          </p:cNvCxnSpPr>
          <p:nvPr/>
        </p:nvCxnSpPr>
        <p:spPr>
          <a:xfrm flipH="1">
            <a:off x="9286985" y="1129591"/>
            <a:ext cx="1325795" cy="869070"/>
          </a:xfrm>
          <a:prstGeom prst="straightConnector1">
            <a:avLst/>
          </a:prstGeom>
          <a:ln w="38100">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11136" y="3400113"/>
            <a:ext cx="5790715" cy="2028230"/>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a:solidFill>
                  <a:srgbClr val="4472C4">
                    <a:lumMod val="50000"/>
                  </a:srgbClr>
                </a:solidFill>
              </a:rPr>
              <a:t>Translate these sentences.</a:t>
            </a:r>
            <a:br>
              <a:rPr lang="en-GB" sz="2800" dirty="0">
                <a:solidFill>
                  <a:srgbClr val="4472C4">
                    <a:lumMod val="50000"/>
                  </a:srgbClr>
                </a:solidFill>
              </a:rPr>
            </a:br>
            <a:endParaRPr lang="en-GB" sz="2800" dirty="0">
              <a:solidFill>
                <a:srgbClr val="4472C4">
                  <a:lumMod val="50000"/>
                </a:srgbClr>
              </a:solidFill>
            </a:endParaRPr>
          </a:p>
          <a:p>
            <a:pPr>
              <a:defRPr/>
            </a:pPr>
            <a:r>
              <a:rPr lang="en-GB" sz="2800" dirty="0">
                <a:solidFill>
                  <a:srgbClr val="4472C4">
                    <a:lumMod val="50000"/>
                  </a:srgbClr>
                </a:solidFill>
              </a:rPr>
              <a:t>1. Die </a:t>
            </a:r>
            <a:r>
              <a:rPr lang="en-GB" sz="2800" dirty="0" err="1">
                <a:solidFill>
                  <a:srgbClr val="4472C4">
                    <a:lumMod val="50000"/>
                  </a:srgbClr>
                </a:solidFill>
              </a:rPr>
              <a:t>Kirche</a:t>
            </a:r>
            <a:r>
              <a:rPr lang="en-GB" sz="2800" dirty="0">
                <a:solidFill>
                  <a:srgbClr val="4472C4">
                    <a:lumMod val="50000"/>
                  </a:srgbClr>
                </a:solidFill>
              </a:rPr>
              <a:t> </a:t>
            </a:r>
            <a:r>
              <a:rPr lang="en-GB" sz="2800" dirty="0" err="1">
                <a:solidFill>
                  <a:srgbClr val="4472C4">
                    <a:lumMod val="50000"/>
                  </a:srgbClr>
                </a:solidFill>
              </a:rPr>
              <a:t>ist</a:t>
            </a:r>
            <a:r>
              <a:rPr lang="en-GB" sz="2800" dirty="0">
                <a:solidFill>
                  <a:srgbClr val="4472C4">
                    <a:lumMod val="50000"/>
                  </a:srgbClr>
                </a:solidFill>
              </a:rPr>
              <a:t> </a:t>
            </a:r>
            <a:r>
              <a:rPr lang="en-GB" sz="2800" dirty="0" err="1">
                <a:solidFill>
                  <a:srgbClr val="4472C4">
                    <a:lumMod val="50000"/>
                  </a:srgbClr>
                </a:solidFill>
              </a:rPr>
              <a:t>sehr</a:t>
            </a:r>
            <a:r>
              <a:rPr lang="en-GB" sz="2800" dirty="0">
                <a:solidFill>
                  <a:srgbClr val="4472C4">
                    <a:lumMod val="50000"/>
                  </a:srgbClr>
                </a:solidFill>
              </a:rPr>
              <a:t> </a:t>
            </a:r>
            <a:r>
              <a:rPr lang="en-GB" sz="2800" dirty="0" err="1">
                <a:solidFill>
                  <a:srgbClr val="4472C4">
                    <a:lumMod val="50000"/>
                  </a:srgbClr>
                </a:solidFill>
              </a:rPr>
              <a:t>historisch</a:t>
            </a:r>
            <a:r>
              <a:rPr lang="en-GB" sz="2800" dirty="0">
                <a:solidFill>
                  <a:srgbClr val="4472C4">
                    <a:lumMod val="50000"/>
                  </a:srgbClr>
                </a:solidFill>
              </a:rPr>
              <a:t>.</a:t>
            </a:r>
          </a:p>
          <a:p>
            <a:pPr>
              <a:defRPr/>
            </a:pPr>
            <a:r>
              <a:rPr lang="en-GB" sz="2800" dirty="0">
                <a:solidFill>
                  <a:srgbClr val="4472C4">
                    <a:lumMod val="50000"/>
                  </a:srgbClr>
                </a:solidFill>
              </a:rPr>
              <a:t>2. That is typical (for* England)!</a:t>
            </a:r>
          </a:p>
        </p:txBody>
      </p:sp>
      <p:sp>
        <p:nvSpPr>
          <p:cNvPr id="19" name="Rounded Rectangle 18"/>
          <p:cNvSpPr/>
          <p:nvPr/>
        </p:nvSpPr>
        <p:spPr>
          <a:xfrm>
            <a:off x="6387195" y="2806140"/>
            <a:ext cx="5728875" cy="3367756"/>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a:solidFill>
                  <a:srgbClr val="4472C4">
                    <a:lumMod val="50000"/>
                  </a:srgbClr>
                </a:solidFill>
              </a:rPr>
              <a:t>What would the following words be in German?</a:t>
            </a:r>
          </a:p>
          <a:p>
            <a:pPr algn="ctr">
              <a:defRPr/>
            </a:pPr>
            <a:r>
              <a:rPr lang="en-GB" sz="2400" b="1" dirty="0">
                <a:solidFill>
                  <a:srgbClr val="4472C4">
                    <a:lumMod val="50000"/>
                  </a:srgbClr>
                </a:solidFill>
              </a:rPr>
              <a:t>biological</a:t>
            </a:r>
          </a:p>
          <a:p>
            <a:pPr algn="ctr">
              <a:defRPr/>
            </a:pPr>
            <a:r>
              <a:rPr lang="en-GB" sz="2400" b="1" dirty="0">
                <a:solidFill>
                  <a:srgbClr val="4472C4">
                    <a:lumMod val="50000"/>
                  </a:srgbClr>
                </a:solidFill>
              </a:rPr>
              <a:t>geographical</a:t>
            </a:r>
          </a:p>
          <a:p>
            <a:pPr algn="ctr">
              <a:defRPr/>
            </a:pPr>
            <a:r>
              <a:rPr lang="en-GB" sz="2400" b="1" dirty="0">
                <a:solidFill>
                  <a:srgbClr val="4472C4">
                    <a:lumMod val="50000"/>
                  </a:srgbClr>
                </a:solidFill>
              </a:rPr>
              <a:t>practical</a:t>
            </a:r>
            <a:br>
              <a:rPr lang="en-GB" sz="2400" b="1" dirty="0">
                <a:solidFill>
                  <a:srgbClr val="4472C4">
                    <a:lumMod val="50000"/>
                  </a:srgbClr>
                </a:solidFill>
              </a:rPr>
            </a:br>
            <a:r>
              <a:rPr lang="en-GB" sz="2400" b="1" dirty="0">
                <a:solidFill>
                  <a:srgbClr val="4472C4">
                    <a:lumMod val="50000"/>
                  </a:srgbClr>
                </a:solidFill>
              </a:rPr>
              <a:t>electrical</a:t>
            </a:r>
            <a:br>
              <a:rPr lang="en-GB" sz="2400" b="1" dirty="0">
                <a:solidFill>
                  <a:srgbClr val="4472C4">
                    <a:lumMod val="50000"/>
                  </a:srgbClr>
                </a:solidFill>
              </a:rPr>
            </a:br>
            <a:r>
              <a:rPr lang="en-GB" sz="2400" dirty="0">
                <a:solidFill>
                  <a:srgbClr val="4472C4">
                    <a:lumMod val="50000"/>
                  </a:srgbClr>
                </a:solidFill>
              </a:rPr>
              <a:t>Choose one and write a sentence in German.</a:t>
            </a:r>
          </a:p>
        </p:txBody>
      </p:sp>
      <p:pic>
        <p:nvPicPr>
          <p:cNvPr id="20" name="Picture 19" descr="st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851" y="5206482"/>
            <a:ext cx="731881" cy="746394"/>
          </a:xfrm>
          <a:prstGeom prst="rect">
            <a:avLst/>
          </a:prstGeom>
        </p:spPr>
      </p:pic>
      <p:sp>
        <p:nvSpPr>
          <p:cNvPr id="21" name="TextBox 20"/>
          <p:cNvSpPr txBox="1"/>
          <p:nvPr/>
        </p:nvSpPr>
        <p:spPr>
          <a:xfrm>
            <a:off x="319313" y="5820229"/>
            <a:ext cx="1378857" cy="400110"/>
          </a:xfrm>
          <a:prstGeom prst="rect">
            <a:avLst/>
          </a:prstGeom>
          <a:noFill/>
        </p:spPr>
        <p:txBody>
          <a:bodyPr wrap="square" rtlCol="0">
            <a:spAutoFit/>
          </a:bodyPr>
          <a:lstStyle/>
          <a:p>
            <a:r>
              <a:rPr lang="en-GB" sz="2000" dirty="0">
                <a:solidFill>
                  <a:srgbClr val="4472C4">
                    <a:lumMod val="50000"/>
                  </a:srgbClr>
                </a:solidFill>
              </a:rPr>
              <a:t>*for = </a:t>
            </a:r>
            <a:r>
              <a:rPr lang="en-GB" sz="2000" dirty="0" err="1">
                <a:solidFill>
                  <a:srgbClr val="4472C4">
                    <a:lumMod val="50000"/>
                  </a:srgbClr>
                </a:solidFill>
              </a:rPr>
              <a:t>für</a:t>
            </a:r>
            <a:endParaRPr lang="en-GB" sz="2000" dirty="0">
              <a:solidFill>
                <a:srgbClr val="4472C4">
                  <a:lumMod val="50000"/>
                </a:srgbClr>
              </a:solidFill>
            </a:endParaRPr>
          </a:p>
        </p:txBody>
      </p:sp>
    </p:spTree>
    <p:extLst>
      <p:ext uri="{BB962C8B-B14F-4D97-AF65-F5344CB8AC3E}">
        <p14:creationId xmlns:p14="http://schemas.microsoft.com/office/powerpoint/2010/main" val="28721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5887" y="96397"/>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rPr>
              <a:t>1</a:t>
            </a:r>
          </a:p>
        </p:txBody>
      </p:sp>
      <p:sp>
        <p:nvSpPr>
          <p:cNvPr id="2" name="Title 1" descr="background for title"/>
          <p:cNvSpPr txBox="1">
            <a:spLocks/>
          </p:cNvSpPr>
          <p:nvPr/>
        </p:nvSpPr>
        <p:spPr>
          <a:xfrm>
            <a:off x="1771115" y="652010"/>
            <a:ext cx="7886700" cy="681134"/>
          </a:xfrm>
          <a:prstGeom prst="rect">
            <a:avLst/>
          </a:prstGeom>
          <a:solidFill>
            <a:srgbClr val="115076"/>
          </a:solidFill>
          <a:effectLst>
            <a:outerShdw blurRad="50800" dist="38100" dir="5400000" algn="t" rotWithShape="0">
              <a:prstClr val="black">
                <a:alpha val="40000"/>
              </a:prstClr>
            </a:outerShdw>
          </a:effectLst>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b="1" dirty="0">
              <a:solidFill>
                <a:prstClr val="white"/>
              </a:solidFill>
            </a:endParaRPr>
          </a:p>
        </p:txBody>
      </p:sp>
      <p:sp>
        <p:nvSpPr>
          <p:cNvPr id="8" name="Title 7"/>
          <p:cNvSpPr>
            <a:spLocks noGrp="1"/>
          </p:cNvSpPr>
          <p:nvPr>
            <p:ph type="title"/>
          </p:nvPr>
        </p:nvSpPr>
        <p:spPr>
          <a:xfrm>
            <a:off x="456665" y="382068"/>
            <a:ext cx="10515600" cy="1325563"/>
          </a:xfrm>
        </p:spPr>
        <p:txBody>
          <a:bodyPr/>
          <a:lstStyle/>
          <a:p>
            <a:pPr algn="ctr"/>
            <a:r>
              <a:rPr lang="en-GB" b="1" dirty="0">
                <a:solidFill>
                  <a:schemeClr val="bg1"/>
                </a:solidFill>
              </a:rPr>
              <a:t>ANSWERS</a:t>
            </a:r>
          </a:p>
        </p:txBody>
      </p:sp>
      <p:sp>
        <p:nvSpPr>
          <p:cNvPr id="7" name="Content Placeholder 3"/>
          <p:cNvSpPr txBox="1">
            <a:spLocks/>
          </p:cNvSpPr>
          <p:nvPr/>
        </p:nvSpPr>
        <p:spPr>
          <a:xfrm>
            <a:off x="342538" y="2126911"/>
            <a:ext cx="56663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a:solidFill>
                  <a:srgbClr val="4472C4">
                    <a:lumMod val="50000"/>
                  </a:srgbClr>
                </a:solidFill>
              </a:rPr>
              <a:t>Die </a:t>
            </a:r>
            <a:r>
              <a:rPr lang="en-GB" dirty="0" err="1">
                <a:solidFill>
                  <a:srgbClr val="4472C4">
                    <a:lumMod val="50000"/>
                  </a:srgbClr>
                </a:solidFill>
              </a:rPr>
              <a:t>Kirche</a:t>
            </a:r>
            <a:r>
              <a:rPr lang="en-GB" dirty="0">
                <a:solidFill>
                  <a:srgbClr val="4472C4">
                    <a:lumMod val="50000"/>
                  </a:srgbClr>
                </a:solidFill>
              </a:rPr>
              <a:t> </a:t>
            </a:r>
            <a:r>
              <a:rPr lang="en-GB" dirty="0" err="1">
                <a:solidFill>
                  <a:srgbClr val="4472C4">
                    <a:lumMod val="50000"/>
                  </a:srgbClr>
                </a:solidFill>
              </a:rPr>
              <a:t>ist</a:t>
            </a:r>
            <a:r>
              <a:rPr lang="en-GB" dirty="0">
                <a:solidFill>
                  <a:srgbClr val="4472C4">
                    <a:lumMod val="50000"/>
                  </a:srgbClr>
                </a:solidFill>
              </a:rPr>
              <a:t> </a:t>
            </a:r>
            <a:r>
              <a:rPr lang="en-GB" dirty="0" err="1">
                <a:solidFill>
                  <a:srgbClr val="4472C4">
                    <a:lumMod val="50000"/>
                  </a:srgbClr>
                </a:solidFill>
              </a:rPr>
              <a:t>sehr</a:t>
            </a:r>
            <a:r>
              <a:rPr lang="en-GB" dirty="0">
                <a:solidFill>
                  <a:srgbClr val="4472C4">
                    <a:lumMod val="50000"/>
                  </a:srgbClr>
                </a:solidFill>
              </a:rPr>
              <a:t> </a:t>
            </a:r>
            <a:r>
              <a:rPr lang="en-GB" dirty="0" err="1">
                <a:solidFill>
                  <a:srgbClr val="4472C4">
                    <a:lumMod val="50000"/>
                  </a:srgbClr>
                </a:solidFill>
              </a:rPr>
              <a:t>historisch</a:t>
            </a:r>
            <a:r>
              <a:rPr lang="en-GB" dirty="0">
                <a:solidFill>
                  <a:srgbClr val="4472C4">
                    <a:lumMod val="50000"/>
                  </a:srgbClr>
                </a:solidFill>
              </a:rPr>
              <a:t>.</a:t>
            </a:r>
          </a:p>
          <a:p>
            <a:pPr marL="514350" indent="-514350">
              <a:buFont typeface="Arial" panose="020B0604020202020204" pitchFamily="34" charset="0"/>
              <a:buAutoNum type="arabicPeriod"/>
            </a:pPr>
            <a:r>
              <a:rPr lang="en-GB" dirty="0">
                <a:solidFill>
                  <a:srgbClr val="4472C4">
                    <a:lumMod val="50000"/>
                  </a:srgbClr>
                </a:solidFill>
              </a:rPr>
              <a:t>That is typical (for England)!</a:t>
            </a:r>
          </a:p>
          <a:p>
            <a:pPr marL="514350" indent="-514350">
              <a:buFont typeface="+mj-lt"/>
              <a:buAutoNum type="arabicPeriod"/>
            </a:pPr>
            <a:r>
              <a:rPr lang="en-GB" dirty="0">
                <a:solidFill>
                  <a:srgbClr val="4472C4">
                    <a:lumMod val="50000"/>
                  </a:srgbClr>
                </a:solidFill>
              </a:rPr>
              <a:t>biological</a:t>
            </a:r>
          </a:p>
          <a:p>
            <a:pPr marL="514350" indent="-514350">
              <a:buFont typeface="+mj-lt"/>
              <a:buAutoNum type="arabicPeriod"/>
            </a:pPr>
            <a:r>
              <a:rPr lang="en-GB" dirty="0">
                <a:solidFill>
                  <a:srgbClr val="4472C4">
                    <a:lumMod val="50000"/>
                  </a:srgbClr>
                </a:solidFill>
              </a:rPr>
              <a:t>geographical</a:t>
            </a:r>
          </a:p>
          <a:p>
            <a:pPr marL="514350" indent="-514350">
              <a:buFont typeface="+mj-lt"/>
              <a:buAutoNum type="arabicPeriod"/>
            </a:pPr>
            <a:r>
              <a:rPr lang="en-GB" dirty="0">
                <a:solidFill>
                  <a:srgbClr val="4472C4">
                    <a:lumMod val="50000"/>
                  </a:srgbClr>
                </a:solidFill>
              </a:rPr>
              <a:t>practical</a:t>
            </a:r>
          </a:p>
          <a:p>
            <a:pPr marL="514350" indent="-514350">
              <a:buFont typeface="+mj-lt"/>
              <a:buAutoNum type="arabicPeriod"/>
            </a:pPr>
            <a:r>
              <a:rPr lang="en-GB" dirty="0">
                <a:solidFill>
                  <a:srgbClr val="4472C4">
                    <a:lumMod val="50000"/>
                  </a:srgbClr>
                </a:solidFill>
              </a:rPr>
              <a:t>electrical</a:t>
            </a:r>
          </a:p>
        </p:txBody>
      </p:sp>
      <p:sp>
        <p:nvSpPr>
          <p:cNvPr id="4" name="Content Placeholder 3"/>
          <p:cNvSpPr txBox="1">
            <a:spLocks/>
          </p:cNvSpPr>
          <p:nvPr/>
        </p:nvSpPr>
        <p:spPr>
          <a:xfrm>
            <a:off x="6008914" y="2126911"/>
            <a:ext cx="606919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solidFill>
                  <a:srgbClr val="4472C4">
                    <a:lumMod val="50000"/>
                  </a:srgbClr>
                </a:solidFill>
              </a:rPr>
              <a:t>The church is very historical.</a:t>
            </a:r>
          </a:p>
          <a:p>
            <a:pPr marL="514350" indent="-514350">
              <a:buFont typeface="Arial" panose="020B0604020202020204" pitchFamily="34" charset="0"/>
              <a:buAutoNum type="arabicPeriod"/>
            </a:pPr>
            <a:r>
              <a:rPr lang="en-GB" dirty="0">
                <a:solidFill>
                  <a:srgbClr val="4472C4">
                    <a:lumMod val="50000"/>
                  </a:srgbClr>
                </a:solidFill>
              </a:rPr>
              <a:t>Das </a:t>
            </a:r>
            <a:r>
              <a:rPr lang="en-GB" dirty="0" err="1">
                <a:solidFill>
                  <a:srgbClr val="4472C4">
                    <a:lumMod val="50000"/>
                  </a:srgbClr>
                </a:solidFill>
              </a:rPr>
              <a:t>ist</a:t>
            </a:r>
            <a:r>
              <a:rPr lang="en-GB" dirty="0">
                <a:solidFill>
                  <a:srgbClr val="4472C4">
                    <a:lumMod val="50000"/>
                  </a:srgbClr>
                </a:solidFill>
              </a:rPr>
              <a:t> </a:t>
            </a:r>
            <a:r>
              <a:rPr lang="en-GB" dirty="0" err="1">
                <a:solidFill>
                  <a:srgbClr val="4472C4">
                    <a:lumMod val="50000"/>
                  </a:srgbClr>
                </a:solidFill>
              </a:rPr>
              <a:t>typisch</a:t>
            </a:r>
            <a:r>
              <a:rPr lang="en-GB" dirty="0">
                <a:solidFill>
                  <a:srgbClr val="4472C4">
                    <a:lumMod val="50000"/>
                  </a:srgbClr>
                </a:solidFill>
              </a:rPr>
              <a:t> (</a:t>
            </a:r>
            <a:r>
              <a:rPr lang="en-GB" dirty="0" err="1">
                <a:solidFill>
                  <a:srgbClr val="4472C4">
                    <a:lumMod val="50000"/>
                  </a:srgbClr>
                </a:solidFill>
              </a:rPr>
              <a:t>für</a:t>
            </a:r>
            <a:r>
              <a:rPr lang="en-GB" dirty="0">
                <a:solidFill>
                  <a:srgbClr val="4472C4">
                    <a:lumMod val="50000"/>
                  </a:srgbClr>
                </a:solidFill>
              </a:rPr>
              <a:t> England)!</a:t>
            </a:r>
          </a:p>
          <a:p>
            <a:pPr marL="514350" indent="-514350">
              <a:buFont typeface="+mj-lt"/>
              <a:buAutoNum type="arabicPeriod"/>
            </a:pPr>
            <a:r>
              <a:rPr lang="en-GB" dirty="0" err="1">
                <a:solidFill>
                  <a:srgbClr val="4472C4">
                    <a:lumMod val="50000"/>
                  </a:srgbClr>
                </a:solidFill>
              </a:rPr>
              <a:t>biologisch</a:t>
            </a:r>
            <a:endParaRPr lang="en-GB" dirty="0">
              <a:solidFill>
                <a:srgbClr val="4472C4">
                  <a:lumMod val="50000"/>
                </a:srgbClr>
              </a:solidFill>
            </a:endParaRPr>
          </a:p>
          <a:p>
            <a:pPr marL="514350" indent="-514350">
              <a:buFont typeface="+mj-lt"/>
              <a:buAutoNum type="arabicPeriod"/>
            </a:pPr>
            <a:r>
              <a:rPr lang="en-GB" dirty="0" err="1">
                <a:solidFill>
                  <a:srgbClr val="4472C4">
                    <a:lumMod val="50000"/>
                  </a:srgbClr>
                </a:solidFill>
              </a:rPr>
              <a:t>geographisch</a:t>
            </a:r>
            <a:endParaRPr lang="en-GB" dirty="0">
              <a:solidFill>
                <a:srgbClr val="4472C4">
                  <a:lumMod val="50000"/>
                </a:srgbClr>
              </a:solidFill>
            </a:endParaRPr>
          </a:p>
          <a:p>
            <a:pPr marL="514350" indent="-514350">
              <a:buFont typeface="+mj-lt"/>
              <a:buAutoNum type="arabicPeriod"/>
            </a:pPr>
            <a:r>
              <a:rPr lang="en-GB" dirty="0" err="1">
                <a:solidFill>
                  <a:srgbClr val="4472C4">
                    <a:lumMod val="50000"/>
                  </a:srgbClr>
                </a:solidFill>
              </a:rPr>
              <a:t>praktisch</a:t>
            </a:r>
            <a:endParaRPr lang="en-GB" dirty="0">
              <a:solidFill>
                <a:srgbClr val="4472C4">
                  <a:lumMod val="50000"/>
                </a:srgbClr>
              </a:solidFill>
            </a:endParaRPr>
          </a:p>
          <a:p>
            <a:pPr marL="514350" indent="-514350">
              <a:buFont typeface="+mj-lt"/>
              <a:buAutoNum type="arabicPeriod"/>
            </a:pPr>
            <a:r>
              <a:rPr lang="en-GB" dirty="0" err="1">
                <a:solidFill>
                  <a:srgbClr val="4472C4">
                    <a:lumMod val="50000"/>
                  </a:srgbClr>
                </a:solidFill>
              </a:rPr>
              <a:t>elektrisch</a:t>
            </a:r>
            <a:endParaRPr lang="en-GB" dirty="0">
              <a:solidFill>
                <a:srgbClr val="4472C4">
                  <a:lumMod val="50000"/>
                </a:srgbClr>
              </a:solidFill>
            </a:endParaRPr>
          </a:p>
        </p:txBody>
      </p:sp>
      <p:sp>
        <p:nvSpPr>
          <p:cNvPr id="5" name="TextBox 4">
            <a:extLst>
              <a:ext uri="{FF2B5EF4-FFF2-40B4-BE49-F238E27FC236}">
                <a16:creationId xmlns:a16="http://schemas.microsoft.com/office/drawing/2014/main" id="{325B0F50-5AB2-486C-9C90-821C40AD59F2}"/>
              </a:ext>
            </a:extLst>
          </p:cNvPr>
          <p:cNvSpPr txBox="1"/>
          <p:nvPr/>
        </p:nvSpPr>
        <p:spPr>
          <a:xfrm>
            <a:off x="1235854" y="5745517"/>
            <a:ext cx="9461956" cy="400110"/>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n-GB" sz="2000" dirty="0">
                <a:solidFill>
                  <a:srgbClr val="4472C4">
                    <a:lumMod val="50000"/>
                  </a:srgbClr>
                </a:solidFill>
              </a:rPr>
              <a:t>Pronounce the words.  </a:t>
            </a:r>
          </a:p>
        </p:txBody>
      </p:sp>
      <p:sp>
        <p:nvSpPr>
          <p:cNvPr id="6" name="TextBox 5">
            <a:extLst>
              <a:ext uri="{FF2B5EF4-FFF2-40B4-BE49-F238E27FC236}">
                <a16:creationId xmlns:a16="http://schemas.microsoft.com/office/drawing/2014/main" id="{4E7DFD04-0EE5-4608-A7E4-12ED409242F7}"/>
              </a:ext>
            </a:extLst>
          </p:cNvPr>
          <p:cNvSpPr txBox="1"/>
          <p:nvPr/>
        </p:nvSpPr>
        <p:spPr>
          <a:xfrm>
            <a:off x="8772339" y="4379137"/>
            <a:ext cx="1770951" cy="646331"/>
          </a:xfrm>
          <a:prstGeom prst="rect">
            <a:avLst/>
          </a:prstGeom>
          <a:solidFill>
            <a:srgbClr val="FBF0D5"/>
          </a:solidFill>
          <a:ln w="38100">
            <a:solidFill>
              <a:srgbClr val="000066"/>
            </a:solidFill>
          </a:ln>
          <a:effectLst>
            <a:outerShdw blurRad="50800" dist="38100" dir="5400000" algn="t" rotWithShape="0">
              <a:prstClr val="black">
                <a:alpha val="40000"/>
              </a:prstClr>
            </a:outerShdw>
          </a:effectLst>
        </p:spPr>
        <p:txBody>
          <a:bodyPr wrap="square" rtlCol="0">
            <a:spAutoFit/>
          </a:bodyPr>
          <a:lstStyle/>
          <a:p>
            <a:pPr algn="ctr"/>
            <a:r>
              <a:rPr lang="en-GB" dirty="0">
                <a:solidFill>
                  <a:srgbClr val="4472C4">
                    <a:lumMod val="50000"/>
                  </a:srgbClr>
                </a:solidFill>
              </a:rPr>
              <a:t>Note that ‘c’ becomes ‘k’.</a:t>
            </a:r>
          </a:p>
        </p:txBody>
      </p:sp>
    </p:spTree>
    <p:extLst>
      <p:ext uri="{BB962C8B-B14F-4D97-AF65-F5344CB8AC3E}">
        <p14:creationId xmlns:p14="http://schemas.microsoft.com/office/powerpoint/2010/main" val="17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8" name="Title 1"/>
          <p:cNvSpPr txBox="1">
            <a:spLocks/>
          </p:cNvSpPr>
          <p:nvPr/>
        </p:nvSpPr>
        <p:spPr>
          <a:xfrm>
            <a:off x="452438" y="1377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b="1">
                <a:solidFill>
                  <a:prstClr val="white"/>
                </a:solidFill>
              </a:rPr>
              <a:t>Vocabulary activities</a:t>
            </a:r>
          </a:p>
        </p:txBody>
      </p:sp>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2C4">
                    <a:lumMod val="50000"/>
                  </a:srgbClr>
                </a:solidFill>
              </a:rPr>
              <a:t>Using word reference resources</a:t>
            </a:r>
          </a:p>
          <a:p>
            <a:endParaRPr lang="en-GB" dirty="0">
              <a:solidFill>
                <a:srgbClr val="4472C4">
                  <a:lumMod val="50000"/>
                </a:srgbClr>
              </a:solidFill>
            </a:endParaRPr>
          </a:p>
          <a:p>
            <a:r>
              <a:rPr lang="en-GB" dirty="0">
                <a:solidFill>
                  <a:srgbClr val="4472C4">
                    <a:lumMod val="50000"/>
                  </a:srgbClr>
                </a:solidFill>
              </a:rPr>
              <a:t>Word patterns</a:t>
            </a:r>
          </a:p>
          <a:p>
            <a:pPr marL="0" indent="0">
              <a:buFont typeface="Arial" panose="020B0604020202020204" pitchFamily="34" charset="0"/>
              <a:buNone/>
            </a:pPr>
            <a:endParaRPr lang="en-GB" dirty="0">
              <a:solidFill>
                <a:srgbClr val="4472C4">
                  <a:lumMod val="50000"/>
                </a:srgbClr>
              </a:solidFill>
            </a:endParaRPr>
          </a:p>
          <a:p>
            <a:r>
              <a:rPr lang="en-GB" dirty="0">
                <a:solidFill>
                  <a:srgbClr val="4472C4">
                    <a:lumMod val="50000"/>
                  </a:srgbClr>
                </a:solidFill>
              </a:rPr>
              <a:t>Compound nouns (German)</a:t>
            </a:r>
          </a:p>
          <a:p>
            <a:endParaRPr lang="en-GB" dirty="0">
              <a:solidFill>
                <a:srgbClr val="4472C4">
                  <a:lumMod val="50000"/>
                </a:srgbClr>
              </a:solidFill>
            </a:endParaRPr>
          </a:p>
          <a:p>
            <a:r>
              <a:rPr lang="en-GB" dirty="0">
                <a:solidFill>
                  <a:srgbClr val="4472C4">
                    <a:lumMod val="50000"/>
                  </a:srgbClr>
                </a:solidFill>
              </a:rPr>
              <a:t>Cognates</a:t>
            </a:r>
          </a:p>
          <a:p>
            <a:endParaRPr lang="en-GB" dirty="0">
              <a:solidFill>
                <a:srgbClr val="4472C4">
                  <a:lumMod val="50000"/>
                </a:srgbClr>
              </a:solidFill>
            </a:endParaRPr>
          </a:p>
          <a:p>
            <a:r>
              <a:rPr lang="en-GB" dirty="0">
                <a:solidFill>
                  <a:srgbClr val="4472C4">
                    <a:lumMod val="50000"/>
                  </a:srgbClr>
                </a:solidFill>
              </a:rPr>
              <a:t>Words with multiple meanings</a:t>
            </a:r>
          </a:p>
          <a:p>
            <a:endParaRPr lang="en-GB" dirty="0">
              <a:solidFill>
                <a:srgbClr val="4472C4">
                  <a:lumMod val="50000"/>
                </a:srgbClr>
              </a:solidFill>
            </a:endParaRPr>
          </a:p>
          <a:p>
            <a:r>
              <a:rPr lang="en-GB" dirty="0">
                <a:solidFill>
                  <a:srgbClr val="4472C4">
                    <a:lumMod val="50000"/>
                  </a:srgbClr>
                </a:solidFill>
              </a:rPr>
              <a:t>Lexical profiling tool</a:t>
            </a:r>
          </a:p>
          <a:p>
            <a:endParaRPr lang="en-GB" sz="2400" dirty="0">
              <a:solidFill>
                <a:srgbClr val="4472C4">
                  <a:lumMod val="50000"/>
                </a:srgbClr>
              </a:solidFill>
            </a:endParaRPr>
          </a:p>
        </p:txBody>
      </p:sp>
      <p:pic>
        <p:nvPicPr>
          <p:cNvPr id="5" name="Picture 4"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pic>
        <p:nvPicPr>
          <p:cNvPr id="10" name="Picture 9"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013" y="1603645"/>
            <a:ext cx="833988" cy="818351"/>
          </a:xfrm>
          <a:prstGeom prst="rect">
            <a:avLst/>
          </a:prstGeom>
        </p:spPr>
      </p:pic>
    </p:spTree>
    <p:extLst>
      <p:ext uri="{BB962C8B-B14F-4D97-AF65-F5344CB8AC3E}">
        <p14:creationId xmlns:p14="http://schemas.microsoft.com/office/powerpoint/2010/main" val="873044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 name="Title 1"/>
          <p:cNvSpPr>
            <a:spLocks noGrp="1"/>
          </p:cNvSpPr>
          <p:nvPr>
            <p:ph type="title"/>
          </p:nvPr>
        </p:nvSpPr>
        <p:spPr>
          <a:xfrm>
            <a:off x="-2913" y="51031"/>
            <a:ext cx="10515600" cy="1325563"/>
          </a:xfrm>
        </p:spPr>
        <p:txBody>
          <a:bodyPr>
            <a:normAutofit/>
          </a:bodyPr>
          <a:lstStyle/>
          <a:p>
            <a:r>
              <a:rPr lang="en-GB" sz="3200" b="1" dirty="0">
                <a:solidFill>
                  <a:schemeClr val="bg1"/>
                </a:solidFill>
              </a:rPr>
              <a:t>German compound nouns</a:t>
            </a:r>
          </a:p>
        </p:txBody>
      </p:sp>
      <p:sp>
        <p:nvSpPr>
          <p:cNvPr id="6" name="TextBox 5">
            <a:extLst>
              <a:ext uri="{FF2B5EF4-FFF2-40B4-BE49-F238E27FC236}">
                <a16:creationId xmlns:a16="http://schemas.microsoft.com/office/drawing/2014/main" id="{F9707CBE-6DAC-4E44-B141-6C35FBC860CF}"/>
              </a:ext>
            </a:extLst>
          </p:cNvPr>
          <p:cNvSpPr txBox="1"/>
          <p:nvPr/>
        </p:nvSpPr>
        <p:spPr>
          <a:xfrm>
            <a:off x="133057" y="1227700"/>
            <a:ext cx="12058943" cy="400110"/>
          </a:xfrm>
          <a:prstGeom prst="rect">
            <a:avLst/>
          </a:prstGeom>
          <a:noFill/>
        </p:spPr>
        <p:txBody>
          <a:bodyPr wrap="square" rtlCol="0">
            <a:spAutoFit/>
          </a:bodyPr>
          <a:lstStyle/>
          <a:p>
            <a:pPr>
              <a:defRPr/>
            </a:pPr>
            <a:r>
              <a:rPr lang="en-GB" sz="2000" dirty="0">
                <a:solidFill>
                  <a:srgbClr val="1F4E79"/>
                </a:solidFill>
              </a:rPr>
              <a:t>German often combines two (or more!) nouns to make one word, a </a:t>
            </a:r>
            <a:r>
              <a:rPr lang="en-GB" sz="2000" b="1" i="1" dirty="0">
                <a:solidFill>
                  <a:srgbClr val="1F4E79"/>
                </a:solidFill>
              </a:rPr>
              <a:t>compound </a:t>
            </a:r>
            <a:r>
              <a:rPr lang="en-GB" sz="2000" dirty="0">
                <a:solidFill>
                  <a:srgbClr val="1F4E79"/>
                </a:solidFill>
              </a:rPr>
              <a:t>noun. </a:t>
            </a:r>
          </a:p>
        </p:txBody>
      </p:sp>
      <p:sp>
        <p:nvSpPr>
          <p:cNvPr id="7" name="Google Shape;653;p27">
            <a:extLst>
              <a:ext uri="{FF2B5EF4-FFF2-40B4-BE49-F238E27FC236}">
                <a16:creationId xmlns:a16="http://schemas.microsoft.com/office/drawing/2014/main" id="{8B45BE73-5516-2749-9E1D-79F26274A30C}"/>
              </a:ext>
            </a:extLst>
          </p:cNvPr>
          <p:cNvSpPr/>
          <p:nvPr/>
        </p:nvSpPr>
        <p:spPr>
          <a:xfrm>
            <a:off x="9205430" y="1691519"/>
            <a:ext cx="2778752" cy="869950"/>
          </a:xfrm>
          <a:prstGeom prst="wedgeRoundRectCallout">
            <a:avLst>
              <a:gd name="adj1" fmla="val -61516"/>
              <a:gd name="adj2" fmla="val -27871"/>
              <a:gd name="adj3" fmla="val 16667"/>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defRPr/>
            </a:pPr>
            <a:r>
              <a:rPr lang="en-GB" sz="2000" b="1" dirty="0">
                <a:solidFill>
                  <a:srgbClr val="DAA520"/>
                </a:solidFill>
                <a:ea typeface="Century Gothic"/>
                <a:cs typeface="Century Gothic"/>
                <a:sym typeface="Century Gothic"/>
              </a:rPr>
              <a:t>der </a:t>
            </a:r>
            <a:r>
              <a:rPr lang="en-GB" sz="2000" dirty="0" err="1">
                <a:solidFill>
                  <a:prstClr val="white"/>
                </a:solidFill>
                <a:ea typeface="Century Gothic"/>
                <a:cs typeface="Century Gothic"/>
                <a:sym typeface="Century Gothic"/>
              </a:rPr>
              <a:t>Urlaub</a:t>
            </a:r>
            <a:r>
              <a:rPr lang="en-GB" sz="2000" dirty="0">
                <a:solidFill>
                  <a:prstClr val="white"/>
                </a:solidFill>
                <a:ea typeface="Century Gothic"/>
                <a:cs typeface="Century Gothic"/>
                <a:sym typeface="Century Gothic"/>
              </a:rPr>
              <a:t> </a:t>
            </a:r>
            <a:r>
              <a:rPr lang="en-GB" sz="2000" dirty="0">
                <a:solidFill>
                  <a:prstClr val="white"/>
                </a:solidFill>
                <a:ea typeface="Century Gothic"/>
                <a:cs typeface="Century Gothic"/>
                <a:sym typeface="Wingdings" panose="05000000000000000000" pitchFamily="2" charset="2"/>
              </a:rPr>
              <a:t></a:t>
            </a:r>
            <a:br>
              <a:rPr lang="en-GB" sz="2000" dirty="0">
                <a:solidFill>
                  <a:prstClr val="white"/>
                </a:solidFill>
                <a:ea typeface="Century Gothic"/>
                <a:cs typeface="Century Gothic"/>
                <a:sym typeface="Wingdings" panose="05000000000000000000" pitchFamily="2" charset="2"/>
              </a:rPr>
            </a:br>
            <a:r>
              <a:rPr lang="en-GB" sz="2000" b="1" dirty="0">
                <a:solidFill>
                  <a:srgbClr val="DAA520"/>
                </a:solidFill>
                <a:ea typeface="Century Gothic"/>
                <a:cs typeface="Century Gothic"/>
                <a:sym typeface="Wingdings" panose="05000000000000000000" pitchFamily="2" charset="2"/>
              </a:rPr>
              <a:t>der</a:t>
            </a:r>
            <a:r>
              <a:rPr lang="en-GB" sz="2000" dirty="0">
                <a:solidFill>
                  <a:prstClr val="white"/>
                </a:solidFill>
                <a:ea typeface="Century Gothic"/>
                <a:cs typeface="Century Gothic"/>
                <a:sym typeface="Wingdings" panose="05000000000000000000" pitchFamily="2" charset="2"/>
              </a:rPr>
              <a:t> </a:t>
            </a:r>
            <a:r>
              <a:rPr lang="en-GB" sz="2000" dirty="0" err="1">
                <a:solidFill>
                  <a:prstClr val="white"/>
                </a:solidFill>
                <a:ea typeface="Century Gothic"/>
                <a:cs typeface="Century Gothic"/>
                <a:sym typeface="Wingdings" panose="05000000000000000000" pitchFamily="2" charset="2"/>
              </a:rPr>
              <a:t>Campingurlaub</a:t>
            </a:r>
            <a:endParaRPr sz="2000" dirty="0">
              <a:solidFill>
                <a:prstClr val="black"/>
              </a:solidFill>
              <a:latin typeface="Tw Cen MT" panose="020B0602020104020603"/>
            </a:endParaRPr>
          </a:p>
        </p:txBody>
      </p:sp>
      <p:sp>
        <p:nvSpPr>
          <p:cNvPr id="8" name="TextBox 7">
            <a:extLst>
              <a:ext uri="{FF2B5EF4-FFF2-40B4-BE49-F238E27FC236}">
                <a16:creationId xmlns:a16="http://schemas.microsoft.com/office/drawing/2014/main" id="{F9707CBE-6DAC-4E44-B141-6C35FBC860CF}"/>
              </a:ext>
            </a:extLst>
          </p:cNvPr>
          <p:cNvSpPr txBox="1"/>
          <p:nvPr/>
        </p:nvSpPr>
        <p:spPr>
          <a:xfrm>
            <a:off x="133057" y="1624426"/>
            <a:ext cx="12058943" cy="400110"/>
          </a:xfrm>
          <a:prstGeom prst="rect">
            <a:avLst/>
          </a:prstGeom>
          <a:noFill/>
        </p:spPr>
        <p:txBody>
          <a:bodyPr wrap="square" rtlCol="0">
            <a:spAutoFit/>
          </a:bodyPr>
          <a:lstStyle/>
          <a:p>
            <a:pPr>
              <a:defRPr/>
            </a:pPr>
            <a:r>
              <a:rPr lang="en-GB" sz="2000" dirty="0" err="1">
                <a:solidFill>
                  <a:srgbClr val="1F4E79"/>
                </a:solidFill>
              </a:rPr>
              <a:t>Beispiel</a:t>
            </a:r>
            <a:r>
              <a:rPr lang="en-GB" sz="2000" dirty="0">
                <a:solidFill>
                  <a:srgbClr val="1F4E79"/>
                </a:solidFill>
              </a:rPr>
              <a:t>:</a:t>
            </a:r>
          </a:p>
        </p:txBody>
      </p:sp>
      <p:sp>
        <p:nvSpPr>
          <p:cNvPr id="9" name="TextBox 8">
            <a:extLst>
              <a:ext uri="{FF2B5EF4-FFF2-40B4-BE49-F238E27FC236}">
                <a16:creationId xmlns:a16="http://schemas.microsoft.com/office/drawing/2014/main" id="{F9707CBE-6DAC-4E44-B141-6C35FBC860CF}"/>
              </a:ext>
            </a:extLst>
          </p:cNvPr>
          <p:cNvSpPr txBox="1"/>
          <p:nvPr/>
        </p:nvSpPr>
        <p:spPr>
          <a:xfrm>
            <a:off x="133057" y="2007013"/>
            <a:ext cx="3295944" cy="400110"/>
          </a:xfrm>
          <a:prstGeom prst="rect">
            <a:avLst/>
          </a:prstGeom>
          <a:noFill/>
        </p:spPr>
        <p:txBody>
          <a:bodyPr wrap="square" rtlCol="0">
            <a:spAutoFit/>
          </a:bodyPr>
          <a:lstStyle/>
          <a:p>
            <a:pPr>
              <a:defRPr/>
            </a:pPr>
            <a:r>
              <a:rPr lang="en-GB" sz="2000" dirty="0">
                <a:solidFill>
                  <a:srgbClr val="1F4E79"/>
                </a:solidFill>
              </a:rPr>
              <a:t>camping holiday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10" name="TextBox 9">
            <a:extLst>
              <a:ext uri="{FF2B5EF4-FFF2-40B4-BE49-F238E27FC236}">
                <a16:creationId xmlns:a16="http://schemas.microsoft.com/office/drawing/2014/main" id="{F9707CBE-6DAC-4E44-B141-6C35FBC860CF}"/>
              </a:ext>
            </a:extLst>
          </p:cNvPr>
          <p:cNvSpPr txBox="1"/>
          <p:nvPr/>
        </p:nvSpPr>
        <p:spPr>
          <a:xfrm>
            <a:off x="2796353" y="1980595"/>
            <a:ext cx="3745781" cy="400110"/>
          </a:xfrm>
          <a:prstGeom prst="rect">
            <a:avLst/>
          </a:prstGeom>
          <a:noFill/>
        </p:spPr>
        <p:txBody>
          <a:bodyPr wrap="square" rtlCol="0">
            <a:spAutoFit/>
          </a:bodyPr>
          <a:lstStyle/>
          <a:p>
            <a:pPr>
              <a:defRPr/>
            </a:pPr>
            <a:r>
              <a:rPr lang="en-GB" sz="2000" dirty="0">
                <a:solidFill>
                  <a:srgbClr val="1F4E79"/>
                </a:solidFill>
              </a:rPr>
              <a:t>___ Camping + ___  </a:t>
            </a:r>
            <a:r>
              <a:rPr lang="en-GB" sz="2000" dirty="0" err="1">
                <a:solidFill>
                  <a:srgbClr val="1F4E79"/>
                </a:solidFill>
              </a:rPr>
              <a:t>Urlaub</a:t>
            </a:r>
            <a:r>
              <a:rPr lang="en-GB" sz="2000" dirty="0">
                <a:solidFill>
                  <a:srgbClr val="1F4E79"/>
                </a:solidFill>
              </a:rPr>
              <a:t>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12" name="TextBox 11">
            <a:extLst>
              <a:ext uri="{FF2B5EF4-FFF2-40B4-BE49-F238E27FC236}">
                <a16:creationId xmlns:a16="http://schemas.microsoft.com/office/drawing/2014/main" id="{F9707CBE-6DAC-4E44-B141-6C35FBC860CF}"/>
              </a:ext>
            </a:extLst>
          </p:cNvPr>
          <p:cNvSpPr txBox="1"/>
          <p:nvPr/>
        </p:nvSpPr>
        <p:spPr>
          <a:xfrm>
            <a:off x="6460399" y="2007114"/>
            <a:ext cx="2745031" cy="400110"/>
          </a:xfrm>
          <a:prstGeom prst="rect">
            <a:avLst/>
          </a:prstGeom>
          <a:noFill/>
        </p:spPr>
        <p:txBody>
          <a:bodyPr wrap="square" rtlCol="0">
            <a:spAutoFit/>
          </a:bodyPr>
          <a:lstStyle/>
          <a:p>
            <a:pPr>
              <a:defRPr/>
            </a:pPr>
            <a:r>
              <a:rPr lang="en-GB" sz="2000" dirty="0">
                <a:solidFill>
                  <a:srgbClr val="1F4E79"/>
                </a:solidFill>
              </a:rPr>
              <a:t>___ </a:t>
            </a:r>
            <a:r>
              <a:rPr lang="en-GB" sz="2000" dirty="0" err="1">
                <a:solidFill>
                  <a:srgbClr val="1F4E79"/>
                </a:solidFill>
              </a:rPr>
              <a:t>Campingurlaub</a:t>
            </a:r>
            <a:endParaRPr lang="en-GB" sz="2000" dirty="0">
              <a:solidFill>
                <a:srgbClr val="1F4E79"/>
              </a:solidFill>
            </a:endParaRPr>
          </a:p>
        </p:txBody>
      </p:sp>
      <p:sp>
        <p:nvSpPr>
          <p:cNvPr id="13" name="TextBox 12">
            <a:extLst>
              <a:ext uri="{FF2B5EF4-FFF2-40B4-BE49-F238E27FC236}">
                <a16:creationId xmlns:a16="http://schemas.microsoft.com/office/drawing/2014/main" id="{F9707CBE-6DAC-4E44-B141-6C35FBC860CF}"/>
              </a:ext>
            </a:extLst>
          </p:cNvPr>
          <p:cNvSpPr txBox="1"/>
          <p:nvPr/>
        </p:nvSpPr>
        <p:spPr>
          <a:xfrm>
            <a:off x="133057" y="2586271"/>
            <a:ext cx="12058943" cy="400110"/>
          </a:xfrm>
          <a:prstGeom prst="rect">
            <a:avLst/>
          </a:prstGeom>
          <a:noFill/>
        </p:spPr>
        <p:txBody>
          <a:bodyPr wrap="square" rtlCol="0">
            <a:spAutoFit/>
          </a:bodyPr>
          <a:lstStyle/>
          <a:p>
            <a:pPr>
              <a:defRPr/>
            </a:pPr>
            <a:r>
              <a:rPr lang="en-GB" sz="2000" dirty="0">
                <a:solidFill>
                  <a:srgbClr val="1F4E79"/>
                </a:solidFill>
              </a:rPr>
              <a:t>The </a:t>
            </a:r>
            <a:r>
              <a:rPr lang="en-GB" sz="2000" b="1" dirty="0">
                <a:solidFill>
                  <a:srgbClr val="1F4E79"/>
                </a:solidFill>
              </a:rPr>
              <a:t>gender</a:t>
            </a:r>
            <a:r>
              <a:rPr lang="en-GB" sz="2000" dirty="0">
                <a:solidFill>
                  <a:srgbClr val="1F4E79"/>
                </a:solidFill>
              </a:rPr>
              <a:t> of the new noun is the gender of the </a:t>
            </a:r>
            <a:r>
              <a:rPr lang="en-GB" sz="2000" b="1" i="1" dirty="0">
                <a:solidFill>
                  <a:srgbClr val="1F4E79"/>
                </a:solidFill>
              </a:rPr>
              <a:t>final noun</a:t>
            </a:r>
            <a:r>
              <a:rPr lang="en-GB" sz="2000" dirty="0">
                <a:solidFill>
                  <a:srgbClr val="1F4E79"/>
                </a:solidFill>
              </a:rPr>
              <a:t>.</a:t>
            </a:r>
          </a:p>
        </p:txBody>
      </p:sp>
      <p:sp>
        <p:nvSpPr>
          <p:cNvPr id="14" name="TextBox 13">
            <a:extLst>
              <a:ext uri="{FF2B5EF4-FFF2-40B4-BE49-F238E27FC236}">
                <a16:creationId xmlns:a16="http://schemas.microsoft.com/office/drawing/2014/main" id="{F9707CBE-6DAC-4E44-B141-6C35FBC860CF}"/>
              </a:ext>
            </a:extLst>
          </p:cNvPr>
          <p:cNvSpPr txBox="1"/>
          <p:nvPr/>
        </p:nvSpPr>
        <p:spPr>
          <a:xfrm>
            <a:off x="133057" y="3165529"/>
            <a:ext cx="12058943" cy="1015663"/>
          </a:xfrm>
          <a:prstGeom prst="rect">
            <a:avLst/>
          </a:prstGeom>
          <a:noFill/>
        </p:spPr>
        <p:txBody>
          <a:bodyPr wrap="square" rtlCol="0">
            <a:spAutoFit/>
          </a:bodyPr>
          <a:lstStyle/>
          <a:p>
            <a:pPr>
              <a:defRPr/>
            </a:pPr>
            <a:r>
              <a:rPr lang="en-GB" sz="2000" dirty="0">
                <a:solidFill>
                  <a:srgbClr val="1F4E79"/>
                </a:solidFill>
              </a:rPr>
              <a:t>Sometimes, </a:t>
            </a:r>
            <a:r>
              <a:rPr lang="en-GB" sz="2000" b="1" dirty="0">
                <a:solidFill>
                  <a:srgbClr val="1F4E79"/>
                </a:solidFill>
              </a:rPr>
              <a:t>extra letters </a:t>
            </a:r>
            <a:r>
              <a:rPr lang="en-GB" sz="2000" dirty="0">
                <a:solidFill>
                  <a:srgbClr val="1F4E79"/>
                </a:solidFill>
              </a:rPr>
              <a:t>join the two nouns to make the new noun easier to say: </a:t>
            </a:r>
            <a:br>
              <a:rPr lang="en-GB" sz="2000" dirty="0">
                <a:solidFill>
                  <a:srgbClr val="1F4E79"/>
                </a:solidFill>
              </a:rPr>
            </a:br>
            <a:r>
              <a:rPr lang="en-GB" sz="2000" dirty="0">
                <a:solidFill>
                  <a:srgbClr val="1F4E79"/>
                </a:solidFill>
              </a:rPr>
              <a:t>-</a:t>
            </a:r>
            <a:r>
              <a:rPr lang="en-GB" sz="2000" b="1" dirty="0">
                <a:solidFill>
                  <a:srgbClr val="1F4E79"/>
                </a:solidFill>
              </a:rPr>
              <a:t>s</a:t>
            </a:r>
            <a:r>
              <a:rPr lang="en-GB" sz="2000" dirty="0">
                <a:solidFill>
                  <a:srgbClr val="1F4E79"/>
                </a:solidFill>
              </a:rPr>
              <a:t>-, -</a:t>
            </a:r>
            <a:r>
              <a:rPr lang="en-GB" sz="2000" b="1" dirty="0" err="1">
                <a:solidFill>
                  <a:srgbClr val="1F4E79"/>
                </a:solidFill>
              </a:rPr>
              <a:t>es</a:t>
            </a:r>
            <a:r>
              <a:rPr lang="en-GB" sz="2000" dirty="0">
                <a:solidFill>
                  <a:srgbClr val="1F4E79"/>
                </a:solidFill>
              </a:rPr>
              <a:t>-, -</a:t>
            </a:r>
            <a:r>
              <a:rPr lang="en-GB" sz="2000" b="1" dirty="0">
                <a:solidFill>
                  <a:srgbClr val="1F4E79"/>
                </a:solidFill>
              </a:rPr>
              <a:t>e</a:t>
            </a:r>
            <a:r>
              <a:rPr lang="en-GB" sz="2000" dirty="0">
                <a:solidFill>
                  <a:srgbClr val="1F4E79"/>
                </a:solidFill>
              </a:rPr>
              <a:t>-, -</a:t>
            </a:r>
            <a:r>
              <a:rPr lang="en-GB" sz="2000" b="1" dirty="0">
                <a:solidFill>
                  <a:srgbClr val="1F4E79"/>
                </a:solidFill>
              </a:rPr>
              <a:t>n</a:t>
            </a:r>
            <a:r>
              <a:rPr lang="en-GB" sz="2000" dirty="0">
                <a:solidFill>
                  <a:srgbClr val="1F4E79"/>
                </a:solidFill>
              </a:rPr>
              <a:t>-, -</a:t>
            </a:r>
            <a:r>
              <a:rPr lang="en-GB" sz="2000" b="1" dirty="0" err="1">
                <a:solidFill>
                  <a:srgbClr val="1F4E79"/>
                </a:solidFill>
              </a:rPr>
              <a:t>en</a:t>
            </a:r>
            <a:r>
              <a:rPr lang="en-GB" sz="2000" dirty="0">
                <a:solidFill>
                  <a:srgbClr val="1F4E79"/>
                </a:solidFill>
              </a:rPr>
              <a:t>-, -</a:t>
            </a:r>
            <a:r>
              <a:rPr lang="en-GB" sz="2000" b="1" dirty="0">
                <a:solidFill>
                  <a:srgbClr val="1F4E79"/>
                </a:solidFill>
              </a:rPr>
              <a:t>(e)r</a:t>
            </a:r>
            <a:r>
              <a:rPr lang="en-GB" sz="2000" dirty="0">
                <a:solidFill>
                  <a:srgbClr val="1F4E79"/>
                </a:solidFill>
              </a:rPr>
              <a:t>-</a:t>
            </a:r>
          </a:p>
          <a:p>
            <a:pPr>
              <a:defRPr/>
            </a:pPr>
            <a:r>
              <a:rPr lang="en-GB" sz="2000" dirty="0">
                <a:solidFill>
                  <a:srgbClr val="1F4E79"/>
                </a:solidFill>
              </a:rPr>
              <a:t> </a:t>
            </a:r>
          </a:p>
        </p:txBody>
      </p:sp>
      <p:sp>
        <p:nvSpPr>
          <p:cNvPr id="16" name="TextBox 15">
            <a:extLst>
              <a:ext uri="{FF2B5EF4-FFF2-40B4-BE49-F238E27FC236}">
                <a16:creationId xmlns:a16="http://schemas.microsoft.com/office/drawing/2014/main" id="{F9707CBE-6DAC-4E44-B141-6C35FBC860CF}"/>
              </a:ext>
            </a:extLst>
          </p:cNvPr>
          <p:cNvSpPr txBox="1"/>
          <p:nvPr/>
        </p:nvSpPr>
        <p:spPr>
          <a:xfrm>
            <a:off x="166778" y="4196031"/>
            <a:ext cx="3295944" cy="400110"/>
          </a:xfrm>
          <a:prstGeom prst="rect">
            <a:avLst/>
          </a:prstGeom>
          <a:noFill/>
        </p:spPr>
        <p:txBody>
          <a:bodyPr wrap="square" rtlCol="0">
            <a:spAutoFit/>
          </a:bodyPr>
          <a:lstStyle/>
          <a:p>
            <a:pPr>
              <a:defRPr/>
            </a:pPr>
            <a:r>
              <a:rPr lang="en-GB" sz="2000" dirty="0">
                <a:solidFill>
                  <a:srgbClr val="1F4E79"/>
                </a:solidFill>
              </a:rPr>
              <a:t>holiday money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17" name="TextBox 16">
            <a:extLst>
              <a:ext uri="{FF2B5EF4-FFF2-40B4-BE49-F238E27FC236}">
                <a16:creationId xmlns:a16="http://schemas.microsoft.com/office/drawing/2014/main" id="{F9707CBE-6DAC-4E44-B141-6C35FBC860CF}"/>
              </a:ext>
            </a:extLst>
          </p:cNvPr>
          <p:cNvSpPr txBox="1"/>
          <p:nvPr/>
        </p:nvSpPr>
        <p:spPr>
          <a:xfrm>
            <a:off x="3503849" y="4196031"/>
            <a:ext cx="3295944" cy="400110"/>
          </a:xfrm>
          <a:prstGeom prst="rect">
            <a:avLst/>
          </a:prstGeom>
          <a:noFill/>
        </p:spPr>
        <p:txBody>
          <a:bodyPr wrap="square" rtlCol="0">
            <a:spAutoFit/>
          </a:bodyPr>
          <a:lstStyle/>
          <a:p>
            <a:pPr>
              <a:defRPr/>
            </a:pPr>
            <a:r>
              <a:rPr lang="en-GB" sz="2000" dirty="0" err="1">
                <a:solidFill>
                  <a:srgbClr val="1F4E79"/>
                </a:solidFill>
              </a:rPr>
              <a:t>Urlaub</a:t>
            </a:r>
            <a:r>
              <a:rPr lang="en-GB" sz="2000" dirty="0">
                <a:solidFill>
                  <a:srgbClr val="1F4E79"/>
                </a:solidFill>
              </a:rPr>
              <a:t> + Geld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18" name="TextBox 17">
            <a:extLst>
              <a:ext uri="{FF2B5EF4-FFF2-40B4-BE49-F238E27FC236}">
                <a16:creationId xmlns:a16="http://schemas.microsoft.com/office/drawing/2014/main" id="{F9707CBE-6DAC-4E44-B141-6C35FBC860CF}"/>
              </a:ext>
            </a:extLst>
          </p:cNvPr>
          <p:cNvSpPr txBox="1"/>
          <p:nvPr/>
        </p:nvSpPr>
        <p:spPr>
          <a:xfrm>
            <a:off x="6560646" y="4196031"/>
            <a:ext cx="2519697" cy="400110"/>
          </a:xfrm>
          <a:prstGeom prst="rect">
            <a:avLst/>
          </a:prstGeom>
          <a:noFill/>
        </p:spPr>
        <p:txBody>
          <a:bodyPr wrap="square" rtlCol="0">
            <a:spAutoFit/>
          </a:bodyPr>
          <a:lstStyle/>
          <a:p>
            <a:pPr>
              <a:defRPr/>
            </a:pPr>
            <a:r>
              <a:rPr lang="en-GB" sz="2000" dirty="0">
                <a:solidFill>
                  <a:srgbClr val="1F4E79"/>
                </a:solidFill>
              </a:rPr>
              <a:t>____ </a:t>
            </a:r>
            <a:r>
              <a:rPr lang="en-GB" sz="2000" dirty="0" err="1">
                <a:solidFill>
                  <a:srgbClr val="1F4E79"/>
                </a:solidFill>
              </a:rPr>
              <a:t>Urlaub</a:t>
            </a:r>
            <a:r>
              <a:rPr lang="en-GB" sz="2000" b="1" dirty="0" err="1">
                <a:solidFill>
                  <a:srgbClr val="DAA520"/>
                </a:solidFill>
              </a:rPr>
              <a:t>s</a:t>
            </a:r>
            <a:r>
              <a:rPr lang="en-GB" sz="2000" dirty="0" err="1">
                <a:solidFill>
                  <a:srgbClr val="1F4E79"/>
                </a:solidFill>
              </a:rPr>
              <a:t>geld</a:t>
            </a:r>
            <a:endParaRPr lang="en-GB" sz="2000" dirty="0">
              <a:solidFill>
                <a:srgbClr val="1F4E79"/>
              </a:solidFill>
            </a:endParaRPr>
          </a:p>
        </p:txBody>
      </p:sp>
      <p:sp>
        <p:nvSpPr>
          <p:cNvPr id="19" name="TextBox 18">
            <a:extLst>
              <a:ext uri="{FF2B5EF4-FFF2-40B4-BE49-F238E27FC236}">
                <a16:creationId xmlns:a16="http://schemas.microsoft.com/office/drawing/2014/main" id="{F9707CBE-6DAC-4E44-B141-6C35FBC860CF}"/>
              </a:ext>
            </a:extLst>
          </p:cNvPr>
          <p:cNvSpPr txBox="1"/>
          <p:nvPr/>
        </p:nvSpPr>
        <p:spPr>
          <a:xfrm>
            <a:off x="166778" y="4596141"/>
            <a:ext cx="3295944" cy="400110"/>
          </a:xfrm>
          <a:prstGeom prst="rect">
            <a:avLst/>
          </a:prstGeom>
          <a:noFill/>
        </p:spPr>
        <p:txBody>
          <a:bodyPr wrap="square" rtlCol="0">
            <a:spAutoFit/>
          </a:bodyPr>
          <a:lstStyle/>
          <a:p>
            <a:pPr>
              <a:defRPr/>
            </a:pPr>
            <a:r>
              <a:rPr lang="en-GB" sz="2000" dirty="0">
                <a:solidFill>
                  <a:srgbClr val="1F4E79"/>
                </a:solidFill>
              </a:rPr>
              <a:t>daily newspaper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20" name="TextBox 19">
            <a:extLst>
              <a:ext uri="{FF2B5EF4-FFF2-40B4-BE49-F238E27FC236}">
                <a16:creationId xmlns:a16="http://schemas.microsoft.com/office/drawing/2014/main" id="{F9707CBE-6DAC-4E44-B141-6C35FBC860CF}"/>
              </a:ext>
            </a:extLst>
          </p:cNvPr>
          <p:cNvSpPr txBox="1"/>
          <p:nvPr/>
        </p:nvSpPr>
        <p:spPr>
          <a:xfrm>
            <a:off x="3503849" y="4596141"/>
            <a:ext cx="3295944" cy="400110"/>
          </a:xfrm>
          <a:prstGeom prst="rect">
            <a:avLst/>
          </a:prstGeom>
          <a:noFill/>
        </p:spPr>
        <p:txBody>
          <a:bodyPr wrap="square" rtlCol="0">
            <a:spAutoFit/>
          </a:bodyPr>
          <a:lstStyle/>
          <a:p>
            <a:pPr>
              <a:defRPr/>
            </a:pPr>
            <a:r>
              <a:rPr lang="en-GB" sz="2000" dirty="0">
                <a:solidFill>
                  <a:srgbClr val="1F4E79"/>
                </a:solidFill>
              </a:rPr>
              <a:t>Tag + -</a:t>
            </a:r>
            <a:r>
              <a:rPr lang="en-GB" sz="2000" dirty="0" err="1">
                <a:solidFill>
                  <a:srgbClr val="1F4E79"/>
                </a:solidFill>
              </a:rPr>
              <a:t>es</a:t>
            </a:r>
            <a:r>
              <a:rPr lang="en-GB" sz="2000" dirty="0">
                <a:solidFill>
                  <a:srgbClr val="1F4E79"/>
                </a:solidFill>
              </a:rPr>
              <a:t>- + </a:t>
            </a:r>
            <a:r>
              <a:rPr lang="en-GB" sz="2000" dirty="0" err="1">
                <a:solidFill>
                  <a:srgbClr val="1F4E79"/>
                </a:solidFill>
              </a:rPr>
              <a:t>Zeitung</a:t>
            </a:r>
            <a:r>
              <a:rPr lang="en-GB" sz="2000" dirty="0">
                <a:solidFill>
                  <a:srgbClr val="1F4E79"/>
                </a:solidFill>
              </a:rPr>
              <a:t>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21" name="TextBox 20">
            <a:extLst>
              <a:ext uri="{FF2B5EF4-FFF2-40B4-BE49-F238E27FC236}">
                <a16:creationId xmlns:a16="http://schemas.microsoft.com/office/drawing/2014/main" id="{F9707CBE-6DAC-4E44-B141-6C35FBC860CF}"/>
              </a:ext>
            </a:extLst>
          </p:cNvPr>
          <p:cNvSpPr txBox="1"/>
          <p:nvPr/>
        </p:nvSpPr>
        <p:spPr>
          <a:xfrm>
            <a:off x="6579753" y="4610980"/>
            <a:ext cx="3004606" cy="400110"/>
          </a:xfrm>
          <a:prstGeom prst="rect">
            <a:avLst/>
          </a:prstGeom>
          <a:noFill/>
        </p:spPr>
        <p:txBody>
          <a:bodyPr wrap="square" rtlCol="0">
            <a:spAutoFit/>
          </a:bodyPr>
          <a:lstStyle/>
          <a:p>
            <a:pPr>
              <a:defRPr/>
            </a:pPr>
            <a:r>
              <a:rPr lang="en-GB" sz="2000" dirty="0">
                <a:solidFill>
                  <a:srgbClr val="1F4E79"/>
                </a:solidFill>
              </a:rPr>
              <a:t>____ Tag</a:t>
            </a:r>
            <a:r>
              <a:rPr lang="en-GB" sz="2000" b="1" dirty="0">
                <a:solidFill>
                  <a:srgbClr val="DAA520"/>
                </a:solidFill>
              </a:rPr>
              <a:t>es</a:t>
            </a:r>
            <a:r>
              <a:rPr lang="en-GB" sz="2000" dirty="0">
                <a:solidFill>
                  <a:srgbClr val="1F4E79"/>
                </a:solidFill>
              </a:rPr>
              <a:t>zeitung</a:t>
            </a:r>
          </a:p>
        </p:txBody>
      </p:sp>
      <p:sp>
        <p:nvSpPr>
          <p:cNvPr id="22" name="TextBox 21">
            <a:extLst>
              <a:ext uri="{FF2B5EF4-FFF2-40B4-BE49-F238E27FC236}">
                <a16:creationId xmlns:a16="http://schemas.microsoft.com/office/drawing/2014/main" id="{F9707CBE-6DAC-4E44-B141-6C35FBC860CF}"/>
              </a:ext>
            </a:extLst>
          </p:cNvPr>
          <p:cNvSpPr txBox="1"/>
          <p:nvPr/>
        </p:nvSpPr>
        <p:spPr>
          <a:xfrm>
            <a:off x="166778" y="4996251"/>
            <a:ext cx="3295944" cy="400110"/>
          </a:xfrm>
          <a:prstGeom prst="rect">
            <a:avLst/>
          </a:prstGeom>
          <a:noFill/>
        </p:spPr>
        <p:txBody>
          <a:bodyPr wrap="square" rtlCol="0">
            <a:spAutoFit/>
          </a:bodyPr>
          <a:lstStyle/>
          <a:p>
            <a:pPr>
              <a:defRPr/>
            </a:pPr>
            <a:r>
              <a:rPr lang="en-GB" sz="2000" dirty="0">
                <a:solidFill>
                  <a:srgbClr val="1F4E79"/>
                </a:solidFill>
              </a:rPr>
              <a:t>market place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23" name="TextBox 22">
            <a:extLst>
              <a:ext uri="{FF2B5EF4-FFF2-40B4-BE49-F238E27FC236}">
                <a16:creationId xmlns:a16="http://schemas.microsoft.com/office/drawing/2014/main" id="{F9707CBE-6DAC-4E44-B141-6C35FBC860CF}"/>
              </a:ext>
            </a:extLst>
          </p:cNvPr>
          <p:cNvSpPr txBox="1"/>
          <p:nvPr/>
        </p:nvSpPr>
        <p:spPr>
          <a:xfrm>
            <a:off x="3503849" y="4996251"/>
            <a:ext cx="3295944" cy="400110"/>
          </a:xfrm>
          <a:prstGeom prst="rect">
            <a:avLst/>
          </a:prstGeom>
          <a:noFill/>
        </p:spPr>
        <p:txBody>
          <a:bodyPr wrap="square" rtlCol="0">
            <a:spAutoFit/>
          </a:bodyPr>
          <a:lstStyle/>
          <a:p>
            <a:pPr>
              <a:defRPr/>
            </a:pPr>
            <a:r>
              <a:rPr lang="en-GB" sz="2000" dirty="0" err="1">
                <a:solidFill>
                  <a:srgbClr val="1F4E79"/>
                </a:solidFill>
              </a:rPr>
              <a:t>Markt</a:t>
            </a:r>
            <a:r>
              <a:rPr lang="en-GB" sz="2000" dirty="0">
                <a:solidFill>
                  <a:srgbClr val="1F4E79"/>
                </a:solidFill>
              </a:rPr>
              <a:t> + </a:t>
            </a:r>
            <a:r>
              <a:rPr lang="en-GB" sz="2000" dirty="0" err="1">
                <a:solidFill>
                  <a:srgbClr val="1F4E79"/>
                </a:solidFill>
              </a:rPr>
              <a:t>Platz</a:t>
            </a:r>
            <a:r>
              <a:rPr lang="en-GB" sz="2000" dirty="0">
                <a:solidFill>
                  <a:srgbClr val="1F4E79"/>
                </a:solidFill>
              </a:rPr>
              <a:t> </a:t>
            </a:r>
            <a:r>
              <a:rPr lang="en-GB" sz="2000" dirty="0">
                <a:solidFill>
                  <a:srgbClr val="1F4E79"/>
                </a:solidFill>
                <a:sym typeface="Wingdings" panose="05000000000000000000" pitchFamily="2" charset="2"/>
              </a:rPr>
              <a:t></a:t>
            </a:r>
            <a:endParaRPr lang="en-GB" sz="2000" dirty="0">
              <a:solidFill>
                <a:srgbClr val="1F4E79"/>
              </a:solidFill>
            </a:endParaRPr>
          </a:p>
        </p:txBody>
      </p:sp>
      <p:sp>
        <p:nvSpPr>
          <p:cNvPr id="24" name="TextBox 23">
            <a:extLst>
              <a:ext uri="{FF2B5EF4-FFF2-40B4-BE49-F238E27FC236}">
                <a16:creationId xmlns:a16="http://schemas.microsoft.com/office/drawing/2014/main" id="{F9707CBE-6DAC-4E44-B141-6C35FBC860CF}"/>
              </a:ext>
            </a:extLst>
          </p:cNvPr>
          <p:cNvSpPr txBox="1"/>
          <p:nvPr/>
        </p:nvSpPr>
        <p:spPr>
          <a:xfrm>
            <a:off x="6603771" y="4996251"/>
            <a:ext cx="2735628" cy="400110"/>
          </a:xfrm>
          <a:prstGeom prst="rect">
            <a:avLst/>
          </a:prstGeom>
          <a:noFill/>
        </p:spPr>
        <p:txBody>
          <a:bodyPr wrap="square" rtlCol="0">
            <a:spAutoFit/>
          </a:bodyPr>
          <a:lstStyle/>
          <a:p>
            <a:pPr>
              <a:defRPr/>
            </a:pPr>
            <a:r>
              <a:rPr lang="en-GB" sz="2000" dirty="0">
                <a:solidFill>
                  <a:srgbClr val="1F4E79"/>
                </a:solidFill>
              </a:rPr>
              <a:t>____ </a:t>
            </a:r>
            <a:r>
              <a:rPr lang="en-GB" sz="2000" dirty="0" err="1">
                <a:solidFill>
                  <a:srgbClr val="1F4E79"/>
                </a:solidFill>
              </a:rPr>
              <a:t>Marktplatz</a:t>
            </a:r>
            <a:endParaRPr lang="en-GB" sz="2000" dirty="0">
              <a:solidFill>
                <a:srgbClr val="1F4E79"/>
              </a:solidFill>
            </a:endParaRPr>
          </a:p>
        </p:txBody>
      </p:sp>
      <p:sp>
        <p:nvSpPr>
          <p:cNvPr id="25" name="Google Shape;653;p27">
            <a:extLst>
              <a:ext uri="{FF2B5EF4-FFF2-40B4-BE49-F238E27FC236}">
                <a16:creationId xmlns:a16="http://schemas.microsoft.com/office/drawing/2014/main" id="{8B45BE73-5516-2749-9E1D-79F26274A30C}"/>
              </a:ext>
            </a:extLst>
          </p:cNvPr>
          <p:cNvSpPr/>
          <p:nvPr/>
        </p:nvSpPr>
        <p:spPr>
          <a:xfrm>
            <a:off x="9364319" y="3999305"/>
            <a:ext cx="2703904" cy="1397056"/>
          </a:xfrm>
          <a:prstGeom prst="wedgeRoundRectCallout">
            <a:avLst>
              <a:gd name="adj1" fmla="val -61946"/>
              <a:gd name="adj2" fmla="val -21921"/>
              <a:gd name="adj3" fmla="val 16667"/>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defRPr/>
            </a:pPr>
            <a:r>
              <a:rPr lang="en-GB" sz="2000" dirty="0">
                <a:solidFill>
                  <a:prstClr val="white"/>
                </a:solidFill>
                <a:ea typeface="Century Gothic"/>
                <a:cs typeface="Century Gothic"/>
                <a:sym typeface="Century Gothic"/>
              </a:rPr>
              <a:t>What is the definite article (‘</a:t>
            </a:r>
            <a:r>
              <a:rPr lang="en-GB" sz="2000" b="1" dirty="0">
                <a:solidFill>
                  <a:prstClr val="white"/>
                </a:solidFill>
                <a:ea typeface="Century Gothic"/>
                <a:cs typeface="Century Gothic"/>
                <a:sym typeface="Century Gothic"/>
              </a:rPr>
              <a:t>the</a:t>
            </a:r>
            <a:r>
              <a:rPr lang="en-GB" sz="2000" dirty="0">
                <a:solidFill>
                  <a:prstClr val="white"/>
                </a:solidFill>
                <a:ea typeface="Century Gothic"/>
                <a:cs typeface="Century Gothic"/>
                <a:sym typeface="Century Gothic"/>
              </a:rPr>
              <a:t>’) for these compound nouns?</a:t>
            </a:r>
            <a:endParaRPr sz="2000" dirty="0">
              <a:solidFill>
                <a:prstClr val="white"/>
              </a:solidFill>
              <a:latin typeface="Tw Cen MT" panose="020B0602020104020603"/>
            </a:endParaRPr>
          </a:p>
        </p:txBody>
      </p:sp>
      <p:sp>
        <p:nvSpPr>
          <p:cNvPr id="26" name="TextBox 25"/>
          <p:cNvSpPr txBox="1"/>
          <p:nvPr/>
        </p:nvSpPr>
        <p:spPr>
          <a:xfrm>
            <a:off x="2740060" y="1986312"/>
            <a:ext cx="815065" cy="400110"/>
          </a:xfrm>
          <a:prstGeom prst="rect">
            <a:avLst/>
          </a:prstGeom>
          <a:noFill/>
        </p:spPr>
        <p:txBody>
          <a:bodyPr wrap="square" rtlCol="0">
            <a:spAutoFit/>
          </a:bodyPr>
          <a:lstStyle/>
          <a:p>
            <a:pPr>
              <a:defRPr/>
            </a:pPr>
            <a:r>
              <a:rPr lang="en-GB" sz="2000" b="1" dirty="0">
                <a:solidFill>
                  <a:srgbClr val="DAA520"/>
                </a:solidFill>
              </a:rPr>
              <a:t>das</a:t>
            </a:r>
          </a:p>
        </p:txBody>
      </p:sp>
      <p:sp>
        <p:nvSpPr>
          <p:cNvPr id="27" name="TextBox 26"/>
          <p:cNvSpPr txBox="1"/>
          <p:nvPr/>
        </p:nvSpPr>
        <p:spPr>
          <a:xfrm>
            <a:off x="4692415" y="1986312"/>
            <a:ext cx="815065" cy="400110"/>
          </a:xfrm>
          <a:prstGeom prst="rect">
            <a:avLst/>
          </a:prstGeom>
          <a:noFill/>
        </p:spPr>
        <p:txBody>
          <a:bodyPr wrap="square" rtlCol="0">
            <a:spAutoFit/>
          </a:bodyPr>
          <a:lstStyle/>
          <a:p>
            <a:pPr>
              <a:defRPr/>
            </a:pPr>
            <a:r>
              <a:rPr lang="en-GB" sz="2000" b="1" dirty="0">
                <a:solidFill>
                  <a:srgbClr val="DAA520"/>
                </a:solidFill>
              </a:rPr>
              <a:t>der</a:t>
            </a:r>
          </a:p>
        </p:txBody>
      </p:sp>
      <p:sp>
        <p:nvSpPr>
          <p:cNvPr id="28" name="TextBox 27"/>
          <p:cNvSpPr txBox="1"/>
          <p:nvPr/>
        </p:nvSpPr>
        <p:spPr>
          <a:xfrm>
            <a:off x="6366999" y="1994996"/>
            <a:ext cx="815065" cy="400110"/>
          </a:xfrm>
          <a:prstGeom prst="rect">
            <a:avLst/>
          </a:prstGeom>
          <a:noFill/>
        </p:spPr>
        <p:txBody>
          <a:bodyPr wrap="square" rtlCol="0">
            <a:spAutoFit/>
          </a:bodyPr>
          <a:lstStyle/>
          <a:p>
            <a:pPr algn="ctr">
              <a:defRPr/>
            </a:pPr>
            <a:r>
              <a:rPr lang="en-GB" sz="2000" b="1" dirty="0">
                <a:solidFill>
                  <a:srgbClr val="DAA520"/>
                </a:solidFill>
              </a:rPr>
              <a:t>?</a:t>
            </a:r>
          </a:p>
        </p:txBody>
      </p:sp>
      <p:sp>
        <p:nvSpPr>
          <p:cNvPr id="29" name="TextBox 28"/>
          <p:cNvSpPr txBox="1"/>
          <p:nvPr/>
        </p:nvSpPr>
        <p:spPr>
          <a:xfrm>
            <a:off x="6343577" y="1994164"/>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sp>
        <p:nvSpPr>
          <p:cNvPr id="30" name="TextBox 29"/>
          <p:cNvSpPr txBox="1"/>
          <p:nvPr/>
        </p:nvSpPr>
        <p:spPr>
          <a:xfrm>
            <a:off x="6560646" y="4181192"/>
            <a:ext cx="815065" cy="400110"/>
          </a:xfrm>
          <a:prstGeom prst="rect">
            <a:avLst/>
          </a:prstGeom>
          <a:noFill/>
        </p:spPr>
        <p:txBody>
          <a:bodyPr wrap="square" rtlCol="0">
            <a:spAutoFit/>
          </a:bodyPr>
          <a:lstStyle/>
          <a:p>
            <a:pPr>
              <a:defRPr/>
            </a:pPr>
            <a:r>
              <a:rPr lang="en-GB" sz="2000" b="1" dirty="0">
                <a:solidFill>
                  <a:srgbClr val="DAA520"/>
                </a:solidFill>
              </a:rPr>
              <a:t>das</a:t>
            </a:r>
          </a:p>
        </p:txBody>
      </p:sp>
      <p:sp>
        <p:nvSpPr>
          <p:cNvPr id="31" name="TextBox 30"/>
          <p:cNvSpPr txBox="1"/>
          <p:nvPr/>
        </p:nvSpPr>
        <p:spPr>
          <a:xfrm>
            <a:off x="6603770" y="4596141"/>
            <a:ext cx="815065" cy="400110"/>
          </a:xfrm>
          <a:prstGeom prst="rect">
            <a:avLst/>
          </a:prstGeom>
          <a:noFill/>
        </p:spPr>
        <p:txBody>
          <a:bodyPr wrap="square" rtlCol="0">
            <a:spAutoFit/>
          </a:bodyPr>
          <a:lstStyle/>
          <a:p>
            <a:pPr>
              <a:defRPr/>
            </a:pPr>
            <a:r>
              <a:rPr lang="en-GB" sz="2000" b="1" dirty="0">
                <a:solidFill>
                  <a:srgbClr val="DAA520"/>
                </a:solidFill>
              </a:rPr>
              <a:t>die </a:t>
            </a:r>
          </a:p>
        </p:txBody>
      </p:sp>
      <p:sp>
        <p:nvSpPr>
          <p:cNvPr id="32" name="TextBox 31"/>
          <p:cNvSpPr txBox="1"/>
          <p:nvPr/>
        </p:nvSpPr>
        <p:spPr>
          <a:xfrm>
            <a:off x="6653822" y="4966573"/>
            <a:ext cx="815065" cy="400110"/>
          </a:xfrm>
          <a:prstGeom prst="rect">
            <a:avLst/>
          </a:prstGeom>
          <a:noFill/>
        </p:spPr>
        <p:txBody>
          <a:bodyPr wrap="square" rtlCol="0">
            <a:spAutoFit/>
          </a:bodyPr>
          <a:lstStyle/>
          <a:p>
            <a:pPr>
              <a:defRPr/>
            </a:pPr>
            <a:r>
              <a:rPr lang="en-GB" sz="2000" b="1" dirty="0">
                <a:solidFill>
                  <a:srgbClr val="DAA520"/>
                </a:solidFill>
              </a:rPr>
              <a:t>der </a:t>
            </a:r>
          </a:p>
        </p:txBody>
      </p:sp>
      <p:cxnSp>
        <p:nvCxnSpPr>
          <p:cNvPr id="34" name="Straight Connector 33" descr="straight line underlining geld"/>
          <p:cNvCxnSpPr/>
          <p:nvPr/>
        </p:nvCxnSpPr>
        <p:spPr>
          <a:xfrm>
            <a:off x="4667950" y="4518854"/>
            <a:ext cx="623193" cy="0"/>
          </a:xfrm>
          <a:prstGeom prst="line">
            <a:avLst/>
          </a:prstGeom>
          <a:ln w="5715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descr="straight line underlining Zeitung"/>
          <p:cNvCxnSpPr/>
          <p:nvPr/>
        </p:nvCxnSpPr>
        <p:spPr>
          <a:xfrm>
            <a:off x="5076775" y="4932389"/>
            <a:ext cx="843965" cy="0"/>
          </a:xfrm>
          <a:prstGeom prst="line">
            <a:avLst/>
          </a:prstGeom>
          <a:ln w="5715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traight line underlining platz"/>
          <p:cNvCxnSpPr/>
          <p:nvPr/>
        </p:nvCxnSpPr>
        <p:spPr>
          <a:xfrm>
            <a:off x="4581067" y="5358137"/>
            <a:ext cx="623193" cy="0"/>
          </a:xfrm>
          <a:prstGeom prst="line">
            <a:avLst/>
          </a:prstGeom>
          <a:ln w="57150">
            <a:solidFill>
              <a:srgbClr val="DAA520"/>
            </a:solidFill>
          </a:ln>
        </p:spPr>
        <p:style>
          <a:lnRef idx="1">
            <a:schemeClr val="accent1"/>
          </a:lnRef>
          <a:fillRef idx="0">
            <a:schemeClr val="accent1"/>
          </a:fillRef>
          <a:effectRef idx="0">
            <a:schemeClr val="accent1"/>
          </a:effectRef>
          <a:fontRef idx="minor">
            <a:schemeClr val="tx1"/>
          </a:fontRef>
        </p:style>
      </p:cxnSp>
      <p:sp>
        <p:nvSpPr>
          <p:cNvPr id="38" name="Rounded Rectangle 37" descr="white box blocking answer"/>
          <p:cNvSpPr/>
          <p:nvPr/>
        </p:nvSpPr>
        <p:spPr>
          <a:xfrm>
            <a:off x="2736614" y="2085891"/>
            <a:ext cx="519415" cy="328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9" name="Rounded Rectangle 38" descr="white box blocking answer"/>
          <p:cNvSpPr/>
          <p:nvPr/>
        </p:nvSpPr>
        <p:spPr>
          <a:xfrm>
            <a:off x="4771728" y="2007191"/>
            <a:ext cx="519415" cy="328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0" name="Rounded Rectangle 39" descr="white box blocking answer"/>
          <p:cNvSpPr/>
          <p:nvPr/>
        </p:nvSpPr>
        <p:spPr>
          <a:xfrm>
            <a:off x="6483429" y="2014103"/>
            <a:ext cx="519415" cy="328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cxnSp>
        <p:nvCxnSpPr>
          <p:cNvPr id="42" name="Straight Connector 41" descr="straight line showing how to separate words"/>
          <p:cNvCxnSpPr/>
          <p:nvPr/>
        </p:nvCxnSpPr>
        <p:spPr>
          <a:xfrm>
            <a:off x="8160434" y="1994164"/>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straight line showing how to separate words"/>
          <p:cNvCxnSpPr/>
          <p:nvPr/>
        </p:nvCxnSpPr>
        <p:spPr>
          <a:xfrm>
            <a:off x="8160434" y="4146812"/>
            <a:ext cx="0" cy="46886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descr="straight line showing how to separate words"/>
          <p:cNvCxnSpPr/>
          <p:nvPr/>
        </p:nvCxnSpPr>
        <p:spPr>
          <a:xfrm>
            <a:off x="7976442" y="4561761"/>
            <a:ext cx="0" cy="46886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descr="straight line showing how to separate words"/>
          <p:cNvCxnSpPr/>
          <p:nvPr/>
        </p:nvCxnSpPr>
        <p:spPr>
          <a:xfrm>
            <a:off x="7971585" y="5030630"/>
            <a:ext cx="0" cy="46886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51" name="Google Shape;653;p27">
            <a:extLst>
              <a:ext uri="{FF2B5EF4-FFF2-40B4-BE49-F238E27FC236}">
                <a16:creationId xmlns:a16="http://schemas.microsoft.com/office/drawing/2014/main" id="{8B45BE73-5516-2749-9E1D-79F26274A30C}"/>
              </a:ext>
            </a:extLst>
          </p:cNvPr>
          <p:cNvSpPr/>
          <p:nvPr/>
        </p:nvSpPr>
        <p:spPr>
          <a:xfrm>
            <a:off x="6799793" y="154953"/>
            <a:ext cx="4802032" cy="830441"/>
          </a:xfrm>
          <a:prstGeom prst="wedgeRoundRectCallout">
            <a:avLst>
              <a:gd name="adj1" fmla="val -21257"/>
              <a:gd name="adj2" fmla="val 155116"/>
              <a:gd name="adj3" fmla="val 16667"/>
            </a:avLst>
          </a:prstGeom>
          <a:solidFill>
            <a:srgbClr val="115076"/>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defRPr/>
            </a:pPr>
            <a:r>
              <a:rPr lang="en-GB" sz="2000" dirty="0">
                <a:solidFill>
                  <a:prstClr val="white"/>
                </a:solidFill>
                <a:sym typeface="Century Gothic"/>
              </a:rPr>
              <a:t>Separate unfamiliar words to try to understand them.</a:t>
            </a:r>
            <a:endParaRPr sz="2000" dirty="0">
              <a:solidFill>
                <a:prstClr val="white"/>
              </a:solidFill>
              <a:latin typeface="Tw Cen MT" panose="020B0602020104020603"/>
            </a:endParaRPr>
          </a:p>
        </p:txBody>
      </p:sp>
      <p:sp>
        <p:nvSpPr>
          <p:cNvPr id="52" name="TextBox 51">
            <a:extLst>
              <a:ext uri="{FF2B5EF4-FFF2-40B4-BE49-F238E27FC236}">
                <a16:creationId xmlns:a16="http://schemas.microsoft.com/office/drawing/2014/main" id="{F9707CBE-6DAC-4E44-B141-6C35FBC860CF}"/>
              </a:ext>
            </a:extLst>
          </p:cNvPr>
          <p:cNvSpPr txBox="1"/>
          <p:nvPr/>
        </p:nvSpPr>
        <p:spPr>
          <a:xfrm>
            <a:off x="166778" y="5551226"/>
            <a:ext cx="12058943" cy="400110"/>
          </a:xfrm>
          <a:prstGeom prst="rect">
            <a:avLst/>
          </a:prstGeom>
          <a:noFill/>
        </p:spPr>
        <p:txBody>
          <a:bodyPr wrap="square" rtlCol="0">
            <a:spAutoFit/>
          </a:bodyPr>
          <a:lstStyle/>
          <a:p>
            <a:pPr>
              <a:defRPr/>
            </a:pPr>
            <a:r>
              <a:rPr lang="en-GB" sz="2000" dirty="0">
                <a:solidFill>
                  <a:srgbClr val="1F4E79"/>
                </a:solidFill>
              </a:rPr>
              <a:t>So, German has some very long words. For example…</a:t>
            </a:r>
          </a:p>
        </p:txBody>
      </p:sp>
      <p:sp>
        <p:nvSpPr>
          <p:cNvPr id="53" name="TextBox 52">
            <a:extLst>
              <a:ext uri="{FF2B5EF4-FFF2-40B4-BE49-F238E27FC236}">
                <a16:creationId xmlns:a16="http://schemas.microsoft.com/office/drawing/2014/main" id="{F9707CBE-6DAC-4E44-B141-6C35FBC860CF}"/>
              </a:ext>
            </a:extLst>
          </p:cNvPr>
          <p:cNvSpPr txBox="1"/>
          <p:nvPr/>
        </p:nvSpPr>
        <p:spPr>
          <a:xfrm>
            <a:off x="1577567" y="5887475"/>
            <a:ext cx="12058943" cy="400110"/>
          </a:xfrm>
          <a:prstGeom prst="rect">
            <a:avLst/>
          </a:prstGeom>
          <a:noFill/>
        </p:spPr>
        <p:txBody>
          <a:bodyPr wrap="square" rtlCol="0">
            <a:spAutoFit/>
          </a:bodyPr>
          <a:lstStyle/>
          <a:p>
            <a:pPr>
              <a:defRPr/>
            </a:pPr>
            <a:r>
              <a:rPr lang="en-GB" sz="2000" dirty="0">
                <a:solidFill>
                  <a:srgbClr val="1F4E79"/>
                </a:solidFill>
              </a:rPr>
              <a:t>das </a:t>
            </a:r>
            <a:r>
              <a:rPr lang="en-GB" sz="2000" dirty="0" err="1">
                <a:solidFill>
                  <a:srgbClr val="1F4E79"/>
                </a:solidFill>
              </a:rPr>
              <a:t>Rindfleischetikettierungsüberwachungsaufgabenübertragungsgesetz</a:t>
            </a:r>
            <a:endParaRPr lang="en-GB" sz="2000" dirty="0">
              <a:solidFill>
                <a:srgbClr val="1F4E79"/>
              </a:solidFill>
            </a:endParaRPr>
          </a:p>
        </p:txBody>
      </p:sp>
    </p:spTree>
    <p:extLst>
      <p:ext uri="{BB962C8B-B14F-4D97-AF65-F5344CB8AC3E}">
        <p14:creationId xmlns:p14="http://schemas.microsoft.com/office/powerpoint/2010/main" val="37510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nodeType="afterEffect">
                                  <p:stCondLst>
                                    <p:cond delay="0"/>
                                  </p:stCondLst>
                                  <p:childTnLst>
                                    <p:set>
                                      <p:cBhvr>
                                        <p:cTn id="141" dur="1" fill="hold">
                                          <p:stCondLst>
                                            <p:cond delay="0"/>
                                          </p:stCondLst>
                                        </p:cTn>
                                        <p:tgtEl>
                                          <p:spTgt spid="5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5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2" grpId="0"/>
      <p:bldP spid="13" grpId="0"/>
      <p:bldP spid="14" grpId="0"/>
      <p:bldP spid="16" grpId="0"/>
      <p:bldP spid="17" grpId="0"/>
      <p:bldP spid="18" grpId="0"/>
      <p:bldP spid="19" grpId="0"/>
      <p:bldP spid="20" grpId="0"/>
      <p:bldP spid="21" grpId="0"/>
      <p:bldP spid="22" grpId="0"/>
      <p:bldP spid="23" grpId="0"/>
      <p:bldP spid="24" grpId="0"/>
      <p:bldP spid="25" grpId="0" animBg="1"/>
      <p:bldP spid="26" grpId="0"/>
      <p:bldP spid="27" grpId="0"/>
      <p:bldP spid="28" grpId="0"/>
      <p:bldP spid="28" grpId="1"/>
      <p:bldP spid="29" grpId="0"/>
      <p:bldP spid="30" grpId="0"/>
      <p:bldP spid="31" grpId="0"/>
      <p:bldP spid="32" grpId="0"/>
      <p:bldP spid="38" grpId="0" animBg="1"/>
      <p:bldP spid="39" grpId="0" animBg="1"/>
      <p:bldP spid="40" grpId="0" animBg="1"/>
      <p:bldP spid="51" grpId="0" animBg="1"/>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7258756" cy="867128"/>
          </a:xfrm>
          <a:prstGeom prst="rect">
            <a:avLst/>
          </a:prstGeom>
        </p:spPr>
      </p:pic>
      <p:sp>
        <p:nvSpPr>
          <p:cNvPr id="2" name="Title 1"/>
          <p:cNvSpPr>
            <a:spLocks noGrp="1"/>
          </p:cNvSpPr>
          <p:nvPr>
            <p:ph type="title"/>
          </p:nvPr>
        </p:nvSpPr>
        <p:spPr>
          <a:xfrm>
            <a:off x="45242" y="49343"/>
            <a:ext cx="10515600" cy="1325563"/>
          </a:xfrm>
        </p:spPr>
        <p:txBody>
          <a:bodyPr>
            <a:normAutofit/>
          </a:bodyPr>
          <a:lstStyle/>
          <a:p>
            <a:r>
              <a:rPr lang="en-GB" sz="3600" b="1" dirty="0" err="1">
                <a:solidFill>
                  <a:schemeClr val="bg1"/>
                </a:solidFill>
              </a:rPr>
              <a:t>Vocabulario</a:t>
            </a:r>
            <a:r>
              <a:rPr lang="en-GB" sz="3600" b="1" dirty="0">
                <a:solidFill>
                  <a:schemeClr val="bg1"/>
                </a:solidFill>
              </a:rPr>
              <a:t>: </a:t>
            </a:r>
            <a:r>
              <a:rPr lang="en-GB" sz="3600" b="1" dirty="0" err="1">
                <a:solidFill>
                  <a:schemeClr val="bg1"/>
                </a:solidFill>
              </a:rPr>
              <a:t>Semana</a:t>
            </a:r>
            <a:r>
              <a:rPr lang="en-GB" sz="3600" b="1" dirty="0">
                <a:solidFill>
                  <a:schemeClr val="bg1"/>
                </a:solidFill>
              </a:rPr>
              <a:t> 1</a:t>
            </a:r>
          </a:p>
        </p:txBody>
      </p:sp>
      <p:graphicFrame>
        <p:nvGraphicFramePr>
          <p:cNvPr id="13" name="Table 12"/>
          <p:cNvGraphicFramePr>
            <a:graphicFrameLocks noGrp="1"/>
          </p:cNvGraphicFramePr>
          <p:nvPr>
            <p:extLst>
              <p:ext uri="{D42A27DB-BD31-4B8C-83A1-F6EECF244321}">
                <p14:modId xmlns:p14="http://schemas.microsoft.com/office/powerpoint/2010/main" val="1621856420"/>
              </p:ext>
            </p:extLst>
          </p:nvPr>
        </p:nvGraphicFramePr>
        <p:xfrm>
          <a:off x="3333273" y="1362296"/>
          <a:ext cx="5517818" cy="4757335"/>
        </p:xfrm>
        <a:graphic>
          <a:graphicData uri="http://schemas.openxmlformats.org/drawingml/2006/table">
            <a:tbl>
              <a:tblPr firstRow="1" firstCol="1" bandRow="1">
                <a:tableStyleId>{5940675A-B579-460E-94D1-54222C63F5DA}</a:tableStyleId>
              </a:tblPr>
              <a:tblGrid>
                <a:gridCol w="473004">
                  <a:extLst>
                    <a:ext uri="{9D8B030D-6E8A-4147-A177-3AD203B41FA5}">
                      <a16:colId xmlns:a16="http://schemas.microsoft.com/office/drawing/2014/main" val="20000"/>
                    </a:ext>
                  </a:extLst>
                </a:gridCol>
                <a:gridCol w="2275739">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s-ES" sz="2000" dirty="0">
                          <a:solidFill>
                            <a:srgbClr val="115076"/>
                          </a:solidFill>
                          <a:latin typeface="Century Gothic" panose="020B0502020202020204" pitchFamily="34" charset="0"/>
                        </a:rPr>
                        <a:t>dónde</a:t>
                      </a:r>
                      <a:endParaRPr lang="en-GB" sz="16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where</a:t>
                      </a: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estar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be [location]</a:t>
                      </a: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estoy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 am</a:t>
                      </a: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estás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you are</a:t>
                      </a: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está</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he</a:t>
                      </a:r>
                      <a:r>
                        <a:rPr lang="en-GB" sz="20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 she / it is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6</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a:t>
                      </a:r>
                    </a:p>
                  </a:txBody>
                  <a:tcPr marL="68580" marR="68580" marT="0" marB="0" anchor="ctr"/>
                </a:tc>
                <a:extLst>
                  <a:ext uri="{0D108BD9-81ED-4DB2-BD59-A6C34878D82A}">
                    <a16:rowId xmlns:a16="http://schemas.microsoft.com/office/drawing/2014/main" val="10006"/>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7</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Inglaterra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England</a:t>
                      </a:r>
                    </a:p>
                  </a:txBody>
                  <a:tcPr marL="68580" marR="68580" marT="0" marB="0" anchor="ctr"/>
                </a:tc>
                <a:extLst>
                  <a:ext uri="{0D108BD9-81ED-4DB2-BD59-A6C34878D82A}">
                    <a16:rowId xmlns:a16="http://schemas.microsoft.com/office/drawing/2014/main" val="10007"/>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8</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España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Spain</a:t>
                      </a:r>
                    </a:p>
                  </a:txBody>
                  <a:tcPr marL="68580" marR="68580" marT="0" marB="0" anchor="ctr"/>
                </a:tc>
                <a:extLst>
                  <a:ext uri="{0D108BD9-81ED-4DB2-BD59-A6C34878D82A}">
                    <a16:rowId xmlns:a16="http://schemas.microsoft.com/office/drawing/2014/main" val="10008"/>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9</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norte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north</a:t>
                      </a:r>
                    </a:p>
                  </a:txBody>
                  <a:tcPr marL="68580" marR="68580" marT="0" marB="0" anchor="ctr"/>
                </a:tc>
                <a:extLst>
                  <a:ext uri="{0D108BD9-81ED-4DB2-BD59-A6C34878D82A}">
                    <a16:rowId xmlns:a16="http://schemas.microsoft.com/office/drawing/2014/main" val="10009"/>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10</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sur</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south</a:t>
                      </a:r>
                    </a:p>
                  </a:txBody>
                  <a:tcPr marL="68580" marR="68580" marT="0" marB="0" anchor="ctr"/>
                </a:tc>
                <a:extLst>
                  <a:ext uri="{0D108BD9-81ED-4DB2-BD59-A6C34878D82A}">
                    <a16:rowId xmlns:a16="http://schemas.microsoft.com/office/drawing/2014/main" val="10010"/>
                  </a:ext>
                </a:extLst>
              </a:tr>
            </a:tbl>
          </a:graphicData>
        </a:graphic>
      </p:graphicFrame>
      <p:grpSp>
        <p:nvGrpSpPr>
          <p:cNvPr id="17" name="Group 16" descr="text boxes for table"/>
          <p:cNvGrpSpPr/>
          <p:nvPr/>
        </p:nvGrpSpPr>
        <p:grpSpPr>
          <a:xfrm>
            <a:off x="4052034" y="1830198"/>
            <a:ext cx="2006648" cy="4227605"/>
            <a:chOff x="2634335" y="1842309"/>
            <a:chExt cx="2006648" cy="4227605"/>
          </a:xfrm>
        </p:grpSpPr>
        <p:sp>
          <p:nvSpPr>
            <p:cNvPr id="18" name="Rectangle 17"/>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9" name="Rectangle 18"/>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0" name="Rectangle 19"/>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1" name="Rectangle 20"/>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2" name="Rectangle 21"/>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3" name="Rectangle 22"/>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4" name="Rectangle 23"/>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5" name="Rectangle 24"/>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6" name="Rectangle 25"/>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7" name="Rectangle 26"/>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8" name="Group 27" descr="text boxes for table"/>
          <p:cNvGrpSpPr/>
          <p:nvPr/>
        </p:nvGrpSpPr>
        <p:grpSpPr>
          <a:xfrm>
            <a:off x="6367372" y="1824494"/>
            <a:ext cx="2379502" cy="4227605"/>
            <a:chOff x="2634335" y="1842309"/>
            <a:chExt cx="2006648" cy="4227605"/>
          </a:xfrm>
        </p:grpSpPr>
        <p:sp>
          <p:nvSpPr>
            <p:cNvPr id="29" name="Rectangle 28"/>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Rectangle 29"/>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1" name="Rectangle 30"/>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2" name="Rectangle 31"/>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3" name="Rectangle 32"/>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4" name="Rectangle 33"/>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5" name="Rectangle 34"/>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6" name="Rectangle 35"/>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7" name="Rectangle 36"/>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8" name="Rectangle 37"/>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5" name="Rectangle 2" descr="rectangle for timer"/>
          <p:cNvSpPr>
            <a:spLocks noChangeArrowheads="1"/>
          </p:cNvSpPr>
          <p:nvPr/>
        </p:nvSpPr>
        <p:spPr bwMode="auto">
          <a:xfrm>
            <a:off x="9512083" y="1362298"/>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6" name="Rectangle 3" descr="rectangle for timer"/>
          <p:cNvSpPr>
            <a:spLocks noChangeArrowheads="1"/>
          </p:cNvSpPr>
          <p:nvPr/>
        </p:nvSpPr>
        <p:spPr bwMode="auto">
          <a:xfrm>
            <a:off x="9509717" y="1362296"/>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7" name="Line 4" descr="line for 60 second timer"/>
          <p:cNvSpPr>
            <a:spLocks noChangeShapeType="1"/>
          </p:cNvSpPr>
          <p:nvPr/>
        </p:nvSpPr>
        <p:spPr bwMode="auto">
          <a:xfrm>
            <a:off x="10195456" y="1350870"/>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8" name="Line 7" descr="line for timer"/>
          <p:cNvSpPr>
            <a:spLocks noChangeShapeType="1"/>
          </p:cNvSpPr>
          <p:nvPr/>
        </p:nvSpPr>
        <p:spPr bwMode="auto">
          <a:xfrm>
            <a:off x="10220144" y="13508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9" name="Line 9" descr="line for timer"/>
          <p:cNvSpPr>
            <a:spLocks noChangeShapeType="1"/>
          </p:cNvSpPr>
          <p:nvPr/>
        </p:nvSpPr>
        <p:spPr bwMode="auto">
          <a:xfrm>
            <a:off x="10195456" y="550712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0" name="Text Box 10"/>
          <p:cNvSpPr txBox="1">
            <a:spLocks noChangeArrowheads="1"/>
          </p:cNvSpPr>
          <p:nvPr/>
        </p:nvSpPr>
        <p:spPr bwMode="auto">
          <a:xfrm>
            <a:off x="10195456" y="3334772"/>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Segundos</a:t>
            </a:r>
            <a:endParaRPr lang="en-GB" b="1" dirty="0">
              <a:solidFill>
                <a:srgbClr val="5B9BD5">
                  <a:lumMod val="50000"/>
                </a:srgbClr>
              </a:solidFill>
              <a:latin typeface="Century Gothic" panose="020B0502020202020204" pitchFamily="34" charset="0"/>
            </a:endParaRPr>
          </a:p>
        </p:txBody>
      </p:sp>
      <p:sp>
        <p:nvSpPr>
          <p:cNvPr id="11" name="Text Box 12"/>
          <p:cNvSpPr txBox="1">
            <a:spLocks noChangeArrowheads="1"/>
          </p:cNvSpPr>
          <p:nvPr/>
        </p:nvSpPr>
        <p:spPr bwMode="auto">
          <a:xfrm>
            <a:off x="10436935" y="1193019"/>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2" name="Text Box 14"/>
          <p:cNvSpPr txBox="1">
            <a:spLocks noChangeArrowheads="1"/>
          </p:cNvSpPr>
          <p:nvPr/>
        </p:nvSpPr>
        <p:spPr bwMode="auto">
          <a:xfrm>
            <a:off x="10412247" y="532660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5" name="Rectangle 14" descr="start button for timer"/>
          <p:cNvSpPr/>
          <p:nvPr/>
        </p:nvSpPr>
        <p:spPr>
          <a:xfrm>
            <a:off x="9358489" y="5518555"/>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AutoShape 11">
            <a:hlinkClick r:id="" action="ppaction://noaction" highlightClick="1"/>
          </p:cNvPr>
          <p:cNvSpPr>
            <a:spLocks noChangeArrowheads="1"/>
          </p:cNvSpPr>
          <p:nvPr/>
        </p:nvSpPr>
        <p:spPr bwMode="auto">
          <a:xfrm>
            <a:off x="9248819" y="5737549"/>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INICIO</a:t>
            </a:r>
          </a:p>
        </p:txBody>
      </p:sp>
      <p:sp>
        <p:nvSpPr>
          <p:cNvPr id="39" name="Oval Callout 38" descr="oval callout"/>
          <p:cNvSpPr/>
          <p:nvPr/>
        </p:nvSpPr>
        <p:spPr>
          <a:xfrm>
            <a:off x="45242" y="4995359"/>
            <a:ext cx="4914033" cy="1861166"/>
          </a:xfrm>
          <a:prstGeom prst="wedgeEllipseCallout">
            <a:avLst>
              <a:gd name="adj1" fmla="val 134134"/>
              <a:gd name="adj2" fmla="val -939"/>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0" name="TextBox 39"/>
          <p:cNvSpPr txBox="1"/>
          <p:nvPr/>
        </p:nvSpPr>
        <p:spPr>
          <a:xfrm>
            <a:off x="452617" y="5267783"/>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This task is made more challenging by being done against the clock.</a:t>
            </a:r>
          </a:p>
        </p:txBody>
      </p:sp>
    </p:spTree>
    <p:extLst>
      <p:ext uri="{BB962C8B-B14F-4D97-AF65-F5344CB8AC3E}">
        <p14:creationId xmlns:p14="http://schemas.microsoft.com/office/powerpoint/2010/main" val="39388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hold" nodeType="afterEffect">
                                  <p:stCondLst>
                                    <p:cond delay="0"/>
                                  </p:stCondLst>
                                  <p:childTnLst>
                                    <p:animEffect transition="out" filter="slide(fromBottom)">
                                      <p:cBhvr>
                                        <p:cTn id="33" dur="59000"/>
                                        <p:tgtEl>
                                          <p:spTgt spid="6"/>
                                        </p:tgtEl>
                                      </p:cBhvr>
                                    </p:animEffect>
                                    <p:set>
                                      <p:cBhvr>
                                        <p:cTn id="34" dur="1" fill="hold">
                                          <p:stCondLst>
                                            <p:cond delay="58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9" grpId="0" animBg="1"/>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D20E2E07-FCE5-4D4F-9BEE-DF25D33F67EE}"/>
              </a:ext>
            </a:extLst>
          </p:cNvPr>
          <p:cNvSpPr>
            <a:spLocks noGrp="1"/>
          </p:cNvSpPr>
          <p:nvPr>
            <p:ph type="title" idx="4294967295"/>
          </p:nvPr>
        </p:nvSpPr>
        <p:spPr/>
        <p:txBody>
          <a:bodyPr/>
          <a:lstStyle/>
          <a:p>
            <a:r>
              <a:rPr lang="en-US" dirty="0"/>
              <a:t>Vocabulary</a:t>
            </a:r>
            <a:r>
              <a:rPr lang="en-US" baseline="0" dirty="0"/>
              <a:t> Development-Compound Nouns</a:t>
            </a:r>
            <a:endParaRPr lang="en-US" dirty="0"/>
          </a:p>
        </p:txBody>
      </p:sp>
      <p:sp>
        <p:nvSpPr>
          <p:cNvPr id="2" name="TextBox 1"/>
          <p:cNvSpPr txBox="1"/>
          <p:nvPr/>
        </p:nvSpPr>
        <p:spPr>
          <a:xfrm>
            <a:off x="248194" y="248194"/>
            <a:ext cx="11639006" cy="707886"/>
          </a:xfrm>
          <a:prstGeom prst="rect">
            <a:avLst/>
          </a:prstGeom>
          <a:noFill/>
        </p:spPr>
        <p:txBody>
          <a:bodyPr wrap="square" rtlCol="0">
            <a:spAutoFit/>
          </a:bodyPr>
          <a:lstStyle/>
          <a:p>
            <a:pPr>
              <a:defRPr/>
            </a:pPr>
            <a:r>
              <a:rPr lang="en-GB" sz="2000" b="1" dirty="0">
                <a:solidFill>
                  <a:srgbClr val="4472C4">
                    <a:lumMod val="50000"/>
                  </a:srgbClr>
                </a:solidFill>
              </a:rPr>
              <a:t>1</a:t>
            </a:r>
            <a:r>
              <a:rPr lang="en-GB" sz="2000" dirty="0">
                <a:solidFill>
                  <a:srgbClr val="4472C4">
                    <a:lumMod val="50000"/>
                  </a:srgbClr>
                </a:solidFill>
              </a:rPr>
              <a:t>  </a:t>
            </a:r>
            <a:r>
              <a:rPr lang="en-GB" sz="2000" dirty="0" err="1">
                <a:solidFill>
                  <a:srgbClr val="4472C4">
                    <a:lumMod val="50000"/>
                  </a:srgbClr>
                </a:solidFill>
              </a:rPr>
              <a:t>Schreib</a:t>
            </a:r>
            <a:r>
              <a:rPr lang="en-GB" sz="2000" dirty="0">
                <a:solidFill>
                  <a:srgbClr val="4472C4">
                    <a:lumMod val="50000"/>
                  </a:srgbClr>
                </a:solidFill>
              </a:rPr>
              <a:t> den </a:t>
            </a:r>
            <a:r>
              <a:rPr lang="en-GB" sz="2000" dirty="0" err="1">
                <a:solidFill>
                  <a:srgbClr val="4472C4">
                    <a:lumMod val="50000"/>
                  </a:srgbClr>
                </a:solidFill>
              </a:rPr>
              <a:t>Artikel</a:t>
            </a:r>
            <a:r>
              <a:rPr lang="en-GB" sz="2000" dirty="0">
                <a:solidFill>
                  <a:srgbClr val="4472C4">
                    <a:lumMod val="50000"/>
                  </a:srgbClr>
                </a:solidFill>
              </a:rPr>
              <a:t> (</a:t>
            </a:r>
            <a:r>
              <a:rPr lang="en-GB" sz="2000" b="1" dirty="0">
                <a:solidFill>
                  <a:srgbClr val="4472C4">
                    <a:lumMod val="50000"/>
                  </a:srgbClr>
                </a:solidFill>
              </a:rPr>
              <a:t>der</a:t>
            </a:r>
            <a:r>
              <a:rPr lang="en-GB" sz="2000" dirty="0">
                <a:solidFill>
                  <a:srgbClr val="4472C4">
                    <a:lumMod val="50000"/>
                  </a:srgbClr>
                </a:solidFill>
              </a:rPr>
              <a:t>, </a:t>
            </a:r>
            <a:r>
              <a:rPr lang="en-GB" sz="2000" b="1" dirty="0">
                <a:solidFill>
                  <a:srgbClr val="4472C4">
                    <a:lumMod val="50000"/>
                  </a:srgbClr>
                </a:solidFill>
              </a:rPr>
              <a:t>die</a:t>
            </a:r>
            <a:r>
              <a:rPr lang="en-GB" sz="2000" dirty="0">
                <a:solidFill>
                  <a:srgbClr val="4472C4">
                    <a:lumMod val="50000"/>
                  </a:srgbClr>
                </a:solidFill>
              </a:rPr>
              <a:t>, </a:t>
            </a:r>
            <a:r>
              <a:rPr lang="en-GB" sz="2000" b="1" dirty="0">
                <a:solidFill>
                  <a:srgbClr val="4472C4">
                    <a:lumMod val="50000"/>
                  </a:srgbClr>
                </a:solidFill>
              </a:rPr>
              <a:t>das</a:t>
            </a:r>
            <a:r>
              <a:rPr lang="en-GB" sz="2000" dirty="0">
                <a:solidFill>
                  <a:srgbClr val="4472C4">
                    <a:lumMod val="50000"/>
                  </a:srgbClr>
                </a:solidFill>
              </a:rPr>
              <a:t>, </a:t>
            </a:r>
            <a:r>
              <a:rPr lang="en-GB" sz="2000" b="1" dirty="0">
                <a:solidFill>
                  <a:srgbClr val="4472C4">
                    <a:lumMod val="50000"/>
                  </a:srgbClr>
                </a:solidFill>
              </a:rPr>
              <a:t>die</a:t>
            </a:r>
            <a:r>
              <a:rPr lang="en-GB" sz="2000" dirty="0">
                <a:solidFill>
                  <a:srgbClr val="4472C4">
                    <a:lumMod val="50000"/>
                  </a:srgbClr>
                </a:solidFill>
              </a:rPr>
              <a:t>). </a:t>
            </a:r>
            <a:br>
              <a:rPr lang="en-GB" sz="2000" dirty="0">
                <a:solidFill>
                  <a:srgbClr val="4472C4">
                    <a:lumMod val="50000"/>
                  </a:srgbClr>
                </a:solidFill>
              </a:rPr>
            </a:br>
            <a:r>
              <a:rPr lang="en-GB" sz="2000" dirty="0" err="1">
                <a:solidFill>
                  <a:srgbClr val="4472C4">
                    <a:lumMod val="50000"/>
                  </a:srgbClr>
                </a:solidFill>
              </a:rPr>
              <a:t>Schreib</a:t>
            </a:r>
            <a:r>
              <a:rPr lang="en-GB" sz="2000" dirty="0">
                <a:solidFill>
                  <a:srgbClr val="4472C4">
                    <a:lumMod val="50000"/>
                  </a:srgbClr>
                </a:solidFill>
              </a:rPr>
              <a:t> das Wort auf </a:t>
            </a:r>
            <a:r>
              <a:rPr lang="en-GB" sz="2000" dirty="0" err="1">
                <a:solidFill>
                  <a:srgbClr val="4472C4">
                    <a:lumMod val="50000"/>
                  </a:srgbClr>
                </a:solidFill>
              </a:rPr>
              <a:t>Englisch</a:t>
            </a:r>
            <a:r>
              <a:rPr lang="en-GB" sz="2000" dirty="0">
                <a:solidFill>
                  <a:srgbClr val="4472C4">
                    <a:lumMod val="50000"/>
                  </a:srgbClr>
                </a:solidFill>
              </a:rPr>
              <a:t>, </a:t>
            </a:r>
            <a:r>
              <a:rPr lang="en-GB" sz="2000" dirty="0" err="1">
                <a:solidFill>
                  <a:srgbClr val="4472C4">
                    <a:lumMod val="50000"/>
                  </a:srgbClr>
                </a:solidFill>
              </a:rPr>
              <a:t>auch</a:t>
            </a:r>
            <a:r>
              <a:rPr lang="en-GB" sz="2000" dirty="0">
                <a:solidFill>
                  <a:srgbClr val="4472C4">
                    <a:lumMod val="50000"/>
                  </a:srgbClr>
                </a:solidFill>
              </a:rPr>
              <a:t>.</a:t>
            </a:r>
          </a:p>
        </p:txBody>
      </p:sp>
      <p:graphicFrame>
        <p:nvGraphicFramePr>
          <p:cNvPr id="3" name="Table 2"/>
          <p:cNvGraphicFramePr>
            <a:graphicFrameLocks noGrp="1"/>
          </p:cNvGraphicFramePr>
          <p:nvPr/>
        </p:nvGraphicFramePr>
        <p:xfrm>
          <a:off x="248194" y="956080"/>
          <a:ext cx="5159829" cy="1981200"/>
        </p:xfrm>
        <a:graphic>
          <a:graphicData uri="http://schemas.openxmlformats.org/drawingml/2006/table">
            <a:tbl>
              <a:tblPr firstRow="1" bandRow="1">
                <a:tableStyleId>{5940675A-B579-460E-94D1-54222C63F5DA}</a:tableStyleId>
              </a:tblPr>
              <a:tblGrid>
                <a:gridCol w="3278777">
                  <a:extLst>
                    <a:ext uri="{9D8B030D-6E8A-4147-A177-3AD203B41FA5}">
                      <a16:colId xmlns:a16="http://schemas.microsoft.com/office/drawing/2014/main" val="20000"/>
                    </a:ext>
                  </a:extLst>
                </a:gridCol>
                <a:gridCol w="1881052">
                  <a:extLst>
                    <a:ext uri="{9D8B030D-6E8A-4147-A177-3AD203B41FA5}">
                      <a16:colId xmlns:a16="http://schemas.microsoft.com/office/drawing/2014/main" val="20001"/>
                    </a:ext>
                  </a:extLst>
                </a:gridCol>
              </a:tblGrid>
              <a:tr h="370840">
                <a:tc>
                  <a:txBody>
                    <a:bodyPr/>
                    <a:lstStyle/>
                    <a:p>
                      <a:r>
                        <a:rPr lang="en-GB" sz="2000" dirty="0">
                          <a:solidFill>
                            <a:srgbClr val="115076"/>
                          </a:solidFill>
                        </a:rPr>
                        <a:t>1 ____ </a:t>
                      </a:r>
                      <a:r>
                        <a:rPr lang="en-GB" sz="2000" dirty="0" err="1">
                          <a:solidFill>
                            <a:srgbClr val="115076"/>
                          </a:solidFill>
                        </a:rPr>
                        <a:t>Lieblingsnummer</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2000" dirty="0">
                          <a:solidFill>
                            <a:srgbClr val="115076"/>
                          </a:solidFill>
                        </a:rPr>
                        <a:t>2 ____ </a:t>
                      </a:r>
                      <a:r>
                        <a:rPr lang="en-GB" sz="2000" dirty="0" err="1">
                          <a:solidFill>
                            <a:srgbClr val="115076"/>
                          </a:solidFill>
                        </a:rPr>
                        <a:t>Deutschunterricht</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2000" dirty="0">
                          <a:solidFill>
                            <a:srgbClr val="115076"/>
                          </a:solidFill>
                        </a:rPr>
                        <a:t>3 ____ </a:t>
                      </a:r>
                      <a:r>
                        <a:rPr lang="en-GB" sz="2000" dirty="0" err="1">
                          <a:solidFill>
                            <a:srgbClr val="115076"/>
                          </a:solidFill>
                        </a:rPr>
                        <a:t>Frühzug</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sz="2000" dirty="0">
                          <a:solidFill>
                            <a:srgbClr val="115076"/>
                          </a:solidFill>
                        </a:rPr>
                        <a:t>4 ____ </a:t>
                      </a:r>
                      <a:r>
                        <a:rPr lang="en-GB" sz="2000" dirty="0" err="1">
                          <a:solidFill>
                            <a:srgbClr val="115076"/>
                          </a:solidFill>
                        </a:rPr>
                        <a:t>Sprachschule</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sz="2000" dirty="0">
                          <a:solidFill>
                            <a:srgbClr val="115076"/>
                          </a:solidFill>
                        </a:rPr>
                        <a:t>5 ____ </a:t>
                      </a:r>
                      <a:r>
                        <a:rPr lang="en-GB" sz="2000" dirty="0" err="1">
                          <a:solidFill>
                            <a:srgbClr val="115076"/>
                          </a:solidFill>
                        </a:rPr>
                        <a:t>Wochentag</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150979" y="3478657"/>
            <a:ext cx="5455920" cy="707886"/>
          </a:xfrm>
          <a:prstGeom prst="rect">
            <a:avLst/>
          </a:prstGeom>
          <a:noFill/>
        </p:spPr>
        <p:txBody>
          <a:bodyPr wrap="square" rtlCol="0">
            <a:spAutoFit/>
          </a:bodyPr>
          <a:lstStyle/>
          <a:p>
            <a:pPr>
              <a:defRPr/>
            </a:pPr>
            <a:r>
              <a:rPr lang="en-GB" sz="2000" b="1" dirty="0">
                <a:solidFill>
                  <a:srgbClr val="4472C4">
                    <a:lumMod val="50000"/>
                  </a:srgbClr>
                </a:solidFill>
              </a:rPr>
              <a:t>2</a:t>
            </a:r>
            <a:r>
              <a:rPr lang="en-GB" sz="2000" dirty="0">
                <a:solidFill>
                  <a:srgbClr val="4472C4">
                    <a:lumMod val="50000"/>
                  </a:srgbClr>
                </a:solidFill>
              </a:rPr>
              <a:t>  </a:t>
            </a:r>
            <a:r>
              <a:rPr lang="en-GB" sz="2000" dirty="0" err="1">
                <a:solidFill>
                  <a:srgbClr val="4472C4">
                    <a:lumMod val="50000"/>
                  </a:srgbClr>
                </a:solidFill>
              </a:rPr>
              <a:t>Schreib</a:t>
            </a:r>
            <a:r>
              <a:rPr lang="en-GB" sz="2000" dirty="0">
                <a:solidFill>
                  <a:srgbClr val="4472C4">
                    <a:lumMod val="50000"/>
                  </a:srgbClr>
                </a:solidFill>
              </a:rPr>
              <a:t> den </a:t>
            </a:r>
            <a:r>
              <a:rPr lang="en-GB" sz="2000" dirty="0" err="1">
                <a:solidFill>
                  <a:srgbClr val="4472C4">
                    <a:lumMod val="50000"/>
                  </a:srgbClr>
                </a:solidFill>
              </a:rPr>
              <a:t>Artikel</a:t>
            </a:r>
            <a:r>
              <a:rPr lang="en-GB" sz="2000" dirty="0">
                <a:solidFill>
                  <a:srgbClr val="4472C4">
                    <a:lumMod val="50000"/>
                  </a:srgbClr>
                </a:solidFill>
              </a:rPr>
              <a:t> (</a:t>
            </a:r>
            <a:r>
              <a:rPr lang="en-GB" sz="2000" b="1" dirty="0">
                <a:solidFill>
                  <a:srgbClr val="4472C4">
                    <a:lumMod val="50000"/>
                  </a:srgbClr>
                </a:solidFill>
              </a:rPr>
              <a:t>der</a:t>
            </a:r>
            <a:r>
              <a:rPr lang="en-GB" sz="2000" dirty="0">
                <a:solidFill>
                  <a:srgbClr val="4472C4">
                    <a:lumMod val="50000"/>
                  </a:srgbClr>
                </a:solidFill>
              </a:rPr>
              <a:t>, </a:t>
            </a:r>
            <a:r>
              <a:rPr lang="en-GB" sz="2000" b="1" dirty="0">
                <a:solidFill>
                  <a:srgbClr val="4472C4">
                    <a:lumMod val="50000"/>
                  </a:srgbClr>
                </a:solidFill>
              </a:rPr>
              <a:t>die</a:t>
            </a:r>
            <a:r>
              <a:rPr lang="en-GB" sz="2000" dirty="0">
                <a:solidFill>
                  <a:srgbClr val="4472C4">
                    <a:lumMod val="50000"/>
                  </a:srgbClr>
                </a:solidFill>
              </a:rPr>
              <a:t>, </a:t>
            </a:r>
            <a:r>
              <a:rPr lang="en-GB" sz="2000" b="1" dirty="0">
                <a:solidFill>
                  <a:srgbClr val="4472C4">
                    <a:lumMod val="50000"/>
                  </a:srgbClr>
                </a:solidFill>
              </a:rPr>
              <a:t>das</a:t>
            </a:r>
            <a:r>
              <a:rPr lang="en-GB" sz="2000" dirty="0">
                <a:solidFill>
                  <a:srgbClr val="4472C4">
                    <a:lumMod val="50000"/>
                  </a:srgbClr>
                </a:solidFill>
              </a:rPr>
              <a:t>, </a:t>
            </a:r>
            <a:r>
              <a:rPr lang="en-GB" sz="2000" b="1" dirty="0">
                <a:solidFill>
                  <a:srgbClr val="4472C4">
                    <a:lumMod val="50000"/>
                  </a:srgbClr>
                </a:solidFill>
              </a:rPr>
              <a:t>die</a:t>
            </a:r>
            <a:r>
              <a:rPr lang="en-GB" sz="2000" dirty="0">
                <a:solidFill>
                  <a:srgbClr val="4472C4">
                    <a:lumMod val="50000"/>
                  </a:srgbClr>
                </a:solidFill>
              </a:rPr>
              <a:t>). </a:t>
            </a:r>
            <a:br>
              <a:rPr lang="en-GB" sz="2000" dirty="0">
                <a:solidFill>
                  <a:srgbClr val="4472C4">
                    <a:lumMod val="50000"/>
                  </a:srgbClr>
                </a:solidFill>
              </a:rPr>
            </a:br>
            <a:r>
              <a:rPr lang="en-GB" sz="2000" dirty="0" err="1">
                <a:solidFill>
                  <a:srgbClr val="4472C4">
                    <a:lumMod val="50000"/>
                  </a:srgbClr>
                </a:solidFill>
              </a:rPr>
              <a:t>Schreib</a:t>
            </a:r>
            <a:r>
              <a:rPr lang="en-GB" sz="2000" dirty="0">
                <a:solidFill>
                  <a:srgbClr val="4472C4">
                    <a:lumMod val="50000"/>
                  </a:srgbClr>
                </a:solidFill>
              </a:rPr>
              <a:t> das Wort auf </a:t>
            </a:r>
            <a:r>
              <a:rPr lang="en-GB" sz="2000" dirty="0" err="1">
                <a:solidFill>
                  <a:srgbClr val="4472C4">
                    <a:lumMod val="50000"/>
                  </a:srgbClr>
                </a:solidFill>
              </a:rPr>
              <a:t>Englisch</a:t>
            </a:r>
            <a:r>
              <a:rPr lang="en-GB" sz="2000" dirty="0">
                <a:solidFill>
                  <a:srgbClr val="4472C4">
                    <a:lumMod val="50000"/>
                  </a:srgbClr>
                </a:solidFill>
              </a:rPr>
              <a:t>, </a:t>
            </a:r>
            <a:r>
              <a:rPr lang="en-GB" sz="2000" dirty="0" err="1">
                <a:solidFill>
                  <a:srgbClr val="4472C4">
                    <a:lumMod val="50000"/>
                  </a:srgbClr>
                </a:solidFill>
              </a:rPr>
              <a:t>auch</a:t>
            </a:r>
            <a:r>
              <a:rPr lang="en-GB" sz="2000" dirty="0">
                <a:solidFill>
                  <a:srgbClr val="4472C4">
                    <a:lumMod val="50000"/>
                  </a:srgbClr>
                </a:solidFill>
              </a:rPr>
              <a:t>.</a:t>
            </a:r>
          </a:p>
        </p:txBody>
      </p:sp>
      <p:graphicFrame>
        <p:nvGraphicFramePr>
          <p:cNvPr id="5" name="Table 4"/>
          <p:cNvGraphicFramePr>
            <a:graphicFrameLocks noGrp="1"/>
          </p:cNvGraphicFramePr>
          <p:nvPr/>
        </p:nvGraphicFramePr>
        <p:xfrm>
          <a:off x="248194" y="4276109"/>
          <a:ext cx="4625020" cy="1981200"/>
        </p:xfrm>
        <a:graphic>
          <a:graphicData uri="http://schemas.openxmlformats.org/drawingml/2006/table">
            <a:tbl>
              <a:tblPr firstRow="1" bandRow="1">
                <a:tableStyleId>{5940675A-B579-460E-94D1-54222C63F5DA}</a:tableStyleId>
              </a:tblPr>
              <a:tblGrid>
                <a:gridCol w="2465977">
                  <a:extLst>
                    <a:ext uri="{9D8B030D-6E8A-4147-A177-3AD203B41FA5}">
                      <a16:colId xmlns:a16="http://schemas.microsoft.com/office/drawing/2014/main" val="20000"/>
                    </a:ext>
                  </a:extLst>
                </a:gridCol>
                <a:gridCol w="2159043">
                  <a:extLst>
                    <a:ext uri="{9D8B030D-6E8A-4147-A177-3AD203B41FA5}">
                      <a16:colId xmlns:a16="http://schemas.microsoft.com/office/drawing/2014/main" val="20001"/>
                    </a:ext>
                  </a:extLst>
                </a:gridCol>
              </a:tblGrid>
              <a:tr h="370840">
                <a:tc>
                  <a:txBody>
                    <a:bodyPr/>
                    <a:lstStyle/>
                    <a:p>
                      <a:r>
                        <a:rPr lang="en-GB" sz="2000" dirty="0">
                          <a:solidFill>
                            <a:srgbClr val="115076"/>
                          </a:solidFill>
                        </a:rPr>
                        <a:t>____ </a:t>
                      </a:r>
                      <a:r>
                        <a:rPr lang="en-GB" sz="2000" dirty="0" err="1">
                          <a:solidFill>
                            <a:srgbClr val="115076"/>
                          </a:solidFill>
                        </a:rPr>
                        <a:t>Haustür</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2000" dirty="0">
                          <a:solidFill>
                            <a:srgbClr val="115076"/>
                          </a:solidFill>
                        </a:rPr>
                        <a:t>____</a:t>
                      </a:r>
                      <a:r>
                        <a:rPr lang="en-GB" sz="2000" baseline="0" dirty="0">
                          <a:solidFill>
                            <a:srgbClr val="115076"/>
                          </a:solidFill>
                        </a:rPr>
                        <a:t> </a:t>
                      </a:r>
                      <a:r>
                        <a:rPr lang="en-GB" sz="2000" baseline="0" dirty="0" err="1">
                          <a:solidFill>
                            <a:srgbClr val="115076"/>
                          </a:solidFill>
                        </a:rPr>
                        <a:t>Liebespaar</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2000" dirty="0">
                          <a:solidFill>
                            <a:srgbClr val="115076"/>
                          </a:solidFill>
                        </a:rPr>
                        <a:t>____ </a:t>
                      </a:r>
                      <a:r>
                        <a:rPr lang="en-GB" sz="2000" dirty="0" err="1">
                          <a:solidFill>
                            <a:srgbClr val="115076"/>
                          </a:solidFill>
                        </a:rPr>
                        <a:t>Spielplatz</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sz="2000" dirty="0">
                          <a:solidFill>
                            <a:srgbClr val="115076"/>
                          </a:solidFill>
                        </a:rPr>
                        <a:t>____ </a:t>
                      </a:r>
                      <a:r>
                        <a:rPr lang="en-GB" sz="2000" dirty="0" err="1">
                          <a:solidFill>
                            <a:srgbClr val="115076"/>
                          </a:solidFill>
                        </a:rPr>
                        <a:t>Grünblau</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sz="2000" dirty="0">
                          <a:solidFill>
                            <a:srgbClr val="115076"/>
                          </a:solidFill>
                        </a:rPr>
                        <a:t>____ </a:t>
                      </a:r>
                      <a:r>
                        <a:rPr lang="en-GB" sz="2000" dirty="0" err="1">
                          <a:solidFill>
                            <a:srgbClr val="115076"/>
                          </a:solidFill>
                        </a:rPr>
                        <a:t>Schlafzimmer</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394977" y="956080"/>
            <a:ext cx="815065" cy="400110"/>
          </a:xfrm>
          <a:prstGeom prst="rect">
            <a:avLst/>
          </a:prstGeom>
          <a:noFill/>
        </p:spPr>
        <p:txBody>
          <a:bodyPr wrap="square" rtlCol="0">
            <a:spAutoFit/>
          </a:bodyPr>
          <a:lstStyle/>
          <a:p>
            <a:pPr algn="ctr">
              <a:defRPr/>
            </a:pPr>
            <a:r>
              <a:rPr lang="en-GB" sz="2000" b="1" dirty="0">
                <a:solidFill>
                  <a:srgbClr val="DAA520"/>
                </a:solidFill>
              </a:rPr>
              <a:t>die</a:t>
            </a:r>
          </a:p>
        </p:txBody>
      </p:sp>
      <p:cxnSp>
        <p:nvCxnSpPr>
          <p:cNvPr id="8" name="Straight Connector 7" descr="straight line"/>
          <p:cNvCxnSpPr/>
          <p:nvPr/>
        </p:nvCxnSpPr>
        <p:spPr>
          <a:xfrm>
            <a:off x="2168434" y="1303938"/>
            <a:ext cx="991625" cy="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8199" y="1009412"/>
            <a:ext cx="1949824" cy="338554"/>
          </a:xfrm>
          <a:prstGeom prst="rect">
            <a:avLst/>
          </a:prstGeom>
          <a:noFill/>
        </p:spPr>
        <p:txBody>
          <a:bodyPr wrap="square" rtlCol="0">
            <a:spAutoFit/>
          </a:bodyPr>
          <a:lstStyle/>
          <a:p>
            <a:pPr>
              <a:defRPr/>
            </a:pPr>
            <a:r>
              <a:rPr lang="en-GB" sz="1600" dirty="0">
                <a:solidFill>
                  <a:srgbClr val="4472C4">
                    <a:lumMod val="50000"/>
                  </a:srgbClr>
                </a:solidFill>
              </a:rPr>
              <a:t>favourite number</a:t>
            </a:r>
          </a:p>
        </p:txBody>
      </p:sp>
      <p:cxnSp>
        <p:nvCxnSpPr>
          <p:cNvPr id="11" name="Straight Connector 10">
            <a:extLst>
              <a:ext uri="{C183D7F6-B498-43B3-948B-1728B52AA6E4}">
                <adec:decorative xmlns:adec="http://schemas.microsoft.com/office/drawing/2017/decorative" val="1"/>
              </a:ext>
            </a:extLst>
          </p:cNvPr>
          <p:cNvCxnSpPr/>
          <p:nvPr/>
        </p:nvCxnSpPr>
        <p:spPr>
          <a:xfrm>
            <a:off x="2168434" y="1671491"/>
            <a:ext cx="1105925" cy="266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3249" y="1356190"/>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sp>
        <p:nvSpPr>
          <p:cNvPr id="14" name="TextBox 13"/>
          <p:cNvSpPr txBox="1"/>
          <p:nvPr/>
        </p:nvSpPr>
        <p:spPr>
          <a:xfrm>
            <a:off x="3458199" y="1386968"/>
            <a:ext cx="1949824" cy="369332"/>
          </a:xfrm>
          <a:prstGeom prst="rect">
            <a:avLst/>
          </a:prstGeom>
          <a:noFill/>
        </p:spPr>
        <p:txBody>
          <a:bodyPr wrap="square" rtlCol="0">
            <a:spAutoFit/>
          </a:bodyPr>
          <a:lstStyle/>
          <a:p>
            <a:pPr>
              <a:defRPr/>
            </a:pPr>
            <a:r>
              <a:rPr lang="en-GB" dirty="0">
                <a:solidFill>
                  <a:srgbClr val="4472C4">
                    <a:lumMod val="50000"/>
                  </a:srgbClr>
                </a:solidFill>
              </a:rPr>
              <a:t>German lesson</a:t>
            </a:r>
          </a:p>
        </p:txBody>
      </p:sp>
      <p:cxnSp>
        <p:nvCxnSpPr>
          <p:cNvPr id="15" name="Straight Connector 14">
            <a:extLst>
              <a:ext uri="{C183D7F6-B498-43B3-948B-1728B52AA6E4}">
                <adec:decorative xmlns:adec="http://schemas.microsoft.com/office/drawing/2017/decorative" val="1"/>
              </a:ext>
            </a:extLst>
          </p:cNvPr>
          <p:cNvCxnSpPr/>
          <p:nvPr/>
        </p:nvCxnSpPr>
        <p:spPr>
          <a:xfrm>
            <a:off x="1615471" y="2069432"/>
            <a:ext cx="449465" cy="52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3249" y="1756300"/>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sp>
        <p:nvSpPr>
          <p:cNvPr id="21" name="TextBox 20"/>
          <p:cNvSpPr txBox="1"/>
          <p:nvPr/>
        </p:nvSpPr>
        <p:spPr>
          <a:xfrm>
            <a:off x="3458199" y="1780171"/>
            <a:ext cx="1949824" cy="369332"/>
          </a:xfrm>
          <a:prstGeom prst="rect">
            <a:avLst/>
          </a:prstGeom>
          <a:noFill/>
        </p:spPr>
        <p:txBody>
          <a:bodyPr wrap="square" rtlCol="0">
            <a:spAutoFit/>
          </a:bodyPr>
          <a:lstStyle/>
          <a:p>
            <a:pPr>
              <a:defRPr/>
            </a:pPr>
            <a:r>
              <a:rPr lang="en-GB" dirty="0">
                <a:solidFill>
                  <a:srgbClr val="4472C4">
                    <a:lumMod val="50000"/>
                  </a:srgbClr>
                </a:solidFill>
              </a:rPr>
              <a:t>early train</a:t>
            </a:r>
          </a:p>
        </p:txBody>
      </p:sp>
      <p:cxnSp>
        <p:nvCxnSpPr>
          <p:cNvPr id="25" name="Straight Connector 24">
            <a:extLst>
              <a:ext uri="{C183D7F6-B498-43B3-948B-1728B52AA6E4}">
                <adec:decorative xmlns:adec="http://schemas.microsoft.com/office/drawing/2017/decorative" val="1"/>
              </a:ext>
            </a:extLst>
          </p:cNvPr>
          <p:cNvCxnSpPr/>
          <p:nvPr/>
        </p:nvCxnSpPr>
        <p:spPr>
          <a:xfrm>
            <a:off x="2011039" y="2476439"/>
            <a:ext cx="817069" cy="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3249" y="2153405"/>
            <a:ext cx="815065" cy="400110"/>
          </a:xfrm>
          <a:prstGeom prst="rect">
            <a:avLst/>
          </a:prstGeom>
          <a:noFill/>
        </p:spPr>
        <p:txBody>
          <a:bodyPr wrap="square" rtlCol="0">
            <a:spAutoFit/>
          </a:bodyPr>
          <a:lstStyle/>
          <a:p>
            <a:pPr algn="ctr">
              <a:defRPr/>
            </a:pPr>
            <a:r>
              <a:rPr lang="en-GB" sz="2000" b="1" dirty="0">
                <a:solidFill>
                  <a:srgbClr val="DAA520"/>
                </a:solidFill>
              </a:rPr>
              <a:t>die</a:t>
            </a:r>
          </a:p>
        </p:txBody>
      </p:sp>
      <p:sp>
        <p:nvSpPr>
          <p:cNvPr id="30" name="TextBox 29"/>
          <p:cNvSpPr txBox="1"/>
          <p:nvPr/>
        </p:nvSpPr>
        <p:spPr>
          <a:xfrm>
            <a:off x="3440408" y="2160065"/>
            <a:ext cx="2094879" cy="369332"/>
          </a:xfrm>
          <a:prstGeom prst="rect">
            <a:avLst/>
          </a:prstGeom>
          <a:noFill/>
        </p:spPr>
        <p:txBody>
          <a:bodyPr wrap="square" rtlCol="0">
            <a:spAutoFit/>
          </a:bodyPr>
          <a:lstStyle/>
          <a:p>
            <a:pPr>
              <a:defRPr/>
            </a:pPr>
            <a:r>
              <a:rPr lang="en-GB" dirty="0">
                <a:solidFill>
                  <a:srgbClr val="4472C4">
                    <a:lumMod val="50000"/>
                  </a:srgbClr>
                </a:solidFill>
              </a:rPr>
              <a:t>language school</a:t>
            </a:r>
          </a:p>
        </p:txBody>
      </p:sp>
      <p:cxnSp>
        <p:nvCxnSpPr>
          <p:cNvPr id="31" name="Straight Connector 30">
            <a:extLst>
              <a:ext uri="{C183D7F6-B498-43B3-948B-1728B52AA6E4}">
                <adec:decorative xmlns:adec="http://schemas.microsoft.com/office/drawing/2017/decorative" val="1"/>
              </a:ext>
            </a:extLst>
          </p:cNvPr>
          <p:cNvCxnSpPr/>
          <p:nvPr/>
        </p:nvCxnSpPr>
        <p:spPr>
          <a:xfrm>
            <a:off x="2168434" y="2882391"/>
            <a:ext cx="449465" cy="52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7079" y="2546845"/>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sp>
        <p:nvSpPr>
          <p:cNvPr id="33" name="TextBox 32"/>
          <p:cNvSpPr txBox="1"/>
          <p:nvPr/>
        </p:nvSpPr>
        <p:spPr>
          <a:xfrm>
            <a:off x="3469814" y="2562234"/>
            <a:ext cx="2094879" cy="369332"/>
          </a:xfrm>
          <a:prstGeom prst="rect">
            <a:avLst/>
          </a:prstGeom>
          <a:noFill/>
        </p:spPr>
        <p:txBody>
          <a:bodyPr wrap="square" rtlCol="0">
            <a:spAutoFit/>
          </a:bodyPr>
          <a:lstStyle/>
          <a:p>
            <a:pPr>
              <a:defRPr/>
            </a:pPr>
            <a:r>
              <a:rPr lang="en-GB" dirty="0">
                <a:solidFill>
                  <a:srgbClr val="4472C4">
                    <a:lumMod val="50000"/>
                  </a:srgbClr>
                </a:solidFill>
              </a:rPr>
              <a:t>week day</a:t>
            </a:r>
          </a:p>
        </p:txBody>
      </p:sp>
      <p:sp>
        <p:nvSpPr>
          <p:cNvPr id="34" name="Rounded Rectangular Callout 33"/>
          <p:cNvSpPr/>
          <p:nvPr/>
        </p:nvSpPr>
        <p:spPr>
          <a:xfrm>
            <a:off x="159688" y="258954"/>
            <a:ext cx="5257044" cy="2828835"/>
          </a:xfrm>
          <a:prstGeom prst="wedgeRoundRectCallou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prstClr val="white"/>
                </a:solidFill>
              </a:rPr>
              <a:t>Sometimes the English is NOT a word-for-word translation, and could also be one word:</a:t>
            </a:r>
            <a:br>
              <a:rPr lang="en-GB" sz="2000" dirty="0">
                <a:solidFill>
                  <a:prstClr val="white"/>
                </a:solidFill>
              </a:rPr>
            </a:br>
            <a:br>
              <a:rPr lang="en-GB" sz="2000" dirty="0">
                <a:solidFill>
                  <a:prstClr val="white"/>
                </a:solidFill>
              </a:rPr>
            </a:br>
            <a:r>
              <a:rPr lang="en-GB" sz="2000" b="1" dirty="0">
                <a:solidFill>
                  <a:prstClr val="white"/>
                </a:solidFill>
              </a:rPr>
              <a:t>das </a:t>
            </a:r>
            <a:r>
              <a:rPr lang="en-GB" sz="2000" b="1" dirty="0" err="1">
                <a:solidFill>
                  <a:prstClr val="white"/>
                </a:solidFill>
              </a:rPr>
              <a:t>Haustier</a:t>
            </a:r>
            <a:r>
              <a:rPr lang="en-GB" sz="2000" b="1" dirty="0">
                <a:solidFill>
                  <a:prstClr val="white"/>
                </a:solidFill>
              </a:rPr>
              <a:t> </a:t>
            </a:r>
            <a:r>
              <a:rPr lang="en-GB" sz="2000" b="1" dirty="0">
                <a:solidFill>
                  <a:prstClr val="white"/>
                </a:solidFill>
                <a:sym typeface="Wingdings" panose="05000000000000000000" pitchFamily="2" charset="2"/>
              </a:rPr>
              <a:t> house animal  pet!</a:t>
            </a:r>
            <a:br>
              <a:rPr lang="en-GB" sz="2000" b="1" dirty="0">
                <a:solidFill>
                  <a:prstClr val="white"/>
                </a:solidFill>
              </a:rPr>
            </a:br>
            <a:br>
              <a:rPr lang="en-GB" sz="2000" b="1" dirty="0">
                <a:solidFill>
                  <a:prstClr val="white"/>
                </a:solidFill>
              </a:rPr>
            </a:br>
            <a:r>
              <a:rPr lang="en-GB" sz="2000" dirty="0">
                <a:solidFill>
                  <a:prstClr val="white"/>
                </a:solidFill>
              </a:rPr>
              <a:t>Try exercise 2. The pictures may help.</a:t>
            </a:r>
          </a:p>
        </p:txBody>
      </p:sp>
      <p:sp>
        <p:nvSpPr>
          <p:cNvPr id="37" name="TextBox 36"/>
          <p:cNvSpPr txBox="1"/>
          <p:nvPr/>
        </p:nvSpPr>
        <p:spPr>
          <a:xfrm>
            <a:off x="170244" y="4275821"/>
            <a:ext cx="815065" cy="400110"/>
          </a:xfrm>
          <a:prstGeom prst="rect">
            <a:avLst/>
          </a:prstGeom>
          <a:noFill/>
        </p:spPr>
        <p:txBody>
          <a:bodyPr wrap="square" rtlCol="0">
            <a:spAutoFit/>
          </a:bodyPr>
          <a:lstStyle/>
          <a:p>
            <a:pPr algn="ctr">
              <a:defRPr/>
            </a:pPr>
            <a:r>
              <a:rPr lang="en-GB" sz="2000" b="1" dirty="0">
                <a:solidFill>
                  <a:srgbClr val="DAA520"/>
                </a:solidFill>
              </a:rPr>
              <a:t>die</a:t>
            </a:r>
          </a:p>
        </p:txBody>
      </p:sp>
      <p:cxnSp>
        <p:nvCxnSpPr>
          <p:cNvPr id="38" name="Straight Connector 37">
            <a:extLst>
              <a:ext uri="{C183D7F6-B498-43B3-948B-1728B52AA6E4}">
                <adec:decorative xmlns:adec="http://schemas.microsoft.com/office/drawing/2017/decorative" val="1"/>
              </a:ext>
            </a:extLst>
          </p:cNvPr>
          <p:cNvCxnSpPr/>
          <p:nvPr/>
        </p:nvCxnSpPr>
        <p:spPr>
          <a:xfrm flipV="1">
            <a:off x="1515513" y="4592537"/>
            <a:ext cx="324690" cy="3134"/>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26148" y="4290672"/>
            <a:ext cx="2094879" cy="369332"/>
          </a:xfrm>
          <a:prstGeom prst="rect">
            <a:avLst/>
          </a:prstGeom>
          <a:noFill/>
        </p:spPr>
        <p:txBody>
          <a:bodyPr wrap="square" rtlCol="0">
            <a:spAutoFit/>
          </a:bodyPr>
          <a:lstStyle/>
          <a:p>
            <a:pPr>
              <a:defRPr/>
            </a:pPr>
            <a:r>
              <a:rPr lang="en-GB" dirty="0">
                <a:solidFill>
                  <a:srgbClr val="4472C4">
                    <a:lumMod val="50000"/>
                  </a:srgbClr>
                </a:solidFill>
              </a:rPr>
              <a:t>front door</a:t>
            </a:r>
          </a:p>
        </p:txBody>
      </p:sp>
      <p:sp>
        <p:nvSpPr>
          <p:cNvPr id="41" name="TextBox 40"/>
          <p:cNvSpPr txBox="1"/>
          <p:nvPr/>
        </p:nvSpPr>
        <p:spPr>
          <a:xfrm>
            <a:off x="169306" y="4672509"/>
            <a:ext cx="815065" cy="400110"/>
          </a:xfrm>
          <a:prstGeom prst="rect">
            <a:avLst/>
          </a:prstGeom>
          <a:noFill/>
        </p:spPr>
        <p:txBody>
          <a:bodyPr wrap="square" rtlCol="0">
            <a:spAutoFit/>
          </a:bodyPr>
          <a:lstStyle/>
          <a:p>
            <a:pPr algn="ctr">
              <a:defRPr/>
            </a:pPr>
            <a:r>
              <a:rPr lang="en-GB" sz="2000" b="1" dirty="0">
                <a:solidFill>
                  <a:srgbClr val="DAA520"/>
                </a:solidFill>
              </a:rPr>
              <a:t>das</a:t>
            </a:r>
          </a:p>
        </p:txBody>
      </p:sp>
      <p:cxnSp>
        <p:nvCxnSpPr>
          <p:cNvPr id="42" name="Straight Connector 41">
            <a:extLst>
              <a:ext uri="{C183D7F6-B498-43B3-948B-1728B52AA6E4}">
                <adec:decorative xmlns:adec="http://schemas.microsoft.com/office/drawing/2017/decorative" val="1"/>
              </a:ext>
            </a:extLst>
          </p:cNvPr>
          <p:cNvCxnSpPr/>
          <p:nvPr/>
        </p:nvCxnSpPr>
        <p:spPr>
          <a:xfrm>
            <a:off x="1696296" y="5007557"/>
            <a:ext cx="546673" cy="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717937" y="4687898"/>
            <a:ext cx="2222762" cy="369332"/>
          </a:xfrm>
          <a:prstGeom prst="rect">
            <a:avLst/>
          </a:prstGeom>
          <a:noFill/>
        </p:spPr>
        <p:txBody>
          <a:bodyPr wrap="square" rtlCol="0">
            <a:spAutoFit/>
          </a:bodyPr>
          <a:lstStyle/>
          <a:p>
            <a:pPr>
              <a:defRPr/>
            </a:pPr>
            <a:r>
              <a:rPr lang="en-GB" dirty="0">
                <a:solidFill>
                  <a:srgbClr val="4472C4">
                    <a:lumMod val="50000"/>
                  </a:srgbClr>
                </a:solidFill>
              </a:rPr>
              <a:t>(romantic)couple</a:t>
            </a:r>
          </a:p>
        </p:txBody>
      </p:sp>
      <p:sp>
        <p:nvSpPr>
          <p:cNvPr id="52" name="TextBox 51"/>
          <p:cNvSpPr txBox="1"/>
          <p:nvPr/>
        </p:nvSpPr>
        <p:spPr>
          <a:xfrm>
            <a:off x="151205" y="5079489"/>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cxnSp>
        <p:nvCxnSpPr>
          <p:cNvPr id="53" name="Straight Connector 52">
            <a:extLst>
              <a:ext uri="{C183D7F6-B498-43B3-948B-1728B52AA6E4}">
                <adec:decorative xmlns:adec="http://schemas.microsoft.com/office/drawing/2017/decorative" val="1"/>
              </a:ext>
            </a:extLst>
          </p:cNvPr>
          <p:cNvCxnSpPr/>
          <p:nvPr/>
        </p:nvCxnSpPr>
        <p:spPr>
          <a:xfrm>
            <a:off x="1515513" y="5403780"/>
            <a:ext cx="546673" cy="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25741" y="5099687"/>
            <a:ext cx="2094879" cy="369332"/>
          </a:xfrm>
          <a:prstGeom prst="rect">
            <a:avLst/>
          </a:prstGeom>
          <a:noFill/>
        </p:spPr>
        <p:txBody>
          <a:bodyPr wrap="square" rtlCol="0">
            <a:spAutoFit/>
          </a:bodyPr>
          <a:lstStyle/>
          <a:p>
            <a:pPr>
              <a:defRPr/>
            </a:pPr>
            <a:r>
              <a:rPr lang="en-GB" dirty="0">
                <a:solidFill>
                  <a:srgbClr val="4472C4">
                    <a:lumMod val="50000"/>
                  </a:srgbClr>
                </a:solidFill>
              </a:rPr>
              <a:t>playground</a:t>
            </a:r>
          </a:p>
        </p:txBody>
      </p:sp>
      <p:sp>
        <p:nvSpPr>
          <p:cNvPr id="55" name="TextBox 54"/>
          <p:cNvSpPr txBox="1"/>
          <p:nvPr/>
        </p:nvSpPr>
        <p:spPr>
          <a:xfrm>
            <a:off x="2617899" y="5475616"/>
            <a:ext cx="2094879" cy="369332"/>
          </a:xfrm>
          <a:prstGeom prst="rect">
            <a:avLst/>
          </a:prstGeom>
          <a:noFill/>
        </p:spPr>
        <p:txBody>
          <a:bodyPr wrap="square" rtlCol="0">
            <a:spAutoFit/>
          </a:bodyPr>
          <a:lstStyle/>
          <a:p>
            <a:pPr>
              <a:defRPr/>
            </a:pPr>
            <a:r>
              <a:rPr lang="en-GB" dirty="0">
                <a:solidFill>
                  <a:srgbClr val="4472C4">
                    <a:lumMod val="50000"/>
                  </a:srgbClr>
                </a:solidFill>
              </a:rPr>
              <a:t> </a:t>
            </a:r>
            <a:r>
              <a:rPr lang="en-GB" dirty="0" err="1">
                <a:solidFill>
                  <a:srgbClr val="4472C4">
                    <a:lumMod val="50000"/>
                  </a:srgbClr>
                </a:solidFill>
              </a:rPr>
              <a:t>greeny</a:t>
            </a:r>
            <a:r>
              <a:rPr lang="en-GB" dirty="0">
                <a:solidFill>
                  <a:srgbClr val="4472C4">
                    <a:lumMod val="50000"/>
                  </a:srgbClr>
                </a:solidFill>
              </a:rPr>
              <a:t> blue</a:t>
            </a:r>
          </a:p>
        </p:txBody>
      </p:sp>
      <p:sp>
        <p:nvSpPr>
          <p:cNvPr id="56" name="TextBox 55"/>
          <p:cNvSpPr txBox="1"/>
          <p:nvPr/>
        </p:nvSpPr>
        <p:spPr>
          <a:xfrm>
            <a:off x="167487" y="5468344"/>
            <a:ext cx="815065" cy="400110"/>
          </a:xfrm>
          <a:prstGeom prst="rect">
            <a:avLst/>
          </a:prstGeom>
          <a:noFill/>
        </p:spPr>
        <p:txBody>
          <a:bodyPr wrap="square" rtlCol="0">
            <a:spAutoFit/>
          </a:bodyPr>
          <a:lstStyle/>
          <a:p>
            <a:pPr algn="ctr">
              <a:defRPr/>
            </a:pPr>
            <a:r>
              <a:rPr lang="en-GB" sz="2000" b="1" dirty="0">
                <a:solidFill>
                  <a:srgbClr val="DAA520"/>
                </a:solidFill>
              </a:rPr>
              <a:t>das</a:t>
            </a:r>
          </a:p>
        </p:txBody>
      </p:sp>
      <p:cxnSp>
        <p:nvCxnSpPr>
          <p:cNvPr id="57" name="Straight Connector 56">
            <a:extLst>
              <a:ext uri="{C183D7F6-B498-43B3-948B-1728B52AA6E4}">
                <adec:decorative xmlns:adec="http://schemas.microsoft.com/office/drawing/2017/decorative" val="1"/>
              </a:ext>
            </a:extLst>
          </p:cNvPr>
          <p:cNvCxnSpPr/>
          <p:nvPr/>
        </p:nvCxnSpPr>
        <p:spPr>
          <a:xfrm>
            <a:off x="1515512" y="5799845"/>
            <a:ext cx="546673" cy="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79029" y="5851546"/>
            <a:ext cx="815065" cy="400110"/>
          </a:xfrm>
          <a:prstGeom prst="rect">
            <a:avLst/>
          </a:prstGeom>
          <a:noFill/>
        </p:spPr>
        <p:txBody>
          <a:bodyPr wrap="square" rtlCol="0">
            <a:spAutoFit/>
          </a:bodyPr>
          <a:lstStyle/>
          <a:p>
            <a:pPr algn="ctr">
              <a:defRPr/>
            </a:pPr>
            <a:r>
              <a:rPr lang="en-GB" sz="2000" b="1" dirty="0">
                <a:solidFill>
                  <a:srgbClr val="DAA520"/>
                </a:solidFill>
              </a:rPr>
              <a:t>das</a:t>
            </a:r>
          </a:p>
        </p:txBody>
      </p:sp>
      <p:cxnSp>
        <p:nvCxnSpPr>
          <p:cNvPr id="59" name="Straight Connector 58">
            <a:extLst>
              <a:ext uri="{C183D7F6-B498-43B3-948B-1728B52AA6E4}">
                <adec:decorative xmlns:adec="http://schemas.microsoft.com/office/drawing/2017/decorative" val="1"/>
              </a:ext>
            </a:extLst>
          </p:cNvPr>
          <p:cNvCxnSpPr/>
          <p:nvPr/>
        </p:nvCxnSpPr>
        <p:spPr>
          <a:xfrm>
            <a:off x="1668439" y="6185848"/>
            <a:ext cx="822278" cy="1"/>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717937" y="5851546"/>
            <a:ext cx="2094879" cy="369332"/>
          </a:xfrm>
          <a:prstGeom prst="rect">
            <a:avLst/>
          </a:prstGeom>
          <a:noFill/>
        </p:spPr>
        <p:txBody>
          <a:bodyPr wrap="square" rtlCol="0">
            <a:spAutoFit/>
          </a:bodyPr>
          <a:lstStyle/>
          <a:p>
            <a:pPr>
              <a:defRPr/>
            </a:pPr>
            <a:r>
              <a:rPr lang="en-GB" dirty="0">
                <a:solidFill>
                  <a:srgbClr val="4472C4">
                    <a:lumMod val="50000"/>
                  </a:srgbClr>
                </a:solidFill>
              </a:rPr>
              <a:t>bedroom</a:t>
            </a:r>
          </a:p>
        </p:txBody>
      </p:sp>
      <p:pic>
        <p:nvPicPr>
          <p:cNvPr id="66" name="Picture 65" descr="bedro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444" y="5866245"/>
            <a:ext cx="429997" cy="396403"/>
          </a:xfrm>
          <a:prstGeom prst="rect">
            <a:avLst/>
          </a:prstGeom>
        </p:spPr>
      </p:pic>
      <p:pic>
        <p:nvPicPr>
          <p:cNvPr id="67" name="Picture 66" descr="door"/>
          <p:cNvPicPr>
            <a:picLocks noChangeAspect="1"/>
          </p:cNvPicPr>
          <p:nvPr/>
        </p:nvPicPr>
        <p:blipFill rotWithShape="1">
          <a:blip r:embed="rId4" cstate="print">
            <a:extLst>
              <a:ext uri="{28A0092B-C50C-407E-A947-70E740481C1C}">
                <a14:useLocalDpi xmlns:a14="http://schemas.microsoft.com/office/drawing/2010/main" val="0"/>
              </a:ext>
            </a:extLst>
          </a:blip>
          <a:srcRect l="3372" t="28045" r="50044" b="6859"/>
          <a:stretch/>
        </p:blipFill>
        <p:spPr>
          <a:xfrm>
            <a:off x="4995374" y="4119824"/>
            <a:ext cx="425079" cy="445500"/>
          </a:xfrm>
          <a:prstGeom prst="rect">
            <a:avLst/>
          </a:prstGeom>
        </p:spPr>
      </p:pic>
      <p:pic>
        <p:nvPicPr>
          <p:cNvPr id="69" name="Picture 68" descr="holding hand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343" y="4535289"/>
            <a:ext cx="488098" cy="488098"/>
          </a:xfrm>
          <a:prstGeom prst="rect">
            <a:avLst/>
          </a:prstGeom>
        </p:spPr>
      </p:pic>
      <p:pic>
        <p:nvPicPr>
          <p:cNvPr id="70" name="Picture 69" descr="outdoor garden"/>
          <p:cNvPicPr>
            <a:picLocks noChangeAspect="1"/>
          </p:cNvPicPr>
          <p:nvPr/>
        </p:nvPicPr>
        <p:blipFill rotWithShape="1">
          <a:blip r:embed="rId6" cstate="print">
            <a:extLst>
              <a:ext uri="{28A0092B-C50C-407E-A947-70E740481C1C}">
                <a14:useLocalDpi xmlns:a14="http://schemas.microsoft.com/office/drawing/2010/main" val="0"/>
              </a:ext>
            </a:extLst>
          </a:blip>
          <a:srcRect b="14782"/>
          <a:stretch/>
        </p:blipFill>
        <p:spPr>
          <a:xfrm>
            <a:off x="4948794" y="4991071"/>
            <a:ext cx="498647" cy="424934"/>
          </a:xfrm>
          <a:prstGeom prst="rect">
            <a:avLst/>
          </a:prstGeom>
        </p:spPr>
      </p:pic>
      <p:pic>
        <p:nvPicPr>
          <p:cNvPr id="71" name="Picture 70" descr="green and blue"/>
          <p:cNvPicPr>
            <a:picLocks noChangeAspect="1"/>
          </p:cNvPicPr>
          <p:nvPr/>
        </p:nvPicPr>
        <p:blipFill rotWithShape="1">
          <a:blip r:embed="rId7" cstate="print">
            <a:extLst>
              <a:ext uri="{28A0092B-C50C-407E-A947-70E740481C1C}">
                <a14:useLocalDpi xmlns:a14="http://schemas.microsoft.com/office/drawing/2010/main" val="0"/>
              </a:ext>
            </a:extLst>
          </a:blip>
          <a:srcRect t="33185"/>
          <a:stretch/>
        </p:blipFill>
        <p:spPr>
          <a:xfrm rot="10800000">
            <a:off x="4948794" y="5486867"/>
            <a:ext cx="505973" cy="338066"/>
          </a:xfrm>
          <a:prstGeom prst="rect">
            <a:avLst/>
          </a:prstGeom>
        </p:spPr>
      </p:pic>
      <p:sp>
        <p:nvSpPr>
          <p:cNvPr id="72" name="TextBox 71"/>
          <p:cNvSpPr txBox="1"/>
          <p:nvPr/>
        </p:nvSpPr>
        <p:spPr>
          <a:xfrm>
            <a:off x="5919650" y="194862"/>
            <a:ext cx="6272349" cy="707886"/>
          </a:xfrm>
          <a:prstGeom prst="rect">
            <a:avLst/>
          </a:prstGeom>
          <a:noFill/>
        </p:spPr>
        <p:txBody>
          <a:bodyPr wrap="square" rtlCol="0">
            <a:spAutoFit/>
          </a:bodyPr>
          <a:lstStyle/>
          <a:p>
            <a:pPr>
              <a:defRPr/>
            </a:pPr>
            <a:r>
              <a:rPr lang="en-GB" sz="2000" b="1" dirty="0">
                <a:solidFill>
                  <a:srgbClr val="4472C4">
                    <a:lumMod val="50000"/>
                  </a:srgbClr>
                </a:solidFill>
              </a:rPr>
              <a:t>3</a:t>
            </a:r>
            <a:r>
              <a:rPr lang="en-GB" sz="2000" dirty="0">
                <a:solidFill>
                  <a:srgbClr val="4472C4">
                    <a:lumMod val="50000"/>
                  </a:srgbClr>
                </a:solidFill>
              </a:rPr>
              <a:t>  </a:t>
            </a:r>
            <a:r>
              <a:rPr lang="en-GB" sz="2000" b="1" dirty="0" err="1">
                <a:solidFill>
                  <a:srgbClr val="4472C4">
                    <a:lumMod val="50000"/>
                  </a:srgbClr>
                </a:solidFill>
              </a:rPr>
              <a:t>Lieblingsurlaube</a:t>
            </a:r>
            <a:r>
              <a:rPr lang="en-GB" sz="2000" b="1" dirty="0">
                <a:solidFill>
                  <a:srgbClr val="4472C4">
                    <a:lumMod val="50000"/>
                  </a:srgbClr>
                </a:solidFill>
              </a:rPr>
              <a:t>.  </a:t>
            </a:r>
            <a:br>
              <a:rPr lang="en-GB" sz="2000" dirty="0">
                <a:solidFill>
                  <a:srgbClr val="4472C4">
                    <a:lumMod val="50000"/>
                  </a:srgbClr>
                </a:solidFill>
              </a:rPr>
            </a:br>
            <a:r>
              <a:rPr lang="en-GB" sz="2000" dirty="0">
                <a:solidFill>
                  <a:srgbClr val="4472C4">
                    <a:lumMod val="50000"/>
                  </a:srgbClr>
                </a:solidFill>
              </a:rPr>
              <a:t>Separate the words. Was </a:t>
            </a:r>
            <a:r>
              <a:rPr lang="en-GB" sz="2000" dirty="0" err="1">
                <a:solidFill>
                  <a:srgbClr val="4472C4">
                    <a:lumMod val="50000"/>
                  </a:srgbClr>
                </a:solidFill>
              </a:rPr>
              <a:t>ist</a:t>
            </a:r>
            <a:r>
              <a:rPr lang="en-GB" sz="2000" dirty="0">
                <a:solidFill>
                  <a:srgbClr val="4472C4">
                    <a:lumMod val="50000"/>
                  </a:srgbClr>
                </a:solidFill>
              </a:rPr>
              <a:t> das auf </a:t>
            </a:r>
            <a:r>
              <a:rPr lang="en-GB" sz="2000" dirty="0" err="1">
                <a:solidFill>
                  <a:srgbClr val="4472C4">
                    <a:lumMod val="50000"/>
                  </a:srgbClr>
                </a:solidFill>
              </a:rPr>
              <a:t>Englisch</a:t>
            </a:r>
            <a:r>
              <a:rPr lang="en-GB" sz="2000" dirty="0">
                <a:solidFill>
                  <a:srgbClr val="4472C4">
                    <a:lumMod val="50000"/>
                  </a:srgbClr>
                </a:solidFill>
              </a:rPr>
              <a:t>?</a:t>
            </a:r>
          </a:p>
        </p:txBody>
      </p:sp>
      <p:cxnSp>
        <p:nvCxnSpPr>
          <p:cNvPr id="73" name="Straight Connector 72" descr="straight line showing how to separate words"/>
          <p:cNvCxnSpPr/>
          <p:nvPr/>
        </p:nvCxnSpPr>
        <p:spPr>
          <a:xfrm>
            <a:off x="7357244" y="170148"/>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nvGraphicFramePr>
        <p:xfrm>
          <a:off x="5919650" y="901191"/>
          <a:ext cx="5893409" cy="2773680"/>
        </p:xfrm>
        <a:graphic>
          <a:graphicData uri="http://schemas.openxmlformats.org/drawingml/2006/table">
            <a:tbl>
              <a:tblPr firstRow="1" bandRow="1">
                <a:tableStyleId>{5940675A-B579-460E-94D1-54222C63F5DA}</a:tableStyleId>
              </a:tblPr>
              <a:tblGrid>
                <a:gridCol w="2235809">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r>
                        <a:rPr lang="en-GB" sz="2000" dirty="0" err="1">
                          <a:solidFill>
                            <a:srgbClr val="115076"/>
                          </a:solidFill>
                        </a:rPr>
                        <a:t>Winterurlaub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2000" dirty="0" err="1">
                          <a:solidFill>
                            <a:srgbClr val="115076"/>
                          </a:solidFill>
                        </a:rPr>
                        <a:t>Aktivurlaub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2000" dirty="0" err="1">
                          <a:solidFill>
                            <a:srgbClr val="115076"/>
                          </a:solidFill>
                        </a:rPr>
                        <a:t>Rucksackurlaub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sz="2000" dirty="0" err="1">
                          <a:solidFill>
                            <a:srgbClr val="115076"/>
                          </a:solidFill>
                        </a:rPr>
                        <a:t>Familienurlaub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sz="2000" baseline="0" dirty="0" err="1">
                          <a:solidFill>
                            <a:srgbClr val="115076"/>
                          </a:solidFill>
                        </a:rPr>
                        <a:t>Tag</a:t>
                      </a:r>
                      <a:r>
                        <a:rPr lang="en-GB" sz="2000" dirty="0" err="1">
                          <a:solidFill>
                            <a:srgbClr val="115076"/>
                          </a:solidFill>
                        </a:rPr>
                        <a:t>esurlaub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GB" sz="2000" dirty="0" err="1">
                          <a:solidFill>
                            <a:srgbClr val="115076"/>
                          </a:solidFill>
                        </a:rPr>
                        <a:t>Bootsurlaub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GB" sz="2000" dirty="0" err="1">
                          <a:solidFill>
                            <a:srgbClr val="115076"/>
                          </a:solidFill>
                        </a:rPr>
                        <a:t>Strandurlaub</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75" name="Straight Connector 74" descr="straight line showing how to separate words"/>
          <p:cNvCxnSpPr/>
          <p:nvPr/>
        </p:nvCxnSpPr>
        <p:spPr>
          <a:xfrm>
            <a:off x="6792952" y="890979"/>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descr="straight line showing how to separate words"/>
          <p:cNvCxnSpPr/>
          <p:nvPr/>
        </p:nvCxnSpPr>
        <p:spPr>
          <a:xfrm>
            <a:off x="6624076" y="1303938"/>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108439" y="907670"/>
            <a:ext cx="2094879" cy="369332"/>
          </a:xfrm>
          <a:prstGeom prst="rect">
            <a:avLst/>
          </a:prstGeom>
          <a:noFill/>
        </p:spPr>
        <p:txBody>
          <a:bodyPr wrap="square" rtlCol="0">
            <a:spAutoFit/>
          </a:bodyPr>
          <a:lstStyle/>
          <a:p>
            <a:pPr>
              <a:defRPr/>
            </a:pPr>
            <a:r>
              <a:rPr lang="en-GB" dirty="0">
                <a:solidFill>
                  <a:srgbClr val="4472C4">
                    <a:lumMod val="50000"/>
                  </a:srgbClr>
                </a:solidFill>
              </a:rPr>
              <a:t>winter holiday</a:t>
            </a:r>
          </a:p>
        </p:txBody>
      </p:sp>
      <p:sp>
        <p:nvSpPr>
          <p:cNvPr id="78" name="TextBox 77"/>
          <p:cNvSpPr txBox="1"/>
          <p:nvPr/>
        </p:nvSpPr>
        <p:spPr>
          <a:xfrm>
            <a:off x="8145509" y="1293595"/>
            <a:ext cx="3836425" cy="369332"/>
          </a:xfrm>
          <a:prstGeom prst="rect">
            <a:avLst/>
          </a:prstGeom>
          <a:noFill/>
        </p:spPr>
        <p:txBody>
          <a:bodyPr wrap="square" rtlCol="0">
            <a:spAutoFit/>
          </a:bodyPr>
          <a:lstStyle/>
          <a:p>
            <a:pPr>
              <a:defRPr/>
            </a:pPr>
            <a:r>
              <a:rPr lang="en-GB" dirty="0">
                <a:solidFill>
                  <a:srgbClr val="4472C4">
                    <a:lumMod val="50000"/>
                  </a:srgbClr>
                </a:solidFill>
              </a:rPr>
              <a:t>activity holiday / active holiday</a:t>
            </a:r>
          </a:p>
        </p:txBody>
      </p:sp>
      <p:cxnSp>
        <p:nvCxnSpPr>
          <p:cNvPr id="79" name="Straight Connector 78" descr="straight line showing how to separate words"/>
          <p:cNvCxnSpPr/>
          <p:nvPr/>
        </p:nvCxnSpPr>
        <p:spPr>
          <a:xfrm>
            <a:off x="7171892" y="1716897"/>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108439" y="1693900"/>
            <a:ext cx="3836425" cy="369332"/>
          </a:xfrm>
          <a:prstGeom prst="rect">
            <a:avLst/>
          </a:prstGeom>
          <a:noFill/>
        </p:spPr>
        <p:txBody>
          <a:bodyPr wrap="square" rtlCol="0">
            <a:spAutoFit/>
          </a:bodyPr>
          <a:lstStyle/>
          <a:p>
            <a:pPr>
              <a:defRPr/>
            </a:pPr>
            <a:r>
              <a:rPr lang="en-GB" dirty="0">
                <a:solidFill>
                  <a:srgbClr val="4472C4">
                    <a:lumMod val="50000"/>
                  </a:srgbClr>
                </a:solidFill>
              </a:rPr>
              <a:t>backpacking holiday</a:t>
            </a:r>
          </a:p>
        </p:txBody>
      </p:sp>
      <p:cxnSp>
        <p:nvCxnSpPr>
          <p:cNvPr id="82" name="Straight Connector 81" descr="straight line showing how to separate words"/>
          <p:cNvCxnSpPr/>
          <p:nvPr/>
        </p:nvCxnSpPr>
        <p:spPr>
          <a:xfrm>
            <a:off x="7003017" y="2085038"/>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145509" y="2078826"/>
            <a:ext cx="3836425" cy="369332"/>
          </a:xfrm>
          <a:prstGeom prst="rect">
            <a:avLst/>
          </a:prstGeom>
          <a:noFill/>
        </p:spPr>
        <p:txBody>
          <a:bodyPr wrap="square" rtlCol="0">
            <a:spAutoFit/>
          </a:bodyPr>
          <a:lstStyle/>
          <a:p>
            <a:pPr>
              <a:defRPr/>
            </a:pPr>
            <a:r>
              <a:rPr lang="en-GB" dirty="0">
                <a:solidFill>
                  <a:srgbClr val="4472C4">
                    <a:lumMod val="50000"/>
                  </a:srgbClr>
                </a:solidFill>
              </a:rPr>
              <a:t>family holiday</a:t>
            </a:r>
          </a:p>
        </p:txBody>
      </p:sp>
      <p:cxnSp>
        <p:nvCxnSpPr>
          <p:cNvPr id="84" name="Straight Connector 83" descr="straight line showing how to separate words"/>
          <p:cNvCxnSpPr/>
          <p:nvPr/>
        </p:nvCxnSpPr>
        <p:spPr>
          <a:xfrm>
            <a:off x="6747646" y="2499074"/>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145508" y="2499791"/>
            <a:ext cx="3836425" cy="369332"/>
          </a:xfrm>
          <a:prstGeom prst="rect">
            <a:avLst/>
          </a:prstGeom>
          <a:noFill/>
        </p:spPr>
        <p:txBody>
          <a:bodyPr wrap="square" rtlCol="0">
            <a:spAutoFit/>
          </a:bodyPr>
          <a:lstStyle/>
          <a:p>
            <a:pPr>
              <a:defRPr/>
            </a:pPr>
            <a:r>
              <a:rPr lang="en-GB" dirty="0">
                <a:solidFill>
                  <a:srgbClr val="4472C4">
                    <a:lumMod val="50000"/>
                  </a:srgbClr>
                </a:solidFill>
              </a:rPr>
              <a:t>day’s holiday</a:t>
            </a:r>
          </a:p>
        </p:txBody>
      </p:sp>
      <p:cxnSp>
        <p:nvCxnSpPr>
          <p:cNvPr id="86" name="Straight Connector 85" descr="straight line showing how to separate words"/>
          <p:cNvCxnSpPr/>
          <p:nvPr/>
        </p:nvCxnSpPr>
        <p:spPr>
          <a:xfrm>
            <a:off x="6678481" y="2889026"/>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145508" y="2923725"/>
            <a:ext cx="3836425" cy="369332"/>
          </a:xfrm>
          <a:prstGeom prst="rect">
            <a:avLst/>
          </a:prstGeom>
          <a:noFill/>
        </p:spPr>
        <p:txBody>
          <a:bodyPr wrap="square" rtlCol="0">
            <a:spAutoFit/>
          </a:bodyPr>
          <a:lstStyle/>
          <a:p>
            <a:pPr>
              <a:defRPr/>
            </a:pPr>
            <a:r>
              <a:rPr lang="en-GB" dirty="0">
                <a:solidFill>
                  <a:srgbClr val="4472C4">
                    <a:lumMod val="50000"/>
                  </a:srgbClr>
                </a:solidFill>
              </a:rPr>
              <a:t>boating holiday</a:t>
            </a:r>
          </a:p>
        </p:txBody>
      </p:sp>
      <p:cxnSp>
        <p:nvCxnSpPr>
          <p:cNvPr id="88" name="Straight Connector 87" descr="straight line showing how to separate words"/>
          <p:cNvCxnSpPr/>
          <p:nvPr/>
        </p:nvCxnSpPr>
        <p:spPr>
          <a:xfrm>
            <a:off x="6792952" y="3261912"/>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145508" y="3285195"/>
            <a:ext cx="3836425" cy="369332"/>
          </a:xfrm>
          <a:prstGeom prst="rect">
            <a:avLst/>
          </a:prstGeom>
          <a:noFill/>
        </p:spPr>
        <p:txBody>
          <a:bodyPr wrap="square" rtlCol="0">
            <a:spAutoFit/>
          </a:bodyPr>
          <a:lstStyle/>
          <a:p>
            <a:pPr>
              <a:defRPr/>
            </a:pPr>
            <a:r>
              <a:rPr lang="en-GB" dirty="0">
                <a:solidFill>
                  <a:srgbClr val="4472C4">
                    <a:lumMod val="50000"/>
                  </a:srgbClr>
                </a:solidFill>
              </a:rPr>
              <a:t>beach holiday</a:t>
            </a:r>
          </a:p>
        </p:txBody>
      </p:sp>
      <p:sp>
        <p:nvSpPr>
          <p:cNvPr id="90" name="TextBox 89"/>
          <p:cNvSpPr txBox="1"/>
          <p:nvPr/>
        </p:nvSpPr>
        <p:spPr>
          <a:xfrm>
            <a:off x="5831282" y="3708859"/>
            <a:ext cx="6272349" cy="707886"/>
          </a:xfrm>
          <a:prstGeom prst="rect">
            <a:avLst/>
          </a:prstGeom>
          <a:noFill/>
        </p:spPr>
        <p:txBody>
          <a:bodyPr wrap="square" rtlCol="0">
            <a:spAutoFit/>
          </a:bodyPr>
          <a:lstStyle/>
          <a:p>
            <a:pPr>
              <a:defRPr/>
            </a:pPr>
            <a:r>
              <a:rPr lang="en-GB" sz="2000" b="1" dirty="0">
                <a:solidFill>
                  <a:srgbClr val="4472C4">
                    <a:lumMod val="50000"/>
                  </a:srgbClr>
                </a:solidFill>
              </a:rPr>
              <a:t>4</a:t>
            </a:r>
            <a:r>
              <a:rPr lang="en-GB" sz="2000" dirty="0">
                <a:solidFill>
                  <a:srgbClr val="4472C4">
                    <a:lumMod val="50000"/>
                  </a:srgbClr>
                </a:solidFill>
              </a:rPr>
              <a:t>  </a:t>
            </a:r>
            <a:r>
              <a:rPr lang="en-GB" sz="2000" b="1" dirty="0" err="1">
                <a:solidFill>
                  <a:srgbClr val="4472C4">
                    <a:lumMod val="50000"/>
                  </a:srgbClr>
                </a:solidFill>
              </a:rPr>
              <a:t>Urlaubssachen</a:t>
            </a:r>
            <a:r>
              <a:rPr lang="en-GB" sz="2000" b="1" dirty="0">
                <a:solidFill>
                  <a:srgbClr val="4472C4">
                    <a:lumMod val="50000"/>
                  </a:srgbClr>
                </a:solidFill>
              </a:rPr>
              <a:t>  </a:t>
            </a:r>
            <a:br>
              <a:rPr lang="en-GB" sz="2000" dirty="0">
                <a:solidFill>
                  <a:srgbClr val="4472C4">
                    <a:lumMod val="50000"/>
                  </a:srgbClr>
                </a:solidFill>
              </a:rPr>
            </a:br>
            <a:r>
              <a:rPr lang="en-GB" sz="2000" dirty="0">
                <a:solidFill>
                  <a:srgbClr val="4472C4">
                    <a:lumMod val="50000"/>
                  </a:srgbClr>
                </a:solidFill>
              </a:rPr>
              <a:t>Separate the words. Was </a:t>
            </a:r>
            <a:r>
              <a:rPr lang="en-GB" sz="2000" dirty="0" err="1">
                <a:solidFill>
                  <a:srgbClr val="4472C4">
                    <a:lumMod val="50000"/>
                  </a:srgbClr>
                </a:solidFill>
              </a:rPr>
              <a:t>ist</a:t>
            </a:r>
            <a:r>
              <a:rPr lang="en-GB" sz="2000" dirty="0">
                <a:solidFill>
                  <a:srgbClr val="4472C4">
                    <a:lumMod val="50000"/>
                  </a:srgbClr>
                </a:solidFill>
              </a:rPr>
              <a:t> das auf </a:t>
            </a:r>
            <a:r>
              <a:rPr lang="en-GB" sz="2000" dirty="0" err="1">
                <a:solidFill>
                  <a:srgbClr val="4472C4">
                    <a:lumMod val="50000"/>
                  </a:srgbClr>
                </a:solidFill>
              </a:rPr>
              <a:t>Englisch</a:t>
            </a:r>
            <a:r>
              <a:rPr lang="en-GB" sz="2000" dirty="0">
                <a:solidFill>
                  <a:srgbClr val="4472C4">
                    <a:lumMod val="50000"/>
                  </a:srgbClr>
                </a:solidFill>
              </a:rPr>
              <a:t>?</a:t>
            </a:r>
          </a:p>
        </p:txBody>
      </p:sp>
      <p:cxnSp>
        <p:nvCxnSpPr>
          <p:cNvPr id="91" name="Straight Connector 90" descr="straight line showing how to separate words"/>
          <p:cNvCxnSpPr/>
          <p:nvPr/>
        </p:nvCxnSpPr>
        <p:spPr>
          <a:xfrm>
            <a:off x="7122464" y="3685591"/>
            <a:ext cx="0" cy="41295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5919650" y="4352207"/>
          <a:ext cx="5522707" cy="1981200"/>
        </p:xfrm>
        <a:graphic>
          <a:graphicData uri="http://schemas.openxmlformats.org/drawingml/2006/table">
            <a:tbl>
              <a:tblPr firstRow="1" bandRow="1">
                <a:tableStyleId>{5940675A-B579-460E-94D1-54222C63F5DA}</a:tableStyleId>
              </a:tblPr>
              <a:tblGrid>
                <a:gridCol w="2465977">
                  <a:extLst>
                    <a:ext uri="{9D8B030D-6E8A-4147-A177-3AD203B41FA5}">
                      <a16:colId xmlns:a16="http://schemas.microsoft.com/office/drawing/2014/main" val="20000"/>
                    </a:ext>
                  </a:extLst>
                </a:gridCol>
                <a:gridCol w="3056730">
                  <a:extLst>
                    <a:ext uri="{9D8B030D-6E8A-4147-A177-3AD203B41FA5}">
                      <a16:colId xmlns:a16="http://schemas.microsoft.com/office/drawing/2014/main" val="20001"/>
                    </a:ext>
                  </a:extLst>
                </a:gridCol>
              </a:tblGrid>
              <a:tr h="370840">
                <a:tc>
                  <a:txBody>
                    <a:bodyPr/>
                    <a:lstStyle/>
                    <a:p>
                      <a:r>
                        <a:rPr lang="en-GB" sz="2000" dirty="0">
                          <a:solidFill>
                            <a:srgbClr val="115076"/>
                          </a:solidFill>
                        </a:rPr>
                        <a:t>____ </a:t>
                      </a:r>
                      <a:r>
                        <a:rPr lang="en-GB" sz="2000" dirty="0" err="1">
                          <a:solidFill>
                            <a:srgbClr val="115076"/>
                          </a:solidFill>
                        </a:rPr>
                        <a:t>Urlaubstag</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2000" dirty="0">
                          <a:solidFill>
                            <a:srgbClr val="115076"/>
                          </a:solidFill>
                        </a:rPr>
                        <a:t>____</a:t>
                      </a:r>
                      <a:r>
                        <a:rPr lang="en-GB" sz="2000" baseline="0" dirty="0">
                          <a:solidFill>
                            <a:srgbClr val="115076"/>
                          </a:solidFill>
                        </a:rPr>
                        <a:t> </a:t>
                      </a:r>
                      <a:r>
                        <a:rPr lang="en-GB" sz="2000" baseline="0" dirty="0" err="1">
                          <a:solidFill>
                            <a:srgbClr val="115076"/>
                          </a:solidFill>
                        </a:rPr>
                        <a:t>Urlaubsideen</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2000" dirty="0">
                          <a:solidFill>
                            <a:srgbClr val="115076"/>
                          </a:solidFill>
                        </a:rPr>
                        <a:t>____ </a:t>
                      </a:r>
                      <a:r>
                        <a:rPr lang="en-GB" sz="2000" dirty="0" err="1">
                          <a:solidFill>
                            <a:srgbClr val="115076"/>
                          </a:solidFill>
                        </a:rPr>
                        <a:t>Urlaubsort</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sz="2000" dirty="0">
                          <a:solidFill>
                            <a:srgbClr val="115076"/>
                          </a:solidFill>
                        </a:rPr>
                        <a:t>____ </a:t>
                      </a:r>
                      <a:r>
                        <a:rPr lang="en-GB" sz="2000" dirty="0" err="1">
                          <a:solidFill>
                            <a:srgbClr val="115076"/>
                          </a:solidFill>
                        </a:rPr>
                        <a:t>Urlaubshotel</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sz="2000" dirty="0">
                          <a:solidFill>
                            <a:srgbClr val="115076"/>
                          </a:solidFill>
                        </a:rPr>
                        <a:t>____ </a:t>
                      </a:r>
                      <a:r>
                        <a:rPr lang="en-GB" sz="2000" dirty="0" err="1">
                          <a:solidFill>
                            <a:srgbClr val="115076"/>
                          </a:solidFill>
                        </a:rPr>
                        <a:t>Urlaubsgeld</a:t>
                      </a:r>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3" name="TextBox 92"/>
          <p:cNvSpPr txBox="1"/>
          <p:nvPr/>
        </p:nvSpPr>
        <p:spPr>
          <a:xfrm>
            <a:off x="5896739" y="4368048"/>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cxnSp>
        <p:nvCxnSpPr>
          <p:cNvPr id="94" name="Straight Connector 93" descr="straight line underlining an ending "/>
          <p:cNvCxnSpPr/>
          <p:nvPr/>
        </p:nvCxnSpPr>
        <p:spPr>
          <a:xfrm flipV="1">
            <a:off x="7488027" y="4660004"/>
            <a:ext cx="409064" cy="3134"/>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354703" y="4380658"/>
            <a:ext cx="2222762" cy="369332"/>
          </a:xfrm>
          <a:prstGeom prst="rect">
            <a:avLst/>
          </a:prstGeom>
          <a:noFill/>
        </p:spPr>
        <p:txBody>
          <a:bodyPr wrap="square" rtlCol="0">
            <a:spAutoFit/>
          </a:bodyPr>
          <a:lstStyle/>
          <a:p>
            <a:pPr>
              <a:defRPr/>
            </a:pPr>
            <a:r>
              <a:rPr lang="en-GB" dirty="0">
                <a:solidFill>
                  <a:srgbClr val="4472C4">
                    <a:lumMod val="50000"/>
                  </a:srgbClr>
                </a:solidFill>
              </a:rPr>
              <a:t>holiday day</a:t>
            </a:r>
          </a:p>
        </p:txBody>
      </p:sp>
      <p:sp>
        <p:nvSpPr>
          <p:cNvPr id="97" name="TextBox 96"/>
          <p:cNvSpPr txBox="1"/>
          <p:nvPr/>
        </p:nvSpPr>
        <p:spPr>
          <a:xfrm>
            <a:off x="5874266" y="4739252"/>
            <a:ext cx="815065" cy="400110"/>
          </a:xfrm>
          <a:prstGeom prst="rect">
            <a:avLst/>
          </a:prstGeom>
          <a:noFill/>
        </p:spPr>
        <p:txBody>
          <a:bodyPr wrap="square" rtlCol="0">
            <a:spAutoFit/>
          </a:bodyPr>
          <a:lstStyle/>
          <a:p>
            <a:pPr algn="ctr">
              <a:defRPr/>
            </a:pPr>
            <a:r>
              <a:rPr lang="en-GB" sz="2000" b="1" dirty="0">
                <a:solidFill>
                  <a:srgbClr val="DAA520"/>
                </a:solidFill>
              </a:rPr>
              <a:t>die</a:t>
            </a:r>
          </a:p>
        </p:txBody>
      </p:sp>
      <p:cxnSp>
        <p:nvCxnSpPr>
          <p:cNvPr id="98" name="Straight Connector 97" descr="straight line underlining an ending "/>
          <p:cNvCxnSpPr/>
          <p:nvPr/>
        </p:nvCxnSpPr>
        <p:spPr>
          <a:xfrm flipV="1">
            <a:off x="7488027" y="5057230"/>
            <a:ext cx="724948" cy="15389"/>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354703" y="4765104"/>
            <a:ext cx="2222762" cy="369332"/>
          </a:xfrm>
          <a:prstGeom prst="rect">
            <a:avLst/>
          </a:prstGeom>
          <a:noFill/>
        </p:spPr>
        <p:txBody>
          <a:bodyPr wrap="square" rtlCol="0">
            <a:spAutoFit/>
          </a:bodyPr>
          <a:lstStyle/>
          <a:p>
            <a:pPr>
              <a:defRPr/>
            </a:pPr>
            <a:r>
              <a:rPr lang="en-GB" dirty="0">
                <a:solidFill>
                  <a:srgbClr val="4472C4">
                    <a:lumMod val="50000"/>
                  </a:srgbClr>
                </a:solidFill>
              </a:rPr>
              <a:t>holiday ideas</a:t>
            </a:r>
          </a:p>
        </p:txBody>
      </p:sp>
      <p:sp>
        <p:nvSpPr>
          <p:cNvPr id="101" name="TextBox 100"/>
          <p:cNvSpPr txBox="1"/>
          <p:nvPr/>
        </p:nvSpPr>
        <p:spPr>
          <a:xfrm>
            <a:off x="5865292" y="5142249"/>
            <a:ext cx="815065" cy="400110"/>
          </a:xfrm>
          <a:prstGeom prst="rect">
            <a:avLst/>
          </a:prstGeom>
          <a:noFill/>
        </p:spPr>
        <p:txBody>
          <a:bodyPr wrap="square" rtlCol="0">
            <a:spAutoFit/>
          </a:bodyPr>
          <a:lstStyle/>
          <a:p>
            <a:pPr algn="ctr">
              <a:defRPr/>
            </a:pPr>
            <a:r>
              <a:rPr lang="en-GB" sz="2000" b="1" dirty="0">
                <a:solidFill>
                  <a:srgbClr val="DAA520"/>
                </a:solidFill>
              </a:rPr>
              <a:t>der</a:t>
            </a:r>
          </a:p>
        </p:txBody>
      </p:sp>
      <p:cxnSp>
        <p:nvCxnSpPr>
          <p:cNvPr id="102" name="Straight Connector 101" descr="straight line underlining an ending "/>
          <p:cNvCxnSpPr/>
          <p:nvPr/>
        </p:nvCxnSpPr>
        <p:spPr>
          <a:xfrm flipV="1">
            <a:off x="7488027" y="5475616"/>
            <a:ext cx="309311" cy="2"/>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354702" y="5163879"/>
            <a:ext cx="2978315" cy="369332"/>
          </a:xfrm>
          <a:prstGeom prst="rect">
            <a:avLst/>
          </a:prstGeom>
          <a:noFill/>
        </p:spPr>
        <p:txBody>
          <a:bodyPr wrap="square" rtlCol="0">
            <a:spAutoFit/>
          </a:bodyPr>
          <a:lstStyle/>
          <a:p>
            <a:pPr>
              <a:defRPr/>
            </a:pPr>
            <a:r>
              <a:rPr lang="en-GB" dirty="0">
                <a:solidFill>
                  <a:srgbClr val="4472C4">
                    <a:lumMod val="50000"/>
                  </a:srgbClr>
                </a:solidFill>
              </a:rPr>
              <a:t>holiday place / location</a:t>
            </a:r>
          </a:p>
        </p:txBody>
      </p:sp>
      <p:sp>
        <p:nvSpPr>
          <p:cNvPr id="106" name="TextBox 105"/>
          <p:cNvSpPr txBox="1"/>
          <p:nvPr/>
        </p:nvSpPr>
        <p:spPr>
          <a:xfrm>
            <a:off x="5859139" y="5518179"/>
            <a:ext cx="815065" cy="400110"/>
          </a:xfrm>
          <a:prstGeom prst="rect">
            <a:avLst/>
          </a:prstGeom>
          <a:noFill/>
        </p:spPr>
        <p:txBody>
          <a:bodyPr wrap="square" rtlCol="0">
            <a:spAutoFit/>
          </a:bodyPr>
          <a:lstStyle/>
          <a:p>
            <a:pPr algn="ctr">
              <a:defRPr/>
            </a:pPr>
            <a:r>
              <a:rPr lang="en-GB" sz="2000" b="1" dirty="0">
                <a:solidFill>
                  <a:srgbClr val="DAA520"/>
                </a:solidFill>
              </a:rPr>
              <a:t>das</a:t>
            </a:r>
          </a:p>
        </p:txBody>
      </p:sp>
      <p:cxnSp>
        <p:nvCxnSpPr>
          <p:cNvPr id="107" name="Straight Connector 106" descr="straight line underlining an ending "/>
          <p:cNvCxnSpPr/>
          <p:nvPr/>
        </p:nvCxnSpPr>
        <p:spPr>
          <a:xfrm flipV="1">
            <a:off x="7481874" y="5844948"/>
            <a:ext cx="626565" cy="660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8354701" y="5577768"/>
            <a:ext cx="2978315" cy="369332"/>
          </a:xfrm>
          <a:prstGeom prst="rect">
            <a:avLst/>
          </a:prstGeom>
          <a:noFill/>
        </p:spPr>
        <p:txBody>
          <a:bodyPr wrap="square" rtlCol="0">
            <a:spAutoFit/>
          </a:bodyPr>
          <a:lstStyle/>
          <a:p>
            <a:pPr>
              <a:defRPr/>
            </a:pPr>
            <a:r>
              <a:rPr lang="en-GB" dirty="0">
                <a:solidFill>
                  <a:srgbClr val="4472C4">
                    <a:lumMod val="50000"/>
                  </a:srgbClr>
                </a:solidFill>
              </a:rPr>
              <a:t>holiday hotel</a:t>
            </a:r>
          </a:p>
        </p:txBody>
      </p:sp>
      <p:sp>
        <p:nvSpPr>
          <p:cNvPr id="110" name="TextBox 109"/>
          <p:cNvSpPr txBox="1"/>
          <p:nvPr/>
        </p:nvSpPr>
        <p:spPr>
          <a:xfrm>
            <a:off x="5896739" y="5930681"/>
            <a:ext cx="815065" cy="400110"/>
          </a:xfrm>
          <a:prstGeom prst="rect">
            <a:avLst/>
          </a:prstGeom>
          <a:noFill/>
        </p:spPr>
        <p:txBody>
          <a:bodyPr wrap="square" rtlCol="0">
            <a:spAutoFit/>
          </a:bodyPr>
          <a:lstStyle/>
          <a:p>
            <a:pPr algn="ctr">
              <a:defRPr/>
            </a:pPr>
            <a:r>
              <a:rPr lang="en-GB" sz="2000" b="1" dirty="0">
                <a:solidFill>
                  <a:srgbClr val="DAA520"/>
                </a:solidFill>
              </a:rPr>
              <a:t>das</a:t>
            </a:r>
          </a:p>
        </p:txBody>
      </p:sp>
      <p:cxnSp>
        <p:nvCxnSpPr>
          <p:cNvPr id="111" name="Straight Connector 110" descr="straight line underlining an ending "/>
          <p:cNvCxnSpPr/>
          <p:nvPr/>
        </p:nvCxnSpPr>
        <p:spPr>
          <a:xfrm flipV="1">
            <a:off x="7519474" y="6257450"/>
            <a:ext cx="512874" cy="6600"/>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8354700" y="5979189"/>
            <a:ext cx="2978315" cy="369332"/>
          </a:xfrm>
          <a:prstGeom prst="rect">
            <a:avLst/>
          </a:prstGeom>
          <a:noFill/>
        </p:spPr>
        <p:txBody>
          <a:bodyPr wrap="square" rtlCol="0">
            <a:spAutoFit/>
          </a:bodyPr>
          <a:lstStyle/>
          <a:p>
            <a:pPr>
              <a:defRPr/>
            </a:pPr>
            <a:r>
              <a:rPr lang="en-GB" dirty="0">
                <a:solidFill>
                  <a:srgbClr val="4472C4">
                    <a:lumMod val="50000"/>
                  </a:srgbClr>
                </a:solidFill>
              </a:rPr>
              <a:t>holiday money</a:t>
            </a:r>
          </a:p>
        </p:txBody>
      </p:sp>
    </p:spTree>
    <p:extLst>
      <p:ext uri="{BB962C8B-B14F-4D97-AF65-F5344CB8AC3E}">
        <p14:creationId xmlns:p14="http://schemas.microsoft.com/office/powerpoint/2010/main" val="38061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5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5"/>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7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7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9"/>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8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8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84"/>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85"/>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86"/>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87"/>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88"/>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89"/>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93"/>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94"/>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96"/>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97"/>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98"/>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00"/>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101"/>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102"/>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05"/>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06"/>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07"/>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109"/>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110"/>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111"/>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20" grpId="0"/>
      <p:bldP spid="21" grpId="0"/>
      <p:bldP spid="29" grpId="0"/>
      <p:bldP spid="30" grpId="0"/>
      <p:bldP spid="32" grpId="0"/>
      <p:bldP spid="33" grpId="0"/>
      <p:bldP spid="34" grpId="0" animBg="1"/>
      <p:bldP spid="37" grpId="0"/>
      <p:bldP spid="40" grpId="0"/>
      <p:bldP spid="41" grpId="0"/>
      <p:bldP spid="51" grpId="0"/>
      <p:bldP spid="52" grpId="0"/>
      <p:bldP spid="54" grpId="0"/>
      <p:bldP spid="55" grpId="0"/>
      <p:bldP spid="56" grpId="0"/>
      <p:bldP spid="58" grpId="0"/>
      <p:bldP spid="65" grpId="0"/>
      <p:bldP spid="77" grpId="0"/>
      <p:bldP spid="78" grpId="0"/>
      <p:bldP spid="80" grpId="0"/>
      <p:bldP spid="83" grpId="0"/>
      <p:bldP spid="85" grpId="0"/>
      <p:bldP spid="87" grpId="0"/>
      <p:bldP spid="89" grpId="0"/>
      <p:bldP spid="93" grpId="0"/>
      <p:bldP spid="96" grpId="0"/>
      <p:bldP spid="97" grpId="0"/>
      <p:bldP spid="100" grpId="0"/>
      <p:bldP spid="101" grpId="0"/>
      <p:bldP spid="105" grpId="0"/>
      <p:bldP spid="106" grpId="0"/>
      <p:bldP spid="109" grpId="0"/>
      <p:bldP spid="110" grpId="0"/>
      <p:bldP spid="1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4472C4">
                    <a:lumMod val="50000"/>
                  </a:srgbClr>
                </a:solidFill>
              </a:rPr>
              <a:t>Using word reference resources</a:t>
            </a:r>
          </a:p>
          <a:p>
            <a:endParaRPr lang="en-GB">
              <a:solidFill>
                <a:srgbClr val="4472C4">
                  <a:lumMod val="50000"/>
                </a:srgbClr>
              </a:solidFill>
            </a:endParaRPr>
          </a:p>
          <a:p>
            <a:r>
              <a:rPr lang="en-GB">
                <a:solidFill>
                  <a:srgbClr val="4472C4">
                    <a:lumMod val="50000"/>
                  </a:srgbClr>
                </a:solidFill>
              </a:rPr>
              <a:t>Word patterns</a:t>
            </a:r>
          </a:p>
          <a:p>
            <a:pPr marL="0" indent="0">
              <a:buFont typeface="Arial" panose="020B0604020202020204" pitchFamily="34" charset="0"/>
              <a:buNone/>
            </a:pPr>
            <a:endParaRPr lang="en-GB">
              <a:solidFill>
                <a:srgbClr val="4472C4">
                  <a:lumMod val="50000"/>
                </a:srgbClr>
              </a:solidFill>
            </a:endParaRPr>
          </a:p>
          <a:p>
            <a:r>
              <a:rPr lang="en-GB">
                <a:solidFill>
                  <a:srgbClr val="4472C4">
                    <a:lumMod val="50000"/>
                  </a:srgbClr>
                </a:solidFill>
              </a:rPr>
              <a:t>Compound nouns (German)</a:t>
            </a:r>
          </a:p>
          <a:p>
            <a:endParaRPr lang="en-GB">
              <a:solidFill>
                <a:srgbClr val="4472C4">
                  <a:lumMod val="50000"/>
                </a:srgbClr>
              </a:solidFill>
            </a:endParaRPr>
          </a:p>
          <a:p>
            <a:r>
              <a:rPr lang="en-GB">
                <a:solidFill>
                  <a:srgbClr val="4472C4">
                    <a:lumMod val="50000"/>
                  </a:srgbClr>
                </a:solidFill>
              </a:rPr>
              <a:t>Cognates</a:t>
            </a:r>
          </a:p>
          <a:p>
            <a:endParaRPr lang="en-GB">
              <a:solidFill>
                <a:srgbClr val="4472C4">
                  <a:lumMod val="50000"/>
                </a:srgbClr>
              </a:solidFill>
            </a:endParaRPr>
          </a:p>
          <a:p>
            <a:r>
              <a:rPr lang="en-GB">
                <a:solidFill>
                  <a:srgbClr val="4472C4">
                    <a:lumMod val="50000"/>
                  </a:srgbClr>
                </a:solidFill>
              </a:rPr>
              <a:t>Words with multiple meanings</a:t>
            </a:r>
          </a:p>
          <a:p>
            <a:endParaRPr lang="en-GB">
              <a:solidFill>
                <a:srgbClr val="4472C4">
                  <a:lumMod val="50000"/>
                </a:srgbClr>
              </a:solidFill>
            </a:endParaRPr>
          </a:p>
          <a:p>
            <a:r>
              <a:rPr lang="en-GB">
                <a:solidFill>
                  <a:srgbClr val="4472C4">
                    <a:lumMod val="50000"/>
                  </a:srgbClr>
                </a:solidFill>
              </a:rPr>
              <a:t>Lexical profiling tool</a:t>
            </a:r>
          </a:p>
          <a:p>
            <a:endParaRPr lang="en-GB" sz="2400" dirty="0">
              <a:solidFill>
                <a:srgbClr val="4472C4">
                  <a:lumMod val="50000"/>
                </a:srgbClr>
              </a:solidFill>
            </a:endParaRPr>
          </a:p>
        </p:txBody>
      </p:sp>
      <p:pic>
        <p:nvPicPr>
          <p:cNvPr id="5" name="Picture 4"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pic>
        <p:nvPicPr>
          <p:cNvPr id="10" name="Picture 9"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04" y="1692575"/>
            <a:ext cx="833988" cy="818351"/>
          </a:xfrm>
          <a:prstGeom prst="rect">
            <a:avLst/>
          </a:prstGeom>
        </p:spPr>
      </p:pic>
      <p:pic>
        <p:nvPicPr>
          <p:cNvPr id="12" name="Picture 11"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2554896"/>
            <a:ext cx="833988" cy="818351"/>
          </a:xfrm>
          <a:prstGeom prst="rect">
            <a:avLst/>
          </a:prstGeom>
        </p:spPr>
      </p:pic>
    </p:spTree>
    <p:extLst>
      <p:ext uri="{BB962C8B-B14F-4D97-AF65-F5344CB8AC3E}">
        <p14:creationId xmlns:p14="http://schemas.microsoft.com/office/powerpoint/2010/main" val="1147559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Cognates</a:t>
            </a:r>
          </a:p>
        </p:txBody>
      </p:sp>
      <p:sp>
        <p:nvSpPr>
          <p:cNvPr id="7" name="Rectangle 6"/>
          <p:cNvSpPr/>
          <p:nvPr/>
        </p:nvSpPr>
        <p:spPr>
          <a:xfrm>
            <a:off x="417800" y="1197878"/>
            <a:ext cx="11234935" cy="707886"/>
          </a:xfrm>
          <a:prstGeom prst="rect">
            <a:avLst/>
          </a:prstGeom>
        </p:spPr>
        <p:txBody>
          <a:bodyPr wrap="square">
            <a:spAutoFit/>
          </a:bodyPr>
          <a:lstStyle/>
          <a:p>
            <a:r>
              <a:rPr lang="en-GB" sz="2000">
                <a:solidFill>
                  <a:srgbClr val="4472C4">
                    <a:lumMod val="50000"/>
                  </a:srgbClr>
                </a:solidFill>
                <a:latin typeface="Century Gothic" panose="020B0502020202020204" pitchFamily="34" charset="0"/>
              </a:rPr>
              <a:t>This slide shows the first part of a list of high-frequency words that follow patterns between Spanish and English word forms (and are thus near-cognates). The full list is available </a:t>
            </a:r>
            <a:r>
              <a:rPr lang="en-GB" sz="2000">
                <a:solidFill>
                  <a:srgbClr val="4472C4">
                    <a:lumMod val="50000"/>
                  </a:srgbClr>
                </a:solidFill>
                <a:latin typeface="Century Gothic" panose="020B0502020202020204" pitchFamily="34" charset="0"/>
                <a:hlinkClick r:id="rId4"/>
              </a:rPr>
              <a:t>here.</a:t>
            </a:r>
            <a:endParaRPr lang="en-GB" sz="2000">
              <a:solidFill>
                <a:srgbClr val="4472C4">
                  <a:lumMod val="50000"/>
                </a:srgbClr>
              </a:solidFill>
              <a:latin typeface="Century Gothic" panose="020B0502020202020204" pitchFamily="34" charset="0"/>
            </a:endParaRPr>
          </a:p>
        </p:txBody>
      </p:sp>
      <p:graphicFrame>
        <p:nvGraphicFramePr>
          <p:cNvPr id="8" name="Table 7"/>
          <p:cNvGraphicFramePr>
            <a:graphicFrameLocks noGrp="1"/>
          </p:cNvGraphicFramePr>
          <p:nvPr/>
        </p:nvGraphicFramePr>
        <p:xfrm>
          <a:off x="3170555" y="2190750"/>
          <a:ext cx="5850890" cy="3588323"/>
        </p:xfrm>
        <a:graphic>
          <a:graphicData uri="http://schemas.openxmlformats.org/drawingml/2006/table">
            <a:tbl>
              <a:tblPr firstRow="1" firstCol="1" bandRow="1">
                <a:tableStyleId>{5C22544A-7EE6-4342-B048-85BDC9FD1C3A}</a:tableStyleId>
              </a:tblPr>
              <a:tblGrid>
                <a:gridCol w="1335405">
                  <a:extLst>
                    <a:ext uri="{9D8B030D-6E8A-4147-A177-3AD203B41FA5}">
                      <a16:colId xmlns:a16="http://schemas.microsoft.com/office/drawing/2014/main" val="131768035"/>
                    </a:ext>
                  </a:extLst>
                </a:gridCol>
                <a:gridCol w="1419225">
                  <a:extLst>
                    <a:ext uri="{9D8B030D-6E8A-4147-A177-3AD203B41FA5}">
                      <a16:colId xmlns:a16="http://schemas.microsoft.com/office/drawing/2014/main" val="196405687"/>
                    </a:ext>
                  </a:extLst>
                </a:gridCol>
                <a:gridCol w="858520">
                  <a:extLst>
                    <a:ext uri="{9D8B030D-6E8A-4147-A177-3AD203B41FA5}">
                      <a16:colId xmlns:a16="http://schemas.microsoft.com/office/drawing/2014/main" val="3209120167"/>
                    </a:ext>
                  </a:extLst>
                </a:gridCol>
                <a:gridCol w="1217295">
                  <a:extLst>
                    <a:ext uri="{9D8B030D-6E8A-4147-A177-3AD203B41FA5}">
                      <a16:colId xmlns:a16="http://schemas.microsoft.com/office/drawing/2014/main" val="3156006562"/>
                    </a:ext>
                  </a:extLst>
                </a:gridCol>
                <a:gridCol w="1020445">
                  <a:extLst>
                    <a:ext uri="{9D8B030D-6E8A-4147-A177-3AD203B41FA5}">
                      <a16:colId xmlns:a16="http://schemas.microsoft.com/office/drawing/2014/main" val="4142548670"/>
                    </a:ext>
                  </a:extLst>
                </a:gridCol>
              </a:tblGrid>
              <a:tr h="190500">
                <a:tc>
                  <a:txBody>
                    <a:bodyPr/>
                    <a:lstStyle/>
                    <a:p>
                      <a:pPr>
                        <a:lnSpc>
                          <a:spcPct val="107000"/>
                        </a:lnSpc>
                        <a:spcAft>
                          <a:spcPts val="800"/>
                        </a:spcAft>
                      </a:pPr>
                      <a:r>
                        <a:rPr lang="en-GB" sz="1100" dirty="0">
                          <a:effectLst/>
                          <a:highlight>
                            <a:srgbClr val="FFFF00"/>
                          </a:highlight>
                        </a:rPr>
                        <a:t>Pattern</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highlight>
                            <a:srgbClr val="FFFF00"/>
                          </a:highlight>
                        </a:rPr>
                        <a:t>Word</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highlight>
                            <a:srgbClr val="FFFF00"/>
                          </a:highlight>
                        </a:rPr>
                        <a:t>Frequency ranking</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highlight>
                            <a:srgbClr val="FFFF00"/>
                          </a:highlight>
                        </a:rPr>
                        <a:t>Translation</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highlight>
                            <a:srgbClr val="FFFF00"/>
                          </a:highlight>
                        </a:rPr>
                        <a:t>Word class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61770511"/>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048264"/>
                  </a:ext>
                </a:extLst>
              </a:tr>
              <a:tr h="190500">
                <a:tc rowSpan="3" gridSpan="3">
                  <a:txBody>
                    <a:bodyPr/>
                    <a:lstStyle/>
                    <a:p>
                      <a:pPr>
                        <a:lnSpc>
                          <a:spcPct val="107000"/>
                        </a:lnSpc>
                        <a:spcAft>
                          <a:spcPts val="800"/>
                        </a:spcAft>
                      </a:pPr>
                      <a:r>
                        <a:rPr lang="en-GB" sz="1100">
                          <a:effectLst/>
                        </a:rPr>
                        <a:t>1. The Spanish word adds an -o (and sometimes an accent) or changes a final '-e' in English to an –o</a:t>
                      </a:r>
                    </a:p>
                    <a:p>
                      <a:pPr>
                        <a:lnSpc>
                          <a:spcPct val="107000"/>
                        </a:lnSpc>
                        <a:spcAft>
                          <a:spcPts val="800"/>
                        </a:spcAft>
                      </a:pPr>
                      <a:r>
                        <a:rPr lang="en-GB" sz="1100">
                          <a:effectLst/>
                        </a:rPr>
                        <a:t>NB an accent is also sometimes added</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rowSpan="3" hMerge="1">
                  <a:txBody>
                    <a:bodyPr/>
                    <a:lstStyle/>
                    <a:p>
                      <a:endParaRPr lang="en-GB"/>
                    </a:p>
                  </a:txBody>
                  <a:tcPr/>
                </a:tc>
                <a:tc rowSpan="3" hMerge="1">
                  <a:txBody>
                    <a:bodyPr/>
                    <a:lstStyle/>
                    <a:p>
                      <a:endParaRPr lang="en-GB"/>
                    </a:p>
                  </a:txBody>
                  <a:tcPr/>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670095"/>
                  </a:ext>
                </a:extLst>
              </a:tr>
              <a:tr h="190500">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480356"/>
                  </a:ext>
                </a:extLst>
              </a:tr>
              <a:tr h="190500">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2307645"/>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caso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153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case, occasion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9166087"/>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humano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243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human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51580663"/>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artículo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458</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article, product, item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17474697"/>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minuto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478</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minute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02641040"/>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resto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522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rest, remainder, leftover</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34287713"/>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elemento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537</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element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83514223"/>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período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686</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period, time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29169147"/>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médico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692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medical</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66822426"/>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cubano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703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Cuban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168969"/>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modelo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705</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model, pattern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nc</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83272287"/>
                  </a:ext>
                </a:extLst>
              </a:tr>
              <a:tr h="190500">
                <a:tc>
                  <a:txBody>
                    <a:bodyPr/>
                    <a:lstStyle/>
                    <a:p>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futuro</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718</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future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nm</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7764404"/>
                  </a:ext>
                </a:extLst>
              </a:tr>
            </a:tbl>
          </a:graphicData>
        </a:graphic>
      </p:graphicFrame>
    </p:spTree>
    <p:extLst>
      <p:ext uri="{BB962C8B-B14F-4D97-AF65-F5344CB8AC3E}">
        <p14:creationId xmlns:p14="http://schemas.microsoft.com/office/powerpoint/2010/main" val="2676342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Cognates</a:t>
            </a:r>
          </a:p>
        </p:txBody>
      </p:sp>
      <p:sp>
        <p:nvSpPr>
          <p:cNvPr id="7" name="Rectangle 6"/>
          <p:cNvSpPr/>
          <p:nvPr/>
        </p:nvSpPr>
        <p:spPr>
          <a:xfrm>
            <a:off x="417800" y="1197878"/>
            <a:ext cx="11234935" cy="400110"/>
          </a:xfrm>
          <a:prstGeom prst="rect">
            <a:avLst/>
          </a:prstGeom>
        </p:spPr>
        <p:txBody>
          <a:bodyPr wrap="square">
            <a:spAutoFit/>
          </a:bodyPr>
          <a:lstStyle/>
          <a:p>
            <a:r>
              <a:rPr lang="en-GB" sz="2000">
                <a:solidFill>
                  <a:srgbClr val="4472C4">
                    <a:lumMod val="50000"/>
                  </a:srgbClr>
                </a:solidFill>
                <a:latin typeface="Century Gothic" panose="020B0502020202020204" pitchFamily="34" charset="0"/>
              </a:rPr>
              <a:t>A lists of true cognates (the first part of which is shown below) exists for French </a:t>
            </a:r>
            <a:r>
              <a:rPr lang="en-GB" sz="2000">
                <a:solidFill>
                  <a:srgbClr val="4472C4">
                    <a:lumMod val="50000"/>
                  </a:srgbClr>
                </a:solidFill>
                <a:latin typeface="Century Gothic" panose="020B0502020202020204" pitchFamily="34" charset="0"/>
                <a:hlinkClick r:id="rId4"/>
              </a:rPr>
              <a:t>here</a:t>
            </a:r>
            <a:r>
              <a:rPr lang="en-GB" sz="2000">
                <a:solidFill>
                  <a:srgbClr val="4472C4">
                    <a:lumMod val="50000"/>
                  </a:srgbClr>
                </a:solidFill>
                <a:latin typeface="Century Gothic" panose="020B0502020202020204" pitchFamily="34" charset="0"/>
              </a:rPr>
              <a:t>:</a:t>
            </a:r>
          </a:p>
        </p:txBody>
      </p:sp>
      <p:graphicFrame>
        <p:nvGraphicFramePr>
          <p:cNvPr id="4" name="Table 3"/>
          <p:cNvGraphicFramePr>
            <a:graphicFrameLocks noGrp="1"/>
          </p:cNvGraphicFramePr>
          <p:nvPr/>
        </p:nvGraphicFramePr>
        <p:xfrm>
          <a:off x="2713037" y="1888966"/>
          <a:ext cx="6765925" cy="4224655"/>
        </p:xfrm>
        <a:graphic>
          <a:graphicData uri="http://schemas.openxmlformats.org/drawingml/2006/table">
            <a:tbl>
              <a:tblPr firstRow="1" firstCol="1" bandRow="1">
                <a:tableStyleId>{5C22544A-7EE6-4342-B048-85BDC9FD1C3A}</a:tableStyleId>
              </a:tblPr>
              <a:tblGrid>
                <a:gridCol w="1638935">
                  <a:extLst>
                    <a:ext uri="{9D8B030D-6E8A-4147-A177-3AD203B41FA5}">
                      <a16:colId xmlns:a16="http://schemas.microsoft.com/office/drawing/2014/main" val="1342066632"/>
                    </a:ext>
                  </a:extLst>
                </a:gridCol>
                <a:gridCol w="1529715">
                  <a:extLst>
                    <a:ext uri="{9D8B030D-6E8A-4147-A177-3AD203B41FA5}">
                      <a16:colId xmlns:a16="http://schemas.microsoft.com/office/drawing/2014/main" val="1717228840"/>
                    </a:ext>
                  </a:extLst>
                </a:gridCol>
                <a:gridCol w="2610485">
                  <a:extLst>
                    <a:ext uri="{9D8B030D-6E8A-4147-A177-3AD203B41FA5}">
                      <a16:colId xmlns:a16="http://schemas.microsoft.com/office/drawing/2014/main" val="2480632500"/>
                    </a:ext>
                  </a:extLst>
                </a:gridCol>
                <a:gridCol w="986790">
                  <a:extLst>
                    <a:ext uri="{9D8B030D-6E8A-4147-A177-3AD203B41FA5}">
                      <a16:colId xmlns:a16="http://schemas.microsoft.com/office/drawing/2014/main" val="4129301279"/>
                    </a:ext>
                  </a:extLst>
                </a:gridCol>
              </a:tblGrid>
              <a:tr h="414655">
                <a:tc>
                  <a:txBody>
                    <a:bodyPr/>
                    <a:lstStyle/>
                    <a:p>
                      <a:pPr algn="ctr">
                        <a:lnSpc>
                          <a:spcPct val="107000"/>
                        </a:lnSpc>
                        <a:spcAft>
                          <a:spcPts val="0"/>
                        </a:spcAft>
                      </a:pPr>
                      <a:r>
                        <a:rPr lang="en-GB" sz="1100">
                          <a:effectLst/>
                        </a:rPr>
                        <a:t>Word</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Frequency ranking</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Translation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 </a:t>
                      </a:r>
                    </a:p>
                    <a:p>
                      <a:pPr algn="ctr">
                        <a:lnSpc>
                          <a:spcPct val="107000"/>
                        </a:lnSpc>
                        <a:spcAft>
                          <a:spcPts val="0"/>
                        </a:spcAft>
                      </a:pPr>
                      <a:r>
                        <a:rPr lang="en-GB" sz="1100">
                          <a:effectLst/>
                        </a:rPr>
                        <a:t>Word class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711788697"/>
                  </a:ext>
                </a:extLst>
              </a:tr>
              <a:tr h="190500">
                <a:tc>
                  <a:txBody>
                    <a:bodyPr/>
                    <a:lstStyle/>
                    <a:p>
                      <a:pPr>
                        <a:lnSpc>
                          <a:spcPct val="107000"/>
                        </a:lnSpc>
                        <a:spcAft>
                          <a:spcPts val="0"/>
                        </a:spcAft>
                      </a:pPr>
                      <a:r>
                        <a:rPr lang="en-GB" sz="1100">
                          <a:effectLst/>
                        </a:rPr>
                        <a:t>cause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127</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cause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862398984"/>
                  </a:ext>
                </a:extLst>
              </a:tr>
              <a:tr h="190500">
                <a:tc>
                  <a:txBody>
                    <a:bodyPr/>
                    <a:lstStyle/>
                    <a:p>
                      <a:pPr>
                        <a:lnSpc>
                          <a:spcPct val="107000"/>
                        </a:lnSpc>
                        <a:spcAft>
                          <a:spcPts val="0"/>
                        </a:spcAft>
                      </a:pPr>
                      <a:r>
                        <a:rPr lang="en-GB" sz="1100">
                          <a:effectLst/>
                        </a:rPr>
                        <a:t>question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144</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question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264493884"/>
                  </a:ext>
                </a:extLst>
              </a:tr>
              <a:tr h="190500">
                <a:tc>
                  <a:txBody>
                    <a:bodyPr/>
                    <a:lstStyle/>
                    <a:p>
                      <a:pPr>
                        <a:lnSpc>
                          <a:spcPct val="107000"/>
                        </a:lnSpc>
                        <a:spcAft>
                          <a:spcPts val="0"/>
                        </a:spcAft>
                      </a:pPr>
                      <a:r>
                        <a:rPr lang="en-GB" sz="1100">
                          <a:effectLst/>
                        </a:rPr>
                        <a:t>possible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175</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possible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97635580"/>
                  </a:ext>
                </a:extLst>
              </a:tr>
              <a:tr h="190500">
                <a:tc>
                  <a:txBody>
                    <a:bodyPr/>
                    <a:lstStyle/>
                    <a:p>
                      <a:pPr>
                        <a:lnSpc>
                          <a:spcPct val="107000"/>
                        </a:lnSpc>
                        <a:spcAft>
                          <a:spcPts val="0"/>
                        </a:spcAft>
                      </a:pPr>
                      <a:r>
                        <a:rPr lang="en-GB" sz="1100">
                          <a:effectLst/>
                        </a:rPr>
                        <a:t>simple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212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simple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403998301"/>
                  </a:ext>
                </a:extLst>
              </a:tr>
              <a:tr h="190500">
                <a:tc>
                  <a:txBody>
                    <a:bodyPr/>
                    <a:lstStyle/>
                    <a:p>
                      <a:pPr>
                        <a:lnSpc>
                          <a:spcPct val="107000"/>
                        </a:lnSpc>
                        <a:spcAft>
                          <a:spcPts val="0"/>
                        </a:spcAft>
                      </a:pPr>
                      <a:r>
                        <a:rPr lang="en-GB" sz="1100">
                          <a:effectLst/>
                        </a:rPr>
                        <a:t>condition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281</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condition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826481663"/>
                  </a:ext>
                </a:extLst>
              </a:tr>
              <a:tr h="190500">
                <a:tc>
                  <a:txBody>
                    <a:bodyPr/>
                    <a:lstStyle/>
                    <a:p>
                      <a:pPr>
                        <a:lnSpc>
                          <a:spcPct val="107000"/>
                        </a:lnSpc>
                        <a:spcAft>
                          <a:spcPts val="0"/>
                        </a:spcAft>
                      </a:pPr>
                      <a:r>
                        <a:rPr lang="en-GB" sz="1100">
                          <a:effectLst/>
                        </a:rPr>
                        <a:t>international</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282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international</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758059811"/>
                  </a:ext>
                </a:extLst>
              </a:tr>
              <a:tr h="190500">
                <a:tc>
                  <a:txBody>
                    <a:bodyPr/>
                    <a:lstStyle/>
                    <a:p>
                      <a:pPr>
                        <a:lnSpc>
                          <a:spcPct val="107000"/>
                        </a:lnSpc>
                        <a:spcAft>
                          <a:spcPts val="0"/>
                        </a:spcAft>
                      </a:pPr>
                      <a:r>
                        <a:rPr lang="en-GB" sz="1100">
                          <a:effectLst/>
                        </a:rPr>
                        <a:t>programme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340</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program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994819533"/>
                  </a:ext>
                </a:extLst>
              </a:tr>
              <a:tr h="190500">
                <a:tc>
                  <a:txBody>
                    <a:bodyPr/>
                    <a:lstStyle/>
                    <a:p>
                      <a:pPr>
                        <a:lnSpc>
                          <a:spcPct val="107000"/>
                        </a:lnSpc>
                        <a:spcAft>
                          <a:spcPts val="0"/>
                        </a:spcAft>
                      </a:pPr>
                      <a:r>
                        <a:rPr lang="en-GB" sz="1100">
                          <a:effectLst/>
                        </a:rPr>
                        <a:t>action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355</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action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402405164"/>
                  </a:ext>
                </a:extLst>
              </a:tr>
              <a:tr h="190500">
                <a:tc>
                  <a:txBody>
                    <a:bodyPr/>
                    <a:lstStyle/>
                    <a:p>
                      <a:pPr>
                        <a:lnSpc>
                          <a:spcPct val="107000"/>
                        </a:lnSpc>
                        <a:spcAft>
                          <a:spcPts val="0"/>
                        </a:spcAft>
                      </a:pPr>
                      <a:r>
                        <a:rPr lang="en-GB" sz="1100">
                          <a:effectLst/>
                        </a:rPr>
                        <a:t>minute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375</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minute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947477399"/>
                  </a:ext>
                </a:extLst>
              </a:tr>
              <a:tr h="190500">
                <a:tc>
                  <a:txBody>
                    <a:bodyPr/>
                    <a:lstStyle/>
                    <a:p>
                      <a:pPr>
                        <a:lnSpc>
                          <a:spcPct val="107000"/>
                        </a:lnSpc>
                        <a:spcAft>
                          <a:spcPts val="0"/>
                        </a:spcAft>
                      </a:pPr>
                      <a:r>
                        <a:rPr lang="en-GB" sz="1100">
                          <a:effectLst/>
                        </a:rPr>
                        <a:t>position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383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position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411778504"/>
                  </a:ext>
                </a:extLst>
              </a:tr>
              <a:tr h="190500">
                <a:tc>
                  <a:txBody>
                    <a:bodyPr/>
                    <a:lstStyle/>
                    <a:p>
                      <a:pPr>
                        <a:lnSpc>
                          <a:spcPct val="107000"/>
                        </a:lnSpc>
                        <a:spcAft>
                          <a:spcPts val="0"/>
                        </a:spcAft>
                      </a:pPr>
                      <a:r>
                        <a:rPr lang="en-GB" sz="1100">
                          <a:effectLst/>
                        </a:rPr>
                        <a:t>effort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388</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effort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015437255"/>
                  </a:ext>
                </a:extLst>
              </a:tr>
              <a:tr h="190500">
                <a:tc>
                  <a:txBody>
                    <a:bodyPr/>
                    <a:lstStyle/>
                    <a:p>
                      <a:pPr>
                        <a:lnSpc>
                          <a:spcPct val="107000"/>
                        </a:lnSpc>
                        <a:spcAft>
                          <a:spcPts val="0"/>
                        </a:spcAft>
                      </a:pPr>
                      <a:r>
                        <a:rPr lang="en-GB" sz="1100">
                          <a:effectLst/>
                        </a:rPr>
                        <a:t>dollar</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432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dollar</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178777984"/>
                  </a:ext>
                </a:extLst>
              </a:tr>
              <a:tr h="190500">
                <a:tc>
                  <a:txBody>
                    <a:bodyPr/>
                    <a:lstStyle/>
                    <a:p>
                      <a:pPr>
                        <a:lnSpc>
                          <a:spcPct val="107000"/>
                        </a:lnSpc>
                        <a:spcAft>
                          <a:spcPts val="0"/>
                        </a:spcAft>
                      </a:pPr>
                      <a:r>
                        <a:rPr lang="en-GB" sz="1100">
                          <a:effectLst/>
                        </a:rPr>
                        <a:t>commission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461</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commission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858912537"/>
                  </a:ext>
                </a:extLst>
              </a:tr>
              <a:tr h="190500">
                <a:tc>
                  <a:txBody>
                    <a:bodyPr/>
                    <a:lstStyle/>
                    <a:p>
                      <a:pPr>
                        <a:lnSpc>
                          <a:spcPct val="107000"/>
                        </a:lnSpc>
                        <a:spcAft>
                          <a:spcPts val="0"/>
                        </a:spcAft>
                      </a:pPr>
                      <a:r>
                        <a:rPr lang="en-GB" sz="1100">
                          <a:effectLst/>
                        </a:rPr>
                        <a:t>population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509</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population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158633936"/>
                  </a:ext>
                </a:extLst>
              </a:tr>
              <a:tr h="190500">
                <a:tc>
                  <a:txBody>
                    <a:bodyPr/>
                    <a:lstStyle/>
                    <a:p>
                      <a:pPr>
                        <a:lnSpc>
                          <a:spcPct val="107000"/>
                        </a:lnSpc>
                        <a:spcAft>
                          <a:spcPts val="0"/>
                        </a:spcAft>
                      </a:pPr>
                      <a:r>
                        <a:rPr lang="en-GB" sz="1100">
                          <a:effectLst/>
                        </a:rPr>
                        <a:t>nature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542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nature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189913566"/>
                  </a:ext>
                </a:extLst>
              </a:tr>
              <a:tr h="190500">
                <a:tc>
                  <a:txBody>
                    <a:bodyPr/>
                    <a:lstStyle/>
                    <a:p>
                      <a:pPr>
                        <a:lnSpc>
                          <a:spcPct val="107000"/>
                        </a:lnSpc>
                        <a:spcAft>
                          <a:spcPts val="0"/>
                        </a:spcAft>
                      </a:pPr>
                      <a:r>
                        <a:rPr lang="en-GB" sz="1100">
                          <a:effectLst/>
                        </a:rPr>
                        <a:t>charger</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544</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to load, charge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v</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009276694"/>
                  </a:ext>
                </a:extLst>
              </a:tr>
              <a:tr h="190500">
                <a:tc>
                  <a:txBody>
                    <a:bodyPr/>
                    <a:lstStyle/>
                    <a:p>
                      <a:pPr>
                        <a:lnSpc>
                          <a:spcPct val="107000"/>
                        </a:lnSpc>
                        <a:spcAft>
                          <a:spcPts val="0"/>
                        </a:spcAft>
                      </a:pPr>
                      <a:r>
                        <a:rPr lang="en-GB" sz="1100">
                          <a:effectLst/>
                        </a:rPr>
                        <a:t>organisation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570</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organisation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46024634"/>
                  </a:ext>
                </a:extLst>
              </a:tr>
              <a:tr h="190500">
                <a:tc>
                  <a:txBody>
                    <a:bodyPr/>
                    <a:lstStyle/>
                    <a:p>
                      <a:pPr>
                        <a:lnSpc>
                          <a:spcPct val="107000"/>
                        </a:lnSpc>
                        <a:spcAft>
                          <a:spcPts val="0"/>
                        </a:spcAft>
                      </a:pPr>
                      <a:r>
                        <a:rPr lang="en-GB" sz="1100">
                          <a:effectLst/>
                        </a:rPr>
                        <a:t>double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574</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double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nm, adj</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88586061"/>
                  </a:ext>
                </a:extLst>
              </a:tr>
              <a:tr h="190500">
                <a:tc>
                  <a:txBody>
                    <a:bodyPr/>
                    <a:lstStyle/>
                    <a:p>
                      <a:pPr>
                        <a:lnSpc>
                          <a:spcPct val="107000"/>
                        </a:lnSpc>
                        <a:spcAft>
                          <a:spcPts val="0"/>
                        </a:spcAft>
                      </a:pPr>
                      <a:r>
                        <a:rPr lang="en-GB" sz="1100">
                          <a:effectLst/>
                        </a:rPr>
                        <a:t>nation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576</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nf</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466463557"/>
                  </a:ext>
                </a:extLst>
              </a:tr>
              <a:tr h="190500">
                <a:tc>
                  <a:txBody>
                    <a:bodyPr/>
                    <a:lstStyle/>
                    <a:p>
                      <a:pPr>
                        <a:lnSpc>
                          <a:spcPct val="107000"/>
                        </a:lnSpc>
                        <a:spcAft>
                          <a:spcPts val="0"/>
                        </a:spcAft>
                      </a:pPr>
                      <a:r>
                        <a:rPr lang="en-GB" sz="1100">
                          <a:effectLst/>
                        </a:rPr>
                        <a:t>technique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a:effectLst/>
                        </a:rPr>
                        <a:t>592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a:effectLst/>
                        </a:rPr>
                        <a:t>technique, technics, technical</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nSpc>
                          <a:spcPct val="107000"/>
                        </a:lnSpc>
                        <a:spcAft>
                          <a:spcPts val="0"/>
                        </a:spcAft>
                      </a:pPr>
                      <a:r>
                        <a:rPr lang="en-GB" sz="1100" dirty="0" err="1">
                          <a:effectLst/>
                        </a:rPr>
                        <a:t>nf</a:t>
                      </a:r>
                      <a:r>
                        <a:rPr lang="en-GB" sz="1100" dirty="0">
                          <a:effectLst/>
                        </a:rPr>
                        <a:t>, </a:t>
                      </a:r>
                      <a:r>
                        <a:rPr lang="en-GB" sz="1100" dirty="0" err="1">
                          <a:effectLst/>
                        </a:rPr>
                        <a:t>adj</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452183222"/>
                  </a:ext>
                </a:extLst>
              </a:tr>
            </a:tbl>
          </a:graphicData>
        </a:graphic>
      </p:graphicFrame>
    </p:spTree>
    <p:extLst>
      <p:ext uri="{BB962C8B-B14F-4D97-AF65-F5344CB8AC3E}">
        <p14:creationId xmlns:p14="http://schemas.microsoft.com/office/powerpoint/2010/main" val="4215536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Cognates</a:t>
            </a:r>
          </a:p>
        </p:txBody>
      </p:sp>
      <p:sp>
        <p:nvSpPr>
          <p:cNvPr id="7" name="Rectangle 6"/>
          <p:cNvSpPr/>
          <p:nvPr/>
        </p:nvSpPr>
        <p:spPr>
          <a:xfrm>
            <a:off x="417800" y="1197878"/>
            <a:ext cx="11234935" cy="707886"/>
          </a:xfrm>
          <a:prstGeom prst="rect">
            <a:avLst/>
          </a:prstGeom>
        </p:spPr>
        <p:txBody>
          <a:bodyPr wrap="square">
            <a:spAutoFit/>
          </a:bodyPr>
          <a:lstStyle/>
          <a:p>
            <a:r>
              <a:rPr lang="en-GB" sz="2000">
                <a:solidFill>
                  <a:srgbClr val="4472C4">
                    <a:lumMod val="50000"/>
                  </a:srgbClr>
                </a:solidFill>
                <a:latin typeface="Century Gothic" panose="020B0502020202020204" pitchFamily="34" charset="0"/>
              </a:rPr>
              <a:t>... and a similar list for German is </a:t>
            </a:r>
            <a:r>
              <a:rPr lang="en-GB" sz="2000">
                <a:solidFill>
                  <a:srgbClr val="4472C4">
                    <a:lumMod val="50000"/>
                  </a:srgbClr>
                </a:solidFill>
                <a:latin typeface="Century Gothic" panose="020B0502020202020204" pitchFamily="34" charset="0"/>
                <a:hlinkClick r:id="rId4"/>
              </a:rPr>
              <a:t>here</a:t>
            </a:r>
            <a:r>
              <a:rPr lang="en-GB" sz="2000">
                <a:solidFill>
                  <a:srgbClr val="4472C4">
                    <a:lumMod val="50000"/>
                  </a:srgbClr>
                </a:solidFill>
                <a:latin typeface="Century Gothic" panose="020B0502020202020204" pitchFamily="34" charset="0"/>
              </a:rPr>
              <a:t> (again, only the first part is shown below;</a:t>
            </a:r>
          </a:p>
          <a:p>
            <a:r>
              <a:rPr lang="en-GB" sz="2000">
                <a:solidFill>
                  <a:srgbClr val="4472C4">
                    <a:lumMod val="50000"/>
                  </a:srgbClr>
                </a:solidFill>
                <a:latin typeface="Century Gothic" panose="020B0502020202020204" pitchFamily="34" charset="0"/>
              </a:rPr>
              <a:t> see ‘2. Cognates’ tab of Excel sheet):</a:t>
            </a:r>
          </a:p>
        </p:txBody>
      </p:sp>
      <p:graphicFrame>
        <p:nvGraphicFramePr>
          <p:cNvPr id="8" name="Table 7"/>
          <p:cNvGraphicFramePr>
            <a:graphicFrameLocks noGrp="1"/>
          </p:cNvGraphicFramePr>
          <p:nvPr>
            <p:extLst>
              <p:ext uri="{D42A27DB-BD31-4B8C-83A1-F6EECF244321}">
                <p14:modId xmlns:p14="http://schemas.microsoft.com/office/powerpoint/2010/main" val="1543582265"/>
              </p:ext>
            </p:extLst>
          </p:nvPr>
        </p:nvGraphicFramePr>
        <p:xfrm>
          <a:off x="5654901" y="1873235"/>
          <a:ext cx="4572834" cy="4351334"/>
        </p:xfrm>
        <a:graphic>
          <a:graphicData uri="http://schemas.openxmlformats.org/drawingml/2006/table">
            <a:tbl>
              <a:tblPr firstRow="1">
                <a:tableStyleId>{5C22544A-7EE6-4342-B048-85BDC9FD1C3A}</a:tableStyleId>
              </a:tblPr>
              <a:tblGrid>
                <a:gridCol w="1220533">
                  <a:extLst>
                    <a:ext uri="{9D8B030D-6E8A-4147-A177-3AD203B41FA5}">
                      <a16:colId xmlns:a16="http://schemas.microsoft.com/office/drawing/2014/main" val="347859867"/>
                    </a:ext>
                  </a:extLst>
                </a:gridCol>
                <a:gridCol w="1065884">
                  <a:extLst>
                    <a:ext uri="{9D8B030D-6E8A-4147-A177-3AD203B41FA5}">
                      <a16:colId xmlns:a16="http://schemas.microsoft.com/office/drawing/2014/main" val="563940826"/>
                    </a:ext>
                  </a:extLst>
                </a:gridCol>
                <a:gridCol w="1665444">
                  <a:extLst>
                    <a:ext uri="{9D8B030D-6E8A-4147-A177-3AD203B41FA5}">
                      <a16:colId xmlns:a16="http://schemas.microsoft.com/office/drawing/2014/main" val="3479250588"/>
                    </a:ext>
                  </a:extLst>
                </a:gridCol>
                <a:gridCol w="620973">
                  <a:extLst>
                    <a:ext uri="{9D8B030D-6E8A-4147-A177-3AD203B41FA5}">
                      <a16:colId xmlns:a16="http://schemas.microsoft.com/office/drawing/2014/main" val="1646294634"/>
                    </a:ext>
                  </a:extLst>
                </a:gridCol>
              </a:tblGrid>
              <a:tr h="150046">
                <a:tc>
                  <a:txBody>
                    <a:bodyPr/>
                    <a:lstStyle/>
                    <a:p>
                      <a:pPr algn="l" fontAlgn="b"/>
                      <a:r>
                        <a:rPr lang="en-GB" sz="900" u="none" strike="noStrike">
                          <a:effectLst/>
                        </a:rPr>
                        <a:t>Word</a:t>
                      </a:r>
                      <a:endParaRPr lang="en-GB" sz="900" b="1"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Frequency ranking</a:t>
                      </a:r>
                      <a:endParaRPr lang="en-GB" sz="900" b="1"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Translation</a:t>
                      </a:r>
                      <a:endParaRPr lang="en-GB" sz="900" b="1"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Word class</a:t>
                      </a:r>
                      <a:endParaRPr lang="en-GB" sz="900" b="1"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129951408"/>
                  </a:ext>
                </a:extLst>
              </a:tr>
              <a:tr h="150046">
                <a:tc>
                  <a:txBody>
                    <a:bodyPr/>
                    <a:lstStyle/>
                    <a:p>
                      <a:pPr algn="l" fontAlgn="b"/>
                      <a:r>
                        <a:rPr lang="en-GB" sz="900" u="none" strike="noStrike">
                          <a:effectLst/>
                        </a:rPr>
                        <a:t>Hand</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179</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hand</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169239733"/>
                  </a:ext>
                </a:extLst>
              </a:tr>
              <a:tr h="150046">
                <a:tc>
                  <a:txBody>
                    <a:bodyPr/>
                    <a:lstStyle/>
                    <a:p>
                      <a:pPr algn="l" fontAlgn="b"/>
                      <a:r>
                        <a:rPr lang="en-GB" sz="900" u="none" strike="noStrike">
                          <a:effectLst/>
                        </a:rPr>
                        <a:t>Problem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189</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problem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nn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27397090"/>
                  </a:ext>
                </a:extLst>
              </a:tr>
              <a:tr h="150046">
                <a:tc>
                  <a:txBody>
                    <a:bodyPr/>
                    <a:lstStyle/>
                    <a:p>
                      <a:pPr algn="l" fontAlgn="b"/>
                      <a:r>
                        <a:rPr lang="en-GB" sz="900" u="none" strike="noStrike">
                          <a:effectLst/>
                        </a:rPr>
                        <a:t>System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348</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system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nn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607248601"/>
                  </a:ext>
                </a:extLst>
              </a:tr>
              <a:tr h="150046">
                <a:tc>
                  <a:txBody>
                    <a:bodyPr/>
                    <a:lstStyle/>
                    <a:p>
                      <a:pPr algn="l" fontAlgn="b"/>
                      <a:r>
                        <a:rPr lang="en-GB" sz="900" u="none" strike="noStrike">
                          <a:effectLst/>
                        </a:rPr>
                        <a:t>international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371</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international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adj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119890024"/>
                  </a:ext>
                </a:extLst>
              </a:tr>
              <a:tr h="150046">
                <a:tc>
                  <a:txBody>
                    <a:bodyPr/>
                    <a:lstStyle/>
                    <a:p>
                      <a:pPr algn="l" fontAlgn="b"/>
                      <a:r>
                        <a:rPr lang="en-GB" sz="900" u="none" strike="noStrike">
                          <a:effectLst/>
                        </a:rPr>
                        <a:t>Moment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385</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moment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418662874"/>
                  </a:ext>
                </a:extLst>
              </a:tr>
              <a:tr h="150046">
                <a:tc>
                  <a:txBody>
                    <a:bodyPr/>
                    <a:lstStyle/>
                    <a:p>
                      <a:pPr algn="l" fontAlgn="b"/>
                      <a:r>
                        <a:rPr lang="en-GB" sz="900" u="none" strike="noStrike">
                          <a:effectLst/>
                        </a:rPr>
                        <a:t>Situation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428</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situation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933793913"/>
                  </a:ext>
                </a:extLst>
              </a:tr>
              <a:tr h="150046">
                <a:tc>
                  <a:txBody>
                    <a:bodyPr/>
                    <a:lstStyle/>
                    <a:p>
                      <a:pPr algn="l" fontAlgn="b"/>
                      <a:r>
                        <a:rPr lang="en-GB" sz="900" u="none" strike="noStrike">
                          <a:effectLst/>
                        </a:rPr>
                        <a:t>Information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467</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information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945848242"/>
                  </a:ext>
                </a:extLst>
              </a:tr>
              <a:tr h="150046">
                <a:tc>
                  <a:txBody>
                    <a:bodyPr/>
                    <a:lstStyle/>
                    <a:p>
                      <a:pPr algn="l" fontAlgn="b"/>
                      <a:r>
                        <a:rPr lang="en-GB" sz="900" u="none" strike="noStrike">
                          <a:effectLst/>
                        </a:rPr>
                        <a:t>modern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504</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modern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adj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90490450"/>
                  </a:ext>
                </a:extLst>
              </a:tr>
              <a:tr h="150046">
                <a:tc>
                  <a:txBody>
                    <a:bodyPr/>
                    <a:lstStyle/>
                    <a:p>
                      <a:pPr algn="l" fontAlgn="b"/>
                      <a:r>
                        <a:rPr lang="en-GB" sz="900" u="none" strike="noStrike">
                          <a:effectLst/>
                        </a:rPr>
                        <a:t>Bank</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509</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bank</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050925481"/>
                  </a:ext>
                </a:extLst>
              </a:tr>
              <a:tr h="150046">
                <a:tc>
                  <a:txBody>
                    <a:bodyPr/>
                    <a:lstStyle/>
                    <a:p>
                      <a:pPr algn="l" fontAlgn="b"/>
                      <a:r>
                        <a:rPr lang="en-GB" sz="900" u="none" strike="noStrike">
                          <a:effectLst/>
                        </a:rPr>
                        <a:t>Film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524</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film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656338106"/>
                  </a:ext>
                </a:extLst>
              </a:tr>
              <a:tr h="150046">
                <a:tc>
                  <a:txBody>
                    <a:bodyPr/>
                    <a:lstStyle/>
                    <a:p>
                      <a:pPr algn="l" fontAlgn="b"/>
                      <a:r>
                        <a:rPr lang="en-GB" sz="900" u="none" strike="noStrike">
                          <a:effectLst/>
                        </a:rPr>
                        <a:t>September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560</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September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416291989"/>
                  </a:ext>
                </a:extLst>
              </a:tr>
              <a:tr h="150046">
                <a:tc>
                  <a:txBody>
                    <a:bodyPr/>
                    <a:lstStyle/>
                    <a:p>
                      <a:pPr algn="l" fontAlgn="b"/>
                      <a:r>
                        <a:rPr lang="en-GB" sz="900" u="none" strike="noStrike">
                          <a:effectLst/>
                        </a:rPr>
                        <a:t>Chance</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566</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chance</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81860038"/>
                  </a:ext>
                </a:extLst>
              </a:tr>
              <a:tr h="150046">
                <a:tc>
                  <a:txBody>
                    <a:bodyPr/>
                    <a:lstStyle/>
                    <a:p>
                      <a:pPr algn="l" fontAlgn="b"/>
                      <a:r>
                        <a:rPr lang="en-GB" sz="900" u="none" strike="noStrike">
                          <a:effectLst/>
                        </a:rPr>
                        <a:t>Internet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588</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internet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nn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467771082"/>
                  </a:ext>
                </a:extLst>
              </a:tr>
              <a:tr h="150046">
                <a:tc>
                  <a:txBody>
                    <a:bodyPr/>
                    <a:lstStyle/>
                    <a:p>
                      <a:pPr algn="l" fontAlgn="b"/>
                      <a:r>
                        <a:rPr lang="en-GB" sz="900" u="none" strike="noStrike">
                          <a:effectLst/>
                        </a:rPr>
                        <a:t>normal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651</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normal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adj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122115"/>
                  </a:ext>
                </a:extLst>
              </a:tr>
              <a:tr h="150046">
                <a:tc>
                  <a:txBody>
                    <a:bodyPr/>
                    <a:lstStyle/>
                    <a:p>
                      <a:pPr algn="l" fontAlgn="b"/>
                      <a:r>
                        <a:rPr lang="en-GB" sz="900" u="none" strike="noStrike">
                          <a:effectLst/>
                        </a:rPr>
                        <a:t>Computer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739</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computer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878614038"/>
                  </a:ext>
                </a:extLst>
              </a:tr>
              <a:tr h="150046">
                <a:tc>
                  <a:txBody>
                    <a:bodyPr/>
                    <a:lstStyle/>
                    <a:p>
                      <a:pPr algn="l" fontAlgn="b"/>
                      <a:r>
                        <a:rPr lang="en-GB" sz="900" u="none" strike="noStrike">
                          <a:effectLst/>
                        </a:rPr>
                        <a:t>Dollar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740</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dollar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785787090"/>
                  </a:ext>
                </a:extLst>
              </a:tr>
              <a:tr h="150046">
                <a:tc>
                  <a:txBody>
                    <a:bodyPr/>
                    <a:lstStyle/>
                    <a:p>
                      <a:pPr algn="l" fontAlgn="b"/>
                      <a:r>
                        <a:rPr lang="en-GB" sz="900" u="none" strike="noStrike">
                          <a:effectLst/>
                        </a:rPr>
                        <a:t>aha</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747</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aha, I see</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interj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43788358"/>
                  </a:ext>
                </a:extLst>
              </a:tr>
              <a:tr h="150046">
                <a:tc>
                  <a:txBody>
                    <a:bodyPr/>
                    <a:lstStyle/>
                    <a:p>
                      <a:pPr algn="l" fontAlgn="b"/>
                      <a:r>
                        <a:rPr lang="en-GB" sz="900" u="none" strike="noStrike">
                          <a:effectLst/>
                        </a:rPr>
                        <a:t>Professor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765</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professor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869524278"/>
                  </a:ext>
                </a:extLst>
              </a:tr>
              <a:tr h="150046">
                <a:tc>
                  <a:txBody>
                    <a:bodyPr/>
                    <a:lstStyle/>
                    <a:p>
                      <a:pPr algn="l" fontAlgn="b"/>
                      <a:r>
                        <a:rPr lang="en-GB" sz="900" u="none" strike="noStrike">
                          <a:effectLst/>
                        </a:rPr>
                        <a:t>Westen, West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767</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west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478592680"/>
                  </a:ext>
                </a:extLst>
              </a:tr>
              <a:tr h="150046">
                <a:tc>
                  <a:txBody>
                    <a:bodyPr/>
                    <a:lstStyle/>
                    <a:p>
                      <a:pPr algn="l" fontAlgn="b"/>
                      <a:r>
                        <a:rPr lang="en-GB" sz="900" u="none" strike="noStrike">
                          <a:effectLst/>
                        </a:rPr>
                        <a:t>Plan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987</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plan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2279113279"/>
                  </a:ext>
                </a:extLst>
              </a:tr>
              <a:tr h="150046">
                <a:tc>
                  <a:txBody>
                    <a:bodyPr/>
                    <a:lstStyle/>
                    <a:p>
                      <a:pPr algn="l" fontAlgn="b"/>
                      <a:r>
                        <a:rPr lang="en-GB" sz="900" u="none" strike="noStrike">
                          <a:effectLst/>
                        </a:rPr>
                        <a:t>national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1007</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national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adj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870888987"/>
                  </a:ext>
                </a:extLst>
              </a:tr>
              <a:tr h="150046">
                <a:tc>
                  <a:txBody>
                    <a:bodyPr/>
                    <a:lstStyle/>
                    <a:p>
                      <a:pPr algn="l" fontAlgn="b"/>
                      <a:r>
                        <a:rPr lang="en-GB" sz="900" u="none" strike="noStrike">
                          <a:effectLst/>
                        </a:rPr>
                        <a:t>November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1009</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November</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103287088"/>
                  </a:ext>
                </a:extLst>
              </a:tr>
              <a:tr h="150046">
                <a:tc>
                  <a:txBody>
                    <a:bodyPr/>
                    <a:lstStyle/>
                    <a:p>
                      <a:pPr algn="l" fontAlgn="b"/>
                      <a:r>
                        <a:rPr lang="en-GB" sz="900" u="none" strike="noStrike">
                          <a:effectLst/>
                        </a:rPr>
                        <a:t>Position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1010</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position</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fn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602177477"/>
                  </a:ext>
                </a:extLst>
              </a:tr>
              <a:tr h="150046">
                <a:tc>
                  <a:txBody>
                    <a:bodyPr/>
                    <a:lstStyle/>
                    <a:p>
                      <a:pPr algn="l" fontAlgn="b"/>
                      <a:r>
                        <a:rPr lang="en-GB" sz="900" u="none" strike="noStrike">
                          <a:effectLst/>
                        </a:rPr>
                        <a:t>Team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1051</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team</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nn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759077900"/>
                  </a:ext>
                </a:extLst>
              </a:tr>
              <a:tr h="150046">
                <a:tc>
                  <a:txBody>
                    <a:bodyPr/>
                    <a:lstStyle/>
                    <a:p>
                      <a:pPr algn="l" fontAlgn="b"/>
                      <a:r>
                        <a:rPr lang="en-GB" sz="900" u="none" strike="noStrike">
                          <a:effectLst/>
                        </a:rPr>
                        <a:t>okay</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1062</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okay</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adj</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119654538"/>
                  </a:ext>
                </a:extLst>
              </a:tr>
              <a:tr h="150046">
                <a:tc>
                  <a:txBody>
                    <a:bodyPr/>
                    <a:lstStyle/>
                    <a:p>
                      <a:pPr algn="l" fontAlgn="b"/>
                      <a:r>
                        <a:rPr lang="en-GB" sz="900" u="none" strike="noStrike">
                          <a:effectLst/>
                        </a:rPr>
                        <a:t>Material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1068</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material</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nn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391268533"/>
                  </a:ext>
                </a:extLst>
              </a:tr>
              <a:tr h="150046">
                <a:tc>
                  <a:txBody>
                    <a:bodyPr/>
                    <a:lstStyle/>
                    <a:p>
                      <a:pPr algn="l" fontAlgn="b"/>
                      <a:r>
                        <a:rPr lang="en-GB" sz="900" u="none" strike="noStrike">
                          <a:effectLst/>
                        </a:rPr>
                        <a:t>Rest</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1070</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rest, remains</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mn</a:t>
                      </a:r>
                      <a:endParaRPr lang="en-GB" sz="9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795488263"/>
                  </a:ext>
                </a:extLst>
              </a:tr>
              <a:tr h="150046">
                <a:tc>
                  <a:txBody>
                    <a:bodyPr/>
                    <a:lstStyle/>
                    <a:p>
                      <a:pPr algn="l" fontAlgn="b"/>
                      <a:r>
                        <a:rPr lang="en-GB" sz="900" u="none" strike="noStrike">
                          <a:effectLst/>
                        </a:rPr>
                        <a:t>Wind</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a:effectLst/>
                        </a:rPr>
                        <a:t>1080</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l" fontAlgn="b"/>
                      <a:r>
                        <a:rPr lang="en-GB" sz="900" u="none" strike="noStrike">
                          <a:effectLst/>
                        </a:rPr>
                        <a:t>wind</a:t>
                      </a:r>
                      <a:endParaRPr lang="en-GB" sz="900" b="0" i="0" u="none" strike="noStrike">
                        <a:solidFill>
                          <a:srgbClr val="000000"/>
                        </a:solidFill>
                        <a:effectLst/>
                        <a:latin typeface="Calibri" panose="020F0502020204030204" pitchFamily="34" charset="0"/>
                      </a:endParaRPr>
                    </a:p>
                  </a:txBody>
                  <a:tcPr marL="7145" marR="7145" marT="7145" marB="0" anchor="b"/>
                </a:tc>
                <a:tc>
                  <a:txBody>
                    <a:bodyPr/>
                    <a:lstStyle/>
                    <a:p>
                      <a:pPr algn="ctr" fontAlgn="b"/>
                      <a:r>
                        <a:rPr lang="en-GB" sz="900" u="none" strike="noStrike" dirty="0" err="1">
                          <a:effectLst/>
                        </a:rPr>
                        <a:t>mn</a:t>
                      </a:r>
                      <a:endParaRPr lang="en-GB" sz="9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207092127"/>
                  </a:ext>
                </a:extLst>
              </a:tr>
            </a:tbl>
          </a:graphicData>
        </a:graphic>
      </p:graphicFrame>
    </p:spTree>
    <p:extLst>
      <p:ext uri="{BB962C8B-B14F-4D97-AF65-F5344CB8AC3E}">
        <p14:creationId xmlns:p14="http://schemas.microsoft.com/office/powerpoint/2010/main" val="10677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4472C4">
                    <a:lumMod val="50000"/>
                  </a:srgbClr>
                </a:solidFill>
              </a:rPr>
              <a:t>Using word reference resources</a:t>
            </a:r>
          </a:p>
          <a:p>
            <a:endParaRPr lang="en-GB">
              <a:solidFill>
                <a:srgbClr val="4472C4">
                  <a:lumMod val="50000"/>
                </a:srgbClr>
              </a:solidFill>
            </a:endParaRPr>
          </a:p>
          <a:p>
            <a:r>
              <a:rPr lang="en-GB">
                <a:solidFill>
                  <a:srgbClr val="4472C4">
                    <a:lumMod val="50000"/>
                  </a:srgbClr>
                </a:solidFill>
              </a:rPr>
              <a:t>Word patterns</a:t>
            </a:r>
          </a:p>
          <a:p>
            <a:pPr marL="0" indent="0">
              <a:buFont typeface="Arial" panose="020B0604020202020204" pitchFamily="34" charset="0"/>
              <a:buNone/>
            </a:pPr>
            <a:endParaRPr lang="en-GB">
              <a:solidFill>
                <a:srgbClr val="4472C4">
                  <a:lumMod val="50000"/>
                </a:srgbClr>
              </a:solidFill>
            </a:endParaRPr>
          </a:p>
          <a:p>
            <a:r>
              <a:rPr lang="en-GB">
                <a:solidFill>
                  <a:srgbClr val="4472C4">
                    <a:lumMod val="50000"/>
                  </a:srgbClr>
                </a:solidFill>
              </a:rPr>
              <a:t>Compound nouns (German)</a:t>
            </a:r>
          </a:p>
          <a:p>
            <a:endParaRPr lang="en-GB">
              <a:solidFill>
                <a:srgbClr val="4472C4">
                  <a:lumMod val="50000"/>
                </a:srgbClr>
              </a:solidFill>
            </a:endParaRPr>
          </a:p>
          <a:p>
            <a:r>
              <a:rPr lang="en-GB">
                <a:solidFill>
                  <a:srgbClr val="4472C4">
                    <a:lumMod val="50000"/>
                  </a:srgbClr>
                </a:solidFill>
              </a:rPr>
              <a:t>Cognates</a:t>
            </a:r>
          </a:p>
          <a:p>
            <a:endParaRPr lang="en-GB">
              <a:solidFill>
                <a:srgbClr val="4472C4">
                  <a:lumMod val="50000"/>
                </a:srgbClr>
              </a:solidFill>
            </a:endParaRPr>
          </a:p>
          <a:p>
            <a:r>
              <a:rPr lang="en-GB">
                <a:solidFill>
                  <a:srgbClr val="4472C4">
                    <a:lumMod val="50000"/>
                  </a:srgbClr>
                </a:solidFill>
              </a:rPr>
              <a:t>Words with multiple meanings</a:t>
            </a:r>
          </a:p>
          <a:p>
            <a:endParaRPr lang="en-GB">
              <a:solidFill>
                <a:srgbClr val="4472C4">
                  <a:lumMod val="50000"/>
                </a:srgbClr>
              </a:solidFill>
            </a:endParaRPr>
          </a:p>
          <a:p>
            <a:r>
              <a:rPr lang="en-GB">
                <a:solidFill>
                  <a:srgbClr val="4472C4">
                    <a:lumMod val="50000"/>
                  </a:srgbClr>
                </a:solidFill>
              </a:rPr>
              <a:t>Lexical profiling tool</a:t>
            </a:r>
          </a:p>
          <a:p>
            <a:endParaRPr lang="en-GB" sz="2400" dirty="0">
              <a:solidFill>
                <a:srgbClr val="4472C4">
                  <a:lumMod val="50000"/>
                </a:srgbClr>
              </a:solidFill>
            </a:endParaRPr>
          </a:p>
        </p:txBody>
      </p:sp>
      <p:pic>
        <p:nvPicPr>
          <p:cNvPr id="5" name="Picture 4"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pic>
        <p:nvPicPr>
          <p:cNvPr id="10" name="Picture 9"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04" y="1692575"/>
            <a:ext cx="833988" cy="818351"/>
          </a:xfrm>
          <a:prstGeom prst="rect">
            <a:avLst/>
          </a:prstGeom>
        </p:spPr>
      </p:pic>
      <p:pic>
        <p:nvPicPr>
          <p:cNvPr id="12" name="Picture 11"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2554896"/>
            <a:ext cx="833988" cy="818351"/>
          </a:xfrm>
          <a:prstGeom prst="rect">
            <a:avLst/>
          </a:prstGeom>
        </p:spPr>
      </p:pic>
      <p:pic>
        <p:nvPicPr>
          <p:cNvPr id="13" name="Picture 12"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3619856"/>
            <a:ext cx="833988" cy="818351"/>
          </a:xfrm>
          <a:prstGeom prst="rect">
            <a:avLst/>
          </a:prstGeom>
        </p:spPr>
      </p:pic>
    </p:spTree>
    <p:extLst>
      <p:ext uri="{BB962C8B-B14F-4D97-AF65-F5344CB8AC3E}">
        <p14:creationId xmlns:p14="http://schemas.microsoft.com/office/powerpoint/2010/main" val="541796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27113"/>
            <a:ext cx="11139488" cy="4351337"/>
          </a:xfrm>
        </p:spPr>
        <p:txBody>
          <a:bodyPr>
            <a:normAutofit lnSpcReduction="10000"/>
          </a:bodyPr>
          <a:lstStyle/>
          <a:p>
            <a:pPr>
              <a:lnSpc>
                <a:spcPct val="150000"/>
              </a:lnSpc>
            </a:pPr>
            <a:r>
              <a:rPr lang="en-GB" dirty="0"/>
              <a:t>A number of words in the scheme of work have multiple meanings. </a:t>
            </a:r>
          </a:p>
          <a:p>
            <a:pPr>
              <a:lnSpc>
                <a:spcPct val="150000"/>
              </a:lnSpc>
            </a:pPr>
            <a:r>
              <a:rPr lang="en-GB" dirty="0"/>
              <a:t>We have added a new tab called ‘Multiple senses’ to the SOW </a:t>
            </a:r>
          </a:p>
          <a:p>
            <a:pPr>
              <a:lnSpc>
                <a:spcPct val="150000"/>
              </a:lnSpc>
            </a:pPr>
            <a:r>
              <a:rPr lang="en-GB" dirty="0"/>
              <a:t>This sheet documents when each meaning is introduced</a:t>
            </a:r>
          </a:p>
          <a:p>
            <a:pPr>
              <a:lnSpc>
                <a:spcPct val="100000"/>
              </a:lnSpc>
            </a:pPr>
            <a:r>
              <a:rPr lang="en-GB" dirty="0"/>
              <a:t>Meanings are introduced cumulatively, so previously taught meanings are included in each new English translation.</a:t>
            </a:r>
          </a:p>
          <a:p>
            <a:pPr>
              <a:lnSpc>
                <a:spcPct val="150000"/>
              </a:lnSpc>
            </a:pPr>
            <a:endParaRPr lang="en-GB" dirty="0"/>
          </a:p>
        </p:txBody>
      </p:sp>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0" y="143907"/>
            <a:ext cx="8027419" cy="867128"/>
          </a:xfrm>
          <a:prstGeom prst="rect">
            <a:avLst/>
          </a:prstGeom>
        </p:spPr>
      </p:pic>
      <p:sp>
        <p:nvSpPr>
          <p:cNvPr id="6" name="Rectangle 5"/>
          <p:cNvSpPr/>
          <p:nvPr/>
        </p:nvSpPr>
        <p:spPr>
          <a:xfrm>
            <a:off x="358140" y="5378408"/>
            <a:ext cx="11656060" cy="677108"/>
          </a:xfrm>
          <a:prstGeom prst="rect">
            <a:avLst/>
          </a:prstGeom>
        </p:spPr>
        <p:txBody>
          <a:bodyPr wrap="square">
            <a:spAutoFit/>
          </a:bodyPr>
          <a:lstStyle/>
          <a:p>
            <a:r>
              <a:rPr lang="en-GB" sz="2000" dirty="0">
                <a:solidFill>
                  <a:srgbClr val="115076"/>
                </a:solidFill>
                <a:latin typeface="Century Gothic" panose="020B0502020202020204" pitchFamily="34" charset="0"/>
                <a:hlinkClick r:id="rId4"/>
              </a:rPr>
              <a:t>Link to research suggesting that teaching meanings separately and cumulatively helps.</a:t>
            </a:r>
            <a:r>
              <a:rPr lang="en-GB" sz="2000" dirty="0">
                <a:solidFill>
                  <a:srgbClr val="115076"/>
                </a:solidFill>
                <a:latin typeface="Century Gothic" panose="020B0502020202020204" pitchFamily="34" charset="0"/>
              </a:rPr>
              <a:t> </a:t>
            </a:r>
          </a:p>
          <a:p>
            <a:r>
              <a:rPr lang="en-GB" dirty="0">
                <a:solidFill>
                  <a:srgbClr val="115076"/>
                </a:solidFill>
                <a:latin typeface="Century Gothic" panose="020B0502020202020204" pitchFamily="34" charset="0"/>
              </a:rPr>
              <a:t>(</a:t>
            </a:r>
            <a:r>
              <a:rPr lang="en-GB" dirty="0" err="1">
                <a:solidFill>
                  <a:srgbClr val="115076"/>
                </a:solidFill>
                <a:latin typeface="Century Gothic" panose="020B0502020202020204" pitchFamily="34" charset="0"/>
              </a:rPr>
              <a:t>Verspoor</a:t>
            </a:r>
            <a:r>
              <a:rPr lang="en-GB" dirty="0">
                <a:solidFill>
                  <a:srgbClr val="115076"/>
                </a:solidFill>
                <a:latin typeface="Century Gothic" panose="020B0502020202020204" pitchFamily="34" charset="0"/>
              </a:rPr>
              <a:t> &amp; Lowie, 2003, Making sense of polysemous words. </a:t>
            </a:r>
            <a:r>
              <a:rPr lang="en-GB" i="1" dirty="0">
                <a:solidFill>
                  <a:srgbClr val="115076"/>
                </a:solidFill>
                <a:latin typeface="Century Gothic" panose="020B0502020202020204" pitchFamily="34" charset="0"/>
              </a:rPr>
              <a:t>Language Learning, 53, 547-586)</a:t>
            </a:r>
            <a:endParaRPr lang="en-GB" sz="2000" dirty="0">
              <a:solidFill>
                <a:srgbClr val="115076"/>
              </a:solidFill>
              <a:latin typeface="Century Gothic" panose="020B0502020202020204" pitchFamily="34" charset="0"/>
            </a:endParaRPr>
          </a:p>
        </p:txBody>
      </p:sp>
      <p:sp>
        <p:nvSpPr>
          <p:cNvPr id="2" name="Title 1"/>
          <p:cNvSpPr>
            <a:spLocks noGrp="1"/>
          </p:cNvSpPr>
          <p:nvPr>
            <p:ph type="title"/>
          </p:nvPr>
        </p:nvSpPr>
        <p:spPr>
          <a:xfrm>
            <a:off x="0" y="-194238"/>
            <a:ext cx="10515600" cy="1325563"/>
          </a:xfrm>
        </p:spPr>
        <p:txBody>
          <a:bodyPr>
            <a:normAutofit/>
          </a:bodyPr>
          <a:lstStyle/>
          <a:p>
            <a:r>
              <a:rPr lang="en-GB" sz="3600" b="1" dirty="0">
                <a:solidFill>
                  <a:schemeClr val="bg1"/>
                </a:solidFill>
              </a:rPr>
              <a:t>Words with multiple meanings</a:t>
            </a:r>
          </a:p>
        </p:txBody>
      </p:sp>
    </p:spTree>
    <p:extLst>
      <p:ext uri="{BB962C8B-B14F-4D97-AF65-F5344CB8AC3E}">
        <p14:creationId xmlns:p14="http://schemas.microsoft.com/office/powerpoint/2010/main" val="4334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907"/>
            <a:ext cx="8027419" cy="867128"/>
          </a:xfrm>
          <a:prstGeom prst="rect">
            <a:avLst/>
          </a:prstGeom>
        </p:spPr>
      </p:pic>
      <p:sp>
        <p:nvSpPr>
          <p:cNvPr id="2" name="Title 1">
            <a:extLst>
              <a:ext uri="{FF2B5EF4-FFF2-40B4-BE49-F238E27FC236}">
                <a16:creationId xmlns:a16="http://schemas.microsoft.com/office/drawing/2014/main" id="{C91F5317-048C-D748-B040-2E6F80796CE6}"/>
              </a:ext>
            </a:extLst>
          </p:cNvPr>
          <p:cNvSpPr>
            <a:spLocks noGrp="1"/>
          </p:cNvSpPr>
          <p:nvPr>
            <p:ph type="title"/>
          </p:nvPr>
        </p:nvSpPr>
        <p:spPr>
          <a:xfrm>
            <a:off x="36444" y="143907"/>
            <a:ext cx="6807269" cy="747633"/>
          </a:xfrm>
        </p:spPr>
        <p:txBody>
          <a:bodyPr>
            <a:normAutofit/>
          </a:bodyPr>
          <a:lstStyle/>
          <a:p>
            <a:r>
              <a:rPr lang="en-GB" sz="3600" b="1" dirty="0">
                <a:solidFill>
                  <a:prstClr val="white"/>
                </a:solidFill>
              </a:rPr>
              <a:t>Words with multiple meanings</a:t>
            </a:r>
            <a:endParaRPr lang="en-US" sz="3600" dirty="0"/>
          </a:p>
        </p:txBody>
      </p:sp>
      <p:pic>
        <p:nvPicPr>
          <p:cNvPr id="5" name="Picture 4" descr="excerpt from the Year 7 Spanish SOW spreadhseet shwing words with their multiple meanings "/>
          <p:cNvPicPr>
            <a:picLocks noChangeAspect="1"/>
          </p:cNvPicPr>
          <p:nvPr/>
        </p:nvPicPr>
        <p:blipFill>
          <a:blip r:embed="rId4"/>
          <a:stretch>
            <a:fillRect/>
          </a:stretch>
        </p:blipFill>
        <p:spPr>
          <a:xfrm>
            <a:off x="281879" y="1805940"/>
            <a:ext cx="11716025" cy="4160520"/>
          </a:xfrm>
          <a:prstGeom prst="rect">
            <a:avLst/>
          </a:prstGeom>
        </p:spPr>
      </p:pic>
    </p:spTree>
    <p:extLst>
      <p:ext uri="{BB962C8B-B14F-4D97-AF65-F5344CB8AC3E}">
        <p14:creationId xmlns:p14="http://schemas.microsoft.com/office/powerpoint/2010/main" val="3155261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2C4">
                    <a:lumMod val="50000"/>
                  </a:srgbClr>
                </a:solidFill>
              </a:rPr>
              <a:t>Using word reference resources</a:t>
            </a:r>
          </a:p>
          <a:p>
            <a:endParaRPr lang="en-GB" dirty="0">
              <a:solidFill>
                <a:srgbClr val="4472C4">
                  <a:lumMod val="50000"/>
                </a:srgbClr>
              </a:solidFill>
            </a:endParaRPr>
          </a:p>
          <a:p>
            <a:r>
              <a:rPr lang="en-GB" dirty="0">
                <a:solidFill>
                  <a:srgbClr val="4472C4">
                    <a:lumMod val="50000"/>
                  </a:srgbClr>
                </a:solidFill>
              </a:rPr>
              <a:t>Word patterns</a:t>
            </a:r>
          </a:p>
          <a:p>
            <a:pPr marL="0" indent="0">
              <a:buFont typeface="Arial" panose="020B0604020202020204" pitchFamily="34" charset="0"/>
              <a:buNone/>
            </a:pPr>
            <a:endParaRPr lang="en-GB" dirty="0">
              <a:solidFill>
                <a:srgbClr val="4472C4">
                  <a:lumMod val="50000"/>
                </a:srgbClr>
              </a:solidFill>
            </a:endParaRPr>
          </a:p>
          <a:p>
            <a:r>
              <a:rPr lang="en-GB" dirty="0">
                <a:solidFill>
                  <a:srgbClr val="4472C4">
                    <a:lumMod val="50000"/>
                  </a:srgbClr>
                </a:solidFill>
              </a:rPr>
              <a:t>Compound nouns (German)</a:t>
            </a:r>
          </a:p>
          <a:p>
            <a:endParaRPr lang="en-GB" dirty="0">
              <a:solidFill>
                <a:srgbClr val="4472C4">
                  <a:lumMod val="50000"/>
                </a:srgbClr>
              </a:solidFill>
            </a:endParaRPr>
          </a:p>
          <a:p>
            <a:r>
              <a:rPr lang="en-GB" dirty="0">
                <a:solidFill>
                  <a:srgbClr val="4472C4">
                    <a:lumMod val="50000"/>
                  </a:srgbClr>
                </a:solidFill>
              </a:rPr>
              <a:t>Cognates</a:t>
            </a:r>
          </a:p>
          <a:p>
            <a:endParaRPr lang="en-GB" dirty="0">
              <a:solidFill>
                <a:srgbClr val="4472C4">
                  <a:lumMod val="50000"/>
                </a:srgbClr>
              </a:solidFill>
            </a:endParaRPr>
          </a:p>
          <a:p>
            <a:r>
              <a:rPr lang="en-GB" dirty="0">
                <a:solidFill>
                  <a:srgbClr val="4472C4">
                    <a:lumMod val="50000"/>
                  </a:srgbClr>
                </a:solidFill>
              </a:rPr>
              <a:t>Words with multiple meanings</a:t>
            </a:r>
          </a:p>
          <a:p>
            <a:endParaRPr lang="en-GB" dirty="0">
              <a:solidFill>
                <a:srgbClr val="4472C4">
                  <a:lumMod val="50000"/>
                </a:srgbClr>
              </a:solidFill>
            </a:endParaRPr>
          </a:p>
          <a:p>
            <a:r>
              <a:rPr lang="en-GB" dirty="0">
                <a:solidFill>
                  <a:srgbClr val="4472C4">
                    <a:lumMod val="50000"/>
                  </a:srgbClr>
                </a:solidFill>
              </a:rPr>
              <a:t>Lexical profiling tool</a:t>
            </a:r>
          </a:p>
          <a:p>
            <a:endParaRPr lang="en-GB" sz="2400" dirty="0">
              <a:solidFill>
                <a:srgbClr val="4472C4">
                  <a:lumMod val="50000"/>
                </a:srgbClr>
              </a:solidFill>
            </a:endParaRPr>
          </a:p>
        </p:txBody>
      </p:sp>
      <p:pic>
        <p:nvPicPr>
          <p:cNvPr id="5" name="Picture 4"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pic>
        <p:nvPicPr>
          <p:cNvPr id="10" name="Picture 9"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04" y="1692575"/>
            <a:ext cx="833988" cy="818351"/>
          </a:xfrm>
          <a:prstGeom prst="rect">
            <a:avLst/>
          </a:prstGeom>
        </p:spPr>
      </p:pic>
      <p:pic>
        <p:nvPicPr>
          <p:cNvPr id="12" name="Picture 11"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2554896"/>
            <a:ext cx="833988" cy="818351"/>
          </a:xfrm>
          <a:prstGeom prst="rect">
            <a:avLst/>
          </a:prstGeom>
        </p:spPr>
      </p:pic>
      <p:pic>
        <p:nvPicPr>
          <p:cNvPr id="13" name="Picture 12"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3619856"/>
            <a:ext cx="833988" cy="818351"/>
          </a:xfrm>
          <a:prstGeom prst="rect">
            <a:avLst/>
          </a:prstGeom>
        </p:spPr>
      </p:pic>
      <p:pic>
        <p:nvPicPr>
          <p:cNvPr id="14" name="Picture 13" descr="green check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4621642"/>
            <a:ext cx="833988" cy="818351"/>
          </a:xfrm>
          <a:prstGeom prst="rect">
            <a:avLst/>
          </a:prstGeom>
        </p:spPr>
      </p:pic>
    </p:spTree>
    <p:extLst>
      <p:ext uri="{BB962C8B-B14F-4D97-AF65-F5344CB8AC3E}">
        <p14:creationId xmlns:p14="http://schemas.microsoft.com/office/powerpoint/2010/main" val="1575782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 name="Title 1"/>
          <p:cNvSpPr>
            <a:spLocks noGrp="1"/>
          </p:cNvSpPr>
          <p:nvPr>
            <p:ph type="ctrTitle"/>
          </p:nvPr>
        </p:nvSpPr>
        <p:spPr>
          <a:xfrm>
            <a:off x="141625" y="532980"/>
            <a:ext cx="6818489" cy="2247138"/>
          </a:xfrm>
        </p:spPr>
        <p:txBody>
          <a:bodyPr>
            <a:normAutofit/>
          </a:bodyPr>
          <a:lstStyle/>
          <a:p>
            <a:pPr algn="l"/>
            <a:r>
              <a:rPr lang="en-GB" sz="4000" b="1" dirty="0">
                <a:solidFill>
                  <a:prstClr val="white"/>
                </a:solidFill>
              </a:rPr>
              <a:t>Lexical profiling</a:t>
            </a:r>
            <a:br>
              <a:rPr lang="en-GB" b="1" dirty="0">
                <a:solidFill>
                  <a:prstClr val="white"/>
                </a:solidFill>
              </a:rPr>
            </a:br>
            <a:endParaRPr lang="en-GB" dirty="0"/>
          </a:p>
        </p:txBody>
      </p:sp>
      <p:sp>
        <p:nvSpPr>
          <p:cNvPr id="3" name="Subtitle 2"/>
          <p:cNvSpPr>
            <a:spLocks noGrp="1"/>
          </p:cNvSpPr>
          <p:nvPr>
            <p:ph type="subTitle" idx="1"/>
          </p:nvPr>
        </p:nvSpPr>
        <p:spPr>
          <a:xfrm>
            <a:off x="116356" y="2145187"/>
            <a:ext cx="9144000" cy="1655762"/>
          </a:xfrm>
        </p:spPr>
        <p:txBody>
          <a:bodyPr/>
          <a:lstStyle/>
          <a:p>
            <a:pPr algn="l"/>
            <a:r>
              <a:rPr lang="en-GB" sz="3200" dirty="0">
                <a:solidFill>
                  <a:prstClr val="white"/>
                </a:solidFill>
              </a:rPr>
              <a:t>with the ‘Top-2000’ and the NCELP SOW</a:t>
            </a:r>
          </a:p>
          <a:p>
            <a:endParaRPr lang="en-GB" dirty="0"/>
          </a:p>
        </p:txBody>
      </p:sp>
      <p:sp>
        <p:nvSpPr>
          <p:cNvPr id="11" name="Title 3">
            <a:extLst>
              <a:ext uri="{FF2B5EF4-FFF2-40B4-BE49-F238E27FC236}">
                <a16:creationId xmlns:a16="http://schemas.microsoft.com/office/drawing/2014/main" id="{C0508B9B-5891-4D3C-9F6E-ECDA43B43AC2}"/>
              </a:ext>
            </a:extLst>
          </p:cNvPr>
          <p:cNvSpPr txBox="1">
            <a:spLocks/>
          </p:cNvSpPr>
          <p:nvPr/>
        </p:nvSpPr>
        <p:spPr>
          <a:xfrm>
            <a:off x="116356" y="5540394"/>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2400" b="1" dirty="0">
                <a:solidFill>
                  <a:prstClr val="white"/>
                </a:solidFill>
                <a:latin typeface="Century Gothic" panose="020B0502020202020204" pitchFamily="34" charset="0"/>
              </a:rPr>
              <a:t>Natalie Finlayson</a:t>
            </a:r>
          </a:p>
          <a:p>
            <a:pPr>
              <a:defRPr/>
            </a:pPr>
            <a:endParaRPr lang="en-GB" sz="2000" dirty="0">
              <a:solidFill>
                <a:prstClr val="white"/>
              </a:solidFill>
              <a:latin typeface="Century Gothic" panose="020B0502020202020204" pitchFamily="34" charset="0"/>
            </a:endParaRPr>
          </a:p>
          <a:p>
            <a:pPr>
              <a:defRPr/>
            </a:pPr>
            <a:r>
              <a:rPr lang="en-GB" sz="2000" dirty="0">
                <a:solidFill>
                  <a:prstClr val="white"/>
                </a:solidFill>
                <a:latin typeface="Century Gothic" panose="020B0502020202020204" pitchFamily="34" charset="0"/>
              </a:rPr>
              <a:t>CPD 8</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75856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background rectang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99"/>
            <a:ext cx="6457246" cy="867128"/>
          </a:xfrm>
          <a:prstGeom prst="rect">
            <a:avLst/>
          </a:prstGeom>
        </p:spPr>
      </p:pic>
      <p:sp>
        <p:nvSpPr>
          <p:cNvPr id="34" name="Title 3"/>
          <p:cNvSpPr>
            <a:spLocks noGrp="1"/>
          </p:cNvSpPr>
          <p:nvPr>
            <p:ph type="title"/>
          </p:nvPr>
        </p:nvSpPr>
        <p:spPr>
          <a:xfrm>
            <a:off x="0" y="-11758"/>
            <a:ext cx="5915046"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pic>
        <p:nvPicPr>
          <p:cNvPr id="4" name="Picture 3" descr="group of boys playing"/>
          <p:cNvPicPr>
            <a:picLocks noChangeAspect="1"/>
          </p:cNvPicPr>
          <p:nvPr/>
        </p:nvPicPr>
        <p:blipFill rotWithShape="1">
          <a:blip r:embed="rId4">
            <a:extLst>
              <a:ext uri="{28A0092B-C50C-407E-A947-70E740481C1C}">
                <a14:useLocalDpi xmlns:a14="http://schemas.microsoft.com/office/drawing/2010/main" val="0"/>
              </a:ext>
            </a:extLst>
          </a:blip>
          <a:srcRect t="54575"/>
          <a:stretch/>
        </p:blipFill>
        <p:spPr>
          <a:xfrm>
            <a:off x="550696" y="872427"/>
            <a:ext cx="2957764" cy="1245033"/>
          </a:xfrm>
          <a:prstGeom prst="rect">
            <a:avLst/>
          </a:prstGeom>
        </p:spPr>
      </p:pic>
      <p:sp>
        <p:nvSpPr>
          <p:cNvPr id="2" name="TextBox 1"/>
          <p:cNvSpPr txBox="1"/>
          <p:nvPr/>
        </p:nvSpPr>
        <p:spPr>
          <a:xfrm>
            <a:off x="1375623" y="1723168"/>
            <a:ext cx="1314389"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jouer</a:t>
            </a:r>
            <a:endParaRPr lang="en-GB" sz="3200" b="1" dirty="0">
              <a:solidFill>
                <a:prstClr val="white"/>
              </a:solidFill>
              <a:latin typeface="Century Gothic" panose="020B0502020202020204" pitchFamily="34" charset="0"/>
            </a:endParaRPr>
          </a:p>
        </p:txBody>
      </p:sp>
      <p:pic>
        <p:nvPicPr>
          <p:cNvPr id="5" name="Picture 4" descr="headphon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831" y="951939"/>
            <a:ext cx="1990735" cy="1198436"/>
          </a:xfrm>
          <a:prstGeom prst="rect">
            <a:avLst/>
          </a:prstGeom>
        </p:spPr>
      </p:pic>
      <p:sp>
        <p:nvSpPr>
          <p:cNvPr id="24" name="TextBox 23"/>
          <p:cNvSpPr txBox="1"/>
          <p:nvPr/>
        </p:nvSpPr>
        <p:spPr>
          <a:xfrm>
            <a:off x="4246130" y="1624380"/>
            <a:ext cx="1818678"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écouter</a:t>
            </a:r>
            <a:endParaRPr lang="en-GB" sz="3200" b="1" dirty="0">
              <a:solidFill>
                <a:prstClr val="white"/>
              </a:solidFill>
              <a:latin typeface="Century Gothic" panose="020B0502020202020204" pitchFamily="34" charset="0"/>
            </a:endParaRPr>
          </a:p>
        </p:txBody>
      </p:sp>
      <p:pic>
        <p:nvPicPr>
          <p:cNvPr id="6" name="Picture 5" descr="woman sing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4327" y="634267"/>
            <a:ext cx="1626916" cy="1505151"/>
          </a:xfrm>
          <a:prstGeom prst="rect">
            <a:avLst/>
          </a:prstGeom>
        </p:spPr>
      </p:pic>
      <p:sp>
        <p:nvSpPr>
          <p:cNvPr id="25" name="TextBox 24"/>
          <p:cNvSpPr txBox="1"/>
          <p:nvPr/>
        </p:nvSpPr>
        <p:spPr>
          <a:xfrm>
            <a:off x="7078395" y="1646951"/>
            <a:ext cx="1818678" cy="584775"/>
          </a:xfrm>
          <a:prstGeom prst="rect">
            <a:avLst/>
          </a:prstGeom>
          <a:solidFill>
            <a:schemeClr val="accent2"/>
          </a:solidFill>
        </p:spPr>
        <p:txBody>
          <a:bodyPr wrap="square" rtlCol="0">
            <a:spAutoFit/>
          </a:bodyPr>
          <a:lstStyle/>
          <a:p>
            <a:pPr>
              <a:defRPr/>
            </a:pPr>
            <a:r>
              <a:rPr lang="en-GB" sz="3200" b="1" dirty="0">
                <a:solidFill>
                  <a:prstClr val="white"/>
                </a:solidFill>
                <a:latin typeface="Century Gothic" panose="020B0502020202020204" pitchFamily="34" charset="0"/>
              </a:rPr>
              <a:t>chanter</a:t>
            </a:r>
          </a:p>
        </p:txBody>
      </p:sp>
      <p:pic>
        <p:nvPicPr>
          <p:cNvPr id="7" name="Picture 6" descr="pac man like figure eating round purple ball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9207" y="634267"/>
            <a:ext cx="1880811" cy="1203719"/>
          </a:xfrm>
          <a:prstGeom prst="rect">
            <a:avLst/>
          </a:prstGeom>
        </p:spPr>
      </p:pic>
      <p:sp>
        <p:nvSpPr>
          <p:cNvPr id="26" name="TextBox 25"/>
          <p:cNvSpPr txBox="1"/>
          <p:nvPr/>
        </p:nvSpPr>
        <p:spPr>
          <a:xfrm>
            <a:off x="9769848" y="1666259"/>
            <a:ext cx="1818678" cy="584775"/>
          </a:xfrm>
          <a:prstGeom prst="rect">
            <a:avLst/>
          </a:prstGeom>
          <a:solidFill>
            <a:schemeClr val="accent2"/>
          </a:solidFill>
        </p:spPr>
        <p:txBody>
          <a:bodyPr wrap="square" rtlCol="0">
            <a:spAutoFit/>
          </a:bodyPr>
          <a:lstStyle/>
          <a:p>
            <a:pPr>
              <a:defRPr/>
            </a:pPr>
            <a:r>
              <a:rPr lang="en-GB" sz="3200" b="1" dirty="0">
                <a:solidFill>
                  <a:prstClr val="white"/>
                </a:solidFill>
                <a:latin typeface="Century Gothic" panose="020B0502020202020204" pitchFamily="34" charset="0"/>
              </a:rPr>
              <a:t>manger</a:t>
            </a:r>
          </a:p>
        </p:txBody>
      </p:sp>
      <p:pic>
        <p:nvPicPr>
          <p:cNvPr id="9" name="Picture 8" descr="chalkboard with letter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57" y="2326975"/>
            <a:ext cx="1708482" cy="1708482"/>
          </a:xfrm>
          <a:prstGeom prst="rect">
            <a:avLst/>
          </a:prstGeom>
        </p:spPr>
      </p:pic>
      <p:sp>
        <p:nvSpPr>
          <p:cNvPr id="27" name="TextBox 26"/>
          <p:cNvSpPr txBox="1"/>
          <p:nvPr/>
        </p:nvSpPr>
        <p:spPr>
          <a:xfrm>
            <a:off x="678245" y="3488372"/>
            <a:ext cx="1818678"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étudier</a:t>
            </a:r>
            <a:endParaRPr lang="en-GB" sz="3200" b="1" dirty="0">
              <a:solidFill>
                <a:prstClr val="white"/>
              </a:solidFill>
              <a:latin typeface="Century Gothic" panose="020B0502020202020204" pitchFamily="34" charset="0"/>
            </a:endParaRPr>
          </a:p>
        </p:txBody>
      </p:sp>
      <p:pic>
        <p:nvPicPr>
          <p:cNvPr id="11" name="Picture 10" descr="radi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8460" y="2058417"/>
            <a:ext cx="1647009" cy="1715635"/>
          </a:xfrm>
          <a:prstGeom prst="rect">
            <a:avLst/>
          </a:prstGeom>
        </p:spPr>
      </p:pic>
      <p:sp>
        <p:nvSpPr>
          <p:cNvPr id="28" name="TextBox 27"/>
          <p:cNvSpPr txBox="1"/>
          <p:nvPr/>
        </p:nvSpPr>
        <p:spPr>
          <a:xfrm>
            <a:off x="3414914" y="3414991"/>
            <a:ext cx="1818678" cy="584775"/>
          </a:xfrm>
          <a:prstGeom prst="rect">
            <a:avLst/>
          </a:prstGeom>
          <a:solidFill>
            <a:schemeClr val="accent2"/>
          </a:solidFill>
        </p:spPr>
        <p:txBody>
          <a:bodyPr wrap="square" rtlCol="0">
            <a:spAutoFit/>
          </a:bodyPr>
          <a:lstStyle/>
          <a:p>
            <a:pPr>
              <a:defRPr/>
            </a:pPr>
            <a:r>
              <a:rPr lang="en-GB" sz="3200" b="1" dirty="0">
                <a:solidFill>
                  <a:prstClr val="white"/>
                </a:solidFill>
                <a:latin typeface="Century Gothic" panose="020B0502020202020204" pitchFamily="34" charset="0"/>
              </a:rPr>
              <a:t>la radio</a:t>
            </a:r>
          </a:p>
        </p:txBody>
      </p:sp>
      <p:pic>
        <p:nvPicPr>
          <p:cNvPr id="21" name="Picture 20" descr="pineappl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2662" y="2310861"/>
            <a:ext cx="1453505" cy="1724596"/>
          </a:xfrm>
          <a:prstGeom prst="rect">
            <a:avLst/>
          </a:prstGeom>
        </p:spPr>
      </p:pic>
      <p:pic>
        <p:nvPicPr>
          <p:cNvPr id="22" name="Picture 21" descr="tomat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988016">
            <a:off x="6474731" y="2964276"/>
            <a:ext cx="673217" cy="729318"/>
          </a:xfrm>
          <a:prstGeom prst="rect">
            <a:avLst/>
          </a:prstGeom>
        </p:spPr>
      </p:pic>
      <p:pic>
        <p:nvPicPr>
          <p:cNvPr id="12" name="Picture 11" descr="tomat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7075" y="2984729"/>
            <a:ext cx="673217" cy="729318"/>
          </a:xfrm>
          <a:prstGeom prst="rect">
            <a:avLst/>
          </a:prstGeom>
        </p:spPr>
      </p:pic>
      <p:pic>
        <p:nvPicPr>
          <p:cNvPr id="23" name="Picture 22" descr="appl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4566" y="2980494"/>
            <a:ext cx="986677" cy="1092653"/>
          </a:xfrm>
          <a:prstGeom prst="rect">
            <a:avLst/>
          </a:prstGeom>
        </p:spPr>
      </p:pic>
      <p:sp>
        <p:nvSpPr>
          <p:cNvPr id="29" name="TextBox 28"/>
          <p:cNvSpPr txBox="1"/>
          <p:nvPr/>
        </p:nvSpPr>
        <p:spPr>
          <a:xfrm>
            <a:off x="6367866" y="3443546"/>
            <a:ext cx="1818678" cy="584775"/>
          </a:xfrm>
          <a:prstGeom prst="rect">
            <a:avLst/>
          </a:prstGeom>
          <a:solidFill>
            <a:schemeClr val="accent2"/>
          </a:solidFill>
        </p:spPr>
        <p:txBody>
          <a:bodyPr wrap="square" rtlCol="0">
            <a:spAutoFit/>
          </a:bodyPr>
          <a:lstStyle/>
          <a:p>
            <a:pPr>
              <a:defRPr/>
            </a:pPr>
            <a:r>
              <a:rPr lang="en-GB" sz="3200" b="1" dirty="0">
                <a:solidFill>
                  <a:prstClr val="white"/>
                </a:solidFill>
                <a:latin typeface="Century Gothic" panose="020B0502020202020204" pitchFamily="34" charset="0"/>
              </a:rPr>
              <a:t>le fruit</a:t>
            </a:r>
          </a:p>
        </p:txBody>
      </p:sp>
      <p:grpSp>
        <p:nvGrpSpPr>
          <p:cNvPr id="3" name="Group 2" descr="group of figures from history including a Roman"/>
          <p:cNvGrpSpPr/>
          <p:nvPr/>
        </p:nvGrpSpPr>
        <p:grpSpPr>
          <a:xfrm>
            <a:off x="9673502" y="2270118"/>
            <a:ext cx="2149758" cy="1704850"/>
            <a:chOff x="9673502" y="2270118"/>
            <a:chExt cx="2149758" cy="1704850"/>
          </a:xfrm>
        </p:grpSpPr>
        <p:pic>
          <p:nvPicPr>
            <p:cNvPr id="16" name="Picture 15" descr="a warrio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73502" y="2304386"/>
              <a:ext cx="860602" cy="1670582"/>
            </a:xfrm>
            <a:prstGeom prst="rect">
              <a:avLst/>
            </a:prstGeom>
          </p:spPr>
        </p:pic>
        <p:pic>
          <p:nvPicPr>
            <p:cNvPr id="17" name="Picture 16" descr="man wearing tog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99028" y="2402506"/>
              <a:ext cx="950322" cy="1542326"/>
            </a:xfrm>
            <a:prstGeom prst="rect">
              <a:avLst/>
            </a:prstGeom>
          </p:spPr>
        </p:pic>
        <p:pic>
          <p:nvPicPr>
            <p:cNvPr id="18" name="Picture 17" descr="a Roma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70360" y="2270118"/>
              <a:ext cx="852900" cy="1655630"/>
            </a:xfrm>
            <a:prstGeom prst="rect">
              <a:avLst/>
            </a:prstGeom>
          </p:spPr>
        </p:pic>
      </p:grpSp>
      <p:sp>
        <p:nvSpPr>
          <p:cNvPr id="30" name="TextBox 29"/>
          <p:cNvSpPr txBox="1"/>
          <p:nvPr/>
        </p:nvSpPr>
        <p:spPr>
          <a:xfrm>
            <a:off x="9815766" y="3422303"/>
            <a:ext cx="1818678"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l’histoire</a:t>
            </a:r>
            <a:endParaRPr lang="en-GB" sz="3200" b="1" dirty="0">
              <a:solidFill>
                <a:prstClr val="white"/>
              </a:solidFill>
              <a:latin typeface="Century Gothic" panose="020B0502020202020204" pitchFamily="34" charset="0"/>
            </a:endParaRPr>
          </a:p>
        </p:txBody>
      </p:sp>
      <p:pic>
        <p:nvPicPr>
          <p:cNvPr id="19" name="Picture 2" descr="group of childre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40216" y="4019152"/>
            <a:ext cx="3254714" cy="23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2305679" y="5636496"/>
            <a:ext cx="1061894"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ils</a:t>
            </a:r>
            <a:endParaRPr lang="en-GB" sz="3200" b="1" dirty="0">
              <a:solidFill>
                <a:prstClr val="white"/>
              </a:solidFill>
              <a:latin typeface="Century Gothic" panose="020B0502020202020204" pitchFamily="34" charset="0"/>
            </a:endParaRPr>
          </a:p>
        </p:txBody>
      </p:sp>
      <p:pic>
        <p:nvPicPr>
          <p:cNvPr id="20" name="Picture 2" descr="group of figure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289482" y="4028321"/>
            <a:ext cx="3333182" cy="23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9195777" y="5698381"/>
            <a:ext cx="1196301" cy="584775"/>
          </a:xfrm>
          <a:prstGeom prst="rect">
            <a:avLst/>
          </a:prstGeom>
          <a:solidFill>
            <a:schemeClr val="accent2"/>
          </a:solidFill>
        </p:spPr>
        <p:txBody>
          <a:bodyPr wrap="square" rtlCol="0">
            <a:spAutoFit/>
          </a:bodyPr>
          <a:lstStyle/>
          <a:p>
            <a:pPr>
              <a:defRPr/>
            </a:pPr>
            <a:r>
              <a:rPr lang="en-GB" sz="3200" b="1" dirty="0" err="1">
                <a:solidFill>
                  <a:prstClr val="white"/>
                </a:solidFill>
                <a:latin typeface="Century Gothic" panose="020B0502020202020204" pitchFamily="34" charset="0"/>
              </a:rPr>
              <a:t>elles</a:t>
            </a:r>
            <a:endParaRPr lang="en-GB" sz="3200" b="1" dirty="0">
              <a:solidFill>
                <a:prstClr val="white"/>
              </a:solidFill>
              <a:latin typeface="Century Gothic" panose="020B0502020202020204" pitchFamily="34" charset="0"/>
            </a:endParaRPr>
          </a:p>
        </p:txBody>
      </p:sp>
      <p:sp>
        <p:nvSpPr>
          <p:cNvPr id="35" name="Oval Callout 34" descr="oval callout"/>
          <p:cNvSpPr/>
          <p:nvPr/>
        </p:nvSpPr>
        <p:spPr>
          <a:xfrm>
            <a:off x="45242" y="4976309"/>
            <a:ext cx="4914033" cy="1861166"/>
          </a:xfrm>
          <a:prstGeom prst="wedgeEllipseCallout">
            <a:avLst>
              <a:gd name="adj1" fmla="val 75441"/>
              <a:gd name="adj2" fmla="val -104634"/>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TextBox 35"/>
          <p:cNvSpPr txBox="1"/>
          <p:nvPr/>
        </p:nvSpPr>
        <p:spPr>
          <a:xfrm>
            <a:off x="493283" y="5304876"/>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Nouns are presented with the corresponding form of the definite article.</a:t>
            </a:r>
          </a:p>
        </p:txBody>
      </p:sp>
    </p:spTree>
    <p:extLst>
      <p:ext uri="{BB962C8B-B14F-4D97-AF65-F5344CB8AC3E}">
        <p14:creationId xmlns:p14="http://schemas.microsoft.com/office/powerpoint/2010/main" val="26011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P spid="3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rPr>
              <a:t>What is lexical profiling?</a:t>
            </a:r>
          </a:p>
        </p:txBody>
      </p:sp>
      <p:sp>
        <p:nvSpPr>
          <p:cNvPr id="6" name="TextBox 5">
            <a:extLst>
              <a:ext uri="{FF2B5EF4-FFF2-40B4-BE49-F238E27FC236}">
                <a16:creationId xmlns:a16="http://schemas.microsoft.com/office/drawing/2014/main" id="{B5554F73-0BB6-4D3C-A26B-2A83E5619867}"/>
              </a:ext>
            </a:extLst>
          </p:cNvPr>
          <p:cNvSpPr txBox="1"/>
          <p:nvPr/>
        </p:nvSpPr>
        <p:spPr>
          <a:xfrm>
            <a:off x="164572" y="1460854"/>
            <a:ext cx="11845918" cy="4616648"/>
          </a:xfrm>
          <a:prstGeom prst="rect">
            <a:avLst/>
          </a:prstGeom>
          <a:noFill/>
        </p:spPr>
        <p:txBody>
          <a:bodyPr wrap="square" rtlCol="0">
            <a:spAutoFit/>
          </a:bodyPr>
          <a:lstStyle/>
          <a:p>
            <a:r>
              <a:rPr lang="en-GB" sz="2100" b="1" dirty="0">
                <a:solidFill>
                  <a:srgbClr val="4472C4">
                    <a:lumMod val="50000"/>
                  </a:srgbClr>
                </a:solidFill>
                <a:latin typeface="Century Gothic" panose="020B0502020202020204" pitchFamily="34" charset="0"/>
              </a:rPr>
              <a:t>Lexical profiling </a:t>
            </a:r>
            <a:r>
              <a:rPr lang="en-GB" sz="2100" dirty="0">
                <a:solidFill>
                  <a:srgbClr val="4472C4">
                    <a:lumMod val="50000"/>
                  </a:srgbClr>
                </a:solidFill>
                <a:latin typeface="Century Gothic" panose="020B0502020202020204" pitchFamily="34" charset="0"/>
              </a:rPr>
              <a:t>is the process of analysing words in a text to determine how suitable these are for a specific purpose.</a:t>
            </a:r>
          </a:p>
          <a:p>
            <a:endParaRPr lang="en-GB" sz="2100" dirty="0">
              <a:solidFill>
                <a:srgbClr val="4472C4">
                  <a:lumMod val="50000"/>
                </a:srgbClr>
              </a:solidFill>
              <a:latin typeface="Century Gothic" panose="020B0502020202020204" pitchFamily="34" charset="0"/>
            </a:endParaRPr>
          </a:p>
          <a:p>
            <a:r>
              <a:rPr lang="en-GB" sz="2100" dirty="0">
                <a:solidFill>
                  <a:srgbClr val="4472C4">
                    <a:lumMod val="50000"/>
                  </a:srgbClr>
                </a:solidFill>
                <a:latin typeface="Century Gothic" panose="020B0502020202020204" pitchFamily="34" charset="0"/>
              </a:rPr>
              <a:t>Here are some questions that teachers might ask when assessing the suitability of L2 texts for use in their classes:</a:t>
            </a:r>
          </a:p>
          <a:p>
            <a:endParaRPr lang="en-GB" sz="2100" dirty="0">
              <a:solidFill>
                <a:srgbClr val="4472C4">
                  <a:lumMod val="50000"/>
                </a:srgbClr>
              </a:solidFill>
              <a:latin typeface="Century Gothic" panose="020B0502020202020204" pitchFamily="34" charset="0"/>
            </a:endParaRPr>
          </a:p>
          <a:p>
            <a:pPr marL="457200" indent="-457200">
              <a:buFontTx/>
              <a:buAutoNum type="arabicParenR"/>
            </a:pPr>
            <a:r>
              <a:rPr lang="en-GB" sz="2100" dirty="0">
                <a:solidFill>
                  <a:srgbClr val="4472C4">
                    <a:lumMod val="50000"/>
                  </a:srgbClr>
                </a:solidFill>
                <a:latin typeface="Century Gothic" panose="020B0502020202020204" pitchFamily="34" charset="0"/>
              </a:rPr>
              <a:t>What percentage of the words in this text are </a:t>
            </a:r>
            <a:r>
              <a:rPr lang="en-GB" sz="2100" b="1" dirty="0">
                <a:solidFill>
                  <a:srgbClr val="4472C4">
                    <a:lumMod val="50000"/>
                  </a:srgbClr>
                </a:solidFill>
                <a:latin typeface="Century Gothic" panose="020B0502020202020204" pitchFamily="34" charset="0"/>
              </a:rPr>
              <a:t>high-frequency</a:t>
            </a:r>
            <a:r>
              <a:rPr lang="en-GB" sz="2100" dirty="0">
                <a:solidFill>
                  <a:srgbClr val="4472C4">
                    <a:lumMod val="50000"/>
                  </a:srgbClr>
                </a:solidFill>
                <a:latin typeface="Century Gothic" panose="020B0502020202020204" pitchFamily="34" charset="0"/>
              </a:rPr>
              <a:t> words?</a:t>
            </a:r>
          </a:p>
          <a:p>
            <a:pPr marL="457200" indent="-457200">
              <a:buFontTx/>
              <a:buAutoNum type="arabicParenR"/>
            </a:pPr>
            <a:endParaRPr lang="en-GB" sz="2100" dirty="0">
              <a:solidFill>
                <a:srgbClr val="4472C4">
                  <a:lumMod val="50000"/>
                </a:srgbClr>
              </a:solidFill>
              <a:latin typeface="Century Gothic" panose="020B0502020202020204" pitchFamily="34" charset="0"/>
            </a:endParaRPr>
          </a:p>
          <a:p>
            <a:pPr marL="457200" indent="-457200">
              <a:buFontTx/>
              <a:buAutoNum type="arabicParenR"/>
            </a:pPr>
            <a:r>
              <a:rPr lang="en-GB" sz="2100" dirty="0">
                <a:solidFill>
                  <a:srgbClr val="4472C4">
                    <a:lumMod val="50000"/>
                  </a:srgbClr>
                </a:solidFill>
                <a:latin typeface="Century Gothic" panose="020B0502020202020204" pitchFamily="34" charset="0"/>
              </a:rPr>
              <a:t>Does this text contain any </a:t>
            </a:r>
            <a:r>
              <a:rPr lang="en-GB" sz="2100" b="1" dirty="0">
                <a:solidFill>
                  <a:srgbClr val="4472C4">
                    <a:lumMod val="50000"/>
                  </a:srgbClr>
                </a:solidFill>
                <a:latin typeface="Century Gothic" panose="020B0502020202020204" pitchFamily="34" charset="0"/>
              </a:rPr>
              <a:t>low-frequency </a:t>
            </a:r>
            <a:r>
              <a:rPr lang="en-GB" sz="2100" dirty="0">
                <a:solidFill>
                  <a:srgbClr val="4472C4">
                    <a:lumMod val="50000"/>
                  </a:srgbClr>
                </a:solidFill>
                <a:latin typeface="Century Gothic" panose="020B0502020202020204" pitchFamily="34" charset="0"/>
              </a:rPr>
              <a:t>words which I will need to gloss or replace?</a:t>
            </a:r>
          </a:p>
          <a:p>
            <a:pPr marL="457200" indent="-457200">
              <a:buFontTx/>
              <a:buAutoNum type="arabicParenR"/>
            </a:pPr>
            <a:endParaRPr lang="en-GB" sz="2100" dirty="0">
              <a:solidFill>
                <a:srgbClr val="4472C4">
                  <a:lumMod val="50000"/>
                </a:srgbClr>
              </a:solidFill>
              <a:latin typeface="Century Gothic" panose="020B0502020202020204" pitchFamily="34" charset="0"/>
            </a:endParaRPr>
          </a:p>
          <a:p>
            <a:pPr marL="457200" indent="-457200">
              <a:buFontTx/>
              <a:buAutoNum type="arabicParenR"/>
            </a:pPr>
            <a:r>
              <a:rPr lang="en-GB" sz="2100" dirty="0">
                <a:solidFill>
                  <a:srgbClr val="4472C4">
                    <a:lumMod val="50000"/>
                  </a:srgbClr>
                </a:solidFill>
                <a:latin typeface="Century Gothic" panose="020B0502020202020204" pitchFamily="34" charset="0"/>
              </a:rPr>
              <a:t>How many of the words in this text have students learned so far?</a:t>
            </a:r>
          </a:p>
          <a:p>
            <a:endParaRPr lang="en-GB" sz="2100" dirty="0">
              <a:solidFill>
                <a:srgbClr val="4472C4">
                  <a:lumMod val="50000"/>
                </a:srgbClr>
              </a:solidFill>
              <a:latin typeface="Century Gothic" panose="020B0502020202020204" pitchFamily="34" charset="0"/>
            </a:endParaRPr>
          </a:p>
          <a:p>
            <a:pPr marL="457200" indent="-457200">
              <a:buFontTx/>
              <a:buAutoNum type="alphaLcParenR"/>
            </a:pPr>
            <a:endParaRPr lang="en-GB" sz="2100" dirty="0">
              <a:solidFill>
                <a:srgbClr val="4472C4">
                  <a:lumMod val="50000"/>
                </a:srgbClr>
              </a:solidFill>
              <a:latin typeface="Century Gothic" panose="020B0502020202020204" pitchFamily="34" charset="0"/>
            </a:endParaRPr>
          </a:p>
          <a:p>
            <a:r>
              <a:rPr lang="en-GB" sz="2100" dirty="0">
                <a:solidFill>
                  <a:srgbClr val="4472C4">
                    <a:lumMod val="50000"/>
                  </a:srgbClr>
                </a:solidFill>
                <a:latin typeface="Century Gothic" panose="020B0502020202020204" pitchFamily="34" charset="0"/>
              </a:rPr>
              <a:t>These questions can be answered </a:t>
            </a:r>
            <a:r>
              <a:rPr lang="en-GB" sz="2100" b="1" dirty="0">
                <a:solidFill>
                  <a:srgbClr val="4472C4">
                    <a:lumMod val="50000"/>
                  </a:srgbClr>
                </a:solidFill>
                <a:latin typeface="Century Gothic" panose="020B0502020202020204" pitchFamily="34" charset="0"/>
              </a:rPr>
              <a:t>quickly </a:t>
            </a:r>
            <a:r>
              <a:rPr lang="en-GB" sz="2100" dirty="0">
                <a:solidFill>
                  <a:srgbClr val="4472C4">
                    <a:lumMod val="50000"/>
                  </a:srgbClr>
                </a:solidFill>
                <a:latin typeface="Century Gothic" panose="020B0502020202020204" pitchFamily="34" charset="0"/>
              </a:rPr>
              <a:t>and </a:t>
            </a:r>
            <a:r>
              <a:rPr lang="en-GB" sz="2100" b="1" dirty="0">
                <a:solidFill>
                  <a:srgbClr val="4472C4">
                    <a:lumMod val="50000"/>
                  </a:srgbClr>
                </a:solidFill>
                <a:latin typeface="Century Gothic" panose="020B0502020202020204" pitchFamily="34" charset="0"/>
              </a:rPr>
              <a:t>accurately </a:t>
            </a:r>
            <a:r>
              <a:rPr lang="en-GB" sz="2100" dirty="0">
                <a:solidFill>
                  <a:srgbClr val="4472C4">
                    <a:lumMod val="50000"/>
                  </a:srgbClr>
                </a:solidFill>
                <a:latin typeface="Century Gothic" panose="020B0502020202020204" pitchFamily="34" charset="0"/>
              </a:rPr>
              <a:t>using lexical profiling methods.</a:t>
            </a:r>
          </a:p>
        </p:txBody>
      </p:sp>
    </p:spTree>
    <p:extLst>
      <p:ext uri="{BB962C8B-B14F-4D97-AF65-F5344CB8AC3E}">
        <p14:creationId xmlns:p14="http://schemas.microsoft.com/office/powerpoint/2010/main" val="1344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2800" b="1" dirty="0">
                <a:solidFill>
                  <a:schemeClr val="bg1"/>
                </a:solidFill>
              </a:rPr>
              <a:t>How to do lexical profiling</a:t>
            </a:r>
          </a:p>
        </p:txBody>
      </p:sp>
      <p:sp>
        <p:nvSpPr>
          <p:cNvPr id="6" name="TextBox 5">
            <a:extLst>
              <a:ext uri="{FF2B5EF4-FFF2-40B4-BE49-F238E27FC236}">
                <a16:creationId xmlns:a16="http://schemas.microsoft.com/office/drawing/2014/main" id="{B5554F73-0BB6-4D3C-A26B-2A83E5619867}"/>
              </a:ext>
            </a:extLst>
          </p:cNvPr>
          <p:cNvSpPr txBox="1"/>
          <p:nvPr/>
        </p:nvSpPr>
        <p:spPr>
          <a:xfrm>
            <a:off x="164571" y="1327486"/>
            <a:ext cx="7191725" cy="4832092"/>
          </a:xfrm>
          <a:prstGeom prst="rect">
            <a:avLst/>
          </a:prstGeom>
          <a:noFill/>
        </p:spPr>
        <p:txBody>
          <a:bodyPr wrap="square" rtlCol="0">
            <a:spAutoFit/>
          </a:bodyPr>
          <a:lstStyle/>
          <a:p>
            <a:r>
              <a:rPr lang="en-GB" sz="2200" dirty="0">
                <a:solidFill>
                  <a:srgbClr val="4472C4">
                    <a:lumMod val="50000"/>
                  </a:srgbClr>
                </a:solidFill>
                <a:latin typeface="Century Gothic" panose="020B0502020202020204" pitchFamily="34" charset="0"/>
              </a:rPr>
              <a:t>Lexical profiling can be performed </a:t>
            </a:r>
            <a:r>
              <a:rPr lang="en-GB" sz="2200" b="1" dirty="0">
                <a:solidFill>
                  <a:srgbClr val="4472C4">
                    <a:lumMod val="50000"/>
                  </a:srgbClr>
                </a:solidFill>
                <a:latin typeface="Century Gothic" panose="020B0502020202020204" pitchFamily="34" charset="0"/>
              </a:rPr>
              <a:t>manually</a:t>
            </a:r>
            <a:r>
              <a:rPr lang="en-GB" sz="2200" dirty="0">
                <a:solidFill>
                  <a:srgbClr val="4472C4">
                    <a:lumMod val="50000"/>
                  </a:srgbClr>
                </a:solidFill>
                <a:latin typeface="Century Gothic" panose="020B0502020202020204" pitchFamily="34" charset="0"/>
              </a:rPr>
              <a:t>.</a:t>
            </a:r>
          </a:p>
          <a:p>
            <a:endParaRPr lang="en-GB" sz="2200" dirty="0">
              <a:solidFill>
                <a:srgbClr val="4472C4">
                  <a:lumMod val="50000"/>
                </a:srgbClr>
              </a:solidFill>
              <a:latin typeface="Century Gothic" panose="020B0502020202020204" pitchFamily="34" charset="0"/>
            </a:endParaRPr>
          </a:p>
          <a:p>
            <a:r>
              <a:rPr lang="en-GB" sz="2200" dirty="0">
                <a:solidFill>
                  <a:srgbClr val="4472C4">
                    <a:lumMod val="50000"/>
                  </a:srgbClr>
                </a:solidFill>
                <a:latin typeface="Century Gothic" panose="020B0502020202020204" pitchFamily="34" charset="0"/>
              </a:rPr>
              <a:t>This involves reading a text and cross-referencing words in it with </a:t>
            </a:r>
            <a:r>
              <a:rPr lang="en-GB" sz="2200" b="1" dirty="0">
                <a:solidFill>
                  <a:srgbClr val="4472C4">
                    <a:lumMod val="50000"/>
                  </a:srgbClr>
                </a:solidFill>
                <a:latin typeface="Century Gothic" panose="020B0502020202020204" pitchFamily="34" charset="0"/>
              </a:rPr>
              <a:t>frequency values </a:t>
            </a:r>
            <a:r>
              <a:rPr lang="en-GB" sz="2200" dirty="0">
                <a:solidFill>
                  <a:srgbClr val="4472C4">
                    <a:lumMod val="50000"/>
                  </a:srgbClr>
                </a:solidFill>
                <a:latin typeface="Century Gothic" panose="020B0502020202020204" pitchFamily="34" charset="0"/>
              </a:rPr>
              <a:t>or </a:t>
            </a:r>
            <a:r>
              <a:rPr lang="en-GB" sz="2200" b="1" dirty="0">
                <a:solidFill>
                  <a:srgbClr val="4472C4">
                    <a:lumMod val="50000"/>
                  </a:srgbClr>
                </a:solidFill>
                <a:latin typeface="Century Gothic" panose="020B0502020202020204" pitchFamily="34" charset="0"/>
              </a:rPr>
              <a:t>syllabi</a:t>
            </a:r>
            <a:r>
              <a:rPr lang="en-GB" sz="2200" dirty="0">
                <a:solidFill>
                  <a:srgbClr val="4472C4">
                    <a:lumMod val="50000"/>
                  </a:srgbClr>
                </a:solidFill>
                <a:latin typeface="Century Gothic" panose="020B0502020202020204" pitchFamily="34" charset="0"/>
              </a:rPr>
              <a:t> by hand. </a:t>
            </a:r>
          </a:p>
          <a:p>
            <a:endParaRPr lang="en-GB" sz="2200" dirty="0">
              <a:solidFill>
                <a:srgbClr val="4472C4">
                  <a:lumMod val="50000"/>
                </a:srgbClr>
              </a:solidFill>
              <a:latin typeface="Century Gothic" panose="020B0502020202020204" pitchFamily="34" charset="0"/>
            </a:endParaRPr>
          </a:p>
          <a:p>
            <a:r>
              <a:rPr lang="en-GB" sz="2200" dirty="0">
                <a:solidFill>
                  <a:srgbClr val="4472C4">
                    <a:lumMod val="50000"/>
                  </a:srgbClr>
                </a:solidFill>
                <a:latin typeface="Century Gothic" panose="020B0502020202020204" pitchFamily="34" charset="0"/>
              </a:rPr>
              <a:t>The process is very time consuming, and the risk of human error is high.</a:t>
            </a:r>
          </a:p>
          <a:p>
            <a:endParaRPr lang="en-GB" sz="2200" dirty="0">
              <a:solidFill>
                <a:srgbClr val="4472C4">
                  <a:lumMod val="50000"/>
                </a:srgbClr>
              </a:solidFill>
              <a:latin typeface="Century Gothic" panose="020B0502020202020204" pitchFamily="34" charset="0"/>
            </a:endParaRPr>
          </a:p>
          <a:p>
            <a:endParaRPr lang="en-GB" sz="2200" dirty="0">
              <a:solidFill>
                <a:srgbClr val="4472C4">
                  <a:lumMod val="50000"/>
                </a:srgbClr>
              </a:solidFill>
              <a:latin typeface="Century Gothic" panose="020B0502020202020204" pitchFamily="34" charset="0"/>
            </a:endParaRPr>
          </a:p>
          <a:p>
            <a:r>
              <a:rPr lang="en-GB" sz="2200" dirty="0">
                <a:solidFill>
                  <a:srgbClr val="4472C4">
                    <a:lumMod val="50000"/>
                  </a:srgbClr>
                </a:solidFill>
                <a:latin typeface="Century Gothic" panose="020B0502020202020204" pitchFamily="34" charset="0"/>
              </a:rPr>
              <a:t>Alternatively, lexical profiling can be carried out using </a:t>
            </a:r>
            <a:r>
              <a:rPr lang="en-GB" sz="2200" b="1" dirty="0">
                <a:solidFill>
                  <a:srgbClr val="4472C4">
                    <a:lumMod val="50000"/>
                  </a:srgbClr>
                </a:solidFill>
                <a:latin typeface="Century Gothic" panose="020B0502020202020204" pitchFamily="34" charset="0"/>
              </a:rPr>
              <a:t>electronic tools</a:t>
            </a:r>
            <a:r>
              <a:rPr lang="en-GB" sz="2200" dirty="0">
                <a:solidFill>
                  <a:srgbClr val="4472C4">
                    <a:lumMod val="50000"/>
                  </a:srgbClr>
                </a:solidFill>
                <a:latin typeface="Century Gothic" panose="020B0502020202020204" pitchFamily="34" charset="0"/>
              </a:rPr>
              <a:t>, such as </a:t>
            </a:r>
            <a:r>
              <a:rPr lang="en-GB" sz="2200" i="1" dirty="0">
                <a:solidFill>
                  <a:srgbClr val="4472C4">
                    <a:lumMod val="50000"/>
                  </a:srgbClr>
                </a:solidFill>
                <a:latin typeface="Century Gothic" panose="020B0502020202020204" pitchFamily="34" charset="0"/>
              </a:rPr>
              <a:t>AntProfiler-NCELP </a:t>
            </a:r>
            <a:r>
              <a:rPr lang="en-GB" sz="2200" dirty="0">
                <a:solidFill>
                  <a:srgbClr val="4472C4">
                    <a:lumMod val="50000"/>
                  </a:srgbClr>
                </a:solidFill>
                <a:latin typeface="Century Gothic" panose="020B0502020202020204" pitchFamily="34" charset="0"/>
              </a:rPr>
              <a:t>(Anthony 2020).</a:t>
            </a:r>
          </a:p>
          <a:p>
            <a:endParaRPr lang="en-GB" sz="2200" b="1" dirty="0">
              <a:solidFill>
                <a:srgbClr val="4472C4">
                  <a:lumMod val="50000"/>
                </a:srgbClr>
              </a:solidFill>
              <a:latin typeface="Century Gothic" panose="020B0502020202020204" pitchFamily="34" charset="0"/>
            </a:endParaRPr>
          </a:p>
          <a:p>
            <a:r>
              <a:rPr lang="en-GB" sz="2200" dirty="0">
                <a:solidFill>
                  <a:srgbClr val="4472C4">
                    <a:lumMod val="50000"/>
                  </a:srgbClr>
                </a:solidFill>
                <a:latin typeface="Century Gothic" panose="020B0502020202020204" pitchFamily="34" charset="0"/>
              </a:rPr>
              <a:t>The process is </a:t>
            </a:r>
            <a:r>
              <a:rPr lang="en-GB" sz="2200" b="1" dirty="0">
                <a:solidFill>
                  <a:srgbClr val="4472C4">
                    <a:lumMod val="50000"/>
                  </a:srgbClr>
                </a:solidFill>
                <a:latin typeface="Century Gothic" panose="020B0502020202020204" pitchFamily="34" charset="0"/>
              </a:rPr>
              <a:t>instant</a:t>
            </a:r>
            <a:r>
              <a:rPr lang="en-GB" sz="2200" dirty="0">
                <a:solidFill>
                  <a:srgbClr val="4472C4">
                    <a:lumMod val="50000"/>
                  </a:srgbClr>
                </a:solidFill>
                <a:latin typeface="Century Gothic" panose="020B0502020202020204" pitchFamily="34" charset="0"/>
              </a:rPr>
              <a:t> and gives </a:t>
            </a:r>
            <a:r>
              <a:rPr lang="en-GB" sz="2200" b="1" dirty="0">
                <a:solidFill>
                  <a:srgbClr val="4472C4">
                    <a:lumMod val="50000"/>
                  </a:srgbClr>
                </a:solidFill>
                <a:latin typeface="Century Gothic" panose="020B0502020202020204" pitchFamily="34" charset="0"/>
              </a:rPr>
              <a:t>accurate results.</a:t>
            </a:r>
            <a:endParaRPr lang="en-GB" sz="2200" dirty="0">
              <a:solidFill>
                <a:srgbClr val="4472C4">
                  <a:lumMod val="50000"/>
                </a:srgbClr>
              </a:solidFill>
              <a:latin typeface="Century Gothic" panose="020B0502020202020204" pitchFamily="34" charset="0"/>
            </a:endParaRPr>
          </a:p>
        </p:txBody>
      </p:sp>
      <p:grpSp>
        <p:nvGrpSpPr>
          <p:cNvPr id="3" name="Group 2" descr="a piece of paper, pen, calculator and a timer">
            <a:extLst>
              <a:ext uri="{FF2B5EF4-FFF2-40B4-BE49-F238E27FC236}">
                <a16:creationId xmlns:a16="http://schemas.microsoft.com/office/drawing/2014/main" id="{919213A2-BA98-46D6-9B63-F65ED7CC7C81}"/>
              </a:ext>
            </a:extLst>
          </p:cNvPr>
          <p:cNvGrpSpPr/>
          <p:nvPr/>
        </p:nvGrpSpPr>
        <p:grpSpPr>
          <a:xfrm>
            <a:off x="8839373" y="1932671"/>
            <a:ext cx="1794382" cy="1496329"/>
            <a:chOff x="8653230" y="1583229"/>
            <a:chExt cx="2631428" cy="2043908"/>
          </a:xfrm>
        </p:grpSpPr>
        <p:pic>
          <p:nvPicPr>
            <p:cNvPr id="1028" name="Picture 4" descr="Paper Pencil Clip Art">
              <a:extLst>
                <a:ext uri="{FF2B5EF4-FFF2-40B4-BE49-F238E27FC236}">
                  <a16:creationId xmlns:a16="http://schemas.microsoft.com/office/drawing/2014/main" id="{3A3FED88-7608-4674-BE7C-633FD07F0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5175">
              <a:off x="9513202" y="1658853"/>
              <a:ext cx="1771456" cy="19682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mple Calculator Clip Art">
              <a:extLst>
                <a:ext uri="{FF2B5EF4-FFF2-40B4-BE49-F238E27FC236}">
                  <a16:creationId xmlns:a16="http://schemas.microsoft.com/office/drawing/2014/main" id="{F3920DF9-1354-42D4-B7A2-711DA1C496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0059" y="2670365"/>
              <a:ext cx="1281487" cy="879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nd Glass Clip Art">
              <a:extLst>
                <a:ext uri="{FF2B5EF4-FFF2-40B4-BE49-F238E27FC236}">
                  <a16:creationId xmlns:a16="http://schemas.microsoft.com/office/drawing/2014/main" id="{21BF681F-B717-4F5D-9647-56756036F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3230" y="1583229"/>
              <a:ext cx="571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descr="computer with a book and an ant">
            <a:extLst>
              <a:ext uri="{FF2B5EF4-FFF2-40B4-BE49-F238E27FC236}">
                <a16:creationId xmlns:a16="http://schemas.microsoft.com/office/drawing/2014/main" id="{D9FA4B54-2622-414D-96A7-9E07F3DC57A9}"/>
              </a:ext>
            </a:extLst>
          </p:cNvPr>
          <p:cNvGrpSpPr/>
          <p:nvPr/>
        </p:nvGrpSpPr>
        <p:grpSpPr>
          <a:xfrm>
            <a:off x="8703269" y="4557387"/>
            <a:ext cx="2111052" cy="1500599"/>
            <a:chOff x="8666999" y="4557387"/>
            <a:chExt cx="2111052" cy="1500599"/>
          </a:xfrm>
        </p:grpSpPr>
        <p:pic>
          <p:nvPicPr>
            <p:cNvPr id="1034" name="Picture 10" descr="Computer">
              <a:extLst>
                <a:ext uri="{FF2B5EF4-FFF2-40B4-BE49-F238E27FC236}">
                  <a16:creationId xmlns:a16="http://schemas.microsoft.com/office/drawing/2014/main" id="{A542BAEB-B4E0-4435-A6F0-BF97255E82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4227" y="4767556"/>
              <a:ext cx="1743824" cy="12904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t">
              <a:extLst>
                <a:ext uri="{FF2B5EF4-FFF2-40B4-BE49-F238E27FC236}">
                  <a16:creationId xmlns:a16="http://schemas.microsoft.com/office/drawing/2014/main" id="{D96B11B3-2B5A-4295-8414-104ED89494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6999" y="4557387"/>
              <a:ext cx="952500" cy="962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75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862CEFDC-B558-724F-A67C-E63452BD6009}"/>
              </a:ext>
            </a:extLst>
          </p:cNvPr>
          <p:cNvSpPr>
            <a:spLocks noGrp="1"/>
          </p:cNvSpPr>
          <p:nvPr>
            <p:ph type="title"/>
          </p:nvPr>
        </p:nvSpPr>
        <p:spPr>
          <a:xfrm>
            <a:off x="164572" y="296863"/>
            <a:ext cx="5243000" cy="743661"/>
          </a:xfrm>
        </p:spPr>
        <p:txBody>
          <a:bodyPr>
            <a:normAutofit/>
          </a:bodyPr>
          <a:lstStyle/>
          <a:p>
            <a:r>
              <a:rPr lang="en-GB" sz="2800" b="1" dirty="0">
                <a:solidFill>
                  <a:prstClr val="white"/>
                </a:solidFill>
              </a:rPr>
              <a:t>Lexical profiling (frequency)</a:t>
            </a:r>
            <a:endParaRPr lang="en-US" sz="2800" dirty="0"/>
          </a:p>
        </p:txBody>
      </p:sp>
      <p:sp>
        <p:nvSpPr>
          <p:cNvPr id="4" name="TextBox 3">
            <a:extLst>
              <a:ext uri="{FF2B5EF4-FFF2-40B4-BE49-F238E27FC236}">
                <a16:creationId xmlns:a16="http://schemas.microsoft.com/office/drawing/2014/main" id="{AFC9BCCA-85F7-4C2B-A885-544F17016CAE}"/>
              </a:ext>
            </a:extLst>
          </p:cNvPr>
          <p:cNvSpPr txBox="1"/>
          <p:nvPr/>
        </p:nvSpPr>
        <p:spPr>
          <a:xfrm>
            <a:off x="303273" y="1232941"/>
            <a:ext cx="4499895" cy="5016758"/>
          </a:xfrm>
          <a:prstGeom prst="rect">
            <a:avLst/>
          </a:prstGeom>
          <a:noFill/>
        </p:spPr>
        <p:txBody>
          <a:bodyPr wrap="square" rtlCol="0">
            <a:spAutoFit/>
          </a:bodyPr>
          <a:lstStyle/>
          <a:p>
            <a:r>
              <a:rPr lang="en-GB" sz="2000" dirty="0">
                <a:solidFill>
                  <a:srgbClr val="4472C4">
                    <a:lumMod val="50000"/>
                  </a:srgbClr>
                </a:solidFill>
                <a:latin typeface="Century Gothic" panose="020B0502020202020204" pitchFamily="34" charset="0"/>
              </a:rPr>
              <a:t>This is what lexical profiling using </a:t>
            </a:r>
            <a:r>
              <a:rPr lang="en-GB" sz="2000" i="1" dirty="0">
                <a:solidFill>
                  <a:srgbClr val="4472C4">
                    <a:lumMod val="50000"/>
                  </a:srgbClr>
                </a:solidFill>
                <a:latin typeface="Century Gothic" panose="020B0502020202020204" pitchFamily="34" charset="0"/>
              </a:rPr>
              <a:t>AntProfiler-NCELP </a:t>
            </a:r>
            <a:r>
              <a:rPr lang="en-GB" sz="2000" dirty="0">
                <a:solidFill>
                  <a:srgbClr val="4472C4">
                    <a:lumMod val="50000"/>
                  </a:srgbClr>
                </a:solidFill>
                <a:latin typeface="Century Gothic" panose="020B0502020202020204" pitchFamily="34" charset="0"/>
              </a:rPr>
              <a:t>with a </a:t>
            </a:r>
            <a:r>
              <a:rPr lang="en-GB" sz="2000" b="1" dirty="0">
                <a:solidFill>
                  <a:srgbClr val="4472C4">
                    <a:lumMod val="50000"/>
                  </a:srgbClr>
                </a:solidFill>
                <a:latin typeface="Century Gothic" panose="020B0502020202020204" pitchFamily="34" charset="0"/>
              </a:rPr>
              <a:t>2000-band frequency list </a:t>
            </a:r>
            <a:r>
              <a:rPr lang="en-GB" sz="2000" dirty="0">
                <a:solidFill>
                  <a:srgbClr val="4472C4">
                    <a:lumMod val="50000"/>
                  </a:srgbClr>
                </a:solidFill>
                <a:latin typeface="Century Gothic" panose="020B0502020202020204" pitchFamily="34" charset="0"/>
              </a:rPr>
              <a:t>looks like.</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The </a:t>
            </a:r>
            <a:r>
              <a:rPr lang="en-GB" sz="2000" b="1" dirty="0">
                <a:solidFill>
                  <a:srgbClr val="4472C4">
                    <a:lumMod val="50000"/>
                  </a:srgbClr>
                </a:solidFill>
                <a:latin typeface="Century Gothic" panose="020B0502020202020204" pitchFamily="34" charset="0"/>
              </a:rPr>
              <a:t>total coverage </a:t>
            </a:r>
            <a:r>
              <a:rPr lang="en-GB" sz="2000" dirty="0">
                <a:solidFill>
                  <a:srgbClr val="4472C4">
                    <a:lumMod val="50000"/>
                  </a:srgbClr>
                </a:solidFill>
                <a:latin typeface="Century Gothic" panose="020B0502020202020204" pitchFamily="34" charset="0"/>
              </a:rPr>
              <a:t>value tells you the percentage of words in the text which appear in the </a:t>
            </a:r>
            <a:r>
              <a:rPr lang="en-GB" sz="2000" b="1" dirty="0">
                <a:solidFill>
                  <a:srgbClr val="4472C4">
                    <a:lumMod val="50000"/>
                  </a:srgbClr>
                </a:solidFill>
                <a:latin typeface="Century Gothic" panose="020B0502020202020204" pitchFamily="34" charset="0"/>
              </a:rPr>
              <a:t>top 2000</a:t>
            </a:r>
            <a:r>
              <a:rPr lang="en-GB" sz="2000" dirty="0">
                <a:solidFill>
                  <a:srgbClr val="4472C4">
                    <a:lumMod val="50000"/>
                  </a:srgbClr>
                </a:solidFill>
                <a:latin typeface="Century Gothic" panose="020B0502020202020204" pitchFamily="34" charset="0"/>
              </a:rPr>
              <a:t>.</a:t>
            </a:r>
          </a:p>
          <a:p>
            <a:r>
              <a:rPr lang="en-GB" sz="2000" dirty="0">
                <a:solidFill>
                  <a:srgbClr val="4472C4">
                    <a:lumMod val="50000"/>
                  </a:srgbClr>
                </a:solidFill>
                <a:latin typeface="Century Gothic" panose="020B0502020202020204" pitchFamily="34" charset="0"/>
              </a:rPr>
              <a:t>Words in black have a frequency of 1-2000. Words in orange have a frequency value of &gt;2000.</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Teachers can </a:t>
            </a:r>
            <a:r>
              <a:rPr lang="en-GB" sz="2000" b="1" dirty="0">
                <a:solidFill>
                  <a:srgbClr val="4472C4">
                    <a:lumMod val="50000"/>
                  </a:srgbClr>
                </a:solidFill>
                <a:latin typeface="Century Gothic" panose="020B0502020202020204" pitchFamily="34" charset="0"/>
              </a:rPr>
              <a:t>edit texts </a:t>
            </a:r>
            <a:r>
              <a:rPr lang="en-GB" sz="2000" dirty="0">
                <a:solidFill>
                  <a:srgbClr val="4472C4">
                    <a:lumMod val="50000"/>
                  </a:srgbClr>
                </a:solidFill>
                <a:latin typeface="Century Gothic" panose="020B0502020202020204" pitchFamily="34" charset="0"/>
              </a:rPr>
              <a:t>directly in the program by </a:t>
            </a:r>
            <a:r>
              <a:rPr lang="en-GB" sz="2000" b="1" dirty="0">
                <a:solidFill>
                  <a:srgbClr val="4472C4">
                    <a:lumMod val="50000"/>
                  </a:srgbClr>
                </a:solidFill>
                <a:latin typeface="Century Gothic" panose="020B0502020202020204" pitchFamily="34" charset="0"/>
              </a:rPr>
              <a:t>removing</a:t>
            </a:r>
            <a:r>
              <a:rPr lang="en-GB" sz="2000" dirty="0">
                <a:solidFill>
                  <a:srgbClr val="4472C4">
                    <a:lumMod val="50000"/>
                  </a:srgbClr>
                </a:solidFill>
                <a:latin typeface="Century Gothic" panose="020B0502020202020204" pitchFamily="34" charset="0"/>
              </a:rPr>
              <a:t>, </a:t>
            </a:r>
            <a:r>
              <a:rPr lang="en-GB" sz="2000" b="1" dirty="0">
                <a:solidFill>
                  <a:srgbClr val="4472C4">
                    <a:lumMod val="50000"/>
                  </a:srgbClr>
                </a:solidFill>
                <a:latin typeface="Century Gothic" panose="020B0502020202020204" pitchFamily="34" charset="0"/>
              </a:rPr>
              <a:t>glossing</a:t>
            </a:r>
            <a:r>
              <a:rPr lang="en-GB" sz="2000" dirty="0">
                <a:solidFill>
                  <a:srgbClr val="4472C4">
                    <a:lumMod val="50000"/>
                  </a:srgbClr>
                </a:solidFill>
                <a:latin typeface="Century Gothic" panose="020B0502020202020204" pitchFamily="34" charset="0"/>
              </a:rPr>
              <a:t> or </a:t>
            </a:r>
            <a:r>
              <a:rPr lang="en-GB" sz="2000" b="1" dirty="0">
                <a:solidFill>
                  <a:srgbClr val="4472C4">
                    <a:lumMod val="50000"/>
                  </a:srgbClr>
                </a:solidFill>
                <a:latin typeface="Century Gothic" panose="020B0502020202020204" pitchFamily="34" charset="0"/>
              </a:rPr>
              <a:t>replacing</a:t>
            </a:r>
            <a:r>
              <a:rPr lang="en-GB" sz="2000" dirty="0">
                <a:solidFill>
                  <a:srgbClr val="4472C4">
                    <a:lumMod val="50000"/>
                  </a:srgbClr>
                </a:solidFill>
                <a:latin typeface="Century Gothic" panose="020B0502020202020204" pitchFamily="34" charset="0"/>
              </a:rPr>
              <a:t> highlighted words and, checking the edits for suitability.</a:t>
            </a:r>
          </a:p>
        </p:txBody>
      </p:sp>
      <p:pic>
        <p:nvPicPr>
          <p:cNvPr id="14" name="Picture 13" descr="screenshot of NCELP AntProfiler">
            <a:extLst>
              <a:ext uri="{FF2B5EF4-FFF2-40B4-BE49-F238E27FC236}">
                <a16:creationId xmlns:a16="http://schemas.microsoft.com/office/drawing/2014/main" id="{3D8727D4-DFF6-4312-921B-ACADFE9F972E}"/>
              </a:ext>
            </a:extLst>
          </p:cNvPr>
          <p:cNvPicPr>
            <a:picLocks noChangeAspect="1"/>
          </p:cNvPicPr>
          <p:nvPr/>
        </p:nvPicPr>
        <p:blipFill>
          <a:blip r:embed="rId4"/>
          <a:stretch>
            <a:fillRect/>
          </a:stretch>
        </p:blipFill>
        <p:spPr>
          <a:xfrm>
            <a:off x="4941869" y="1163991"/>
            <a:ext cx="6903400" cy="4959260"/>
          </a:xfrm>
          <a:prstGeom prst="rect">
            <a:avLst/>
          </a:prstGeom>
        </p:spPr>
      </p:pic>
      <p:sp>
        <p:nvSpPr>
          <p:cNvPr id="9" name="Oval 8" descr="oval highlighting the total coverage from AntProfiler">
            <a:extLst>
              <a:ext uri="{FF2B5EF4-FFF2-40B4-BE49-F238E27FC236}">
                <a16:creationId xmlns:a16="http://schemas.microsoft.com/office/drawing/2014/main" id="{7F4EEC34-F3C6-43D3-9F94-DCF594A845FB}"/>
              </a:ext>
            </a:extLst>
          </p:cNvPr>
          <p:cNvSpPr/>
          <p:nvPr/>
        </p:nvSpPr>
        <p:spPr>
          <a:xfrm>
            <a:off x="4941869" y="3530422"/>
            <a:ext cx="1058239" cy="421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314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37161754-FA79-774C-89E7-CE5AB7878694}"/>
              </a:ext>
            </a:extLst>
          </p:cNvPr>
          <p:cNvSpPr>
            <a:spLocks noGrp="1"/>
          </p:cNvSpPr>
          <p:nvPr>
            <p:ph type="title"/>
          </p:nvPr>
        </p:nvSpPr>
        <p:spPr>
          <a:xfrm>
            <a:off x="164572" y="296863"/>
            <a:ext cx="5321828" cy="867128"/>
          </a:xfrm>
        </p:spPr>
        <p:txBody>
          <a:bodyPr>
            <a:normAutofit/>
          </a:bodyPr>
          <a:lstStyle/>
          <a:p>
            <a:r>
              <a:rPr lang="en-GB" sz="2800" b="1" dirty="0">
                <a:solidFill>
                  <a:prstClr val="white"/>
                </a:solidFill>
              </a:rPr>
              <a:t>Lexical profiling (NCELP SOW)</a:t>
            </a:r>
            <a:endParaRPr lang="en-US" sz="2800" dirty="0"/>
          </a:p>
        </p:txBody>
      </p:sp>
      <p:sp>
        <p:nvSpPr>
          <p:cNvPr id="4" name="TextBox 3">
            <a:extLst>
              <a:ext uri="{FF2B5EF4-FFF2-40B4-BE49-F238E27FC236}">
                <a16:creationId xmlns:a16="http://schemas.microsoft.com/office/drawing/2014/main" id="{AFC9BCCA-85F7-4C2B-A885-544F17016CAE}"/>
              </a:ext>
            </a:extLst>
          </p:cNvPr>
          <p:cNvSpPr txBox="1"/>
          <p:nvPr/>
        </p:nvSpPr>
        <p:spPr>
          <a:xfrm>
            <a:off x="257039" y="1522696"/>
            <a:ext cx="6484584" cy="4401205"/>
          </a:xfrm>
          <a:prstGeom prst="rect">
            <a:avLst/>
          </a:prstGeom>
          <a:noFill/>
        </p:spPr>
        <p:txBody>
          <a:bodyPr wrap="square" rtlCol="0">
            <a:spAutoFit/>
          </a:bodyPr>
          <a:lstStyle/>
          <a:p>
            <a:r>
              <a:rPr lang="en-GB" sz="2000" dirty="0">
                <a:solidFill>
                  <a:srgbClr val="4472C4">
                    <a:lumMod val="50000"/>
                  </a:srgbClr>
                </a:solidFill>
                <a:latin typeface="Century Gothic" panose="020B0502020202020204" pitchFamily="34" charset="0"/>
              </a:rPr>
              <a:t>If you are adopting the NCELP scheme of work, you might be interested to know </a:t>
            </a:r>
            <a:r>
              <a:rPr lang="en-GB" sz="2000" b="1" dirty="0">
                <a:solidFill>
                  <a:srgbClr val="4472C4">
                    <a:lumMod val="50000"/>
                  </a:srgbClr>
                </a:solidFill>
                <a:latin typeface="Century Gothic" panose="020B0502020202020204" pitchFamily="34" charset="0"/>
              </a:rPr>
              <a:t>how suitable</a:t>
            </a:r>
            <a:r>
              <a:rPr lang="en-GB" sz="2000" dirty="0">
                <a:solidFill>
                  <a:srgbClr val="4472C4">
                    <a:lumMod val="50000"/>
                  </a:srgbClr>
                </a:solidFill>
                <a:latin typeface="Century Gothic" panose="020B0502020202020204" pitchFamily="34" charset="0"/>
              </a:rPr>
              <a:t> a text is for inclusion in a </a:t>
            </a:r>
            <a:r>
              <a:rPr lang="en-GB" sz="2000" b="1" dirty="0">
                <a:solidFill>
                  <a:srgbClr val="4472C4">
                    <a:lumMod val="50000"/>
                  </a:srgbClr>
                </a:solidFill>
                <a:latin typeface="Century Gothic" panose="020B0502020202020204" pitchFamily="34" charset="0"/>
              </a:rPr>
              <a:t>given NCELP week</a:t>
            </a:r>
            <a:r>
              <a:rPr lang="en-GB" sz="2000" dirty="0">
                <a:solidFill>
                  <a:srgbClr val="4472C4">
                    <a:lumMod val="50000"/>
                  </a:srgbClr>
                </a:solidFill>
                <a:latin typeface="Century Gothic" panose="020B0502020202020204" pitchFamily="34" charset="0"/>
              </a:rPr>
              <a:t>.</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Using special SOW-compatible wordlists created by NCELP, </a:t>
            </a:r>
            <a:r>
              <a:rPr lang="en-GB" sz="2000" i="1" dirty="0">
                <a:solidFill>
                  <a:srgbClr val="4472C4">
                    <a:lumMod val="50000"/>
                  </a:srgbClr>
                </a:solidFill>
                <a:latin typeface="Century Gothic" panose="020B0502020202020204" pitchFamily="34" charset="0"/>
              </a:rPr>
              <a:t>AntProfiler-NCELP </a:t>
            </a:r>
            <a:r>
              <a:rPr lang="en-GB" sz="2000" dirty="0">
                <a:solidFill>
                  <a:srgbClr val="4472C4">
                    <a:lumMod val="50000"/>
                  </a:srgbClr>
                </a:solidFill>
                <a:latin typeface="Century Gothic" panose="020B0502020202020204" pitchFamily="34" charset="0"/>
              </a:rPr>
              <a:t>can perform bespoke lexical profiling for NCELP-led syllabi.</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On the top right, you can see the results of profiling a text using the wordlist for French Y7 SOW 1.2.3.</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On the bottom right, you can see the results of profiling the same text using the wordlist for French Y7 </a:t>
            </a:r>
            <a:r>
              <a:rPr lang="en-GB" sz="2000">
                <a:solidFill>
                  <a:srgbClr val="4472C4">
                    <a:lumMod val="50000"/>
                  </a:srgbClr>
                </a:solidFill>
                <a:latin typeface="Century Gothic" panose="020B0502020202020204" pitchFamily="34" charset="0"/>
              </a:rPr>
              <a:t>SOW 3.2.7.</a:t>
            </a:r>
            <a:endParaRPr lang="en-GB" sz="2000" dirty="0">
              <a:solidFill>
                <a:srgbClr val="4472C4">
                  <a:lumMod val="50000"/>
                </a:srgbClr>
              </a:solidFill>
              <a:latin typeface="Century Gothic" panose="020B0502020202020204" pitchFamily="34" charset="0"/>
            </a:endParaRPr>
          </a:p>
        </p:txBody>
      </p:sp>
      <p:pic>
        <p:nvPicPr>
          <p:cNvPr id="8" name="Picture 7" descr="screenshot of AntProfiler">
            <a:extLst>
              <a:ext uri="{FF2B5EF4-FFF2-40B4-BE49-F238E27FC236}">
                <a16:creationId xmlns:a16="http://schemas.microsoft.com/office/drawing/2014/main" id="{A1B27CF1-35D3-4EBC-A719-9903BCBF60F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957" y="409441"/>
            <a:ext cx="3737997" cy="2906394"/>
          </a:xfrm>
          <a:prstGeom prst="rect">
            <a:avLst/>
          </a:prstGeom>
          <a:noFill/>
          <a:ln>
            <a:noFill/>
          </a:ln>
        </p:spPr>
      </p:pic>
      <p:pic>
        <p:nvPicPr>
          <p:cNvPr id="9" name="Picture 8" descr="screenshot of AntProfiler">
            <a:extLst>
              <a:ext uri="{FF2B5EF4-FFF2-40B4-BE49-F238E27FC236}">
                <a16:creationId xmlns:a16="http://schemas.microsoft.com/office/drawing/2014/main" id="{0E37D496-7AB0-4F74-8D62-E4A61B97634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8957" y="3542165"/>
            <a:ext cx="3737997" cy="2509313"/>
          </a:xfrm>
          <a:prstGeom prst="rect">
            <a:avLst/>
          </a:prstGeom>
          <a:noFill/>
          <a:ln>
            <a:noFill/>
          </a:ln>
        </p:spPr>
      </p:pic>
    </p:spTree>
    <p:extLst>
      <p:ext uri="{BB962C8B-B14F-4D97-AF65-F5344CB8AC3E}">
        <p14:creationId xmlns:p14="http://schemas.microsoft.com/office/powerpoint/2010/main" val="35093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extBox 3">
            <a:extLst>
              <a:ext uri="{FF2B5EF4-FFF2-40B4-BE49-F238E27FC236}">
                <a16:creationId xmlns:a16="http://schemas.microsoft.com/office/drawing/2014/main" id="{AFC9BCCA-85F7-4C2B-A885-544F17016CAE}"/>
              </a:ext>
            </a:extLst>
          </p:cNvPr>
          <p:cNvSpPr txBox="1"/>
          <p:nvPr/>
        </p:nvSpPr>
        <p:spPr>
          <a:xfrm>
            <a:off x="164572" y="1324657"/>
            <a:ext cx="6484584" cy="1323439"/>
          </a:xfrm>
          <a:prstGeom prst="rect">
            <a:avLst/>
          </a:prstGeom>
          <a:noFill/>
        </p:spPr>
        <p:txBody>
          <a:bodyPr wrap="square" rtlCol="0">
            <a:spAutoFit/>
          </a:bodyPr>
          <a:lstStyle/>
          <a:p>
            <a:r>
              <a:rPr lang="en-GB" sz="2000" dirty="0">
                <a:solidFill>
                  <a:srgbClr val="4472C4">
                    <a:lumMod val="50000"/>
                  </a:srgbClr>
                </a:solidFill>
                <a:latin typeface="Century Gothic" panose="020B0502020202020204" pitchFamily="34" charset="0"/>
              </a:rPr>
              <a:t>We now invite you to try this out for yourself, using the ‘how to’ guide and files provided by NCELP!</a:t>
            </a:r>
          </a:p>
          <a:p>
            <a:endParaRPr lang="en-GB" sz="2000" dirty="0">
              <a:solidFill>
                <a:srgbClr val="4472C4">
                  <a:lumMod val="50000"/>
                </a:srgbClr>
              </a:solidFill>
              <a:latin typeface="Century Gothic" panose="020B0502020202020204" pitchFamily="34" charset="0"/>
            </a:endParaRPr>
          </a:p>
          <a:p>
            <a:r>
              <a:rPr lang="en-GB" sz="2000" dirty="0">
                <a:solidFill>
                  <a:srgbClr val="4472C4">
                    <a:lumMod val="50000"/>
                  </a:srgbClr>
                </a:solidFill>
                <a:latin typeface="Century Gothic" panose="020B0502020202020204" pitchFamily="34" charset="0"/>
              </a:rPr>
              <a:t>This demonstration will take around 15 minutes.</a:t>
            </a:r>
          </a:p>
        </p:txBody>
      </p:sp>
      <p:grpSp>
        <p:nvGrpSpPr>
          <p:cNvPr id="8" name="Group 7" descr="AntProfiler">
            <a:extLst>
              <a:ext uri="{FF2B5EF4-FFF2-40B4-BE49-F238E27FC236}">
                <a16:creationId xmlns:a16="http://schemas.microsoft.com/office/drawing/2014/main" id="{09AB48AC-B521-466D-8486-7C4B4867895F}"/>
              </a:ext>
            </a:extLst>
          </p:cNvPr>
          <p:cNvGrpSpPr/>
          <p:nvPr/>
        </p:nvGrpSpPr>
        <p:grpSpPr>
          <a:xfrm>
            <a:off x="9464046" y="296863"/>
            <a:ext cx="2111052" cy="1500599"/>
            <a:chOff x="8666999" y="4557387"/>
            <a:chExt cx="2111052" cy="1500599"/>
          </a:xfrm>
        </p:grpSpPr>
        <p:pic>
          <p:nvPicPr>
            <p:cNvPr id="9" name="Picture 10" descr="Computer Notebook Clip Art">
              <a:extLst>
                <a:ext uri="{FF2B5EF4-FFF2-40B4-BE49-F238E27FC236}">
                  <a16:creationId xmlns:a16="http://schemas.microsoft.com/office/drawing/2014/main" id="{23DF8D03-FE3C-4D7B-B483-C5C228FF0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227" y="4767556"/>
              <a:ext cx="1743824" cy="1290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ntWordProfiler">
              <a:extLst>
                <a:ext uri="{FF2B5EF4-FFF2-40B4-BE49-F238E27FC236}">
                  <a16:creationId xmlns:a16="http://schemas.microsoft.com/office/drawing/2014/main" id="{34D4BAE2-EE9A-46B0-A2F8-53F341124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6999" y="4557387"/>
              <a:ext cx="952500" cy="9620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F3F62D40-85A6-4691-BF26-0E9A47075C0D}"/>
              </a:ext>
            </a:extLst>
          </p:cNvPr>
          <p:cNvSpPr/>
          <p:nvPr/>
        </p:nvSpPr>
        <p:spPr>
          <a:xfrm>
            <a:off x="164572" y="2808762"/>
            <a:ext cx="11200114" cy="3233642"/>
          </a:xfrm>
          <a:prstGeom prst="rect">
            <a:avLst/>
          </a:prstGeom>
        </p:spPr>
        <p:txBody>
          <a:bodyPr wrap="square">
            <a:spAutoFit/>
          </a:bodyPr>
          <a:lstStyle/>
          <a:p>
            <a:pPr>
              <a:lnSpc>
                <a:spcPct val="107000"/>
              </a:lnSpc>
            </a:pPr>
            <a:r>
              <a:rPr lang="en-GB" sz="1600" b="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References</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Anthony, L. (2020). </a:t>
            </a: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AntProfiler-NCELP 1.0.0 </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[Computer Software]. Tokyo, Japan: </a:t>
            </a:r>
            <a:r>
              <a:rPr lang="en-GB" sz="1600" dirty="0" err="1">
                <a:solidFill>
                  <a:srgbClr val="002060"/>
                </a:solidFill>
                <a:latin typeface="Century Gothic" panose="020B0502020202020204" pitchFamily="34" charset="0"/>
                <a:ea typeface="SimSun" panose="02010600030101010101" pitchFamily="2" charset="-122"/>
                <a:cs typeface="Times New Roman" panose="02020603050405020304" pitchFamily="18" charset="0"/>
              </a:rPr>
              <a:t>Waseda</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University. </a:t>
            </a: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Davies, M., &amp; Davies, K. (2018). </a:t>
            </a: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A frequency dictionary of Spanish: Core vocabulary for</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learners </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(2nd ed.). London: Routledge</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Jones, R., &amp; </a:t>
            </a:r>
            <a:r>
              <a:rPr lang="en-GB" sz="1600" dirty="0" err="1">
                <a:solidFill>
                  <a:srgbClr val="002060"/>
                </a:solidFill>
                <a:latin typeface="Century Gothic" panose="020B0502020202020204" pitchFamily="34" charset="0"/>
                <a:ea typeface="SimSun" panose="02010600030101010101" pitchFamily="2" charset="-122"/>
                <a:cs typeface="Times New Roman" panose="02020603050405020304" pitchFamily="18" charset="0"/>
              </a:rPr>
              <a:t>Tschirner</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L. (2006). </a:t>
            </a: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A frequency dictionary of German: Core vocabulary for</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tabLst>
                <a:tab pos="2660650" algn="l"/>
              </a:tabLst>
            </a:pP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learners.</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Oxford: Routledge	</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tabLst>
                <a:tab pos="2660650" algn="l"/>
              </a:tabLst>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Lonsdale, D. &amp; Le Bras. Y. (2009). </a:t>
            </a: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A frequency dictionary of French: Core vocabulary for</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pPr>
            <a:r>
              <a:rPr lang="en-GB" sz="1600" i="1"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learners.</a:t>
            </a:r>
            <a:r>
              <a:rPr lang="en-GB" sz="1600" dirty="0">
                <a:solidFill>
                  <a:srgbClr val="002060"/>
                </a:solidFill>
                <a:latin typeface="Century Gothic" panose="020B0502020202020204" pitchFamily="34" charset="0"/>
                <a:ea typeface="SimSun" panose="02010600030101010101" pitchFamily="2" charset="-122"/>
                <a:cs typeface="Times New Roman" panose="02020603050405020304" pitchFamily="18" charset="0"/>
              </a:rPr>
              <a:t> Oxford: Routledge</a:t>
            </a:r>
            <a:endParaRPr lang="en-GB" sz="1600" dirty="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ED432203-0B17-6241-8EE9-CF0B9A24EBA2}"/>
              </a:ext>
            </a:extLst>
          </p:cNvPr>
          <p:cNvSpPr>
            <a:spLocks noGrp="1"/>
          </p:cNvSpPr>
          <p:nvPr>
            <p:ph type="title"/>
          </p:nvPr>
        </p:nvSpPr>
        <p:spPr>
          <a:xfrm>
            <a:off x="187586" y="296864"/>
            <a:ext cx="4605131" cy="712130"/>
          </a:xfrm>
        </p:spPr>
        <p:txBody>
          <a:bodyPr>
            <a:normAutofit/>
          </a:bodyPr>
          <a:lstStyle/>
          <a:p>
            <a:r>
              <a:rPr lang="en-GB" sz="2800" b="1" dirty="0">
                <a:solidFill>
                  <a:prstClr val="white"/>
                </a:solidFill>
              </a:rPr>
              <a:t>Lexical profiling demo</a:t>
            </a:r>
            <a:endParaRPr lang="en-US" sz="2800" dirty="0"/>
          </a:p>
        </p:txBody>
      </p:sp>
    </p:spTree>
    <p:extLst>
      <p:ext uri="{BB962C8B-B14F-4D97-AF65-F5344CB8AC3E}">
        <p14:creationId xmlns:p14="http://schemas.microsoft.com/office/powerpoint/2010/main" val="3869193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1" y="143907"/>
            <a:ext cx="6649156" cy="867128"/>
          </a:xfrm>
          <a:prstGeom prst="rect">
            <a:avLst/>
          </a:prstGeom>
        </p:spPr>
      </p:pic>
      <p:sp>
        <p:nvSpPr>
          <p:cNvPr id="3" name="Title 2"/>
          <p:cNvSpPr>
            <a:spLocks noGrp="1"/>
          </p:cNvSpPr>
          <p:nvPr>
            <p:ph type="title"/>
          </p:nvPr>
        </p:nvSpPr>
        <p:spPr>
          <a:xfrm>
            <a:off x="0" y="-131093"/>
            <a:ext cx="10515600" cy="1325563"/>
          </a:xfrm>
        </p:spPr>
        <p:txBody>
          <a:bodyPr>
            <a:normAutofit/>
          </a:bodyPr>
          <a:lstStyle/>
          <a:p>
            <a:r>
              <a:rPr lang="en-GB" sz="3600" b="1" dirty="0">
                <a:solidFill>
                  <a:schemeClr val="bg1"/>
                </a:solidFill>
              </a:rPr>
              <a:t>Vocabulary activities [2]</a:t>
            </a:r>
          </a:p>
        </p:txBody>
      </p:sp>
      <p:pic>
        <p:nvPicPr>
          <p:cNvPr id="5" name="Picture 4"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837598"/>
            <a:ext cx="833988" cy="818351"/>
          </a:xfrm>
          <a:prstGeom prst="rect">
            <a:avLst/>
          </a:prstGeom>
        </p:spPr>
      </p:pic>
      <p:sp>
        <p:nvSpPr>
          <p:cNvPr id="11" name="Content Placeholder 2"/>
          <p:cNvSpPr txBox="1">
            <a:spLocks/>
          </p:cNvSpPr>
          <p:nvPr/>
        </p:nvSpPr>
        <p:spPr>
          <a:xfrm>
            <a:off x="379096" y="1194470"/>
            <a:ext cx="10515600" cy="54830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4472C4">
                    <a:lumMod val="50000"/>
                  </a:srgbClr>
                </a:solidFill>
              </a:rPr>
              <a:t>Using word reference resources</a:t>
            </a:r>
          </a:p>
          <a:p>
            <a:endParaRPr lang="en-GB">
              <a:solidFill>
                <a:srgbClr val="4472C4">
                  <a:lumMod val="50000"/>
                </a:srgbClr>
              </a:solidFill>
            </a:endParaRPr>
          </a:p>
          <a:p>
            <a:r>
              <a:rPr lang="en-GB">
                <a:solidFill>
                  <a:srgbClr val="4472C4">
                    <a:lumMod val="50000"/>
                  </a:srgbClr>
                </a:solidFill>
              </a:rPr>
              <a:t>Word patterns</a:t>
            </a:r>
          </a:p>
          <a:p>
            <a:pPr marL="0" indent="0">
              <a:buFont typeface="Arial" panose="020B0604020202020204" pitchFamily="34" charset="0"/>
              <a:buNone/>
            </a:pPr>
            <a:endParaRPr lang="en-GB">
              <a:solidFill>
                <a:srgbClr val="4472C4">
                  <a:lumMod val="50000"/>
                </a:srgbClr>
              </a:solidFill>
            </a:endParaRPr>
          </a:p>
          <a:p>
            <a:r>
              <a:rPr lang="en-GB">
                <a:solidFill>
                  <a:srgbClr val="4472C4">
                    <a:lumMod val="50000"/>
                  </a:srgbClr>
                </a:solidFill>
              </a:rPr>
              <a:t>Compound nouns (German)</a:t>
            </a:r>
          </a:p>
          <a:p>
            <a:endParaRPr lang="en-GB">
              <a:solidFill>
                <a:srgbClr val="4472C4">
                  <a:lumMod val="50000"/>
                </a:srgbClr>
              </a:solidFill>
            </a:endParaRPr>
          </a:p>
          <a:p>
            <a:r>
              <a:rPr lang="en-GB">
                <a:solidFill>
                  <a:srgbClr val="4472C4">
                    <a:lumMod val="50000"/>
                  </a:srgbClr>
                </a:solidFill>
              </a:rPr>
              <a:t>Cognates</a:t>
            </a:r>
          </a:p>
          <a:p>
            <a:endParaRPr lang="en-GB">
              <a:solidFill>
                <a:srgbClr val="4472C4">
                  <a:lumMod val="50000"/>
                </a:srgbClr>
              </a:solidFill>
            </a:endParaRPr>
          </a:p>
          <a:p>
            <a:r>
              <a:rPr lang="en-GB">
                <a:solidFill>
                  <a:srgbClr val="4472C4">
                    <a:lumMod val="50000"/>
                  </a:srgbClr>
                </a:solidFill>
              </a:rPr>
              <a:t>Words with multiple meanings</a:t>
            </a:r>
          </a:p>
          <a:p>
            <a:endParaRPr lang="en-GB">
              <a:solidFill>
                <a:srgbClr val="4472C4">
                  <a:lumMod val="50000"/>
                </a:srgbClr>
              </a:solidFill>
            </a:endParaRPr>
          </a:p>
          <a:p>
            <a:r>
              <a:rPr lang="en-GB">
                <a:solidFill>
                  <a:srgbClr val="4472C4">
                    <a:lumMod val="50000"/>
                  </a:srgbClr>
                </a:solidFill>
              </a:rPr>
              <a:t>Lexical profiling tool</a:t>
            </a:r>
          </a:p>
          <a:p>
            <a:endParaRPr lang="en-GB" sz="2400" dirty="0">
              <a:solidFill>
                <a:srgbClr val="4472C4">
                  <a:lumMod val="50000"/>
                </a:srgbClr>
              </a:solidFill>
            </a:endParaRPr>
          </a:p>
        </p:txBody>
      </p:sp>
      <p:pic>
        <p:nvPicPr>
          <p:cNvPr id="10" name="Picture 9"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04" y="1692575"/>
            <a:ext cx="833988" cy="818351"/>
          </a:xfrm>
          <a:prstGeom prst="rect">
            <a:avLst/>
          </a:prstGeom>
        </p:spPr>
      </p:pic>
      <p:pic>
        <p:nvPicPr>
          <p:cNvPr id="12" name="Picture 11"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2554896"/>
            <a:ext cx="833988" cy="818351"/>
          </a:xfrm>
          <a:prstGeom prst="rect">
            <a:avLst/>
          </a:prstGeom>
        </p:spPr>
      </p:pic>
      <p:pic>
        <p:nvPicPr>
          <p:cNvPr id="13" name="Picture 12"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3619856"/>
            <a:ext cx="833988" cy="818351"/>
          </a:xfrm>
          <a:prstGeom prst="rect">
            <a:avLst/>
          </a:prstGeom>
        </p:spPr>
      </p:pic>
      <p:pic>
        <p:nvPicPr>
          <p:cNvPr id="14" name="Picture 13"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42" y="4621642"/>
            <a:ext cx="833988" cy="818351"/>
          </a:xfrm>
          <a:prstGeom prst="rect">
            <a:avLst/>
          </a:prstGeom>
        </p:spPr>
      </p:pic>
      <p:pic>
        <p:nvPicPr>
          <p:cNvPr id="15" name="Picture 14" descr="green check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04" y="5471969"/>
            <a:ext cx="833988" cy="818351"/>
          </a:xfrm>
          <a:prstGeom prst="rect">
            <a:avLst/>
          </a:prstGeom>
        </p:spPr>
      </p:pic>
    </p:spTree>
    <p:extLst>
      <p:ext uri="{BB962C8B-B14F-4D97-AF65-F5344CB8AC3E}">
        <p14:creationId xmlns:p14="http://schemas.microsoft.com/office/powerpoint/2010/main" val="1642372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64572" y="0"/>
            <a:ext cx="6484584" cy="1325563"/>
          </a:xfrm>
        </p:spPr>
        <p:txBody>
          <a:bodyPr>
            <a:normAutofit/>
          </a:bodyPr>
          <a:lstStyle/>
          <a:p>
            <a:r>
              <a:rPr lang="en-GB" sz="3600" b="1" dirty="0">
                <a:solidFill>
                  <a:schemeClr val="bg1"/>
                </a:solidFill>
              </a:rPr>
              <a:t>Reflection</a:t>
            </a:r>
          </a:p>
        </p:txBody>
      </p:sp>
      <p:sp>
        <p:nvSpPr>
          <p:cNvPr id="3" name="Rectangle 2"/>
          <p:cNvSpPr/>
          <p:nvPr/>
        </p:nvSpPr>
        <p:spPr>
          <a:xfrm>
            <a:off x="164572" y="1484949"/>
            <a:ext cx="11745488" cy="4401205"/>
          </a:xfrm>
          <a:prstGeom prst="rect">
            <a:avLst/>
          </a:prstGeom>
        </p:spPr>
        <p:txBody>
          <a:bodyPr wrap="square">
            <a:spAutoFit/>
          </a:bodyPr>
          <a:lstStyle/>
          <a:p>
            <a:pPr>
              <a:defRPr/>
            </a:pPr>
            <a:r>
              <a:rPr lang="en-GB" sz="2800" dirty="0">
                <a:solidFill>
                  <a:srgbClr val="115076"/>
                </a:solidFill>
                <a:latin typeface="Century Gothic" panose="020B0502020202020204" pitchFamily="34" charset="0"/>
              </a:rPr>
              <a:t>1. Pre-learning of vocabulary prior to each week</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2. Systematic revisiting of vocabulary every week</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3. Integrating new and previously-taught vocabulary in lesson teaching</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4. Making use of word reference resources</a:t>
            </a:r>
          </a:p>
          <a:p>
            <a:pPr>
              <a:defRPr/>
            </a:pPr>
            <a:r>
              <a:rPr lang="en-GB" sz="2800" dirty="0">
                <a:solidFill>
                  <a:srgbClr val="115076"/>
                </a:solidFill>
                <a:latin typeface="Century Gothic" panose="020B0502020202020204" pitchFamily="34" charset="0"/>
              </a:rPr>
              <a:t>5. Learning about and using word patterns</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6. Teaching about compound nouns (German)</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7. Working with cognates</a:t>
            </a:r>
          </a:p>
          <a:p>
            <a:pPr>
              <a:defRPr/>
            </a:pPr>
            <a:r>
              <a:rPr lang="en-GB" sz="2800" dirty="0">
                <a:solidFill>
                  <a:srgbClr val="115076"/>
                </a:solidFill>
                <a:latin typeface="Century Gothic" panose="020B0502020202020204" pitchFamily="34" charset="0"/>
              </a:rPr>
              <a:t>8. Teaching of words with multiple meanings</a:t>
            </a:r>
            <a:br>
              <a:rPr lang="en-GB" sz="2800" dirty="0">
                <a:solidFill>
                  <a:srgbClr val="115076"/>
                </a:solidFill>
                <a:latin typeface="Century Gothic" panose="020B0502020202020204" pitchFamily="34" charset="0"/>
              </a:rPr>
            </a:br>
            <a:r>
              <a:rPr lang="en-GB" sz="2800" dirty="0">
                <a:solidFill>
                  <a:srgbClr val="115076"/>
                </a:solidFill>
                <a:latin typeface="Century Gothic" panose="020B0502020202020204" pitchFamily="34" charset="0"/>
              </a:rPr>
              <a:t>9. Lexical profiling (teacher tool)</a:t>
            </a:r>
          </a:p>
        </p:txBody>
      </p:sp>
    </p:spTree>
    <p:extLst>
      <p:ext uri="{BB962C8B-B14F-4D97-AF65-F5344CB8AC3E}">
        <p14:creationId xmlns:p14="http://schemas.microsoft.com/office/powerpoint/2010/main" val="2123566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Session summary</a:t>
            </a:r>
          </a:p>
        </p:txBody>
      </p:sp>
      <p:sp>
        <p:nvSpPr>
          <p:cNvPr id="3" name="TextBox 2"/>
          <p:cNvSpPr txBox="1"/>
          <p:nvPr/>
        </p:nvSpPr>
        <p:spPr>
          <a:xfrm>
            <a:off x="873760" y="1503680"/>
            <a:ext cx="10017760" cy="4462760"/>
          </a:xfrm>
          <a:prstGeom prst="rect">
            <a:avLst/>
          </a:prstGeom>
          <a:noFill/>
        </p:spPr>
        <p:txBody>
          <a:bodyPr wrap="square" rtlCol="0">
            <a:spAutoFit/>
          </a:bodyPr>
          <a:lstStyle/>
          <a:p>
            <a:r>
              <a:rPr lang="en-GB" sz="2400" dirty="0">
                <a:solidFill>
                  <a:srgbClr val="4472C4">
                    <a:lumMod val="50000"/>
                  </a:srgbClr>
                </a:solidFill>
                <a:latin typeface="Century Gothic" panose="020B0502020202020204" pitchFamily="34" charset="0"/>
              </a:rPr>
              <a:t>The core objectives are that teachers:</a:t>
            </a:r>
          </a:p>
          <a:p>
            <a:endParaRPr lang="en-GB" sz="2400" dirty="0">
              <a:solidFill>
                <a:srgbClr val="4472C4">
                  <a:lumMod val="50000"/>
                </a:srgbClr>
              </a:solidFill>
              <a:latin typeface="Century Gothic" panose="020B0502020202020204" pitchFamily="34" charset="0"/>
            </a:endParaRPr>
          </a:p>
          <a:p>
            <a:r>
              <a:rPr lang="en-GB" sz="2400" dirty="0">
                <a:solidFill>
                  <a:srgbClr val="4472C4">
                    <a:lumMod val="50000"/>
                  </a:srgbClr>
                </a:solidFill>
                <a:latin typeface="Century Gothic" panose="020B0502020202020204" pitchFamily="34" charset="0"/>
              </a:rPr>
              <a:t>1. are more familiar with the range of NCELP Year 7 resources for phonics, vocabulary and grammar;</a:t>
            </a:r>
          </a:p>
          <a:p>
            <a:endParaRPr lang="en-GB" sz="2400" dirty="0">
              <a:solidFill>
                <a:srgbClr val="4472C4">
                  <a:lumMod val="50000"/>
                </a:srgbClr>
              </a:solidFill>
              <a:latin typeface="Century Gothic" panose="020B0502020202020204" pitchFamily="34" charset="0"/>
            </a:endParaRPr>
          </a:p>
          <a:p>
            <a:r>
              <a:rPr lang="en-GB" sz="2400" b="1" dirty="0">
                <a:solidFill>
                  <a:srgbClr val="4472C4">
                    <a:lumMod val="50000"/>
                  </a:srgbClr>
                </a:solidFill>
                <a:latin typeface="Century Gothic" panose="020B0502020202020204" pitchFamily="34" charset="0"/>
              </a:rPr>
              <a:t>2. understand and are considering ways to deepen and extend vocabulary learning; </a:t>
            </a:r>
          </a:p>
          <a:p>
            <a:endParaRPr lang="en-GB" sz="2400" dirty="0">
              <a:solidFill>
                <a:srgbClr val="4472C4">
                  <a:lumMod val="50000"/>
                </a:srgbClr>
              </a:solidFill>
              <a:latin typeface="Century Gothic" panose="020B0502020202020204" pitchFamily="34" charset="0"/>
            </a:endParaRPr>
          </a:p>
          <a:p>
            <a:r>
              <a:rPr lang="en-GB" sz="2400" dirty="0">
                <a:solidFill>
                  <a:srgbClr val="4472C4">
                    <a:lumMod val="50000"/>
                  </a:srgbClr>
                </a:solidFill>
                <a:latin typeface="Century Gothic" panose="020B0502020202020204" pitchFamily="34" charset="0"/>
              </a:rPr>
              <a:t>3. revisit the grammar rationale and develop knowledge of task design principles.</a:t>
            </a:r>
          </a:p>
          <a:p>
            <a:endParaRPr lang="en-GB" sz="2400" dirty="0">
              <a:solidFill>
                <a:srgbClr val="4472C4">
                  <a:lumMod val="50000"/>
                </a:srgbClr>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242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fo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11" name="Title 10"/>
          <p:cNvSpPr>
            <a:spLocks noGrp="1"/>
          </p:cNvSpPr>
          <p:nvPr>
            <p:ph type="title"/>
          </p:nvPr>
        </p:nvSpPr>
        <p:spPr>
          <a:xfrm>
            <a:off x="0" y="-44740"/>
            <a:ext cx="10515600" cy="1325563"/>
          </a:xfrm>
        </p:spPr>
        <p:txBody>
          <a:bodyPr>
            <a:normAutofit/>
          </a:bodyPr>
          <a:lstStyle/>
          <a:p>
            <a:r>
              <a:rPr lang="en-GB" sz="4000" b="1" dirty="0" err="1">
                <a:solidFill>
                  <a:schemeClr val="bg1"/>
                </a:solidFill>
              </a:rPr>
              <a:t>Vocabulario</a:t>
            </a:r>
            <a:endParaRPr lang="en-GB" sz="4000" b="1" dirty="0">
              <a:solidFill>
                <a:schemeClr val="bg1"/>
              </a:solidFill>
            </a:endParaRPr>
          </a:p>
        </p:txBody>
      </p:sp>
      <p:pic>
        <p:nvPicPr>
          <p:cNvPr id="4" name="Picture 2" descr="grayscale photography of two boys hugging while laug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511" y="1670304"/>
            <a:ext cx="4440129" cy="2952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5075" y="2669312"/>
            <a:ext cx="4681488" cy="1200329"/>
          </a:xfrm>
          <a:prstGeom prst="rect">
            <a:avLst/>
          </a:prstGeom>
          <a:noFill/>
        </p:spPr>
        <p:txBody>
          <a:bodyPr wrap="square" rtlCol="0">
            <a:spAutoFit/>
          </a:bodyPr>
          <a:lstStyle/>
          <a:p>
            <a:r>
              <a:rPr lang="es-CO" sz="7200" dirty="0">
                <a:solidFill>
                  <a:srgbClr val="002060"/>
                </a:solidFill>
                <a:latin typeface="Century Gothic" panose="020B0502020202020204" pitchFamily="34" charset="0"/>
                <a:cs typeface="Calibri" panose="020F0502020204030204" pitchFamily="34" charset="0"/>
              </a:rPr>
              <a:t>amigo</a:t>
            </a:r>
          </a:p>
        </p:txBody>
      </p:sp>
      <p:sp>
        <p:nvSpPr>
          <p:cNvPr id="6" name="TextBox 5"/>
          <p:cNvSpPr txBox="1"/>
          <p:nvPr/>
        </p:nvSpPr>
        <p:spPr>
          <a:xfrm>
            <a:off x="6418201" y="4503761"/>
            <a:ext cx="996287" cy="707886"/>
          </a:xfrm>
          <a:prstGeom prst="rect">
            <a:avLst/>
          </a:prstGeom>
          <a:noFill/>
        </p:spPr>
        <p:txBody>
          <a:bodyPr wrap="square" rtlCol="0">
            <a:spAutoFit/>
          </a:bodyPr>
          <a:lstStyle/>
          <a:p>
            <a:r>
              <a:rPr lang="en-GB" sz="4000" dirty="0">
                <a:solidFill>
                  <a:srgbClr val="4472C4">
                    <a:lumMod val="50000"/>
                  </a:srgbClr>
                </a:solidFill>
                <a:latin typeface="Century Gothic" panose="020B0502020202020204" pitchFamily="34" charset="0"/>
              </a:rPr>
              <a:t>un</a:t>
            </a:r>
          </a:p>
        </p:txBody>
      </p:sp>
      <p:sp>
        <p:nvSpPr>
          <p:cNvPr id="7" name="TextBox 6"/>
          <p:cNvSpPr txBox="1"/>
          <p:nvPr/>
        </p:nvSpPr>
        <p:spPr>
          <a:xfrm>
            <a:off x="10217623" y="4503761"/>
            <a:ext cx="1260144" cy="707886"/>
          </a:xfrm>
          <a:prstGeom prst="rect">
            <a:avLst/>
          </a:prstGeom>
          <a:noFill/>
        </p:spPr>
        <p:txBody>
          <a:bodyPr wrap="square" rtlCol="0">
            <a:spAutoFit/>
          </a:bodyPr>
          <a:lstStyle/>
          <a:p>
            <a:r>
              <a:rPr lang="en-GB" sz="4000" dirty="0">
                <a:solidFill>
                  <a:srgbClr val="4472C4">
                    <a:lumMod val="50000"/>
                  </a:srgbClr>
                </a:solidFill>
                <a:latin typeface="Century Gothic" panose="020B0502020202020204" pitchFamily="34" charset="0"/>
              </a:rPr>
              <a:t>una</a:t>
            </a:r>
          </a:p>
        </p:txBody>
      </p:sp>
      <p:sp>
        <p:nvSpPr>
          <p:cNvPr id="8" name="Oval 7" descr="oval"/>
          <p:cNvSpPr/>
          <p:nvPr/>
        </p:nvSpPr>
        <p:spPr>
          <a:xfrm>
            <a:off x="6234698" y="4310893"/>
            <a:ext cx="1214651" cy="114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Callout 8" descr="oval callout"/>
          <p:cNvSpPr/>
          <p:nvPr/>
        </p:nvSpPr>
        <p:spPr>
          <a:xfrm>
            <a:off x="6418201" y="230586"/>
            <a:ext cx="4914033" cy="1861166"/>
          </a:xfrm>
          <a:prstGeom prst="wedgeEllipseCallout">
            <a:avLst>
              <a:gd name="adj1" fmla="val 18997"/>
              <a:gd name="adj2" fmla="val 98345"/>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851882" y="438225"/>
            <a:ext cx="4099282"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This activity practises recognising the regular gender marking of nouns.</a:t>
            </a:r>
          </a:p>
        </p:txBody>
      </p:sp>
    </p:spTree>
    <p:extLst>
      <p:ext uri="{BB962C8B-B14F-4D97-AF65-F5344CB8AC3E}">
        <p14:creationId xmlns:p14="http://schemas.microsoft.com/office/powerpoint/2010/main" val="405859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fo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2" name="Title 1"/>
          <p:cNvSpPr>
            <a:spLocks noGrp="1"/>
          </p:cNvSpPr>
          <p:nvPr>
            <p:ph type="title"/>
          </p:nvPr>
        </p:nvSpPr>
        <p:spPr>
          <a:xfrm>
            <a:off x="0" y="-89909"/>
            <a:ext cx="10515600" cy="1325563"/>
          </a:xfrm>
        </p:spPr>
        <p:txBody>
          <a:bodyPr/>
          <a:lstStyle/>
          <a:p>
            <a:r>
              <a:rPr lang="en-GB" b="1" dirty="0" err="1">
                <a:solidFill>
                  <a:schemeClr val="bg1"/>
                </a:solidFill>
              </a:rPr>
              <a:t>Vocabulario</a:t>
            </a:r>
            <a:endParaRPr lang="en-GB" b="1" dirty="0">
              <a:solidFill>
                <a:schemeClr val="bg1"/>
              </a:solidFill>
            </a:endParaRPr>
          </a:p>
        </p:txBody>
      </p:sp>
      <p:pic>
        <p:nvPicPr>
          <p:cNvPr id="6" name="Picture 5" descr="pac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 y="1384431"/>
            <a:ext cx="3616656" cy="4129360"/>
          </a:xfrm>
          <a:prstGeom prst="rect">
            <a:avLst/>
          </a:prstGeom>
        </p:spPr>
      </p:pic>
      <p:sp>
        <p:nvSpPr>
          <p:cNvPr id="9" name="Rectangle 8"/>
          <p:cNvSpPr/>
          <p:nvPr/>
        </p:nvSpPr>
        <p:spPr>
          <a:xfrm>
            <a:off x="1612518" y="3854439"/>
            <a:ext cx="1601721" cy="1508105"/>
          </a:xfrm>
          <a:prstGeom prst="rect">
            <a:avLst/>
          </a:prstGeom>
          <a:noFill/>
        </p:spPr>
        <p:txBody>
          <a:bodyPr wrap="none" lIns="91440" tIns="45720" rIns="91440" bIns="45720">
            <a:spAutoFit/>
          </a:bodyPr>
          <a:lstStyle/>
          <a:p>
            <a:pPr algn="ctr"/>
            <a:r>
              <a:rPr lang="en-US" sz="92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un</a:t>
            </a:r>
          </a:p>
        </p:txBody>
      </p:sp>
      <p:pic>
        <p:nvPicPr>
          <p:cNvPr id="7" name="Picture 6" descr="pac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24403" y="1384431"/>
            <a:ext cx="3538985" cy="4082452"/>
          </a:xfrm>
          <a:prstGeom prst="rect">
            <a:avLst/>
          </a:prstGeom>
        </p:spPr>
      </p:pic>
      <p:sp>
        <p:nvSpPr>
          <p:cNvPr id="8" name="Rectangle 7"/>
          <p:cNvSpPr/>
          <p:nvPr/>
        </p:nvSpPr>
        <p:spPr>
          <a:xfrm>
            <a:off x="8237770" y="3846562"/>
            <a:ext cx="2380780" cy="1508105"/>
          </a:xfrm>
          <a:prstGeom prst="rect">
            <a:avLst/>
          </a:prstGeom>
          <a:noFill/>
        </p:spPr>
        <p:txBody>
          <a:bodyPr wrap="none" lIns="91440" tIns="45720" rIns="91440" bIns="45720">
            <a:spAutoFit/>
          </a:bodyPr>
          <a:lstStyle/>
          <a:p>
            <a:pPr algn="ctr"/>
            <a:r>
              <a:rPr lang="en-US" sz="9200" b="1" dirty="0" err="1">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rPr>
              <a:t>una</a:t>
            </a:r>
            <a:endParaRPr lang="en-US" sz="9200" b="1" dirty="0">
              <a:ln w="6600">
                <a:solidFill>
                  <a:srgbClr val="ED7D31"/>
                </a:solidFill>
                <a:prstDash val="solid"/>
              </a:ln>
              <a:solidFill>
                <a:srgbClr val="FFFFFF"/>
              </a:solidFill>
              <a:effectLst>
                <a:outerShdw dist="38100" dir="2700000" algn="tl" rotWithShape="0">
                  <a:srgbClr val="ED7D31"/>
                </a:outerShdw>
              </a:effectLst>
              <a:latin typeface="Century Gothic" panose="020B0502020202020204" pitchFamily="34" charset="0"/>
            </a:endParaRPr>
          </a:p>
        </p:txBody>
      </p:sp>
      <p:pic>
        <p:nvPicPr>
          <p:cNvPr id="10" name="Picture 9" descr="sailboa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195" y="1918840"/>
            <a:ext cx="1899664" cy="2482895"/>
          </a:xfrm>
          <a:prstGeom prst="rect">
            <a:avLst/>
          </a:prstGeom>
        </p:spPr>
      </p:pic>
      <p:pic>
        <p:nvPicPr>
          <p:cNvPr id="11" name="Picture 10" descr="house"/>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5730" y="2363611"/>
            <a:ext cx="2631216" cy="1732647"/>
          </a:xfrm>
          <a:prstGeom prst="rect">
            <a:avLst/>
          </a:prstGeom>
        </p:spPr>
      </p:pic>
      <p:pic>
        <p:nvPicPr>
          <p:cNvPr id="12" name="Picture 11" descr="eur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5465" y="2318177"/>
            <a:ext cx="1820640" cy="1820640"/>
          </a:xfrm>
          <a:prstGeom prst="rect">
            <a:avLst/>
          </a:prstGeom>
        </p:spPr>
      </p:pic>
      <p:pic>
        <p:nvPicPr>
          <p:cNvPr id="13" name="Picture 12" descr="p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2598" y="2306005"/>
            <a:ext cx="2016727" cy="2294897"/>
          </a:xfrm>
          <a:prstGeom prst="rect">
            <a:avLst/>
          </a:prstGeom>
        </p:spPr>
      </p:pic>
      <p:pic>
        <p:nvPicPr>
          <p:cNvPr id="14" name="Picture 13" descr="bik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0182" y="2448908"/>
            <a:ext cx="2422002" cy="1646962"/>
          </a:xfrm>
          <a:prstGeom prst="rect">
            <a:avLst/>
          </a:prstGeom>
        </p:spPr>
      </p:pic>
      <p:pic>
        <p:nvPicPr>
          <p:cNvPr id="15" name="Picture 14" descr="camer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95465" y="2477877"/>
            <a:ext cx="1970580" cy="1568171"/>
          </a:xfrm>
          <a:prstGeom prst="rect">
            <a:avLst/>
          </a:prstGeom>
        </p:spPr>
      </p:pic>
      <p:pic>
        <p:nvPicPr>
          <p:cNvPr id="16" name="Picture 15" descr="book"/>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9473" y="2715419"/>
            <a:ext cx="3082563" cy="1623482"/>
          </a:xfrm>
          <a:prstGeom prst="rect">
            <a:avLst/>
          </a:prstGeom>
        </p:spPr>
      </p:pic>
      <p:pic>
        <p:nvPicPr>
          <p:cNvPr id="18" name="Picture 17" descr="cat"/>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14769" y="2529606"/>
            <a:ext cx="2297970" cy="1723477"/>
          </a:xfrm>
          <a:prstGeom prst="rect">
            <a:avLst/>
          </a:prstGeom>
        </p:spPr>
      </p:pic>
      <p:pic>
        <p:nvPicPr>
          <p:cNvPr id="19" name="Picture 18" descr="be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0668" y="2715419"/>
            <a:ext cx="2647051" cy="1631013"/>
          </a:xfrm>
          <a:prstGeom prst="rect">
            <a:avLst/>
          </a:prstGeom>
        </p:spPr>
      </p:pic>
    </p:spTree>
    <p:extLst>
      <p:ext uri="{BB962C8B-B14F-4D97-AF65-F5344CB8AC3E}">
        <p14:creationId xmlns:p14="http://schemas.microsoft.com/office/powerpoint/2010/main" val="26344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2000" fill="hold"/>
                                        <p:tgtEl>
                                          <p:spTgt spid="1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 0 L 0.25 0 E" pathEditMode="relative" ptsTypes="">
                                      <p:cBhvr>
                                        <p:cTn id="26" dur="2000" fill="hold"/>
                                        <p:tgtEl>
                                          <p:spTgt spid="1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0 0 L -0.25 0 E" pathEditMode="relative" ptsTypes="">
                                      <p:cBhvr>
                                        <p:cTn id="34" dur="2000" fill="hold"/>
                                        <p:tgtEl>
                                          <p:spTgt spid="1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2000" fill="hold"/>
                                        <p:tgtEl>
                                          <p:spTgt spid="14"/>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 0 L 0.25 0 E" pathEditMode="relative" ptsTypes="">
                                      <p:cBhvr>
                                        <p:cTn id="50" dur="2000" fill="hold"/>
                                        <p:tgtEl>
                                          <p:spTgt spid="15"/>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0 0 L -0.25 0 E" pathEditMode="relative" ptsTypes="">
                                      <p:cBhvr>
                                        <p:cTn id="58" dur="2000" fill="hold"/>
                                        <p:tgtEl>
                                          <p:spTgt spid="16"/>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0 0 L -0.25 0 E" pathEditMode="relative" ptsTypes="">
                                      <p:cBhvr>
                                        <p:cTn id="66" dur="2000" fill="hold"/>
                                        <p:tgtEl>
                                          <p:spTgt spid="18"/>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 0 L 0.25 0 E" pathEditMode="relative" ptsTypes="">
                                      <p:cBhvr>
                                        <p:cTn id="74"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hidden="1"/>
          <p:cNvSpPr>
            <a:spLocks noGrp="1"/>
          </p:cNvSpPr>
          <p:nvPr>
            <p:ph type="title"/>
          </p:nvPr>
        </p:nvSpPr>
        <p:spPr>
          <a:xfrm>
            <a:off x="0" y="4554"/>
            <a:ext cx="10515600" cy="1325563"/>
          </a:xfrm>
        </p:spPr>
        <p:txBody>
          <a:bodyPr/>
          <a:lstStyle/>
          <a:p>
            <a:r>
              <a:rPr lang="en-GB" dirty="0" err="1">
                <a:solidFill>
                  <a:schemeClr val="bg1"/>
                </a:solidFill>
              </a:rPr>
              <a:t>Vocabulario</a:t>
            </a:r>
            <a:endParaRPr lang="en-GB" dirty="0">
              <a:solidFill>
                <a:schemeClr val="bg1"/>
              </a:solidFill>
            </a:endParaRPr>
          </a:p>
        </p:txBody>
      </p:sp>
      <p:sp>
        <p:nvSpPr>
          <p:cNvPr id="2" name="TextBox 1"/>
          <p:cNvSpPr txBox="1"/>
          <p:nvPr/>
        </p:nvSpPr>
        <p:spPr>
          <a:xfrm rot="20949250">
            <a:off x="4084543" y="1596643"/>
            <a:ext cx="2217042"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amigo</a:t>
            </a:r>
          </a:p>
        </p:txBody>
      </p:sp>
      <p:sp>
        <p:nvSpPr>
          <p:cNvPr id="3" name="TextBox 2"/>
          <p:cNvSpPr txBox="1"/>
          <p:nvPr/>
        </p:nvSpPr>
        <p:spPr>
          <a:xfrm rot="399586">
            <a:off x="8688796" y="1056923"/>
            <a:ext cx="3095138"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periódico</a:t>
            </a:r>
          </a:p>
        </p:txBody>
      </p:sp>
      <p:sp>
        <p:nvSpPr>
          <p:cNvPr id="4" name="TextBox 3"/>
          <p:cNvSpPr txBox="1"/>
          <p:nvPr/>
        </p:nvSpPr>
        <p:spPr>
          <a:xfrm rot="399586">
            <a:off x="4911516" y="5424761"/>
            <a:ext cx="4872146"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caballo</a:t>
            </a:r>
          </a:p>
        </p:txBody>
      </p:sp>
      <p:sp>
        <p:nvSpPr>
          <p:cNvPr id="5" name="TextBox 4"/>
          <p:cNvSpPr txBox="1"/>
          <p:nvPr/>
        </p:nvSpPr>
        <p:spPr>
          <a:xfrm rot="873763">
            <a:off x="623105" y="761142"/>
            <a:ext cx="2633787"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teléfono</a:t>
            </a:r>
          </a:p>
        </p:txBody>
      </p:sp>
      <p:sp>
        <p:nvSpPr>
          <p:cNvPr id="6" name="TextBox 5"/>
          <p:cNvSpPr txBox="1"/>
          <p:nvPr/>
        </p:nvSpPr>
        <p:spPr>
          <a:xfrm rot="21173064">
            <a:off x="8064782" y="5065255"/>
            <a:ext cx="2132139"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planta</a:t>
            </a:r>
          </a:p>
        </p:txBody>
      </p:sp>
      <p:sp>
        <p:nvSpPr>
          <p:cNvPr id="7" name="TextBox 6"/>
          <p:cNvSpPr txBox="1"/>
          <p:nvPr/>
        </p:nvSpPr>
        <p:spPr>
          <a:xfrm rot="21048927">
            <a:off x="9405837" y="4105012"/>
            <a:ext cx="2311455"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botella</a:t>
            </a:r>
          </a:p>
        </p:txBody>
      </p:sp>
      <p:sp>
        <p:nvSpPr>
          <p:cNvPr id="8" name="TextBox 7"/>
          <p:cNvSpPr txBox="1"/>
          <p:nvPr/>
        </p:nvSpPr>
        <p:spPr>
          <a:xfrm rot="190434">
            <a:off x="5818768" y="570376"/>
            <a:ext cx="2012107"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revista</a:t>
            </a:r>
          </a:p>
        </p:txBody>
      </p:sp>
      <p:sp>
        <p:nvSpPr>
          <p:cNvPr id="9" name="TextBox 8"/>
          <p:cNvSpPr txBox="1"/>
          <p:nvPr/>
        </p:nvSpPr>
        <p:spPr>
          <a:xfrm rot="399586">
            <a:off x="1542697" y="5293909"/>
            <a:ext cx="2615544"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palabra</a:t>
            </a:r>
          </a:p>
        </p:txBody>
      </p:sp>
      <p:sp>
        <p:nvSpPr>
          <p:cNvPr id="10" name="TextBox 9"/>
          <p:cNvSpPr txBox="1"/>
          <p:nvPr/>
        </p:nvSpPr>
        <p:spPr>
          <a:xfrm rot="399586">
            <a:off x="967985" y="4004031"/>
            <a:ext cx="2850409"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pregunta</a:t>
            </a:r>
          </a:p>
        </p:txBody>
      </p:sp>
      <p:sp>
        <p:nvSpPr>
          <p:cNvPr id="11" name="TextBox 10"/>
          <p:cNvSpPr txBox="1"/>
          <p:nvPr/>
        </p:nvSpPr>
        <p:spPr>
          <a:xfrm rot="21027610">
            <a:off x="9280048" y="2333028"/>
            <a:ext cx="1669110"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tarea</a:t>
            </a:r>
          </a:p>
        </p:txBody>
      </p:sp>
      <p:sp>
        <p:nvSpPr>
          <p:cNvPr id="12" name="TextBox 11"/>
          <p:cNvSpPr txBox="1"/>
          <p:nvPr/>
        </p:nvSpPr>
        <p:spPr>
          <a:xfrm rot="399586">
            <a:off x="1145326" y="2416575"/>
            <a:ext cx="2603444" cy="769441"/>
          </a:xfrm>
          <a:prstGeom prst="rect">
            <a:avLst/>
          </a:prstGeom>
          <a:noFill/>
        </p:spPr>
        <p:txBody>
          <a:bodyPr wrap="square" rtlCol="0">
            <a:spAutoFit/>
          </a:bodyPr>
          <a:lstStyle/>
          <a:p>
            <a:r>
              <a:rPr lang="es-CO" sz="4400" dirty="0">
                <a:solidFill>
                  <a:srgbClr val="002060"/>
                </a:solidFill>
                <a:latin typeface="Century Gothic" panose="020B0502020202020204" pitchFamily="34" charset="0"/>
                <a:cs typeface="Calibri" panose="020F0502020204030204" pitchFamily="34" charset="0"/>
              </a:rPr>
              <a:t>también</a:t>
            </a:r>
          </a:p>
        </p:txBody>
      </p:sp>
      <p:sp>
        <p:nvSpPr>
          <p:cNvPr id="13" name="Oval 12" descr="oval callout"/>
          <p:cNvSpPr/>
          <p:nvPr/>
        </p:nvSpPr>
        <p:spPr>
          <a:xfrm>
            <a:off x="966750" y="2136453"/>
            <a:ext cx="2851619" cy="133657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2" descr="stamp containing the key word for the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5032">
            <a:off x="4845260" y="1939728"/>
            <a:ext cx="3263691" cy="29570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1288482">
            <a:off x="5183894" y="3000985"/>
            <a:ext cx="2811434" cy="707886"/>
          </a:xfrm>
          <a:prstGeom prst="rect">
            <a:avLst/>
          </a:prstGeom>
          <a:noFill/>
        </p:spPr>
        <p:txBody>
          <a:bodyPr wrap="square" rtlCol="0">
            <a:spAutoFit/>
          </a:bodyPr>
          <a:lstStyle/>
          <a:p>
            <a:r>
              <a:rPr lang="en-GB" sz="4000" dirty="0">
                <a:solidFill>
                  <a:prstClr val="black"/>
                </a:solidFill>
                <a:latin typeface="Century Gothic" panose="020B0502020202020204" pitchFamily="34" charset="0"/>
                <a:cs typeface="Calibri" panose="020F0502020204030204" pitchFamily="34" charset="0"/>
              </a:rPr>
              <a:t>[also; too]</a:t>
            </a:r>
          </a:p>
        </p:txBody>
      </p:sp>
      <p:sp>
        <p:nvSpPr>
          <p:cNvPr id="17" name="Oval Callout 16" descr="oval callout"/>
          <p:cNvSpPr/>
          <p:nvPr/>
        </p:nvSpPr>
        <p:spPr>
          <a:xfrm>
            <a:off x="0" y="4012716"/>
            <a:ext cx="4914033" cy="2037354"/>
          </a:xfrm>
          <a:prstGeom prst="wedgeEllipseCallout">
            <a:avLst>
              <a:gd name="adj1" fmla="val 63966"/>
              <a:gd name="adj2" fmla="val -58181"/>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328291" y="4440336"/>
            <a:ext cx="4310743" cy="1200329"/>
          </a:xfrm>
          <a:prstGeom prst="rect">
            <a:avLst/>
          </a:prstGeom>
          <a:noFill/>
        </p:spPr>
        <p:txBody>
          <a:bodyPr wrap="square" rtlCol="0">
            <a:spAutoFit/>
          </a:bodyPr>
          <a:lstStyle/>
          <a:p>
            <a:pPr algn="ctr"/>
            <a:r>
              <a:rPr lang="en-GB" sz="2400" dirty="0">
                <a:solidFill>
                  <a:prstClr val="white"/>
                </a:solidFill>
                <a:latin typeface="Century Gothic" panose="020B0502020202020204" pitchFamily="34" charset="0"/>
              </a:rPr>
              <a:t>English translations are used where no unambiguous pictures exist.</a:t>
            </a:r>
          </a:p>
        </p:txBody>
      </p:sp>
    </p:spTree>
    <p:extLst>
      <p:ext uri="{BB962C8B-B14F-4D97-AF65-F5344CB8AC3E}">
        <p14:creationId xmlns:p14="http://schemas.microsoft.com/office/powerpoint/2010/main" val="32660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10.xml><?xml version="1.0" encoding="utf-8"?>
<a:theme xmlns:a="http://schemas.openxmlformats.org/drawingml/2006/main" name="2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6.xml><?xml version="1.0" encoding="utf-8"?>
<a:theme xmlns:a="http://schemas.openxmlformats.org/drawingml/2006/main" name="1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9.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5" id="{3725901B-0E02-274F-9B7E-6D7C73D471C2}" vid="{99350C39-AFDF-6248-B95F-29A28823DE8C}"/>
    </a:ext>
  </a:extLst>
</a:theme>
</file>

<file path=docProps/app.xml><?xml version="1.0" encoding="utf-8"?>
<Properties xmlns="http://schemas.openxmlformats.org/officeDocument/2006/extended-properties" xmlns:vt="http://schemas.openxmlformats.org/officeDocument/2006/docPropsVTypes">
  <TotalTime>155</TotalTime>
  <Words>12677</Words>
  <Application>Microsoft Macintosh PowerPoint</Application>
  <PresentationFormat>Widescreen</PresentationFormat>
  <Paragraphs>1682</Paragraphs>
  <Slides>67</Slides>
  <Notes>67</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67</vt:i4>
      </vt:variant>
    </vt:vector>
  </HeadingPairs>
  <TitlesOfParts>
    <vt:vector size="82" baseType="lpstr">
      <vt:lpstr>Arial</vt:lpstr>
      <vt:lpstr>Calibri</vt:lpstr>
      <vt:lpstr>Century Gothic</vt:lpstr>
      <vt:lpstr>Tw Cen MT</vt:lpstr>
      <vt:lpstr>Wingdings</vt:lpstr>
      <vt:lpstr>1_Office Theme</vt:lpstr>
      <vt:lpstr>3_Office Theme</vt:lpstr>
      <vt:lpstr>6_Office Theme</vt:lpstr>
      <vt:lpstr>4_Office Theme</vt:lpstr>
      <vt:lpstr>20_Office Theme</vt:lpstr>
      <vt:lpstr>11_Office Theme</vt:lpstr>
      <vt:lpstr>7_Office Theme</vt:lpstr>
      <vt:lpstr>8_Office Theme</vt:lpstr>
      <vt:lpstr>9_Office Theme</vt:lpstr>
      <vt:lpstr>21_Office Theme</vt:lpstr>
      <vt:lpstr>Revisiting phonics, vocabulary and grammar </vt:lpstr>
      <vt:lpstr>Aims of the session</vt:lpstr>
      <vt:lpstr>Vocabulary</vt:lpstr>
      <vt:lpstr>Vocabulary activities</vt:lpstr>
      <vt:lpstr>Vocabulario: Semana 1</vt:lpstr>
      <vt:lpstr>Vocabulaire</vt:lpstr>
      <vt:lpstr>Vocabulario</vt:lpstr>
      <vt:lpstr>Vocabulario</vt:lpstr>
      <vt:lpstr>Vocabulario</vt:lpstr>
      <vt:lpstr>Vocabulario</vt:lpstr>
      <vt:lpstr>palabras en español</vt:lpstr>
      <vt:lpstr>Was denkst du?</vt:lpstr>
      <vt:lpstr>Starter - genders and spellings</vt:lpstr>
      <vt:lpstr>Game of cards</vt:lpstr>
      <vt:lpstr>Question-forming</vt:lpstr>
      <vt:lpstr>Was ist die Ausnahme?</vt:lpstr>
      <vt:lpstr>Vokabeln</vt:lpstr>
      <vt:lpstr>Vokabeln</vt:lpstr>
      <vt:lpstr>Vokabeln</vt:lpstr>
      <vt:lpstr>Vocabulary activities [2]</vt:lpstr>
      <vt:lpstr>Using word reference resources</vt:lpstr>
      <vt:lpstr>Challenge 1</vt:lpstr>
      <vt:lpstr>Challenge 2</vt:lpstr>
      <vt:lpstr>Challenge 3</vt:lpstr>
      <vt:lpstr>Online dictionary</vt:lpstr>
      <vt:lpstr>Challenge 4</vt:lpstr>
      <vt:lpstr>Challenge 4 - answers</vt:lpstr>
      <vt:lpstr>Challenge 5</vt:lpstr>
      <vt:lpstr>L’homme qui te ressemble</vt:lpstr>
      <vt:lpstr>Translation websites</vt:lpstr>
      <vt:lpstr>Comparing options</vt:lpstr>
      <vt:lpstr>Watch what happens as you go round a few languages translating this well-known sentence. First, from the English into French:</vt:lpstr>
      <vt:lpstr>Then from the French into German:</vt:lpstr>
      <vt:lpstr>Then the German into Spanish:</vt:lpstr>
      <vt:lpstr>... and finally from the Spanish back into English:</vt:lpstr>
      <vt:lpstr>Online dictionary</vt:lpstr>
      <vt:lpstr>2.2.4</vt:lpstr>
      <vt:lpstr>Vocabulary activities [2]</vt:lpstr>
      <vt:lpstr>Common word patterns</vt:lpstr>
      <vt:lpstr>English  Spanish  English</vt:lpstr>
      <vt:lpstr>ANSWERS</vt:lpstr>
      <vt:lpstr>Word patterns</vt:lpstr>
      <vt:lpstr>ANSWERS</vt:lpstr>
      <vt:lpstr>English  French  English </vt:lpstr>
      <vt:lpstr>ANSWERS</vt:lpstr>
      <vt:lpstr>English  German  English </vt:lpstr>
      <vt:lpstr>ANSWERS</vt:lpstr>
      <vt:lpstr>Vocabulary activities [2]</vt:lpstr>
      <vt:lpstr>German compound nouns</vt:lpstr>
      <vt:lpstr>Vocabulary Development-Compound Nouns</vt:lpstr>
      <vt:lpstr>Vocabulary activities [2]</vt:lpstr>
      <vt:lpstr>Cognates</vt:lpstr>
      <vt:lpstr>Cognates</vt:lpstr>
      <vt:lpstr>Cognates</vt:lpstr>
      <vt:lpstr>Vocabulary activities [2]</vt:lpstr>
      <vt:lpstr>Words with multiple meanings</vt:lpstr>
      <vt:lpstr>Words with multiple meanings</vt:lpstr>
      <vt:lpstr>Vocabulary activities [2]</vt:lpstr>
      <vt:lpstr>Lexical profiling </vt:lpstr>
      <vt:lpstr>What is lexical profiling?</vt:lpstr>
      <vt:lpstr>How to do lexical profiling</vt:lpstr>
      <vt:lpstr>Lexical profiling (frequency)</vt:lpstr>
      <vt:lpstr>Lexical profiling (NCELP SOW)</vt:lpstr>
      <vt:lpstr>Lexical profiling demo</vt:lpstr>
      <vt:lpstr>Vocabulary activities [2]</vt:lpstr>
      <vt:lpstr>Reflection</vt:lpstr>
      <vt:lpstr>Session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Revisitng phonics, vocabulary and grammar</dc:title>
  <dc:creator>Rachel Hawkes</dc:creator>
  <cp:lastModifiedBy>Helen Thomas</cp:lastModifiedBy>
  <cp:revision>14</cp:revision>
  <dcterms:created xsi:type="dcterms:W3CDTF">2020-04-21T08:15:49Z</dcterms:created>
  <dcterms:modified xsi:type="dcterms:W3CDTF">2020-05-19T15:51:43Z</dcterms:modified>
</cp:coreProperties>
</file>