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8" r:id="rId9"/>
    <p:sldMasterId id="2147483770" r:id="rId10"/>
    <p:sldMasterId id="2147483782" r:id="rId11"/>
    <p:sldMasterId id="2147483795" r:id="rId12"/>
  </p:sldMasterIdLst>
  <p:notesMasterIdLst>
    <p:notesMasterId r:id="rId33"/>
  </p:notesMasterIdLst>
  <p:sldIdLst>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8" autoAdjust="0"/>
    <p:restoredTop sz="86376" autoAdjust="0"/>
  </p:normalViewPr>
  <p:slideViewPr>
    <p:cSldViewPr snapToGrid="0" showGuides="1">
      <p:cViewPr varScale="1">
        <p:scale>
          <a:sx n="73" d="100"/>
          <a:sy n="73" d="100"/>
        </p:scale>
        <p:origin x="200" y="8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6F272-A1AD-4508-B992-6ED7756FC870}" type="datetimeFigureOut">
              <a:rPr lang="en-GB" smtClean="0"/>
              <a:t>18/05/2020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DCDE9-92D4-405C-A5E1-359FA4B07E49}" type="slidenum">
              <a:rPr lang="en-GB" smtClean="0"/>
              <a:t>‹#›</a:t>
            </a:fld>
            <a:endParaRPr lang="en-GB"/>
          </a:p>
        </p:txBody>
      </p:sp>
    </p:spTree>
    <p:extLst>
      <p:ext uri="{BB962C8B-B14F-4D97-AF65-F5344CB8AC3E}">
        <p14:creationId xmlns:p14="http://schemas.microsoft.com/office/powerpoint/2010/main" val="4951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nd/2.0/legalco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presentation for CPD 8/TRG 4 of 2020: Revisiting PVG</a:t>
            </a:r>
            <a:r>
              <a:rPr lang="en-GB" baseline="0" dirty="0"/>
              <a:t> and meaningful practice</a:t>
            </a:r>
            <a:r>
              <a:rPr lang="en-GB"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33940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Term 2.1 Week 3</a:t>
            </a:r>
          </a:p>
          <a:p>
            <a:pPr marL="0" indent="0">
              <a:buNone/>
            </a:pPr>
            <a:endParaRPr lang="en-GB" b="1" baseline="0" dirty="0"/>
          </a:p>
          <a:p>
            <a:pPr marL="0" indent="0">
              <a:buNone/>
            </a:pPr>
            <a:r>
              <a:rPr lang="en-GB" b="1" baseline="0" dirty="0"/>
              <a:t>Student worksheets to print (these are available in Word format). Do not display in class</a:t>
            </a:r>
            <a:r>
              <a:rPr lang="en-GB" b="0" baseline="0" dirty="0"/>
              <a:t>.</a:t>
            </a:r>
            <a:endParaRPr lang="en-GB" baseline="0" dirty="0"/>
          </a:p>
          <a:p>
            <a:pPr marL="0" indent="0">
              <a:buNone/>
            </a:pPr>
            <a:r>
              <a:rPr lang="en-GB" baseline="0" dirty="0"/>
              <a:t>Pairs take it in turns to say their set of words to their partner who has to listen for the odd one out and write it down in Spanish.</a:t>
            </a:r>
          </a:p>
          <a:p>
            <a:pPr marL="228600" indent="-228600">
              <a:buAutoNum type="alphaLcParenR"/>
            </a:pPr>
            <a:endParaRPr lang="en-GB" baseline="0" dirty="0"/>
          </a:p>
          <a:p>
            <a:pPr marL="0" indent="0">
              <a:buNone/>
            </a:pPr>
            <a:r>
              <a:rPr lang="en-GB" baseline="0" dirty="0"/>
              <a:t>All the vocabulary used here has been seen in previously taught vocabulary sets or phonics practice.</a:t>
            </a:r>
            <a:br>
              <a:rPr lang="en-GB" baseline="0" dirty="0"/>
            </a:br>
            <a:br>
              <a:rPr lang="en-GB" baseline="0" dirty="0"/>
            </a:br>
            <a:r>
              <a:rPr lang="en-GB" b="1" baseline="0" dirty="0"/>
              <a:t>Note: </a:t>
            </a:r>
            <a:r>
              <a:rPr lang="en-GB" sz="1200" b="1" kern="1200" dirty="0">
                <a:solidFill>
                  <a:schemeClr val="tx1"/>
                </a:solidFill>
                <a:effectLst/>
                <a:latin typeface="+mn-lt"/>
                <a:ea typeface="+mn-ea"/>
                <a:cs typeface="+mn-cs"/>
              </a:rPr>
              <a:t>Explain to students that the task’s focus is the silent ‘h’.  Otherwise, they may think that the odd one out might be the meaning rather than the spelling of words.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They may need to write down ALL</a:t>
            </a:r>
            <a:r>
              <a:rPr lang="en-GB" sz="1200" b="1" kern="1200" baseline="0" dirty="0">
                <a:solidFill>
                  <a:schemeClr val="tx1"/>
                </a:solidFill>
                <a:effectLst/>
                <a:latin typeface="+mn-lt"/>
                <a:ea typeface="+mn-ea"/>
                <a:cs typeface="+mn-cs"/>
              </a:rPr>
              <a:t> three words before they can determine which is the odd one out.</a:t>
            </a:r>
            <a:endParaRPr lang="en-GB" b="1" baseline="0" dirty="0"/>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70219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Term 2.2 Week 4 (This is a week</a:t>
            </a:r>
            <a:r>
              <a:rPr lang="en-GB" b="1" baseline="0" dirty="0"/>
              <a:t> when SSC ‘EN/AN’ is revisited and contrasted with ‘ON’)</a:t>
            </a:r>
            <a:endParaRPr lang="en-GB" b="1" dirty="0"/>
          </a:p>
          <a:p>
            <a:r>
              <a:rPr lang="en-GB" b="0" dirty="0"/>
              <a:t>This phonics activity</a:t>
            </a:r>
            <a:r>
              <a:rPr lang="en-GB" b="0" baseline="0" dirty="0"/>
              <a:t> requires students to listen for the SCCs, and note the order in which they are presented each time in words which are minimal pairs. Minimal pairs of words differ by one phoneme, i.e., an SSC which changes the meaning. Through this activity, students learn the importance of connecting SSCs with meaning.</a:t>
            </a:r>
          </a:p>
          <a:p>
            <a:endParaRPr lang="en-GB" b="0" baseline="0" dirty="0"/>
          </a:p>
          <a:p>
            <a:r>
              <a:rPr lang="en-GB" b="0" baseline="0" dirty="0"/>
              <a:t>The students only need to note the order of presentation of each SSC – i.e. 1 or 2 – not the source word itself (there could be more than one answer, since multiple graphemes correspond in French to the same phoneme). The answers are animated and appear on successive mouse clicks, together with the words which were spoken on the recordings. Click on the letters to play the audio. To elicit answers, teachers point at a word and ask: “1 </a:t>
            </a:r>
            <a:r>
              <a:rPr lang="en-GB" b="0" baseline="0" dirty="0" err="1"/>
              <a:t>ou</a:t>
            </a:r>
            <a:r>
              <a:rPr lang="en-GB" b="0" baseline="0" dirty="0"/>
              <a:t> 2 ?”.</a:t>
            </a:r>
          </a:p>
          <a:p>
            <a:endParaRPr lang="en-GB" b="1" dirty="0"/>
          </a:p>
          <a:p>
            <a:r>
              <a:rPr lang="en-GB" b="1" dirty="0"/>
              <a:t>Transcript</a:t>
            </a:r>
          </a:p>
          <a:p>
            <a:pPr marL="228600" indent="-228600">
              <a:buAutoNum type="alphaLcParenR"/>
            </a:pPr>
            <a:r>
              <a:rPr lang="en-GB" baseline="0" dirty="0"/>
              <a:t>cent.... son</a:t>
            </a:r>
          </a:p>
          <a:p>
            <a:pPr marL="228600" indent="-228600">
              <a:buAutoNum type="alphaLcParenR"/>
            </a:pPr>
            <a:r>
              <a:rPr lang="en-GB" baseline="0" dirty="0"/>
              <a:t>on... </a:t>
            </a:r>
            <a:r>
              <a:rPr lang="en-GB" baseline="0" dirty="0" err="1"/>
              <a:t>en</a:t>
            </a:r>
            <a:endParaRPr lang="en-GB" baseline="0" dirty="0"/>
          </a:p>
          <a:p>
            <a:pPr marL="228600" indent="-228600">
              <a:buAutoNum type="alphaLcParenR" startAt="3"/>
            </a:pPr>
            <a:r>
              <a:rPr lang="en-GB" dirty="0"/>
              <a:t>don... dans</a:t>
            </a:r>
            <a:endParaRPr lang="en-GB" baseline="0" dirty="0"/>
          </a:p>
          <a:p>
            <a:pPr marL="228600" indent="-228600">
              <a:buAutoNum type="alphaLcParenR" startAt="3"/>
            </a:pPr>
            <a:r>
              <a:rPr lang="en-GB" baseline="0" dirty="0"/>
              <a:t>pan... </a:t>
            </a:r>
            <a:r>
              <a:rPr lang="en-GB" baseline="0" dirty="0" err="1"/>
              <a:t>pont</a:t>
            </a:r>
            <a:endParaRPr lang="en-GB" baseline="0" dirty="0"/>
          </a:p>
          <a:p>
            <a:pPr marL="228600" indent="-228600">
              <a:buAutoNum type="alphaLcParenR" startAt="3"/>
            </a:pPr>
            <a:r>
              <a:rPr lang="en-GB" baseline="0" dirty="0"/>
              <a:t>sans... </a:t>
            </a:r>
            <a:r>
              <a:rPr lang="en-GB" baseline="0" dirty="0" err="1"/>
              <a:t>sont</a:t>
            </a:r>
            <a:endParaRPr lang="en-GB" baseline="0" dirty="0"/>
          </a:p>
          <a:p>
            <a:pPr marL="228600" indent="-228600">
              <a:buAutoNum type="alphaLcParenR" startAt="3"/>
            </a:pPr>
            <a:r>
              <a:rPr lang="en-GB" baseline="0" dirty="0"/>
              <a:t>font... fan</a:t>
            </a:r>
            <a:endParaRPr lang="en-GB" dirty="0"/>
          </a:p>
        </p:txBody>
      </p:sp>
      <p:sp>
        <p:nvSpPr>
          <p:cNvPr id="4" name="Slide Number Placeholder 3"/>
          <p:cNvSpPr>
            <a:spLocks noGrp="1"/>
          </p:cNvSpPr>
          <p:nvPr>
            <p:ph type="sldNum" sz="quarter" idx="10"/>
          </p:nvPr>
        </p:nvSpPr>
        <p:spPr/>
        <p:txBody>
          <a:bodyPr/>
          <a:lstStyle/>
          <a:p>
            <a:pPr>
              <a:defRPr/>
            </a:pPr>
            <a:fld id="{041B59E2-4D50-4B14-BF39-82B610062CD8}"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859638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Term 1.1 Week 7 (and also Term 3.1 Week 4, with different routes)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 spelling relationships.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They follow the arrows indicated by their choice to finish at one of the chests. There is only one correct route per slide, so pupils must correctly identify all words to find the treasure. The order of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Wien, Biene,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Reise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W.</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1767228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Term 2.1 Week 2</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Play each sound</a:t>
            </a:r>
            <a:r>
              <a:rPr lang="en-US" sz="1200" kern="1200" baseline="0" dirty="0">
                <a:solidFill>
                  <a:schemeClr val="tx1"/>
                </a:solidFill>
                <a:effectLst/>
                <a:latin typeface="+mn-lt"/>
                <a:ea typeface="+mn-ea"/>
                <a:cs typeface="+mn-cs"/>
              </a:rPr>
              <a:t> twice. Those that quickly understand the SSC on the first hearing can then write the word. </a:t>
            </a:r>
          </a:p>
          <a:p>
            <a:pPr hangingPunct="0"/>
            <a:r>
              <a:rPr lang="en-US" sz="1200" kern="1200" baseline="0" dirty="0">
                <a:solidFill>
                  <a:schemeClr val="tx1"/>
                </a:solidFill>
                <a:effectLst/>
                <a:latin typeface="+mn-lt"/>
                <a:ea typeface="+mn-ea"/>
                <a:cs typeface="+mn-cs"/>
              </a:rPr>
              <a:t>For 8), students might write ‘</a:t>
            </a:r>
            <a:r>
              <a:rPr lang="en-US" sz="1200" kern="1200" baseline="0" dirty="0" err="1">
                <a:solidFill>
                  <a:schemeClr val="tx1"/>
                </a:solidFill>
                <a:effectLst/>
                <a:latin typeface="+mn-lt"/>
                <a:ea typeface="+mn-ea"/>
                <a:cs typeface="+mn-cs"/>
              </a:rPr>
              <a:t>serrar</a:t>
            </a:r>
            <a:r>
              <a:rPr lang="en-US" sz="1200" kern="1200" baseline="0" dirty="0">
                <a:solidFill>
                  <a:schemeClr val="tx1"/>
                </a:solidFill>
                <a:effectLst/>
                <a:latin typeface="+mn-lt"/>
                <a:ea typeface="+mn-ea"/>
                <a:cs typeface="+mn-cs"/>
              </a:rPr>
              <a:t>’ and this should not be treated as ‘wrong’, but as an opportunity to explore the different ways of pronouncing ‘</a:t>
            </a:r>
            <a:r>
              <a:rPr lang="en-US" sz="1200" kern="1200" baseline="0" dirty="0" err="1">
                <a:solidFill>
                  <a:schemeClr val="tx1"/>
                </a:solidFill>
                <a:effectLst/>
                <a:latin typeface="+mn-lt"/>
                <a:ea typeface="+mn-ea"/>
                <a:cs typeface="+mn-cs"/>
              </a:rPr>
              <a:t>ce</a:t>
            </a:r>
            <a:r>
              <a:rPr lang="en-US" sz="1200" kern="1200" baseline="0" dirty="0">
                <a:solidFill>
                  <a:schemeClr val="tx1"/>
                </a:solidFill>
                <a:effectLst/>
                <a:latin typeface="+mn-lt"/>
                <a:ea typeface="+mn-ea"/>
                <a:cs typeface="+mn-cs"/>
              </a:rPr>
              <a:t>’ in different regions. </a:t>
            </a:r>
            <a:endParaRPr lang="en-US" sz="120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TRANSCRIPT</a:t>
            </a:r>
          </a:p>
          <a:p>
            <a:pPr marL="228600" indent="-228600" hangingPunct="0">
              <a:buAutoNum type="arabicParenR"/>
            </a:pPr>
            <a:r>
              <a:rPr lang="en-US" sz="1200" kern="1200" baseline="0" dirty="0" err="1">
                <a:solidFill>
                  <a:schemeClr val="tx1"/>
                </a:solidFill>
                <a:effectLst/>
                <a:latin typeface="+mn-lt"/>
                <a:ea typeface="+mn-ea"/>
                <a:cs typeface="+mn-cs"/>
              </a:rPr>
              <a:t>abrir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dar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correcto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perro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pero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seria</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cerrar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caro</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3566112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Term 2.1 Week 2</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TRANSCRIPT</a:t>
            </a:r>
          </a:p>
          <a:p>
            <a:pPr marL="228600" indent="-228600" hangingPunct="0">
              <a:buAutoNum type="arabicParenR"/>
            </a:pPr>
            <a:r>
              <a:rPr lang="en-US" sz="1200" kern="1200" dirty="0" err="1">
                <a:solidFill>
                  <a:schemeClr val="tx1"/>
                </a:solidFill>
                <a:effectLst/>
                <a:latin typeface="+mn-lt"/>
                <a:ea typeface="+mn-ea"/>
                <a:cs typeface="+mn-cs"/>
              </a:rPr>
              <a:t>Estudiar</a:t>
            </a:r>
            <a:r>
              <a:rPr lang="en-US" sz="1200" kern="1200" dirty="0">
                <a:solidFill>
                  <a:schemeClr val="tx1"/>
                </a:solidFill>
                <a:effectLst/>
                <a:latin typeface="+mn-lt"/>
                <a:ea typeface="+mn-ea"/>
                <a:cs typeface="+mn-cs"/>
              </a:rPr>
              <a:t> arte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importante.</a:t>
            </a:r>
          </a:p>
          <a:p>
            <a:pPr marL="228600" indent="-228600" hangingPunct="0">
              <a:buAutoNum type="arabicParenR"/>
            </a:pP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señora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interesante</a:t>
            </a:r>
            <a:r>
              <a:rPr lang="en-US" sz="1200" kern="1200" dirty="0">
                <a:solidFill>
                  <a:schemeClr val="tx1"/>
                </a:solidFill>
                <a:effectLst/>
                <a:latin typeface="+mn-lt"/>
                <a:ea typeface="+mn-ea"/>
                <a:cs typeface="+mn-cs"/>
              </a:rPr>
              <a:t>.</a:t>
            </a:r>
          </a:p>
          <a:p>
            <a:pPr marL="228600" indent="-228600" hangingPunct="0">
              <a:buAutoNum type="arabicParenR"/>
            </a:pPr>
            <a:r>
              <a:rPr lang="en-US" sz="1200" kern="1200" dirty="0" err="1">
                <a:solidFill>
                  <a:schemeClr val="tx1"/>
                </a:solidFill>
                <a:effectLst/>
                <a:latin typeface="+mn-lt"/>
                <a:ea typeface="+mn-ea"/>
                <a:cs typeface="+mn-cs"/>
              </a:rPr>
              <a:t>Tienes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cuatro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correctas</a:t>
            </a:r>
            <a:r>
              <a:rPr lang="en-US" sz="1200" kern="1200" baseline="0" dirty="0">
                <a:solidFill>
                  <a:schemeClr val="tx1"/>
                </a:solidFill>
                <a:effectLst/>
                <a:latin typeface="+mn-lt"/>
                <a:ea typeface="+mn-ea"/>
                <a:cs typeface="+mn-cs"/>
              </a:rPr>
              <a:t>.</a:t>
            </a:r>
          </a:p>
          <a:p>
            <a:pPr marL="228600" indent="-228600" hangingPunct="0">
              <a:buAutoNum type="arabicParenR"/>
            </a:pPr>
            <a:r>
              <a:rPr lang="en-US" sz="1200" kern="1200" baseline="0" dirty="0">
                <a:solidFill>
                  <a:schemeClr val="tx1"/>
                </a:solidFill>
                <a:effectLst/>
                <a:latin typeface="+mn-lt"/>
                <a:ea typeface="+mn-ea"/>
                <a:cs typeface="+mn-cs"/>
              </a:rPr>
              <a:t>El </a:t>
            </a:r>
            <a:r>
              <a:rPr lang="en-US" sz="1200" kern="1200" baseline="0" dirty="0" err="1">
                <a:solidFill>
                  <a:schemeClr val="tx1"/>
                </a:solidFill>
                <a:effectLst/>
                <a:latin typeface="+mn-lt"/>
                <a:ea typeface="+mn-ea"/>
                <a:cs typeface="+mn-cs"/>
              </a:rPr>
              <a:t>perro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grande</a:t>
            </a:r>
            <a:r>
              <a:rPr lang="en-US" sz="1200" kern="1200" baseline="0" dirty="0">
                <a:solidFill>
                  <a:schemeClr val="tx1"/>
                </a:solidFill>
                <a:effectLst/>
                <a:latin typeface="+mn-lt"/>
                <a:ea typeface="+mn-ea"/>
                <a:cs typeface="+mn-cs"/>
              </a:rPr>
              <a:t> y </a:t>
            </a:r>
            <a:r>
              <a:rPr lang="en-US" sz="1200" kern="1200" baseline="0" dirty="0" err="1">
                <a:solidFill>
                  <a:schemeClr val="tx1"/>
                </a:solidFill>
                <a:effectLst/>
                <a:latin typeface="+mn-lt"/>
                <a:ea typeface="+mn-ea"/>
                <a:cs typeface="+mn-cs"/>
              </a:rPr>
              <a:t>está</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Inglaterra</a:t>
            </a:r>
            <a:r>
              <a:rPr lang="en-US" sz="1200" kern="1200" baseline="0" dirty="0">
                <a:solidFill>
                  <a:schemeClr val="tx1"/>
                </a:solidFill>
                <a:effectLst/>
                <a:latin typeface="+mn-lt"/>
                <a:ea typeface="+mn-ea"/>
                <a:cs typeface="+mn-cs"/>
              </a:rPr>
              <a:t>.</a:t>
            </a:r>
          </a:p>
          <a:p>
            <a:pPr marL="228600" indent="-228600" hangingPunct="0">
              <a:buAutoNum type="arabicParenR"/>
            </a:pPr>
            <a:endParaRPr lang="en-US" sz="1200" kern="1200" baseline="0" dirty="0">
              <a:solidFill>
                <a:schemeClr val="tx1"/>
              </a:solidFill>
              <a:effectLst/>
              <a:latin typeface="+mn-lt"/>
              <a:ea typeface="+mn-ea"/>
              <a:cs typeface="+mn-cs"/>
            </a:endParaRPr>
          </a:p>
          <a:p>
            <a:pPr marL="0" indent="0" hangingPunct="0">
              <a:buNone/>
            </a:pPr>
            <a:r>
              <a:rPr lang="en-US" sz="1200" kern="1200" baseline="0" dirty="0">
                <a:solidFill>
                  <a:schemeClr val="tx1"/>
                </a:solidFill>
                <a:effectLst/>
                <a:latin typeface="+mn-lt"/>
                <a:ea typeface="+mn-ea"/>
                <a:cs typeface="+mn-cs"/>
              </a:rPr>
              <a:t>Students should tally every time they hear ‘r’ and ‘</a:t>
            </a:r>
            <a:r>
              <a:rPr lang="en-US" sz="1200" kern="1200" baseline="0" dirty="0" err="1">
                <a:solidFill>
                  <a:schemeClr val="tx1"/>
                </a:solidFill>
                <a:effectLst/>
                <a:latin typeface="+mn-lt"/>
                <a:ea typeface="+mn-ea"/>
                <a:cs typeface="+mn-cs"/>
              </a:rPr>
              <a:t>rr</a:t>
            </a:r>
            <a:r>
              <a:rPr lang="en-US" sz="1200" kern="1200" baseline="0" dirty="0">
                <a:solidFill>
                  <a:schemeClr val="tx1"/>
                </a:solidFill>
                <a:effectLst/>
                <a:latin typeface="+mn-lt"/>
                <a:ea typeface="+mn-ea"/>
                <a:cs typeface="+mn-cs"/>
              </a:rPr>
              <a:t>.’</a:t>
            </a:r>
          </a:p>
          <a:p>
            <a:pPr marL="0" indent="0" hangingPunct="0">
              <a:buNone/>
            </a:pPr>
            <a:r>
              <a:rPr lang="en-US" sz="1200" kern="1200" baseline="0" dirty="0">
                <a:solidFill>
                  <a:schemeClr val="tx1"/>
                </a:solidFill>
                <a:effectLst/>
                <a:latin typeface="+mn-lt"/>
                <a:ea typeface="+mn-ea"/>
                <a:cs typeface="+mn-cs"/>
              </a:rPr>
              <a:t>There are then two levels of differentiation available.</a:t>
            </a:r>
          </a:p>
          <a:p>
            <a:pPr marL="228600" indent="-228600" hangingPunct="0">
              <a:buAutoNum type="arabicParenR"/>
            </a:pPr>
            <a:r>
              <a:rPr lang="en-US" sz="1200" kern="1200" baseline="0" dirty="0">
                <a:solidFill>
                  <a:schemeClr val="tx1"/>
                </a:solidFill>
                <a:effectLst/>
                <a:latin typeface="+mn-lt"/>
                <a:ea typeface="+mn-ea"/>
                <a:cs typeface="+mn-cs"/>
              </a:rPr>
              <a:t>Students write the words containing the target SSCs in Spanish.</a:t>
            </a:r>
          </a:p>
          <a:p>
            <a:pPr marL="228600" indent="-228600" hangingPunct="0">
              <a:buAutoNum type="arabicParenR"/>
            </a:pPr>
            <a:r>
              <a:rPr lang="en-US" sz="1200" kern="1200" baseline="0" dirty="0">
                <a:solidFill>
                  <a:schemeClr val="tx1"/>
                </a:solidFill>
                <a:effectLst/>
                <a:latin typeface="+mn-lt"/>
                <a:ea typeface="+mn-ea"/>
                <a:cs typeface="+mn-cs"/>
              </a:rPr>
              <a:t>Higher ability students may be able to transcribe the whole sentence.</a:t>
            </a:r>
          </a:p>
          <a:p>
            <a:pPr marL="228600" indent="-228600" hangingPunct="0">
              <a:buAutoNum type="arabicParenR"/>
            </a:pPr>
            <a:endParaRPr lang="en-US" sz="1200" kern="1200" baseline="0" dirty="0">
              <a:solidFill>
                <a:schemeClr val="tx1"/>
              </a:solidFill>
              <a:effectLst/>
              <a:latin typeface="+mn-lt"/>
              <a:ea typeface="+mn-ea"/>
              <a:cs typeface="+mn-cs"/>
            </a:endParaRPr>
          </a:p>
          <a:p>
            <a:pPr marL="0" indent="0" hangingPunct="0">
              <a:buNone/>
            </a:pPr>
            <a:r>
              <a:rPr lang="en-US" sz="1200" kern="1200" baseline="0" dirty="0">
                <a:solidFill>
                  <a:schemeClr val="tx1"/>
                </a:solidFill>
                <a:effectLst/>
                <a:latin typeface="+mn-lt"/>
                <a:ea typeface="+mn-ea"/>
                <a:cs typeface="+mn-cs"/>
              </a:rPr>
              <a:t>The vocabulary used here is all known to students, taken from previously learnt vocab sets.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4248661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Term 2.2 Week 3</a:t>
            </a:r>
          </a:p>
          <a:p>
            <a:endParaRPr lang="en-US" b="1" dirty="0"/>
          </a:p>
          <a:p>
            <a:r>
              <a:rPr lang="en-US" dirty="0"/>
              <a:t>This exercise revises the SSC [é (-</a:t>
            </a:r>
            <a:r>
              <a:rPr lang="en-US" dirty="0" err="1"/>
              <a:t>er</a:t>
            </a:r>
            <a:r>
              <a:rPr lang="en-US" dirty="0"/>
              <a:t>, -et)] at the same time as </a:t>
            </a:r>
            <a:r>
              <a:rPr lang="en-US" dirty="0" err="1"/>
              <a:t>practising</a:t>
            </a:r>
            <a:r>
              <a:rPr lang="en-US" dirty="0"/>
              <a:t> this week’s new and revisited vocabulary.</a:t>
            </a:r>
          </a:p>
          <a:p>
            <a:endParaRPr lang="en-US" dirty="0"/>
          </a:p>
          <a:p>
            <a:r>
              <a:rPr lang="en-US" dirty="0"/>
              <a:t>For each pair of words/pictures, give students some time to write down the words in French. This practices written production of the vocabulary and spelling of the SSC. Pronunciation can be checked when eliciting answers with the class. The answers are animated to show the word with the SSC [é (-</a:t>
            </a:r>
            <a:r>
              <a:rPr lang="en-US" dirty="0" err="1"/>
              <a:t>er</a:t>
            </a:r>
            <a:r>
              <a:rPr lang="en-US" dirty="0"/>
              <a:t>, -et)] first, followed by the other word.</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99265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Term 2.2 Week 4</a:t>
            </a:r>
            <a:br>
              <a:rPr lang="en-GB" b="1" dirty="0"/>
            </a:br>
            <a:br>
              <a:rPr lang="en-GB" b="0" dirty="0"/>
            </a:br>
            <a:r>
              <a:rPr lang="en-GB" b="0" dirty="0"/>
              <a:t>Read aloud task focusing on</a:t>
            </a:r>
            <a:r>
              <a:rPr lang="en-GB" b="0" baseline="0" dirty="0"/>
              <a:t> this week’s SSC.</a:t>
            </a:r>
            <a:br>
              <a:rPr lang="en-GB" b="0" baseline="0" dirty="0"/>
            </a:br>
            <a:r>
              <a:rPr lang="en-GB" b="0" baseline="0" dirty="0"/>
              <a:t>Melanie </a:t>
            </a:r>
            <a:r>
              <a:rPr lang="en-GB" b="0" baseline="0" dirty="0" err="1"/>
              <a:t>Leupolz</a:t>
            </a:r>
            <a:r>
              <a:rPr lang="en-GB" b="0" baseline="0" dirty="0"/>
              <a:t> does play football for the German national team and Bayern </a:t>
            </a:r>
            <a:r>
              <a:rPr lang="en-GB" b="0" baseline="0" dirty="0" err="1"/>
              <a:t>München</a:t>
            </a:r>
            <a:r>
              <a:rPr lang="en-GB" b="0" baseline="0" dirty="0"/>
              <a:t>.</a:t>
            </a:r>
            <a:br>
              <a:rPr lang="en-GB" b="0" baseline="0" dirty="0"/>
            </a:br>
            <a:r>
              <a:rPr lang="en-GB" b="0" baseline="0" dirty="0"/>
              <a:t>However, the drum playing with nine friends is poetic licence, and includes all of the words from this week’s sequence that contain the SSC EU!</a:t>
            </a:r>
          </a:p>
          <a:p>
            <a:endParaRPr lang="en-GB" b="0" baseline="0" dirty="0"/>
          </a:p>
          <a:p>
            <a:r>
              <a:rPr lang="en-GB" b="0" dirty="0"/>
              <a:t>Rufus46 / CC BY-SA (https://creativecommons.org/licenses/by-sa/3.0) </a:t>
            </a:r>
            <a:br>
              <a:rPr lang="en-GB" b="0" dirty="0"/>
            </a:br>
            <a:endParaRPr lang="en-GB" b="0" dirty="0"/>
          </a:p>
          <a:p>
            <a:r>
              <a:rPr lang="en-GB" b="0" dirty="0"/>
              <a:t>Click the speech bubble to hear the</a:t>
            </a:r>
            <a:r>
              <a:rPr lang="en-GB" b="0" baseline="0" dirty="0"/>
              <a:t> recording.</a:t>
            </a:r>
            <a:br>
              <a:rPr lang="en-GB" b="0" dirty="0"/>
            </a:b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Ich</a:t>
            </a:r>
            <a:r>
              <a:rPr lang="en-GB" sz="1200" dirty="0"/>
              <a:t> </a:t>
            </a:r>
            <a:r>
              <a:rPr lang="en-GB" sz="1200" dirty="0" err="1"/>
              <a:t>heiße</a:t>
            </a:r>
            <a:r>
              <a:rPr lang="en-GB" sz="1200" dirty="0"/>
              <a:t> Melanie </a:t>
            </a:r>
            <a:r>
              <a:rPr lang="en-GB" sz="1200" dirty="0" err="1"/>
              <a:t>L</a:t>
            </a:r>
            <a:r>
              <a:rPr lang="en-GB" sz="1200" b="1" dirty="0" err="1"/>
              <a:t>eu</a:t>
            </a:r>
            <a:r>
              <a:rPr lang="en-GB" sz="1200" dirty="0" err="1"/>
              <a:t>polz</a:t>
            </a:r>
            <a:r>
              <a:rPr lang="en-GB" sz="1200" dirty="0"/>
              <a:t>.  </a:t>
            </a:r>
            <a:r>
              <a:rPr lang="en-GB" sz="1200" dirty="0" err="1"/>
              <a:t>Ich</a:t>
            </a:r>
            <a:r>
              <a:rPr lang="en-GB" sz="1200" dirty="0"/>
              <a:t> </a:t>
            </a:r>
            <a:r>
              <a:rPr lang="en-GB" sz="1200" dirty="0" err="1"/>
              <a:t>spiele</a:t>
            </a:r>
            <a:r>
              <a:rPr lang="en-GB" sz="1200" dirty="0"/>
              <a:t> </a:t>
            </a:r>
            <a:r>
              <a:rPr lang="en-GB" sz="1200" dirty="0" err="1"/>
              <a:t>Fußball</a:t>
            </a:r>
            <a:r>
              <a:rPr lang="en-GB" sz="1200" dirty="0"/>
              <a:t> </a:t>
            </a:r>
            <a:r>
              <a:rPr lang="en-GB" sz="1200" dirty="0" err="1"/>
              <a:t>für</a:t>
            </a:r>
            <a:r>
              <a:rPr lang="en-GB" sz="1200" dirty="0"/>
              <a:t> D</a:t>
            </a:r>
            <a:r>
              <a:rPr lang="en-GB" sz="1200" b="1" dirty="0"/>
              <a:t>eu</a:t>
            </a:r>
            <a:r>
              <a:rPr lang="en-GB" sz="1200" dirty="0"/>
              <a:t>tschland </a:t>
            </a:r>
            <a:r>
              <a:rPr lang="en-GB" sz="1200" dirty="0" err="1"/>
              <a:t>aber</a:t>
            </a:r>
            <a:r>
              <a:rPr lang="en-GB" sz="1200" dirty="0"/>
              <a:t> </a:t>
            </a:r>
            <a:r>
              <a:rPr lang="en-GB" sz="1200" dirty="0" err="1"/>
              <a:t>ich</a:t>
            </a:r>
            <a:r>
              <a:rPr lang="en-GB" sz="1200" dirty="0"/>
              <a:t> </a:t>
            </a:r>
            <a:r>
              <a:rPr lang="en-GB" sz="1200" dirty="0" err="1"/>
              <a:t>spiele</a:t>
            </a:r>
            <a:r>
              <a:rPr lang="en-GB" sz="1200" dirty="0"/>
              <a:t> </a:t>
            </a:r>
            <a:r>
              <a:rPr lang="en-GB" sz="1200" dirty="0" err="1"/>
              <a:t>h</a:t>
            </a:r>
            <a:r>
              <a:rPr lang="en-GB" sz="1200" b="1" dirty="0" err="1"/>
              <a:t>eu</a:t>
            </a:r>
            <a:r>
              <a:rPr lang="en-GB" sz="1200" dirty="0" err="1"/>
              <a:t>te</a:t>
            </a:r>
            <a:r>
              <a:rPr lang="en-GB" sz="1200" dirty="0"/>
              <a:t> </a:t>
            </a:r>
            <a:r>
              <a:rPr lang="en-GB" sz="1200" dirty="0" err="1"/>
              <a:t>mit</a:t>
            </a:r>
            <a:r>
              <a:rPr lang="en-GB" sz="1200" dirty="0"/>
              <a:t> </a:t>
            </a:r>
            <a:r>
              <a:rPr lang="en-GB" sz="1200" dirty="0" err="1"/>
              <a:t>n</a:t>
            </a:r>
            <a:r>
              <a:rPr lang="en-GB" sz="1200" b="1" dirty="0" err="1"/>
              <a:t>eu</a:t>
            </a:r>
            <a:r>
              <a:rPr lang="en-GB" sz="1200" dirty="0" err="1"/>
              <a:t>n</a:t>
            </a:r>
            <a:r>
              <a:rPr lang="en-GB" sz="1200" dirty="0"/>
              <a:t> </a:t>
            </a:r>
            <a:r>
              <a:rPr lang="en-GB" sz="1200" dirty="0" err="1"/>
              <a:t>Fr</a:t>
            </a:r>
            <a:r>
              <a:rPr lang="en-GB" sz="1200" b="1" dirty="0" err="1"/>
              <a:t>eu</a:t>
            </a:r>
            <a:r>
              <a:rPr lang="en-GB" sz="1200" dirty="0" err="1"/>
              <a:t>nden</a:t>
            </a:r>
            <a:r>
              <a:rPr lang="en-GB" sz="1200" dirty="0"/>
              <a:t> </a:t>
            </a:r>
            <a:r>
              <a:rPr lang="en-GB" sz="1200" dirty="0" err="1"/>
              <a:t>Schlagz</a:t>
            </a:r>
            <a:r>
              <a:rPr lang="en-GB" sz="1200" b="1" dirty="0" err="1"/>
              <a:t>eu</a:t>
            </a:r>
            <a:r>
              <a:rPr lang="en-GB" sz="1200" dirty="0" err="1"/>
              <a:t>g</a:t>
            </a:r>
            <a:r>
              <a:rPr lang="en-GB" sz="1200" dirty="0"/>
              <a:t>!</a:t>
            </a:r>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620030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Term 2.2 Week </a:t>
            </a:r>
            <a:r>
              <a:rPr lang="en-GB" sz="1200" b="1" kern="1200" dirty="0">
                <a:solidFill>
                  <a:schemeClr val="tx1"/>
                </a:solidFill>
                <a:effectLst/>
                <a:latin typeface="+mn-lt"/>
                <a:ea typeface="+mn-ea"/>
                <a:cs typeface="+mn-cs"/>
              </a:rPr>
              <a:t>5 (long and short vowels,</a:t>
            </a:r>
            <a:r>
              <a:rPr lang="en-GB" sz="1200" b="1" kern="1200" baseline="0" dirty="0">
                <a:solidFill>
                  <a:schemeClr val="tx1"/>
                </a:solidFill>
                <a:effectLst/>
                <a:latin typeface="+mn-lt"/>
                <a:ea typeface="+mn-ea"/>
                <a:cs typeface="+mn-cs"/>
              </a:rPr>
              <a:t> revisited)</a:t>
            </a:r>
            <a:endParaRPr lang="en-GB" baseline="0" dirty="0"/>
          </a:p>
          <a:p>
            <a:r>
              <a:rPr lang="en-GB" baseline="0" dirty="0"/>
              <a:t>Opportunity to practise long and short ‘a’ sounds, but note that ‘</a:t>
            </a:r>
            <a:r>
              <a:rPr lang="en-GB" baseline="0" dirty="0" err="1"/>
              <a:t>atmen</a:t>
            </a:r>
            <a:r>
              <a:rPr lang="en-GB" baseline="0" dirty="0"/>
              <a:t>’ does not follow the standard rules owing to its Sanskrit origins.</a:t>
            </a:r>
            <a:br>
              <a:rPr lang="en-GB" baseline="0" dirty="0"/>
            </a:br>
            <a:br>
              <a:rPr lang="en-GB" baseline="0" dirty="0"/>
            </a:br>
            <a:r>
              <a:rPr lang="en-GB" baseline="0" dirty="0"/>
              <a:t>Auf </a:t>
            </a:r>
            <a:r>
              <a:rPr lang="en-GB" baseline="0" dirty="0" err="1"/>
              <a:t>dem</a:t>
            </a:r>
            <a:r>
              <a:rPr lang="en-GB" baseline="0" dirty="0"/>
              <a:t> </a:t>
            </a:r>
            <a:r>
              <a:rPr lang="en-GB" baseline="0" dirty="0" err="1"/>
              <a:t>Rasen</a:t>
            </a:r>
            <a:r>
              <a:rPr lang="en-GB" baseline="0" dirty="0"/>
              <a:t> </a:t>
            </a:r>
            <a:r>
              <a:rPr lang="en-GB" baseline="0" dirty="0" err="1"/>
              <a:t>rasen</a:t>
            </a:r>
            <a:r>
              <a:rPr lang="en-GB" baseline="0" dirty="0"/>
              <a:t> </a:t>
            </a:r>
            <a:r>
              <a:rPr lang="en-GB" baseline="0" dirty="0" err="1"/>
              <a:t>Hasen</a:t>
            </a:r>
            <a:r>
              <a:rPr lang="en-GB" baseline="0" dirty="0"/>
              <a:t>, </a:t>
            </a:r>
            <a:r>
              <a:rPr lang="en-GB" baseline="0" dirty="0" err="1"/>
              <a:t>atmen</a:t>
            </a:r>
            <a:r>
              <a:rPr lang="en-GB" baseline="0" dirty="0"/>
              <a:t> </a:t>
            </a:r>
            <a:r>
              <a:rPr lang="en-GB" baseline="0" dirty="0" err="1"/>
              <a:t>rasselnd</a:t>
            </a:r>
            <a:r>
              <a:rPr lang="en-GB" baseline="0" dirty="0"/>
              <a:t> </a:t>
            </a:r>
            <a:r>
              <a:rPr lang="en-GB" baseline="0" dirty="0" err="1"/>
              <a:t>durch</a:t>
            </a:r>
            <a:r>
              <a:rPr lang="en-GB" baseline="0" dirty="0"/>
              <a:t> die </a:t>
            </a:r>
            <a:r>
              <a:rPr lang="en-GB" baseline="0" dirty="0" err="1"/>
              <a:t>Nasen</a:t>
            </a:r>
            <a:r>
              <a:rPr lang="en-GB" baseline="0" dirty="0"/>
              <a:t>. </a:t>
            </a:r>
          </a:p>
          <a:p>
            <a:endParaRPr lang="en-GB" baseline="0" dirty="0"/>
          </a:p>
          <a:p>
            <a:r>
              <a:rPr lang="en-GB" baseline="0" dirty="0"/>
              <a:t>There are two recordings of this tongue twister – one slower, one faster.</a:t>
            </a:r>
          </a:p>
          <a:p>
            <a:endParaRPr lang="en-GB" baseline="0" dirty="0"/>
          </a:p>
          <a:p>
            <a:r>
              <a:rPr lang="en-GB" baseline="0" dirty="0"/>
              <a:t>Frequency:</a:t>
            </a:r>
            <a:br>
              <a:rPr lang="en-GB" baseline="0" dirty="0"/>
            </a:br>
            <a:r>
              <a:rPr lang="en-GB" baseline="0" dirty="0"/>
              <a:t>der </a:t>
            </a:r>
            <a:r>
              <a:rPr lang="en-GB" baseline="0" dirty="0" err="1"/>
              <a:t>Rasen</a:t>
            </a:r>
            <a:r>
              <a:rPr lang="en-GB" baseline="0" dirty="0"/>
              <a:t> [&gt;4029]; </a:t>
            </a:r>
            <a:r>
              <a:rPr lang="en-GB" baseline="0" dirty="0" err="1"/>
              <a:t>rasen</a:t>
            </a:r>
            <a:r>
              <a:rPr lang="en-GB" baseline="0" dirty="0"/>
              <a:t> [&gt;4029]; </a:t>
            </a:r>
            <a:r>
              <a:rPr lang="en-GB" baseline="0" dirty="0" err="1"/>
              <a:t>atmen</a:t>
            </a:r>
            <a:r>
              <a:rPr lang="en-GB" baseline="0" dirty="0"/>
              <a:t> [2454]; </a:t>
            </a:r>
            <a:r>
              <a:rPr lang="en-GB" baseline="0" dirty="0" err="1"/>
              <a:t>durch</a:t>
            </a:r>
            <a:r>
              <a:rPr lang="en-GB" baseline="0" dirty="0"/>
              <a:t> [56]; </a:t>
            </a:r>
            <a:r>
              <a:rPr lang="en-GB" baseline="0" dirty="0" err="1"/>
              <a:t>rasselnd</a:t>
            </a:r>
            <a:r>
              <a:rPr lang="en-GB" baseline="0" dirty="0"/>
              <a:t>[&gt;4029] die </a:t>
            </a:r>
            <a:r>
              <a:rPr lang="en-GB" baseline="0" dirty="0" err="1"/>
              <a:t>Nase</a:t>
            </a:r>
            <a:r>
              <a:rPr lang="en-GB" baseline="0" dirty="0"/>
              <a:t> [1530]</a:t>
            </a:r>
          </a:p>
          <a:p>
            <a:endParaRPr lang="en-GB" dirty="0"/>
          </a:p>
          <a:p>
            <a:r>
              <a:rPr lang="en-GB" dirty="0"/>
              <a:t>Translation: </a:t>
            </a:r>
            <a:br>
              <a:rPr lang="en-GB" dirty="0"/>
            </a:br>
            <a:r>
              <a:rPr lang="en-GB" dirty="0"/>
              <a:t>On the lawn hares are racing, breathing </a:t>
            </a:r>
            <a:r>
              <a:rPr lang="en-GB" dirty="0" err="1"/>
              <a:t>raspingly?noisily</a:t>
            </a:r>
            <a:r>
              <a:rPr lang="en-GB" dirty="0"/>
              <a:t>? through their noses</a:t>
            </a:r>
          </a:p>
          <a:p>
            <a:endParaRPr lang="en-GB" dirty="0"/>
          </a:p>
          <a:p>
            <a:r>
              <a:rPr lang="en-GB" dirty="0"/>
              <a:t>Images from www.pixabay.com</a:t>
            </a:r>
          </a:p>
          <a:p>
            <a:r>
              <a:rPr lang="en-GB" dirty="0">
                <a:hlinkClick r:id="rId3"/>
              </a:rPr>
              <a:t>https://creativecommons.org/licenses/by-nd/2.0/legalcode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24594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Term 3.1 Week </a:t>
            </a:r>
            <a:r>
              <a:rPr lang="en-GB" sz="1200" b="1" kern="1200" dirty="0">
                <a:solidFill>
                  <a:schemeClr val="tx1"/>
                </a:solidFill>
                <a:effectLst/>
                <a:latin typeface="+mn-lt"/>
                <a:ea typeface="+mn-ea"/>
                <a:cs typeface="+mn-cs"/>
              </a:rPr>
              <a:t>1 (SSC ‘Z’ - revisited)</a:t>
            </a:r>
            <a:endParaRPr lang="en-GB" dirty="0"/>
          </a:p>
          <a:p>
            <a:r>
              <a:rPr lang="en-GB" dirty="0"/>
              <a:t>Click</a:t>
            </a:r>
            <a:r>
              <a:rPr lang="en-GB" baseline="0" dirty="0"/>
              <a:t> on the orange number to hear the word.</a:t>
            </a:r>
            <a:endParaRPr lang="en-GB" dirty="0"/>
          </a:p>
          <a:p>
            <a:endParaRPr lang="en-GB" dirty="0"/>
          </a:p>
          <a:p>
            <a:r>
              <a:rPr lang="en-GB" dirty="0"/>
              <a:t>In this slide students are reminded of the two possible pronunciations of ’z’ in the Spanish speaking world (as discussed in 1.2 Week 1). In this case, a word from the vocabulary to be revisited this week is being used.</a:t>
            </a:r>
            <a:endParaRPr lang="en-GB" i="1"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81918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Term 3.1 Week </a:t>
            </a:r>
            <a:r>
              <a:rPr lang="en-GB" sz="1200" b="1" kern="1200" dirty="0">
                <a:solidFill>
                  <a:schemeClr val="tx1"/>
                </a:solidFill>
                <a:effectLst/>
                <a:latin typeface="+mn-lt"/>
                <a:ea typeface="+mn-ea"/>
                <a:cs typeface="+mn-cs"/>
              </a:rPr>
              <a:t>1 (SSC ‘Z’ - revisited)</a:t>
            </a:r>
            <a:endParaRPr lang="en-GB" dirty="0"/>
          </a:p>
          <a:p>
            <a:endParaRPr lang="en-GB" b="1" dirty="0"/>
          </a:p>
          <a:p>
            <a:r>
              <a:rPr lang="en-GB" b="1" dirty="0"/>
              <a:t>Transcript:</a:t>
            </a:r>
            <a:r>
              <a:rPr lang="en-GB" b="1" baseline="0" dirty="0"/>
              <a:t> </a:t>
            </a:r>
          </a:p>
          <a:p>
            <a:endParaRPr lang="en-GB" b="1" baseline="0" dirty="0"/>
          </a:p>
          <a:p>
            <a:pPr marL="228600" indent="-228600">
              <a:buAutoNum type="arabicPeriod"/>
            </a:pPr>
            <a:r>
              <a:rPr lang="en-GB" dirty="0"/>
              <a:t>Hay </a:t>
            </a:r>
            <a:r>
              <a:rPr lang="en-GB" dirty="0" err="1"/>
              <a:t>pájaros</a:t>
            </a:r>
            <a:r>
              <a:rPr lang="en-GB" dirty="0"/>
              <a:t> </a:t>
            </a:r>
            <a:r>
              <a:rPr lang="en-GB" dirty="0" err="1"/>
              <a:t>azules</a:t>
            </a:r>
            <a:r>
              <a:rPr lang="en-GB" dirty="0"/>
              <a:t> </a:t>
            </a:r>
            <a:r>
              <a:rPr lang="en-GB" dirty="0" err="1"/>
              <a:t>en</a:t>
            </a:r>
            <a:r>
              <a:rPr lang="en-GB" dirty="0"/>
              <a:t> los </a:t>
            </a:r>
            <a:r>
              <a:rPr lang="en-GB" dirty="0" err="1"/>
              <a:t>árboles</a:t>
            </a:r>
            <a:r>
              <a:rPr lang="en-GB" dirty="0"/>
              <a:t> de la zona</a:t>
            </a:r>
            <a:r>
              <a:rPr lang="en-GB" baseline="0" dirty="0"/>
              <a:t>; </a:t>
            </a:r>
          </a:p>
          <a:p>
            <a:pPr marL="228600" indent="-228600">
              <a:buAutoNum type="arabicPeriod"/>
            </a:pPr>
            <a:r>
              <a:rPr lang="en-GB" baseline="0" dirty="0" err="1"/>
              <a:t>Debo</a:t>
            </a:r>
            <a:r>
              <a:rPr lang="en-GB" baseline="0" dirty="0"/>
              <a:t> </a:t>
            </a:r>
            <a:r>
              <a:rPr lang="en-GB" baseline="0" dirty="0" err="1"/>
              <a:t>organizar</a:t>
            </a:r>
            <a:r>
              <a:rPr lang="en-GB" baseline="0" dirty="0"/>
              <a:t> los </a:t>
            </a:r>
            <a:r>
              <a:rPr lang="en-GB" baseline="0" dirty="0" err="1"/>
              <a:t>zapatos</a:t>
            </a:r>
            <a:r>
              <a:rPr lang="en-GB" baseline="0" dirty="0"/>
              <a:t>; </a:t>
            </a:r>
          </a:p>
          <a:p>
            <a:pPr marL="228600" indent="-228600">
              <a:buAutoNum type="arabicPeriod"/>
            </a:pPr>
            <a:r>
              <a:rPr lang="en-GB" baseline="0" dirty="0"/>
              <a:t>La plaza </a:t>
            </a:r>
            <a:r>
              <a:rPr lang="en-GB" baseline="0" dirty="0" err="1"/>
              <a:t>está</a:t>
            </a:r>
            <a:r>
              <a:rPr lang="en-GB" baseline="0" dirty="0"/>
              <a:t> a la </a:t>
            </a:r>
            <a:r>
              <a:rPr lang="en-GB" baseline="0" dirty="0" err="1"/>
              <a:t>izquierda</a:t>
            </a:r>
            <a:r>
              <a:rPr lang="en-GB" baseline="0" dirty="0"/>
              <a:t>; </a:t>
            </a:r>
          </a:p>
          <a:p>
            <a:pPr marL="228600" indent="-228600">
              <a:buAutoNum type="arabicPeriod"/>
            </a:pPr>
            <a:r>
              <a:rPr lang="en-GB" baseline="0" dirty="0" err="1"/>
              <a:t>Debes</a:t>
            </a:r>
            <a:r>
              <a:rPr lang="en-GB" baseline="0" dirty="0"/>
              <a:t> </a:t>
            </a:r>
            <a:r>
              <a:rPr lang="en-GB" baseline="0" dirty="0" err="1"/>
              <a:t>empezar</a:t>
            </a:r>
            <a:r>
              <a:rPr lang="en-GB" baseline="0" dirty="0"/>
              <a:t> un </a:t>
            </a:r>
            <a:r>
              <a:rPr lang="en-GB" baseline="0" dirty="0" err="1"/>
              <a:t>dibujo</a:t>
            </a:r>
            <a:r>
              <a:rPr lang="en-GB" baseline="0" dirty="0"/>
              <a:t> de la </a:t>
            </a:r>
            <a:r>
              <a:rPr lang="en-GB" baseline="0" dirty="0" err="1"/>
              <a:t>naturaleza</a:t>
            </a:r>
            <a:r>
              <a:rPr lang="en-GB" baseline="0" dirty="0"/>
              <a:t>; </a:t>
            </a:r>
          </a:p>
          <a:p>
            <a:pPr marL="228600" indent="-228600">
              <a:buAutoNum type="arabicPeriod"/>
            </a:pPr>
            <a:r>
              <a:rPr lang="en-GB" baseline="0" dirty="0"/>
              <a:t>Tiene </a:t>
            </a:r>
            <a:r>
              <a:rPr lang="en-GB" baseline="0" dirty="0" err="1"/>
              <a:t>diez</a:t>
            </a:r>
            <a:r>
              <a:rPr lang="en-GB" baseline="0" dirty="0"/>
              <a:t> ideas </a:t>
            </a:r>
            <a:r>
              <a:rPr lang="en-GB" baseline="0" dirty="0" err="1"/>
              <a:t>en</a:t>
            </a:r>
            <a:r>
              <a:rPr lang="en-GB" baseline="0" dirty="0"/>
              <a:t> la cabeza; </a:t>
            </a:r>
          </a:p>
          <a:p>
            <a:endParaRPr lang="en-GB" baseline="0" dirty="0"/>
          </a:p>
          <a:p>
            <a:r>
              <a:rPr lang="en-GB" baseline="0" dirty="0"/>
              <a:t>All of the phonics source and cluster words have been used, here, plus some of the vocabulary to be revisited this week has been used:</a:t>
            </a:r>
            <a:br>
              <a:rPr lang="en-GB" baseline="0" dirty="0"/>
            </a:br>
            <a:br>
              <a:rPr lang="en-GB" baseline="0" dirty="0"/>
            </a:br>
            <a:r>
              <a:rPr lang="en-GB" baseline="0" dirty="0"/>
              <a:t>T2.2 Week 2:</a:t>
            </a:r>
            <a:br>
              <a:rPr lang="en-GB" baseline="0" dirty="0"/>
            </a:br>
            <a:r>
              <a:rPr lang="es-ES" sz="1200" kern="1200" dirty="0">
                <a:solidFill>
                  <a:schemeClr val="tx1"/>
                </a:solidFill>
                <a:effectLst/>
                <a:latin typeface="+mn-lt"/>
                <a:ea typeface="+mn-ea"/>
                <a:cs typeface="+mn-cs"/>
              </a:rPr>
              <a:t>deber [71]; </a:t>
            </a:r>
            <a:r>
              <a:rPr lang="es-ES" sz="1200" b="1" kern="1200" dirty="0">
                <a:solidFill>
                  <a:schemeClr val="tx1"/>
                </a:solidFill>
                <a:effectLst/>
                <a:latin typeface="+mn-lt"/>
                <a:ea typeface="+mn-ea"/>
                <a:cs typeface="+mn-cs"/>
              </a:rPr>
              <a:t>debo</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debes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organizar </a:t>
            </a:r>
            <a:r>
              <a:rPr lang="es-ES" sz="1200" kern="1200" dirty="0">
                <a:solidFill>
                  <a:schemeClr val="tx1"/>
                </a:solidFill>
                <a:effectLst/>
                <a:latin typeface="+mn-lt"/>
                <a:ea typeface="+mn-ea"/>
                <a:cs typeface="+mn-cs"/>
              </a:rPr>
              <a:t>[1053]</a:t>
            </a:r>
            <a:br>
              <a:rPr lang="es-ES" sz="1200" kern="1200" dirty="0">
                <a:solidFill>
                  <a:schemeClr val="tx1"/>
                </a:solidFill>
                <a:effectLst/>
                <a:latin typeface="+mn-lt"/>
                <a:ea typeface="+mn-ea"/>
                <a:cs typeface="+mn-cs"/>
              </a:rPr>
            </a:b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T2.1 </a:t>
            </a:r>
            <a:r>
              <a:rPr lang="es-ES" sz="1200" kern="1200" dirty="0" err="1">
                <a:solidFill>
                  <a:schemeClr val="tx1"/>
                </a:solidFill>
                <a:effectLst/>
                <a:latin typeface="+mn-lt"/>
                <a:ea typeface="+mn-ea"/>
                <a:cs typeface="+mn-cs"/>
              </a:rPr>
              <a:t>Week</a:t>
            </a:r>
            <a:r>
              <a:rPr lang="es-ES" sz="1200" kern="1200" dirty="0">
                <a:solidFill>
                  <a:schemeClr val="tx1"/>
                </a:solidFill>
                <a:effectLst/>
                <a:latin typeface="+mn-lt"/>
                <a:ea typeface="+mn-ea"/>
                <a:cs typeface="+mn-cs"/>
              </a:rPr>
              <a:t> 3: </a:t>
            </a:r>
            <a:br>
              <a:rPr lang="es-ES" sz="1200" kern="1200" dirty="0">
                <a:solidFill>
                  <a:schemeClr val="tx1"/>
                </a:solidFill>
                <a:effectLst/>
                <a:latin typeface="+mn-lt"/>
                <a:ea typeface="+mn-ea"/>
                <a:cs typeface="+mn-cs"/>
              </a:rPr>
            </a:br>
            <a:r>
              <a:rPr lang="es-ES" sz="1200" b="1" kern="1200" dirty="0">
                <a:solidFill>
                  <a:schemeClr val="tx1"/>
                </a:solidFill>
                <a:effectLst/>
                <a:latin typeface="+mn-lt"/>
                <a:ea typeface="+mn-ea"/>
                <a:cs typeface="+mn-cs"/>
              </a:rPr>
              <a:t>naturaleza </a:t>
            </a:r>
            <a:r>
              <a:rPr lang="es-ES" sz="1200" kern="1200" dirty="0">
                <a:solidFill>
                  <a:schemeClr val="tx1"/>
                </a:solidFill>
                <a:effectLst/>
                <a:latin typeface="+mn-lt"/>
                <a:ea typeface="+mn-ea"/>
                <a:cs typeface="+mn-cs"/>
              </a:rPr>
              <a:t>[712]; </a:t>
            </a:r>
            <a:r>
              <a:rPr lang="es-ES" sz="1200" b="1" kern="1200" dirty="0">
                <a:solidFill>
                  <a:schemeClr val="tx1"/>
                </a:solidFill>
                <a:effectLst/>
                <a:latin typeface="+mn-lt"/>
                <a:ea typeface="+mn-ea"/>
                <a:cs typeface="+mn-cs"/>
              </a:rPr>
              <a:t>pájaro</a:t>
            </a:r>
            <a:r>
              <a:rPr lang="es-ES" sz="1200" kern="1200" dirty="0">
                <a:solidFill>
                  <a:schemeClr val="tx1"/>
                </a:solidFill>
                <a:effectLst/>
                <a:latin typeface="+mn-lt"/>
                <a:ea typeface="+mn-ea"/>
                <a:cs typeface="+mn-cs"/>
              </a:rPr>
              <a:t> [1607]; </a:t>
            </a:r>
            <a:r>
              <a:rPr lang="es-ES" sz="1200" b="1" kern="1200" dirty="0">
                <a:solidFill>
                  <a:schemeClr val="tx1"/>
                </a:solidFill>
                <a:effectLst/>
                <a:latin typeface="+mn-lt"/>
                <a:ea typeface="+mn-ea"/>
                <a:cs typeface="+mn-cs"/>
              </a:rPr>
              <a:t>azul</a:t>
            </a:r>
            <a:r>
              <a:rPr lang="es-ES" sz="1200" kern="1200" dirty="0">
                <a:solidFill>
                  <a:schemeClr val="tx1"/>
                </a:solidFill>
                <a:effectLst/>
                <a:latin typeface="+mn-lt"/>
                <a:ea typeface="+mn-ea"/>
                <a:cs typeface="+mn-cs"/>
              </a:rPr>
              <a:t> [811]; </a:t>
            </a:r>
            <a:r>
              <a:rPr lang="es-ES" sz="1200" b="1" kern="1200" dirty="0">
                <a:solidFill>
                  <a:schemeClr val="tx1"/>
                </a:solidFill>
                <a:effectLst/>
                <a:latin typeface="+mn-lt"/>
                <a:ea typeface="+mn-ea"/>
                <a:cs typeface="+mn-cs"/>
              </a:rPr>
              <a:t>árbol</a:t>
            </a:r>
            <a:r>
              <a:rPr lang="es-ES" sz="1200" kern="1200" dirty="0">
                <a:solidFill>
                  <a:schemeClr val="tx1"/>
                </a:solidFill>
                <a:effectLst/>
                <a:latin typeface="+mn-lt"/>
                <a:ea typeface="+mn-ea"/>
                <a:cs typeface="+mn-cs"/>
              </a:rPr>
              <a:t> [748]</a:t>
            </a:r>
            <a:endParaRPr lang="x-none" dirty="0">
              <a:effectLst/>
            </a:endParaRPr>
          </a:p>
          <a:p>
            <a:endParaRPr lang="en-GB" baseline="0" dirty="0"/>
          </a:p>
          <a:p>
            <a:r>
              <a:rPr lang="en-GB" dirty="0"/>
              <a:t>Image with creative</a:t>
            </a:r>
            <a:r>
              <a:rPr lang="en-GB" baseline="0" dirty="0"/>
              <a:t> commons public domain licence</a:t>
            </a:r>
          </a:p>
          <a:p>
            <a:r>
              <a:rPr lang="en-GB" dirty="0"/>
              <a:t>https://mycsres.com/freesheet/spanish-speaking-world-map-18.html.html </a:t>
            </a: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20988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 slide lists the core objectives</a:t>
            </a:r>
            <a:r>
              <a:rPr lang="en-GB" baseline="0"/>
              <a:t> of the session.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85788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was the first part in a three-part CPD session.  Part 2 - vocabulary can be accessed from a link on the NCELP CPD page.</a:t>
            </a:r>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48852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159435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explains the types of activity featured,</a:t>
            </a:r>
            <a:r>
              <a:rPr lang="en-GB" baseline="0" dirty="0"/>
              <a:t> and how it is intended that they should be used.</a:t>
            </a:r>
            <a:br>
              <a:rPr lang="en-GB" baseline="0" dirty="0"/>
            </a:br>
            <a:r>
              <a:rPr lang="en-GB" baseline="0" dirty="0"/>
              <a:t>Note: For time reasons, we have not included examples of source and cluster slides, as hub teachers will already be familiar with these from earlier phonics CPD. Here we focus on showcasing examples of different follow up tasks and activities that have been developed and incorporated into the Y7 lesson resources.  We have had to include only a sample of the types of tasks available!  There are, of course, many more on the portal.</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529265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Term1.1 Week 5 (SSC ‘É-ER-ET’)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Pairwork</a:t>
            </a:r>
            <a:r>
              <a:rPr lang="en-GB" sz="1200" b="1" kern="1200" dirty="0">
                <a:solidFill>
                  <a:schemeClr val="tx1"/>
                </a:solidFill>
                <a:effectLst/>
                <a:latin typeface="+mn-lt"/>
                <a:ea typeface="+mn-ea"/>
                <a:cs typeface="+mn-cs"/>
              </a:rPr>
              <a:t> ‘tennis’</a:t>
            </a:r>
            <a:r>
              <a:rPr lang="en-GB" sz="1200" kern="1200" dirty="0">
                <a:solidFill>
                  <a:schemeClr val="tx1"/>
                </a:solidFill>
                <a:effectLst/>
                <a:latin typeface="+mn-lt"/>
                <a:ea typeface="+mn-ea"/>
                <a:cs typeface="+mn-cs"/>
              </a:rPr>
              <a:t> – pupils say the words alternately out loud with a partner, building up speed, over 1 minute’s intensive practice.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They call in any order they like, pupils are not allowed to repeat the one they said in their last turn.</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Teacher can circulate to listen into their SSC knowledge.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a one minute timer on the screen.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3474729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Term 1.1 Week 2 (after students have been taught SFC (Silent Final Consonant) and SSC ‘EU’.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reads out words 1-5 in French and Partner B says the English back - partner A agrees or disagrees. Swap roles - partner B reads words 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should then choose any of the words at random to read out, their partner saying the number of the word and then giving the English - this should be out of order, so they cannot just rely on the order here. They should do six words each, alternating: A says French, B gives the number and then the English. B says French, A gives the number and then the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 timer this time.  Some of these will be unfamiliar words and pupils will need to slow down to decode them more carefully.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NB: Pupils have learnt the SSC SFC (Silent final consonant) – here they get a reminder of the silent –X at the end of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a:t>bleu </a:t>
            </a:r>
            <a:r>
              <a:rPr lang="en-GB" baseline="0" dirty="0"/>
              <a:t>[1216]; </a:t>
            </a:r>
            <a:r>
              <a:rPr lang="en-GB" b="1" baseline="0" dirty="0" err="1"/>
              <a:t>euh</a:t>
            </a:r>
            <a:r>
              <a:rPr lang="en-GB" baseline="0" dirty="0"/>
              <a:t> [889]; </a:t>
            </a:r>
            <a:r>
              <a:rPr lang="en-GB" b="1" baseline="0" dirty="0" err="1"/>
              <a:t>peux</a:t>
            </a:r>
            <a:r>
              <a:rPr lang="en-GB" b="1" baseline="0" dirty="0"/>
              <a:t> </a:t>
            </a:r>
            <a:r>
              <a:rPr lang="en-GB" b="0" baseline="0" dirty="0"/>
              <a:t>[</a:t>
            </a:r>
            <a:r>
              <a:rPr lang="en-GB" b="0" baseline="0" dirty="0" err="1"/>
              <a:t>pouvoir</a:t>
            </a:r>
            <a:r>
              <a:rPr lang="en-GB" b="0" baseline="0" dirty="0"/>
              <a:t> - 20]</a:t>
            </a:r>
            <a:r>
              <a:rPr lang="en-GB" baseline="0" dirty="0"/>
              <a:t> </a:t>
            </a:r>
            <a:r>
              <a:rPr lang="en-GB" b="1" baseline="0" dirty="0" err="1"/>
              <a:t>mieux</a:t>
            </a:r>
            <a:r>
              <a:rPr lang="en-GB" baseline="0" dirty="0"/>
              <a:t> [217]; </a:t>
            </a:r>
            <a:r>
              <a:rPr lang="en-GB" b="1" baseline="0" dirty="0" err="1"/>
              <a:t>sérieux</a:t>
            </a:r>
            <a:r>
              <a:rPr lang="en-GB" b="1" baseline="0" dirty="0"/>
              <a:t> </a:t>
            </a:r>
            <a:r>
              <a:rPr lang="en-GB" baseline="0" dirty="0"/>
              <a:t>[412]; </a:t>
            </a:r>
            <a:r>
              <a:rPr lang="en-GB" b="1" baseline="0" dirty="0" err="1"/>
              <a:t>yeux</a:t>
            </a:r>
            <a:r>
              <a:rPr lang="en-GB" baseline="0" dirty="0"/>
              <a:t> [œil-474]; </a:t>
            </a:r>
            <a:r>
              <a:rPr lang="en-GB" b="1" baseline="0" dirty="0" err="1"/>
              <a:t>dangereux</a:t>
            </a:r>
            <a:r>
              <a:rPr lang="en-GB" b="1" baseline="0" dirty="0"/>
              <a:t> </a:t>
            </a:r>
            <a:r>
              <a:rPr lang="en-GB" baseline="0" dirty="0"/>
              <a:t>[713]; </a:t>
            </a:r>
            <a:r>
              <a:rPr lang="en-GB" b="1" baseline="0" dirty="0" err="1"/>
              <a:t>vieux</a:t>
            </a:r>
            <a:r>
              <a:rPr lang="en-GB" b="1" baseline="0" dirty="0"/>
              <a:t> </a:t>
            </a:r>
            <a:r>
              <a:rPr lang="en-GB" baseline="0" dirty="0"/>
              <a:t>[671]; </a:t>
            </a:r>
            <a:r>
              <a:rPr lang="en-GB" b="1" baseline="0" dirty="0" err="1"/>
              <a:t>heureux</a:t>
            </a:r>
            <a:r>
              <a:rPr lang="en-GB" baseline="0" dirty="0"/>
              <a:t>[764]</a:t>
            </a:r>
            <a:br>
              <a:rPr lang="en-GB" sz="120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78915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Term 1.2 Week 4</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These are high-frequency words that some students will acquire incidentally.</a:t>
            </a:r>
            <a:r>
              <a:rPr lang="en-GB" sz="1200" kern="1200" baseline="0" dirty="0">
                <a:solidFill>
                  <a:schemeClr val="tx1"/>
                </a:solidFill>
                <a:effectLst/>
                <a:latin typeface="+mn-lt"/>
                <a:ea typeface="+mn-ea"/>
                <a:cs typeface="+mn-cs"/>
              </a:rPr>
              <a:t> They</a:t>
            </a:r>
            <a:r>
              <a:rPr lang="en-GB" sz="1200" kern="1200" dirty="0">
                <a:solidFill>
                  <a:schemeClr val="tx1"/>
                </a:solidFill>
                <a:effectLst/>
                <a:latin typeface="+mn-lt"/>
                <a:ea typeface="+mn-ea"/>
                <a:cs typeface="+mn-cs"/>
              </a:rPr>
              <a:t> are not counted within the core expected learning of 360 words in Y7, so the additional challenge of translating into English shouldn’t be seen as a test, but as an </a:t>
            </a:r>
            <a:r>
              <a:rPr lang="en-GB" sz="1200" i="1" kern="1200" dirty="0">
                <a:solidFill>
                  <a:schemeClr val="tx1"/>
                </a:solidFill>
                <a:effectLst/>
                <a:latin typeface="+mn-lt"/>
                <a:ea typeface="+mn-ea"/>
                <a:cs typeface="+mn-cs"/>
              </a:rPr>
              <a:t>additional</a:t>
            </a:r>
            <a:r>
              <a:rPr lang="en-GB" sz="1200" kern="1200" dirty="0">
                <a:solidFill>
                  <a:schemeClr val="tx1"/>
                </a:solidFill>
                <a:effectLst/>
                <a:latin typeface="+mn-lt"/>
                <a:ea typeface="+mn-ea"/>
                <a:cs typeface="+mn-cs"/>
              </a:rPr>
              <a:t> opportunity to explore word meanings.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40764B7-4A3E-4C39-BCC4-CFEE7F419104}"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246857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Term 1.1 Week 6</a:t>
            </a:r>
            <a:endParaRPr lang="en-GB" dirty="0"/>
          </a:p>
          <a:p>
            <a:endParaRPr lang="en-GB" dirty="0"/>
          </a:p>
          <a:p>
            <a:r>
              <a:rPr lang="en-GB" dirty="0"/>
              <a:t>Starter task to recap this week’s SSCs.</a:t>
            </a:r>
            <a:br>
              <a:rPr lang="en-GB" dirty="0"/>
            </a:br>
            <a:endParaRPr lang="en-GB" dirty="0"/>
          </a:p>
          <a:p>
            <a:r>
              <a:rPr lang="en-GB" dirty="0"/>
              <a:t>The</a:t>
            </a:r>
            <a:r>
              <a:rPr lang="en-GB" baseline="0" dirty="0"/>
              <a:t> 3 SSCs lost the rest of their words! Students work in pairs to put the words back together. </a:t>
            </a:r>
          </a:p>
          <a:p>
            <a:endParaRPr lang="en-GB" dirty="0"/>
          </a:p>
          <a:p>
            <a:r>
              <a:rPr lang="en-GB" dirty="0"/>
              <a:t>Student A chooses an SSC and says it aloud to their partner CUE,</a:t>
            </a:r>
            <a:r>
              <a:rPr lang="en-GB" baseline="0" dirty="0"/>
              <a:t> CUA or CUI. Student B has to listen and write that SSC, then complete it with one of the fragments found in the middle of the slide to make a word.</a:t>
            </a:r>
          </a:p>
          <a:p>
            <a:r>
              <a:rPr lang="en-GB" baseline="0" dirty="0"/>
              <a:t>Students then swap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Then ask students to translate the words that they wrote (together each pair should be able to produce the six words in English)</a:t>
            </a:r>
          </a:p>
          <a:p>
            <a:endParaRPr lang="en-GB" baseline="0" dirty="0"/>
          </a:p>
          <a:p>
            <a:r>
              <a:rPr lang="en-GB" baseline="0" dirty="0"/>
              <a:t>Exclamation marks were not included with ‘cui’ and ‘dado’ to avoid giving away the answer.</a:t>
            </a:r>
            <a:br>
              <a:rPr lang="en-GB" baseline="0" dirty="0"/>
            </a:br>
            <a:br>
              <a:rPr lang="en-GB" baseline="0" dirty="0"/>
            </a:br>
            <a:r>
              <a:rPr lang="en-GB" b="1" baseline="0" dirty="0"/>
              <a:t>Note: </a:t>
            </a:r>
            <a:r>
              <a:rPr lang="en-GB" baseline="0" dirty="0"/>
              <a:t>these words are phonics source and/or cluster words.  They have not been pre-learnt as vocabulary homework, but have been met and practised as part of the SSC (sound-symbol correspondence) learning.</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55074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Term 1.1 Week 2</a:t>
            </a:r>
            <a:endParaRPr lang="en-GB" b="1" dirty="0"/>
          </a:p>
          <a:p>
            <a:endParaRPr lang="en-GB" b="1" dirty="0"/>
          </a:p>
          <a:p>
            <a:r>
              <a:rPr lang="en-GB" b="1" dirty="0"/>
              <a:t>Transcription exercise</a:t>
            </a:r>
          </a:p>
          <a:p>
            <a:pPr marL="228600" indent="-228600">
              <a:buAutoNum type="arabicPeriod"/>
            </a:pPr>
            <a:r>
              <a:rPr lang="en-GB" b="0" dirty="0"/>
              <a:t>Play the audio recording of the sentences. Click the number to repeat the sentence as many times</a:t>
            </a:r>
            <a:r>
              <a:rPr lang="en-GB" b="0" baseline="0" dirty="0"/>
              <a:t> as needed.</a:t>
            </a:r>
            <a:endParaRPr lang="en-GB" b="0" dirty="0"/>
          </a:p>
          <a:p>
            <a:pPr marL="228600" indent="-228600">
              <a:buAutoNum type="arabicPeriod"/>
            </a:pPr>
            <a:r>
              <a:rPr lang="en-GB" b="0" dirty="0"/>
              <a:t>Students write the sentences down.</a:t>
            </a:r>
          </a:p>
          <a:p>
            <a:pPr marL="228600" indent="-228600">
              <a:buAutoNum type="arabicPeriod"/>
            </a:pPr>
            <a:r>
              <a:rPr lang="en-GB" b="0" dirty="0"/>
              <a:t>Discuss the answers. For each item ask a student to read what they have written. Play the recording again and then show the written version.</a:t>
            </a:r>
          </a:p>
          <a:p>
            <a:endParaRPr lang="en-GB" b="0" dirty="0"/>
          </a:p>
          <a:p>
            <a:r>
              <a:rPr lang="en-GB" b="0" dirty="0"/>
              <a:t>A lot of the activities so far have used isolated words. This activity puts the vocabulary they have learnt in context. It also focuses the students’ attention on spelling of the words. This leads into the next activity where we discuss the various aspects of ‘knowing a word’.</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420449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2545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696831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11778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0738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6794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10819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93831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666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8817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79543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871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334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533094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77589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13924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52955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6696375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18534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5675409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18709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681062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3483640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88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559300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47738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372564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619264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027314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1895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2085509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6207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210803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00783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2455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89919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76645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31667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60526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12465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432463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6145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32952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214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592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2340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66678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4118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3944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26453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3596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7635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8360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327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54911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065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926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60728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21116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7680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0001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1290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8994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2076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08435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219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17697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934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967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631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523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176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26800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4509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3607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840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78310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92008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1668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41755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62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713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7309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34809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18/05/2020</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59346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18/05/2020</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3035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18/05/2020</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37319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18/05/2020</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5999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18/05/2020</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35324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72006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4852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855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53634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3404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27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46843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06901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5397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97758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39407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02243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55076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773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257196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8958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3074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70720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94213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758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319215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506664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35404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6802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2850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5642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2016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038555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171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5287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66932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186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188916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40095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7982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32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17380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18/05/2020</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83053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98860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67440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0377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0517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21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5116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9259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2557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1126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4.jp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6.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6.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3.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4.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747217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87572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4033702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2"/>
            <a:ext cx="8434647" cy="254044"/>
          </a:xfrm>
          <a:prstGeom prst="rect">
            <a:avLst/>
          </a:prstGeom>
        </p:spPr>
        <p:txBody>
          <a:bodyPr wrap="square">
            <a:spAutoFit/>
          </a:bodyPr>
          <a:lstStyle/>
          <a:p>
            <a:r>
              <a:rPr lang="en-GB" sz="1051" dirty="0">
                <a:solidFill>
                  <a:srgbClr val="002060"/>
                </a:solidFill>
                <a:latin typeface="Century Gothic" panose="020B0502020202020204" pitchFamily="34" charset="0"/>
              </a:rPr>
              <a:t>Rachel Hawkes</a:t>
            </a:r>
            <a:endParaRPr lang="en-GB" sz="105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7931840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377"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371791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065285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3649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6"/>
              </a:rPr>
              <a:t>CC BY-NC-SA 4.0</a:t>
            </a:r>
            <a:br>
              <a:rPr lang="en-GB" sz="1100" dirty="0">
                <a:solidFill>
                  <a:prstClr val="black"/>
                </a:solidFill>
              </a:rPr>
            </a:br>
            <a:endParaRPr lang="en-GB" sz="1100" dirty="0">
              <a:solidFill>
                <a:prstClr val="black"/>
              </a:solidFill>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5822952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1857101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11938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156193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001972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15.png"/><Relationship Id="rId7" Type="http://schemas.openxmlformats.org/officeDocument/2006/relationships/audio" Target="../media/audio20.wav"/><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audio" Target="../media/audio22.wav"/></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23.wav"/><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3" Type="http://schemas.openxmlformats.org/officeDocument/2006/relationships/image" Target="../media/image8.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1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4.xml"/><Relationship Id="rId1" Type="http://schemas.openxmlformats.org/officeDocument/2006/relationships/slideLayout" Target="../slideLayouts/slideLayout96.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3.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4.xml"/><Relationship Id="rId5" Type="http://schemas.openxmlformats.org/officeDocument/2006/relationships/audio" Target="../media/audio38.wav"/><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7.xml"/><Relationship Id="rId1" Type="http://schemas.openxmlformats.org/officeDocument/2006/relationships/slideLayout" Target="../slideLayouts/slideLayout12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audio" Target="../media/audio40.wav"/></Relationships>
</file>

<file path=ppt/slides/_rels/slide18.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8.xml"/><Relationship Id="rId1" Type="http://schemas.openxmlformats.org/officeDocument/2006/relationships/slideLayout" Target="../slideLayouts/slideLayout69.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19.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26.png"/><Relationship Id="rId7" Type="http://schemas.openxmlformats.org/officeDocument/2006/relationships/audio" Target="../media/audio47.wav"/><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audio" Target="../media/audio46.wav"/><Relationship Id="rId5" Type="http://schemas.openxmlformats.org/officeDocument/2006/relationships/image" Target="../media/image12.png"/><Relationship Id="rId4" Type="http://schemas.openxmlformats.org/officeDocument/2006/relationships/audio" Target="../media/audio45.wav"/><Relationship Id="rId9" Type="http://schemas.openxmlformats.org/officeDocument/2006/relationships/audio" Target="../media/audio49.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image" Target="../media/image12.png"/><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3.png"/><Relationship Id="rId7"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image" Target="../media/image14.gif"/><Relationship Id="rId9"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395111" y="1903379"/>
            <a:ext cx="7827961" cy="2247138"/>
          </a:xfrm>
        </p:spPr>
        <p:txBody>
          <a:bodyPr>
            <a:normAutofit/>
          </a:bodyPr>
          <a:lstStyle/>
          <a:p>
            <a:pPr algn="l"/>
            <a:r>
              <a:rPr lang="en-GB" sz="4000" b="1" dirty="0">
                <a:solidFill>
                  <a:prstClr val="white"/>
                </a:solidFill>
              </a:rPr>
              <a:t>Revisiting phonics, vocabulary and grammar</a:t>
            </a:r>
            <a:br>
              <a:rPr lang="en-GB" b="1" dirty="0">
                <a:solidFill>
                  <a:prstClr val="white"/>
                </a:solidFill>
              </a:rPr>
            </a:br>
            <a:endParaRPr lang="en-GB" dirty="0"/>
          </a:p>
        </p:txBody>
      </p:sp>
      <p:sp>
        <p:nvSpPr>
          <p:cNvPr id="3" name="Subtitle 2"/>
          <p:cNvSpPr>
            <a:spLocks noGrp="1"/>
          </p:cNvSpPr>
          <p:nvPr>
            <p:ph type="subTitle" idx="1"/>
          </p:nvPr>
        </p:nvSpPr>
        <p:spPr>
          <a:xfrm>
            <a:off x="395111" y="3487738"/>
            <a:ext cx="9144000" cy="1655762"/>
          </a:xfrm>
        </p:spPr>
        <p:txBody>
          <a:bodyPr/>
          <a:lstStyle/>
          <a:p>
            <a:pPr algn="l"/>
            <a:r>
              <a:rPr lang="en-GB" sz="3200" dirty="0">
                <a:solidFill>
                  <a:prstClr val="white"/>
                </a:solidFill>
              </a:rPr>
              <a:t>CPD 8 / TRG 4</a:t>
            </a:r>
          </a:p>
          <a:p>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132637" y="6152332"/>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Stephen Owen  / Victoria Hobson / Rachel Hawkes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18/5/2020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5557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İPilla al intruso!</a:t>
            </a:r>
            <a:endParaRPr lang="en-GB" sz="3600" b="1" dirty="0">
              <a:solidFill>
                <a:schemeClr val="bg1"/>
              </a:solidFill>
            </a:endParaRPr>
          </a:p>
        </p:txBody>
      </p:sp>
      <p:graphicFrame>
        <p:nvGraphicFramePr>
          <p:cNvPr id="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993888" y="2289028"/>
          <a:ext cx="9913444" cy="3825835"/>
        </p:xfrm>
        <a:graphic>
          <a:graphicData uri="http://schemas.openxmlformats.org/drawingml/2006/table">
            <a:tbl>
              <a:tblPr firstRow="1" bandRow="1"/>
              <a:tblGrid>
                <a:gridCol w="741643">
                  <a:extLst>
                    <a:ext uri="{9D8B030D-6E8A-4147-A177-3AD203B41FA5}">
                      <a16:colId xmlns:a16="http://schemas.microsoft.com/office/drawing/2014/main" val="2218395770"/>
                    </a:ext>
                  </a:extLst>
                </a:gridCol>
                <a:gridCol w="4011974">
                  <a:extLst>
                    <a:ext uri="{9D8B030D-6E8A-4147-A177-3AD203B41FA5}">
                      <a16:colId xmlns:a16="http://schemas.microsoft.com/office/drawing/2014/main" val="3328270413"/>
                    </a:ext>
                  </a:extLst>
                </a:gridCol>
                <a:gridCol w="836023">
                  <a:extLst>
                    <a:ext uri="{9D8B030D-6E8A-4147-A177-3AD203B41FA5}">
                      <a16:colId xmlns:a16="http://schemas.microsoft.com/office/drawing/2014/main" val="4057324009"/>
                    </a:ext>
                  </a:extLst>
                </a:gridCol>
                <a:gridCol w="4323804">
                  <a:extLst>
                    <a:ext uri="{9D8B030D-6E8A-4147-A177-3AD203B41FA5}">
                      <a16:colId xmlns:a16="http://schemas.microsoft.com/office/drawing/2014/main" val="1254224406"/>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chemeClr val="accent5">
                              <a:lumMod val="50000"/>
                            </a:schemeClr>
                          </a:solidFill>
                        </a:rPr>
                        <a:t>hola</a:t>
                      </a:r>
                      <a:r>
                        <a:rPr lang="en-GB" sz="2000" b="0" baseline="0" dirty="0">
                          <a:solidFill>
                            <a:schemeClr val="accent5">
                              <a:lumMod val="50000"/>
                            </a:schemeClr>
                          </a:solidFill>
                        </a:rPr>
                        <a:t> / hasta </a:t>
                      </a:r>
                      <a:r>
                        <a:rPr lang="en-GB" sz="2000" b="0" baseline="0" dirty="0" err="1">
                          <a:solidFill>
                            <a:schemeClr val="accent5">
                              <a:lumMod val="50000"/>
                            </a:schemeClr>
                          </a:solidFill>
                        </a:rPr>
                        <a:t>luego</a:t>
                      </a:r>
                      <a:r>
                        <a:rPr lang="en-GB" sz="2000" b="0" baseline="0" dirty="0">
                          <a:solidFill>
                            <a:schemeClr val="accent5">
                              <a:lumMod val="50000"/>
                            </a:schemeClr>
                          </a:solidFill>
                        </a:rPr>
                        <a:t> / amigo</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r>
                        <a:rPr lang="en-GB" sz="1800" b="1" dirty="0"/>
                        <a:t>       </a:t>
                      </a: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latin typeface="Century Gothic" panose="020B0502020202020204" pitchFamily="34" charset="0"/>
                        </a:rPr>
                        <a:t>hermano / </a:t>
                      </a:r>
                      <a:r>
                        <a:rPr lang="en-GB" sz="2000" baseline="0" dirty="0" err="1">
                          <a:solidFill>
                            <a:schemeClr val="accent5">
                              <a:lumMod val="50000"/>
                            </a:schemeClr>
                          </a:solidFill>
                          <a:latin typeface="Century Gothic" panose="020B0502020202020204" pitchFamily="34" charset="0"/>
                        </a:rPr>
                        <a:t>abuelo</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hijo</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254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rPr>
                        <a:t>hablar / </a:t>
                      </a:r>
                      <a:r>
                        <a:rPr lang="en-GB" sz="2000" baseline="0" dirty="0" err="1">
                          <a:solidFill>
                            <a:schemeClr val="accent5">
                              <a:lumMod val="50000"/>
                            </a:schemeClr>
                          </a:solidFill>
                        </a:rPr>
                        <a:t>estudiar</a:t>
                      </a:r>
                      <a:r>
                        <a:rPr lang="en-GB" sz="2000" baseline="0" dirty="0">
                          <a:solidFill>
                            <a:schemeClr val="accent5">
                              <a:lumMod val="50000"/>
                            </a:schemeClr>
                          </a:solidFill>
                        </a:rPr>
                        <a:t> / </a:t>
                      </a:r>
                      <a:r>
                        <a:rPr lang="en-GB" sz="2000" baseline="0" dirty="0" err="1">
                          <a:solidFill>
                            <a:schemeClr val="accent5">
                              <a:lumMod val="50000"/>
                            </a:schemeClr>
                          </a:solidFill>
                        </a:rPr>
                        <a:t>estar</a:t>
                      </a:r>
                      <a:endParaRPr lang="en-GB" sz="2000" baseline="0" dirty="0">
                        <a:solidFill>
                          <a:schemeClr val="accent5">
                            <a:lumMod val="50000"/>
                          </a:schemeClr>
                        </a:solidFill>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hermosa</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hermana</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escuela</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254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rPr>
                        <a:t>hermano / español / </a:t>
                      </a:r>
                      <a:r>
                        <a:rPr lang="en-GB" sz="2000" baseline="0" dirty="0" err="1">
                          <a:solidFill>
                            <a:schemeClr val="accent5">
                              <a:lumMod val="50000"/>
                            </a:schemeClr>
                          </a:solidFill>
                        </a:rPr>
                        <a:t>helado</a:t>
                      </a:r>
                      <a:endParaRPr lang="en-GB" sz="2000" baseline="0" dirty="0">
                        <a:solidFill>
                          <a:schemeClr val="accent5">
                            <a:lumMod val="50000"/>
                          </a:schemeClr>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hacer</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usar</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estudiar</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rPr>
                        <a:t>hay / alto / arte</a:t>
                      </a: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iglesia</a:t>
                      </a:r>
                      <a:r>
                        <a:rPr lang="en-GB" sz="2000" baseline="0" dirty="0">
                          <a:solidFill>
                            <a:schemeClr val="accent5">
                              <a:lumMod val="50000"/>
                            </a:schemeClr>
                          </a:solidFill>
                          <a:latin typeface="Century Gothic" panose="020B0502020202020204" pitchFamily="34" charset="0"/>
                        </a:rPr>
                        <a:t> / hospital / </a:t>
                      </a:r>
                      <a:r>
                        <a:rPr lang="en-GB" sz="2000" baseline="0" dirty="0" err="1">
                          <a:solidFill>
                            <a:schemeClr val="accent5">
                              <a:lumMod val="50000"/>
                            </a:schemeClr>
                          </a:solidFill>
                          <a:latin typeface="Century Gothic" panose="020B0502020202020204" pitchFamily="34" charset="0"/>
                        </a:rPr>
                        <a:t>escuela</a:t>
                      </a:r>
                      <a:endParaRPr lang="en-GB" sz="2000" baseline="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63184148"/>
                  </a:ext>
                </a:extLst>
              </a:tr>
              <a:tr h="765167">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5">
                              <a:lumMod val="50000"/>
                            </a:schemeClr>
                          </a:solidFill>
                          <a:latin typeface="Century Gothic" panose="020B0502020202020204" pitchFamily="34" charset="0"/>
                        </a:rPr>
                        <a:t>once / </a:t>
                      </a:r>
                      <a:r>
                        <a:rPr lang="en-GB" sz="2000" baseline="0" dirty="0" err="1">
                          <a:solidFill>
                            <a:schemeClr val="accent5">
                              <a:lumMod val="50000"/>
                            </a:schemeClr>
                          </a:solidFill>
                          <a:latin typeface="Century Gothic" panose="020B0502020202020204" pitchFamily="34" charset="0"/>
                        </a:rPr>
                        <a:t>ocho</a:t>
                      </a:r>
                      <a:r>
                        <a:rPr lang="en-GB" sz="2000" baseline="0" dirty="0">
                          <a:solidFill>
                            <a:schemeClr val="accent5">
                              <a:lumMod val="50000"/>
                            </a:schemeClr>
                          </a:solidFill>
                          <a:latin typeface="Century Gothic" panose="020B0502020202020204" pitchFamily="34" charset="0"/>
                        </a:rPr>
                        <a:t> / </a:t>
                      </a:r>
                      <a:r>
                        <a:rPr lang="en-GB" sz="2000" baseline="0" dirty="0" err="1">
                          <a:solidFill>
                            <a:schemeClr val="accent5">
                              <a:lumMod val="50000"/>
                            </a:schemeClr>
                          </a:solidFill>
                          <a:latin typeface="Century Gothic" panose="020B0502020202020204" pitchFamily="34" charset="0"/>
                        </a:rPr>
                        <a:t>hola</a:t>
                      </a:r>
                      <a:endParaRPr lang="en-GB" sz="2000" baseline="0" dirty="0">
                        <a:solidFill>
                          <a:schemeClr val="accent5">
                            <a:lumMod val="50000"/>
                          </a:schemeClr>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5">
                              <a:lumMod val="50000"/>
                            </a:schemeClr>
                          </a:solidFill>
                          <a:latin typeface="Century Gothic" panose="020B0502020202020204" pitchFamily="34" charset="0"/>
                        </a:rPr>
                        <a:t>usar</a:t>
                      </a:r>
                      <a:r>
                        <a:rPr lang="en-GB" sz="2000" baseline="0" dirty="0">
                          <a:solidFill>
                            <a:schemeClr val="accent5">
                              <a:lumMod val="50000"/>
                            </a:schemeClr>
                          </a:solidFill>
                          <a:latin typeface="Century Gothic" panose="020B0502020202020204" pitchFamily="34" charset="0"/>
                        </a:rPr>
                        <a:t> / hablar / </a:t>
                      </a:r>
                      <a:r>
                        <a:rPr lang="en-GB" sz="2000" baseline="0" dirty="0" err="1">
                          <a:solidFill>
                            <a:schemeClr val="accent5">
                              <a:lumMod val="50000"/>
                            </a:schemeClr>
                          </a:solidFill>
                          <a:latin typeface="Century Gothic" panose="020B0502020202020204" pitchFamily="34" charset="0"/>
                        </a:rPr>
                        <a:t>hacer</a:t>
                      </a:r>
                      <a:endParaRPr lang="en-GB" sz="2000" baseline="0" dirty="0">
                        <a:solidFill>
                          <a:schemeClr val="accent5">
                            <a:lumMod val="50000"/>
                          </a:schemeClr>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86731299"/>
                  </a:ext>
                </a:extLst>
              </a:tr>
            </a:tbl>
          </a:graphicData>
        </a:graphic>
      </p:graphicFrame>
      <p:sp>
        <p:nvSpPr>
          <p:cNvPr id="12" name="TextBox 11">
            <a:extLst>
              <a:ext uri="{FF2B5EF4-FFF2-40B4-BE49-F238E27FC236}">
                <a16:creationId xmlns:a16="http://schemas.microsoft.com/office/drawing/2014/main" id="{6A500173-7AE1-4980-9C52-2DFAE38768EA}"/>
              </a:ext>
            </a:extLst>
          </p:cNvPr>
          <p:cNvSpPr txBox="1"/>
          <p:nvPr/>
        </p:nvSpPr>
        <p:spPr>
          <a:xfrm>
            <a:off x="993888" y="1504011"/>
            <a:ext cx="4142918" cy="646331"/>
          </a:xfrm>
          <a:prstGeom prst="rect">
            <a:avLst/>
          </a:prstGeom>
          <a:noFill/>
        </p:spPr>
        <p:txBody>
          <a:bodyPr wrap="square" rtlCol="0">
            <a:spAutoFit/>
          </a:bodyPr>
          <a:lstStyle/>
          <a:p>
            <a:pPr hangingPunct="0">
              <a:defRPr/>
            </a:pPr>
            <a:r>
              <a:rPr lang="en-US" sz="3600" b="1" dirty="0">
                <a:solidFill>
                  <a:srgbClr val="115076"/>
                </a:solidFill>
              </a:rPr>
              <a:t>Persona A</a:t>
            </a:r>
          </a:p>
        </p:txBody>
      </p:sp>
      <p:sp>
        <p:nvSpPr>
          <p:cNvPr id="7" name="Google Shape;613;p26">
            <a:hlinkClick r:id="" action="ppaction://noaction" highlightClick="1"/>
            <a:extLst>
              <a:ext uri="{FF2B5EF4-FFF2-40B4-BE49-F238E27FC236}">
                <a16:creationId xmlns:a16="http://schemas.microsoft.com/office/drawing/2014/main" id="{E81506B0-A3F8-47F6-A818-34153DC67087}"/>
              </a:ext>
            </a:extLst>
          </p:cNvPr>
          <p:cNvSpPr/>
          <p:nvPr/>
        </p:nvSpPr>
        <p:spPr>
          <a:xfrm>
            <a:off x="1135917" y="255997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200" b="1" dirty="0">
                <a:solidFill>
                  <a:prstClr val="white"/>
                </a:solidFill>
              </a:rPr>
              <a:t>A</a:t>
            </a:r>
            <a:endParaRPr sz="2200" b="1" dirty="0">
              <a:solidFill>
                <a:prstClr val="white"/>
              </a:solidFill>
            </a:endParaRPr>
          </a:p>
        </p:txBody>
      </p:sp>
      <p:sp>
        <p:nvSpPr>
          <p:cNvPr id="8"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1150870" y="328680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B</a:t>
            </a:r>
            <a:endParaRPr kern="0" dirty="0">
              <a:solidFill>
                <a:prstClr val="black"/>
              </a:solidFill>
            </a:endParaRPr>
          </a:p>
        </p:txBody>
      </p:sp>
      <p:sp>
        <p:nvSpPr>
          <p:cNvPr id="9" name="Google Shape;615;p26">
            <a:hlinkClick r:id="" action="ppaction://noaction" highlightClick="1"/>
            <a:extLst>
              <a:ext uri="{FF2B5EF4-FFF2-40B4-BE49-F238E27FC236}">
                <a16:creationId xmlns:a16="http://schemas.microsoft.com/office/drawing/2014/main" id="{598D57C1-09CA-4B85-A901-8BF5F8E2B844}"/>
              </a:ext>
            </a:extLst>
          </p:cNvPr>
          <p:cNvSpPr/>
          <p:nvPr/>
        </p:nvSpPr>
        <p:spPr>
          <a:xfrm>
            <a:off x="1150869" y="407443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C</a:t>
            </a:r>
            <a:endParaRPr kern="0" dirty="0">
              <a:solidFill>
                <a:prstClr val="black"/>
              </a:solidFill>
            </a:endParaRPr>
          </a:p>
        </p:txBody>
      </p:sp>
      <p:sp>
        <p:nvSpPr>
          <p:cNvPr id="10" name="Google Shape;616;p26">
            <a:hlinkClick r:id="" action="ppaction://noaction" highlightClick="1"/>
            <a:extLst>
              <a:ext uri="{FF2B5EF4-FFF2-40B4-BE49-F238E27FC236}">
                <a16:creationId xmlns:a16="http://schemas.microsoft.com/office/drawing/2014/main" id="{E034BFCB-0288-4166-9636-7DA2D26FF970}"/>
              </a:ext>
            </a:extLst>
          </p:cNvPr>
          <p:cNvSpPr/>
          <p:nvPr/>
        </p:nvSpPr>
        <p:spPr>
          <a:xfrm>
            <a:off x="1133057" y="483029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D</a:t>
            </a:r>
            <a:endParaRPr kern="0" dirty="0">
              <a:solidFill>
                <a:prstClr val="black"/>
              </a:solidFill>
            </a:endParaRPr>
          </a:p>
        </p:txBody>
      </p:sp>
      <p:sp>
        <p:nvSpPr>
          <p:cNvPr id="18" name="Google Shape;616;p26">
            <a:hlinkClick r:id="" action="ppaction://noaction" highlightClick="1"/>
            <a:extLst>
              <a:ext uri="{FF2B5EF4-FFF2-40B4-BE49-F238E27FC236}">
                <a16:creationId xmlns:a16="http://schemas.microsoft.com/office/drawing/2014/main" id="{E034BFCB-0288-4166-9636-7DA2D26FF970}"/>
              </a:ext>
            </a:extLst>
          </p:cNvPr>
          <p:cNvSpPr/>
          <p:nvPr/>
        </p:nvSpPr>
        <p:spPr>
          <a:xfrm>
            <a:off x="1150869" y="564177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E</a:t>
            </a:r>
            <a:endParaRPr kern="0" dirty="0">
              <a:solidFill>
                <a:prstClr val="black"/>
              </a:solidFill>
            </a:endParaRPr>
          </a:p>
        </p:txBody>
      </p:sp>
      <p:sp>
        <p:nvSpPr>
          <p:cNvPr id="31" name="Rectangle 30" descr="scissors"/>
          <p:cNvSpPr/>
          <p:nvPr/>
        </p:nvSpPr>
        <p:spPr>
          <a:xfrm rot="5400000">
            <a:off x="5422992" y="1411356"/>
            <a:ext cx="633252" cy="461665"/>
          </a:xfrm>
          <a:prstGeom prst="rect">
            <a:avLst/>
          </a:prstGeom>
        </p:spPr>
        <p:txBody>
          <a:bodyPr wrap="square">
            <a:spAutoFit/>
          </a:bodyPr>
          <a:lstStyle/>
          <a:p>
            <a:pPr>
              <a:defRPr/>
            </a:pPr>
            <a:r>
              <a:rPr lang="en-GB" sz="2400" b="1" dirty="0">
                <a:solidFill>
                  <a:srgbClr val="333333"/>
                </a:solidFill>
                <a:latin typeface="Helvetica Neue"/>
              </a:rPr>
              <a:t>✄</a:t>
            </a:r>
            <a:endParaRPr lang="en-GB" sz="2400" b="1" dirty="0">
              <a:solidFill>
                <a:prstClr val="black"/>
              </a:solidFill>
              <a:latin typeface="Tw Cen MT" panose="020B0602020104020603"/>
            </a:endParaRPr>
          </a:p>
        </p:txBody>
      </p:sp>
      <p:sp>
        <p:nvSpPr>
          <p:cNvPr id="32" name="TextBox 31"/>
          <p:cNvSpPr txBox="1"/>
          <p:nvPr/>
        </p:nvSpPr>
        <p:spPr>
          <a:xfrm rot="5400000">
            <a:off x="3347994" y="3878595"/>
            <a:ext cx="4835899" cy="369332"/>
          </a:xfrm>
          <a:prstGeom prst="rect">
            <a:avLst/>
          </a:prstGeom>
          <a:noFill/>
        </p:spPr>
        <p:txBody>
          <a:bodyPr wrap="square" rtlCol="0">
            <a:spAutoFit/>
          </a:bodyPr>
          <a:lstStyle/>
          <a:p>
            <a:pPr>
              <a:defRPr/>
            </a:pPr>
            <a:r>
              <a:rPr lang="en-GB" dirty="0">
                <a:solidFill>
                  <a:prstClr val="black"/>
                </a:solidFill>
                <a:latin typeface="Tw Cen MT" panose="020B0602020104020603"/>
              </a:rPr>
              <a:t>- - - - - - - - - - - - - - - - - - - - - - - - - - - - - - - - -</a:t>
            </a:r>
          </a:p>
        </p:txBody>
      </p:sp>
      <p:sp>
        <p:nvSpPr>
          <p:cNvPr id="30" name="TextBox 29">
            <a:extLst>
              <a:ext uri="{FF2B5EF4-FFF2-40B4-BE49-F238E27FC236}">
                <a16:creationId xmlns:a16="http://schemas.microsoft.com/office/drawing/2014/main" id="{6A500173-7AE1-4980-9C52-2DFAE38768EA}"/>
              </a:ext>
            </a:extLst>
          </p:cNvPr>
          <p:cNvSpPr txBox="1"/>
          <p:nvPr/>
        </p:nvSpPr>
        <p:spPr>
          <a:xfrm>
            <a:off x="6342431" y="1449002"/>
            <a:ext cx="4142918" cy="646331"/>
          </a:xfrm>
          <a:prstGeom prst="rect">
            <a:avLst/>
          </a:prstGeom>
          <a:noFill/>
        </p:spPr>
        <p:txBody>
          <a:bodyPr wrap="square" rtlCol="0">
            <a:spAutoFit/>
          </a:bodyPr>
          <a:lstStyle/>
          <a:p>
            <a:pPr hangingPunct="0">
              <a:defRPr/>
            </a:pPr>
            <a:r>
              <a:rPr lang="en-US" sz="3600" b="1" dirty="0">
                <a:solidFill>
                  <a:srgbClr val="115076"/>
                </a:solidFill>
              </a:rPr>
              <a:t>Persona B</a:t>
            </a:r>
          </a:p>
        </p:txBody>
      </p:sp>
      <p:sp>
        <p:nvSpPr>
          <p:cNvPr id="13" name="Google Shape;613;p26">
            <a:hlinkClick r:id="" action="ppaction://noaction" highlightClick="1"/>
            <a:extLst>
              <a:ext uri="{FF2B5EF4-FFF2-40B4-BE49-F238E27FC236}">
                <a16:creationId xmlns:a16="http://schemas.microsoft.com/office/drawing/2014/main" id="{E81506B0-A3F8-47F6-A818-34153DC67087}"/>
              </a:ext>
            </a:extLst>
          </p:cNvPr>
          <p:cNvSpPr/>
          <p:nvPr/>
        </p:nvSpPr>
        <p:spPr>
          <a:xfrm>
            <a:off x="5987428" y="255997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200" b="1" dirty="0">
                <a:solidFill>
                  <a:prstClr val="white"/>
                </a:solidFill>
              </a:rPr>
              <a:t>A</a:t>
            </a:r>
            <a:endParaRPr sz="2200" b="1" dirty="0">
              <a:solidFill>
                <a:prstClr val="white"/>
              </a:solidFill>
            </a:endParaRPr>
          </a:p>
        </p:txBody>
      </p:sp>
      <p:sp>
        <p:nvSpPr>
          <p:cNvPr id="14"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6002381" y="328680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B</a:t>
            </a:r>
            <a:endParaRPr kern="0" dirty="0">
              <a:solidFill>
                <a:prstClr val="black"/>
              </a:solidFill>
            </a:endParaRPr>
          </a:p>
        </p:txBody>
      </p:sp>
      <p:sp>
        <p:nvSpPr>
          <p:cNvPr id="15" name="Google Shape;615;p26">
            <a:hlinkClick r:id="" action="ppaction://noaction" highlightClick="1"/>
            <a:extLst>
              <a:ext uri="{FF2B5EF4-FFF2-40B4-BE49-F238E27FC236}">
                <a16:creationId xmlns:a16="http://schemas.microsoft.com/office/drawing/2014/main" id="{598D57C1-09CA-4B85-A901-8BF5F8E2B844}"/>
              </a:ext>
            </a:extLst>
          </p:cNvPr>
          <p:cNvSpPr/>
          <p:nvPr/>
        </p:nvSpPr>
        <p:spPr>
          <a:xfrm>
            <a:off x="6002380" y="407443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C</a:t>
            </a:r>
            <a:endParaRPr kern="0" dirty="0">
              <a:solidFill>
                <a:prstClr val="black"/>
              </a:solidFill>
            </a:endParaRPr>
          </a:p>
        </p:txBody>
      </p:sp>
      <p:sp>
        <p:nvSpPr>
          <p:cNvPr id="16" name="Google Shape;616;p26">
            <a:hlinkClick r:id="" action="ppaction://noaction" highlightClick="1"/>
            <a:extLst>
              <a:ext uri="{FF2B5EF4-FFF2-40B4-BE49-F238E27FC236}">
                <a16:creationId xmlns:a16="http://schemas.microsoft.com/office/drawing/2014/main" id="{E034BFCB-0288-4166-9636-7DA2D26FF970}"/>
              </a:ext>
            </a:extLst>
          </p:cNvPr>
          <p:cNvSpPr/>
          <p:nvPr/>
        </p:nvSpPr>
        <p:spPr>
          <a:xfrm>
            <a:off x="6020194" y="483029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D</a:t>
            </a:r>
            <a:endParaRPr kern="0" dirty="0">
              <a:solidFill>
                <a:prstClr val="black"/>
              </a:solidFill>
            </a:endParaRPr>
          </a:p>
        </p:txBody>
      </p:sp>
      <p:sp>
        <p:nvSpPr>
          <p:cNvPr id="19" name="Google Shape;616;p26">
            <a:hlinkClick r:id="" action="ppaction://noaction" highlightClick="1"/>
            <a:extLst>
              <a:ext uri="{FF2B5EF4-FFF2-40B4-BE49-F238E27FC236}">
                <a16:creationId xmlns:a16="http://schemas.microsoft.com/office/drawing/2014/main" id="{E034BFCB-0288-4166-9636-7DA2D26FF970}"/>
              </a:ext>
            </a:extLst>
          </p:cNvPr>
          <p:cNvSpPr/>
          <p:nvPr/>
        </p:nvSpPr>
        <p:spPr>
          <a:xfrm>
            <a:off x="6002379" y="558615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p:spPr>
        <p:txBody>
          <a:bodyPr spcFirstLastPara="1" wrap="square" lIns="91425" tIns="45700" rIns="91425" bIns="45700" anchor="ctr" anchorCtr="0">
            <a:noAutofit/>
          </a:bodyPr>
          <a:lstStyle/>
          <a:p>
            <a:pPr algn="ctr">
              <a:defRPr/>
            </a:pPr>
            <a:r>
              <a:rPr lang="en-GB" sz="2000" b="1" kern="0" dirty="0">
                <a:solidFill>
                  <a:prstClr val="white"/>
                </a:solidFill>
                <a:sym typeface="Century Gothic"/>
              </a:rPr>
              <a:t>E</a:t>
            </a:r>
            <a:endParaRPr kern="0" dirty="0">
              <a:solidFill>
                <a:prstClr val="black"/>
              </a:solidFill>
            </a:endParaRP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9823939" y="93581"/>
            <a:ext cx="2177562" cy="65712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GB" b="1" dirty="0">
              <a:solidFill>
                <a:prstClr val="white"/>
              </a:solidFill>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9823939" y="46689"/>
            <a:ext cx="2285775" cy="76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defRPr/>
            </a:pPr>
            <a:r>
              <a:rPr lang="en-GB" sz="1800" b="1" dirty="0">
                <a:solidFill>
                  <a:prstClr val="white"/>
                </a:solidFill>
              </a:rPr>
              <a:t>hablar / escuchar / escribir</a:t>
            </a:r>
            <a:endParaRPr lang="en-US" sz="1800" dirty="0">
              <a:solidFill>
                <a:srgbClr val="4472C4">
                  <a:lumMod val="50000"/>
                </a:srgbClr>
              </a:solidFill>
            </a:endParaRPr>
          </a:p>
        </p:txBody>
      </p:sp>
      <p:sp>
        <p:nvSpPr>
          <p:cNvPr id="22" name="Oval Callout 21" descr="oval callout"/>
          <p:cNvSpPr/>
          <p:nvPr/>
        </p:nvSpPr>
        <p:spPr>
          <a:xfrm>
            <a:off x="7195681" y="3568633"/>
            <a:ext cx="4914033" cy="2297814"/>
          </a:xfrm>
          <a:prstGeom prst="wedgeEllipseCallout">
            <a:avLst>
              <a:gd name="adj1" fmla="val 41065"/>
              <a:gd name="adj2" fmla="val 5855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23" name="TextBox 22"/>
          <p:cNvSpPr txBox="1"/>
          <p:nvPr/>
        </p:nvSpPr>
        <p:spPr>
          <a:xfrm>
            <a:off x="7602454" y="4074432"/>
            <a:ext cx="4099282" cy="1446550"/>
          </a:xfrm>
          <a:prstGeom prst="rect">
            <a:avLst/>
          </a:prstGeom>
          <a:noFill/>
        </p:spPr>
        <p:txBody>
          <a:bodyPr wrap="square" rtlCol="0">
            <a:spAutoFit/>
          </a:bodyPr>
          <a:lstStyle/>
          <a:p>
            <a:pPr algn="ctr">
              <a:defRPr/>
            </a:pPr>
            <a:r>
              <a:rPr lang="en-GB" sz="2200" dirty="0">
                <a:solidFill>
                  <a:prstClr val="white"/>
                </a:solidFill>
              </a:rPr>
              <a:t>Odd one out read aloud tasks are another useful format for SSC practice of individual words.</a:t>
            </a:r>
          </a:p>
        </p:txBody>
      </p:sp>
    </p:spTree>
    <p:extLst>
      <p:ext uri="{BB962C8B-B14F-4D97-AF65-F5344CB8AC3E}">
        <p14:creationId xmlns:p14="http://schemas.microsoft.com/office/powerpoint/2010/main" val="20988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32" y="138865"/>
            <a:ext cx="6457246" cy="867128"/>
          </a:xfrm>
          <a:prstGeom prst="rect">
            <a:avLst/>
          </a:prstGeom>
        </p:spPr>
      </p:pic>
      <p:sp>
        <p:nvSpPr>
          <p:cNvPr id="4" name="Title 3"/>
          <p:cNvSpPr>
            <a:spLocks noGrp="1"/>
          </p:cNvSpPr>
          <p:nvPr>
            <p:ph type="title" idx="4294967295"/>
          </p:nvPr>
        </p:nvSpPr>
        <p:spPr>
          <a:xfrm>
            <a:off x="95507" y="-151105"/>
            <a:ext cx="2881184" cy="1325563"/>
          </a:xfrm>
        </p:spPr>
        <p:txBody>
          <a:bodyPr/>
          <a:lstStyle/>
          <a:p>
            <a:pPr rtl="0" eaLnBrk="1" latinLnBrk="0" hangingPunct="1"/>
            <a:r>
              <a:rPr lang="en-GB" sz="3600" b="1" kern="1200" dirty="0" err="1">
                <a:solidFill>
                  <a:srgbClr val="FFFFFF"/>
                </a:solidFill>
                <a:effectLst/>
                <a:latin typeface="Century Gothic" panose="020B0502020202020204" pitchFamily="34" charset="0"/>
                <a:ea typeface="+mn-ea"/>
                <a:cs typeface="+mn-cs"/>
              </a:rPr>
              <a:t>Phonétique</a:t>
            </a:r>
            <a:endParaRPr lang="en-GB" dirty="0">
              <a:effectLst/>
            </a:endParaRPr>
          </a:p>
        </p:txBody>
      </p:sp>
      <p:sp>
        <p:nvSpPr>
          <p:cNvPr id="31" name="TextBox 30"/>
          <p:cNvSpPr txBox="1"/>
          <p:nvPr/>
        </p:nvSpPr>
        <p:spPr>
          <a:xfrm>
            <a:off x="140409" y="1103157"/>
            <a:ext cx="10013696" cy="430887"/>
          </a:xfrm>
          <a:prstGeom prst="rect">
            <a:avLst/>
          </a:prstGeom>
          <a:noFill/>
        </p:spPr>
        <p:txBody>
          <a:bodyPr wrap="square" rtlCol="0">
            <a:spAutoFit/>
          </a:bodyPr>
          <a:lstStyle/>
          <a:p>
            <a:pPr>
              <a:defRPr/>
            </a:pPr>
            <a:r>
              <a:rPr lang="en-GB" sz="2200" b="1" dirty="0">
                <a:solidFill>
                  <a:srgbClr val="115076"/>
                </a:solidFill>
                <a:cs typeface="Calibri" panose="020F0502020204030204" pitchFamily="34" charset="0"/>
              </a:rPr>
              <a:t>Mets les mots </a:t>
            </a:r>
            <a:r>
              <a:rPr lang="en-GB" sz="2200" b="1" dirty="0" err="1">
                <a:solidFill>
                  <a:srgbClr val="115076"/>
                </a:solidFill>
                <a:cs typeface="Calibri" panose="020F0502020204030204" pitchFamily="34" charset="0"/>
              </a:rPr>
              <a:t>en</a:t>
            </a:r>
            <a:r>
              <a:rPr lang="en-GB" sz="2200" b="1" dirty="0">
                <a:solidFill>
                  <a:srgbClr val="115076"/>
                </a:solidFill>
                <a:cs typeface="Calibri" panose="020F0502020204030204" pitchFamily="34" charset="0"/>
              </a:rPr>
              <a:t> </a:t>
            </a:r>
            <a:r>
              <a:rPr lang="en-GB" sz="2200" b="1" dirty="0" err="1">
                <a:solidFill>
                  <a:srgbClr val="115076"/>
                </a:solidFill>
                <a:cs typeface="Calibri" panose="020F0502020204030204" pitchFamily="34" charset="0"/>
              </a:rPr>
              <a:t>ordre</a:t>
            </a:r>
            <a:r>
              <a:rPr lang="en-GB" sz="2200" b="1" dirty="0">
                <a:solidFill>
                  <a:srgbClr val="115076"/>
                </a:solidFill>
                <a:cs typeface="Calibri" panose="020F0502020204030204" pitchFamily="34" charset="0"/>
              </a:rPr>
              <a:t>. </a:t>
            </a:r>
            <a:r>
              <a:rPr lang="en-GB" sz="2200" b="1" dirty="0" err="1">
                <a:solidFill>
                  <a:srgbClr val="115076"/>
                </a:solidFill>
                <a:cs typeface="Calibri" panose="020F0502020204030204" pitchFamily="34" charset="0"/>
              </a:rPr>
              <a:t>Écris</a:t>
            </a:r>
            <a:r>
              <a:rPr lang="en-GB" sz="2200" b="1" dirty="0">
                <a:solidFill>
                  <a:srgbClr val="115076"/>
                </a:solidFill>
                <a:cs typeface="Calibri" panose="020F0502020204030204" pitchFamily="34" charset="0"/>
              </a:rPr>
              <a:t> ‘1’ </a:t>
            </a:r>
            <a:r>
              <a:rPr lang="en-GB" sz="2200" b="1" dirty="0" err="1">
                <a:solidFill>
                  <a:srgbClr val="115076"/>
                </a:solidFill>
                <a:cs typeface="Calibri" panose="020F0502020204030204" pitchFamily="34" charset="0"/>
              </a:rPr>
              <a:t>ou</a:t>
            </a:r>
            <a:r>
              <a:rPr lang="en-GB" sz="2200" b="1" dirty="0">
                <a:solidFill>
                  <a:srgbClr val="115076"/>
                </a:solidFill>
                <a:cs typeface="Calibri" panose="020F0502020204030204" pitchFamily="34" charset="0"/>
              </a:rPr>
              <a:t> ‘2’.</a:t>
            </a:r>
          </a:p>
        </p:txBody>
      </p:sp>
      <p:sp>
        <p:nvSpPr>
          <p:cNvPr id="53" name="Rounded Rectangle 46" descr="background rectangle">
            <a:extLst>
              <a:ext uri="{FF2B5EF4-FFF2-40B4-BE49-F238E27FC236}">
                <a16:creationId xmlns:a16="http://schemas.microsoft.com/office/drawing/2014/main" id="{CB238838-6A9D-47A3-BE4F-676D1EC3BD53}"/>
              </a:ext>
            </a:extLst>
          </p:cNvPr>
          <p:cNvSpPr/>
          <p:nvPr/>
        </p:nvSpPr>
        <p:spPr>
          <a:xfrm>
            <a:off x="10154105" y="242613"/>
            <a:ext cx="1780395" cy="40667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GB" b="1">
              <a:solidFill>
                <a:prstClr val="white"/>
              </a:solidFill>
            </a:endParaRPr>
          </a:p>
        </p:txBody>
      </p:sp>
      <p:sp>
        <p:nvSpPr>
          <p:cNvPr id="54" name="Title 1">
            <a:extLst>
              <a:ext uri="{FF2B5EF4-FFF2-40B4-BE49-F238E27FC236}">
                <a16:creationId xmlns:a16="http://schemas.microsoft.com/office/drawing/2014/main" id="{E80F86C4-99FC-7443-A605-C9F1CE10427C}"/>
              </a:ext>
            </a:extLst>
          </p:cNvPr>
          <p:cNvSpPr txBox="1">
            <a:spLocks/>
          </p:cNvSpPr>
          <p:nvPr/>
        </p:nvSpPr>
        <p:spPr>
          <a:xfrm>
            <a:off x="10254943" y="270713"/>
            <a:ext cx="1679557" cy="32105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defRPr/>
            </a:pPr>
            <a:r>
              <a:rPr lang="en-GB" sz="1800" b="1" err="1">
                <a:solidFill>
                  <a:prstClr val="white"/>
                </a:solidFill>
              </a:rPr>
              <a:t>écouter</a:t>
            </a:r>
            <a:endParaRPr lang="en-US">
              <a:solidFill>
                <a:srgbClr val="4472C4">
                  <a:lumMod val="50000"/>
                </a:srgbClr>
              </a:solidFill>
            </a:endParaRPr>
          </a:p>
        </p:txBody>
      </p:sp>
      <p:sp>
        <p:nvSpPr>
          <p:cNvPr id="30" name="TextBox 29"/>
          <p:cNvSpPr txBox="1"/>
          <p:nvPr/>
        </p:nvSpPr>
        <p:spPr>
          <a:xfrm>
            <a:off x="1972410" y="1603195"/>
            <a:ext cx="3410469" cy="769441"/>
          </a:xfrm>
          <a:prstGeom prst="rect">
            <a:avLst/>
          </a:prstGeom>
          <a:noFill/>
        </p:spPr>
        <p:txBody>
          <a:bodyPr wrap="square" rtlCol="0">
            <a:spAutoFit/>
          </a:bodyPr>
          <a:lstStyle/>
          <a:p>
            <a:pPr algn="ctr">
              <a:defRPr/>
            </a:pPr>
            <a:r>
              <a:rPr lang="en-GB" sz="4400" b="1" dirty="0">
                <a:solidFill>
                  <a:srgbClr val="115076"/>
                </a:solidFill>
                <a:cs typeface="Calibri" panose="020F0502020204030204" pitchFamily="34" charset="0"/>
              </a:rPr>
              <a:t>e/an</a:t>
            </a:r>
          </a:p>
        </p:txBody>
      </p:sp>
      <p:sp>
        <p:nvSpPr>
          <p:cNvPr id="21" name="TextBox 20"/>
          <p:cNvSpPr txBox="1"/>
          <p:nvPr/>
        </p:nvSpPr>
        <p:spPr>
          <a:xfrm>
            <a:off x="6480678" y="1603195"/>
            <a:ext cx="3419967" cy="769441"/>
          </a:xfrm>
          <a:prstGeom prst="rect">
            <a:avLst/>
          </a:prstGeom>
          <a:noFill/>
        </p:spPr>
        <p:txBody>
          <a:bodyPr wrap="square" rtlCol="0">
            <a:spAutoFit/>
          </a:bodyPr>
          <a:lstStyle/>
          <a:p>
            <a:pPr algn="ctr">
              <a:defRPr/>
            </a:pPr>
            <a:r>
              <a:rPr lang="en-GB" sz="4400" b="1" dirty="0">
                <a:solidFill>
                  <a:srgbClr val="115076"/>
                </a:solidFill>
                <a:cs typeface="Calibri" panose="020F0502020204030204" pitchFamily="34" charset="0"/>
              </a:rPr>
              <a:t> on</a:t>
            </a:r>
          </a:p>
        </p:txBody>
      </p:sp>
      <p:sp>
        <p:nvSpPr>
          <p:cNvPr id="36" name="Action Button: Custom 21">
            <a:hlinkClick r:id="" action="ppaction://noaction" highlightClick="1">
              <a:snd r:embed="rId4" name="Slide 3_item a.wav"/>
            </a:hlinkClick>
            <a:extLst>
              <a:ext uri="{FF2B5EF4-FFF2-40B4-BE49-F238E27FC236}">
                <a16:creationId xmlns:a16="http://schemas.microsoft.com/office/drawing/2014/main" id="{9B8DD0CF-B6B8-460B-B44C-809C55C6AC3E}"/>
              </a:ext>
            </a:extLst>
          </p:cNvPr>
          <p:cNvSpPr/>
          <p:nvPr/>
        </p:nvSpPr>
        <p:spPr>
          <a:xfrm>
            <a:off x="1534346" y="2574770"/>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a</a:t>
            </a:r>
          </a:p>
        </p:txBody>
      </p:sp>
      <p:sp>
        <p:nvSpPr>
          <p:cNvPr id="2" name="TextBox 1">
            <a:extLst>
              <a:ext uri="{FF2B5EF4-FFF2-40B4-BE49-F238E27FC236}">
                <a16:creationId xmlns:a16="http://schemas.microsoft.com/office/drawing/2014/main" id="{5DEDDF5B-8ECA-4508-8A5E-1BFCB2F30AB0}"/>
              </a:ext>
            </a:extLst>
          </p:cNvPr>
          <p:cNvSpPr txBox="1"/>
          <p:nvPr/>
        </p:nvSpPr>
        <p:spPr>
          <a:xfrm>
            <a:off x="2495449" y="2479896"/>
            <a:ext cx="641156" cy="430887"/>
          </a:xfrm>
          <a:prstGeom prst="rect">
            <a:avLst/>
          </a:prstGeom>
          <a:noFill/>
        </p:spPr>
        <p:txBody>
          <a:bodyPr wrap="square" lIns="0" tIns="0" rIns="0" bIns="0" rtlCol="0">
            <a:spAutoFit/>
          </a:bodyPr>
          <a:lstStyle/>
          <a:p>
            <a:pPr algn="ctr">
              <a:defRPr/>
            </a:pPr>
            <a:r>
              <a:rPr lang="en-GB" sz="2800" b="1" dirty="0">
                <a:solidFill>
                  <a:srgbClr val="EE6000"/>
                </a:solidFill>
              </a:rPr>
              <a:t>1</a:t>
            </a:r>
          </a:p>
        </p:txBody>
      </p:sp>
      <p:sp>
        <p:nvSpPr>
          <p:cNvPr id="47" name="TextBox 46"/>
          <p:cNvSpPr txBox="1"/>
          <p:nvPr/>
        </p:nvSpPr>
        <p:spPr>
          <a:xfrm>
            <a:off x="2495449" y="2361876"/>
            <a:ext cx="2887430"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cent </a:t>
            </a:r>
            <a:r>
              <a:rPr lang="en-GB" sz="2800" dirty="0">
                <a:solidFill>
                  <a:srgbClr val="EE6000"/>
                </a:solidFill>
                <a:cs typeface="Calibri" panose="020F0502020204030204" pitchFamily="34" charset="0"/>
              </a:rPr>
              <a:t>100</a:t>
            </a:r>
          </a:p>
        </p:txBody>
      </p:sp>
      <p:sp>
        <p:nvSpPr>
          <p:cNvPr id="38" name="TextBox 37"/>
          <p:cNvSpPr txBox="1"/>
          <p:nvPr/>
        </p:nvSpPr>
        <p:spPr>
          <a:xfrm>
            <a:off x="7128693" y="2353179"/>
            <a:ext cx="3346566"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son </a:t>
            </a:r>
            <a:r>
              <a:rPr lang="en-GB" sz="2800" dirty="0">
                <a:solidFill>
                  <a:srgbClr val="EE6000"/>
                </a:solidFill>
                <a:cs typeface="Calibri" panose="020F0502020204030204" pitchFamily="34" charset="0"/>
              </a:rPr>
              <a:t>sound</a:t>
            </a:r>
          </a:p>
        </p:txBody>
      </p:sp>
      <p:sp>
        <p:nvSpPr>
          <p:cNvPr id="37" name="TextBox 36">
            <a:extLst>
              <a:ext uri="{FF2B5EF4-FFF2-40B4-BE49-F238E27FC236}">
                <a16:creationId xmlns:a16="http://schemas.microsoft.com/office/drawing/2014/main" id="{DDF987B6-1158-4EFB-A624-4F9D33EA7E14}"/>
              </a:ext>
            </a:extLst>
          </p:cNvPr>
          <p:cNvSpPr txBox="1"/>
          <p:nvPr/>
        </p:nvSpPr>
        <p:spPr>
          <a:xfrm>
            <a:off x="7128691" y="2437063"/>
            <a:ext cx="641156" cy="430887"/>
          </a:xfrm>
          <a:prstGeom prst="rect">
            <a:avLst/>
          </a:prstGeom>
          <a:noFill/>
        </p:spPr>
        <p:txBody>
          <a:bodyPr wrap="square" lIns="0" tIns="0" rIns="0" bIns="0" rtlCol="0">
            <a:spAutoFit/>
          </a:bodyPr>
          <a:lstStyle/>
          <a:p>
            <a:pPr algn="ctr">
              <a:defRPr/>
            </a:pPr>
            <a:r>
              <a:rPr lang="en-GB" sz="2800" b="1" dirty="0">
                <a:solidFill>
                  <a:srgbClr val="EE6000"/>
                </a:solidFill>
              </a:rPr>
              <a:t>2</a:t>
            </a:r>
          </a:p>
        </p:txBody>
      </p:sp>
      <p:sp>
        <p:nvSpPr>
          <p:cNvPr id="35" name="Action Button: Custom 21">
            <a:hlinkClick r:id="" action="ppaction://noaction" highlightClick="1">
              <a:snd r:embed="rId5" name="Slide 3_item b.wav"/>
            </a:hlinkClick>
            <a:extLst>
              <a:ext uri="{FF2B5EF4-FFF2-40B4-BE49-F238E27FC236}">
                <a16:creationId xmlns:a16="http://schemas.microsoft.com/office/drawing/2014/main" id="{9B8DD0CF-B6B8-460B-B44C-809C55C6AC3E}"/>
              </a:ext>
            </a:extLst>
          </p:cNvPr>
          <p:cNvSpPr/>
          <p:nvPr/>
        </p:nvSpPr>
        <p:spPr>
          <a:xfrm>
            <a:off x="1534346" y="3198414"/>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b</a:t>
            </a:r>
          </a:p>
        </p:txBody>
      </p:sp>
      <p:sp>
        <p:nvSpPr>
          <p:cNvPr id="39" name="TextBox 38">
            <a:extLst>
              <a:ext uri="{FF2B5EF4-FFF2-40B4-BE49-F238E27FC236}">
                <a16:creationId xmlns:a16="http://schemas.microsoft.com/office/drawing/2014/main" id="{5DEDDF5B-8ECA-4508-8A5E-1BFCB2F30AB0}"/>
              </a:ext>
            </a:extLst>
          </p:cNvPr>
          <p:cNvSpPr txBox="1"/>
          <p:nvPr/>
        </p:nvSpPr>
        <p:spPr>
          <a:xfrm>
            <a:off x="2523792" y="3049457"/>
            <a:ext cx="641156" cy="430887"/>
          </a:xfrm>
          <a:prstGeom prst="rect">
            <a:avLst/>
          </a:prstGeom>
          <a:noFill/>
        </p:spPr>
        <p:txBody>
          <a:bodyPr wrap="square" lIns="0" tIns="0" rIns="0" bIns="0" rtlCol="0">
            <a:spAutoFit/>
          </a:bodyPr>
          <a:lstStyle/>
          <a:p>
            <a:pPr algn="ctr">
              <a:defRPr/>
            </a:pPr>
            <a:r>
              <a:rPr lang="en-GB" sz="2800" b="1">
                <a:solidFill>
                  <a:srgbClr val="EE6000"/>
                </a:solidFill>
              </a:rPr>
              <a:t>2</a:t>
            </a:r>
            <a:endParaRPr lang="en-GB" sz="2800" b="1" dirty="0">
              <a:solidFill>
                <a:srgbClr val="EE6000"/>
              </a:solidFill>
            </a:endParaRPr>
          </a:p>
        </p:txBody>
      </p:sp>
      <p:sp>
        <p:nvSpPr>
          <p:cNvPr id="55" name="TextBox 54"/>
          <p:cNvSpPr txBox="1"/>
          <p:nvPr/>
        </p:nvSpPr>
        <p:spPr>
          <a:xfrm>
            <a:off x="2495449" y="2996944"/>
            <a:ext cx="3142086"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a:t>
            </a:r>
            <a:r>
              <a:rPr lang="en-GB" sz="3800" dirty="0" err="1">
                <a:solidFill>
                  <a:srgbClr val="115076"/>
                </a:solidFill>
                <a:cs typeface="Calibri" panose="020F0502020204030204" pitchFamily="34" charset="0"/>
              </a:rPr>
              <a:t>en</a:t>
            </a:r>
            <a:r>
              <a:rPr lang="en-GB" sz="3800" dirty="0">
                <a:solidFill>
                  <a:srgbClr val="115076"/>
                </a:solidFill>
                <a:cs typeface="Calibri" panose="020F0502020204030204" pitchFamily="34" charset="0"/>
              </a:rPr>
              <a:t> </a:t>
            </a:r>
            <a:r>
              <a:rPr lang="en-GB" sz="2800" dirty="0">
                <a:solidFill>
                  <a:srgbClr val="EE6000"/>
                </a:solidFill>
                <a:cs typeface="Calibri" panose="020F0502020204030204" pitchFamily="34" charset="0"/>
              </a:rPr>
              <a:t>in/by/to</a:t>
            </a:r>
            <a:endParaRPr lang="en-GB" sz="2800" dirty="0">
              <a:solidFill>
                <a:srgbClr val="EE6000"/>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5DEDDF5B-8ECA-4508-8A5E-1BFCB2F30AB0}"/>
              </a:ext>
            </a:extLst>
          </p:cNvPr>
          <p:cNvSpPr txBox="1"/>
          <p:nvPr/>
        </p:nvSpPr>
        <p:spPr>
          <a:xfrm>
            <a:off x="7105237" y="3031205"/>
            <a:ext cx="641156" cy="430887"/>
          </a:xfrm>
          <a:prstGeom prst="rect">
            <a:avLst/>
          </a:prstGeom>
          <a:noFill/>
        </p:spPr>
        <p:txBody>
          <a:bodyPr wrap="square" lIns="0" tIns="0" rIns="0" bIns="0" rtlCol="0">
            <a:spAutoFit/>
          </a:bodyPr>
          <a:lstStyle/>
          <a:p>
            <a:pPr algn="ctr">
              <a:defRPr/>
            </a:pPr>
            <a:r>
              <a:rPr lang="en-GB" sz="2800" b="1" dirty="0">
                <a:solidFill>
                  <a:srgbClr val="EE6000"/>
                </a:solidFill>
              </a:rPr>
              <a:t>1</a:t>
            </a:r>
          </a:p>
        </p:txBody>
      </p:sp>
      <p:sp>
        <p:nvSpPr>
          <p:cNvPr id="46" name="TextBox 45"/>
          <p:cNvSpPr txBox="1"/>
          <p:nvPr/>
        </p:nvSpPr>
        <p:spPr>
          <a:xfrm>
            <a:off x="7128693" y="2998724"/>
            <a:ext cx="3346566" cy="677108"/>
          </a:xfrm>
          <a:prstGeom prst="rect">
            <a:avLst/>
          </a:prstGeom>
          <a:noFill/>
        </p:spPr>
        <p:txBody>
          <a:bodyPr wrap="square" rtlCol="0">
            <a:spAutoFit/>
          </a:bodyPr>
          <a:lstStyle/>
          <a:p>
            <a:pPr>
              <a:defRPr/>
            </a:pPr>
            <a:r>
              <a:rPr lang="en-GB" sz="3800">
                <a:solidFill>
                  <a:srgbClr val="115076"/>
                </a:solidFill>
                <a:cs typeface="Calibri" panose="020F0502020204030204" pitchFamily="34" charset="0"/>
              </a:rPr>
              <a:t>__ on </a:t>
            </a:r>
            <a:r>
              <a:rPr lang="en-GB" sz="2800">
                <a:solidFill>
                  <a:srgbClr val="EE6000"/>
                </a:solidFill>
                <a:cs typeface="Calibri" panose="020F0502020204030204" pitchFamily="34" charset="0"/>
              </a:rPr>
              <a:t>we/one</a:t>
            </a:r>
            <a:endParaRPr lang="en-GB" sz="2800" dirty="0">
              <a:solidFill>
                <a:srgbClr val="EE6000"/>
              </a:solidFill>
              <a:latin typeface="Calibri" panose="020F0502020204030204" pitchFamily="34" charset="0"/>
              <a:cs typeface="Calibri" panose="020F0502020204030204" pitchFamily="34" charset="0"/>
            </a:endParaRPr>
          </a:p>
        </p:txBody>
      </p:sp>
      <p:sp>
        <p:nvSpPr>
          <p:cNvPr id="34" name="Action Button: Custom 21">
            <a:hlinkClick r:id="" action="ppaction://noaction" highlightClick="1">
              <a:snd r:embed="rId6" name="Slide 3_item c.wav"/>
            </a:hlinkClick>
            <a:extLst>
              <a:ext uri="{FF2B5EF4-FFF2-40B4-BE49-F238E27FC236}">
                <a16:creationId xmlns:a16="http://schemas.microsoft.com/office/drawing/2014/main" id="{9B8DD0CF-B6B8-460B-B44C-809C55C6AC3E}"/>
              </a:ext>
            </a:extLst>
          </p:cNvPr>
          <p:cNvSpPr/>
          <p:nvPr/>
        </p:nvSpPr>
        <p:spPr>
          <a:xfrm>
            <a:off x="1534346" y="3822058"/>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c</a:t>
            </a:r>
          </a:p>
        </p:txBody>
      </p:sp>
      <p:sp>
        <p:nvSpPr>
          <p:cNvPr id="40" name="TextBox 39">
            <a:extLst>
              <a:ext uri="{FF2B5EF4-FFF2-40B4-BE49-F238E27FC236}">
                <a16:creationId xmlns:a16="http://schemas.microsoft.com/office/drawing/2014/main" id="{5DEDDF5B-8ECA-4508-8A5E-1BFCB2F30AB0}"/>
              </a:ext>
            </a:extLst>
          </p:cNvPr>
          <p:cNvSpPr txBox="1"/>
          <p:nvPr/>
        </p:nvSpPr>
        <p:spPr>
          <a:xfrm>
            <a:off x="2560693" y="3712655"/>
            <a:ext cx="641156" cy="430887"/>
          </a:xfrm>
          <a:prstGeom prst="rect">
            <a:avLst/>
          </a:prstGeom>
          <a:noFill/>
        </p:spPr>
        <p:txBody>
          <a:bodyPr wrap="square" lIns="0" tIns="0" rIns="0" bIns="0" rtlCol="0">
            <a:spAutoFit/>
          </a:bodyPr>
          <a:lstStyle/>
          <a:p>
            <a:pPr algn="ctr">
              <a:defRPr/>
            </a:pPr>
            <a:r>
              <a:rPr lang="en-GB" sz="2800" b="1">
                <a:solidFill>
                  <a:srgbClr val="EE6000"/>
                </a:solidFill>
              </a:rPr>
              <a:t>2</a:t>
            </a:r>
            <a:endParaRPr lang="en-GB" sz="2800" b="1" dirty="0">
              <a:solidFill>
                <a:srgbClr val="EE6000"/>
              </a:solidFill>
            </a:endParaRPr>
          </a:p>
        </p:txBody>
      </p:sp>
      <p:sp>
        <p:nvSpPr>
          <p:cNvPr id="56" name="TextBox 55"/>
          <p:cNvSpPr txBox="1"/>
          <p:nvPr/>
        </p:nvSpPr>
        <p:spPr>
          <a:xfrm>
            <a:off x="2495448" y="3632012"/>
            <a:ext cx="2634773"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dans </a:t>
            </a:r>
            <a:r>
              <a:rPr lang="en-GB" sz="2800" dirty="0">
                <a:solidFill>
                  <a:srgbClr val="EE6000"/>
                </a:solidFill>
                <a:cs typeface="Calibri" panose="020F0502020204030204" pitchFamily="34" charset="0"/>
              </a:rPr>
              <a:t>in</a:t>
            </a:r>
          </a:p>
        </p:txBody>
      </p:sp>
      <p:sp>
        <p:nvSpPr>
          <p:cNvPr id="48" name="TextBox 47">
            <a:extLst>
              <a:ext uri="{FF2B5EF4-FFF2-40B4-BE49-F238E27FC236}">
                <a16:creationId xmlns:a16="http://schemas.microsoft.com/office/drawing/2014/main" id="{5DEDDF5B-8ECA-4508-8A5E-1BFCB2F30AB0}"/>
              </a:ext>
            </a:extLst>
          </p:cNvPr>
          <p:cNvSpPr txBox="1"/>
          <p:nvPr/>
        </p:nvSpPr>
        <p:spPr>
          <a:xfrm>
            <a:off x="7128691" y="3675046"/>
            <a:ext cx="641156" cy="430887"/>
          </a:xfrm>
          <a:prstGeom prst="rect">
            <a:avLst/>
          </a:prstGeom>
          <a:noFill/>
        </p:spPr>
        <p:txBody>
          <a:bodyPr wrap="square" lIns="0" tIns="0" rIns="0" bIns="0" rtlCol="0">
            <a:spAutoFit/>
          </a:bodyPr>
          <a:lstStyle/>
          <a:p>
            <a:pPr algn="ctr">
              <a:defRPr/>
            </a:pPr>
            <a:r>
              <a:rPr lang="en-GB" sz="2800" b="1" dirty="0">
                <a:solidFill>
                  <a:srgbClr val="EE6000"/>
                </a:solidFill>
              </a:rPr>
              <a:t>1</a:t>
            </a:r>
          </a:p>
        </p:txBody>
      </p:sp>
      <p:sp>
        <p:nvSpPr>
          <p:cNvPr id="43" name="TextBox 42"/>
          <p:cNvSpPr txBox="1"/>
          <p:nvPr/>
        </p:nvSpPr>
        <p:spPr>
          <a:xfrm>
            <a:off x="7128693" y="3644269"/>
            <a:ext cx="3300985"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don </a:t>
            </a:r>
            <a:r>
              <a:rPr lang="en-GB" sz="2800" dirty="0">
                <a:solidFill>
                  <a:srgbClr val="EE6000"/>
                </a:solidFill>
                <a:cs typeface="Calibri" panose="020F0502020204030204" pitchFamily="34" charset="0"/>
              </a:rPr>
              <a:t>gift</a:t>
            </a:r>
          </a:p>
        </p:txBody>
      </p:sp>
      <p:sp>
        <p:nvSpPr>
          <p:cNvPr id="33" name="Action Button: Custom 21">
            <a:hlinkClick r:id="" action="ppaction://noaction" highlightClick="1">
              <a:snd r:embed="rId7" name="Slide 3_item d.wav"/>
            </a:hlinkClick>
            <a:extLst>
              <a:ext uri="{FF2B5EF4-FFF2-40B4-BE49-F238E27FC236}">
                <a16:creationId xmlns:a16="http://schemas.microsoft.com/office/drawing/2014/main" id="{9B8DD0CF-B6B8-460B-B44C-809C55C6AC3E}"/>
              </a:ext>
            </a:extLst>
          </p:cNvPr>
          <p:cNvSpPr/>
          <p:nvPr/>
        </p:nvSpPr>
        <p:spPr>
          <a:xfrm>
            <a:off x="1529767" y="4445702"/>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d</a:t>
            </a:r>
          </a:p>
        </p:txBody>
      </p:sp>
      <p:sp>
        <p:nvSpPr>
          <p:cNvPr id="41" name="TextBox 40">
            <a:extLst>
              <a:ext uri="{FF2B5EF4-FFF2-40B4-BE49-F238E27FC236}">
                <a16:creationId xmlns:a16="http://schemas.microsoft.com/office/drawing/2014/main" id="{5DEDDF5B-8ECA-4508-8A5E-1BFCB2F30AB0}"/>
              </a:ext>
            </a:extLst>
          </p:cNvPr>
          <p:cNvSpPr txBox="1"/>
          <p:nvPr/>
        </p:nvSpPr>
        <p:spPr>
          <a:xfrm>
            <a:off x="2561737" y="4350082"/>
            <a:ext cx="641156" cy="430887"/>
          </a:xfrm>
          <a:prstGeom prst="rect">
            <a:avLst/>
          </a:prstGeom>
          <a:noFill/>
        </p:spPr>
        <p:txBody>
          <a:bodyPr wrap="square" lIns="0" tIns="0" rIns="0" bIns="0" rtlCol="0">
            <a:spAutoFit/>
          </a:bodyPr>
          <a:lstStyle/>
          <a:p>
            <a:pPr algn="ctr">
              <a:defRPr/>
            </a:pPr>
            <a:r>
              <a:rPr lang="en-GB" sz="2800" b="1" dirty="0">
                <a:solidFill>
                  <a:srgbClr val="EE6000"/>
                </a:solidFill>
              </a:rPr>
              <a:t>1</a:t>
            </a:r>
          </a:p>
        </p:txBody>
      </p:sp>
      <p:sp>
        <p:nvSpPr>
          <p:cNvPr id="57" name="TextBox 56"/>
          <p:cNvSpPr txBox="1"/>
          <p:nvPr/>
        </p:nvSpPr>
        <p:spPr>
          <a:xfrm>
            <a:off x="2495449" y="4267080"/>
            <a:ext cx="3485002"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pan </a:t>
            </a:r>
            <a:r>
              <a:rPr lang="en-GB" sz="2800" dirty="0">
                <a:solidFill>
                  <a:srgbClr val="EE6000"/>
                </a:solidFill>
                <a:cs typeface="Calibri" panose="020F0502020204030204" pitchFamily="34" charset="0"/>
              </a:rPr>
              <a:t>part</a:t>
            </a:r>
          </a:p>
        </p:txBody>
      </p:sp>
      <p:sp>
        <p:nvSpPr>
          <p:cNvPr id="15" name="TextBox 14"/>
          <p:cNvSpPr txBox="1"/>
          <p:nvPr/>
        </p:nvSpPr>
        <p:spPr>
          <a:xfrm>
            <a:off x="7128692" y="4289814"/>
            <a:ext cx="4449226"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a:t>
            </a:r>
            <a:r>
              <a:rPr lang="en-GB" sz="3800" dirty="0" err="1">
                <a:solidFill>
                  <a:srgbClr val="115076"/>
                </a:solidFill>
                <a:cs typeface="Calibri" panose="020F0502020204030204" pitchFamily="34" charset="0"/>
              </a:rPr>
              <a:t>pont</a:t>
            </a:r>
            <a:r>
              <a:rPr lang="en-GB" sz="3800" dirty="0">
                <a:solidFill>
                  <a:srgbClr val="115076"/>
                </a:solidFill>
                <a:cs typeface="Calibri" panose="020F0502020204030204" pitchFamily="34" charset="0"/>
              </a:rPr>
              <a:t> </a:t>
            </a:r>
            <a:r>
              <a:rPr lang="en-GB" sz="2800" dirty="0">
                <a:solidFill>
                  <a:srgbClr val="EE6000"/>
                </a:solidFill>
                <a:cs typeface="Calibri" panose="020F0502020204030204" pitchFamily="34" charset="0"/>
              </a:rPr>
              <a:t>bridge</a:t>
            </a:r>
          </a:p>
        </p:txBody>
      </p:sp>
      <p:sp>
        <p:nvSpPr>
          <p:cNvPr id="49" name="TextBox 48">
            <a:extLst>
              <a:ext uri="{FF2B5EF4-FFF2-40B4-BE49-F238E27FC236}">
                <a16:creationId xmlns:a16="http://schemas.microsoft.com/office/drawing/2014/main" id="{5DEDDF5B-8ECA-4508-8A5E-1BFCB2F30AB0}"/>
              </a:ext>
            </a:extLst>
          </p:cNvPr>
          <p:cNvSpPr txBox="1"/>
          <p:nvPr/>
        </p:nvSpPr>
        <p:spPr>
          <a:xfrm>
            <a:off x="7128691" y="4315354"/>
            <a:ext cx="641156" cy="430887"/>
          </a:xfrm>
          <a:prstGeom prst="rect">
            <a:avLst/>
          </a:prstGeom>
          <a:noFill/>
        </p:spPr>
        <p:txBody>
          <a:bodyPr wrap="square" lIns="0" tIns="0" rIns="0" bIns="0" rtlCol="0">
            <a:spAutoFit/>
          </a:bodyPr>
          <a:lstStyle/>
          <a:p>
            <a:pPr algn="ctr">
              <a:defRPr/>
            </a:pPr>
            <a:r>
              <a:rPr lang="en-GB" sz="2800" b="1">
                <a:solidFill>
                  <a:srgbClr val="EE6000"/>
                </a:solidFill>
              </a:rPr>
              <a:t>2</a:t>
            </a:r>
            <a:endParaRPr lang="en-GB" sz="2800" b="1" dirty="0">
              <a:solidFill>
                <a:srgbClr val="EE6000"/>
              </a:solidFill>
            </a:endParaRPr>
          </a:p>
        </p:txBody>
      </p:sp>
      <p:sp>
        <p:nvSpPr>
          <p:cNvPr id="32" name="Action Button: Custom 21">
            <a:hlinkClick r:id="" action="ppaction://noaction" highlightClick="1">
              <a:snd r:embed="rId8" name="Slide 3_item e.wav"/>
            </a:hlinkClick>
            <a:extLst>
              <a:ext uri="{FF2B5EF4-FFF2-40B4-BE49-F238E27FC236}">
                <a16:creationId xmlns:a16="http://schemas.microsoft.com/office/drawing/2014/main" id="{9B8DD0CF-B6B8-460B-B44C-809C55C6AC3E}"/>
              </a:ext>
            </a:extLst>
          </p:cNvPr>
          <p:cNvSpPr/>
          <p:nvPr/>
        </p:nvSpPr>
        <p:spPr>
          <a:xfrm>
            <a:off x="1529767" y="5069346"/>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a:solidFill>
                  <a:prstClr val="white"/>
                </a:solidFill>
              </a:rPr>
              <a:t>e</a:t>
            </a:r>
          </a:p>
        </p:txBody>
      </p:sp>
      <p:sp>
        <p:nvSpPr>
          <p:cNvPr id="42" name="TextBox 41">
            <a:extLst>
              <a:ext uri="{FF2B5EF4-FFF2-40B4-BE49-F238E27FC236}">
                <a16:creationId xmlns:a16="http://schemas.microsoft.com/office/drawing/2014/main" id="{5DEDDF5B-8ECA-4508-8A5E-1BFCB2F30AB0}"/>
              </a:ext>
            </a:extLst>
          </p:cNvPr>
          <p:cNvSpPr txBox="1"/>
          <p:nvPr/>
        </p:nvSpPr>
        <p:spPr>
          <a:xfrm>
            <a:off x="2552770" y="4967654"/>
            <a:ext cx="641156" cy="430887"/>
          </a:xfrm>
          <a:prstGeom prst="rect">
            <a:avLst/>
          </a:prstGeom>
          <a:noFill/>
        </p:spPr>
        <p:txBody>
          <a:bodyPr wrap="square" lIns="0" tIns="0" rIns="0" bIns="0" rtlCol="0">
            <a:spAutoFit/>
          </a:bodyPr>
          <a:lstStyle/>
          <a:p>
            <a:pPr algn="ctr">
              <a:defRPr/>
            </a:pPr>
            <a:r>
              <a:rPr lang="en-GB" sz="2800" b="1" dirty="0">
                <a:solidFill>
                  <a:srgbClr val="EE6000"/>
                </a:solidFill>
              </a:rPr>
              <a:t>1</a:t>
            </a:r>
          </a:p>
        </p:txBody>
      </p:sp>
      <p:sp>
        <p:nvSpPr>
          <p:cNvPr id="58" name="TextBox 57"/>
          <p:cNvSpPr txBox="1"/>
          <p:nvPr/>
        </p:nvSpPr>
        <p:spPr>
          <a:xfrm>
            <a:off x="2495448" y="4902148"/>
            <a:ext cx="3849988" cy="677108"/>
          </a:xfrm>
          <a:prstGeom prst="rect">
            <a:avLst/>
          </a:prstGeom>
          <a:noFill/>
        </p:spPr>
        <p:txBody>
          <a:bodyPr wrap="square" rtlCol="0">
            <a:spAutoFit/>
          </a:bodyPr>
          <a:lstStyle/>
          <a:p>
            <a:pPr>
              <a:defRPr/>
            </a:pPr>
            <a:r>
              <a:rPr lang="en-GB" sz="3800" dirty="0">
                <a:solidFill>
                  <a:srgbClr val="4472C4">
                    <a:lumMod val="50000"/>
                  </a:srgbClr>
                </a:solidFill>
                <a:cs typeface="Calibri" panose="020F0502020204030204" pitchFamily="34" charset="0"/>
              </a:rPr>
              <a:t>__ sans </a:t>
            </a:r>
            <a:r>
              <a:rPr lang="en-GB" sz="2800" dirty="0">
                <a:solidFill>
                  <a:srgbClr val="EE6000"/>
                </a:solidFill>
                <a:cs typeface="Calibri" panose="020F0502020204030204" pitchFamily="34" charset="0"/>
              </a:rPr>
              <a:t>without</a:t>
            </a:r>
          </a:p>
        </p:txBody>
      </p:sp>
      <p:sp>
        <p:nvSpPr>
          <p:cNvPr id="20" name="TextBox 19"/>
          <p:cNvSpPr txBox="1"/>
          <p:nvPr/>
        </p:nvSpPr>
        <p:spPr>
          <a:xfrm>
            <a:off x="7128691" y="4935359"/>
            <a:ext cx="4180285" cy="677108"/>
          </a:xfrm>
          <a:prstGeom prst="rect">
            <a:avLst/>
          </a:prstGeom>
          <a:noFill/>
        </p:spPr>
        <p:txBody>
          <a:bodyPr wrap="square" rtlCol="0">
            <a:spAutoFit/>
          </a:bodyPr>
          <a:lstStyle/>
          <a:p>
            <a:pPr>
              <a:defRPr/>
            </a:pPr>
            <a:r>
              <a:rPr lang="en-GB" sz="3800" dirty="0">
                <a:solidFill>
                  <a:srgbClr val="4472C4">
                    <a:lumMod val="50000"/>
                  </a:srgbClr>
                </a:solidFill>
                <a:cs typeface="Calibri" panose="020F0502020204030204" pitchFamily="34" charset="0"/>
              </a:rPr>
              <a:t>__ </a:t>
            </a:r>
            <a:r>
              <a:rPr lang="en-GB" sz="3800" dirty="0" err="1">
                <a:solidFill>
                  <a:srgbClr val="4472C4">
                    <a:lumMod val="50000"/>
                  </a:srgbClr>
                </a:solidFill>
                <a:cs typeface="Calibri" panose="020F0502020204030204" pitchFamily="34" charset="0"/>
              </a:rPr>
              <a:t>sont</a:t>
            </a:r>
            <a:r>
              <a:rPr lang="en-GB" sz="3800" dirty="0">
                <a:solidFill>
                  <a:srgbClr val="4472C4">
                    <a:lumMod val="50000"/>
                  </a:srgbClr>
                </a:solidFill>
                <a:cs typeface="Calibri" panose="020F0502020204030204" pitchFamily="34" charset="0"/>
              </a:rPr>
              <a:t> </a:t>
            </a:r>
            <a:r>
              <a:rPr lang="en-GB" sz="2800" dirty="0">
                <a:solidFill>
                  <a:srgbClr val="EE6000"/>
                </a:solidFill>
                <a:cs typeface="Calibri" panose="020F0502020204030204" pitchFamily="34" charset="0"/>
              </a:rPr>
              <a:t>(they) are</a:t>
            </a:r>
          </a:p>
        </p:txBody>
      </p:sp>
      <p:sp>
        <p:nvSpPr>
          <p:cNvPr id="50" name="TextBox 49">
            <a:extLst>
              <a:ext uri="{FF2B5EF4-FFF2-40B4-BE49-F238E27FC236}">
                <a16:creationId xmlns:a16="http://schemas.microsoft.com/office/drawing/2014/main" id="{5DEDDF5B-8ECA-4508-8A5E-1BFCB2F30AB0}"/>
              </a:ext>
            </a:extLst>
          </p:cNvPr>
          <p:cNvSpPr txBox="1"/>
          <p:nvPr/>
        </p:nvSpPr>
        <p:spPr>
          <a:xfrm>
            <a:off x="7128691" y="5013240"/>
            <a:ext cx="641156" cy="430887"/>
          </a:xfrm>
          <a:prstGeom prst="rect">
            <a:avLst/>
          </a:prstGeom>
          <a:noFill/>
        </p:spPr>
        <p:txBody>
          <a:bodyPr wrap="square" lIns="0" tIns="0" rIns="0" bIns="0" rtlCol="0">
            <a:spAutoFit/>
          </a:bodyPr>
          <a:lstStyle/>
          <a:p>
            <a:pPr algn="ctr">
              <a:defRPr/>
            </a:pPr>
            <a:r>
              <a:rPr lang="en-GB" sz="2800" b="1">
                <a:solidFill>
                  <a:srgbClr val="EE6000"/>
                </a:solidFill>
              </a:rPr>
              <a:t>2</a:t>
            </a:r>
            <a:endParaRPr lang="en-GB" sz="2800" b="1" dirty="0">
              <a:solidFill>
                <a:srgbClr val="EE6000"/>
              </a:solidFill>
            </a:endParaRPr>
          </a:p>
        </p:txBody>
      </p:sp>
      <p:sp>
        <p:nvSpPr>
          <p:cNvPr id="29" name="Action Button: Custom 21">
            <a:hlinkClick r:id="" action="ppaction://noaction" highlightClick="1">
              <a:snd r:embed="rId9" name="Slide 3_item f.wav"/>
            </a:hlinkClick>
            <a:extLst>
              <a:ext uri="{FF2B5EF4-FFF2-40B4-BE49-F238E27FC236}">
                <a16:creationId xmlns:a16="http://schemas.microsoft.com/office/drawing/2014/main" id="{9B8DD0CF-B6B8-460B-B44C-809C55C6AC3E}"/>
              </a:ext>
            </a:extLst>
          </p:cNvPr>
          <p:cNvSpPr/>
          <p:nvPr/>
        </p:nvSpPr>
        <p:spPr>
          <a:xfrm>
            <a:off x="1529767" y="5692992"/>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rPr>
              <a:t>f</a:t>
            </a:r>
          </a:p>
        </p:txBody>
      </p:sp>
      <p:sp>
        <p:nvSpPr>
          <p:cNvPr id="44" name="TextBox 43">
            <a:extLst>
              <a:ext uri="{FF2B5EF4-FFF2-40B4-BE49-F238E27FC236}">
                <a16:creationId xmlns:a16="http://schemas.microsoft.com/office/drawing/2014/main" id="{5DEDDF5B-8ECA-4508-8A5E-1BFCB2F30AB0}"/>
              </a:ext>
            </a:extLst>
          </p:cNvPr>
          <p:cNvSpPr txBox="1"/>
          <p:nvPr/>
        </p:nvSpPr>
        <p:spPr>
          <a:xfrm>
            <a:off x="2565814" y="5660324"/>
            <a:ext cx="641156" cy="430887"/>
          </a:xfrm>
          <a:prstGeom prst="rect">
            <a:avLst/>
          </a:prstGeom>
          <a:noFill/>
        </p:spPr>
        <p:txBody>
          <a:bodyPr wrap="square" lIns="0" tIns="0" rIns="0" bIns="0" rtlCol="0">
            <a:spAutoFit/>
          </a:bodyPr>
          <a:lstStyle/>
          <a:p>
            <a:pPr algn="ctr">
              <a:defRPr/>
            </a:pPr>
            <a:r>
              <a:rPr lang="en-GB" sz="2800" b="1">
                <a:solidFill>
                  <a:srgbClr val="EE6000"/>
                </a:solidFill>
              </a:rPr>
              <a:t>2</a:t>
            </a:r>
            <a:endParaRPr lang="en-GB" sz="2800" b="1" dirty="0">
              <a:solidFill>
                <a:srgbClr val="EE6000"/>
              </a:solidFill>
            </a:endParaRPr>
          </a:p>
        </p:txBody>
      </p:sp>
      <p:sp>
        <p:nvSpPr>
          <p:cNvPr id="59" name="TextBox 58"/>
          <p:cNvSpPr txBox="1"/>
          <p:nvPr/>
        </p:nvSpPr>
        <p:spPr>
          <a:xfrm>
            <a:off x="2495449" y="5537215"/>
            <a:ext cx="2756667" cy="677108"/>
          </a:xfrm>
          <a:prstGeom prst="rect">
            <a:avLst/>
          </a:prstGeom>
          <a:noFill/>
        </p:spPr>
        <p:txBody>
          <a:bodyPr wrap="square" rtlCol="0">
            <a:spAutoFit/>
          </a:bodyPr>
          <a:lstStyle/>
          <a:p>
            <a:pPr>
              <a:defRPr/>
            </a:pPr>
            <a:r>
              <a:rPr lang="en-GB" sz="3800" dirty="0">
                <a:solidFill>
                  <a:srgbClr val="4472C4">
                    <a:lumMod val="50000"/>
                  </a:srgbClr>
                </a:solidFill>
                <a:cs typeface="Calibri" panose="020F0502020204030204" pitchFamily="34" charset="0"/>
              </a:rPr>
              <a:t>__ fan </a:t>
            </a:r>
            <a:r>
              <a:rPr lang="en-GB" sz="2800" dirty="0">
                <a:solidFill>
                  <a:srgbClr val="EE6000"/>
                </a:solidFill>
                <a:cs typeface="Calibri" panose="020F0502020204030204" pitchFamily="34" charset="0"/>
              </a:rPr>
              <a:t>fan</a:t>
            </a:r>
          </a:p>
        </p:txBody>
      </p:sp>
      <p:sp>
        <p:nvSpPr>
          <p:cNvPr id="3" name="TextBox 2"/>
          <p:cNvSpPr txBox="1"/>
          <p:nvPr/>
        </p:nvSpPr>
        <p:spPr>
          <a:xfrm>
            <a:off x="7128690" y="5580902"/>
            <a:ext cx="5063309" cy="677108"/>
          </a:xfrm>
          <a:prstGeom prst="rect">
            <a:avLst/>
          </a:prstGeom>
          <a:noFill/>
        </p:spPr>
        <p:txBody>
          <a:bodyPr wrap="square" rtlCol="0">
            <a:spAutoFit/>
          </a:bodyPr>
          <a:lstStyle/>
          <a:p>
            <a:pPr>
              <a:defRPr/>
            </a:pPr>
            <a:r>
              <a:rPr lang="en-GB" sz="3800" dirty="0">
                <a:solidFill>
                  <a:srgbClr val="115076"/>
                </a:solidFill>
                <a:cs typeface="Calibri" panose="020F0502020204030204" pitchFamily="34" charset="0"/>
              </a:rPr>
              <a:t>__ font </a:t>
            </a:r>
            <a:r>
              <a:rPr lang="en-GB" sz="2800" dirty="0">
                <a:solidFill>
                  <a:srgbClr val="EE6000"/>
                </a:solidFill>
                <a:cs typeface="Calibri" panose="020F0502020204030204" pitchFamily="34" charset="0"/>
              </a:rPr>
              <a:t>(they) do/make</a:t>
            </a:r>
          </a:p>
        </p:txBody>
      </p:sp>
      <p:sp>
        <p:nvSpPr>
          <p:cNvPr id="51" name="TextBox 50">
            <a:extLst>
              <a:ext uri="{FF2B5EF4-FFF2-40B4-BE49-F238E27FC236}">
                <a16:creationId xmlns:a16="http://schemas.microsoft.com/office/drawing/2014/main" id="{5DEDDF5B-8ECA-4508-8A5E-1BFCB2F30AB0}"/>
              </a:ext>
            </a:extLst>
          </p:cNvPr>
          <p:cNvSpPr txBox="1"/>
          <p:nvPr/>
        </p:nvSpPr>
        <p:spPr>
          <a:xfrm>
            <a:off x="7128691" y="5660325"/>
            <a:ext cx="641156" cy="430887"/>
          </a:xfrm>
          <a:prstGeom prst="rect">
            <a:avLst/>
          </a:prstGeom>
          <a:noFill/>
        </p:spPr>
        <p:txBody>
          <a:bodyPr wrap="square" lIns="0" tIns="0" rIns="0" bIns="0" rtlCol="0">
            <a:spAutoFit/>
          </a:bodyPr>
          <a:lstStyle/>
          <a:p>
            <a:pPr algn="ctr">
              <a:defRPr/>
            </a:pPr>
            <a:r>
              <a:rPr lang="en-GB" sz="2800" b="1" dirty="0">
                <a:solidFill>
                  <a:srgbClr val="EE6000"/>
                </a:solidFill>
              </a:rPr>
              <a:t>1</a:t>
            </a:r>
          </a:p>
        </p:txBody>
      </p:sp>
    </p:spTree>
    <p:extLst>
      <p:ext uri="{BB962C8B-B14F-4D97-AF65-F5344CB8AC3E}">
        <p14:creationId xmlns:p14="http://schemas.microsoft.com/office/powerpoint/2010/main" val="156774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39" grpId="0"/>
      <p:bldP spid="45" grpId="0"/>
      <p:bldP spid="40" grpId="0"/>
      <p:bldP spid="48" grpId="0"/>
      <p:bldP spid="41" grpId="0"/>
      <p:bldP spid="49" grpId="0"/>
      <p:bldP spid="42" grpId="0"/>
      <p:bldP spid="50" grpId="0"/>
      <p:bldP spid="44"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a:defRPr/>
            </a:pPr>
            <a:r>
              <a:rPr lang="en-GB" sz="2200" dirty="0">
                <a:solidFill>
                  <a:srgbClr val="115076"/>
                </a:solidFill>
                <a:latin typeface="Century Gothic" panose="020B0502020202020204" pitchFamily="34" charset="0"/>
              </a:rPr>
              <a:t>One of the chests contains buried treasure. All the others contain poison!</a:t>
            </a:r>
          </a:p>
          <a:p>
            <a:pPr>
              <a:defRPr/>
            </a:pPr>
            <a:endParaRPr lang="en-GB" sz="2200" dirty="0">
              <a:solidFill>
                <a:srgbClr val="115076"/>
              </a:solidFill>
              <a:latin typeface="Century Gothic" panose="020B0502020202020204" pitchFamily="34" charset="0"/>
            </a:endParaRPr>
          </a:p>
          <a:p>
            <a:pPr>
              <a:defRPr/>
            </a:pPr>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4098" name="Picture 2" descr="play button">
            <a:hlinkClick r:id="" action="ppaction://noaction" highlightClick="1">
              <a:snd r:embed="rId4" name="Phonics 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descr="SSC exercise with pirates and treasure chests "/>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a:defRPr/>
                      </a:pPr>
                      <a:r>
                        <a:rPr lang="en-GB" sz="1600" dirty="0">
                          <a:solidFill>
                            <a:prstClr val="white"/>
                          </a:solidFill>
                          <a:latin typeface="Century Gothic" panose="020B0502020202020204" pitchFamily="34" charset="0"/>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a:defRPr/>
                        </a:pPr>
                        <a:r>
                          <a:rPr lang="en-GB" sz="1600"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a:defRPr/>
                        </a:pPr>
                        <a:r>
                          <a:rPr lang="en-GB" sz="1600"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a:defRPr/>
                        </a:pPr>
                        <a:r>
                          <a:rPr lang="en-GB" sz="1600" dirty="0">
                            <a:solidFill>
                              <a:prstClr val="white"/>
                            </a:solidFill>
                            <a:latin typeface="Century Gothic" panose="020B0502020202020204" pitchFamily="34" charset="0"/>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a:defRPr/>
                        </a:pPr>
                        <a:r>
                          <a:rPr lang="en-GB" sz="1600"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a:defRPr/>
                        </a:pPr>
                        <a:r>
                          <a:rPr lang="en-GB" sz="1600"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a:defRPr/>
                        </a:pPr>
                        <a:r>
                          <a:rPr lang="en-GB" sz="1600" dirty="0">
                            <a:solidFill>
                              <a:prstClr val="white"/>
                            </a:solidFill>
                            <a:latin typeface="Century Gothic" panose="020B0502020202020204" pitchFamily="34" charset="0"/>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a:defRPr/>
                        </a:pPr>
                        <a:r>
                          <a:rPr lang="en-GB" sz="1600"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a:defRPr/>
                        </a:pPr>
                        <a:r>
                          <a:rPr lang="en-GB" sz="1600" dirty="0">
                            <a:solidFill>
                              <a:prstClr val="white"/>
                            </a:solidFill>
                            <a:latin typeface="Century Gothic" panose="020B0502020202020204" pitchFamily="34" charset="0"/>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a:defRPr/>
                        </a:pPr>
                        <a:r>
                          <a:rPr lang="en-GB" sz="1600"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0911413" y="3523209"/>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581503" y="462552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pPr>
                <a:defRPr/>
              </a:pPr>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pPr>
                <a:defRPr/>
              </a:pPr>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235" name="Picture 2" descr="Skull And Crossbones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algn="ctr">
                <a:defRPr/>
              </a:pPr>
              <a:r>
                <a:rPr lang="en-GB" b="1" dirty="0">
                  <a:solidFill>
                    <a:srgbClr val="115076"/>
                  </a:solidFill>
                  <a:latin typeface="Century Gothic" panose="020B0502020202020204" pitchFamily="34" charset="0"/>
                </a:rPr>
                <a:t>q</a:t>
              </a:r>
            </a:p>
          </p:txBody>
        </p:sp>
      </p:grpSp>
      <p:pic>
        <p:nvPicPr>
          <p:cNvPr id="192"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4111" y="327621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treasure che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3493"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algn="ctr">
              <a:defRPr/>
            </a:pP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pic>
        <p:nvPicPr>
          <p:cNvPr id="3078" name="Picture 6" descr="pira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51032" y="4835212"/>
            <a:ext cx="929134" cy="1226457"/>
          </a:xfrm>
          <a:prstGeom prst="rect">
            <a:avLst/>
          </a:prstGeom>
          <a:noFill/>
          <a:extLst>
            <a:ext uri="{909E8E84-426E-40DD-AFC4-6F175D3DCCD1}">
              <a14:hiddenFill xmlns:a14="http://schemas.microsoft.com/office/drawing/2010/main">
                <a:solidFill>
                  <a:srgbClr val="FFFFFF"/>
                </a:solidFill>
              </a14:hiddenFill>
            </a:ext>
          </a:extLst>
        </p:spPr>
      </p:pic>
      <p:sp>
        <p:nvSpPr>
          <p:cNvPr id="180" name="Oval Callout 179" descr="oval callout"/>
          <p:cNvSpPr/>
          <p:nvPr/>
        </p:nvSpPr>
        <p:spPr>
          <a:xfrm>
            <a:off x="2121534" y="86310"/>
            <a:ext cx="4914033" cy="1861166"/>
          </a:xfrm>
          <a:prstGeom prst="wedgeEllipseCallout">
            <a:avLst>
              <a:gd name="adj1" fmla="val 39930"/>
              <a:gd name="adj2" fmla="val 5449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83" name="TextBox 182"/>
          <p:cNvSpPr txBox="1"/>
          <p:nvPr/>
        </p:nvSpPr>
        <p:spPr>
          <a:xfrm>
            <a:off x="2583827" y="373629"/>
            <a:ext cx="4099282" cy="1446550"/>
          </a:xfrm>
          <a:prstGeom prst="rect">
            <a:avLst/>
          </a:prstGeom>
          <a:noFill/>
        </p:spPr>
        <p:txBody>
          <a:bodyPr wrap="square" rtlCol="0">
            <a:spAutoFit/>
          </a:bodyPr>
          <a:lstStyle/>
          <a:p>
            <a:pPr algn="ctr">
              <a:defRPr/>
            </a:pPr>
            <a:r>
              <a:rPr lang="en-GB" sz="2200" dirty="0">
                <a:solidFill>
                  <a:prstClr val="white"/>
                </a:solidFill>
                <a:latin typeface="Century Gothic" panose="020B0502020202020204" pitchFamily="34" charset="0"/>
              </a:rPr>
              <a:t>Minimal pairs of unknown words are used to focus students’ attention on the SSCs.</a:t>
            </a:r>
          </a:p>
        </p:txBody>
      </p:sp>
    </p:spTree>
    <p:extLst>
      <p:ext uri="{BB962C8B-B14F-4D97-AF65-F5344CB8AC3E}">
        <p14:creationId xmlns:p14="http://schemas.microsoft.com/office/powerpoint/2010/main" val="212907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92"/>
                                        </p:tgtEl>
                                      </p:cBhvr>
                                    </p:animEffect>
                                    <p:set>
                                      <p:cBhvr>
                                        <p:cTn id="16"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7" restart="whenNotActive" fill="hold" evtFilter="cancelBubble" nodeType="interactiveSeq">
                <p:stCondLst>
                  <p:cond evt="onClick" delay="0">
                    <p:tgtEl>
                      <p:spTgt spid="18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9"/>
                                        </p:tgtEl>
                                      </p:cBhvr>
                                    </p:animEffect>
                                    <p:set>
                                      <p:cBhvr>
                                        <p:cTn id="22"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3" restart="whenNotActive" fill="hold" evtFilter="cancelBubble" nodeType="interactiveSeq">
                <p:stCondLst>
                  <p:cond evt="onClick" delay="0">
                    <p:tgtEl>
                      <p:spTgt spid="19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90"/>
                                        </p:tgtEl>
                                      </p:cBhvr>
                                    </p:animEffect>
                                    <p:set>
                                      <p:cBhvr>
                                        <p:cTn id="28"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9" restart="whenNotActive" fill="hold" evtFilter="cancelBubble" nodeType="interactiveSeq">
                <p:stCondLst>
                  <p:cond evt="onClick" delay="0">
                    <p:tgtEl>
                      <p:spTgt spid="19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3"/>
                                        </p:tgtEl>
                                      </p:cBhvr>
                                    </p:animEffect>
                                    <p:set>
                                      <p:cBhvr>
                                        <p:cTn id="34"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5" restart="whenNotActive" fill="hold" evtFilter="cancelBubble" nodeType="interactiveSeq">
                <p:stCondLst>
                  <p:cond evt="onClick" delay="0">
                    <p:tgtEl>
                      <p:spTgt spid="19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94"/>
                                        </p:tgtEl>
                                      </p:cBhvr>
                                    </p:animEffect>
                                    <p:set>
                                      <p:cBhvr>
                                        <p:cTn id="40"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41" restart="whenNotActive" fill="hold" evtFilter="cancelBubble" nodeType="interactiveSeq">
                <p:stCondLst>
                  <p:cond evt="onClick" delay="0">
                    <p:tgtEl>
                      <p:spTgt spid="19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95"/>
                                        </p:tgtEl>
                                      </p:cBhvr>
                                    </p:animEffect>
                                    <p:set>
                                      <p:cBhvr>
                                        <p:cTn id="46"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7" restart="whenNotActive" fill="hold" evtFilter="cancelBubble" nodeType="interactiveSeq">
                <p:stCondLst>
                  <p:cond evt="onClick" delay="0">
                    <p:tgtEl>
                      <p:spTgt spid="19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53" restart="whenNotActive" fill="hold" evtFilter="cancelBubble" nodeType="interactiveSeq">
                <p:stCondLst>
                  <p:cond evt="onClick" delay="0">
                    <p:tgtEl>
                      <p:spTgt spid="19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99"/>
                                        </p:tgtEl>
                                      </p:cBhvr>
                                    </p:animEffect>
                                    <p:set>
                                      <p:cBhvr>
                                        <p:cTn id="58"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9" restart="whenNotActive" fill="hold" evtFilter="cancelBubble" nodeType="interactiveSeq">
                <p:stCondLst>
                  <p:cond evt="onClick" delay="0">
                    <p:tgtEl>
                      <p:spTgt spid="20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00"/>
                                        </p:tgtEl>
                                      </p:cBhvr>
                                    </p:animEffect>
                                    <p:set>
                                      <p:cBhvr>
                                        <p:cTn id="64"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5" restart="whenNotActive" fill="hold" evtFilter="cancelBubble" nodeType="interactiveSeq">
                <p:stCondLst>
                  <p:cond evt="onClick" delay="0">
                    <p:tgtEl>
                      <p:spTgt spid="20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1"/>
                                        </p:tgtEl>
                                      </p:cBhvr>
                                    </p:animEffect>
                                    <p:set>
                                      <p:cBhvr>
                                        <p:cTn id="70"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71" restart="whenNotActive" fill="hold" evtFilter="cancelBubble" nodeType="interactiveSeq">
                <p:stCondLst>
                  <p:cond evt="onClick" delay="0">
                    <p:tgtEl>
                      <p:spTgt spid="20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02"/>
                                        </p:tgtEl>
                                      </p:cBhvr>
                                    </p:animEffect>
                                    <p:set>
                                      <p:cBhvr>
                                        <p:cTn id="76"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bldLst>
      <p:bldP spid="180" grpId="0" animBg="1"/>
      <p:bldP spid="1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3967DB2E-0F93-814A-8532-4A796BB841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 name="Title 3"/>
          <p:cNvSpPr>
            <a:spLocks noGrp="1"/>
          </p:cNvSpPr>
          <p:nvPr>
            <p:ph type="title"/>
          </p:nvPr>
        </p:nvSpPr>
        <p:spPr>
          <a:xfrm>
            <a:off x="51512" y="315637"/>
            <a:ext cx="5368070" cy="707849"/>
          </a:xfrm>
        </p:spPr>
        <p:txBody>
          <a:bodyPr>
            <a:normAutofit/>
          </a:bodyPr>
          <a:lstStyle/>
          <a:p>
            <a:r>
              <a:rPr lang="en-GB" sz="3600" b="1" dirty="0">
                <a:solidFill>
                  <a:schemeClr val="bg1"/>
                </a:solidFill>
              </a:rPr>
              <a:t> ¿r o rr?</a:t>
            </a: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564238" y="291230"/>
            <a:ext cx="13277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rPr>
              <a:t>escuchar</a:t>
            </a:r>
            <a:endParaRPr lang="en-GB" b="1" dirty="0">
              <a:solidFill>
                <a:prstClr val="white"/>
              </a:solidFill>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45477" y="1246715"/>
            <a:ext cx="11446485" cy="1077218"/>
          </a:xfrm>
          <a:prstGeom prst="rect">
            <a:avLst/>
          </a:prstGeom>
          <a:noFill/>
        </p:spPr>
        <p:txBody>
          <a:bodyPr wrap="square" rtlCol="0">
            <a:spAutoFit/>
          </a:bodyPr>
          <a:lstStyle/>
          <a:p>
            <a:pPr>
              <a:defRPr/>
            </a:pPr>
            <a:r>
              <a:rPr lang="en-GB" sz="3200" b="1" dirty="0" err="1">
                <a:solidFill>
                  <a:srgbClr val="1F4E79"/>
                </a:solidFill>
              </a:rPr>
              <a:t>Escucha</a:t>
            </a:r>
            <a:r>
              <a:rPr lang="en-GB" sz="3200" b="1" dirty="0">
                <a:solidFill>
                  <a:srgbClr val="1F4E79"/>
                </a:solidFill>
              </a:rPr>
              <a:t> y escribe la </a:t>
            </a:r>
            <a:r>
              <a:rPr lang="en-GB" sz="3200" b="1" dirty="0" err="1">
                <a:solidFill>
                  <a:srgbClr val="1F4E79"/>
                </a:solidFill>
              </a:rPr>
              <a:t>letra</a:t>
            </a:r>
            <a:r>
              <a:rPr lang="en-GB" sz="3200" b="1" dirty="0">
                <a:solidFill>
                  <a:srgbClr val="1F4E79"/>
                </a:solidFill>
              </a:rPr>
              <a:t>.  ¿Es ‘r’ o ‘rr’?</a:t>
            </a:r>
          </a:p>
          <a:p>
            <a:pPr>
              <a:defRPr/>
            </a:pPr>
            <a:r>
              <a:rPr lang="en-GB" sz="3200" b="1" dirty="0" err="1">
                <a:solidFill>
                  <a:srgbClr val="1F4E79"/>
                </a:solidFill>
              </a:rPr>
              <a:t>Escucha</a:t>
            </a:r>
            <a:r>
              <a:rPr lang="en-GB" sz="3200" b="1" dirty="0">
                <a:solidFill>
                  <a:srgbClr val="1F4E79"/>
                </a:solidFill>
              </a:rPr>
              <a:t> </a:t>
            </a:r>
            <a:r>
              <a:rPr lang="en-GB" sz="3200" b="1" dirty="0" err="1">
                <a:solidFill>
                  <a:srgbClr val="1F4E79"/>
                </a:solidFill>
              </a:rPr>
              <a:t>otra</a:t>
            </a:r>
            <a:r>
              <a:rPr lang="en-GB" sz="3200" b="1" dirty="0">
                <a:solidFill>
                  <a:srgbClr val="1F4E79"/>
                </a:solidFill>
              </a:rPr>
              <a:t> </a:t>
            </a:r>
            <a:r>
              <a:rPr lang="en-GB" sz="3200" b="1" dirty="0" err="1">
                <a:solidFill>
                  <a:srgbClr val="1F4E79"/>
                </a:solidFill>
              </a:rPr>
              <a:t>vez</a:t>
            </a:r>
            <a:r>
              <a:rPr lang="en-GB" sz="3200" b="1" dirty="0">
                <a:solidFill>
                  <a:srgbClr val="1F4E79"/>
                </a:solidFill>
              </a:rPr>
              <a:t>.  Escribe la palabra </a:t>
            </a:r>
            <a:r>
              <a:rPr lang="en-GB" sz="3200" b="1" dirty="0" err="1">
                <a:solidFill>
                  <a:srgbClr val="1F4E79"/>
                </a:solidFill>
              </a:rPr>
              <a:t>en</a:t>
            </a:r>
            <a:r>
              <a:rPr lang="en-GB" sz="3200" b="1" dirty="0">
                <a:solidFill>
                  <a:srgbClr val="1F4E79"/>
                </a:solidFill>
              </a:rPr>
              <a:t> </a:t>
            </a:r>
            <a:r>
              <a:rPr lang="en-GB" sz="3200" b="1" dirty="0" err="1">
                <a:solidFill>
                  <a:srgbClr val="1F4E79"/>
                </a:solidFill>
              </a:rPr>
              <a:t>español</a:t>
            </a:r>
            <a:r>
              <a:rPr lang="en-GB" sz="3200" b="1" dirty="0">
                <a:solidFill>
                  <a:srgbClr val="1F4E79"/>
                </a:solidFill>
              </a:rPr>
              <a:t>.</a:t>
            </a:r>
          </a:p>
        </p:txBody>
      </p:sp>
      <p:graphicFrame>
        <p:nvGraphicFramePr>
          <p:cNvPr id="5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917208" y="2406657"/>
          <a:ext cx="10142979" cy="3825835"/>
        </p:xfrm>
        <a:graphic>
          <a:graphicData uri="http://schemas.openxmlformats.org/drawingml/2006/table">
            <a:tbl>
              <a:tblPr firstRow="1" bandRow="1">
                <a:tableStyleId>{5DA37D80-6434-44D0-A028-1B22A696006F}</a:tableStyleId>
              </a:tblPr>
              <a:tblGrid>
                <a:gridCol w="887011">
                  <a:extLst>
                    <a:ext uri="{9D8B030D-6E8A-4147-A177-3AD203B41FA5}">
                      <a16:colId xmlns:a16="http://schemas.microsoft.com/office/drawing/2014/main" val="2218395770"/>
                    </a:ext>
                  </a:extLst>
                </a:gridCol>
                <a:gridCol w="4105469">
                  <a:extLst>
                    <a:ext uri="{9D8B030D-6E8A-4147-A177-3AD203B41FA5}">
                      <a16:colId xmlns:a16="http://schemas.microsoft.com/office/drawing/2014/main" val="3328270413"/>
                    </a:ext>
                  </a:extLst>
                </a:gridCol>
                <a:gridCol w="839755">
                  <a:extLst>
                    <a:ext uri="{9D8B030D-6E8A-4147-A177-3AD203B41FA5}">
                      <a16:colId xmlns:a16="http://schemas.microsoft.com/office/drawing/2014/main" val="4057324009"/>
                    </a:ext>
                  </a:extLst>
                </a:gridCol>
                <a:gridCol w="4310744">
                  <a:extLst>
                    <a:ext uri="{9D8B030D-6E8A-4147-A177-3AD203B41FA5}">
                      <a16:colId xmlns:a16="http://schemas.microsoft.com/office/drawing/2014/main" val="3056158368"/>
                    </a:ext>
                  </a:extLst>
                </a:gridCol>
              </a:tblGrid>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r>
                        <a:rPr lang="en-GB" sz="1800" b="1" dirty="0"/>
                        <a:t>       </a:t>
                      </a: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57" name="Google Shape;613;p26">
            <a:hlinkClick r:id="" action="ppaction://noaction" highlightClick="1">
              <a:snd r:embed="rId4" name="abrir (1).wav"/>
            </a:hlinkClick>
            <a:extLst>
              <a:ext uri="{FF2B5EF4-FFF2-40B4-BE49-F238E27FC236}">
                <a16:creationId xmlns:a16="http://schemas.microsoft.com/office/drawing/2014/main" id="{E81506B0-A3F8-47F6-A818-34153DC67087}"/>
              </a:ext>
            </a:extLst>
          </p:cNvPr>
          <p:cNvSpPr/>
          <p:nvPr/>
        </p:nvSpPr>
        <p:spPr>
          <a:xfrm>
            <a:off x="1022236" y="252457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1</a:t>
            </a:r>
            <a:endParaRPr sz="2800" b="1" dirty="0">
              <a:solidFill>
                <a:prstClr val="white"/>
              </a:solidFill>
            </a:endParaRPr>
          </a:p>
        </p:txBody>
      </p:sp>
      <p:sp>
        <p:nvSpPr>
          <p:cNvPr id="5" name="TextBox 4"/>
          <p:cNvSpPr txBox="1"/>
          <p:nvPr/>
        </p:nvSpPr>
        <p:spPr>
          <a:xfrm>
            <a:off x="2074276" y="2388464"/>
            <a:ext cx="1250302" cy="769441"/>
          </a:xfrm>
          <a:prstGeom prst="rect">
            <a:avLst/>
          </a:prstGeom>
          <a:noFill/>
        </p:spPr>
        <p:txBody>
          <a:bodyPr wrap="square" rtlCol="0">
            <a:spAutoFit/>
          </a:bodyPr>
          <a:lstStyle/>
          <a:p>
            <a:r>
              <a:rPr lang="en-GB" sz="4400" b="1" dirty="0">
                <a:solidFill>
                  <a:srgbClr val="4472C4">
                    <a:lumMod val="50000"/>
                  </a:srgbClr>
                </a:solidFill>
              </a:rPr>
              <a:t>r</a:t>
            </a:r>
          </a:p>
        </p:txBody>
      </p:sp>
      <p:sp>
        <p:nvSpPr>
          <p:cNvPr id="67" name="TextBox 66"/>
          <p:cNvSpPr txBox="1"/>
          <p:nvPr/>
        </p:nvSpPr>
        <p:spPr>
          <a:xfrm>
            <a:off x="2985796" y="2331617"/>
            <a:ext cx="1729939" cy="769441"/>
          </a:xfrm>
          <a:prstGeom prst="rect">
            <a:avLst/>
          </a:prstGeom>
          <a:noFill/>
        </p:spPr>
        <p:txBody>
          <a:bodyPr wrap="square" rtlCol="0">
            <a:spAutoFit/>
          </a:bodyPr>
          <a:lstStyle/>
          <a:p>
            <a:r>
              <a:rPr lang="en-GB" sz="4400" dirty="0" err="1">
                <a:solidFill>
                  <a:srgbClr val="4472C4">
                    <a:lumMod val="50000"/>
                  </a:srgbClr>
                </a:solidFill>
              </a:rPr>
              <a:t>abrir</a:t>
            </a:r>
            <a:endParaRPr lang="en-GB" sz="4400" dirty="0">
              <a:solidFill>
                <a:srgbClr val="4472C4">
                  <a:lumMod val="50000"/>
                </a:srgbClr>
              </a:solidFill>
            </a:endParaRPr>
          </a:p>
        </p:txBody>
      </p:sp>
      <p:sp>
        <p:nvSpPr>
          <p:cNvPr id="58" name="Google Shape;613;p26">
            <a:hlinkClick r:id="" action="ppaction://noaction" highlightClick="1">
              <a:snd r:embed="rId5" name="dar (1).wav"/>
            </a:hlinkClick>
            <a:extLst>
              <a:ext uri="{FF2B5EF4-FFF2-40B4-BE49-F238E27FC236}">
                <a16:creationId xmlns:a16="http://schemas.microsoft.com/office/drawing/2014/main" id="{E81506B0-A3F8-47F6-A818-34153DC67087}"/>
              </a:ext>
            </a:extLst>
          </p:cNvPr>
          <p:cNvSpPr/>
          <p:nvPr/>
        </p:nvSpPr>
        <p:spPr>
          <a:xfrm>
            <a:off x="1022236" y="3276137"/>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2</a:t>
            </a:r>
            <a:endParaRPr sz="2800" b="1" dirty="0">
              <a:solidFill>
                <a:prstClr val="white"/>
              </a:solidFill>
            </a:endParaRPr>
          </a:p>
        </p:txBody>
      </p:sp>
      <p:sp>
        <p:nvSpPr>
          <p:cNvPr id="68" name="TextBox 67"/>
          <p:cNvSpPr txBox="1"/>
          <p:nvPr/>
        </p:nvSpPr>
        <p:spPr>
          <a:xfrm>
            <a:off x="2060354" y="3091785"/>
            <a:ext cx="1250302" cy="769441"/>
          </a:xfrm>
          <a:prstGeom prst="rect">
            <a:avLst/>
          </a:prstGeom>
          <a:noFill/>
        </p:spPr>
        <p:txBody>
          <a:bodyPr wrap="square" rtlCol="0">
            <a:spAutoFit/>
          </a:bodyPr>
          <a:lstStyle/>
          <a:p>
            <a:r>
              <a:rPr lang="en-GB" sz="4400" b="1" dirty="0">
                <a:solidFill>
                  <a:srgbClr val="4472C4">
                    <a:lumMod val="50000"/>
                  </a:srgbClr>
                </a:solidFill>
              </a:rPr>
              <a:t>r</a:t>
            </a:r>
          </a:p>
        </p:txBody>
      </p:sp>
      <p:sp>
        <p:nvSpPr>
          <p:cNvPr id="69" name="TextBox 68"/>
          <p:cNvSpPr txBox="1"/>
          <p:nvPr/>
        </p:nvSpPr>
        <p:spPr>
          <a:xfrm>
            <a:off x="2972865" y="3113628"/>
            <a:ext cx="1250302" cy="769441"/>
          </a:xfrm>
          <a:prstGeom prst="rect">
            <a:avLst/>
          </a:prstGeom>
          <a:noFill/>
        </p:spPr>
        <p:txBody>
          <a:bodyPr wrap="square" rtlCol="0">
            <a:spAutoFit/>
          </a:bodyPr>
          <a:lstStyle/>
          <a:p>
            <a:r>
              <a:rPr lang="en-GB" sz="4400" dirty="0" err="1">
                <a:solidFill>
                  <a:srgbClr val="4472C4">
                    <a:lumMod val="50000"/>
                  </a:srgbClr>
                </a:solidFill>
              </a:rPr>
              <a:t>dar</a:t>
            </a:r>
            <a:endParaRPr lang="en-GB" sz="4400" dirty="0">
              <a:solidFill>
                <a:srgbClr val="4472C4">
                  <a:lumMod val="50000"/>
                </a:srgbClr>
              </a:solidFill>
            </a:endParaRPr>
          </a:p>
        </p:txBody>
      </p:sp>
      <p:sp>
        <p:nvSpPr>
          <p:cNvPr id="59" name="Google Shape;613;p26">
            <a:hlinkClick r:id="" action="ppaction://noaction" highlightClick="1">
              <a:snd r:embed="rId6" name="correcto.wav"/>
            </a:hlinkClick>
            <a:extLst>
              <a:ext uri="{FF2B5EF4-FFF2-40B4-BE49-F238E27FC236}">
                <a16:creationId xmlns:a16="http://schemas.microsoft.com/office/drawing/2014/main" id="{E81506B0-A3F8-47F6-A818-34153DC67087}"/>
              </a:ext>
            </a:extLst>
          </p:cNvPr>
          <p:cNvSpPr/>
          <p:nvPr/>
        </p:nvSpPr>
        <p:spPr>
          <a:xfrm>
            <a:off x="1022236" y="403410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3</a:t>
            </a:r>
            <a:endParaRPr sz="2800" b="1" dirty="0">
              <a:solidFill>
                <a:prstClr val="white"/>
              </a:solidFill>
            </a:endParaRPr>
          </a:p>
        </p:txBody>
      </p:sp>
      <p:sp>
        <p:nvSpPr>
          <p:cNvPr id="70" name="TextBox 69"/>
          <p:cNvSpPr txBox="1"/>
          <p:nvPr/>
        </p:nvSpPr>
        <p:spPr>
          <a:xfrm>
            <a:off x="2074276" y="3863843"/>
            <a:ext cx="1250302" cy="769441"/>
          </a:xfrm>
          <a:prstGeom prst="rect">
            <a:avLst/>
          </a:prstGeom>
          <a:noFill/>
        </p:spPr>
        <p:txBody>
          <a:bodyPr wrap="square" rtlCol="0">
            <a:spAutoFit/>
          </a:bodyPr>
          <a:lstStyle/>
          <a:p>
            <a:r>
              <a:rPr lang="en-GB" sz="4400" b="1" dirty="0">
                <a:solidFill>
                  <a:srgbClr val="4472C4">
                    <a:lumMod val="50000"/>
                  </a:srgbClr>
                </a:solidFill>
              </a:rPr>
              <a:t>rr</a:t>
            </a:r>
          </a:p>
        </p:txBody>
      </p:sp>
      <p:sp>
        <p:nvSpPr>
          <p:cNvPr id="75" name="TextBox 74"/>
          <p:cNvSpPr txBox="1"/>
          <p:nvPr/>
        </p:nvSpPr>
        <p:spPr>
          <a:xfrm>
            <a:off x="2985796" y="3902399"/>
            <a:ext cx="2575249" cy="769441"/>
          </a:xfrm>
          <a:prstGeom prst="rect">
            <a:avLst/>
          </a:prstGeom>
          <a:noFill/>
        </p:spPr>
        <p:txBody>
          <a:bodyPr wrap="square" rtlCol="0">
            <a:spAutoFit/>
          </a:bodyPr>
          <a:lstStyle/>
          <a:p>
            <a:r>
              <a:rPr lang="en-GB" sz="4400" dirty="0" err="1">
                <a:solidFill>
                  <a:srgbClr val="4472C4">
                    <a:lumMod val="50000"/>
                  </a:srgbClr>
                </a:solidFill>
              </a:rPr>
              <a:t>correcto</a:t>
            </a:r>
            <a:endParaRPr lang="en-GB" sz="4400" dirty="0">
              <a:solidFill>
                <a:srgbClr val="4472C4">
                  <a:lumMod val="50000"/>
                </a:srgbClr>
              </a:solidFill>
            </a:endParaRPr>
          </a:p>
        </p:txBody>
      </p:sp>
      <p:sp>
        <p:nvSpPr>
          <p:cNvPr id="60" name="Google Shape;613;p26">
            <a:hlinkClick r:id="" action="ppaction://noaction" highlightClick="1">
              <a:snd r:embed="rId7" name="perro.wav"/>
            </a:hlinkClick>
            <a:extLst>
              <a:ext uri="{FF2B5EF4-FFF2-40B4-BE49-F238E27FC236}">
                <a16:creationId xmlns:a16="http://schemas.microsoft.com/office/drawing/2014/main" id="{E81506B0-A3F8-47F6-A818-34153DC67087}"/>
              </a:ext>
            </a:extLst>
          </p:cNvPr>
          <p:cNvSpPr/>
          <p:nvPr/>
        </p:nvSpPr>
        <p:spPr>
          <a:xfrm>
            <a:off x="1022237" y="4847440"/>
            <a:ext cx="452000"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4</a:t>
            </a:r>
            <a:endParaRPr sz="2800" b="1" dirty="0">
              <a:solidFill>
                <a:prstClr val="white"/>
              </a:solidFill>
            </a:endParaRPr>
          </a:p>
        </p:txBody>
      </p:sp>
      <p:sp>
        <p:nvSpPr>
          <p:cNvPr id="72" name="TextBox 71"/>
          <p:cNvSpPr txBox="1"/>
          <p:nvPr/>
        </p:nvSpPr>
        <p:spPr>
          <a:xfrm>
            <a:off x="2060354" y="4711330"/>
            <a:ext cx="1250302" cy="769441"/>
          </a:xfrm>
          <a:prstGeom prst="rect">
            <a:avLst/>
          </a:prstGeom>
          <a:noFill/>
        </p:spPr>
        <p:txBody>
          <a:bodyPr wrap="square" rtlCol="0">
            <a:spAutoFit/>
          </a:bodyPr>
          <a:lstStyle/>
          <a:p>
            <a:r>
              <a:rPr lang="en-GB" sz="4400" b="1" dirty="0">
                <a:solidFill>
                  <a:srgbClr val="4472C4">
                    <a:lumMod val="50000"/>
                  </a:srgbClr>
                </a:solidFill>
              </a:rPr>
              <a:t>rr</a:t>
            </a:r>
          </a:p>
        </p:txBody>
      </p:sp>
      <p:sp>
        <p:nvSpPr>
          <p:cNvPr id="71" name="TextBox 70"/>
          <p:cNvSpPr txBox="1"/>
          <p:nvPr/>
        </p:nvSpPr>
        <p:spPr>
          <a:xfrm>
            <a:off x="3002780" y="4696980"/>
            <a:ext cx="1729939" cy="769441"/>
          </a:xfrm>
          <a:prstGeom prst="rect">
            <a:avLst/>
          </a:prstGeom>
          <a:noFill/>
        </p:spPr>
        <p:txBody>
          <a:bodyPr wrap="square" rtlCol="0">
            <a:spAutoFit/>
          </a:bodyPr>
          <a:lstStyle/>
          <a:p>
            <a:r>
              <a:rPr lang="en-GB" sz="4400" dirty="0" err="1">
                <a:solidFill>
                  <a:srgbClr val="4472C4">
                    <a:lumMod val="50000"/>
                  </a:srgbClr>
                </a:solidFill>
              </a:rPr>
              <a:t>perro</a:t>
            </a:r>
            <a:endParaRPr lang="en-GB" sz="4400" dirty="0">
              <a:solidFill>
                <a:srgbClr val="4472C4">
                  <a:lumMod val="50000"/>
                </a:srgbClr>
              </a:solidFill>
            </a:endParaRPr>
          </a:p>
        </p:txBody>
      </p:sp>
      <p:sp>
        <p:nvSpPr>
          <p:cNvPr id="61" name="Google Shape;613;p26">
            <a:hlinkClick r:id="" action="ppaction://noaction" highlightClick="1">
              <a:snd r:embed="rId8" name="pero.wav"/>
            </a:hlinkClick>
            <a:extLst>
              <a:ext uri="{FF2B5EF4-FFF2-40B4-BE49-F238E27FC236}">
                <a16:creationId xmlns:a16="http://schemas.microsoft.com/office/drawing/2014/main" id="{E81506B0-A3F8-47F6-A818-34153DC67087}"/>
              </a:ext>
            </a:extLst>
          </p:cNvPr>
          <p:cNvSpPr/>
          <p:nvPr/>
        </p:nvSpPr>
        <p:spPr>
          <a:xfrm>
            <a:off x="1022236" y="564471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5</a:t>
            </a:r>
            <a:endParaRPr sz="2800" b="1" dirty="0">
              <a:solidFill>
                <a:prstClr val="white"/>
              </a:solidFill>
            </a:endParaRPr>
          </a:p>
        </p:txBody>
      </p:sp>
      <p:sp>
        <p:nvSpPr>
          <p:cNvPr id="74" name="TextBox 73"/>
          <p:cNvSpPr txBox="1"/>
          <p:nvPr/>
        </p:nvSpPr>
        <p:spPr>
          <a:xfrm>
            <a:off x="2060354" y="5452070"/>
            <a:ext cx="1250302" cy="769441"/>
          </a:xfrm>
          <a:prstGeom prst="rect">
            <a:avLst/>
          </a:prstGeom>
          <a:noFill/>
        </p:spPr>
        <p:txBody>
          <a:bodyPr wrap="square" rtlCol="0">
            <a:spAutoFit/>
          </a:bodyPr>
          <a:lstStyle/>
          <a:p>
            <a:r>
              <a:rPr lang="en-GB" sz="4400" b="1" dirty="0">
                <a:solidFill>
                  <a:srgbClr val="4472C4">
                    <a:lumMod val="50000"/>
                  </a:srgbClr>
                </a:solidFill>
              </a:rPr>
              <a:t>r</a:t>
            </a:r>
          </a:p>
        </p:txBody>
      </p:sp>
      <p:sp>
        <p:nvSpPr>
          <p:cNvPr id="73" name="TextBox 72"/>
          <p:cNvSpPr txBox="1"/>
          <p:nvPr/>
        </p:nvSpPr>
        <p:spPr>
          <a:xfrm>
            <a:off x="2986743" y="5412580"/>
            <a:ext cx="1530221" cy="769441"/>
          </a:xfrm>
          <a:prstGeom prst="rect">
            <a:avLst/>
          </a:prstGeom>
          <a:noFill/>
        </p:spPr>
        <p:txBody>
          <a:bodyPr wrap="square" rtlCol="0">
            <a:spAutoFit/>
          </a:bodyPr>
          <a:lstStyle/>
          <a:p>
            <a:r>
              <a:rPr lang="en-GB" sz="4400" dirty="0" err="1">
                <a:solidFill>
                  <a:srgbClr val="4472C4">
                    <a:lumMod val="50000"/>
                  </a:srgbClr>
                </a:solidFill>
              </a:rPr>
              <a:t>pero</a:t>
            </a:r>
            <a:endParaRPr lang="en-GB" sz="4400" dirty="0">
              <a:solidFill>
                <a:srgbClr val="4472C4">
                  <a:lumMod val="50000"/>
                </a:srgbClr>
              </a:solidFill>
            </a:endParaRPr>
          </a:p>
        </p:txBody>
      </p:sp>
      <p:sp>
        <p:nvSpPr>
          <p:cNvPr id="62" name="Google Shape;613;p26">
            <a:hlinkClick r:id="" action="ppaction://noaction" highlightClick="1">
              <a:snd r:embed="rId9" name="correo.wav"/>
            </a:hlinkClick>
            <a:extLst>
              <a:ext uri="{FF2B5EF4-FFF2-40B4-BE49-F238E27FC236}">
                <a16:creationId xmlns:a16="http://schemas.microsoft.com/office/drawing/2014/main" id="{E81506B0-A3F8-47F6-A818-34153DC67087}"/>
              </a:ext>
            </a:extLst>
          </p:cNvPr>
          <p:cNvSpPr/>
          <p:nvPr/>
        </p:nvSpPr>
        <p:spPr>
          <a:xfrm>
            <a:off x="5997518" y="252457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6</a:t>
            </a:r>
            <a:endParaRPr sz="2800" b="1" dirty="0">
              <a:solidFill>
                <a:prstClr val="white"/>
              </a:solidFill>
            </a:endParaRPr>
          </a:p>
        </p:txBody>
      </p:sp>
      <p:sp>
        <p:nvSpPr>
          <p:cNvPr id="76" name="TextBox 75"/>
          <p:cNvSpPr txBox="1"/>
          <p:nvPr/>
        </p:nvSpPr>
        <p:spPr>
          <a:xfrm>
            <a:off x="7310669" y="2362464"/>
            <a:ext cx="1250302" cy="769441"/>
          </a:xfrm>
          <a:prstGeom prst="rect">
            <a:avLst/>
          </a:prstGeom>
          <a:noFill/>
        </p:spPr>
        <p:txBody>
          <a:bodyPr wrap="square" rtlCol="0">
            <a:spAutoFit/>
          </a:bodyPr>
          <a:lstStyle/>
          <a:p>
            <a:r>
              <a:rPr lang="en-GB" sz="4400" b="1" dirty="0">
                <a:solidFill>
                  <a:srgbClr val="4472C4">
                    <a:lumMod val="50000"/>
                  </a:srgbClr>
                </a:solidFill>
              </a:rPr>
              <a:t>rr</a:t>
            </a:r>
          </a:p>
        </p:txBody>
      </p:sp>
      <p:sp>
        <p:nvSpPr>
          <p:cNvPr id="77" name="TextBox 76"/>
          <p:cNvSpPr txBox="1"/>
          <p:nvPr/>
        </p:nvSpPr>
        <p:spPr>
          <a:xfrm>
            <a:off x="8560276" y="2368126"/>
            <a:ext cx="2003961" cy="769441"/>
          </a:xfrm>
          <a:prstGeom prst="rect">
            <a:avLst/>
          </a:prstGeom>
          <a:noFill/>
        </p:spPr>
        <p:txBody>
          <a:bodyPr wrap="square" rtlCol="0">
            <a:spAutoFit/>
          </a:bodyPr>
          <a:lstStyle/>
          <a:p>
            <a:r>
              <a:rPr lang="en-GB" sz="4400" dirty="0" err="1">
                <a:solidFill>
                  <a:srgbClr val="4472C4">
                    <a:lumMod val="50000"/>
                  </a:srgbClr>
                </a:solidFill>
              </a:rPr>
              <a:t>correo</a:t>
            </a:r>
            <a:endParaRPr lang="en-GB" sz="4400" dirty="0">
              <a:solidFill>
                <a:srgbClr val="4472C4">
                  <a:lumMod val="50000"/>
                </a:srgbClr>
              </a:solidFill>
            </a:endParaRPr>
          </a:p>
        </p:txBody>
      </p:sp>
      <p:sp>
        <p:nvSpPr>
          <p:cNvPr id="63" name="Google Shape;613;p26">
            <a:hlinkClick r:id="" action="ppaction://noaction" highlightClick="1">
              <a:snd r:embed="rId10" name="seria (1).wav"/>
            </a:hlinkClick>
            <a:extLst>
              <a:ext uri="{FF2B5EF4-FFF2-40B4-BE49-F238E27FC236}">
                <a16:creationId xmlns:a16="http://schemas.microsoft.com/office/drawing/2014/main" id="{E81506B0-A3F8-47F6-A818-34153DC67087}"/>
              </a:ext>
            </a:extLst>
          </p:cNvPr>
          <p:cNvSpPr/>
          <p:nvPr/>
        </p:nvSpPr>
        <p:spPr>
          <a:xfrm>
            <a:off x="5997517" y="3306122"/>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7</a:t>
            </a:r>
            <a:endParaRPr sz="2800" b="1" dirty="0">
              <a:solidFill>
                <a:prstClr val="white"/>
              </a:solidFill>
            </a:endParaRPr>
          </a:p>
        </p:txBody>
      </p:sp>
      <p:sp>
        <p:nvSpPr>
          <p:cNvPr id="78" name="TextBox 77"/>
          <p:cNvSpPr txBox="1"/>
          <p:nvPr/>
        </p:nvSpPr>
        <p:spPr>
          <a:xfrm>
            <a:off x="7318693" y="3136043"/>
            <a:ext cx="1250302" cy="769441"/>
          </a:xfrm>
          <a:prstGeom prst="rect">
            <a:avLst/>
          </a:prstGeom>
          <a:noFill/>
        </p:spPr>
        <p:txBody>
          <a:bodyPr wrap="square" rtlCol="0">
            <a:spAutoFit/>
          </a:bodyPr>
          <a:lstStyle/>
          <a:p>
            <a:r>
              <a:rPr lang="en-GB" sz="4400" b="1" dirty="0">
                <a:solidFill>
                  <a:srgbClr val="4472C4">
                    <a:lumMod val="50000"/>
                  </a:srgbClr>
                </a:solidFill>
              </a:rPr>
              <a:t>r</a:t>
            </a:r>
          </a:p>
        </p:txBody>
      </p:sp>
      <p:sp>
        <p:nvSpPr>
          <p:cNvPr id="79" name="TextBox 78"/>
          <p:cNvSpPr txBox="1"/>
          <p:nvPr/>
        </p:nvSpPr>
        <p:spPr>
          <a:xfrm>
            <a:off x="8553706" y="3091784"/>
            <a:ext cx="2003961" cy="769441"/>
          </a:xfrm>
          <a:prstGeom prst="rect">
            <a:avLst/>
          </a:prstGeom>
          <a:noFill/>
        </p:spPr>
        <p:txBody>
          <a:bodyPr wrap="square" rtlCol="0">
            <a:spAutoFit/>
          </a:bodyPr>
          <a:lstStyle/>
          <a:p>
            <a:r>
              <a:rPr lang="en-GB" sz="4400" dirty="0" err="1">
                <a:solidFill>
                  <a:srgbClr val="4472C4">
                    <a:lumMod val="50000"/>
                  </a:srgbClr>
                </a:solidFill>
              </a:rPr>
              <a:t>seria</a:t>
            </a:r>
            <a:endParaRPr lang="en-GB" sz="4400" dirty="0">
              <a:solidFill>
                <a:srgbClr val="4472C4">
                  <a:lumMod val="50000"/>
                </a:srgbClr>
              </a:solidFill>
            </a:endParaRPr>
          </a:p>
        </p:txBody>
      </p:sp>
      <p:sp>
        <p:nvSpPr>
          <p:cNvPr id="64" name="Google Shape;613;p26">
            <a:hlinkClick r:id="" action="ppaction://noaction" highlightClick="1">
              <a:snd r:embed="rId11" name="cerrar.wav"/>
            </a:hlinkClick>
            <a:extLst>
              <a:ext uri="{FF2B5EF4-FFF2-40B4-BE49-F238E27FC236}">
                <a16:creationId xmlns:a16="http://schemas.microsoft.com/office/drawing/2014/main" id="{E81506B0-A3F8-47F6-A818-34153DC67087}"/>
              </a:ext>
            </a:extLst>
          </p:cNvPr>
          <p:cNvSpPr/>
          <p:nvPr/>
        </p:nvSpPr>
        <p:spPr>
          <a:xfrm>
            <a:off x="5988698" y="4070962"/>
            <a:ext cx="46964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8</a:t>
            </a:r>
            <a:endParaRPr sz="2800" b="1" dirty="0">
              <a:solidFill>
                <a:prstClr val="white"/>
              </a:solidFill>
            </a:endParaRPr>
          </a:p>
        </p:txBody>
      </p:sp>
      <p:sp>
        <p:nvSpPr>
          <p:cNvPr id="83" name="TextBox 82"/>
          <p:cNvSpPr txBox="1"/>
          <p:nvPr/>
        </p:nvSpPr>
        <p:spPr>
          <a:xfrm>
            <a:off x="7337844" y="3904319"/>
            <a:ext cx="1250302" cy="769441"/>
          </a:xfrm>
          <a:prstGeom prst="rect">
            <a:avLst/>
          </a:prstGeom>
          <a:noFill/>
        </p:spPr>
        <p:txBody>
          <a:bodyPr wrap="square" rtlCol="0">
            <a:spAutoFit/>
          </a:bodyPr>
          <a:lstStyle/>
          <a:p>
            <a:r>
              <a:rPr lang="en-GB" sz="4400" b="1" dirty="0">
                <a:solidFill>
                  <a:srgbClr val="4472C4">
                    <a:lumMod val="50000"/>
                  </a:srgbClr>
                </a:solidFill>
              </a:rPr>
              <a:t>rr</a:t>
            </a:r>
          </a:p>
        </p:txBody>
      </p:sp>
      <p:sp>
        <p:nvSpPr>
          <p:cNvPr id="80" name="TextBox 79"/>
          <p:cNvSpPr txBox="1"/>
          <p:nvPr/>
        </p:nvSpPr>
        <p:spPr>
          <a:xfrm>
            <a:off x="8538484" y="3939253"/>
            <a:ext cx="2003961" cy="769441"/>
          </a:xfrm>
          <a:prstGeom prst="rect">
            <a:avLst/>
          </a:prstGeom>
          <a:noFill/>
        </p:spPr>
        <p:txBody>
          <a:bodyPr wrap="square" rtlCol="0">
            <a:spAutoFit/>
          </a:bodyPr>
          <a:lstStyle/>
          <a:p>
            <a:r>
              <a:rPr lang="en-GB" sz="4400" dirty="0" err="1">
                <a:solidFill>
                  <a:srgbClr val="4472C4">
                    <a:lumMod val="50000"/>
                  </a:srgbClr>
                </a:solidFill>
              </a:rPr>
              <a:t>cerrar</a:t>
            </a:r>
            <a:endParaRPr lang="en-GB" sz="4400" dirty="0">
              <a:solidFill>
                <a:srgbClr val="4472C4">
                  <a:lumMod val="50000"/>
                </a:srgbClr>
              </a:solidFill>
            </a:endParaRPr>
          </a:p>
        </p:txBody>
      </p:sp>
      <p:sp>
        <p:nvSpPr>
          <p:cNvPr id="65" name="Google Shape;613;p26">
            <a:hlinkClick r:id="" action="ppaction://noaction" highlightClick="1">
              <a:snd r:embed="rId12" name="correr.wav"/>
            </a:hlinkClick>
            <a:extLst>
              <a:ext uri="{FF2B5EF4-FFF2-40B4-BE49-F238E27FC236}">
                <a16:creationId xmlns:a16="http://schemas.microsoft.com/office/drawing/2014/main" id="{E81506B0-A3F8-47F6-A818-34153DC67087}"/>
              </a:ext>
            </a:extLst>
          </p:cNvPr>
          <p:cNvSpPr/>
          <p:nvPr/>
        </p:nvSpPr>
        <p:spPr>
          <a:xfrm>
            <a:off x="6006338" y="4855081"/>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9</a:t>
            </a:r>
            <a:endParaRPr sz="2800" b="1" dirty="0">
              <a:solidFill>
                <a:prstClr val="white"/>
              </a:solidFill>
            </a:endParaRPr>
          </a:p>
        </p:txBody>
      </p:sp>
      <p:sp>
        <p:nvSpPr>
          <p:cNvPr id="84" name="TextBox 83"/>
          <p:cNvSpPr txBox="1"/>
          <p:nvPr/>
        </p:nvSpPr>
        <p:spPr>
          <a:xfrm>
            <a:off x="7365264" y="4728537"/>
            <a:ext cx="1250302" cy="769441"/>
          </a:xfrm>
          <a:prstGeom prst="rect">
            <a:avLst/>
          </a:prstGeom>
          <a:noFill/>
        </p:spPr>
        <p:txBody>
          <a:bodyPr wrap="square" rtlCol="0">
            <a:spAutoFit/>
          </a:bodyPr>
          <a:lstStyle/>
          <a:p>
            <a:r>
              <a:rPr lang="en-GB" sz="4400" b="1" dirty="0">
                <a:solidFill>
                  <a:srgbClr val="4472C4">
                    <a:lumMod val="50000"/>
                  </a:srgbClr>
                </a:solidFill>
              </a:rPr>
              <a:t>rr</a:t>
            </a:r>
          </a:p>
        </p:txBody>
      </p:sp>
      <p:sp>
        <p:nvSpPr>
          <p:cNvPr id="81" name="TextBox 80"/>
          <p:cNvSpPr txBox="1"/>
          <p:nvPr/>
        </p:nvSpPr>
        <p:spPr>
          <a:xfrm>
            <a:off x="8519333" y="4688697"/>
            <a:ext cx="2003961" cy="769441"/>
          </a:xfrm>
          <a:prstGeom prst="rect">
            <a:avLst/>
          </a:prstGeom>
          <a:noFill/>
        </p:spPr>
        <p:txBody>
          <a:bodyPr wrap="square" rtlCol="0">
            <a:spAutoFit/>
          </a:bodyPr>
          <a:lstStyle/>
          <a:p>
            <a:r>
              <a:rPr lang="en-GB" sz="4400" dirty="0" err="1">
                <a:solidFill>
                  <a:srgbClr val="4472C4">
                    <a:lumMod val="50000"/>
                  </a:srgbClr>
                </a:solidFill>
              </a:rPr>
              <a:t>correr</a:t>
            </a:r>
            <a:endParaRPr lang="en-GB" sz="4400" dirty="0">
              <a:solidFill>
                <a:srgbClr val="4472C4">
                  <a:lumMod val="50000"/>
                </a:srgbClr>
              </a:solidFill>
            </a:endParaRPr>
          </a:p>
        </p:txBody>
      </p:sp>
      <p:sp>
        <p:nvSpPr>
          <p:cNvPr id="66" name="Google Shape;613;p26">
            <a:hlinkClick r:id="" action="ppaction://noaction" highlightClick="1">
              <a:snd r:embed="rId13" name="caro.wav"/>
            </a:hlinkClick>
            <a:extLst>
              <a:ext uri="{FF2B5EF4-FFF2-40B4-BE49-F238E27FC236}">
                <a16:creationId xmlns:a16="http://schemas.microsoft.com/office/drawing/2014/main" id="{E81506B0-A3F8-47F6-A818-34153DC67087}"/>
              </a:ext>
            </a:extLst>
          </p:cNvPr>
          <p:cNvSpPr/>
          <p:nvPr/>
        </p:nvSpPr>
        <p:spPr>
          <a:xfrm>
            <a:off x="6006338" y="5610013"/>
            <a:ext cx="642818"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10</a:t>
            </a:r>
            <a:endParaRPr sz="2800" b="1" dirty="0">
              <a:solidFill>
                <a:prstClr val="white"/>
              </a:solidFill>
            </a:endParaRPr>
          </a:p>
        </p:txBody>
      </p:sp>
      <p:sp>
        <p:nvSpPr>
          <p:cNvPr id="85" name="TextBox 84"/>
          <p:cNvSpPr txBox="1"/>
          <p:nvPr/>
        </p:nvSpPr>
        <p:spPr>
          <a:xfrm>
            <a:off x="7365264" y="5412579"/>
            <a:ext cx="501628" cy="769441"/>
          </a:xfrm>
          <a:prstGeom prst="rect">
            <a:avLst/>
          </a:prstGeom>
          <a:noFill/>
        </p:spPr>
        <p:txBody>
          <a:bodyPr wrap="square" rtlCol="0">
            <a:spAutoFit/>
          </a:bodyPr>
          <a:lstStyle/>
          <a:p>
            <a:r>
              <a:rPr lang="en-GB" sz="4400" b="1" dirty="0">
                <a:solidFill>
                  <a:srgbClr val="4472C4">
                    <a:lumMod val="50000"/>
                  </a:srgbClr>
                </a:solidFill>
              </a:rPr>
              <a:t>r</a:t>
            </a:r>
          </a:p>
        </p:txBody>
      </p:sp>
      <p:sp>
        <p:nvSpPr>
          <p:cNvPr id="86" name="TextBox 85"/>
          <p:cNvSpPr txBox="1"/>
          <p:nvPr/>
        </p:nvSpPr>
        <p:spPr>
          <a:xfrm>
            <a:off x="8549273" y="5403246"/>
            <a:ext cx="2003961" cy="769441"/>
          </a:xfrm>
          <a:prstGeom prst="rect">
            <a:avLst/>
          </a:prstGeom>
          <a:noFill/>
        </p:spPr>
        <p:txBody>
          <a:bodyPr wrap="square" rtlCol="0">
            <a:spAutoFit/>
          </a:bodyPr>
          <a:lstStyle/>
          <a:p>
            <a:r>
              <a:rPr lang="en-GB" sz="4400" dirty="0" err="1">
                <a:solidFill>
                  <a:srgbClr val="4472C4">
                    <a:lumMod val="50000"/>
                  </a:srgbClr>
                </a:solidFill>
              </a:rPr>
              <a:t>caro</a:t>
            </a:r>
            <a:endParaRPr lang="en-GB" sz="4400" dirty="0">
              <a:solidFill>
                <a:srgbClr val="4472C4">
                  <a:lumMod val="50000"/>
                </a:srgbClr>
              </a:solidFill>
            </a:endParaRPr>
          </a:p>
        </p:txBody>
      </p:sp>
      <p:sp>
        <p:nvSpPr>
          <p:cNvPr id="38" name="Oval Callout 37" descr="oval callout"/>
          <p:cNvSpPr/>
          <p:nvPr/>
        </p:nvSpPr>
        <p:spPr>
          <a:xfrm>
            <a:off x="2121534" y="86310"/>
            <a:ext cx="4914033" cy="1861166"/>
          </a:xfrm>
          <a:prstGeom prst="wedgeEllipseCallout">
            <a:avLst>
              <a:gd name="adj1" fmla="val 39930"/>
              <a:gd name="adj2" fmla="val 5449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40" name="TextBox 39"/>
          <p:cNvSpPr txBox="1"/>
          <p:nvPr/>
        </p:nvSpPr>
        <p:spPr>
          <a:xfrm>
            <a:off x="2583827" y="373629"/>
            <a:ext cx="4099282" cy="1446550"/>
          </a:xfrm>
          <a:prstGeom prst="rect">
            <a:avLst/>
          </a:prstGeom>
          <a:noFill/>
        </p:spPr>
        <p:txBody>
          <a:bodyPr wrap="square" rtlCol="0">
            <a:spAutoFit/>
          </a:bodyPr>
          <a:lstStyle/>
          <a:p>
            <a:pPr algn="ctr">
              <a:defRPr/>
            </a:pPr>
            <a:r>
              <a:rPr lang="en-GB" sz="2200" dirty="0">
                <a:solidFill>
                  <a:prstClr val="white"/>
                </a:solidFill>
              </a:rPr>
              <a:t>Pairing two similar SSC for practice can provide powerful learning opportunities.</a:t>
            </a:r>
          </a:p>
        </p:txBody>
      </p:sp>
    </p:spTree>
    <p:extLst>
      <p:ext uri="{BB962C8B-B14F-4D97-AF65-F5344CB8AC3E}">
        <p14:creationId xmlns:p14="http://schemas.microsoft.com/office/powerpoint/2010/main" val="38452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96" name="TextBox 95">
            <a:extLst>
              <a:ext uri="{FF2B5EF4-FFF2-40B4-BE49-F238E27FC236}">
                <a16:creationId xmlns:a16="http://schemas.microsoft.com/office/drawing/2014/main" id="{6A500173-7AE1-4980-9C52-2DFAE38768EA}"/>
              </a:ext>
            </a:extLst>
          </p:cNvPr>
          <p:cNvSpPr txBox="1"/>
          <p:nvPr/>
        </p:nvSpPr>
        <p:spPr>
          <a:xfrm>
            <a:off x="80535" y="343664"/>
            <a:ext cx="12111455" cy="1077218"/>
          </a:xfrm>
          <a:prstGeom prst="rect">
            <a:avLst/>
          </a:prstGeom>
          <a:noFill/>
        </p:spPr>
        <p:txBody>
          <a:bodyPr wrap="square" rtlCol="0">
            <a:spAutoFit/>
          </a:bodyPr>
          <a:lstStyle/>
          <a:p>
            <a:pPr hangingPunct="0">
              <a:defRPr/>
            </a:pPr>
            <a:r>
              <a:rPr lang="en-US" sz="3200" b="1" dirty="0" err="1">
                <a:solidFill>
                  <a:srgbClr val="115076"/>
                </a:solidFill>
              </a:rPr>
              <a:t>Escucha</a:t>
            </a:r>
            <a:r>
              <a:rPr lang="en-US" sz="3200" b="1" dirty="0">
                <a:solidFill>
                  <a:srgbClr val="115076"/>
                </a:solidFill>
              </a:rPr>
              <a:t> las </a:t>
            </a:r>
            <a:r>
              <a:rPr lang="en-US" sz="3200" b="1" dirty="0" err="1">
                <a:solidFill>
                  <a:srgbClr val="115076"/>
                </a:solidFill>
              </a:rPr>
              <a:t>frases</a:t>
            </a:r>
            <a:r>
              <a:rPr lang="en-US" sz="3200" b="1" dirty="0">
                <a:solidFill>
                  <a:srgbClr val="115076"/>
                </a:solidFill>
              </a:rPr>
              <a:t>.  Marca </a:t>
            </a:r>
            <a:r>
              <a:rPr lang="en-US" sz="3200" b="1" dirty="0" err="1">
                <a:solidFill>
                  <a:srgbClr val="115076"/>
                </a:solidFill>
              </a:rPr>
              <a:t>cada</a:t>
            </a:r>
            <a:r>
              <a:rPr lang="en-US" sz="3200" b="1" dirty="0">
                <a:solidFill>
                  <a:srgbClr val="115076"/>
                </a:solidFill>
              </a:rPr>
              <a:t> </a:t>
            </a:r>
            <a:r>
              <a:rPr lang="en-US" sz="3200" b="1" dirty="0" err="1">
                <a:solidFill>
                  <a:srgbClr val="115076"/>
                </a:solidFill>
              </a:rPr>
              <a:t>vez</a:t>
            </a:r>
            <a:r>
              <a:rPr lang="en-US" sz="3200" b="1" dirty="0">
                <a:solidFill>
                  <a:srgbClr val="115076"/>
                </a:solidFill>
              </a:rPr>
              <a:t> que hay una ‘r’ </a:t>
            </a:r>
          </a:p>
          <a:p>
            <a:pPr hangingPunct="0">
              <a:defRPr/>
            </a:pPr>
            <a:r>
              <a:rPr lang="en-US" sz="3200" b="1" dirty="0">
                <a:solidFill>
                  <a:srgbClr val="115076"/>
                </a:solidFill>
              </a:rPr>
              <a:t>y una ‘</a:t>
            </a:r>
            <a:r>
              <a:rPr lang="en-US" sz="3200" b="1" dirty="0" err="1">
                <a:solidFill>
                  <a:srgbClr val="115076"/>
                </a:solidFill>
              </a:rPr>
              <a:t>rr</a:t>
            </a:r>
            <a:r>
              <a:rPr lang="en-US" sz="3200" b="1" dirty="0">
                <a:solidFill>
                  <a:srgbClr val="115076"/>
                </a:solidFill>
              </a:rPr>
              <a:t>.’  </a:t>
            </a:r>
            <a:r>
              <a:rPr lang="en-US" sz="3200" b="1" dirty="0" err="1">
                <a:solidFill>
                  <a:srgbClr val="115076"/>
                </a:solidFill>
              </a:rPr>
              <a:t>Luego</a:t>
            </a:r>
            <a:r>
              <a:rPr lang="en-US" sz="3200" b="1" dirty="0">
                <a:solidFill>
                  <a:srgbClr val="115076"/>
                </a:solidFill>
              </a:rPr>
              <a:t>, escribe las palabras o la </a:t>
            </a:r>
            <a:r>
              <a:rPr lang="en-US" sz="3200" b="1" dirty="0" err="1">
                <a:solidFill>
                  <a:srgbClr val="115076"/>
                </a:solidFill>
              </a:rPr>
              <a:t>frase</a:t>
            </a:r>
            <a:r>
              <a:rPr lang="en-US" sz="3200" b="1" dirty="0">
                <a:solidFill>
                  <a:srgbClr val="115076"/>
                </a:solidFill>
              </a:rPr>
              <a:t> </a:t>
            </a:r>
            <a:r>
              <a:rPr lang="en-US" sz="3200" b="1" dirty="0" err="1">
                <a:solidFill>
                  <a:srgbClr val="115076"/>
                </a:solidFill>
              </a:rPr>
              <a:t>en</a:t>
            </a:r>
            <a:r>
              <a:rPr lang="en-US" sz="3200" b="1" dirty="0">
                <a:solidFill>
                  <a:srgbClr val="115076"/>
                </a:solidFill>
              </a:rPr>
              <a:t> </a:t>
            </a:r>
            <a:r>
              <a:rPr lang="en-US" sz="3200" b="1" dirty="0" err="1">
                <a:solidFill>
                  <a:srgbClr val="115076"/>
                </a:solidFill>
              </a:rPr>
              <a:t>español</a:t>
            </a:r>
            <a:r>
              <a:rPr lang="en-US" sz="3200" b="1" dirty="0">
                <a:solidFill>
                  <a:srgbClr val="115076"/>
                </a:solidFill>
              </a:rPr>
              <a:t>.</a:t>
            </a:r>
          </a:p>
        </p:txBody>
      </p:sp>
      <p:sp>
        <p:nvSpPr>
          <p:cNvPr id="12" name="Rounded Rectangle 11" descr="rounded rectangle ">
            <a:extLst>
              <a:ext uri="{FF2B5EF4-FFF2-40B4-BE49-F238E27FC236}">
                <a16:creationId xmlns:a16="http://schemas.microsoft.com/office/drawing/2014/main" id="{D578714D-3580-C545-B5C1-E2A9449A0E26}"/>
              </a:ext>
            </a:extLst>
          </p:cNvPr>
          <p:cNvSpPr/>
          <p:nvPr/>
        </p:nvSpPr>
        <p:spPr>
          <a:xfrm>
            <a:off x="10825496" y="98511"/>
            <a:ext cx="13277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endParaRPr>
          </a:p>
        </p:txBody>
      </p:sp>
      <p:sp>
        <p:nvSpPr>
          <p:cNvPr id="2" name="Title 1"/>
          <p:cNvSpPr>
            <a:spLocks noGrp="1"/>
          </p:cNvSpPr>
          <p:nvPr>
            <p:ph type="title"/>
          </p:nvPr>
        </p:nvSpPr>
        <p:spPr>
          <a:xfrm>
            <a:off x="10825496" y="73780"/>
            <a:ext cx="2336885" cy="450379"/>
          </a:xfrm>
        </p:spPr>
        <p:txBody>
          <a:bodyPr>
            <a:noAutofit/>
          </a:bodyPr>
          <a:lstStyle/>
          <a:p>
            <a:r>
              <a:rPr lang="en-GB" sz="2000" b="1" dirty="0" err="1">
                <a:solidFill>
                  <a:schemeClr val="bg1"/>
                </a:solidFill>
              </a:rPr>
              <a:t>escuchar</a:t>
            </a:r>
            <a:endParaRPr lang="en-GB" sz="20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949159804"/>
              </p:ext>
            </p:extLst>
          </p:nvPr>
        </p:nvGraphicFramePr>
        <p:xfrm>
          <a:off x="1713022" y="1641779"/>
          <a:ext cx="10440198" cy="4572000"/>
        </p:xfrm>
        <a:graphic>
          <a:graphicData uri="http://schemas.openxmlformats.org/drawingml/2006/table">
            <a:tbl>
              <a:tblPr firstRow="1" bandRow="1">
                <a:tableStyleId>{5C22544A-7EE6-4342-B048-85BDC9FD1C3A}</a:tableStyleId>
              </a:tblPr>
              <a:tblGrid>
                <a:gridCol w="1383783">
                  <a:extLst>
                    <a:ext uri="{9D8B030D-6E8A-4147-A177-3AD203B41FA5}">
                      <a16:colId xmlns:a16="http://schemas.microsoft.com/office/drawing/2014/main" val="68050097"/>
                    </a:ext>
                  </a:extLst>
                </a:gridCol>
                <a:gridCol w="1417709">
                  <a:extLst>
                    <a:ext uri="{9D8B030D-6E8A-4147-A177-3AD203B41FA5}">
                      <a16:colId xmlns:a16="http://schemas.microsoft.com/office/drawing/2014/main" val="2770273631"/>
                    </a:ext>
                  </a:extLst>
                </a:gridCol>
                <a:gridCol w="7638706">
                  <a:extLst>
                    <a:ext uri="{9D8B030D-6E8A-4147-A177-3AD203B41FA5}">
                      <a16:colId xmlns:a16="http://schemas.microsoft.com/office/drawing/2014/main" val="3213567963"/>
                    </a:ext>
                  </a:extLst>
                </a:gridCol>
              </a:tblGrid>
              <a:tr h="370840">
                <a:tc>
                  <a:txBody>
                    <a:bodyPr/>
                    <a:lstStyle/>
                    <a:p>
                      <a:r>
                        <a:rPr lang="en-GB" sz="5400" b="1" dirty="0">
                          <a:solidFill>
                            <a:srgbClr val="115076"/>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a:solidFill>
                            <a:srgbClr val="115076"/>
                          </a:solidFill>
                        </a:rPr>
                        <a:t>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err="1">
                          <a:solidFill>
                            <a:srgbClr val="115076"/>
                          </a:solidFill>
                        </a:rPr>
                        <a:t>Frase</a:t>
                      </a:r>
                      <a:r>
                        <a:rPr lang="en-GB" sz="5400" b="1" dirty="0">
                          <a:solidFill>
                            <a:srgbClr val="115076"/>
                          </a:solidFill>
                        </a:rPr>
                        <a:t> / Palabras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445397"/>
                  </a:ext>
                </a:extLst>
              </a:tr>
              <a:tr h="370840">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3477938"/>
                  </a:ext>
                </a:extLst>
              </a:tr>
              <a:tr h="370840">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3132629"/>
                  </a:ext>
                </a:extLst>
              </a:tr>
              <a:tr h="370840">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799420"/>
                  </a:ext>
                </a:extLst>
              </a:tr>
              <a:tr h="370840">
                <a:tc>
                  <a:txBody>
                    <a:bodyPr/>
                    <a:lstStyle/>
                    <a:p>
                      <a:endParaRPr lang="en-GB" sz="54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84379"/>
                  </a:ext>
                </a:extLst>
              </a:tr>
            </a:tbl>
          </a:graphicData>
        </a:graphic>
      </p:graphicFrame>
      <p:sp>
        <p:nvSpPr>
          <p:cNvPr id="57" name="Google Shape;613;p26">
            <a:hlinkClick r:id="" action="ppaction://noaction" highlightClick="1">
              <a:snd r:embed="rId3" name="PhonSentence 1. Estudiar...wav"/>
            </a:hlinkClick>
            <a:extLst>
              <a:ext uri="{FF2B5EF4-FFF2-40B4-BE49-F238E27FC236}">
                <a16:creationId xmlns:a16="http://schemas.microsoft.com/office/drawing/2014/main" id="{E81506B0-A3F8-47F6-A818-34153DC67087}"/>
              </a:ext>
            </a:extLst>
          </p:cNvPr>
          <p:cNvSpPr/>
          <p:nvPr/>
        </p:nvSpPr>
        <p:spPr>
          <a:xfrm>
            <a:off x="560006" y="2591311"/>
            <a:ext cx="729958" cy="788960"/>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1</a:t>
            </a:r>
            <a:endParaRPr sz="2800" b="1" dirty="0">
              <a:solidFill>
                <a:prstClr val="white"/>
              </a:solidFill>
            </a:endParaRPr>
          </a:p>
        </p:txBody>
      </p:sp>
      <p:grpSp>
        <p:nvGrpSpPr>
          <p:cNvPr id="14" name="Group 13" descr="three lines to show the number of lthe SSC r"/>
          <p:cNvGrpSpPr/>
          <p:nvPr/>
        </p:nvGrpSpPr>
        <p:grpSpPr>
          <a:xfrm>
            <a:off x="2126512" y="2806995"/>
            <a:ext cx="407581" cy="573276"/>
            <a:chOff x="2126512" y="2806995"/>
            <a:chExt cx="407581" cy="573276"/>
          </a:xfrm>
        </p:grpSpPr>
        <p:cxnSp>
          <p:nvCxnSpPr>
            <p:cNvPr id="7" name="Straight Connector 6"/>
            <p:cNvCxnSpPr/>
            <p:nvPr/>
          </p:nvCxnSpPr>
          <p:spPr>
            <a:xfrm>
              <a:off x="2126512" y="2806995"/>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42707" y="2806995"/>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534093" y="2806995"/>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550851" y="2713605"/>
            <a:ext cx="6677247" cy="584775"/>
          </a:xfrm>
          <a:prstGeom prst="rect">
            <a:avLst/>
          </a:prstGeom>
          <a:noFill/>
        </p:spPr>
        <p:txBody>
          <a:bodyPr wrap="square" rtlCol="0">
            <a:spAutoFit/>
          </a:bodyPr>
          <a:lstStyle/>
          <a:p>
            <a:r>
              <a:rPr lang="en-GB" sz="3200" b="1" dirty="0" err="1">
                <a:solidFill>
                  <a:srgbClr val="115076"/>
                </a:solidFill>
              </a:rPr>
              <a:t>Estudia</a:t>
            </a:r>
            <a:r>
              <a:rPr lang="en-GB" sz="3200" b="1" dirty="0" err="1">
                <a:solidFill>
                  <a:srgbClr val="E25B00"/>
                </a:solidFill>
              </a:rPr>
              <a:t>r</a:t>
            </a:r>
            <a:r>
              <a:rPr lang="en-GB" sz="3200" dirty="0">
                <a:solidFill>
                  <a:srgbClr val="115076"/>
                </a:solidFill>
              </a:rPr>
              <a:t> </a:t>
            </a:r>
            <a:r>
              <a:rPr lang="en-GB" sz="3200" b="1" dirty="0">
                <a:solidFill>
                  <a:srgbClr val="115076"/>
                </a:solidFill>
              </a:rPr>
              <a:t>a</a:t>
            </a:r>
            <a:r>
              <a:rPr lang="en-GB" sz="3200" b="1" dirty="0">
                <a:solidFill>
                  <a:srgbClr val="E25B00"/>
                </a:solidFill>
              </a:rPr>
              <a:t>r</a:t>
            </a:r>
            <a:r>
              <a:rPr lang="en-GB" sz="3200" b="1" dirty="0">
                <a:solidFill>
                  <a:srgbClr val="115076"/>
                </a:solidFill>
              </a:rPr>
              <a:t>te</a:t>
            </a:r>
            <a:r>
              <a:rPr lang="en-GB" sz="3200" dirty="0">
                <a:solidFill>
                  <a:srgbClr val="115076"/>
                </a:solidFill>
              </a:rPr>
              <a:t> es </a:t>
            </a:r>
            <a:r>
              <a:rPr lang="en-GB" sz="3200" b="1" dirty="0">
                <a:solidFill>
                  <a:srgbClr val="115076"/>
                </a:solidFill>
              </a:rPr>
              <a:t>impo</a:t>
            </a:r>
            <a:r>
              <a:rPr lang="en-GB" sz="3200" b="1" dirty="0">
                <a:solidFill>
                  <a:srgbClr val="E25B00"/>
                </a:solidFill>
              </a:rPr>
              <a:t>r</a:t>
            </a:r>
            <a:r>
              <a:rPr lang="en-GB" sz="3200" b="1" dirty="0">
                <a:solidFill>
                  <a:srgbClr val="115076"/>
                </a:solidFill>
              </a:rPr>
              <a:t>tante</a:t>
            </a:r>
            <a:r>
              <a:rPr lang="en-GB" sz="3200" dirty="0">
                <a:solidFill>
                  <a:srgbClr val="115076"/>
                </a:solidFill>
              </a:rPr>
              <a:t>.</a:t>
            </a:r>
          </a:p>
        </p:txBody>
      </p:sp>
      <p:sp>
        <p:nvSpPr>
          <p:cNvPr id="58" name="Google Shape;613;p26">
            <a:hlinkClick r:id="" action="ppaction://noaction" highlightClick="1">
              <a:snd r:embed="rId4" name="la senora es seria pero interesante.wav"/>
            </a:hlinkClick>
            <a:extLst>
              <a:ext uri="{FF2B5EF4-FFF2-40B4-BE49-F238E27FC236}">
                <a16:creationId xmlns:a16="http://schemas.microsoft.com/office/drawing/2014/main" id="{E81506B0-A3F8-47F6-A818-34153DC67087}"/>
              </a:ext>
            </a:extLst>
          </p:cNvPr>
          <p:cNvSpPr/>
          <p:nvPr/>
        </p:nvSpPr>
        <p:spPr>
          <a:xfrm>
            <a:off x="560007" y="3548795"/>
            <a:ext cx="729957" cy="757967"/>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2</a:t>
            </a:r>
            <a:endParaRPr sz="2800" b="1" dirty="0">
              <a:solidFill>
                <a:prstClr val="white"/>
              </a:solidFill>
            </a:endParaRPr>
          </a:p>
        </p:txBody>
      </p:sp>
      <p:grpSp>
        <p:nvGrpSpPr>
          <p:cNvPr id="15" name="Group 14" descr="four lines to show the number of the SSC r"/>
          <p:cNvGrpSpPr/>
          <p:nvPr/>
        </p:nvGrpSpPr>
        <p:grpSpPr>
          <a:xfrm>
            <a:off x="2151322" y="3641140"/>
            <a:ext cx="584225" cy="573276"/>
            <a:chOff x="2151322" y="3641140"/>
            <a:chExt cx="584225" cy="573276"/>
          </a:xfrm>
        </p:grpSpPr>
        <p:cxnSp>
          <p:nvCxnSpPr>
            <p:cNvPr id="54" name="Straight Connector 53"/>
            <p:cNvCxnSpPr/>
            <p:nvPr/>
          </p:nvCxnSpPr>
          <p:spPr>
            <a:xfrm>
              <a:off x="2151322" y="3641140"/>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342707" y="3641140"/>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4093" y="3641140"/>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735547" y="3641140"/>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a:off x="4550851" y="3656122"/>
            <a:ext cx="7750113" cy="584775"/>
          </a:xfrm>
          <a:prstGeom prst="rect">
            <a:avLst/>
          </a:prstGeom>
          <a:noFill/>
        </p:spPr>
        <p:txBody>
          <a:bodyPr wrap="square" rtlCol="0">
            <a:spAutoFit/>
          </a:bodyPr>
          <a:lstStyle/>
          <a:p>
            <a:r>
              <a:rPr lang="en-GB" sz="3200" dirty="0">
                <a:solidFill>
                  <a:srgbClr val="115076"/>
                </a:solidFill>
              </a:rPr>
              <a:t>La </a:t>
            </a:r>
            <a:r>
              <a:rPr lang="en-GB" sz="3200" b="1" dirty="0" err="1">
                <a:solidFill>
                  <a:srgbClr val="115076"/>
                </a:solidFill>
              </a:rPr>
              <a:t>seño</a:t>
            </a:r>
            <a:r>
              <a:rPr lang="en-GB" sz="3200" b="1" dirty="0" err="1">
                <a:solidFill>
                  <a:srgbClr val="E25B00"/>
                </a:solidFill>
              </a:rPr>
              <a:t>r</a:t>
            </a:r>
            <a:r>
              <a:rPr lang="en-GB" sz="3200" b="1" dirty="0" err="1">
                <a:solidFill>
                  <a:srgbClr val="115076"/>
                </a:solidFill>
              </a:rPr>
              <a:t>a</a:t>
            </a:r>
            <a:r>
              <a:rPr lang="en-GB" sz="3200" dirty="0">
                <a:solidFill>
                  <a:srgbClr val="115076"/>
                </a:solidFill>
              </a:rPr>
              <a:t> es </a:t>
            </a:r>
            <a:r>
              <a:rPr lang="en-GB" sz="3200" b="1" dirty="0" err="1">
                <a:solidFill>
                  <a:srgbClr val="115076"/>
                </a:solidFill>
              </a:rPr>
              <a:t>se</a:t>
            </a:r>
            <a:r>
              <a:rPr lang="en-GB" sz="3200" b="1" dirty="0" err="1">
                <a:solidFill>
                  <a:srgbClr val="E25B00"/>
                </a:solidFill>
              </a:rPr>
              <a:t>r</a:t>
            </a:r>
            <a:r>
              <a:rPr lang="en-GB" sz="3200" b="1" dirty="0" err="1">
                <a:solidFill>
                  <a:srgbClr val="115076"/>
                </a:solidFill>
              </a:rPr>
              <a:t>ia</a:t>
            </a:r>
            <a:r>
              <a:rPr lang="en-GB" sz="3200" dirty="0">
                <a:solidFill>
                  <a:srgbClr val="115076"/>
                </a:solidFill>
              </a:rPr>
              <a:t> </a:t>
            </a:r>
            <a:r>
              <a:rPr lang="en-GB" sz="3200" b="1" dirty="0" err="1">
                <a:solidFill>
                  <a:srgbClr val="115076"/>
                </a:solidFill>
              </a:rPr>
              <a:t>pe</a:t>
            </a:r>
            <a:r>
              <a:rPr lang="en-GB" sz="3200" b="1" dirty="0" err="1">
                <a:solidFill>
                  <a:srgbClr val="E25B00"/>
                </a:solidFill>
              </a:rPr>
              <a:t>r</a:t>
            </a:r>
            <a:r>
              <a:rPr lang="en-GB" sz="3200" b="1" dirty="0" err="1">
                <a:solidFill>
                  <a:srgbClr val="115076"/>
                </a:solidFill>
              </a:rPr>
              <a:t>o</a:t>
            </a:r>
            <a:r>
              <a:rPr lang="en-GB" sz="3200" b="1" dirty="0">
                <a:solidFill>
                  <a:srgbClr val="115076"/>
                </a:solidFill>
              </a:rPr>
              <a:t> </a:t>
            </a:r>
            <a:r>
              <a:rPr lang="en-GB" sz="3200" b="1" dirty="0" err="1">
                <a:solidFill>
                  <a:srgbClr val="115076"/>
                </a:solidFill>
              </a:rPr>
              <a:t>es</a:t>
            </a:r>
            <a:r>
              <a:rPr lang="en-GB" sz="3200" b="1" dirty="0">
                <a:solidFill>
                  <a:srgbClr val="115076"/>
                </a:solidFill>
              </a:rPr>
              <a:t> inte</a:t>
            </a:r>
            <a:r>
              <a:rPr lang="en-GB" sz="3200" b="1" dirty="0">
                <a:solidFill>
                  <a:srgbClr val="E25B00"/>
                </a:solidFill>
              </a:rPr>
              <a:t>r</a:t>
            </a:r>
            <a:r>
              <a:rPr lang="en-GB" sz="3200" b="1" dirty="0">
                <a:solidFill>
                  <a:srgbClr val="115076"/>
                </a:solidFill>
              </a:rPr>
              <a:t>esante</a:t>
            </a:r>
            <a:r>
              <a:rPr lang="en-GB" sz="3200" dirty="0">
                <a:solidFill>
                  <a:srgbClr val="115076"/>
                </a:solidFill>
              </a:rPr>
              <a:t>.</a:t>
            </a:r>
          </a:p>
        </p:txBody>
      </p:sp>
      <p:sp>
        <p:nvSpPr>
          <p:cNvPr id="46" name="Google Shape;613;p26">
            <a:hlinkClick r:id="" action="ppaction://noaction" highlightClick="1">
              <a:snd r:embed="rId5" name="tienes cuatro correctas.wav"/>
            </a:hlinkClick>
            <a:extLst>
              <a:ext uri="{FF2B5EF4-FFF2-40B4-BE49-F238E27FC236}">
                <a16:creationId xmlns:a16="http://schemas.microsoft.com/office/drawing/2014/main" id="{E81506B0-A3F8-47F6-A818-34153DC67087}"/>
              </a:ext>
            </a:extLst>
          </p:cNvPr>
          <p:cNvSpPr/>
          <p:nvPr/>
        </p:nvSpPr>
        <p:spPr>
          <a:xfrm>
            <a:off x="560006" y="4490783"/>
            <a:ext cx="729957" cy="757967"/>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3</a:t>
            </a:r>
            <a:endParaRPr sz="2800" b="1" dirty="0">
              <a:solidFill>
                <a:prstClr val="white"/>
              </a:solidFill>
            </a:endParaRPr>
          </a:p>
        </p:txBody>
      </p:sp>
      <p:cxnSp>
        <p:nvCxnSpPr>
          <p:cNvPr id="88" name="Straight Connector 87" descr="single line to show the number of the SSC r  "/>
          <p:cNvCxnSpPr/>
          <p:nvPr/>
        </p:nvCxnSpPr>
        <p:spPr>
          <a:xfrm>
            <a:off x="2126512" y="4533068"/>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descr="one line ot show the number of the SSC rr"/>
          <p:cNvCxnSpPr/>
          <p:nvPr/>
        </p:nvCxnSpPr>
        <p:spPr>
          <a:xfrm>
            <a:off x="3476543" y="4583128"/>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550853" y="4566803"/>
            <a:ext cx="6677247" cy="584775"/>
          </a:xfrm>
          <a:prstGeom prst="rect">
            <a:avLst/>
          </a:prstGeom>
          <a:noFill/>
        </p:spPr>
        <p:txBody>
          <a:bodyPr wrap="square" rtlCol="0">
            <a:spAutoFit/>
          </a:bodyPr>
          <a:lstStyle/>
          <a:p>
            <a:r>
              <a:rPr lang="en-GB" sz="3200" dirty="0" err="1">
                <a:solidFill>
                  <a:srgbClr val="115076"/>
                </a:solidFill>
              </a:rPr>
              <a:t>Tienes</a:t>
            </a:r>
            <a:r>
              <a:rPr lang="en-GB" sz="3200" dirty="0">
                <a:solidFill>
                  <a:srgbClr val="115076"/>
                </a:solidFill>
              </a:rPr>
              <a:t> </a:t>
            </a:r>
            <a:r>
              <a:rPr lang="en-GB" sz="3200" b="1" dirty="0" err="1">
                <a:solidFill>
                  <a:srgbClr val="115076"/>
                </a:solidFill>
              </a:rPr>
              <a:t>cuat</a:t>
            </a:r>
            <a:r>
              <a:rPr lang="en-GB" sz="3200" b="1" dirty="0" err="1">
                <a:solidFill>
                  <a:srgbClr val="E25B00"/>
                </a:solidFill>
              </a:rPr>
              <a:t>r</a:t>
            </a:r>
            <a:r>
              <a:rPr lang="en-GB" sz="3200" b="1" dirty="0" err="1">
                <a:solidFill>
                  <a:srgbClr val="115076"/>
                </a:solidFill>
              </a:rPr>
              <a:t>o</a:t>
            </a:r>
            <a:r>
              <a:rPr lang="en-GB" sz="3200" dirty="0">
                <a:solidFill>
                  <a:srgbClr val="115076"/>
                </a:solidFill>
              </a:rPr>
              <a:t> </a:t>
            </a:r>
            <a:r>
              <a:rPr lang="en-GB" sz="3200" b="1" dirty="0" err="1">
                <a:solidFill>
                  <a:srgbClr val="115076"/>
                </a:solidFill>
              </a:rPr>
              <a:t>co</a:t>
            </a:r>
            <a:r>
              <a:rPr lang="en-GB" sz="3200" b="1" dirty="0" err="1">
                <a:solidFill>
                  <a:srgbClr val="E25B00"/>
                </a:solidFill>
              </a:rPr>
              <a:t>rr</a:t>
            </a:r>
            <a:r>
              <a:rPr lang="en-GB" sz="3200" b="1" dirty="0" err="1">
                <a:solidFill>
                  <a:srgbClr val="115076"/>
                </a:solidFill>
              </a:rPr>
              <a:t>ectas</a:t>
            </a:r>
            <a:r>
              <a:rPr lang="en-GB" sz="3200" dirty="0">
                <a:solidFill>
                  <a:srgbClr val="115076"/>
                </a:solidFill>
              </a:rPr>
              <a:t>.</a:t>
            </a:r>
          </a:p>
        </p:txBody>
      </p:sp>
      <p:sp>
        <p:nvSpPr>
          <p:cNvPr id="47" name="Google Shape;613;p26">
            <a:hlinkClick r:id="" action="ppaction://noaction" highlightClick="1">
              <a:snd r:embed="rId6" name="PhonSentence 4. El...wav"/>
            </a:hlinkClick>
            <a:extLst>
              <a:ext uri="{FF2B5EF4-FFF2-40B4-BE49-F238E27FC236}">
                <a16:creationId xmlns:a16="http://schemas.microsoft.com/office/drawing/2014/main" id="{E81506B0-A3F8-47F6-A818-34153DC67087}"/>
              </a:ext>
            </a:extLst>
          </p:cNvPr>
          <p:cNvSpPr/>
          <p:nvPr/>
        </p:nvSpPr>
        <p:spPr>
          <a:xfrm>
            <a:off x="574062" y="5432771"/>
            <a:ext cx="729957" cy="757967"/>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800" b="1" dirty="0">
                <a:solidFill>
                  <a:prstClr val="white"/>
                </a:solidFill>
              </a:rPr>
              <a:t>4</a:t>
            </a:r>
            <a:endParaRPr sz="2800" b="1" dirty="0">
              <a:solidFill>
                <a:prstClr val="white"/>
              </a:solidFill>
            </a:endParaRPr>
          </a:p>
        </p:txBody>
      </p:sp>
      <p:cxnSp>
        <p:nvCxnSpPr>
          <p:cNvPr id="97" name="Straight Connector 96" descr="single line to show the number of the SSC r"/>
          <p:cNvCxnSpPr/>
          <p:nvPr/>
        </p:nvCxnSpPr>
        <p:spPr>
          <a:xfrm>
            <a:off x="2151322" y="5432771"/>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nvGrpSpPr>
          <p:cNvPr id="16" name="Group 15" descr="two lines to show the number of the SSC rr"/>
          <p:cNvGrpSpPr/>
          <p:nvPr/>
        </p:nvGrpSpPr>
        <p:grpSpPr>
          <a:xfrm>
            <a:off x="3476543" y="5382466"/>
            <a:ext cx="184601" cy="580806"/>
            <a:chOff x="3476543" y="5382466"/>
            <a:chExt cx="184601" cy="580806"/>
          </a:xfrm>
        </p:grpSpPr>
        <p:cxnSp>
          <p:nvCxnSpPr>
            <p:cNvPr id="90" name="Straight Connector 89"/>
            <p:cNvCxnSpPr/>
            <p:nvPr/>
          </p:nvCxnSpPr>
          <p:spPr>
            <a:xfrm>
              <a:off x="3476543" y="5389996"/>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661144" y="5382466"/>
              <a:ext cx="0" cy="573276"/>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95" name="TextBox 94"/>
          <p:cNvSpPr txBox="1"/>
          <p:nvPr/>
        </p:nvSpPr>
        <p:spPr>
          <a:xfrm>
            <a:off x="4550851" y="5178022"/>
            <a:ext cx="7641149" cy="1077218"/>
          </a:xfrm>
          <a:prstGeom prst="rect">
            <a:avLst/>
          </a:prstGeom>
          <a:noFill/>
        </p:spPr>
        <p:txBody>
          <a:bodyPr wrap="square" rtlCol="0">
            <a:spAutoFit/>
          </a:bodyPr>
          <a:lstStyle/>
          <a:p>
            <a:r>
              <a:rPr lang="en-GB" sz="3200" dirty="0">
                <a:solidFill>
                  <a:srgbClr val="115076"/>
                </a:solidFill>
              </a:rPr>
              <a:t>El </a:t>
            </a:r>
            <a:r>
              <a:rPr lang="en-GB" sz="3200" b="1" dirty="0" err="1">
                <a:solidFill>
                  <a:srgbClr val="115076"/>
                </a:solidFill>
              </a:rPr>
              <a:t>pe</a:t>
            </a:r>
            <a:r>
              <a:rPr lang="en-GB" sz="3200" b="1" dirty="0" err="1">
                <a:solidFill>
                  <a:srgbClr val="E25B00"/>
                </a:solidFill>
              </a:rPr>
              <a:t>rr</a:t>
            </a:r>
            <a:r>
              <a:rPr lang="en-GB" sz="3200" b="1" dirty="0" err="1">
                <a:solidFill>
                  <a:srgbClr val="115076"/>
                </a:solidFill>
              </a:rPr>
              <a:t>o</a:t>
            </a:r>
            <a:r>
              <a:rPr lang="en-GB" sz="3200" dirty="0">
                <a:solidFill>
                  <a:srgbClr val="115076"/>
                </a:solidFill>
              </a:rPr>
              <a:t> es </a:t>
            </a:r>
            <a:r>
              <a:rPr lang="en-GB" sz="3200" b="1" dirty="0" err="1">
                <a:solidFill>
                  <a:srgbClr val="115076"/>
                </a:solidFill>
              </a:rPr>
              <a:t>g</a:t>
            </a:r>
            <a:r>
              <a:rPr lang="en-GB" sz="3200" b="1" dirty="0" err="1">
                <a:solidFill>
                  <a:srgbClr val="E25B00"/>
                </a:solidFill>
              </a:rPr>
              <a:t>r</a:t>
            </a:r>
            <a:r>
              <a:rPr lang="en-GB" sz="3200" b="1" dirty="0" err="1">
                <a:solidFill>
                  <a:srgbClr val="115076"/>
                </a:solidFill>
              </a:rPr>
              <a:t>ande</a:t>
            </a:r>
            <a:r>
              <a:rPr lang="en-GB" sz="3200" dirty="0">
                <a:solidFill>
                  <a:srgbClr val="115076"/>
                </a:solidFill>
              </a:rPr>
              <a:t> y </a:t>
            </a:r>
            <a:r>
              <a:rPr lang="en-GB" sz="3200" dirty="0" err="1">
                <a:solidFill>
                  <a:srgbClr val="115076"/>
                </a:solidFill>
              </a:rPr>
              <a:t>está</a:t>
            </a:r>
            <a:r>
              <a:rPr lang="en-GB" sz="3200" dirty="0">
                <a:solidFill>
                  <a:srgbClr val="115076"/>
                </a:solidFill>
              </a:rPr>
              <a:t> </a:t>
            </a:r>
            <a:r>
              <a:rPr lang="en-GB" sz="3200" dirty="0" err="1">
                <a:solidFill>
                  <a:srgbClr val="115076"/>
                </a:solidFill>
              </a:rPr>
              <a:t>en</a:t>
            </a:r>
            <a:r>
              <a:rPr lang="en-GB" sz="3200" dirty="0">
                <a:solidFill>
                  <a:srgbClr val="115076"/>
                </a:solidFill>
              </a:rPr>
              <a:t> </a:t>
            </a:r>
            <a:r>
              <a:rPr lang="en-GB" sz="3200" b="1" dirty="0" err="1">
                <a:solidFill>
                  <a:srgbClr val="115076"/>
                </a:solidFill>
              </a:rPr>
              <a:t>Inglate</a:t>
            </a:r>
            <a:r>
              <a:rPr lang="en-GB" sz="3200" b="1" dirty="0" err="1">
                <a:solidFill>
                  <a:srgbClr val="E25B00"/>
                </a:solidFill>
              </a:rPr>
              <a:t>rr</a:t>
            </a:r>
            <a:r>
              <a:rPr lang="en-GB" sz="3200" b="1" dirty="0" err="1">
                <a:solidFill>
                  <a:srgbClr val="115076"/>
                </a:solidFill>
              </a:rPr>
              <a:t>a</a:t>
            </a:r>
            <a:r>
              <a:rPr lang="en-GB" sz="3200" dirty="0">
                <a:solidFill>
                  <a:srgbClr val="115076"/>
                </a:solidFill>
              </a:rPr>
              <a:t>.</a:t>
            </a:r>
          </a:p>
        </p:txBody>
      </p:sp>
      <p:sp>
        <p:nvSpPr>
          <p:cNvPr id="30" name="Oval Callout 29" descr="oval callout"/>
          <p:cNvSpPr/>
          <p:nvPr/>
        </p:nvSpPr>
        <p:spPr>
          <a:xfrm>
            <a:off x="2121534" y="86310"/>
            <a:ext cx="4914033" cy="1861166"/>
          </a:xfrm>
          <a:prstGeom prst="wedgeEllipseCallout">
            <a:avLst>
              <a:gd name="adj1" fmla="val 39930"/>
              <a:gd name="adj2" fmla="val 5449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31" name="TextBox 30"/>
          <p:cNvSpPr txBox="1"/>
          <p:nvPr/>
        </p:nvSpPr>
        <p:spPr>
          <a:xfrm>
            <a:off x="2501210" y="246214"/>
            <a:ext cx="4099282" cy="1446550"/>
          </a:xfrm>
          <a:prstGeom prst="rect">
            <a:avLst/>
          </a:prstGeom>
          <a:noFill/>
        </p:spPr>
        <p:txBody>
          <a:bodyPr wrap="square" rtlCol="0">
            <a:spAutoFit/>
          </a:bodyPr>
          <a:lstStyle/>
          <a:p>
            <a:pPr algn="ctr">
              <a:defRPr/>
            </a:pPr>
            <a:r>
              <a:rPr lang="en-GB" sz="2200" dirty="0">
                <a:solidFill>
                  <a:prstClr val="white"/>
                </a:solidFill>
              </a:rPr>
              <a:t>This second task shows progression in challenge, as students listen to whole sentences and tally the SSC.</a:t>
            </a:r>
          </a:p>
        </p:txBody>
      </p:sp>
    </p:spTree>
    <p:extLst>
      <p:ext uri="{BB962C8B-B14F-4D97-AF65-F5344CB8AC3E}">
        <p14:creationId xmlns:p14="http://schemas.microsoft.com/office/powerpoint/2010/main" val="295995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3" grpId="0"/>
      <p:bldP spid="94" grpId="0"/>
      <p:bldP spid="95" grpId="0"/>
      <p:bldP spid="30"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1</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sym typeface="Arial"/>
              </a:rPr>
              <a:t>écrire</a:t>
            </a:r>
            <a:endParaRPr lang="en-GB" b="1" dirty="0">
              <a:solidFill>
                <a:prstClr val="white"/>
              </a:solidFill>
              <a:sym typeface="Arial"/>
            </a:endParaRPr>
          </a:p>
        </p:txBody>
      </p:sp>
      <p:sp>
        <p:nvSpPr>
          <p:cNvPr id="2" name="TextBox 1">
            <a:extLst>
              <a:ext uri="{FF2B5EF4-FFF2-40B4-BE49-F238E27FC236}">
                <a16:creationId xmlns:a16="http://schemas.microsoft.com/office/drawing/2014/main" id="{94E49C98-14A8-46EE-9152-F1CF212BD8DF}"/>
              </a:ext>
            </a:extLst>
          </p:cNvPr>
          <p:cNvSpPr txBox="1"/>
          <p:nvPr/>
        </p:nvSpPr>
        <p:spPr>
          <a:xfrm>
            <a:off x="827569" y="1676303"/>
            <a:ext cx="10700365" cy="707886"/>
          </a:xfrm>
          <a:prstGeom prst="rect">
            <a:avLst/>
          </a:prstGeom>
          <a:noFill/>
        </p:spPr>
        <p:txBody>
          <a:bodyPr wrap="none" rtlCol="0">
            <a:spAutoFit/>
          </a:bodyPr>
          <a:lstStyle/>
          <a:p>
            <a:pPr>
              <a:buClr>
                <a:srgbClr val="000000"/>
              </a:buClr>
              <a:buFont typeface="Arial"/>
              <a:buNone/>
            </a:pPr>
            <a:r>
              <a:rPr lang="en-GB" sz="4000" kern="0" dirty="0" err="1">
                <a:solidFill>
                  <a:srgbClr val="4472C4">
                    <a:lumMod val="50000"/>
                  </a:srgbClr>
                </a:solidFill>
                <a:cs typeface="Arial"/>
                <a:sym typeface="Arial"/>
              </a:rPr>
              <a:t>En</a:t>
            </a:r>
            <a:r>
              <a:rPr lang="en-GB" sz="4000" kern="0" dirty="0">
                <a:solidFill>
                  <a:srgbClr val="4472C4">
                    <a:lumMod val="50000"/>
                  </a:srgbClr>
                </a:solidFill>
                <a:cs typeface="Arial"/>
                <a:sym typeface="Arial"/>
              </a:rPr>
              <a:t> </a:t>
            </a:r>
            <a:r>
              <a:rPr lang="en-GB" sz="4000" kern="0" dirty="0" err="1">
                <a:solidFill>
                  <a:srgbClr val="4472C4">
                    <a:lumMod val="50000"/>
                  </a:srgbClr>
                </a:solidFill>
                <a:cs typeface="Arial"/>
                <a:sym typeface="Arial"/>
              </a:rPr>
              <a:t>français</a:t>
            </a:r>
            <a:r>
              <a:rPr lang="en-GB" sz="4000" kern="0" dirty="0">
                <a:solidFill>
                  <a:srgbClr val="4472C4">
                    <a:lumMod val="50000"/>
                  </a:srgbClr>
                </a:solidFill>
                <a:cs typeface="Arial"/>
                <a:sym typeface="Arial"/>
              </a:rPr>
              <a:t>, </a:t>
            </a:r>
            <a:r>
              <a:rPr lang="en-GB" sz="4000" kern="0" dirty="0" err="1">
                <a:solidFill>
                  <a:srgbClr val="4472C4">
                    <a:lumMod val="50000"/>
                  </a:srgbClr>
                </a:solidFill>
                <a:cs typeface="Arial"/>
                <a:sym typeface="Arial"/>
              </a:rPr>
              <a:t>quel</a:t>
            </a:r>
            <a:r>
              <a:rPr lang="en-GB" sz="4000" kern="0" dirty="0">
                <a:solidFill>
                  <a:srgbClr val="4472C4">
                    <a:lumMod val="50000"/>
                  </a:srgbClr>
                </a:solidFill>
                <a:cs typeface="Arial"/>
                <a:sym typeface="Arial"/>
              </a:rPr>
              <a:t> mot a la SSC </a:t>
            </a:r>
            <a:r>
              <a:rPr lang="en-GB" sz="4000" b="1" kern="0" dirty="0">
                <a:solidFill>
                  <a:srgbClr val="4472C4">
                    <a:lumMod val="50000"/>
                  </a:srgbClr>
                </a:solidFill>
                <a:cs typeface="Arial"/>
                <a:sym typeface="Arial"/>
              </a:rPr>
              <a:t>é (-</a:t>
            </a:r>
            <a:r>
              <a:rPr lang="en-GB" sz="4000" b="1" kern="0" dirty="0" err="1">
                <a:solidFill>
                  <a:srgbClr val="4472C4">
                    <a:lumMod val="50000"/>
                  </a:srgbClr>
                </a:solidFill>
                <a:cs typeface="Arial"/>
                <a:sym typeface="Arial"/>
              </a:rPr>
              <a:t>er</a:t>
            </a:r>
            <a:r>
              <a:rPr lang="en-GB" sz="4000" b="1" kern="0" dirty="0">
                <a:solidFill>
                  <a:srgbClr val="4472C4">
                    <a:lumMod val="50000"/>
                  </a:srgbClr>
                </a:solidFill>
                <a:cs typeface="Arial"/>
                <a:sym typeface="Arial"/>
              </a:rPr>
              <a:t>, -et) </a:t>
            </a:r>
            <a:r>
              <a:rPr lang="en-GB" sz="4000" kern="0" dirty="0">
                <a:solidFill>
                  <a:srgbClr val="4472C4">
                    <a:lumMod val="50000"/>
                  </a:srgbClr>
                </a:solidFill>
                <a:cs typeface="Arial"/>
                <a:sym typeface="Arial"/>
              </a:rPr>
              <a:t>?</a:t>
            </a:r>
          </a:p>
        </p:txBody>
      </p:sp>
      <p:pic>
        <p:nvPicPr>
          <p:cNvPr id="9" name="Picture 8" descr="woman singing">
            <a:extLst>
              <a:ext uri="{FF2B5EF4-FFF2-40B4-BE49-F238E27FC236}">
                <a16:creationId xmlns:a16="http://schemas.microsoft.com/office/drawing/2014/main" id="{50FC3F23-8DE1-4747-9E41-BED5C2F19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825" y="3165986"/>
            <a:ext cx="1945618" cy="1800000"/>
          </a:xfrm>
          <a:prstGeom prst="rect">
            <a:avLst/>
          </a:prstGeom>
        </p:spPr>
      </p:pic>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a:buClr>
                <a:srgbClr val="000000"/>
              </a:buClr>
              <a:buFont typeface="Arial"/>
              <a:buNone/>
            </a:pPr>
            <a:r>
              <a:rPr lang="en-GB" sz="4400" b="1" kern="0" dirty="0" err="1">
                <a:solidFill>
                  <a:srgbClr val="4472C4">
                    <a:lumMod val="50000"/>
                  </a:srgbClr>
                </a:solidFill>
                <a:cs typeface="Arial"/>
                <a:sym typeface="Arial"/>
              </a:rPr>
              <a:t>ou</a:t>
            </a:r>
            <a:endParaRPr lang="en-GB" sz="4400" b="1" kern="0" dirty="0">
              <a:solidFill>
                <a:srgbClr val="4472C4">
                  <a:lumMod val="50000"/>
                </a:srgbClr>
              </a:solidFill>
              <a:cs typeface="Arial"/>
              <a:sym typeface="Arial"/>
            </a:endParaRPr>
          </a:p>
        </p:txBody>
      </p:sp>
      <p:sp>
        <p:nvSpPr>
          <p:cNvPr id="10" name="TextBox 9">
            <a:extLst>
              <a:ext uri="{FF2B5EF4-FFF2-40B4-BE49-F238E27FC236}">
                <a16:creationId xmlns:a16="http://schemas.microsoft.com/office/drawing/2014/main" id="{AB2CA0F4-8490-46B2-80B3-8719251C2CF0}"/>
              </a:ext>
            </a:extLst>
          </p:cNvPr>
          <p:cNvSpPr txBox="1"/>
          <p:nvPr/>
        </p:nvSpPr>
        <p:spPr>
          <a:xfrm>
            <a:off x="8124298" y="3524186"/>
            <a:ext cx="2438488" cy="707886"/>
          </a:xfrm>
          <a:prstGeom prst="rect">
            <a:avLst/>
          </a:prstGeom>
          <a:noFill/>
        </p:spPr>
        <p:txBody>
          <a:bodyPr wrap="none" rtlCol="0">
            <a:spAutoFit/>
          </a:bodyPr>
          <a:lstStyle/>
          <a:p>
            <a:pPr>
              <a:buClr>
                <a:srgbClr val="000000"/>
              </a:buClr>
              <a:buFont typeface="Arial"/>
              <a:buNone/>
            </a:pPr>
            <a:r>
              <a:rPr lang="en-GB" sz="4000" kern="0" dirty="0">
                <a:solidFill>
                  <a:srgbClr val="4472C4">
                    <a:lumMod val="50000"/>
                  </a:srgbClr>
                </a:solidFill>
                <a:cs typeface="Arial"/>
                <a:sym typeface="Arial"/>
              </a:rPr>
              <a:t>[nothing]</a:t>
            </a:r>
          </a:p>
        </p:txBody>
      </p:sp>
      <p:pic>
        <p:nvPicPr>
          <p:cNvPr id="15" name="Google Shape;459;p16" descr="green checkmark">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026660" y="5273679"/>
            <a:ext cx="720000" cy="720000"/>
          </a:xfrm>
          <a:prstGeom prst="rect">
            <a:avLst/>
          </a:prstGeom>
          <a:noFill/>
          <a:ln>
            <a:noFill/>
          </a:ln>
        </p:spPr>
      </p:pic>
      <p:sp>
        <p:nvSpPr>
          <p:cNvPr id="11" name="TextBox 10">
            <a:extLst>
              <a:ext uri="{FF2B5EF4-FFF2-40B4-BE49-F238E27FC236}">
                <a16:creationId xmlns:a16="http://schemas.microsoft.com/office/drawing/2014/main" id="{195BB2BE-1142-43F0-B0EC-0E3053E0B2C5}"/>
              </a:ext>
            </a:extLst>
          </p:cNvPr>
          <p:cNvSpPr txBox="1"/>
          <p:nvPr/>
        </p:nvSpPr>
        <p:spPr>
          <a:xfrm>
            <a:off x="1746660" y="5310514"/>
            <a:ext cx="2149948" cy="646331"/>
          </a:xfrm>
          <a:prstGeom prst="rect">
            <a:avLst/>
          </a:prstGeom>
          <a:noFill/>
        </p:spPr>
        <p:txBody>
          <a:bodyPr wrap="none" rtlCol="0">
            <a:spAutoFit/>
          </a:bodyPr>
          <a:lstStyle/>
          <a:p>
            <a:pPr>
              <a:buClr>
                <a:srgbClr val="000000"/>
              </a:buClr>
              <a:buFont typeface="Arial"/>
              <a:buNone/>
            </a:pPr>
            <a:r>
              <a:rPr lang="en-GB" sz="3600" kern="0" dirty="0" err="1">
                <a:solidFill>
                  <a:srgbClr val="EE6000"/>
                </a:solidFill>
                <a:cs typeface="Arial"/>
                <a:sym typeface="Arial"/>
              </a:rPr>
              <a:t>ch</a:t>
            </a:r>
            <a:r>
              <a:rPr lang="en-GB" sz="3600" kern="0" dirty="0">
                <a:solidFill>
                  <a:srgbClr val="EE6000"/>
                </a:solidFill>
                <a:cs typeface="Arial"/>
                <a:sym typeface="Arial"/>
              </a:rPr>
              <a:t>______</a:t>
            </a:r>
          </a:p>
        </p:txBody>
      </p:sp>
      <p:sp>
        <p:nvSpPr>
          <p:cNvPr id="13" name="TextBox 12">
            <a:extLst>
              <a:ext uri="{FF2B5EF4-FFF2-40B4-BE49-F238E27FC236}">
                <a16:creationId xmlns:a16="http://schemas.microsoft.com/office/drawing/2014/main" id="{10FDAE1B-4B60-4AD5-817A-E80EFEBA302B}"/>
              </a:ext>
            </a:extLst>
          </p:cNvPr>
          <p:cNvSpPr txBox="1"/>
          <p:nvPr/>
        </p:nvSpPr>
        <p:spPr>
          <a:xfrm>
            <a:off x="2325875" y="5310514"/>
            <a:ext cx="1382110" cy="646331"/>
          </a:xfrm>
          <a:prstGeom prst="rect">
            <a:avLst/>
          </a:prstGeom>
          <a:noFill/>
        </p:spPr>
        <p:txBody>
          <a:bodyPr wrap="none" rtlCol="0">
            <a:spAutoFit/>
          </a:bodyPr>
          <a:lstStyle/>
          <a:p>
            <a:pPr>
              <a:buClr>
                <a:srgbClr val="000000"/>
              </a:buClr>
              <a:buFont typeface="Arial"/>
              <a:buNone/>
            </a:pPr>
            <a:r>
              <a:rPr lang="en-GB" sz="3600" kern="0" dirty="0" err="1">
                <a:solidFill>
                  <a:srgbClr val="EE6000"/>
                </a:solidFill>
                <a:cs typeface="Arial"/>
                <a:sym typeface="Arial"/>
              </a:rPr>
              <a:t>ant</a:t>
            </a:r>
            <a:r>
              <a:rPr lang="en-GB" sz="3600" b="1" kern="0" dirty="0" err="1">
                <a:solidFill>
                  <a:srgbClr val="EE6000"/>
                </a:solidFill>
                <a:cs typeface="Arial"/>
                <a:sym typeface="Arial"/>
              </a:rPr>
              <a:t>er</a:t>
            </a:r>
            <a:endParaRPr lang="en-GB" sz="3600" kern="0" dirty="0">
              <a:solidFill>
                <a:srgbClr val="EE6000"/>
              </a:solidFill>
              <a:cs typeface="Arial"/>
              <a:sym typeface="Arial"/>
            </a:endParaRPr>
          </a:p>
        </p:txBody>
      </p:sp>
      <p:sp>
        <p:nvSpPr>
          <p:cNvPr id="12" name="TextBox 11">
            <a:extLst>
              <a:ext uri="{FF2B5EF4-FFF2-40B4-BE49-F238E27FC236}">
                <a16:creationId xmlns:a16="http://schemas.microsoft.com/office/drawing/2014/main" id="{56C582D8-DF7E-4DF8-8325-41349386C6C7}"/>
              </a:ext>
            </a:extLst>
          </p:cNvPr>
          <p:cNvSpPr txBox="1"/>
          <p:nvPr/>
        </p:nvSpPr>
        <p:spPr>
          <a:xfrm>
            <a:off x="8379175" y="5310514"/>
            <a:ext cx="1709122" cy="646331"/>
          </a:xfrm>
          <a:prstGeom prst="rect">
            <a:avLst/>
          </a:prstGeom>
          <a:noFill/>
        </p:spPr>
        <p:txBody>
          <a:bodyPr wrap="none" rtlCol="0">
            <a:spAutoFit/>
          </a:bodyPr>
          <a:lstStyle/>
          <a:p>
            <a:pPr>
              <a:buClr>
                <a:srgbClr val="000000"/>
              </a:buClr>
              <a:buFont typeface="Arial"/>
              <a:buNone/>
            </a:pPr>
            <a:r>
              <a:rPr lang="en-GB" sz="3600" kern="0" dirty="0">
                <a:solidFill>
                  <a:srgbClr val="EE6000"/>
                </a:solidFill>
                <a:cs typeface="Arial"/>
                <a:sym typeface="Arial"/>
              </a:rPr>
              <a:t>r______</a:t>
            </a:r>
          </a:p>
        </p:txBody>
      </p:sp>
      <p:sp>
        <p:nvSpPr>
          <p:cNvPr id="14" name="TextBox 13">
            <a:extLst>
              <a:ext uri="{FF2B5EF4-FFF2-40B4-BE49-F238E27FC236}">
                <a16:creationId xmlns:a16="http://schemas.microsoft.com/office/drawing/2014/main" id="{131869A7-507C-4FBC-A54D-096F96E32D57}"/>
              </a:ext>
            </a:extLst>
          </p:cNvPr>
          <p:cNvSpPr txBox="1"/>
          <p:nvPr/>
        </p:nvSpPr>
        <p:spPr>
          <a:xfrm>
            <a:off x="8595197" y="5310514"/>
            <a:ext cx="859531" cy="646331"/>
          </a:xfrm>
          <a:prstGeom prst="rect">
            <a:avLst/>
          </a:prstGeom>
          <a:noFill/>
        </p:spPr>
        <p:txBody>
          <a:bodyPr wrap="none" rtlCol="0">
            <a:spAutoFit/>
          </a:bodyPr>
          <a:lstStyle/>
          <a:p>
            <a:pPr>
              <a:buClr>
                <a:srgbClr val="000000"/>
              </a:buClr>
              <a:buFont typeface="Arial"/>
              <a:buNone/>
            </a:pPr>
            <a:r>
              <a:rPr lang="en-GB" sz="3600" kern="0" dirty="0" err="1">
                <a:solidFill>
                  <a:srgbClr val="EE6000"/>
                </a:solidFill>
                <a:cs typeface="Arial"/>
                <a:sym typeface="Arial"/>
              </a:rPr>
              <a:t>ien</a:t>
            </a:r>
            <a:endParaRPr lang="en-GB" sz="3600" kern="0" dirty="0">
              <a:solidFill>
                <a:srgbClr val="EE6000"/>
              </a:solidFill>
              <a:cs typeface="Arial"/>
              <a:sym typeface="Arial"/>
            </a:endParaRPr>
          </a:p>
        </p:txBody>
      </p:sp>
      <p:sp>
        <p:nvSpPr>
          <p:cNvPr id="16" name="Oval Callout 15" descr="oval callout"/>
          <p:cNvSpPr/>
          <p:nvPr/>
        </p:nvSpPr>
        <p:spPr>
          <a:xfrm>
            <a:off x="188942" y="1132556"/>
            <a:ext cx="4914033" cy="1861166"/>
          </a:xfrm>
          <a:prstGeom prst="wedgeEllipseCallout">
            <a:avLst>
              <a:gd name="adj1" fmla="val 39930"/>
              <a:gd name="adj2" fmla="val 5449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17" name="TextBox 16"/>
          <p:cNvSpPr txBox="1"/>
          <p:nvPr/>
        </p:nvSpPr>
        <p:spPr>
          <a:xfrm>
            <a:off x="596317" y="1645525"/>
            <a:ext cx="4099282" cy="769441"/>
          </a:xfrm>
          <a:prstGeom prst="rect">
            <a:avLst/>
          </a:prstGeom>
          <a:noFill/>
        </p:spPr>
        <p:txBody>
          <a:bodyPr wrap="square" rtlCol="0">
            <a:spAutoFit/>
          </a:bodyPr>
          <a:lstStyle/>
          <a:p>
            <a:pPr algn="ctr">
              <a:defRPr/>
            </a:pPr>
            <a:r>
              <a:rPr lang="en-GB" sz="2200" dirty="0">
                <a:solidFill>
                  <a:prstClr val="white"/>
                </a:solidFill>
              </a:rPr>
              <a:t>Here, vocabulary revisiting is combined with SSC revision.</a:t>
            </a:r>
          </a:p>
        </p:txBody>
      </p:sp>
    </p:spTree>
    <p:extLst>
      <p:ext uri="{BB962C8B-B14F-4D97-AF65-F5344CB8AC3E}">
        <p14:creationId xmlns:p14="http://schemas.microsoft.com/office/powerpoint/2010/main" val="19116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68000" y="247046"/>
            <a:ext cx="1289327" cy="4959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rPr>
              <a:t>sprechen</a:t>
            </a:r>
            <a:endParaRPr lang="en-GB" b="1" dirty="0">
              <a:solidFill>
                <a:prstClr val="white"/>
              </a:solidFill>
            </a:endParaRPr>
          </a:p>
        </p:txBody>
      </p:sp>
      <p:pic>
        <p:nvPicPr>
          <p:cNvPr id="2" name="Picture 1" descr="Melanie Leupolz"/>
          <p:cNvPicPr>
            <a:picLocks noChangeAspect="1"/>
          </p:cNvPicPr>
          <p:nvPr/>
        </p:nvPicPr>
        <p:blipFill>
          <a:blip r:embed="rId4"/>
          <a:stretch>
            <a:fillRect/>
          </a:stretch>
        </p:blipFill>
        <p:spPr>
          <a:xfrm>
            <a:off x="7249580" y="1163991"/>
            <a:ext cx="2976040" cy="4759098"/>
          </a:xfrm>
          <a:prstGeom prst="rect">
            <a:avLst/>
          </a:prstGeom>
          <a:ln w="76200">
            <a:solidFill>
              <a:srgbClr val="DAA520"/>
            </a:solidFill>
          </a:ln>
          <a:effectLst>
            <a:outerShdw blurRad="50800" dist="38100" dir="5400000" algn="t" rotWithShape="0">
              <a:prstClr val="black">
                <a:alpha val="40000"/>
              </a:prstClr>
            </a:outerShdw>
          </a:effectLst>
        </p:spPr>
      </p:pic>
      <p:sp>
        <p:nvSpPr>
          <p:cNvPr id="7" name="Rounded Rectangular Callout 6">
            <a:hlinkClick r:id="" action="ppaction://noaction">
              <a:snd r:embed="rId5" name="Leupolz.wav"/>
            </a:hlinkClick>
          </p:cNvPr>
          <p:cNvSpPr/>
          <p:nvPr/>
        </p:nvSpPr>
        <p:spPr>
          <a:xfrm>
            <a:off x="1211954" y="1890583"/>
            <a:ext cx="5066270" cy="2953265"/>
          </a:xfrm>
          <a:prstGeom prst="wedgeRoundRectCallou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prstClr val="white"/>
                </a:solidFill>
              </a:rPr>
              <a:t>Ich</a:t>
            </a:r>
            <a:r>
              <a:rPr lang="en-GB" sz="2800" dirty="0">
                <a:solidFill>
                  <a:prstClr val="white"/>
                </a:solidFill>
              </a:rPr>
              <a:t> </a:t>
            </a:r>
            <a:r>
              <a:rPr lang="en-GB" sz="2800" dirty="0" err="1">
                <a:solidFill>
                  <a:prstClr val="white"/>
                </a:solidFill>
              </a:rPr>
              <a:t>heiße</a:t>
            </a:r>
            <a:r>
              <a:rPr lang="en-GB" sz="2800" dirty="0">
                <a:solidFill>
                  <a:prstClr val="white"/>
                </a:solidFill>
              </a:rPr>
              <a:t> Melanie </a:t>
            </a:r>
            <a:r>
              <a:rPr lang="en-GB" sz="2800" dirty="0" err="1">
                <a:solidFill>
                  <a:prstClr val="white"/>
                </a:solidFill>
              </a:rPr>
              <a:t>L</a:t>
            </a:r>
            <a:r>
              <a:rPr lang="en-GB" sz="2800" b="1" dirty="0" err="1">
                <a:solidFill>
                  <a:prstClr val="white"/>
                </a:solidFill>
              </a:rPr>
              <a:t>eu</a:t>
            </a:r>
            <a:r>
              <a:rPr lang="en-GB" sz="2800" dirty="0" err="1">
                <a:solidFill>
                  <a:prstClr val="white"/>
                </a:solidFill>
              </a:rPr>
              <a:t>polz</a:t>
            </a:r>
            <a:r>
              <a:rPr lang="en-GB" sz="2800" dirty="0">
                <a:solidFill>
                  <a:prstClr val="white"/>
                </a:solidFill>
              </a:rPr>
              <a:t>.  </a:t>
            </a:r>
            <a:r>
              <a:rPr lang="en-GB" sz="2800" dirty="0" err="1">
                <a:solidFill>
                  <a:prstClr val="white"/>
                </a:solidFill>
              </a:rPr>
              <a:t>Ich</a:t>
            </a:r>
            <a:r>
              <a:rPr lang="en-GB" sz="2800" dirty="0">
                <a:solidFill>
                  <a:prstClr val="white"/>
                </a:solidFill>
              </a:rPr>
              <a:t> </a:t>
            </a:r>
            <a:r>
              <a:rPr lang="en-GB" sz="2800" dirty="0" err="1">
                <a:solidFill>
                  <a:prstClr val="white"/>
                </a:solidFill>
              </a:rPr>
              <a:t>spiele</a:t>
            </a:r>
            <a:r>
              <a:rPr lang="en-GB" sz="2800" dirty="0">
                <a:solidFill>
                  <a:prstClr val="white"/>
                </a:solidFill>
              </a:rPr>
              <a:t> </a:t>
            </a:r>
            <a:r>
              <a:rPr lang="en-GB" sz="2800" dirty="0" err="1">
                <a:solidFill>
                  <a:prstClr val="white"/>
                </a:solidFill>
              </a:rPr>
              <a:t>für</a:t>
            </a:r>
            <a:r>
              <a:rPr lang="en-GB" sz="2800" dirty="0">
                <a:solidFill>
                  <a:prstClr val="white"/>
                </a:solidFill>
              </a:rPr>
              <a:t> D</a:t>
            </a:r>
            <a:r>
              <a:rPr lang="en-GB" sz="2800" b="1" dirty="0">
                <a:solidFill>
                  <a:prstClr val="white"/>
                </a:solidFill>
              </a:rPr>
              <a:t>eu</a:t>
            </a:r>
            <a:r>
              <a:rPr lang="en-GB" sz="2800" dirty="0">
                <a:solidFill>
                  <a:prstClr val="white"/>
                </a:solidFill>
              </a:rPr>
              <a:t>tschland </a:t>
            </a:r>
            <a:r>
              <a:rPr lang="en-GB" sz="2800" dirty="0" err="1">
                <a:solidFill>
                  <a:prstClr val="white"/>
                </a:solidFill>
              </a:rPr>
              <a:t>Fußball</a:t>
            </a:r>
            <a:r>
              <a:rPr lang="en-GB" sz="2800" dirty="0">
                <a:solidFill>
                  <a:prstClr val="white"/>
                </a:solidFill>
              </a:rPr>
              <a:t> </a:t>
            </a:r>
            <a:r>
              <a:rPr lang="en-GB" sz="2800" dirty="0" err="1">
                <a:solidFill>
                  <a:prstClr val="white"/>
                </a:solidFill>
              </a:rPr>
              <a:t>aber</a:t>
            </a:r>
            <a:r>
              <a:rPr lang="en-GB" sz="2800" dirty="0">
                <a:solidFill>
                  <a:prstClr val="white"/>
                </a:solidFill>
              </a:rPr>
              <a:t> </a:t>
            </a:r>
            <a:r>
              <a:rPr lang="en-GB" sz="2800" dirty="0" err="1">
                <a:solidFill>
                  <a:prstClr val="white"/>
                </a:solidFill>
              </a:rPr>
              <a:t>ich</a:t>
            </a:r>
            <a:r>
              <a:rPr lang="en-GB" sz="2800" dirty="0">
                <a:solidFill>
                  <a:prstClr val="white"/>
                </a:solidFill>
              </a:rPr>
              <a:t> </a:t>
            </a:r>
            <a:r>
              <a:rPr lang="en-GB" sz="2800" dirty="0" err="1">
                <a:solidFill>
                  <a:prstClr val="white"/>
                </a:solidFill>
              </a:rPr>
              <a:t>spiele</a:t>
            </a:r>
            <a:r>
              <a:rPr lang="en-GB" sz="2800" dirty="0">
                <a:solidFill>
                  <a:prstClr val="white"/>
                </a:solidFill>
              </a:rPr>
              <a:t> </a:t>
            </a:r>
            <a:r>
              <a:rPr lang="en-GB" sz="2800" dirty="0" err="1">
                <a:solidFill>
                  <a:prstClr val="white"/>
                </a:solidFill>
              </a:rPr>
              <a:t>h</a:t>
            </a:r>
            <a:r>
              <a:rPr lang="en-GB" sz="2800" b="1" dirty="0" err="1">
                <a:solidFill>
                  <a:prstClr val="white"/>
                </a:solidFill>
              </a:rPr>
              <a:t>eu</a:t>
            </a:r>
            <a:r>
              <a:rPr lang="en-GB" sz="2800" dirty="0" err="1">
                <a:solidFill>
                  <a:prstClr val="white"/>
                </a:solidFill>
              </a:rPr>
              <a:t>te</a:t>
            </a:r>
            <a:r>
              <a:rPr lang="en-GB" sz="2800" dirty="0">
                <a:solidFill>
                  <a:prstClr val="white"/>
                </a:solidFill>
              </a:rPr>
              <a:t> </a:t>
            </a:r>
            <a:r>
              <a:rPr lang="en-GB" sz="2800" dirty="0" err="1">
                <a:solidFill>
                  <a:prstClr val="white"/>
                </a:solidFill>
              </a:rPr>
              <a:t>mit</a:t>
            </a:r>
            <a:r>
              <a:rPr lang="en-GB" sz="2800" dirty="0">
                <a:solidFill>
                  <a:prstClr val="white"/>
                </a:solidFill>
              </a:rPr>
              <a:t> </a:t>
            </a:r>
            <a:r>
              <a:rPr lang="en-GB" sz="2800" dirty="0" err="1">
                <a:solidFill>
                  <a:prstClr val="white"/>
                </a:solidFill>
              </a:rPr>
              <a:t>n</a:t>
            </a:r>
            <a:r>
              <a:rPr lang="en-GB" sz="2800" b="1" dirty="0" err="1">
                <a:solidFill>
                  <a:prstClr val="white"/>
                </a:solidFill>
              </a:rPr>
              <a:t>eu</a:t>
            </a:r>
            <a:r>
              <a:rPr lang="en-GB" sz="2800" dirty="0" err="1">
                <a:solidFill>
                  <a:prstClr val="white"/>
                </a:solidFill>
              </a:rPr>
              <a:t>n</a:t>
            </a:r>
            <a:r>
              <a:rPr lang="en-GB" sz="2800" dirty="0">
                <a:solidFill>
                  <a:prstClr val="white"/>
                </a:solidFill>
              </a:rPr>
              <a:t> </a:t>
            </a:r>
            <a:r>
              <a:rPr lang="en-GB" sz="2800" dirty="0" err="1">
                <a:solidFill>
                  <a:prstClr val="white"/>
                </a:solidFill>
              </a:rPr>
              <a:t>Fr</a:t>
            </a:r>
            <a:r>
              <a:rPr lang="en-GB" sz="2800" b="1" dirty="0" err="1">
                <a:solidFill>
                  <a:prstClr val="white"/>
                </a:solidFill>
              </a:rPr>
              <a:t>eu</a:t>
            </a:r>
            <a:r>
              <a:rPr lang="en-GB" sz="2800" dirty="0" err="1">
                <a:solidFill>
                  <a:prstClr val="white"/>
                </a:solidFill>
              </a:rPr>
              <a:t>nden</a:t>
            </a:r>
            <a:r>
              <a:rPr lang="en-GB" sz="2800" dirty="0">
                <a:solidFill>
                  <a:prstClr val="white"/>
                </a:solidFill>
              </a:rPr>
              <a:t> </a:t>
            </a:r>
            <a:r>
              <a:rPr lang="en-GB" sz="2800" dirty="0" err="1">
                <a:solidFill>
                  <a:prstClr val="white"/>
                </a:solidFill>
              </a:rPr>
              <a:t>Schlagz</a:t>
            </a:r>
            <a:r>
              <a:rPr lang="en-GB" sz="2800" b="1" dirty="0" err="1">
                <a:solidFill>
                  <a:prstClr val="white"/>
                </a:solidFill>
              </a:rPr>
              <a:t>eu</a:t>
            </a:r>
            <a:r>
              <a:rPr lang="en-GB" sz="2800" dirty="0" err="1">
                <a:solidFill>
                  <a:prstClr val="white"/>
                </a:solidFill>
              </a:rPr>
              <a:t>g</a:t>
            </a:r>
            <a:r>
              <a:rPr lang="en-GB" sz="2800" dirty="0">
                <a:solidFill>
                  <a:prstClr val="white"/>
                </a:solidFill>
              </a:rPr>
              <a:t>!</a:t>
            </a:r>
          </a:p>
        </p:txBody>
      </p:sp>
      <p:sp>
        <p:nvSpPr>
          <p:cNvPr id="8" name="Oval Callout 7" descr="oval callout"/>
          <p:cNvSpPr/>
          <p:nvPr/>
        </p:nvSpPr>
        <p:spPr>
          <a:xfrm>
            <a:off x="6278223" y="3910818"/>
            <a:ext cx="5004065" cy="2383318"/>
          </a:xfrm>
          <a:prstGeom prst="wedgeEllipseCallout">
            <a:avLst>
              <a:gd name="adj1" fmla="val -45448"/>
              <a:gd name="adj2" fmla="val -65056"/>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9" name="TextBox 8"/>
          <p:cNvSpPr txBox="1"/>
          <p:nvPr/>
        </p:nvSpPr>
        <p:spPr>
          <a:xfrm>
            <a:off x="6696306" y="4290883"/>
            <a:ext cx="4167898" cy="1938992"/>
          </a:xfrm>
          <a:prstGeom prst="rect">
            <a:avLst/>
          </a:prstGeom>
          <a:noFill/>
        </p:spPr>
        <p:txBody>
          <a:bodyPr wrap="square" rtlCol="0">
            <a:spAutoFit/>
          </a:bodyPr>
          <a:lstStyle/>
          <a:p>
            <a:pPr algn="ctr">
              <a:defRPr/>
            </a:pPr>
            <a:r>
              <a:rPr lang="en-GB" sz="2000" dirty="0">
                <a:solidFill>
                  <a:prstClr val="white"/>
                </a:solidFill>
              </a:rPr>
              <a:t>This read aloud text features one SSC but brings together many others, doubles as vocabulary revision and also  includes some cultural knowledge.</a:t>
            </a:r>
          </a:p>
        </p:txBody>
      </p:sp>
    </p:spTree>
    <p:extLst>
      <p:ext uri="{BB962C8B-B14F-4D97-AF65-F5344CB8AC3E}">
        <p14:creationId xmlns:p14="http://schemas.microsoft.com/office/powerpoint/2010/main" val="70639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1">
            <a:extLst>
              <a:ext uri="{FF2B5EF4-FFF2-40B4-BE49-F238E27FC236}">
                <a16:creationId xmlns:a16="http://schemas.microsoft.com/office/drawing/2014/main" id="{FF9D5FC3-2828-4A20-AB45-539B08625342}"/>
              </a:ext>
            </a:extLst>
          </p:cNvPr>
          <p:cNvSpPr/>
          <p:nvPr/>
        </p:nvSpPr>
        <p:spPr>
          <a:xfrm>
            <a:off x="10587210" y="113302"/>
            <a:ext cx="1423748"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Phonetik</a:t>
            </a: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269789" y="195937"/>
            <a:ext cx="10515600" cy="1325563"/>
          </a:xfrm>
        </p:spPr>
        <p:txBody>
          <a:bodyPr/>
          <a:lstStyle/>
          <a:p>
            <a:r>
              <a:rPr lang="en-GB" dirty="0" err="1"/>
              <a:t>Zungenbrecher</a:t>
            </a:r>
            <a:r>
              <a:rPr lang="en-GB" dirty="0"/>
              <a:t> </a:t>
            </a:r>
            <a:br>
              <a:rPr lang="en-GB" dirty="0"/>
            </a:br>
            <a:endParaRPr lang="en-GB" sz="3200" i="1" dirty="0"/>
          </a:p>
        </p:txBody>
      </p:sp>
      <p:sp>
        <p:nvSpPr>
          <p:cNvPr id="3" name="Content Placeholder 2"/>
          <p:cNvSpPr>
            <a:spLocks noGrp="1"/>
          </p:cNvSpPr>
          <p:nvPr>
            <p:ph idx="1"/>
          </p:nvPr>
        </p:nvSpPr>
        <p:spPr>
          <a:xfrm>
            <a:off x="269789" y="1348236"/>
            <a:ext cx="10515600" cy="1662924"/>
          </a:xfrm>
        </p:spPr>
        <p:txBody>
          <a:bodyPr>
            <a:normAutofit fontScale="77500" lnSpcReduction="20000"/>
          </a:bodyPr>
          <a:lstStyle/>
          <a:p>
            <a:pPr marL="0" indent="0">
              <a:buNone/>
            </a:pPr>
            <a:r>
              <a:rPr lang="de-DE" sz="6500" dirty="0"/>
              <a:t>Auf dem Rasen rasen Hasen, atmen rasselnd durch die Nasen. </a:t>
            </a:r>
            <a:endParaRPr lang="en-GB" sz="3600" dirty="0"/>
          </a:p>
        </p:txBody>
      </p:sp>
      <p:sp>
        <p:nvSpPr>
          <p:cNvPr id="5" name="Action Button: Forward or Next 4" descr="action button to play the audio">
            <a:hlinkClick r:id="" action="ppaction://noaction" highlightClick="1">
              <a:snd r:embed="rId3" name="Rasen_slower.wav"/>
            </a:hlinkClick>
          </p:cNvPr>
          <p:cNvSpPr/>
          <p:nvPr/>
        </p:nvSpPr>
        <p:spPr>
          <a:xfrm>
            <a:off x="10591800" y="1065132"/>
            <a:ext cx="815546" cy="842031"/>
          </a:xfrm>
          <a:prstGeom prst="actionButtonForwardNext">
            <a:avLst/>
          </a:prstGeom>
          <a:solidFill>
            <a:srgbClr val="DAA52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Action Button: Forward or Next 5" descr="action button to play the audio">
            <a:hlinkClick r:id="" action="ppaction://noaction" highlightClick="1">
              <a:snd r:embed="rId4" name="Rasen_fast.wav"/>
            </a:hlinkClick>
          </p:cNvPr>
          <p:cNvSpPr/>
          <p:nvPr/>
        </p:nvSpPr>
        <p:spPr>
          <a:xfrm>
            <a:off x="10591800" y="2108995"/>
            <a:ext cx="815546" cy="842031"/>
          </a:xfrm>
          <a:prstGeom prst="actionButtonForwardNext">
            <a:avLst/>
          </a:prstGeom>
          <a:solidFill>
            <a:srgbClr val="DAA52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30" name="Picture 6" descr="rabbit">
            <a:extLst>
              <a:ext uri="{FF2B5EF4-FFF2-40B4-BE49-F238E27FC236}">
                <a16:creationId xmlns:a16="http://schemas.microsoft.com/office/drawing/2014/main" id="{E2E5416A-ECE3-4CA0-8158-C119DFC45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973" y="2951026"/>
            <a:ext cx="4362806" cy="27449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nner, Easter, Hare, Landscape, Egg">
            <a:extLst>
              <a:ext uri="{FF2B5EF4-FFF2-40B4-BE49-F238E27FC236}">
                <a16:creationId xmlns:a16="http://schemas.microsoft.com/office/drawing/2014/main" id="{C8DB0469-992C-4F08-AD69-D14F3DA41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726" y="3213037"/>
            <a:ext cx="6796301" cy="1788453"/>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descr="rabbit with painted Easter eggs "/>
          <p:cNvSpPr/>
          <p:nvPr/>
        </p:nvSpPr>
        <p:spPr>
          <a:xfrm>
            <a:off x="6403281" y="3809831"/>
            <a:ext cx="5004065" cy="2383318"/>
          </a:xfrm>
          <a:prstGeom prst="wedgeEllipseCallout">
            <a:avLst>
              <a:gd name="adj1" fmla="val -45448"/>
              <a:gd name="adj2" fmla="val -65056"/>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TextBox 9"/>
          <p:cNvSpPr txBox="1"/>
          <p:nvPr/>
        </p:nvSpPr>
        <p:spPr>
          <a:xfrm>
            <a:off x="6696306" y="4290883"/>
            <a:ext cx="4167898" cy="1631216"/>
          </a:xfrm>
          <a:prstGeom prst="rect">
            <a:avLst/>
          </a:prstGeom>
          <a:noFill/>
        </p:spPr>
        <p:txBody>
          <a:bodyPr wrap="square" rtlCol="0">
            <a:spAutoFit/>
          </a:bodyPr>
          <a:lstStyle/>
          <a:p>
            <a:pPr algn="ctr">
              <a:defRPr/>
            </a:pPr>
            <a:r>
              <a:rPr lang="en-GB" sz="2000" dirty="0">
                <a:solidFill>
                  <a:prstClr val="white"/>
                </a:solidFill>
                <a:latin typeface="Century Gothic" panose="020B0502020202020204" pitchFamily="34" charset="0"/>
              </a:rPr>
              <a:t>Tongue twisters are a useful source of read aloud practice that include unknown words, compelling students to apply their SSC knowledge.</a:t>
            </a:r>
          </a:p>
        </p:txBody>
      </p:sp>
    </p:spTree>
    <p:extLst>
      <p:ext uri="{BB962C8B-B14F-4D97-AF65-F5344CB8AC3E}">
        <p14:creationId xmlns:p14="http://schemas.microsoft.com/office/powerpoint/2010/main" val="243017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5601"/>
            <a:ext cx="10515600" cy="651209"/>
          </a:xfrm>
        </p:spPr>
        <p:txBody>
          <a:bodyPr>
            <a:noAutofit/>
          </a:bodyPr>
          <a:lstStyle/>
          <a:p>
            <a:r>
              <a:rPr lang="en-GB" sz="3200" dirty="0"/>
              <a:t>Remember there are different ways to pronounce ‘z’.</a:t>
            </a:r>
          </a:p>
        </p:txBody>
      </p:sp>
      <p:sp>
        <p:nvSpPr>
          <p:cNvPr id="4" name="Title 1"/>
          <p:cNvSpPr txBox="1">
            <a:spLocks/>
          </p:cNvSpPr>
          <p:nvPr/>
        </p:nvSpPr>
        <p:spPr>
          <a:xfrm>
            <a:off x="838200" y="1641564"/>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In most of Spain, ‘z’ is pronounced like the ‘th’ in English (as you just heard).</a:t>
            </a:r>
          </a:p>
        </p:txBody>
      </p:sp>
      <p:sp>
        <p:nvSpPr>
          <p:cNvPr id="5" name="Title 1"/>
          <p:cNvSpPr txBox="1">
            <a:spLocks/>
          </p:cNvSpPr>
          <p:nvPr/>
        </p:nvSpPr>
        <p:spPr>
          <a:xfrm>
            <a:off x="838200" y="2873256"/>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In the Canary Islands and Latin America, this ‘z’ is often pronounced like an ‘s’.</a:t>
            </a:r>
          </a:p>
        </p:txBody>
      </p:sp>
      <p:sp>
        <p:nvSpPr>
          <p:cNvPr id="6" name="Title 1"/>
          <p:cNvSpPr txBox="1">
            <a:spLocks/>
          </p:cNvSpPr>
          <p:nvPr/>
        </p:nvSpPr>
        <p:spPr>
          <a:xfrm>
            <a:off x="838200" y="4104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Compare:</a:t>
            </a:r>
          </a:p>
        </p:txBody>
      </p:sp>
      <p:sp>
        <p:nvSpPr>
          <p:cNvPr id="12" name="Action Button: Custom 11">
            <a:hlinkClick r:id="" action="ppaction://noaction" highlightClick="1">
              <a:snd r:embed="rId5" name="zapato (Sp).wav"/>
            </a:hlinkClick>
          </p:cNvPr>
          <p:cNvSpPr/>
          <p:nvPr/>
        </p:nvSpPr>
        <p:spPr>
          <a:xfrm>
            <a:off x="430968" y="492163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sp>
        <p:nvSpPr>
          <p:cNvPr id="7" name="Title 1"/>
          <p:cNvSpPr txBox="1">
            <a:spLocks/>
          </p:cNvSpPr>
          <p:nvPr/>
        </p:nvSpPr>
        <p:spPr>
          <a:xfrm>
            <a:off x="838200" y="475615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solidFill>
                  <a:srgbClr val="4472C4">
                    <a:lumMod val="50000"/>
                  </a:srgbClr>
                </a:solidFill>
              </a:rPr>
              <a:t>naturaleza</a:t>
            </a:r>
            <a:endParaRPr lang="en-GB" sz="3200" dirty="0">
              <a:solidFill>
                <a:srgbClr val="4472C4">
                  <a:lumMod val="50000"/>
                </a:srgbClr>
              </a:solidFill>
            </a:endParaRPr>
          </a:p>
        </p:txBody>
      </p:sp>
      <p:sp>
        <p:nvSpPr>
          <p:cNvPr id="8" name="Title 1"/>
          <p:cNvSpPr txBox="1">
            <a:spLocks/>
          </p:cNvSpPr>
          <p:nvPr/>
        </p:nvSpPr>
        <p:spPr>
          <a:xfrm>
            <a:off x="3493956" y="4756156"/>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(mainland Spain)</a:t>
            </a:r>
          </a:p>
        </p:txBody>
      </p:sp>
      <p:sp>
        <p:nvSpPr>
          <p:cNvPr id="13" name="Action Button: Custom 12">
            <a:hlinkClick r:id="" action="ppaction://noaction" highlightClick="1">
              <a:snd r:embed="rId6" name="zapato (L Am).wav"/>
            </a:hlinkClick>
          </p:cNvPr>
          <p:cNvSpPr/>
          <p:nvPr/>
        </p:nvSpPr>
        <p:spPr>
          <a:xfrm>
            <a:off x="430968" y="557284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sp>
        <p:nvSpPr>
          <p:cNvPr id="9" name="Title 1"/>
          <p:cNvSpPr txBox="1">
            <a:spLocks/>
          </p:cNvSpPr>
          <p:nvPr/>
        </p:nvSpPr>
        <p:spPr>
          <a:xfrm>
            <a:off x="838200" y="5407365"/>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solidFill>
                  <a:srgbClr val="4472C4">
                    <a:lumMod val="50000"/>
                  </a:srgbClr>
                </a:solidFill>
              </a:rPr>
              <a:t>naturaleza</a:t>
            </a:r>
            <a:endParaRPr lang="en-GB" sz="3200" dirty="0">
              <a:solidFill>
                <a:srgbClr val="4472C4">
                  <a:lumMod val="50000"/>
                </a:srgbClr>
              </a:solidFill>
            </a:endParaRPr>
          </a:p>
        </p:txBody>
      </p:sp>
      <p:sp>
        <p:nvSpPr>
          <p:cNvPr id="10" name="Title 1"/>
          <p:cNvSpPr txBox="1">
            <a:spLocks/>
          </p:cNvSpPr>
          <p:nvPr/>
        </p:nvSpPr>
        <p:spPr>
          <a:xfrm>
            <a:off x="3493955" y="5407364"/>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rgbClr val="4472C4">
                    <a:lumMod val="50000"/>
                  </a:srgbClr>
                </a:solidFill>
              </a:rPr>
              <a:t>(Canaries &amp; Latin America)</a:t>
            </a:r>
          </a:p>
        </p:txBody>
      </p:sp>
      <p:sp>
        <p:nvSpPr>
          <p:cNvPr id="14" name="Oval Callout 13" descr="oval callout"/>
          <p:cNvSpPr/>
          <p:nvPr/>
        </p:nvSpPr>
        <p:spPr>
          <a:xfrm>
            <a:off x="6278223" y="3910818"/>
            <a:ext cx="5004065" cy="2383318"/>
          </a:xfrm>
          <a:prstGeom prst="wedgeEllipseCallout">
            <a:avLst>
              <a:gd name="adj1" fmla="val -45448"/>
              <a:gd name="adj2" fmla="val -65056"/>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15" name="TextBox 14"/>
          <p:cNvSpPr txBox="1"/>
          <p:nvPr/>
        </p:nvSpPr>
        <p:spPr>
          <a:xfrm>
            <a:off x="6696306" y="4290883"/>
            <a:ext cx="4167898" cy="1631216"/>
          </a:xfrm>
          <a:prstGeom prst="rect">
            <a:avLst/>
          </a:prstGeom>
          <a:noFill/>
        </p:spPr>
        <p:txBody>
          <a:bodyPr wrap="square" rtlCol="0">
            <a:spAutoFit/>
          </a:bodyPr>
          <a:lstStyle/>
          <a:p>
            <a:pPr algn="ctr">
              <a:defRPr/>
            </a:pPr>
            <a:r>
              <a:rPr lang="en-GB" sz="2000" dirty="0">
                <a:solidFill>
                  <a:prstClr val="white"/>
                </a:solidFill>
              </a:rPr>
              <a:t>Phonics tasks can also draw attention to sociolinguistic differences, and develop students’ awareness of language diversity.</a:t>
            </a:r>
          </a:p>
        </p:txBody>
      </p:sp>
    </p:spTree>
    <p:extLst>
      <p:ext uri="{BB962C8B-B14F-4D97-AF65-F5344CB8AC3E}">
        <p14:creationId xmlns:p14="http://schemas.microsoft.com/office/powerpoint/2010/main" val="234362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naturaleza.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naturaleza 2.wav"/>
                                        </p:tgtEl>
                                      </p:cMediaNode>
                                    </p:audio>
                                  </p:sub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12" grpId="0" animBg="1"/>
      <p:bldP spid="7" grpId="0"/>
      <p:bldP spid="8" grpId="0"/>
      <p:bldP spid="13" grpId="0" animBg="1"/>
      <p:bldP spid="9" grpId="0"/>
      <p:bldP spid="10"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307950" y="248442"/>
            <a:ext cx="1888141" cy="356098"/>
          </a:xfrm>
        </p:spPr>
        <p:txBody>
          <a:bodyPr>
            <a:noAutofit/>
          </a:bodyPr>
          <a:lstStyle/>
          <a:p>
            <a:r>
              <a:rPr lang="en-GB" sz="2800" b="1" dirty="0" err="1">
                <a:solidFill>
                  <a:srgbClr val="002060"/>
                </a:solidFill>
              </a:rPr>
              <a:t>Escucha</a:t>
            </a:r>
            <a:r>
              <a:rPr lang="en-GB" sz="2800" b="1" dirty="0">
                <a:solidFill>
                  <a:srgbClr val="002060"/>
                </a:solidFill>
              </a:rPr>
              <a:t>. </a:t>
            </a:r>
          </a:p>
        </p:txBody>
      </p:sp>
      <p:sp>
        <p:nvSpPr>
          <p:cNvPr id="3" name="TextBox 2"/>
          <p:cNvSpPr txBox="1"/>
          <p:nvPr/>
        </p:nvSpPr>
        <p:spPr>
          <a:xfrm>
            <a:off x="2141753" y="138966"/>
            <a:ext cx="4650581" cy="523220"/>
          </a:xfrm>
          <a:prstGeom prst="rect">
            <a:avLst/>
          </a:prstGeom>
          <a:noFill/>
        </p:spPr>
        <p:txBody>
          <a:bodyPr wrap="square" rtlCol="0">
            <a:spAutoFit/>
          </a:bodyPr>
          <a:lstStyle/>
          <a:p>
            <a:r>
              <a:rPr lang="en-GB" sz="2800" b="1" dirty="0">
                <a:solidFill>
                  <a:srgbClr val="002060"/>
                </a:solidFill>
              </a:rPr>
              <a:t>¿</a:t>
            </a:r>
            <a:r>
              <a:rPr lang="en-GB" sz="2800" b="1" dirty="0" err="1">
                <a:solidFill>
                  <a:srgbClr val="002060"/>
                </a:solidFill>
              </a:rPr>
              <a:t>Dónde</a:t>
            </a:r>
            <a:r>
              <a:rPr lang="en-GB" sz="2800" b="1" dirty="0">
                <a:solidFill>
                  <a:srgbClr val="002060"/>
                </a:solidFill>
              </a:rPr>
              <a:t> </a:t>
            </a:r>
            <a:r>
              <a:rPr lang="en-GB" sz="2800" b="1" dirty="0" err="1">
                <a:solidFill>
                  <a:srgbClr val="002060"/>
                </a:solidFill>
              </a:rPr>
              <a:t>está</a:t>
            </a:r>
            <a:r>
              <a:rPr lang="en-GB" sz="2800" b="1" dirty="0">
                <a:solidFill>
                  <a:srgbClr val="002060"/>
                </a:solidFill>
              </a:rPr>
              <a:t> la persona? </a:t>
            </a:r>
          </a:p>
        </p:txBody>
      </p:sp>
      <p:sp>
        <p:nvSpPr>
          <p:cNvPr id="17" name="Title 1"/>
          <p:cNvSpPr txBox="1">
            <a:spLocks/>
          </p:cNvSpPr>
          <p:nvPr/>
        </p:nvSpPr>
        <p:spPr>
          <a:xfrm>
            <a:off x="362288" y="591555"/>
            <a:ext cx="9816882" cy="641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pPr>
            <a:r>
              <a:rPr lang="en-GB" sz="2800" b="1" dirty="0" err="1">
                <a:solidFill>
                  <a:srgbClr val="002060"/>
                </a:solidFill>
              </a:rPr>
              <a:t>Escucha</a:t>
            </a:r>
            <a:r>
              <a:rPr lang="en-GB" sz="2800" b="1" dirty="0">
                <a:solidFill>
                  <a:srgbClr val="002060"/>
                </a:solidFill>
              </a:rPr>
              <a:t> </a:t>
            </a:r>
            <a:r>
              <a:rPr lang="en-GB" sz="2800" b="1" dirty="0" err="1">
                <a:solidFill>
                  <a:srgbClr val="002060"/>
                </a:solidFill>
              </a:rPr>
              <a:t>otra</a:t>
            </a:r>
            <a:r>
              <a:rPr lang="en-GB" sz="2800" b="1" dirty="0">
                <a:solidFill>
                  <a:srgbClr val="002060"/>
                </a:solidFill>
              </a:rPr>
              <a:t> </a:t>
            </a:r>
            <a:r>
              <a:rPr lang="en-GB" sz="2800" b="1" dirty="0" err="1">
                <a:solidFill>
                  <a:srgbClr val="002060"/>
                </a:solidFill>
              </a:rPr>
              <a:t>vez</a:t>
            </a:r>
            <a:r>
              <a:rPr lang="en-GB" sz="2800" b="1" dirty="0">
                <a:solidFill>
                  <a:srgbClr val="002060"/>
                </a:solidFill>
              </a:rPr>
              <a:t> y escribe la </a:t>
            </a:r>
            <a:r>
              <a:rPr lang="en-GB" sz="2800" b="1" dirty="0" err="1">
                <a:solidFill>
                  <a:srgbClr val="002060"/>
                </a:solidFill>
              </a:rPr>
              <a:t>frase</a:t>
            </a:r>
            <a:r>
              <a:rPr lang="en-GB" sz="2800" b="1" dirty="0">
                <a:solidFill>
                  <a:srgbClr val="002060"/>
                </a:solidFill>
              </a:rPr>
              <a:t>. ¿</a:t>
            </a:r>
            <a:r>
              <a:rPr lang="en-GB" sz="2800" b="1" dirty="0" err="1">
                <a:solidFill>
                  <a:srgbClr val="002060"/>
                </a:solidFill>
              </a:rPr>
              <a:t>Qué</a:t>
            </a:r>
            <a:r>
              <a:rPr lang="en-GB" sz="2800" b="1" dirty="0">
                <a:solidFill>
                  <a:srgbClr val="002060"/>
                </a:solidFill>
              </a:rPr>
              <a:t> </a:t>
            </a:r>
            <a:r>
              <a:rPr lang="en-GB" sz="2800" b="1" dirty="0" err="1">
                <a:solidFill>
                  <a:srgbClr val="002060"/>
                </a:solidFill>
              </a:rPr>
              <a:t>significa</a:t>
            </a:r>
            <a:r>
              <a:rPr lang="en-GB" sz="2800" b="1" dirty="0">
                <a:solidFill>
                  <a:srgbClr val="002060"/>
                </a:solidFill>
              </a:rPr>
              <a:t>?</a:t>
            </a:r>
          </a:p>
        </p:txBody>
      </p:sp>
      <p:pic>
        <p:nvPicPr>
          <p:cNvPr id="18" name="Picture 17" descr="Spanish speaking world&#10;"/>
          <p:cNvPicPr/>
          <p:nvPr/>
        </p:nvPicPr>
        <p:blipFill rotWithShape="1">
          <a:blip r:embed="rId3" cstate="print">
            <a:extLst>
              <a:ext uri="{28A0092B-C50C-407E-A947-70E740481C1C}">
                <a14:useLocalDpi xmlns:a14="http://schemas.microsoft.com/office/drawing/2010/main" val="0"/>
              </a:ext>
            </a:extLst>
          </a:blip>
          <a:srcRect l="23820" t="28560" r="36927" b="25153"/>
          <a:stretch/>
        </p:blipFill>
        <p:spPr bwMode="auto">
          <a:xfrm>
            <a:off x="9927623" y="133533"/>
            <a:ext cx="1944748" cy="1437685"/>
          </a:xfrm>
          <a:prstGeom prst="rect">
            <a:avLst/>
          </a:prstGeom>
          <a:ln>
            <a:noFill/>
          </a:ln>
          <a:extLst>
            <a:ext uri="{53640926-AAD7-44D8-BBD7-CCE9431645EC}">
              <a14:shadowObscured xmlns:a14="http://schemas.microsoft.com/office/drawing/2010/main"/>
            </a:ext>
          </a:extLst>
        </p:spPr>
      </p:pic>
      <p:graphicFrame>
        <p:nvGraphicFramePr>
          <p:cNvPr id="5" name="Tabla 4">
            <a:extLst>
              <a:ext uri="{FF2B5EF4-FFF2-40B4-BE49-F238E27FC236}">
                <a16:creationId xmlns:a16="http://schemas.microsoft.com/office/drawing/2014/main" id="{2A456197-298B-1E4A-9596-74423CEDB75C}"/>
              </a:ext>
            </a:extLst>
          </p:cNvPr>
          <p:cNvGraphicFramePr>
            <a:graphicFrameLocks noGrp="1"/>
          </p:cNvGraphicFramePr>
          <p:nvPr/>
        </p:nvGraphicFramePr>
        <p:xfrm>
          <a:off x="259739" y="1751954"/>
          <a:ext cx="5400160" cy="4170160"/>
        </p:xfrm>
        <a:graphic>
          <a:graphicData uri="http://schemas.openxmlformats.org/drawingml/2006/table">
            <a:tbl>
              <a:tblPr firstRow="1" bandRow="1">
                <a:tableStyleId>{8A107856-5554-42FB-B03E-39F5DBC370BA}</a:tableStyleId>
              </a:tblPr>
              <a:tblGrid>
                <a:gridCol w="983434">
                  <a:extLst>
                    <a:ext uri="{9D8B030D-6E8A-4147-A177-3AD203B41FA5}">
                      <a16:colId xmlns:a16="http://schemas.microsoft.com/office/drawing/2014/main" val="3212352524"/>
                    </a:ext>
                  </a:extLst>
                </a:gridCol>
                <a:gridCol w="2208363">
                  <a:extLst>
                    <a:ext uri="{9D8B030D-6E8A-4147-A177-3AD203B41FA5}">
                      <a16:colId xmlns:a16="http://schemas.microsoft.com/office/drawing/2014/main" val="3975948012"/>
                    </a:ext>
                  </a:extLst>
                </a:gridCol>
                <a:gridCol w="2208363">
                  <a:extLst>
                    <a:ext uri="{9D8B030D-6E8A-4147-A177-3AD203B41FA5}">
                      <a16:colId xmlns:a16="http://schemas.microsoft.com/office/drawing/2014/main" val="2321293653"/>
                    </a:ext>
                  </a:extLst>
                </a:gridCol>
              </a:tblGrid>
              <a:tr h="583054">
                <a:tc>
                  <a:txBody>
                    <a:bodyPr/>
                    <a:lstStyle/>
                    <a:p>
                      <a:endParaRPr lang="x-none" dirty="0"/>
                    </a:p>
                  </a:txBody>
                  <a:tcPr/>
                </a:tc>
                <a:tc>
                  <a:txBody>
                    <a:bodyPr/>
                    <a:lstStyle/>
                    <a:p>
                      <a:pPr algn="ctr"/>
                      <a:r>
                        <a:rPr lang="x-none" dirty="0">
                          <a:solidFill>
                            <a:srgbClr val="002060"/>
                          </a:solidFill>
                        </a:rPr>
                        <a:t>España</a:t>
                      </a:r>
                    </a:p>
                  </a:txBody>
                  <a:tcPr/>
                </a:tc>
                <a:tc>
                  <a:txBody>
                    <a:bodyPr/>
                    <a:lstStyle/>
                    <a:p>
                      <a:pPr algn="ctr"/>
                      <a:r>
                        <a:rPr lang="x-none" dirty="0">
                          <a:solidFill>
                            <a:srgbClr val="002060"/>
                          </a:solidFill>
                        </a:rPr>
                        <a:t>Latinoamérica / Canarias</a:t>
                      </a:r>
                    </a:p>
                  </a:txBody>
                  <a:tcPr/>
                </a:tc>
                <a:extLst>
                  <a:ext uri="{0D108BD9-81ED-4DB2-BD59-A6C34878D82A}">
                    <a16:rowId xmlns:a16="http://schemas.microsoft.com/office/drawing/2014/main" val="1618326333"/>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1820434900"/>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51597389"/>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002282666"/>
                  </a:ext>
                </a:extLst>
              </a:tr>
              <a:tr h="70601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515354939"/>
                  </a:ext>
                </a:extLst>
              </a:tr>
              <a:tr h="706016">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362052452"/>
                  </a:ext>
                </a:extLst>
              </a:tr>
            </a:tbl>
          </a:graphicData>
        </a:graphic>
      </p:graphicFrame>
      <p:sp>
        <p:nvSpPr>
          <p:cNvPr id="26" name="Action Button: Custom 6">
            <a:hlinkClick r:id="" action="ppaction://noaction" highlightClick="1">
              <a:snd r:embed="rId4" name="hay pa%CC%81jaros azules en los a%CC%81rboles de la zona.wav"/>
            </a:hlinkClick>
            <a:extLst>
              <a:ext uri="{FF2B5EF4-FFF2-40B4-BE49-F238E27FC236}">
                <a16:creationId xmlns:a16="http://schemas.microsoft.com/office/drawing/2014/main" id="{191EA8F8-F14B-B042-BD52-84031E2457A3}"/>
              </a:ext>
            </a:extLst>
          </p:cNvPr>
          <p:cNvSpPr/>
          <p:nvPr/>
        </p:nvSpPr>
        <p:spPr>
          <a:xfrm>
            <a:off x="528736" y="25563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1</a:t>
            </a:r>
          </a:p>
        </p:txBody>
      </p:sp>
      <p:pic>
        <p:nvPicPr>
          <p:cNvPr id="46" name="Picture 14" descr="Correct">
            <a:extLst>
              <a:ext uri="{FF2B5EF4-FFF2-40B4-BE49-F238E27FC236}">
                <a16:creationId xmlns:a16="http://schemas.microsoft.com/office/drawing/2014/main" id="{8854BE09-574C-7448-B888-3A69474C2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753" y="2443319"/>
            <a:ext cx="415973" cy="433305"/>
          </a:xfrm>
          <a:prstGeom prst="rect">
            <a:avLst/>
          </a:prstGeom>
        </p:spPr>
      </p:pic>
      <p:sp>
        <p:nvSpPr>
          <p:cNvPr id="27" name="Action Button: Custom 7">
            <a:hlinkClick r:id="" action="ppaction://noaction" highlightClick="1">
              <a:snd r:embed="rId6" name="debo organizar los zapatos.wav"/>
            </a:hlinkClick>
            <a:extLst>
              <a:ext uri="{FF2B5EF4-FFF2-40B4-BE49-F238E27FC236}">
                <a16:creationId xmlns:a16="http://schemas.microsoft.com/office/drawing/2014/main" id="{3B36600F-2A0A-F44E-B589-D04FF8AD10A2}"/>
              </a:ext>
            </a:extLst>
          </p:cNvPr>
          <p:cNvSpPr/>
          <p:nvPr/>
        </p:nvSpPr>
        <p:spPr>
          <a:xfrm>
            <a:off x="528735" y="324472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2</a:t>
            </a:r>
          </a:p>
        </p:txBody>
      </p:sp>
      <p:pic>
        <p:nvPicPr>
          <p:cNvPr id="47" name="Picture 14" descr="Correct">
            <a:extLst>
              <a:ext uri="{FF2B5EF4-FFF2-40B4-BE49-F238E27FC236}">
                <a16:creationId xmlns:a16="http://schemas.microsoft.com/office/drawing/2014/main" id="{3398608B-1A67-6542-93CF-39B55598F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7043" y="3221369"/>
            <a:ext cx="415973" cy="433305"/>
          </a:xfrm>
          <a:prstGeom prst="rect">
            <a:avLst/>
          </a:prstGeom>
        </p:spPr>
      </p:pic>
      <p:sp>
        <p:nvSpPr>
          <p:cNvPr id="28" name="Action Button: Custom 8">
            <a:hlinkClick r:id="" action="ppaction://noaction" highlightClick="1">
              <a:snd r:embed="rId7" name="la plaza esta%CC%81 a la izquierda.wav"/>
            </a:hlinkClick>
            <a:extLst>
              <a:ext uri="{FF2B5EF4-FFF2-40B4-BE49-F238E27FC236}">
                <a16:creationId xmlns:a16="http://schemas.microsoft.com/office/drawing/2014/main" id="{DB8B4A08-152C-D044-A0AA-C0B61EAF9FAA}"/>
              </a:ext>
            </a:extLst>
          </p:cNvPr>
          <p:cNvSpPr/>
          <p:nvPr/>
        </p:nvSpPr>
        <p:spPr>
          <a:xfrm>
            <a:off x="528735" y="395771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3</a:t>
            </a:r>
          </a:p>
        </p:txBody>
      </p:sp>
      <p:pic>
        <p:nvPicPr>
          <p:cNvPr id="48" name="Picture 14" descr="Correct">
            <a:extLst>
              <a:ext uri="{FF2B5EF4-FFF2-40B4-BE49-F238E27FC236}">
                <a16:creationId xmlns:a16="http://schemas.microsoft.com/office/drawing/2014/main" id="{B677D5A5-D10A-984C-B41A-D8899D8FE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269" y="3921657"/>
            <a:ext cx="415973" cy="433305"/>
          </a:xfrm>
          <a:prstGeom prst="rect">
            <a:avLst/>
          </a:prstGeom>
        </p:spPr>
      </p:pic>
      <p:sp>
        <p:nvSpPr>
          <p:cNvPr id="29" name="Action Button: Custom 9">
            <a:hlinkClick r:id="" action="ppaction://noaction" highlightClick="1">
              <a:snd r:embed="rId8" name="debes empezar un dibujo de la naturaleza.wav"/>
            </a:hlinkClick>
            <a:extLst>
              <a:ext uri="{FF2B5EF4-FFF2-40B4-BE49-F238E27FC236}">
                <a16:creationId xmlns:a16="http://schemas.microsoft.com/office/drawing/2014/main" id="{1A1B0D86-B46E-FD4C-91F7-6B4939748FA4}"/>
              </a:ext>
            </a:extLst>
          </p:cNvPr>
          <p:cNvSpPr/>
          <p:nvPr/>
        </p:nvSpPr>
        <p:spPr>
          <a:xfrm>
            <a:off x="528734" y="467643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4</a:t>
            </a:r>
          </a:p>
        </p:txBody>
      </p:sp>
      <p:pic>
        <p:nvPicPr>
          <p:cNvPr id="49" name="Picture 14" descr="Correct">
            <a:extLst>
              <a:ext uri="{FF2B5EF4-FFF2-40B4-BE49-F238E27FC236}">
                <a16:creationId xmlns:a16="http://schemas.microsoft.com/office/drawing/2014/main" id="{96DD0C9B-6087-4643-A525-ADA7A9937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753" y="4619906"/>
            <a:ext cx="415973" cy="433305"/>
          </a:xfrm>
          <a:prstGeom prst="rect">
            <a:avLst/>
          </a:prstGeom>
        </p:spPr>
      </p:pic>
      <p:sp>
        <p:nvSpPr>
          <p:cNvPr id="30" name="Action Button: Custom 10">
            <a:hlinkClick r:id="" action="ppaction://noaction" highlightClick="1">
              <a:snd r:embed="rId9" name="tiene diez ideas en la cabeza.wav"/>
            </a:hlinkClick>
            <a:extLst>
              <a:ext uri="{FF2B5EF4-FFF2-40B4-BE49-F238E27FC236}">
                <a16:creationId xmlns:a16="http://schemas.microsoft.com/office/drawing/2014/main" id="{4FA77E95-3061-244E-A0D7-DDE497AEABED}"/>
              </a:ext>
            </a:extLst>
          </p:cNvPr>
          <p:cNvSpPr/>
          <p:nvPr/>
        </p:nvSpPr>
        <p:spPr>
          <a:xfrm>
            <a:off x="506735" y="538942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5</a:t>
            </a:r>
          </a:p>
        </p:txBody>
      </p:sp>
      <p:pic>
        <p:nvPicPr>
          <p:cNvPr id="50" name="Picture 14" descr="Correct">
            <a:extLst>
              <a:ext uri="{FF2B5EF4-FFF2-40B4-BE49-F238E27FC236}">
                <a16:creationId xmlns:a16="http://schemas.microsoft.com/office/drawing/2014/main" id="{2E0DC72A-5ECA-EC4A-9FDA-61F97D27D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269" y="5369825"/>
            <a:ext cx="415973" cy="433305"/>
          </a:xfrm>
          <a:prstGeom prst="rect">
            <a:avLst/>
          </a:prstGeom>
        </p:spPr>
      </p:pic>
      <p:graphicFrame>
        <p:nvGraphicFramePr>
          <p:cNvPr id="6" name="Tabla 5">
            <a:extLst>
              <a:ext uri="{FF2B5EF4-FFF2-40B4-BE49-F238E27FC236}">
                <a16:creationId xmlns:a16="http://schemas.microsoft.com/office/drawing/2014/main" id="{F2714E62-F353-D746-B2A1-BAFE7CE018AA}"/>
              </a:ext>
            </a:extLst>
          </p:cNvPr>
          <p:cNvGraphicFramePr>
            <a:graphicFrameLocks noGrp="1"/>
          </p:cNvGraphicFramePr>
          <p:nvPr/>
        </p:nvGraphicFramePr>
        <p:xfrm>
          <a:off x="5816009" y="1751953"/>
          <a:ext cx="6056362" cy="4170162"/>
        </p:xfrm>
        <a:graphic>
          <a:graphicData uri="http://schemas.openxmlformats.org/drawingml/2006/table">
            <a:tbl>
              <a:tblPr firstRow="1" bandRow="1">
                <a:tableStyleId>{8A107856-5554-42FB-B03E-39F5DBC370BA}</a:tableStyleId>
              </a:tblPr>
              <a:tblGrid>
                <a:gridCol w="3028181">
                  <a:extLst>
                    <a:ext uri="{9D8B030D-6E8A-4147-A177-3AD203B41FA5}">
                      <a16:colId xmlns:a16="http://schemas.microsoft.com/office/drawing/2014/main" val="2326217365"/>
                    </a:ext>
                  </a:extLst>
                </a:gridCol>
                <a:gridCol w="3028181">
                  <a:extLst>
                    <a:ext uri="{9D8B030D-6E8A-4147-A177-3AD203B41FA5}">
                      <a16:colId xmlns:a16="http://schemas.microsoft.com/office/drawing/2014/main" val="753517558"/>
                    </a:ext>
                  </a:extLst>
                </a:gridCol>
              </a:tblGrid>
              <a:tr h="695027">
                <a:tc>
                  <a:txBody>
                    <a:bodyPr/>
                    <a:lstStyle/>
                    <a:p>
                      <a:pPr algn="ctr"/>
                      <a:r>
                        <a:rPr lang="x-none" dirty="0">
                          <a:solidFill>
                            <a:srgbClr val="002060"/>
                          </a:solidFill>
                        </a:rPr>
                        <a:t>Frase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dirty="0">
                          <a:solidFill>
                            <a:srgbClr val="002060"/>
                          </a:solidFill>
                        </a:rPr>
                        <a:t>¿Qué significa?</a:t>
                      </a:r>
                    </a:p>
                    <a:p>
                      <a:pPr algn="ctr"/>
                      <a:endParaRPr lang="x-none" dirty="0">
                        <a:solidFill>
                          <a:srgbClr val="002060"/>
                        </a:solidFill>
                      </a:endParaRPr>
                    </a:p>
                  </a:txBody>
                  <a:tcPr/>
                </a:tc>
                <a:extLst>
                  <a:ext uri="{0D108BD9-81ED-4DB2-BD59-A6C34878D82A}">
                    <a16:rowId xmlns:a16="http://schemas.microsoft.com/office/drawing/2014/main" val="3532640703"/>
                  </a:ext>
                </a:extLst>
              </a:tr>
              <a:tr h="695027">
                <a:tc>
                  <a:txBody>
                    <a:bodyPr/>
                    <a:lstStyle/>
                    <a:p>
                      <a:endParaRPr lang="x-none" dirty="0"/>
                    </a:p>
                  </a:txBody>
                  <a:tcPr/>
                </a:tc>
                <a:tc>
                  <a:txBody>
                    <a:bodyPr/>
                    <a:lstStyle/>
                    <a:p>
                      <a:endParaRPr lang="x-none"/>
                    </a:p>
                  </a:txBody>
                  <a:tcPr/>
                </a:tc>
                <a:extLst>
                  <a:ext uri="{0D108BD9-81ED-4DB2-BD59-A6C34878D82A}">
                    <a16:rowId xmlns:a16="http://schemas.microsoft.com/office/drawing/2014/main" val="1924806471"/>
                  </a:ext>
                </a:extLst>
              </a:tr>
              <a:tr h="695027">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38336679"/>
                  </a:ext>
                </a:extLst>
              </a:tr>
              <a:tr h="695027">
                <a:tc>
                  <a:txBody>
                    <a:bodyPr/>
                    <a:lstStyle/>
                    <a:p>
                      <a:endParaRPr lang="x-none"/>
                    </a:p>
                  </a:txBody>
                  <a:tcPr/>
                </a:tc>
                <a:tc>
                  <a:txBody>
                    <a:bodyPr/>
                    <a:lstStyle/>
                    <a:p>
                      <a:endParaRPr lang="x-none" dirty="0"/>
                    </a:p>
                  </a:txBody>
                  <a:tcPr/>
                </a:tc>
                <a:extLst>
                  <a:ext uri="{0D108BD9-81ED-4DB2-BD59-A6C34878D82A}">
                    <a16:rowId xmlns:a16="http://schemas.microsoft.com/office/drawing/2014/main" val="2097481164"/>
                  </a:ext>
                </a:extLst>
              </a:tr>
              <a:tr h="695027">
                <a:tc>
                  <a:txBody>
                    <a:bodyPr/>
                    <a:lstStyle/>
                    <a:p>
                      <a:endParaRPr lang="x-none"/>
                    </a:p>
                  </a:txBody>
                  <a:tcPr/>
                </a:tc>
                <a:tc>
                  <a:txBody>
                    <a:bodyPr/>
                    <a:lstStyle/>
                    <a:p>
                      <a:endParaRPr lang="x-none" dirty="0"/>
                    </a:p>
                  </a:txBody>
                  <a:tcPr/>
                </a:tc>
                <a:extLst>
                  <a:ext uri="{0D108BD9-81ED-4DB2-BD59-A6C34878D82A}">
                    <a16:rowId xmlns:a16="http://schemas.microsoft.com/office/drawing/2014/main" val="3807467674"/>
                  </a:ext>
                </a:extLst>
              </a:tr>
              <a:tr h="695027">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33184972"/>
                  </a:ext>
                </a:extLst>
              </a:tr>
            </a:tbl>
          </a:graphicData>
        </a:graphic>
      </p:graphicFrame>
      <p:sp>
        <p:nvSpPr>
          <p:cNvPr id="15" name="CuadroTexto 14">
            <a:extLst>
              <a:ext uri="{FF2B5EF4-FFF2-40B4-BE49-F238E27FC236}">
                <a16:creationId xmlns:a16="http://schemas.microsoft.com/office/drawing/2014/main" id="{6FC7AA63-408C-B647-801E-FCFBDD6A22C8}"/>
              </a:ext>
            </a:extLst>
          </p:cNvPr>
          <p:cNvSpPr txBox="1"/>
          <p:nvPr/>
        </p:nvSpPr>
        <p:spPr>
          <a:xfrm>
            <a:off x="5800640" y="2438120"/>
            <a:ext cx="2999320" cy="707886"/>
          </a:xfrm>
          <a:prstGeom prst="rect">
            <a:avLst/>
          </a:prstGeom>
          <a:noFill/>
        </p:spPr>
        <p:txBody>
          <a:bodyPr wrap="square" rtlCol="0">
            <a:spAutoFit/>
          </a:bodyPr>
          <a:lstStyle/>
          <a:p>
            <a:r>
              <a:rPr lang="en-GB" sz="2000" dirty="0">
                <a:solidFill>
                  <a:srgbClr val="002060"/>
                </a:solidFill>
              </a:rPr>
              <a:t>Hay </a:t>
            </a:r>
            <a:r>
              <a:rPr lang="en-GB" sz="2000" dirty="0" err="1">
                <a:solidFill>
                  <a:srgbClr val="002060"/>
                </a:solidFill>
              </a:rPr>
              <a:t>pájaros</a:t>
            </a:r>
            <a:r>
              <a:rPr lang="en-GB" sz="2000" dirty="0">
                <a:solidFill>
                  <a:srgbClr val="002060"/>
                </a:solidFill>
              </a:rPr>
              <a:t> </a:t>
            </a:r>
            <a:r>
              <a:rPr lang="en-GB" sz="2000" dirty="0" err="1">
                <a:solidFill>
                  <a:srgbClr val="002060"/>
                </a:solidFill>
              </a:rPr>
              <a:t>azules</a:t>
            </a:r>
            <a:r>
              <a:rPr lang="en-GB" sz="2000" dirty="0">
                <a:solidFill>
                  <a:srgbClr val="002060"/>
                </a:solidFill>
              </a:rPr>
              <a:t> </a:t>
            </a:r>
            <a:r>
              <a:rPr lang="en-GB" sz="2000" dirty="0" err="1">
                <a:solidFill>
                  <a:srgbClr val="002060"/>
                </a:solidFill>
              </a:rPr>
              <a:t>en</a:t>
            </a:r>
            <a:r>
              <a:rPr lang="en-GB" sz="2000" dirty="0">
                <a:solidFill>
                  <a:srgbClr val="002060"/>
                </a:solidFill>
              </a:rPr>
              <a:t> los </a:t>
            </a:r>
            <a:r>
              <a:rPr lang="en-GB" sz="2000" dirty="0" err="1">
                <a:solidFill>
                  <a:srgbClr val="002060"/>
                </a:solidFill>
              </a:rPr>
              <a:t>árboles</a:t>
            </a:r>
            <a:r>
              <a:rPr lang="en-GB" sz="2000" dirty="0">
                <a:solidFill>
                  <a:srgbClr val="002060"/>
                </a:solidFill>
              </a:rPr>
              <a:t> de la zona.</a:t>
            </a:r>
            <a:endParaRPr lang="x-none" sz="2000" dirty="0">
              <a:solidFill>
                <a:srgbClr val="002060"/>
              </a:solidFill>
            </a:endParaRPr>
          </a:p>
        </p:txBody>
      </p:sp>
      <p:sp>
        <p:nvSpPr>
          <p:cNvPr id="51" name="CuadroTexto 50">
            <a:extLst>
              <a:ext uri="{FF2B5EF4-FFF2-40B4-BE49-F238E27FC236}">
                <a16:creationId xmlns:a16="http://schemas.microsoft.com/office/drawing/2014/main" id="{FDA6B6B8-9520-B841-B4FE-2A01C251D280}"/>
              </a:ext>
            </a:extLst>
          </p:cNvPr>
          <p:cNvSpPr txBox="1"/>
          <p:nvPr/>
        </p:nvSpPr>
        <p:spPr>
          <a:xfrm>
            <a:off x="8900633" y="2438120"/>
            <a:ext cx="2987107" cy="707886"/>
          </a:xfrm>
          <a:prstGeom prst="rect">
            <a:avLst/>
          </a:prstGeom>
          <a:noFill/>
        </p:spPr>
        <p:txBody>
          <a:bodyPr wrap="square" rtlCol="0">
            <a:spAutoFit/>
          </a:bodyPr>
          <a:lstStyle/>
          <a:p>
            <a:r>
              <a:rPr lang="en-GB" sz="2000" i="1" dirty="0">
                <a:solidFill>
                  <a:srgbClr val="002060"/>
                </a:solidFill>
              </a:rPr>
              <a:t>There are blue birds in the trees of the area.</a:t>
            </a:r>
            <a:endParaRPr lang="x-none" sz="2000" i="1" dirty="0">
              <a:solidFill>
                <a:srgbClr val="002060"/>
              </a:solidFill>
            </a:endParaRPr>
          </a:p>
        </p:txBody>
      </p:sp>
      <p:sp>
        <p:nvSpPr>
          <p:cNvPr id="39" name="CuadroTexto 38">
            <a:extLst>
              <a:ext uri="{FF2B5EF4-FFF2-40B4-BE49-F238E27FC236}">
                <a16:creationId xmlns:a16="http://schemas.microsoft.com/office/drawing/2014/main" id="{E4B7A5A8-5595-E44A-8580-6EB65005FD08}"/>
              </a:ext>
            </a:extLst>
          </p:cNvPr>
          <p:cNvSpPr txBox="1"/>
          <p:nvPr/>
        </p:nvSpPr>
        <p:spPr>
          <a:xfrm>
            <a:off x="5819480" y="3130319"/>
            <a:ext cx="2827065" cy="707886"/>
          </a:xfrm>
          <a:prstGeom prst="rect">
            <a:avLst/>
          </a:prstGeom>
          <a:noFill/>
        </p:spPr>
        <p:txBody>
          <a:bodyPr wrap="square" rtlCol="0">
            <a:spAutoFit/>
          </a:bodyPr>
          <a:lstStyle/>
          <a:p>
            <a:r>
              <a:rPr lang="en-GB" sz="2000" dirty="0" err="1">
                <a:solidFill>
                  <a:srgbClr val="002060"/>
                </a:solidFill>
              </a:rPr>
              <a:t>Debo</a:t>
            </a:r>
            <a:r>
              <a:rPr lang="en-GB" sz="2000" dirty="0">
                <a:solidFill>
                  <a:srgbClr val="002060"/>
                </a:solidFill>
              </a:rPr>
              <a:t> </a:t>
            </a:r>
            <a:r>
              <a:rPr lang="en-GB" sz="2000" dirty="0" err="1">
                <a:solidFill>
                  <a:srgbClr val="002060"/>
                </a:solidFill>
              </a:rPr>
              <a:t>organizar</a:t>
            </a:r>
            <a:r>
              <a:rPr lang="en-GB" sz="2000" dirty="0">
                <a:solidFill>
                  <a:srgbClr val="002060"/>
                </a:solidFill>
              </a:rPr>
              <a:t> los </a:t>
            </a:r>
            <a:r>
              <a:rPr lang="en-GB" sz="2000" dirty="0" err="1">
                <a:solidFill>
                  <a:srgbClr val="002060"/>
                </a:solidFill>
              </a:rPr>
              <a:t>zapatos</a:t>
            </a:r>
            <a:r>
              <a:rPr lang="en-GB" sz="2000" dirty="0">
                <a:solidFill>
                  <a:srgbClr val="002060"/>
                </a:solidFill>
              </a:rPr>
              <a:t>.</a:t>
            </a:r>
          </a:p>
        </p:txBody>
      </p:sp>
      <p:sp>
        <p:nvSpPr>
          <p:cNvPr id="52" name="CuadroTexto 51">
            <a:extLst>
              <a:ext uri="{FF2B5EF4-FFF2-40B4-BE49-F238E27FC236}">
                <a16:creationId xmlns:a16="http://schemas.microsoft.com/office/drawing/2014/main" id="{EBCAD8DA-A3AD-E841-B131-2ABDC556E563}"/>
              </a:ext>
            </a:extLst>
          </p:cNvPr>
          <p:cNvSpPr txBox="1"/>
          <p:nvPr/>
        </p:nvSpPr>
        <p:spPr>
          <a:xfrm>
            <a:off x="8922633" y="3145182"/>
            <a:ext cx="2827065" cy="707886"/>
          </a:xfrm>
          <a:prstGeom prst="rect">
            <a:avLst/>
          </a:prstGeom>
          <a:noFill/>
        </p:spPr>
        <p:txBody>
          <a:bodyPr wrap="square" rtlCol="0">
            <a:spAutoFit/>
          </a:bodyPr>
          <a:lstStyle/>
          <a:p>
            <a:r>
              <a:rPr lang="en-GB" sz="2000" i="1" dirty="0">
                <a:solidFill>
                  <a:srgbClr val="002060"/>
                </a:solidFill>
              </a:rPr>
              <a:t>I must organise the shoes.</a:t>
            </a:r>
            <a:endParaRPr lang="x-none" sz="2000" i="1" dirty="0">
              <a:solidFill>
                <a:srgbClr val="002060"/>
              </a:solidFill>
            </a:endParaRPr>
          </a:p>
        </p:txBody>
      </p:sp>
      <p:sp>
        <p:nvSpPr>
          <p:cNvPr id="40" name="CuadroTexto 39">
            <a:extLst>
              <a:ext uri="{FF2B5EF4-FFF2-40B4-BE49-F238E27FC236}">
                <a16:creationId xmlns:a16="http://schemas.microsoft.com/office/drawing/2014/main" id="{9E431B57-32CB-694B-A825-13F07DC7E27F}"/>
              </a:ext>
            </a:extLst>
          </p:cNvPr>
          <p:cNvSpPr txBox="1"/>
          <p:nvPr/>
        </p:nvSpPr>
        <p:spPr>
          <a:xfrm>
            <a:off x="5826572" y="3837034"/>
            <a:ext cx="2827065" cy="707886"/>
          </a:xfrm>
          <a:prstGeom prst="rect">
            <a:avLst/>
          </a:prstGeom>
          <a:noFill/>
        </p:spPr>
        <p:txBody>
          <a:bodyPr wrap="square" rtlCol="0">
            <a:spAutoFit/>
          </a:bodyPr>
          <a:lstStyle/>
          <a:p>
            <a:r>
              <a:rPr lang="en-GB" sz="2000" dirty="0">
                <a:solidFill>
                  <a:srgbClr val="002060"/>
                </a:solidFill>
              </a:rPr>
              <a:t>La plaza </a:t>
            </a:r>
            <a:r>
              <a:rPr lang="en-GB" sz="2000" dirty="0" err="1">
                <a:solidFill>
                  <a:srgbClr val="002060"/>
                </a:solidFill>
              </a:rPr>
              <a:t>está</a:t>
            </a:r>
            <a:r>
              <a:rPr lang="en-GB" sz="2000" dirty="0">
                <a:solidFill>
                  <a:srgbClr val="002060"/>
                </a:solidFill>
              </a:rPr>
              <a:t> a la </a:t>
            </a:r>
            <a:r>
              <a:rPr lang="en-GB" sz="2000" dirty="0" err="1">
                <a:solidFill>
                  <a:srgbClr val="002060"/>
                </a:solidFill>
              </a:rPr>
              <a:t>izquierda</a:t>
            </a:r>
            <a:r>
              <a:rPr lang="en-GB" sz="2000" dirty="0">
                <a:solidFill>
                  <a:srgbClr val="002060"/>
                </a:solidFill>
              </a:rPr>
              <a:t>.</a:t>
            </a:r>
          </a:p>
        </p:txBody>
      </p:sp>
      <p:sp>
        <p:nvSpPr>
          <p:cNvPr id="53" name="CuadroTexto 52">
            <a:extLst>
              <a:ext uri="{FF2B5EF4-FFF2-40B4-BE49-F238E27FC236}">
                <a16:creationId xmlns:a16="http://schemas.microsoft.com/office/drawing/2014/main" id="{260F6324-0E3D-1444-BAA3-12821A5C280F}"/>
              </a:ext>
            </a:extLst>
          </p:cNvPr>
          <p:cNvSpPr txBox="1"/>
          <p:nvPr/>
        </p:nvSpPr>
        <p:spPr>
          <a:xfrm>
            <a:off x="8922633" y="3853068"/>
            <a:ext cx="2827065" cy="707886"/>
          </a:xfrm>
          <a:prstGeom prst="rect">
            <a:avLst/>
          </a:prstGeom>
          <a:noFill/>
        </p:spPr>
        <p:txBody>
          <a:bodyPr wrap="square" rtlCol="0">
            <a:spAutoFit/>
          </a:bodyPr>
          <a:lstStyle/>
          <a:p>
            <a:r>
              <a:rPr lang="en-GB" sz="2000" i="1" dirty="0">
                <a:solidFill>
                  <a:srgbClr val="002060"/>
                </a:solidFill>
              </a:rPr>
              <a:t>The square is on the left.</a:t>
            </a:r>
            <a:endParaRPr lang="x-none" sz="2000" i="1" dirty="0">
              <a:solidFill>
                <a:srgbClr val="002060"/>
              </a:solidFill>
            </a:endParaRPr>
          </a:p>
        </p:txBody>
      </p:sp>
      <p:sp>
        <p:nvSpPr>
          <p:cNvPr id="43" name="CuadroTexto 42">
            <a:extLst>
              <a:ext uri="{FF2B5EF4-FFF2-40B4-BE49-F238E27FC236}">
                <a16:creationId xmlns:a16="http://schemas.microsoft.com/office/drawing/2014/main" id="{C7B9E06C-4657-BE40-8B0C-3AAA1F3ABEB9}"/>
              </a:ext>
            </a:extLst>
          </p:cNvPr>
          <p:cNvSpPr txBox="1"/>
          <p:nvPr/>
        </p:nvSpPr>
        <p:spPr>
          <a:xfrm>
            <a:off x="5784219" y="4516775"/>
            <a:ext cx="3193329" cy="707886"/>
          </a:xfrm>
          <a:prstGeom prst="rect">
            <a:avLst/>
          </a:prstGeom>
          <a:noFill/>
        </p:spPr>
        <p:txBody>
          <a:bodyPr wrap="square" rtlCol="0">
            <a:spAutoFit/>
          </a:bodyPr>
          <a:lstStyle/>
          <a:p>
            <a:r>
              <a:rPr lang="en-GB" sz="2000" dirty="0" err="1">
                <a:solidFill>
                  <a:srgbClr val="002060"/>
                </a:solidFill>
              </a:rPr>
              <a:t>Debes</a:t>
            </a:r>
            <a:r>
              <a:rPr lang="en-GB" sz="2000" dirty="0">
                <a:solidFill>
                  <a:srgbClr val="002060"/>
                </a:solidFill>
              </a:rPr>
              <a:t> </a:t>
            </a:r>
            <a:r>
              <a:rPr lang="en-GB" sz="2000" dirty="0" err="1">
                <a:solidFill>
                  <a:srgbClr val="002060"/>
                </a:solidFill>
              </a:rPr>
              <a:t>empezar</a:t>
            </a:r>
            <a:r>
              <a:rPr lang="en-GB" sz="2000" dirty="0">
                <a:solidFill>
                  <a:srgbClr val="002060"/>
                </a:solidFill>
              </a:rPr>
              <a:t> un </a:t>
            </a:r>
            <a:r>
              <a:rPr lang="en-GB" sz="2000" dirty="0" err="1">
                <a:solidFill>
                  <a:srgbClr val="002060"/>
                </a:solidFill>
              </a:rPr>
              <a:t>dibujo</a:t>
            </a:r>
            <a:r>
              <a:rPr lang="en-GB" sz="2000" dirty="0">
                <a:solidFill>
                  <a:srgbClr val="002060"/>
                </a:solidFill>
              </a:rPr>
              <a:t> de la </a:t>
            </a:r>
            <a:r>
              <a:rPr lang="en-GB" sz="2000" dirty="0" err="1">
                <a:solidFill>
                  <a:srgbClr val="002060"/>
                </a:solidFill>
              </a:rPr>
              <a:t>naturaleza</a:t>
            </a:r>
            <a:r>
              <a:rPr lang="en-GB" sz="2000" dirty="0">
                <a:solidFill>
                  <a:srgbClr val="002060"/>
                </a:solidFill>
              </a:rPr>
              <a:t>.</a:t>
            </a:r>
          </a:p>
        </p:txBody>
      </p:sp>
      <p:sp>
        <p:nvSpPr>
          <p:cNvPr id="54" name="CuadroTexto 53">
            <a:extLst>
              <a:ext uri="{FF2B5EF4-FFF2-40B4-BE49-F238E27FC236}">
                <a16:creationId xmlns:a16="http://schemas.microsoft.com/office/drawing/2014/main" id="{C443B485-1460-754E-8B9F-7FEAE3519A0D}"/>
              </a:ext>
            </a:extLst>
          </p:cNvPr>
          <p:cNvSpPr txBox="1"/>
          <p:nvPr/>
        </p:nvSpPr>
        <p:spPr>
          <a:xfrm>
            <a:off x="8900633" y="4533648"/>
            <a:ext cx="2827065" cy="707886"/>
          </a:xfrm>
          <a:prstGeom prst="rect">
            <a:avLst/>
          </a:prstGeom>
          <a:noFill/>
        </p:spPr>
        <p:txBody>
          <a:bodyPr wrap="square" rtlCol="0">
            <a:spAutoFit/>
          </a:bodyPr>
          <a:lstStyle/>
          <a:p>
            <a:r>
              <a:rPr lang="en-GB" sz="2000" i="1" dirty="0">
                <a:solidFill>
                  <a:srgbClr val="0F205F"/>
                </a:solidFill>
              </a:rPr>
              <a:t>You must start a drawing of nature.</a:t>
            </a:r>
            <a:endParaRPr lang="x-none" sz="2000" i="1" dirty="0">
              <a:solidFill>
                <a:srgbClr val="0F205F"/>
              </a:solidFill>
            </a:endParaRPr>
          </a:p>
        </p:txBody>
      </p:sp>
      <p:sp>
        <p:nvSpPr>
          <p:cNvPr id="45" name="CuadroTexto 44">
            <a:extLst>
              <a:ext uri="{FF2B5EF4-FFF2-40B4-BE49-F238E27FC236}">
                <a16:creationId xmlns:a16="http://schemas.microsoft.com/office/drawing/2014/main" id="{646E45F5-007C-A94F-85AD-9A538C02D0EF}"/>
              </a:ext>
            </a:extLst>
          </p:cNvPr>
          <p:cNvSpPr txBox="1"/>
          <p:nvPr/>
        </p:nvSpPr>
        <p:spPr>
          <a:xfrm>
            <a:off x="5799726" y="5213817"/>
            <a:ext cx="3102447" cy="707886"/>
          </a:xfrm>
          <a:prstGeom prst="rect">
            <a:avLst/>
          </a:prstGeom>
          <a:noFill/>
        </p:spPr>
        <p:txBody>
          <a:bodyPr wrap="square" rtlCol="0">
            <a:spAutoFit/>
          </a:bodyPr>
          <a:lstStyle/>
          <a:p>
            <a:r>
              <a:rPr lang="en-GB" sz="2000" dirty="0">
                <a:solidFill>
                  <a:srgbClr val="002060"/>
                </a:solidFill>
              </a:rPr>
              <a:t>Tiene </a:t>
            </a:r>
            <a:r>
              <a:rPr lang="en-GB" sz="2000" dirty="0" err="1">
                <a:solidFill>
                  <a:srgbClr val="002060"/>
                </a:solidFill>
              </a:rPr>
              <a:t>diez</a:t>
            </a:r>
            <a:r>
              <a:rPr lang="en-GB" sz="2000" dirty="0">
                <a:solidFill>
                  <a:srgbClr val="002060"/>
                </a:solidFill>
              </a:rPr>
              <a:t> ideas </a:t>
            </a:r>
            <a:r>
              <a:rPr lang="en-GB" sz="2000" dirty="0" err="1">
                <a:solidFill>
                  <a:srgbClr val="002060"/>
                </a:solidFill>
              </a:rPr>
              <a:t>en</a:t>
            </a:r>
            <a:r>
              <a:rPr lang="en-GB" sz="2000" dirty="0">
                <a:solidFill>
                  <a:srgbClr val="002060"/>
                </a:solidFill>
              </a:rPr>
              <a:t> la cabeza.</a:t>
            </a:r>
          </a:p>
        </p:txBody>
      </p:sp>
      <p:sp>
        <p:nvSpPr>
          <p:cNvPr id="55" name="CuadroTexto 54">
            <a:extLst>
              <a:ext uri="{FF2B5EF4-FFF2-40B4-BE49-F238E27FC236}">
                <a16:creationId xmlns:a16="http://schemas.microsoft.com/office/drawing/2014/main" id="{5A9E33A8-EAE2-AD42-8235-76189B98C24B}"/>
              </a:ext>
            </a:extLst>
          </p:cNvPr>
          <p:cNvSpPr txBox="1"/>
          <p:nvPr/>
        </p:nvSpPr>
        <p:spPr>
          <a:xfrm>
            <a:off x="8889633" y="5246296"/>
            <a:ext cx="2827065" cy="707886"/>
          </a:xfrm>
          <a:prstGeom prst="rect">
            <a:avLst/>
          </a:prstGeom>
          <a:noFill/>
        </p:spPr>
        <p:txBody>
          <a:bodyPr wrap="square" rtlCol="0">
            <a:spAutoFit/>
          </a:bodyPr>
          <a:lstStyle/>
          <a:p>
            <a:r>
              <a:rPr lang="en-GB" sz="2000" i="1" dirty="0">
                <a:solidFill>
                  <a:srgbClr val="002060"/>
                </a:solidFill>
              </a:rPr>
              <a:t>S/he has ten ideas in the head.</a:t>
            </a:r>
            <a:endParaRPr lang="x-none" sz="2000" i="1" dirty="0">
              <a:solidFill>
                <a:srgbClr val="002060"/>
              </a:solidFill>
            </a:endParaRPr>
          </a:p>
        </p:txBody>
      </p:sp>
    </p:spTree>
    <p:extLst>
      <p:ext uri="{BB962C8B-B14F-4D97-AF65-F5344CB8AC3E}">
        <p14:creationId xmlns:p14="http://schemas.microsoft.com/office/powerpoint/2010/main" val="173593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5" grpId="0"/>
      <p:bldP spid="51" grpId="0"/>
      <p:bldP spid="39" grpId="0"/>
      <p:bldP spid="52" grpId="0"/>
      <p:bldP spid="40" grpId="0"/>
      <p:bldP spid="53" grpId="0"/>
      <p:bldP spid="43" grpId="0"/>
      <p:bldP spid="54" grpId="0"/>
      <p:bldP spid="45"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Aims of the session</a:t>
            </a:r>
          </a:p>
        </p:txBody>
      </p:sp>
      <p:sp>
        <p:nvSpPr>
          <p:cNvPr id="3" name="TextBox 2"/>
          <p:cNvSpPr txBox="1"/>
          <p:nvPr/>
        </p:nvSpPr>
        <p:spPr>
          <a:xfrm>
            <a:off x="873760" y="1503680"/>
            <a:ext cx="10017760" cy="4462760"/>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The core objectives are that teachers:</a:t>
            </a:r>
          </a:p>
          <a:p>
            <a:endParaRPr lang="en-GB" sz="2400" dirty="0">
              <a:solidFill>
                <a:srgbClr val="4472C4">
                  <a:lumMod val="50000"/>
                </a:srgbClr>
              </a:solidFill>
              <a:latin typeface="Century Gothic" panose="020B0502020202020204" pitchFamily="34" charset="0"/>
            </a:endParaRPr>
          </a:p>
          <a:p>
            <a:r>
              <a:rPr lang="en-GB" sz="2400" b="1" dirty="0">
                <a:solidFill>
                  <a:srgbClr val="4472C4">
                    <a:lumMod val="50000"/>
                  </a:srgbClr>
                </a:solidFill>
                <a:latin typeface="Century Gothic" panose="020B0502020202020204" pitchFamily="34" charset="0"/>
              </a:rPr>
              <a:t>1. are more familiar with the range of NCELP Year 7 resources for phonics, vocabulary and grammar;</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2. understand and are considering ways to deepen and extend vocabulary learning; </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3. revisit the grammar rationale and develop knowledge of task design principles.</a:t>
            </a:r>
          </a:p>
          <a:p>
            <a:endParaRPr lang="en-GB" sz="2400" dirty="0">
              <a:solidFill>
                <a:srgbClr val="4472C4">
                  <a:lumMod val="50000"/>
                </a:srgbClr>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4006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Session summary</a:t>
            </a:r>
          </a:p>
        </p:txBody>
      </p:sp>
      <p:sp>
        <p:nvSpPr>
          <p:cNvPr id="3" name="TextBox 2"/>
          <p:cNvSpPr txBox="1"/>
          <p:nvPr/>
        </p:nvSpPr>
        <p:spPr>
          <a:xfrm>
            <a:off x="873760" y="1503680"/>
            <a:ext cx="10017760" cy="4462760"/>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The core objectives are that teachers:</a:t>
            </a:r>
          </a:p>
          <a:p>
            <a:endParaRPr lang="en-GB" sz="2400" dirty="0">
              <a:solidFill>
                <a:srgbClr val="4472C4">
                  <a:lumMod val="50000"/>
                </a:srgbClr>
              </a:solidFill>
              <a:latin typeface="Century Gothic" panose="020B0502020202020204" pitchFamily="34" charset="0"/>
            </a:endParaRPr>
          </a:p>
          <a:p>
            <a:r>
              <a:rPr lang="en-GB" sz="2400" b="1" dirty="0">
                <a:solidFill>
                  <a:srgbClr val="4472C4">
                    <a:lumMod val="50000"/>
                  </a:srgbClr>
                </a:solidFill>
                <a:latin typeface="Century Gothic" panose="020B0502020202020204" pitchFamily="34" charset="0"/>
              </a:rPr>
              <a:t>1. are more familiar with the range of NCELP Year 7 resources for phonics, vocabulary and grammar;</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2. understand and are considering ways to deepen and extend vocabulary learning; </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3. revisit the grammar rationale and develop knowledge of task design principles.</a:t>
            </a:r>
          </a:p>
          <a:p>
            <a:endParaRPr lang="en-GB" sz="2400" dirty="0">
              <a:solidFill>
                <a:srgbClr val="4472C4">
                  <a:lumMod val="50000"/>
                </a:srgbClr>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5818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5" name="Rectangle 4" descr="background rectangle"/>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 name="Title 1"/>
          <p:cNvSpPr>
            <a:spLocks noGrp="1"/>
          </p:cNvSpPr>
          <p:nvPr>
            <p:ph type="title"/>
          </p:nvPr>
        </p:nvSpPr>
        <p:spPr>
          <a:xfrm>
            <a:off x="0" y="2469124"/>
            <a:ext cx="10515600" cy="1325563"/>
          </a:xfrm>
        </p:spPr>
        <p:txBody>
          <a:bodyPr>
            <a:noAutofit/>
          </a:bodyPr>
          <a:lstStyle/>
          <a:p>
            <a:r>
              <a:rPr lang="en-GB" sz="9600" b="1" dirty="0">
                <a:solidFill>
                  <a:schemeClr val="bg1"/>
                </a:solidFill>
              </a:rPr>
              <a:t>Phonics</a:t>
            </a:r>
          </a:p>
        </p:txBody>
      </p:sp>
      <p:sp>
        <p:nvSpPr>
          <p:cNvPr id="13" name="Title 3">
            <a:extLst>
              <a:ext uri="{FF2B5EF4-FFF2-40B4-BE49-F238E27FC236}">
                <a16:creationId xmlns:a16="http://schemas.microsoft.com/office/drawing/2014/main" id="{C0508B9B-5891-4D3C-9F6E-ECDA43B43AC2}"/>
              </a:ext>
            </a:extLst>
          </p:cNvPr>
          <p:cNvSpPr txBox="1">
            <a:spLocks/>
          </p:cNvSpPr>
          <p:nvPr/>
        </p:nvSpPr>
        <p:spPr>
          <a:xfrm>
            <a:off x="116356" y="6263811"/>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400" b="1" dirty="0">
                <a:solidFill>
                  <a:prstClr val="white"/>
                </a:solidFill>
                <a:latin typeface="Century Gothic" panose="020B0502020202020204" pitchFamily="34" charset="0"/>
              </a:rPr>
              <a:t>Rachel Hawkes</a:t>
            </a:r>
          </a:p>
          <a:p>
            <a:pPr>
              <a:defRPr/>
            </a:pPr>
            <a:endParaRPr lang="en-GB" sz="20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3544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652"/>
            <a:ext cx="6649156" cy="867128"/>
          </a:xfrm>
          <a:prstGeom prst="rect">
            <a:avLst/>
          </a:prstGeom>
        </p:spPr>
      </p:pic>
      <p:sp>
        <p:nvSpPr>
          <p:cNvPr id="2" name="Title 1"/>
          <p:cNvSpPr>
            <a:spLocks noGrp="1"/>
          </p:cNvSpPr>
          <p:nvPr>
            <p:ph type="title"/>
          </p:nvPr>
        </p:nvSpPr>
        <p:spPr>
          <a:xfrm>
            <a:off x="0" y="216652"/>
            <a:ext cx="10515600" cy="1325563"/>
          </a:xfrm>
        </p:spPr>
        <p:txBody>
          <a:bodyPr/>
          <a:lstStyle/>
          <a:p>
            <a:r>
              <a:rPr lang="en-GB" b="1" dirty="0">
                <a:solidFill>
                  <a:schemeClr val="bg1"/>
                </a:solidFill>
              </a:rPr>
              <a:t>Phonics activities</a:t>
            </a:r>
            <a:br>
              <a:rPr lang="en-GB" b="1" dirty="0">
                <a:solidFill>
                  <a:schemeClr val="bg1"/>
                </a:solidFill>
              </a:rPr>
            </a:br>
            <a:endParaRPr lang="en-GB" dirty="0"/>
          </a:p>
        </p:txBody>
      </p:sp>
      <p:sp>
        <p:nvSpPr>
          <p:cNvPr id="3" name="Content Placeholder 2"/>
          <p:cNvSpPr>
            <a:spLocks noGrp="1"/>
          </p:cNvSpPr>
          <p:nvPr>
            <p:ph idx="1"/>
          </p:nvPr>
        </p:nvSpPr>
        <p:spPr>
          <a:xfrm>
            <a:off x="854242" y="1360403"/>
            <a:ext cx="10515600" cy="4478923"/>
          </a:xfrm>
        </p:spPr>
        <p:txBody>
          <a:bodyPr>
            <a:normAutofit lnSpcReduction="10000"/>
          </a:bodyPr>
          <a:lstStyle/>
          <a:p>
            <a:pPr marL="0" indent="0">
              <a:buNone/>
            </a:pPr>
            <a:r>
              <a:rPr lang="en-GB" sz="2400" dirty="0"/>
              <a:t>The NCELP SOW assumes an average of 10 minutes of phonics-related learning per lesson.</a:t>
            </a:r>
          </a:p>
          <a:p>
            <a:pPr marL="0" indent="0">
              <a:buNone/>
            </a:pPr>
            <a:endParaRPr lang="en-GB" sz="2400" dirty="0"/>
          </a:p>
          <a:p>
            <a:pPr marL="0" indent="0">
              <a:buNone/>
            </a:pPr>
            <a:r>
              <a:rPr lang="en-GB" sz="2400" dirty="0"/>
              <a:t>Initial activities present the SSCs (first cycle) in </a:t>
            </a:r>
            <a:r>
              <a:rPr lang="en-GB" sz="2400" b="1" dirty="0"/>
              <a:t>source</a:t>
            </a:r>
            <a:r>
              <a:rPr lang="en-GB" sz="2400" dirty="0"/>
              <a:t> and </a:t>
            </a:r>
            <a:r>
              <a:rPr lang="en-GB" sz="2400" b="1" dirty="0"/>
              <a:t>cluster </a:t>
            </a:r>
            <a:r>
              <a:rPr lang="en-GB" sz="2400" dirty="0"/>
              <a:t>words, and then revisit them (second and subsequent cycles) to strengthen the new knowledge.  </a:t>
            </a:r>
          </a:p>
          <a:p>
            <a:pPr marL="0" indent="0">
              <a:buNone/>
            </a:pPr>
            <a:endParaRPr lang="en-GB" sz="2400" dirty="0"/>
          </a:p>
          <a:p>
            <a:pPr marL="0" indent="0">
              <a:buNone/>
            </a:pPr>
            <a:r>
              <a:rPr lang="en-GB" sz="2400" dirty="0"/>
              <a:t>Subsequent activities embed the SSCs into tasks, thereby deepening knowledge, for example, by requiring students to apply the SSC knowledge to unknown words, receptively and/or productively. </a:t>
            </a:r>
          </a:p>
          <a:p>
            <a:pPr marL="0" indent="0">
              <a:buNone/>
            </a:pPr>
            <a:endParaRPr lang="en-GB" sz="2400" dirty="0"/>
          </a:p>
          <a:p>
            <a:pPr marL="0" indent="0">
              <a:buNone/>
            </a:pPr>
            <a:r>
              <a:rPr lang="en-GB" sz="2400" dirty="0"/>
              <a:t>The scheme of work systematically recycles previously-taught SSCs.</a:t>
            </a:r>
          </a:p>
        </p:txBody>
      </p:sp>
    </p:spTree>
    <p:extLst>
      <p:ext uri="{BB962C8B-B14F-4D97-AF65-F5344CB8AC3E}">
        <p14:creationId xmlns:p14="http://schemas.microsoft.com/office/powerpoint/2010/main" val="36042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101" y="21587"/>
            <a:ext cx="10515600" cy="1325563"/>
          </a:xfrm>
        </p:spPr>
        <p:txBody>
          <a:bodyPr/>
          <a:lstStyle/>
          <a:p>
            <a:r>
              <a:rPr lang="en-GB" dirty="0" err="1">
                <a:solidFill>
                  <a:schemeClr val="bg1"/>
                </a:solidFill>
              </a:rPr>
              <a:t>Pairwork</a:t>
            </a:r>
            <a:r>
              <a:rPr lang="en-GB" dirty="0">
                <a:solidFill>
                  <a:schemeClr val="bg1"/>
                </a:solidFill>
              </a:rPr>
              <a:t> ‘tennis’</a:t>
            </a:r>
          </a:p>
        </p:txBody>
      </p:sp>
      <p:pic>
        <p:nvPicPr>
          <p:cNvPr id="3" name="Picture 7" descr="Speech bubbles"/>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43614" y="45341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nnis b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1378" y="617539"/>
            <a:ext cx="551646" cy="535097"/>
          </a:xfrm>
          <a:prstGeom prst="rect">
            <a:avLst/>
          </a:prstGeom>
        </p:spPr>
      </p:pic>
      <p:sp>
        <p:nvSpPr>
          <p:cNvPr id="11" name="Rectangle 2" descr="rectangle for timer "/>
          <p:cNvSpPr>
            <a:spLocks noChangeArrowheads="1"/>
          </p:cNvSpPr>
          <p:nvPr/>
        </p:nvSpPr>
        <p:spPr bwMode="auto">
          <a:xfrm>
            <a:off x="9978337" y="61754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Rectangle 3" descr="part of the timer"/>
          <p:cNvSpPr>
            <a:spLocks noChangeArrowheads="1"/>
          </p:cNvSpPr>
          <p:nvPr/>
        </p:nvSpPr>
        <p:spPr bwMode="auto">
          <a:xfrm>
            <a:off x="9975971" y="61753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Line 4" descr="line to show 60 seconds for the timer "/>
          <p:cNvSpPr>
            <a:spLocks noChangeShapeType="1"/>
          </p:cNvSpPr>
          <p:nvPr/>
        </p:nvSpPr>
        <p:spPr bwMode="auto">
          <a:xfrm>
            <a:off x="10661710" y="60611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fr-FR" sz="2400" dirty="0">
              <a:solidFill>
                <a:srgbClr val="5B9BD5">
                  <a:lumMod val="50000"/>
                </a:srgbClr>
              </a:solidFill>
              <a:latin typeface="Century Gothic" panose="020B0502020202020204" pitchFamily="34" charset="0"/>
            </a:endParaRPr>
          </a:p>
        </p:txBody>
      </p:sp>
      <p:sp>
        <p:nvSpPr>
          <p:cNvPr id="14" name="Line 7" descr="line to show 60 seconds for the timer "/>
          <p:cNvSpPr>
            <a:spLocks noChangeShapeType="1"/>
          </p:cNvSpPr>
          <p:nvPr/>
        </p:nvSpPr>
        <p:spPr bwMode="auto">
          <a:xfrm>
            <a:off x="10686398" y="60611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fr-FR" sz="2400" dirty="0">
              <a:solidFill>
                <a:srgbClr val="5B9BD5">
                  <a:lumMod val="50000"/>
                </a:srgbClr>
              </a:solidFill>
              <a:latin typeface="Century Gothic" panose="020B0502020202020204" pitchFamily="34" charset="0"/>
            </a:endParaRPr>
          </a:p>
        </p:txBody>
      </p:sp>
      <p:sp>
        <p:nvSpPr>
          <p:cNvPr id="15" name="Line 9" descr="line to show 60 seconds for the timer "/>
          <p:cNvSpPr>
            <a:spLocks noChangeShapeType="1"/>
          </p:cNvSpPr>
          <p:nvPr/>
        </p:nvSpPr>
        <p:spPr bwMode="auto">
          <a:xfrm>
            <a:off x="10661710" y="476237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fr-FR" sz="2400" dirty="0">
              <a:solidFill>
                <a:srgbClr val="5B9BD5">
                  <a:lumMod val="50000"/>
                </a:srgbClr>
              </a:solidFill>
              <a:latin typeface="Century Gothic" panose="020B0502020202020204" pitchFamily="34" charset="0"/>
            </a:endParaRPr>
          </a:p>
        </p:txBody>
      </p:sp>
      <p:sp>
        <p:nvSpPr>
          <p:cNvPr id="16" name="Text Box 10"/>
          <p:cNvSpPr txBox="1">
            <a:spLocks noChangeArrowheads="1"/>
          </p:cNvSpPr>
          <p:nvPr/>
        </p:nvSpPr>
        <p:spPr bwMode="auto">
          <a:xfrm>
            <a:off x="10661710" y="25900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defRPr/>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7" name="Text Box 12"/>
          <p:cNvSpPr txBox="1">
            <a:spLocks noChangeArrowheads="1"/>
          </p:cNvSpPr>
          <p:nvPr/>
        </p:nvSpPr>
        <p:spPr bwMode="auto">
          <a:xfrm>
            <a:off x="10903189" y="44826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defRPr/>
            </a:pPr>
            <a:r>
              <a:rPr lang="en-GB" sz="1600" b="1" dirty="0">
                <a:solidFill>
                  <a:srgbClr val="5B9BD5">
                    <a:lumMod val="50000"/>
                  </a:srgbClr>
                </a:solidFill>
                <a:latin typeface="Century Gothic" panose="020B0502020202020204" pitchFamily="34" charset="0"/>
              </a:rPr>
              <a:t>60</a:t>
            </a:r>
          </a:p>
        </p:txBody>
      </p:sp>
      <p:sp>
        <p:nvSpPr>
          <p:cNvPr id="18" name="Text Box 14"/>
          <p:cNvSpPr txBox="1">
            <a:spLocks noChangeArrowheads="1"/>
          </p:cNvSpPr>
          <p:nvPr/>
        </p:nvSpPr>
        <p:spPr bwMode="auto">
          <a:xfrm>
            <a:off x="10878501" y="4581844"/>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defRPr/>
            </a:pPr>
            <a:r>
              <a:rPr lang="en-GB" sz="1600" b="1" dirty="0">
                <a:solidFill>
                  <a:srgbClr val="5B9BD5">
                    <a:lumMod val="50000"/>
                  </a:srgbClr>
                </a:solidFill>
                <a:latin typeface="Century Gothic" panose="020B0502020202020204" pitchFamily="34" charset="0"/>
              </a:rPr>
              <a:t>0</a:t>
            </a:r>
          </a:p>
        </p:txBody>
      </p:sp>
      <p:sp>
        <p:nvSpPr>
          <p:cNvPr id="19" name="Rectangle 18" descr="rectangle to hide the timer"/>
          <p:cNvSpPr/>
          <p:nvPr/>
        </p:nvSpPr>
        <p:spPr>
          <a:xfrm>
            <a:off x="9824743" y="4773798"/>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0" name="AutoShape 11">
            <a:hlinkClick r:id="" action="ppaction://noaction" highlightClick="1"/>
          </p:cNvPr>
          <p:cNvSpPr>
            <a:spLocks noChangeArrowheads="1"/>
          </p:cNvSpPr>
          <p:nvPr/>
        </p:nvSpPr>
        <p:spPr bwMode="auto">
          <a:xfrm>
            <a:off x="9715073" y="499279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30" name="TextBox 29"/>
          <p:cNvSpPr txBox="1"/>
          <p:nvPr/>
        </p:nvSpPr>
        <p:spPr>
          <a:xfrm>
            <a:off x="2880011" y="531236"/>
            <a:ext cx="4287080" cy="1200329"/>
          </a:xfrm>
          <a:prstGeom prst="rect">
            <a:avLst/>
          </a:prstGeom>
          <a:noFill/>
        </p:spPr>
        <p:txBody>
          <a:bodyPr wrap="square" rtlCol="0">
            <a:spAutoFit/>
          </a:bodyPr>
          <a:lstStyle/>
          <a:p>
            <a:pPr algn="ctr">
              <a:defRPr/>
            </a:pPr>
            <a:r>
              <a:rPr lang="en-GB" sz="7200" dirty="0">
                <a:solidFill>
                  <a:srgbClr val="115076"/>
                </a:solidFill>
                <a:latin typeface="Century Gothic" panose="020B0502020202020204" pitchFamily="34" charset="0"/>
                <a:cs typeface="Calibri" panose="020F0502020204030204" pitchFamily="34" charset="0"/>
              </a:rPr>
              <a:t>donn</a:t>
            </a:r>
            <a:r>
              <a:rPr lang="en-GB" sz="7200" dirty="0">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2" name="TextBox 31"/>
          <p:cNvSpPr txBox="1"/>
          <p:nvPr/>
        </p:nvSpPr>
        <p:spPr>
          <a:xfrm>
            <a:off x="-2170423" y="2125658"/>
            <a:ext cx="9121870" cy="1200329"/>
          </a:xfrm>
          <a:prstGeom prst="rect">
            <a:avLst/>
          </a:prstGeom>
          <a:noFill/>
        </p:spPr>
        <p:txBody>
          <a:bodyPr wrap="square" rtlCol="0">
            <a:spAutoFit/>
          </a:bodyPr>
          <a:lstStyle/>
          <a:p>
            <a:pPr algn="ctr">
              <a:defRPr/>
            </a:pP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crire</a:t>
            </a:r>
            <a:endParaRPr lang="en-GB" sz="7200" b="1" dirty="0">
              <a:solidFill>
                <a:srgbClr val="7030A0"/>
              </a:solidFill>
              <a:latin typeface="Century Gothic" panose="020B0502020202020204" pitchFamily="34" charset="0"/>
              <a:cs typeface="Calibri" panose="020F0502020204030204" pitchFamily="34" charset="0"/>
            </a:endParaRPr>
          </a:p>
        </p:txBody>
      </p:sp>
      <p:sp>
        <p:nvSpPr>
          <p:cNvPr id="27" name="TextBox 26"/>
          <p:cNvSpPr txBox="1"/>
          <p:nvPr/>
        </p:nvSpPr>
        <p:spPr>
          <a:xfrm>
            <a:off x="6281194" y="2241214"/>
            <a:ext cx="3007386" cy="1200329"/>
          </a:xfrm>
          <a:prstGeom prst="rect">
            <a:avLst/>
          </a:prstGeom>
          <a:noFill/>
        </p:spPr>
        <p:txBody>
          <a:bodyPr wrap="square" rtlCol="0">
            <a:spAutoFit/>
          </a:bodyPr>
          <a:lstStyle/>
          <a:p>
            <a:pPr algn="ctr">
              <a:defRPr/>
            </a:pP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r>
              <a:rPr lang="en-GB" sz="7200" dirty="0" err="1">
                <a:solidFill>
                  <a:srgbClr val="115076"/>
                </a:solidFill>
                <a:latin typeface="Century Gothic" panose="020B0502020202020204" pitchFamily="34" charset="0"/>
                <a:cs typeface="Calibri" panose="020F0502020204030204" pitchFamily="34" charset="0"/>
              </a:rPr>
              <a:t>b</a:t>
            </a:r>
            <a:r>
              <a:rPr lang="en-GB" sz="7200" dirty="0" err="1">
                <a:solidFill>
                  <a:srgbClr val="FA6500"/>
                </a:solidFill>
                <a:latin typeface="Century Gothic" panose="020B0502020202020204" pitchFamily="34" charset="0"/>
                <a:cs typeface="Calibri" panose="020F0502020204030204" pitchFamily="34" charset="0"/>
              </a:rPr>
              <a:t>é</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8" name="TextBox 27"/>
          <p:cNvSpPr txBox="1"/>
          <p:nvPr/>
        </p:nvSpPr>
        <p:spPr>
          <a:xfrm>
            <a:off x="3717583" y="3557099"/>
            <a:ext cx="3007386" cy="1200329"/>
          </a:xfrm>
          <a:prstGeom prst="rect">
            <a:avLst/>
          </a:prstGeom>
          <a:noFill/>
        </p:spPr>
        <p:txBody>
          <a:bodyPr wrap="square" rtlCol="0">
            <a:spAutoFit/>
          </a:bodyPr>
          <a:lstStyle/>
          <a:p>
            <a:pPr algn="ctr">
              <a:defRPr/>
            </a:pPr>
            <a:r>
              <a:rPr lang="en-GB" sz="7200" dirty="0">
                <a:solidFill>
                  <a:srgbClr val="FA6500"/>
                </a:solidFill>
                <a:latin typeface="Century Gothic" panose="020B0502020202020204" pitchFamily="34" charset="0"/>
                <a:cs typeface="Calibri" panose="020F0502020204030204" pitchFamily="34" charset="0"/>
              </a:rPr>
              <a:t>et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9" name="TextBox 28"/>
          <p:cNvSpPr txBox="1"/>
          <p:nvPr/>
        </p:nvSpPr>
        <p:spPr>
          <a:xfrm>
            <a:off x="-374482" y="4651838"/>
            <a:ext cx="4301405" cy="1200329"/>
          </a:xfrm>
          <a:prstGeom prst="rect">
            <a:avLst/>
          </a:prstGeom>
          <a:noFill/>
        </p:spPr>
        <p:txBody>
          <a:bodyPr wrap="square" rtlCol="0">
            <a:spAutoFit/>
          </a:bodyPr>
          <a:lstStyle/>
          <a:p>
            <a:pPr algn="ctr">
              <a:defRPr/>
            </a:pPr>
            <a:r>
              <a:rPr lang="en-GB" sz="7200" dirty="0" err="1">
                <a:solidFill>
                  <a:srgbClr val="115076"/>
                </a:solidFill>
                <a:latin typeface="Century Gothic" panose="020B0502020202020204" pitchFamily="34" charset="0"/>
                <a:cs typeface="Calibri" panose="020F0502020204030204" pitchFamily="34" charset="0"/>
              </a:rPr>
              <a:t>all</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31" name="TextBox 30"/>
          <p:cNvSpPr txBox="1"/>
          <p:nvPr/>
        </p:nvSpPr>
        <p:spPr>
          <a:xfrm>
            <a:off x="5482828" y="4988540"/>
            <a:ext cx="4287080" cy="1200329"/>
          </a:xfrm>
          <a:prstGeom prst="rect">
            <a:avLst/>
          </a:prstGeom>
          <a:noFill/>
        </p:spPr>
        <p:txBody>
          <a:bodyPr wrap="square" rtlCol="0">
            <a:spAutoFit/>
          </a:bodyPr>
          <a:lstStyle/>
          <a:p>
            <a:pPr algn="ctr">
              <a:defRPr/>
            </a:pPr>
            <a:r>
              <a:rPr lang="en-GB" sz="7200" dirty="0" err="1">
                <a:solidFill>
                  <a:srgbClr val="115076"/>
                </a:solidFill>
                <a:latin typeface="Century Gothic" panose="020B0502020202020204" pitchFamily="34" charset="0"/>
                <a:cs typeface="Calibri" panose="020F0502020204030204" pitchFamily="34" charset="0"/>
              </a:rPr>
              <a:t>parl</a:t>
            </a:r>
            <a:r>
              <a:rPr lang="en-GB" sz="7200" dirty="0" err="1">
                <a:solidFill>
                  <a:srgbClr val="FA6500"/>
                </a:solidFill>
                <a:latin typeface="Century Gothic" panose="020B0502020202020204" pitchFamily="34" charset="0"/>
                <a:cs typeface="Calibri" panose="020F0502020204030204" pitchFamily="34" charset="0"/>
              </a:rPr>
              <a:t>er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 name="Oval Callout 1" descr="oval callout talking about variant spellings"/>
          <p:cNvSpPr/>
          <p:nvPr/>
        </p:nvSpPr>
        <p:spPr>
          <a:xfrm>
            <a:off x="7102676" y="149629"/>
            <a:ext cx="4510000" cy="1861166"/>
          </a:xfrm>
          <a:prstGeom prst="wedgeEllipseCallout">
            <a:avLst>
              <a:gd name="adj1" fmla="val -38586"/>
              <a:gd name="adj2" fmla="val 74022"/>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4" name="TextBox 3"/>
          <p:cNvSpPr txBox="1"/>
          <p:nvPr/>
        </p:nvSpPr>
        <p:spPr>
          <a:xfrm>
            <a:off x="7273727" y="429361"/>
            <a:ext cx="4167898" cy="1446550"/>
          </a:xfrm>
          <a:prstGeom prst="rect">
            <a:avLst/>
          </a:prstGeom>
          <a:noFill/>
        </p:spPr>
        <p:txBody>
          <a:bodyPr wrap="square" rtlCol="0">
            <a:spAutoFit/>
          </a:bodyPr>
          <a:lstStyle/>
          <a:p>
            <a:pPr algn="ctr">
              <a:defRPr/>
            </a:pPr>
            <a:r>
              <a:rPr lang="en-GB" sz="2200" dirty="0">
                <a:solidFill>
                  <a:prstClr val="white"/>
                </a:solidFill>
                <a:latin typeface="Century Gothic" panose="020B0502020202020204" pitchFamily="34" charset="0"/>
              </a:rPr>
              <a:t>Variant spellings corresponding to this sound are featured in this set of words.</a:t>
            </a:r>
          </a:p>
        </p:txBody>
      </p:sp>
    </p:spTree>
    <p:extLst>
      <p:ext uri="{BB962C8B-B14F-4D97-AF65-F5344CB8AC3E}">
        <p14:creationId xmlns:p14="http://schemas.microsoft.com/office/powerpoint/2010/main" val="184747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afterEffect">
                                  <p:stCondLst>
                                    <p:cond delay="0"/>
                                  </p:stCondLst>
                                  <p:childTnLst>
                                    <p:animEffect transition="out" filter="slide(fromBottom)">
                                      <p:cBhvr>
                                        <p:cTn id="13" dur="59000"/>
                                        <p:tgtEl>
                                          <p:spTgt spid="12"/>
                                        </p:tgtEl>
                                      </p:cBhvr>
                                    </p:animEffect>
                                    <p:set>
                                      <p:cBhvr>
                                        <p:cTn id="14"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descr="cloud callout coming from the speech bubbles"/>
          <p:cNvSpPr/>
          <p:nvPr/>
        </p:nvSpPr>
        <p:spPr>
          <a:xfrm>
            <a:off x="888119" y="582759"/>
            <a:ext cx="11019476" cy="5148008"/>
          </a:xfrm>
          <a:prstGeom prst="cloudCallout">
            <a:avLst>
              <a:gd name="adj1" fmla="val -53051"/>
              <a:gd name="adj2" fmla="val 60713"/>
            </a:avLst>
          </a:prstGeom>
          <a:no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noFill/>
                <a:ea typeface="Calibri" panose="020F0502020204030204" pitchFamily="34" charset="0"/>
                <a:cs typeface="Times New Roman" panose="02020603050405020304" pitchFamily="18" charset="0"/>
              </a:rPr>
              <a:t> </a:t>
            </a:r>
            <a:endParaRPr lang="en-GB" sz="1100">
              <a:solidFill>
                <a:prstClr val="white"/>
              </a:solidFill>
              <a:ea typeface="Calibri" panose="020F0502020204030204" pitchFamily="34" charset="0"/>
              <a:cs typeface="Times New Roman" panose="02020603050405020304" pitchFamily="18" charset="0"/>
            </a:endParaRPr>
          </a:p>
        </p:txBody>
      </p:sp>
      <p:pic>
        <p:nvPicPr>
          <p:cNvPr id="22" name="Picture 7" descr="speech bubbles"/>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60586" y="228000"/>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26"/>
          <p:cNvSpPr>
            <a:spLocks noGrp="1"/>
          </p:cNvSpPr>
          <p:nvPr>
            <p:ph type="title"/>
          </p:nvPr>
        </p:nvSpPr>
        <p:spPr>
          <a:xfrm>
            <a:off x="1214592" y="142946"/>
            <a:ext cx="10515600" cy="1325563"/>
          </a:xfrm>
        </p:spPr>
        <p:txBody>
          <a:bodyPr>
            <a:normAutofit/>
          </a:bodyPr>
          <a:lstStyle/>
          <a:p>
            <a:r>
              <a:rPr lang="en-GB" sz="3600" dirty="0">
                <a:solidFill>
                  <a:srgbClr val="4472C4">
                    <a:lumMod val="50000"/>
                  </a:srgbClr>
                </a:solidFill>
              </a:rPr>
              <a:t>Lis </a:t>
            </a:r>
            <a:r>
              <a:rPr lang="en-GB" sz="3600" dirty="0" err="1">
                <a:solidFill>
                  <a:srgbClr val="4472C4">
                    <a:lumMod val="50000"/>
                  </a:srgbClr>
                </a:solidFill>
              </a:rPr>
              <a:t>en</a:t>
            </a:r>
            <a:r>
              <a:rPr lang="en-GB" sz="3600" dirty="0">
                <a:solidFill>
                  <a:srgbClr val="4472C4">
                    <a:lumMod val="50000"/>
                  </a:srgbClr>
                </a:solidFill>
              </a:rPr>
              <a:t> </a:t>
            </a:r>
            <a:r>
              <a:rPr lang="en-GB" sz="3600" dirty="0" err="1">
                <a:solidFill>
                  <a:srgbClr val="4472C4">
                    <a:lumMod val="50000"/>
                  </a:srgbClr>
                </a:solidFill>
              </a:rPr>
              <a:t>français</a:t>
            </a:r>
            <a:r>
              <a:rPr lang="en-GB" sz="3600" dirty="0">
                <a:solidFill>
                  <a:srgbClr val="4472C4">
                    <a:lumMod val="50000"/>
                  </a:srgbClr>
                </a:solidFill>
              </a:rPr>
              <a:t> !</a:t>
            </a:r>
            <a:br>
              <a:rPr lang="en-GB" sz="3600" dirty="0">
                <a:solidFill>
                  <a:srgbClr val="4472C4">
                    <a:lumMod val="50000"/>
                  </a:srgbClr>
                </a:solidFill>
              </a:rPr>
            </a:br>
            <a:endParaRPr lang="en-GB" sz="3600" dirty="0"/>
          </a:p>
        </p:txBody>
      </p:sp>
      <p:pic>
        <p:nvPicPr>
          <p:cNvPr id="23" name="Picture 2" descr="emoticon with finger to their lips to show qui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6668" y="11240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46">
            <a:extLst>
              <a:ext uri="{FF2B5EF4-FFF2-40B4-BE49-F238E27FC236}">
                <a16:creationId xmlns:a16="http://schemas.microsoft.com/office/drawing/2014/main" id="{CB238838-6A9D-47A3-BE4F-676D1EC3BD53}"/>
              </a:ext>
            </a:extLst>
          </p:cNvPr>
          <p:cNvSpPr/>
          <p:nvPr/>
        </p:nvSpPr>
        <p:spPr>
          <a:xfrm>
            <a:off x="10204704" y="230925"/>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a:solidFill>
                  <a:prstClr val="white"/>
                </a:solidFill>
              </a:rPr>
              <a:t>lire / </a:t>
            </a:r>
            <a:r>
              <a:rPr lang="en-GB" b="1" dirty="0" err="1">
                <a:solidFill>
                  <a:prstClr val="white"/>
                </a:solidFill>
              </a:rPr>
              <a:t>parler</a:t>
            </a:r>
            <a:r>
              <a:rPr lang="en-GB" b="1" dirty="0">
                <a:solidFill>
                  <a:prstClr val="white"/>
                </a:solidFill>
              </a:rPr>
              <a:t> </a:t>
            </a:r>
          </a:p>
        </p:txBody>
      </p:sp>
      <p:sp>
        <p:nvSpPr>
          <p:cNvPr id="3" name="TextBox 2"/>
          <p:cNvSpPr txBox="1"/>
          <p:nvPr/>
        </p:nvSpPr>
        <p:spPr>
          <a:xfrm>
            <a:off x="2786744" y="1719943"/>
            <a:ext cx="1480458" cy="707886"/>
          </a:xfrm>
          <a:prstGeom prst="rect">
            <a:avLst/>
          </a:prstGeom>
          <a:solidFill>
            <a:srgbClr val="115076"/>
          </a:solidFill>
        </p:spPr>
        <p:txBody>
          <a:bodyPr wrap="square" rtlCol="0">
            <a:spAutoFit/>
          </a:bodyPr>
          <a:lstStyle/>
          <a:p>
            <a:pPr algn="ctr"/>
            <a:r>
              <a:rPr lang="en-GB" sz="4000" b="1" dirty="0">
                <a:solidFill>
                  <a:prstClr val="white"/>
                </a:solidFill>
              </a:rPr>
              <a:t>bleu</a:t>
            </a:r>
          </a:p>
        </p:txBody>
      </p:sp>
      <p:sp>
        <p:nvSpPr>
          <p:cNvPr id="4" name="TextBox 3"/>
          <p:cNvSpPr txBox="1"/>
          <p:nvPr/>
        </p:nvSpPr>
        <p:spPr>
          <a:xfrm>
            <a:off x="2286000" y="1719943"/>
            <a:ext cx="500744" cy="646331"/>
          </a:xfrm>
          <a:prstGeom prst="rect">
            <a:avLst/>
          </a:prstGeom>
          <a:noFill/>
        </p:spPr>
        <p:txBody>
          <a:bodyPr wrap="square" rtlCol="0">
            <a:spAutoFit/>
          </a:bodyPr>
          <a:lstStyle/>
          <a:p>
            <a:r>
              <a:rPr lang="en-GB" sz="3600" b="1" dirty="0">
                <a:solidFill>
                  <a:srgbClr val="115076"/>
                </a:solidFill>
              </a:rPr>
              <a:t>1</a:t>
            </a:r>
          </a:p>
        </p:txBody>
      </p:sp>
      <p:sp>
        <p:nvSpPr>
          <p:cNvPr id="5" name="TextBox 4"/>
          <p:cNvSpPr txBox="1"/>
          <p:nvPr/>
        </p:nvSpPr>
        <p:spPr>
          <a:xfrm>
            <a:off x="4480309" y="1197414"/>
            <a:ext cx="500744" cy="646331"/>
          </a:xfrm>
          <a:prstGeom prst="rect">
            <a:avLst/>
          </a:prstGeom>
          <a:noFill/>
        </p:spPr>
        <p:txBody>
          <a:bodyPr wrap="square" rtlCol="0">
            <a:spAutoFit/>
          </a:bodyPr>
          <a:lstStyle/>
          <a:p>
            <a:r>
              <a:rPr lang="en-GB" sz="3600" b="1" dirty="0">
                <a:solidFill>
                  <a:srgbClr val="115076"/>
                </a:solidFill>
              </a:rPr>
              <a:t>2</a:t>
            </a:r>
          </a:p>
        </p:txBody>
      </p:sp>
      <p:sp>
        <p:nvSpPr>
          <p:cNvPr id="19" name="TextBox 18"/>
          <p:cNvSpPr txBox="1"/>
          <p:nvPr/>
        </p:nvSpPr>
        <p:spPr>
          <a:xfrm>
            <a:off x="4887785" y="1338575"/>
            <a:ext cx="1480458" cy="707886"/>
          </a:xfrm>
          <a:prstGeom prst="rect">
            <a:avLst/>
          </a:prstGeom>
          <a:solidFill>
            <a:srgbClr val="115076"/>
          </a:solidFill>
        </p:spPr>
        <p:txBody>
          <a:bodyPr wrap="square" rtlCol="0">
            <a:spAutoFit/>
          </a:bodyPr>
          <a:lstStyle/>
          <a:p>
            <a:r>
              <a:rPr lang="en-GB" sz="4000" b="1" dirty="0" err="1">
                <a:solidFill>
                  <a:prstClr val="white"/>
                </a:solidFill>
              </a:rPr>
              <a:t>euh</a:t>
            </a:r>
            <a:r>
              <a:rPr lang="en-GB" sz="4000" b="1" dirty="0">
                <a:solidFill>
                  <a:prstClr val="white"/>
                </a:solidFill>
              </a:rPr>
              <a:t> !</a:t>
            </a:r>
          </a:p>
        </p:txBody>
      </p:sp>
      <p:sp>
        <p:nvSpPr>
          <p:cNvPr id="6" name="TextBox 5"/>
          <p:cNvSpPr txBox="1"/>
          <p:nvPr/>
        </p:nvSpPr>
        <p:spPr>
          <a:xfrm>
            <a:off x="6656712" y="1015409"/>
            <a:ext cx="500744" cy="646331"/>
          </a:xfrm>
          <a:prstGeom prst="rect">
            <a:avLst/>
          </a:prstGeom>
          <a:noFill/>
        </p:spPr>
        <p:txBody>
          <a:bodyPr wrap="square" rtlCol="0">
            <a:spAutoFit/>
          </a:bodyPr>
          <a:lstStyle/>
          <a:p>
            <a:r>
              <a:rPr lang="en-GB" sz="3600" b="1" dirty="0">
                <a:solidFill>
                  <a:srgbClr val="115076"/>
                </a:solidFill>
              </a:rPr>
              <a:t>3</a:t>
            </a:r>
          </a:p>
        </p:txBody>
      </p:sp>
      <p:sp>
        <p:nvSpPr>
          <p:cNvPr id="18" name="TextBox 17"/>
          <p:cNvSpPr txBox="1"/>
          <p:nvPr/>
        </p:nvSpPr>
        <p:spPr>
          <a:xfrm>
            <a:off x="7157456" y="1095345"/>
            <a:ext cx="1480458" cy="707886"/>
          </a:xfrm>
          <a:prstGeom prst="rect">
            <a:avLst/>
          </a:prstGeom>
          <a:solidFill>
            <a:srgbClr val="115076"/>
          </a:solidFill>
        </p:spPr>
        <p:txBody>
          <a:bodyPr wrap="square" rtlCol="0">
            <a:spAutoFit/>
          </a:bodyPr>
          <a:lstStyle/>
          <a:p>
            <a:r>
              <a:rPr lang="en-GB" sz="4000" b="1" dirty="0" err="1">
                <a:solidFill>
                  <a:prstClr val="white"/>
                </a:solidFill>
              </a:rPr>
              <a:t>peu</a:t>
            </a:r>
            <a:r>
              <a:rPr lang="en-GB" sz="4000" b="1" dirty="0" err="1">
                <a:solidFill>
                  <a:srgbClr val="FA6500"/>
                </a:solidFill>
              </a:rPr>
              <a:t>x</a:t>
            </a:r>
            <a:endParaRPr lang="en-GB" sz="4000" b="1" dirty="0">
              <a:solidFill>
                <a:srgbClr val="FA6500"/>
              </a:solidFill>
            </a:endParaRPr>
          </a:p>
        </p:txBody>
      </p:sp>
      <p:sp>
        <p:nvSpPr>
          <p:cNvPr id="7" name="TextBox 6"/>
          <p:cNvSpPr txBox="1"/>
          <p:nvPr/>
        </p:nvSpPr>
        <p:spPr>
          <a:xfrm>
            <a:off x="8926383" y="1323576"/>
            <a:ext cx="500744" cy="646331"/>
          </a:xfrm>
          <a:prstGeom prst="rect">
            <a:avLst/>
          </a:prstGeom>
          <a:noFill/>
        </p:spPr>
        <p:txBody>
          <a:bodyPr wrap="square" rtlCol="0">
            <a:spAutoFit/>
          </a:bodyPr>
          <a:lstStyle/>
          <a:p>
            <a:r>
              <a:rPr lang="en-GB" sz="3600" b="1" dirty="0">
                <a:solidFill>
                  <a:srgbClr val="115076"/>
                </a:solidFill>
              </a:rPr>
              <a:t>4</a:t>
            </a:r>
          </a:p>
        </p:txBody>
      </p:sp>
      <p:sp>
        <p:nvSpPr>
          <p:cNvPr id="14" name="TextBox 13"/>
          <p:cNvSpPr txBox="1"/>
          <p:nvPr/>
        </p:nvSpPr>
        <p:spPr>
          <a:xfrm>
            <a:off x="9492347" y="1483219"/>
            <a:ext cx="1828799" cy="707886"/>
          </a:xfrm>
          <a:prstGeom prst="rect">
            <a:avLst/>
          </a:prstGeom>
          <a:solidFill>
            <a:srgbClr val="115076"/>
          </a:solidFill>
        </p:spPr>
        <p:txBody>
          <a:bodyPr wrap="square" rtlCol="0">
            <a:spAutoFit/>
          </a:bodyPr>
          <a:lstStyle/>
          <a:p>
            <a:pPr algn="ctr"/>
            <a:r>
              <a:rPr lang="en-GB" sz="4000" b="1" dirty="0" err="1">
                <a:solidFill>
                  <a:prstClr val="white"/>
                </a:solidFill>
              </a:rPr>
              <a:t>mieu</a:t>
            </a:r>
            <a:r>
              <a:rPr lang="en-GB" sz="4000" b="1" dirty="0" err="1">
                <a:solidFill>
                  <a:srgbClr val="FA6500"/>
                </a:solidFill>
              </a:rPr>
              <a:t>x</a:t>
            </a:r>
            <a:endParaRPr lang="en-GB" sz="4000" b="1" dirty="0">
              <a:solidFill>
                <a:srgbClr val="FA6500"/>
              </a:solidFill>
            </a:endParaRPr>
          </a:p>
        </p:txBody>
      </p:sp>
      <p:sp>
        <p:nvSpPr>
          <p:cNvPr id="8" name="TextBox 7"/>
          <p:cNvSpPr txBox="1"/>
          <p:nvPr/>
        </p:nvSpPr>
        <p:spPr>
          <a:xfrm>
            <a:off x="2209800" y="3317638"/>
            <a:ext cx="653144" cy="646331"/>
          </a:xfrm>
          <a:prstGeom prst="rect">
            <a:avLst/>
          </a:prstGeom>
          <a:noFill/>
        </p:spPr>
        <p:txBody>
          <a:bodyPr wrap="square" rtlCol="0">
            <a:spAutoFit/>
          </a:bodyPr>
          <a:lstStyle/>
          <a:p>
            <a:r>
              <a:rPr lang="en-GB" sz="3600" b="1" dirty="0">
                <a:solidFill>
                  <a:srgbClr val="115076"/>
                </a:solidFill>
              </a:rPr>
              <a:t>5</a:t>
            </a:r>
          </a:p>
        </p:txBody>
      </p:sp>
      <p:sp>
        <p:nvSpPr>
          <p:cNvPr id="15" name="TextBox 14"/>
          <p:cNvSpPr txBox="1"/>
          <p:nvPr/>
        </p:nvSpPr>
        <p:spPr>
          <a:xfrm>
            <a:off x="2664065" y="3156763"/>
            <a:ext cx="2318656" cy="707886"/>
          </a:xfrm>
          <a:prstGeom prst="rect">
            <a:avLst/>
          </a:prstGeom>
          <a:solidFill>
            <a:srgbClr val="115076"/>
          </a:solidFill>
        </p:spPr>
        <p:txBody>
          <a:bodyPr wrap="square" rtlCol="0">
            <a:spAutoFit/>
          </a:bodyPr>
          <a:lstStyle/>
          <a:p>
            <a:pPr algn="ctr"/>
            <a:r>
              <a:rPr lang="en-GB" sz="4000" b="1" dirty="0" err="1">
                <a:solidFill>
                  <a:prstClr val="white"/>
                </a:solidFill>
              </a:rPr>
              <a:t>sérieu</a:t>
            </a:r>
            <a:r>
              <a:rPr lang="en-GB" sz="4000" b="1" dirty="0" err="1">
                <a:solidFill>
                  <a:srgbClr val="FA6500"/>
                </a:solidFill>
              </a:rPr>
              <a:t>x</a:t>
            </a:r>
            <a:endParaRPr lang="en-GB" sz="4000" b="1" dirty="0">
              <a:solidFill>
                <a:srgbClr val="FA6500"/>
              </a:solidFill>
            </a:endParaRPr>
          </a:p>
        </p:txBody>
      </p:sp>
      <p:sp>
        <p:nvSpPr>
          <p:cNvPr id="9" name="TextBox 8"/>
          <p:cNvSpPr txBox="1"/>
          <p:nvPr/>
        </p:nvSpPr>
        <p:spPr>
          <a:xfrm>
            <a:off x="4016830" y="4245428"/>
            <a:ext cx="500744" cy="646331"/>
          </a:xfrm>
          <a:prstGeom prst="rect">
            <a:avLst/>
          </a:prstGeom>
          <a:noFill/>
        </p:spPr>
        <p:txBody>
          <a:bodyPr wrap="square" rtlCol="0">
            <a:spAutoFit/>
          </a:bodyPr>
          <a:lstStyle/>
          <a:p>
            <a:r>
              <a:rPr lang="en-GB" sz="3600" b="1" dirty="0">
                <a:solidFill>
                  <a:srgbClr val="115076"/>
                </a:solidFill>
              </a:rPr>
              <a:t>6</a:t>
            </a:r>
          </a:p>
        </p:txBody>
      </p:sp>
      <p:sp>
        <p:nvSpPr>
          <p:cNvPr id="13" name="TextBox 12"/>
          <p:cNvSpPr txBox="1"/>
          <p:nvPr/>
        </p:nvSpPr>
        <p:spPr>
          <a:xfrm>
            <a:off x="4626428" y="3935502"/>
            <a:ext cx="1480458" cy="707886"/>
          </a:xfrm>
          <a:prstGeom prst="rect">
            <a:avLst/>
          </a:prstGeom>
          <a:solidFill>
            <a:srgbClr val="115076"/>
          </a:solidFill>
        </p:spPr>
        <p:txBody>
          <a:bodyPr wrap="square" rtlCol="0">
            <a:spAutoFit/>
          </a:bodyPr>
          <a:lstStyle/>
          <a:p>
            <a:r>
              <a:rPr lang="en-GB" sz="4000" b="1" dirty="0" err="1">
                <a:solidFill>
                  <a:prstClr val="white"/>
                </a:solidFill>
              </a:rPr>
              <a:t>yeu</a:t>
            </a:r>
            <a:r>
              <a:rPr lang="en-GB" sz="4000" b="1" dirty="0" err="1">
                <a:solidFill>
                  <a:srgbClr val="FA6500"/>
                </a:solidFill>
              </a:rPr>
              <a:t>x</a:t>
            </a:r>
            <a:endParaRPr lang="en-GB" sz="4000" b="1" dirty="0">
              <a:solidFill>
                <a:srgbClr val="FA6500"/>
              </a:solidFill>
            </a:endParaRPr>
          </a:p>
        </p:txBody>
      </p:sp>
      <p:sp>
        <p:nvSpPr>
          <p:cNvPr id="10" name="TextBox 9"/>
          <p:cNvSpPr txBox="1"/>
          <p:nvPr/>
        </p:nvSpPr>
        <p:spPr>
          <a:xfrm>
            <a:off x="6472392" y="3963969"/>
            <a:ext cx="500744" cy="646331"/>
          </a:xfrm>
          <a:prstGeom prst="rect">
            <a:avLst/>
          </a:prstGeom>
          <a:noFill/>
        </p:spPr>
        <p:txBody>
          <a:bodyPr wrap="square" rtlCol="0">
            <a:spAutoFit/>
          </a:bodyPr>
          <a:lstStyle/>
          <a:p>
            <a:r>
              <a:rPr lang="en-GB" sz="3600" b="1" dirty="0">
                <a:solidFill>
                  <a:srgbClr val="115076"/>
                </a:solidFill>
              </a:rPr>
              <a:t>7</a:t>
            </a:r>
          </a:p>
        </p:txBody>
      </p:sp>
      <p:sp>
        <p:nvSpPr>
          <p:cNvPr id="16" name="TextBox 15"/>
          <p:cNvSpPr txBox="1"/>
          <p:nvPr/>
        </p:nvSpPr>
        <p:spPr>
          <a:xfrm>
            <a:off x="6873503" y="3798339"/>
            <a:ext cx="3194121" cy="707886"/>
          </a:xfrm>
          <a:prstGeom prst="rect">
            <a:avLst/>
          </a:prstGeom>
          <a:solidFill>
            <a:srgbClr val="115076"/>
          </a:solidFill>
        </p:spPr>
        <p:txBody>
          <a:bodyPr wrap="square" rtlCol="0">
            <a:spAutoFit/>
          </a:bodyPr>
          <a:lstStyle/>
          <a:p>
            <a:pPr algn="ctr"/>
            <a:r>
              <a:rPr lang="en-GB" sz="4000" b="1" dirty="0" err="1">
                <a:solidFill>
                  <a:prstClr val="white"/>
                </a:solidFill>
              </a:rPr>
              <a:t>dangereu</a:t>
            </a:r>
            <a:r>
              <a:rPr lang="en-GB" sz="4000" b="1" dirty="0" err="1">
                <a:solidFill>
                  <a:srgbClr val="FA6500"/>
                </a:solidFill>
              </a:rPr>
              <a:t>x</a:t>
            </a:r>
            <a:endParaRPr lang="en-GB" sz="4000" b="1" dirty="0">
              <a:solidFill>
                <a:srgbClr val="FA6500"/>
              </a:solidFill>
            </a:endParaRPr>
          </a:p>
        </p:txBody>
      </p:sp>
      <p:sp>
        <p:nvSpPr>
          <p:cNvPr id="11" name="TextBox 10"/>
          <p:cNvSpPr txBox="1"/>
          <p:nvPr/>
        </p:nvSpPr>
        <p:spPr>
          <a:xfrm>
            <a:off x="8810828" y="2786460"/>
            <a:ext cx="500744" cy="646331"/>
          </a:xfrm>
          <a:prstGeom prst="rect">
            <a:avLst/>
          </a:prstGeom>
          <a:noFill/>
        </p:spPr>
        <p:txBody>
          <a:bodyPr wrap="square" rtlCol="0">
            <a:spAutoFit/>
          </a:bodyPr>
          <a:lstStyle/>
          <a:p>
            <a:r>
              <a:rPr lang="en-GB" sz="3600" b="1" dirty="0">
                <a:solidFill>
                  <a:srgbClr val="115076"/>
                </a:solidFill>
              </a:rPr>
              <a:t>8</a:t>
            </a:r>
          </a:p>
        </p:txBody>
      </p:sp>
      <p:sp>
        <p:nvSpPr>
          <p:cNvPr id="17" name="TextBox 16"/>
          <p:cNvSpPr txBox="1"/>
          <p:nvPr/>
        </p:nvSpPr>
        <p:spPr>
          <a:xfrm>
            <a:off x="9383490" y="2780954"/>
            <a:ext cx="1828799" cy="707886"/>
          </a:xfrm>
          <a:prstGeom prst="rect">
            <a:avLst/>
          </a:prstGeom>
          <a:solidFill>
            <a:srgbClr val="115076"/>
          </a:solidFill>
        </p:spPr>
        <p:txBody>
          <a:bodyPr wrap="square" rtlCol="0">
            <a:spAutoFit/>
          </a:bodyPr>
          <a:lstStyle/>
          <a:p>
            <a:pPr algn="ctr"/>
            <a:r>
              <a:rPr lang="en-GB" sz="4000" b="1" dirty="0" err="1">
                <a:solidFill>
                  <a:prstClr val="white"/>
                </a:solidFill>
              </a:rPr>
              <a:t>vieu</a:t>
            </a:r>
            <a:r>
              <a:rPr lang="en-GB" sz="4000" b="1" dirty="0" err="1">
                <a:solidFill>
                  <a:srgbClr val="FA6500"/>
                </a:solidFill>
              </a:rPr>
              <a:t>x</a:t>
            </a:r>
            <a:endParaRPr lang="en-GB" sz="4000" b="1" dirty="0">
              <a:solidFill>
                <a:srgbClr val="FA6500"/>
              </a:solidFill>
            </a:endParaRPr>
          </a:p>
        </p:txBody>
      </p:sp>
      <p:sp>
        <p:nvSpPr>
          <p:cNvPr id="12" name="TextBox 11"/>
          <p:cNvSpPr txBox="1"/>
          <p:nvPr/>
        </p:nvSpPr>
        <p:spPr>
          <a:xfrm>
            <a:off x="5295900" y="2601139"/>
            <a:ext cx="500744" cy="646331"/>
          </a:xfrm>
          <a:prstGeom prst="rect">
            <a:avLst/>
          </a:prstGeom>
          <a:noFill/>
        </p:spPr>
        <p:txBody>
          <a:bodyPr wrap="square" rtlCol="0">
            <a:spAutoFit/>
          </a:bodyPr>
          <a:lstStyle/>
          <a:p>
            <a:r>
              <a:rPr lang="en-GB" sz="3600" b="1" dirty="0">
                <a:solidFill>
                  <a:srgbClr val="115076"/>
                </a:solidFill>
              </a:rPr>
              <a:t>9</a:t>
            </a:r>
          </a:p>
        </p:txBody>
      </p:sp>
      <p:sp>
        <p:nvSpPr>
          <p:cNvPr id="21" name="TextBox 20"/>
          <p:cNvSpPr txBox="1"/>
          <p:nvPr/>
        </p:nvSpPr>
        <p:spPr>
          <a:xfrm>
            <a:off x="5728194" y="2529657"/>
            <a:ext cx="2501406" cy="707886"/>
          </a:xfrm>
          <a:prstGeom prst="rect">
            <a:avLst/>
          </a:prstGeom>
          <a:solidFill>
            <a:srgbClr val="115076"/>
          </a:solidFill>
        </p:spPr>
        <p:txBody>
          <a:bodyPr wrap="square" rtlCol="0">
            <a:spAutoFit/>
          </a:bodyPr>
          <a:lstStyle/>
          <a:p>
            <a:pPr algn="ctr"/>
            <a:r>
              <a:rPr lang="en-GB" sz="4000" b="1" dirty="0" err="1">
                <a:solidFill>
                  <a:prstClr val="white"/>
                </a:solidFill>
              </a:rPr>
              <a:t>heureu</a:t>
            </a:r>
            <a:r>
              <a:rPr lang="en-GB" sz="4000" b="1" dirty="0" err="1">
                <a:solidFill>
                  <a:srgbClr val="FA6500"/>
                </a:solidFill>
              </a:rPr>
              <a:t>x</a:t>
            </a:r>
            <a:endParaRPr lang="en-GB" sz="4000" b="1" dirty="0">
              <a:solidFill>
                <a:srgbClr val="FA6500"/>
              </a:solidFill>
            </a:endParaRPr>
          </a:p>
        </p:txBody>
      </p:sp>
      <p:sp>
        <p:nvSpPr>
          <p:cNvPr id="25" name="Oval Callout 24" descr="oval callout"/>
          <p:cNvSpPr/>
          <p:nvPr/>
        </p:nvSpPr>
        <p:spPr>
          <a:xfrm>
            <a:off x="64019" y="1456472"/>
            <a:ext cx="4510000" cy="1861166"/>
          </a:xfrm>
          <a:prstGeom prst="wedgeEllipseCallout">
            <a:avLst>
              <a:gd name="adj1" fmla="val -27045"/>
              <a:gd name="adj2" fmla="val -78661"/>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26" name="TextBox 25"/>
          <p:cNvSpPr txBox="1"/>
          <p:nvPr/>
        </p:nvSpPr>
        <p:spPr>
          <a:xfrm>
            <a:off x="235070" y="1820089"/>
            <a:ext cx="4167898" cy="1446550"/>
          </a:xfrm>
          <a:prstGeom prst="rect">
            <a:avLst/>
          </a:prstGeom>
          <a:noFill/>
        </p:spPr>
        <p:txBody>
          <a:bodyPr wrap="square" rtlCol="0">
            <a:spAutoFit/>
          </a:bodyPr>
          <a:lstStyle/>
          <a:p>
            <a:pPr algn="ctr">
              <a:defRPr/>
            </a:pPr>
            <a:r>
              <a:rPr lang="en-GB" sz="2200" dirty="0">
                <a:solidFill>
                  <a:prstClr val="white"/>
                </a:solidFill>
              </a:rPr>
              <a:t>This read aloud task can focus on previously-taught OR unknown words OR a combination.</a:t>
            </a:r>
          </a:p>
        </p:txBody>
      </p:sp>
    </p:spTree>
    <p:extLst>
      <p:ext uri="{BB962C8B-B14F-4D97-AF65-F5344CB8AC3E}">
        <p14:creationId xmlns:p14="http://schemas.microsoft.com/office/powerpoint/2010/main" val="30991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66"/>
          <p:cNvSpPr>
            <a:spLocks noGrp="1"/>
          </p:cNvSpPr>
          <p:nvPr>
            <p:ph type="title"/>
          </p:nvPr>
        </p:nvSpPr>
        <p:spPr>
          <a:xfrm>
            <a:off x="125615" y="-349371"/>
            <a:ext cx="10515600" cy="1325563"/>
          </a:xfrm>
        </p:spPr>
        <p:txBody>
          <a:bodyPr>
            <a:normAutofit/>
          </a:bodyPr>
          <a:lstStyle/>
          <a:p>
            <a:r>
              <a:rPr lang="en-GB" sz="2800" i="1" dirty="0" err="1"/>
              <a:t>Escucha</a:t>
            </a:r>
            <a:r>
              <a:rPr lang="en-GB" sz="2800" i="1" dirty="0"/>
              <a:t>.</a:t>
            </a:r>
          </a:p>
        </p:txBody>
      </p:sp>
      <p:sp>
        <p:nvSpPr>
          <p:cNvPr id="37" name="TextBox 36"/>
          <p:cNvSpPr txBox="1"/>
          <p:nvPr/>
        </p:nvSpPr>
        <p:spPr>
          <a:xfrm>
            <a:off x="1502287" y="75108"/>
            <a:ext cx="3823317" cy="430887"/>
          </a:xfrm>
          <a:prstGeom prst="rect">
            <a:avLst/>
          </a:prstGeom>
          <a:noFill/>
        </p:spPr>
        <p:txBody>
          <a:bodyPr wrap="square" rtlCol="0">
            <a:spAutoFit/>
          </a:bodyPr>
          <a:lstStyle/>
          <a:p>
            <a:pPr>
              <a:defRPr/>
            </a:pPr>
            <a:r>
              <a:rPr lang="en-GB" sz="2200" b="1" i="1" dirty="0">
                <a:solidFill>
                  <a:srgbClr val="002060"/>
                </a:solidFill>
                <a:latin typeface="Century Gothic" panose="020B0502020202020204" pitchFamily="34" charset="0"/>
              </a:rPr>
              <a:t>Marca ‘GA’, ‘GO’ o ‘GU’.</a:t>
            </a:r>
          </a:p>
        </p:txBody>
      </p:sp>
      <p:sp>
        <p:nvSpPr>
          <p:cNvPr id="25" name="TextBox 24"/>
          <p:cNvSpPr txBox="1"/>
          <p:nvPr/>
        </p:nvSpPr>
        <p:spPr>
          <a:xfrm>
            <a:off x="5181798" y="75956"/>
            <a:ext cx="3155795" cy="430887"/>
          </a:xfrm>
          <a:prstGeom prst="rect">
            <a:avLst/>
          </a:prstGeom>
          <a:noFill/>
        </p:spPr>
        <p:txBody>
          <a:bodyPr wrap="square" rtlCol="0">
            <a:spAutoFit/>
          </a:bodyPr>
          <a:lstStyle/>
          <a:p>
            <a:pPr>
              <a:defRPr/>
            </a:pPr>
            <a:r>
              <a:rPr lang="en-GB" sz="2200" b="1" i="1" dirty="0">
                <a:solidFill>
                  <a:srgbClr val="002060"/>
                </a:solidFill>
                <a:latin typeface="Century Gothic" panose="020B0502020202020204" pitchFamily="34" charset="0"/>
              </a:rPr>
              <a:t>Escucha otra vez.</a:t>
            </a:r>
          </a:p>
        </p:txBody>
      </p:sp>
      <p:sp>
        <p:nvSpPr>
          <p:cNvPr id="26" name="TextBox 25"/>
          <p:cNvSpPr txBox="1"/>
          <p:nvPr/>
        </p:nvSpPr>
        <p:spPr>
          <a:xfrm>
            <a:off x="7829974" y="75955"/>
            <a:ext cx="2958358" cy="430887"/>
          </a:xfrm>
          <a:prstGeom prst="rect">
            <a:avLst/>
          </a:prstGeom>
          <a:noFill/>
        </p:spPr>
        <p:txBody>
          <a:bodyPr wrap="square" rtlCol="0">
            <a:spAutoFit/>
          </a:bodyPr>
          <a:lstStyle/>
          <a:p>
            <a:pPr>
              <a:defRPr/>
            </a:pPr>
            <a:r>
              <a:rPr lang="en-GB" sz="2200" b="1" i="1" dirty="0">
                <a:solidFill>
                  <a:srgbClr val="002060"/>
                </a:solidFill>
                <a:latin typeface="Century Gothic" panose="020B0502020202020204" pitchFamily="34" charset="0"/>
              </a:rPr>
              <a:t>Escribe la palabra.</a:t>
            </a:r>
          </a:p>
        </p:txBody>
      </p:sp>
      <p:sp>
        <p:nvSpPr>
          <p:cNvPr id="60" name="Rounded Rectangle 59"/>
          <p:cNvSpPr/>
          <p:nvPr/>
        </p:nvSpPr>
        <p:spPr>
          <a:xfrm>
            <a:off x="10768398" y="1517"/>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a:solidFill>
                  <a:prstClr val="white"/>
                </a:solidFill>
                <a:latin typeface="Century Gothic" panose="020B0502020202020204" pitchFamily="34" charset="0"/>
              </a:rPr>
              <a:t>escuchar</a:t>
            </a:r>
          </a:p>
        </p:txBody>
      </p:sp>
      <p:graphicFrame>
        <p:nvGraphicFramePr>
          <p:cNvPr id="4" name="Table 3"/>
          <p:cNvGraphicFramePr>
            <a:graphicFrameLocks noGrp="1"/>
          </p:cNvGraphicFramePr>
          <p:nvPr>
            <p:extLst>
              <p:ext uri="{D42A27DB-BD31-4B8C-83A1-F6EECF244321}">
                <p14:modId xmlns:p14="http://schemas.microsoft.com/office/powerpoint/2010/main" val="1604738191"/>
              </p:ext>
            </p:extLst>
          </p:nvPr>
        </p:nvGraphicFramePr>
        <p:xfrm>
          <a:off x="1392852" y="523524"/>
          <a:ext cx="3990563" cy="5682547"/>
        </p:xfrm>
        <a:graphic>
          <a:graphicData uri="http://schemas.openxmlformats.org/drawingml/2006/table">
            <a:tbl>
              <a:tblPr firstRow="1" bandRow="1">
                <a:tableStyleId>{8A107856-5554-42FB-B03E-39F5DBC370BA}</a:tableStyleId>
              </a:tblPr>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GA</a:t>
                      </a:r>
                    </a:p>
                  </a:txBody>
                  <a:tcPr anchor="ctr"/>
                </a:tc>
                <a:tc>
                  <a:txBody>
                    <a:bodyPr/>
                    <a:lstStyle/>
                    <a:p>
                      <a:pPr algn="ctr"/>
                      <a:r>
                        <a:rPr lang="en-GB" sz="2000" b="1" dirty="0">
                          <a:solidFill>
                            <a:srgbClr val="002060"/>
                          </a:solidFill>
                          <a:latin typeface="Century Gothic" panose="020B0502020202020204" pitchFamily="34" charset="0"/>
                        </a:rPr>
                        <a:t>GO</a:t>
                      </a:r>
                    </a:p>
                  </a:txBody>
                  <a:tcPr anchor="ctr"/>
                </a:tc>
                <a:tc>
                  <a:txBody>
                    <a:bodyPr/>
                    <a:lstStyle/>
                    <a:p>
                      <a:pPr algn="ctr"/>
                      <a:r>
                        <a:rPr lang="en-GB" sz="2000" b="1" dirty="0">
                          <a:solidFill>
                            <a:srgbClr val="002060"/>
                          </a:solidFill>
                          <a:latin typeface="Century Gothic" panose="020B0502020202020204" pitchFamily="34" charset="0"/>
                        </a:rPr>
                        <a:t>GU</a:t>
                      </a: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0210">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5" name="Action Button: Custom 4">
            <a:hlinkClick r:id="" action="ppaction://noaction" highlightClick="1">
              <a:snd r:embed="rId3" name="conmigo.wav"/>
            </a:hlinkClick>
          </p:cNvPr>
          <p:cNvSpPr/>
          <p:nvPr/>
        </p:nvSpPr>
        <p:spPr>
          <a:xfrm>
            <a:off x="1537567" y="112566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1</a:t>
            </a:r>
          </a:p>
        </p:txBody>
      </p:sp>
      <p:pic>
        <p:nvPicPr>
          <p:cNvPr id="15" name="Picture 14"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887" y="1033602"/>
            <a:ext cx="522871" cy="544657"/>
          </a:xfrm>
          <a:prstGeom prst="rect">
            <a:avLst/>
          </a:prstGeom>
        </p:spPr>
      </p:pic>
      <p:sp>
        <p:nvSpPr>
          <p:cNvPr id="6" name="Action Button: Custom 5">
            <a:hlinkClick r:id="" action="ppaction://noaction" highlightClick="1">
              <a:snd r:embed="rId5" name="seguro.wav"/>
            </a:hlinkClick>
          </p:cNvPr>
          <p:cNvSpPr/>
          <p:nvPr/>
        </p:nvSpPr>
        <p:spPr>
          <a:xfrm>
            <a:off x="1537567" y="170373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2</a:t>
            </a:r>
          </a:p>
        </p:txBody>
      </p:sp>
      <p:pic>
        <p:nvPicPr>
          <p:cNvPr id="16" name="Picture 15"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483" y="1536467"/>
            <a:ext cx="522871" cy="544657"/>
          </a:xfrm>
          <a:prstGeom prst="rect">
            <a:avLst/>
          </a:prstGeom>
        </p:spPr>
      </p:pic>
      <p:sp>
        <p:nvSpPr>
          <p:cNvPr id="7" name="Action Button: Custom 6">
            <a:hlinkClick r:id="" action="ppaction://noaction" highlightClick="1">
              <a:snd r:embed="rId6" name="gol.wav"/>
            </a:hlinkClick>
          </p:cNvPr>
          <p:cNvSpPr/>
          <p:nvPr/>
        </p:nvSpPr>
        <p:spPr>
          <a:xfrm>
            <a:off x="1524405" y="21981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3</a:t>
            </a:r>
          </a:p>
        </p:txBody>
      </p:sp>
      <p:pic>
        <p:nvPicPr>
          <p:cNvPr id="17" name="Picture 16"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950" y="2056207"/>
            <a:ext cx="522871" cy="544657"/>
          </a:xfrm>
          <a:prstGeom prst="rect">
            <a:avLst/>
          </a:prstGeom>
        </p:spPr>
      </p:pic>
      <p:sp>
        <p:nvSpPr>
          <p:cNvPr id="8" name="Action Button: Custom 7">
            <a:hlinkClick r:id="" action="ppaction://noaction" highlightClick="1">
              <a:snd r:embed="rId7" name="gato.wav"/>
            </a:hlinkClick>
          </p:cNvPr>
          <p:cNvSpPr/>
          <p:nvPr/>
        </p:nvSpPr>
        <p:spPr>
          <a:xfrm>
            <a:off x="1537566" y="272120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4</a:t>
            </a:r>
          </a:p>
        </p:txBody>
      </p:sp>
      <p:pic>
        <p:nvPicPr>
          <p:cNvPr id="18" name="Picture 17"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671" y="2615647"/>
            <a:ext cx="522871" cy="544657"/>
          </a:xfrm>
          <a:prstGeom prst="rect">
            <a:avLst/>
          </a:prstGeom>
        </p:spPr>
      </p:pic>
      <p:sp>
        <p:nvSpPr>
          <p:cNvPr id="9" name="Action Button: Custom 8">
            <a:hlinkClick r:id="" action="ppaction://noaction" highlightClick="1">
              <a:snd r:embed="rId8" name="preguntar.wav"/>
            </a:hlinkClick>
          </p:cNvPr>
          <p:cNvSpPr/>
          <p:nvPr/>
        </p:nvSpPr>
        <p:spPr>
          <a:xfrm>
            <a:off x="1524404" y="322379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5</a:t>
            </a:r>
          </a:p>
        </p:txBody>
      </p:sp>
      <p:pic>
        <p:nvPicPr>
          <p:cNvPr id="19" name="Picture 18"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156" y="3133994"/>
            <a:ext cx="522871" cy="544657"/>
          </a:xfrm>
          <a:prstGeom prst="rect">
            <a:avLst/>
          </a:prstGeom>
        </p:spPr>
      </p:pic>
      <p:sp>
        <p:nvSpPr>
          <p:cNvPr id="10" name="Action Button: Custom 9">
            <a:hlinkClick r:id="" action="ppaction://noaction" highlightClick="1">
              <a:snd r:embed="rId9" name="segundo.wav"/>
            </a:hlinkClick>
          </p:cNvPr>
          <p:cNvSpPr/>
          <p:nvPr/>
        </p:nvSpPr>
        <p:spPr>
          <a:xfrm>
            <a:off x="1524404" y="3746834"/>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6</a:t>
            </a:r>
          </a:p>
        </p:txBody>
      </p:sp>
      <p:pic>
        <p:nvPicPr>
          <p:cNvPr id="20" name="Picture 19"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999" y="3627221"/>
            <a:ext cx="522871" cy="544657"/>
          </a:xfrm>
          <a:prstGeom prst="rect">
            <a:avLst/>
          </a:prstGeom>
        </p:spPr>
      </p:pic>
      <p:sp>
        <p:nvSpPr>
          <p:cNvPr id="11" name="Action Button: Custom 10">
            <a:hlinkClick r:id="" action="ppaction://noaction" highlightClick="1">
              <a:snd r:embed="rId10" name="amiga.wav"/>
            </a:hlinkClick>
          </p:cNvPr>
          <p:cNvSpPr/>
          <p:nvPr/>
        </p:nvSpPr>
        <p:spPr>
          <a:xfrm>
            <a:off x="1524403" y="424418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7</a:t>
            </a:r>
          </a:p>
        </p:txBody>
      </p:sp>
      <p:pic>
        <p:nvPicPr>
          <p:cNvPr id="21" name="Picture 20"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167" y="4140552"/>
            <a:ext cx="522871" cy="544657"/>
          </a:xfrm>
          <a:prstGeom prst="rect">
            <a:avLst/>
          </a:prstGeom>
        </p:spPr>
      </p:pic>
      <p:sp>
        <p:nvSpPr>
          <p:cNvPr id="12" name="Action Button: Custom 11">
            <a:hlinkClick r:id="" action="ppaction://noaction" highlightClick="1">
              <a:snd r:embed="rId11" name="ganar.wav"/>
            </a:hlinkClick>
          </p:cNvPr>
          <p:cNvSpPr/>
          <p:nvPr/>
        </p:nvSpPr>
        <p:spPr>
          <a:xfrm>
            <a:off x="1524403" y="47711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8</a:t>
            </a:r>
          </a:p>
        </p:txBody>
      </p:sp>
      <p:pic>
        <p:nvPicPr>
          <p:cNvPr id="22" name="Picture 21"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9104" y="4672257"/>
            <a:ext cx="522871" cy="544657"/>
          </a:xfrm>
          <a:prstGeom prst="rect">
            <a:avLst/>
          </a:prstGeom>
        </p:spPr>
      </p:pic>
      <p:sp>
        <p:nvSpPr>
          <p:cNvPr id="31" name="TextBox 30"/>
          <p:cNvSpPr txBox="1"/>
          <p:nvPr/>
        </p:nvSpPr>
        <p:spPr>
          <a:xfrm>
            <a:off x="5577772" y="3699149"/>
            <a:ext cx="1437147"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se___</a:t>
            </a:r>
            <a:r>
              <a:rPr lang="en-GB" sz="2200" b="1" dirty="0" err="1">
                <a:solidFill>
                  <a:srgbClr val="002060"/>
                </a:solidFill>
                <a:latin typeface="Century Gothic" panose="020B0502020202020204" pitchFamily="34" charset="0"/>
              </a:rPr>
              <a:t>ndo</a:t>
            </a:r>
            <a:endParaRPr lang="en-GB" sz="2200" b="1" dirty="0">
              <a:solidFill>
                <a:srgbClr val="002060"/>
              </a:solidFill>
              <a:latin typeface="Century Gothic" panose="020B0502020202020204" pitchFamily="34" charset="0"/>
            </a:endParaRPr>
          </a:p>
        </p:txBody>
      </p:sp>
      <p:sp>
        <p:nvSpPr>
          <p:cNvPr id="13" name="Action Button: Custom 12">
            <a:hlinkClick r:id="" action="ppaction://noaction" highlightClick="1">
              <a:snd r:embed="rId12" name="largo.wav"/>
            </a:hlinkClick>
          </p:cNvPr>
          <p:cNvSpPr/>
          <p:nvPr/>
        </p:nvSpPr>
        <p:spPr>
          <a:xfrm>
            <a:off x="1524403" y="529119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9</a:t>
            </a:r>
          </a:p>
        </p:txBody>
      </p:sp>
      <p:pic>
        <p:nvPicPr>
          <p:cNvPr id="23" name="Picture 22"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1608" y="5189992"/>
            <a:ext cx="522871" cy="544657"/>
          </a:xfrm>
          <a:prstGeom prst="rect">
            <a:avLst/>
          </a:prstGeom>
        </p:spPr>
      </p:pic>
      <p:sp>
        <p:nvSpPr>
          <p:cNvPr id="14" name="Action Button: Custom 13">
            <a:hlinkClick r:id="" action="ppaction://noaction" highlightClick="1">
              <a:snd r:embed="rId13" name="lugar.wav"/>
            </a:hlinkClick>
          </p:cNvPr>
          <p:cNvSpPr/>
          <p:nvPr/>
        </p:nvSpPr>
        <p:spPr>
          <a:xfrm>
            <a:off x="1524402" y="577708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prstClr val="white"/>
                </a:solidFill>
                <a:latin typeface="Century Gothic" panose="020B0502020202020204" pitchFamily="34" charset="0"/>
              </a:rPr>
              <a:t>10</a:t>
            </a:r>
          </a:p>
        </p:txBody>
      </p:sp>
      <p:pic>
        <p:nvPicPr>
          <p:cNvPr id="24" name="Picture 23" descr="green check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9103" y="5649419"/>
            <a:ext cx="522871" cy="544657"/>
          </a:xfrm>
          <a:prstGeom prst="rect">
            <a:avLst/>
          </a:prstGeom>
        </p:spPr>
      </p:pic>
      <p:graphicFrame>
        <p:nvGraphicFramePr>
          <p:cNvPr id="27" name="Table 26"/>
          <p:cNvGraphicFramePr>
            <a:graphicFrameLocks noGrp="1"/>
          </p:cNvGraphicFramePr>
          <p:nvPr>
            <p:extLst>
              <p:ext uri="{D42A27DB-BD31-4B8C-83A1-F6EECF244321}">
                <p14:modId xmlns:p14="http://schemas.microsoft.com/office/powerpoint/2010/main" val="1643215678"/>
              </p:ext>
            </p:extLst>
          </p:nvPr>
        </p:nvGraphicFramePr>
        <p:xfrm>
          <a:off x="5479186" y="537986"/>
          <a:ext cx="1592177" cy="5696459"/>
        </p:xfrm>
        <a:graphic>
          <a:graphicData uri="http://schemas.openxmlformats.org/drawingml/2006/table">
            <a:tbl>
              <a:tblPr firstRow="1" bandRow="1">
                <a:tableStyleId>{5DA37D80-6434-44D0-A028-1B22A696006F}</a:tableStyleId>
              </a:tblPr>
              <a:tblGrid>
                <a:gridCol w="1592177">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1459">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38" name="TextBox 37"/>
          <p:cNvSpPr txBox="1"/>
          <p:nvPr/>
        </p:nvSpPr>
        <p:spPr>
          <a:xfrm>
            <a:off x="5564829" y="1057775"/>
            <a:ext cx="1554660" cy="430887"/>
          </a:xfrm>
          <a:prstGeom prst="rect">
            <a:avLst/>
          </a:prstGeom>
          <a:noFill/>
        </p:spPr>
        <p:txBody>
          <a:bodyPr wrap="square" rtlCol="0">
            <a:spAutoFit/>
          </a:bodyPr>
          <a:lstStyle/>
          <a:p>
            <a:pPr>
              <a:defRPr/>
            </a:pPr>
            <a:r>
              <a:rPr lang="en-GB" sz="2200" b="1" dirty="0" err="1">
                <a:solidFill>
                  <a:srgbClr val="002060"/>
                </a:solidFill>
                <a:latin typeface="Century Gothic" panose="020B0502020202020204" pitchFamily="34" charset="0"/>
              </a:rPr>
              <a:t>conmi</a:t>
            </a:r>
            <a:r>
              <a:rPr lang="en-GB" sz="2200" b="1" dirty="0">
                <a:solidFill>
                  <a:srgbClr val="002060"/>
                </a:solidFill>
                <a:latin typeface="Century Gothic" panose="020B0502020202020204" pitchFamily="34" charset="0"/>
              </a:rPr>
              <a:t>___</a:t>
            </a:r>
          </a:p>
        </p:txBody>
      </p:sp>
      <p:sp>
        <p:nvSpPr>
          <p:cNvPr id="2" name="TextBox 1"/>
          <p:cNvSpPr txBox="1"/>
          <p:nvPr/>
        </p:nvSpPr>
        <p:spPr>
          <a:xfrm>
            <a:off x="6436331" y="1057688"/>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go</a:t>
            </a:r>
          </a:p>
        </p:txBody>
      </p:sp>
      <p:sp>
        <p:nvSpPr>
          <p:cNvPr id="3" name="TextBox 2"/>
          <p:cNvSpPr txBox="1"/>
          <p:nvPr/>
        </p:nvSpPr>
        <p:spPr>
          <a:xfrm>
            <a:off x="5745306" y="1565047"/>
            <a:ext cx="1533484"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se___ro</a:t>
            </a:r>
          </a:p>
        </p:txBody>
      </p:sp>
      <p:sp>
        <p:nvSpPr>
          <p:cNvPr id="39" name="TextBox 38"/>
          <p:cNvSpPr txBox="1"/>
          <p:nvPr/>
        </p:nvSpPr>
        <p:spPr>
          <a:xfrm>
            <a:off x="6063693" y="1565047"/>
            <a:ext cx="556931"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gu</a:t>
            </a:r>
          </a:p>
        </p:txBody>
      </p:sp>
      <p:sp>
        <p:nvSpPr>
          <p:cNvPr id="40" name="TextBox 39"/>
          <p:cNvSpPr txBox="1"/>
          <p:nvPr/>
        </p:nvSpPr>
        <p:spPr>
          <a:xfrm>
            <a:off x="6063693" y="2092469"/>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go</a:t>
            </a:r>
          </a:p>
        </p:txBody>
      </p:sp>
      <p:sp>
        <p:nvSpPr>
          <p:cNvPr id="28" name="TextBox 27"/>
          <p:cNvSpPr txBox="1"/>
          <p:nvPr/>
        </p:nvSpPr>
        <p:spPr>
          <a:xfrm>
            <a:off x="6028313" y="2101843"/>
            <a:ext cx="1538442"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___l</a:t>
            </a:r>
          </a:p>
        </p:txBody>
      </p:sp>
      <p:sp>
        <p:nvSpPr>
          <p:cNvPr id="41" name="TextBox 40"/>
          <p:cNvSpPr txBox="1"/>
          <p:nvPr/>
        </p:nvSpPr>
        <p:spPr>
          <a:xfrm>
            <a:off x="5974325" y="2642619"/>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ga</a:t>
            </a:r>
          </a:p>
        </p:txBody>
      </p:sp>
      <p:sp>
        <p:nvSpPr>
          <p:cNvPr id="29" name="TextBox 28"/>
          <p:cNvSpPr txBox="1"/>
          <p:nvPr/>
        </p:nvSpPr>
        <p:spPr>
          <a:xfrm>
            <a:off x="6070096" y="2652985"/>
            <a:ext cx="1347968"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__to</a:t>
            </a:r>
            <a:endParaRPr lang="en-GB" sz="2200" b="1" dirty="0">
              <a:solidFill>
                <a:srgbClr val="7030A0"/>
              </a:solidFill>
              <a:latin typeface="Century Gothic" panose="020B0502020202020204" pitchFamily="34" charset="0"/>
            </a:endParaRPr>
          </a:p>
        </p:txBody>
      </p:sp>
      <p:sp>
        <p:nvSpPr>
          <p:cNvPr id="30" name="TextBox 29"/>
          <p:cNvSpPr txBox="1"/>
          <p:nvPr/>
        </p:nvSpPr>
        <p:spPr>
          <a:xfrm>
            <a:off x="5479186" y="3170771"/>
            <a:ext cx="1641008"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pre___</a:t>
            </a:r>
            <a:r>
              <a:rPr lang="en-GB" sz="2200" b="1" dirty="0" err="1">
                <a:solidFill>
                  <a:srgbClr val="002060"/>
                </a:solidFill>
                <a:latin typeface="Century Gothic" panose="020B0502020202020204" pitchFamily="34" charset="0"/>
              </a:rPr>
              <a:t>ntar</a:t>
            </a:r>
            <a:endParaRPr lang="en-GB" sz="2200" b="1" dirty="0">
              <a:solidFill>
                <a:srgbClr val="002060"/>
              </a:solidFill>
              <a:latin typeface="Century Gothic" panose="020B0502020202020204" pitchFamily="34" charset="0"/>
            </a:endParaRPr>
          </a:p>
        </p:txBody>
      </p:sp>
      <p:sp>
        <p:nvSpPr>
          <p:cNvPr id="42" name="TextBox 41"/>
          <p:cNvSpPr txBox="1"/>
          <p:nvPr/>
        </p:nvSpPr>
        <p:spPr>
          <a:xfrm>
            <a:off x="5954786" y="3174182"/>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gu</a:t>
            </a:r>
          </a:p>
        </p:txBody>
      </p:sp>
      <p:sp>
        <p:nvSpPr>
          <p:cNvPr id="43" name="TextBox 42"/>
          <p:cNvSpPr txBox="1"/>
          <p:nvPr/>
        </p:nvSpPr>
        <p:spPr>
          <a:xfrm>
            <a:off x="5918780" y="3707520"/>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gu</a:t>
            </a:r>
          </a:p>
        </p:txBody>
      </p:sp>
      <p:sp>
        <p:nvSpPr>
          <p:cNvPr id="46" name="TextBox 45"/>
          <p:cNvSpPr txBox="1"/>
          <p:nvPr/>
        </p:nvSpPr>
        <p:spPr>
          <a:xfrm>
            <a:off x="6296817" y="4178351"/>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ga</a:t>
            </a:r>
          </a:p>
        </p:txBody>
      </p:sp>
      <p:sp>
        <p:nvSpPr>
          <p:cNvPr id="34" name="TextBox 33"/>
          <p:cNvSpPr txBox="1"/>
          <p:nvPr/>
        </p:nvSpPr>
        <p:spPr>
          <a:xfrm>
            <a:off x="5765201" y="4178125"/>
            <a:ext cx="1421230" cy="430887"/>
          </a:xfrm>
          <a:prstGeom prst="rect">
            <a:avLst/>
          </a:prstGeom>
          <a:noFill/>
        </p:spPr>
        <p:txBody>
          <a:bodyPr wrap="square" rtlCol="0">
            <a:spAutoFit/>
          </a:bodyPr>
          <a:lstStyle/>
          <a:p>
            <a:pPr>
              <a:defRPr/>
            </a:pPr>
            <a:r>
              <a:rPr lang="en-GB" sz="2200" b="1" dirty="0" err="1">
                <a:solidFill>
                  <a:srgbClr val="002060"/>
                </a:solidFill>
                <a:latin typeface="Century Gothic" panose="020B0502020202020204" pitchFamily="34" charset="0"/>
              </a:rPr>
              <a:t>ami</a:t>
            </a:r>
            <a:r>
              <a:rPr lang="en-GB" sz="2200" b="1" dirty="0">
                <a:solidFill>
                  <a:srgbClr val="002060"/>
                </a:solidFill>
                <a:latin typeface="Century Gothic" panose="020B0502020202020204" pitchFamily="34" charset="0"/>
              </a:rPr>
              <a:t>__</a:t>
            </a:r>
          </a:p>
        </p:txBody>
      </p:sp>
      <p:sp>
        <p:nvSpPr>
          <p:cNvPr id="45" name="TextBox 44"/>
          <p:cNvSpPr txBox="1"/>
          <p:nvPr/>
        </p:nvSpPr>
        <p:spPr>
          <a:xfrm>
            <a:off x="5745306" y="4693580"/>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ga</a:t>
            </a:r>
          </a:p>
        </p:txBody>
      </p:sp>
      <p:sp>
        <p:nvSpPr>
          <p:cNvPr id="33" name="TextBox 32"/>
          <p:cNvSpPr txBox="1"/>
          <p:nvPr/>
        </p:nvSpPr>
        <p:spPr>
          <a:xfrm>
            <a:off x="5857560" y="4685209"/>
            <a:ext cx="1421230"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__</a:t>
            </a:r>
            <a:r>
              <a:rPr lang="en-GB" sz="2200" b="1" dirty="0" err="1">
                <a:solidFill>
                  <a:srgbClr val="002060"/>
                </a:solidFill>
                <a:latin typeface="Century Gothic" panose="020B0502020202020204" pitchFamily="34" charset="0"/>
              </a:rPr>
              <a:t>nar</a:t>
            </a:r>
            <a:endParaRPr lang="en-GB" sz="2200" b="1" dirty="0">
              <a:solidFill>
                <a:srgbClr val="002060"/>
              </a:solidFill>
              <a:latin typeface="Century Gothic" panose="020B0502020202020204" pitchFamily="34" charset="0"/>
            </a:endParaRPr>
          </a:p>
        </p:txBody>
      </p:sp>
      <p:sp>
        <p:nvSpPr>
          <p:cNvPr id="32" name="TextBox 31"/>
          <p:cNvSpPr txBox="1"/>
          <p:nvPr/>
        </p:nvSpPr>
        <p:spPr>
          <a:xfrm>
            <a:off x="5864670" y="5218532"/>
            <a:ext cx="1230756"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lar__</a:t>
            </a:r>
          </a:p>
        </p:txBody>
      </p:sp>
      <p:sp>
        <p:nvSpPr>
          <p:cNvPr id="44" name="TextBox 43"/>
          <p:cNvSpPr txBox="1"/>
          <p:nvPr/>
        </p:nvSpPr>
        <p:spPr>
          <a:xfrm>
            <a:off x="6224041" y="5209174"/>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go</a:t>
            </a:r>
          </a:p>
        </p:txBody>
      </p:sp>
      <p:sp>
        <p:nvSpPr>
          <p:cNvPr id="35" name="TextBox 34"/>
          <p:cNvSpPr txBox="1"/>
          <p:nvPr/>
        </p:nvSpPr>
        <p:spPr>
          <a:xfrm>
            <a:off x="5800048" y="5721763"/>
            <a:ext cx="1538441" cy="430887"/>
          </a:xfrm>
          <a:prstGeom prst="rect">
            <a:avLst/>
          </a:prstGeom>
          <a:noFill/>
        </p:spPr>
        <p:txBody>
          <a:bodyPr wrap="square" rtlCol="0">
            <a:spAutoFit/>
          </a:bodyPr>
          <a:lstStyle/>
          <a:p>
            <a:pPr>
              <a:defRPr/>
            </a:pPr>
            <a:r>
              <a:rPr lang="en-GB" sz="2200" b="1" dirty="0" err="1">
                <a:solidFill>
                  <a:srgbClr val="002060"/>
                </a:solidFill>
                <a:latin typeface="Century Gothic" panose="020B0502020202020204" pitchFamily="34" charset="0"/>
              </a:rPr>
              <a:t>lu</a:t>
            </a:r>
            <a:r>
              <a:rPr lang="en-GB" sz="2200" b="1" dirty="0">
                <a:solidFill>
                  <a:srgbClr val="002060"/>
                </a:solidFill>
                <a:latin typeface="Century Gothic" panose="020B0502020202020204" pitchFamily="34" charset="0"/>
              </a:rPr>
              <a:t>___r</a:t>
            </a:r>
          </a:p>
        </p:txBody>
      </p:sp>
      <p:sp>
        <p:nvSpPr>
          <p:cNvPr id="47" name="TextBox 46"/>
          <p:cNvSpPr txBox="1"/>
          <p:nvPr/>
        </p:nvSpPr>
        <p:spPr>
          <a:xfrm>
            <a:off x="6036862" y="5725506"/>
            <a:ext cx="789294" cy="430887"/>
          </a:xfrm>
          <a:prstGeom prst="rect">
            <a:avLst/>
          </a:prstGeom>
          <a:noFill/>
        </p:spPr>
        <p:txBody>
          <a:bodyPr wrap="square" rtlCol="0">
            <a:spAutoFit/>
          </a:bodyPr>
          <a:lstStyle/>
          <a:p>
            <a:pPr>
              <a:defRPr/>
            </a:pPr>
            <a:r>
              <a:rPr lang="en-GB" sz="2200" b="1" dirty="0">
                <a:solidFill>
                  <a:srgbClr val="ED7D31"/>
                </a:solidFill>
                <a:latin typeface="Century Gothic" panose="020B0502020202020204" pitchFamily="34" charset="0"/>
              </a:rPr>
              <a:t>ga</a:t>
            </a:r>
          </a:p>
        </p:txBody>
      </p:sp>
      <p:graphicFrame>
        <p:nvGraphicFramePr>
          <p:cNvPr id="48" name="Table 47"/>
          <p:cNvGraphicFramePr>
            <a:graphicFrameLocks noGrp="1"/>
          </p:cNvGraphicFramePr>
          <p:nvPr/>
        </p:nvGraphicFramePr>
        <p:xfrm>
          <a:off x="7171143" y="544688"/>
          <a:ext cx="3130176" cy="5696459"/>
        </p:xfrm>
        <a:graphic>
          <a:graphicData uri="http://schemas.openxmlformats.org/drawingml/2006/table">
            <a:tbl>
              <a:tblPr firstRow="1" bandRow="1">
                <a:tableStyleId>{5DA37D80-6434-44D0-A028-1B22A696006F}</a:tableStyleId>
              </a:tblPr>
              <a:tblGrid>
                <a:gridCol w="3130176">
                  <a:extLst>
                    <a:ext uri="{9D8B030D-6E8A-4147-A177-3AD203B41FA5}">
                      <a16:colId xmlns:a16="http://schemas.microsoft.com/office/drawing/2014/main" val="3826511760"/>
                    </a:ext>
                  </a:extLst>
                </a:gridCol>
              </a:tblGrid>
              <a:tr h="513893">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1459">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3893">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49" name="TextBox 48"/>
          <p:cNvSpPr txBox="1"/>
          <p:nvPr/>
        </p:nvSpPr>
        <p:spPr>
          <a:xfrm>
            <a:off x="7196771" y="612058"/>
            <a:ext cx="3200800" cy="369332"/>
          </a:xfrm>
          <a:prstGeom prst="rect">
            <a:avLst/>
          </a:prstGeom>
          <a:noFill/>
        </p:spPr>
        <p:txBody>
          <a:bodyPr wrap="square" rtlCol="0">
            <a:spAutoFit/>
          </a:bodyPr>
          <a:lstStyle/>
          <a:p>
            <a:pPr>
              <a:defRPr/>
            </a:pPr>
            <a:r>
              <a:rPr lang="en-GB" b="1" i="1" dirty="0">
                <a:solidFill>
                  <a:srgbClr val="002060"/>
                </a:solidFill>
                <a:latin typeface="Century Gothic" panose="020B0502020202020204" pitchFamily="34" charset="0"/>
              </a:rPr>
              <a:t>¿Cómo se dice en inglés?</a:t>
            </a:r>
          </a:p>
        </p:txBody>
      </p:sp>
      <p:sp>
        <p:nvSpPr>
          <p:cNvPr id="50" name="TextBox 49"/>
          <p:cNvSpPr txBox="1"/>
          <p:nvPr/>
        </p:nvSpPr>
        <p:spPr>
          <a:xfrm>
            <a:off x="8073973" y="1069924"/>
            <a:ext cx="1446396"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with me</a:t>
            </a:r>
          </a:p>
        </p:txBody>
      </p:sp>
      <p:sp>
        <p:nvSpPr>
          <p:cNvPr id="51" name="TextBox 50"/>
          <p:cNvSpPr txBox="1"/>
          <p:nvPr/>
        </p:nvSpPr>
        <p:spPr>
          <a:xfrm>
            <a:off x="8097328" y="1578259"/>
            <a:ext cx="1587008"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sure, safe</a:t>
            </a:r>
          </a:p>
        </p:txBody>
      </p:sp>
      <p:sp>
        <p:nvSpPr>
          <p:cNvPr id="52" name="TextBox 51"/>
          <p:cNvSpPr txBox="1"/>
          <p:nvPr/>
        </p:nvSpPr>
        <p:spPr>
          <a:xfrm>
            <a:off x="8301060" y="2115792"/>
            <a:ext cx="1067767"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goal</a:t>
            </a:r>
          </a:p>
        </p:txBody>
      </p:sp>
      <p:sp>
        <p:nvSpPr>
          <p:cNvPr id="53" name="TextBox 52"/>
          <p:cNvSpPr txBox="1"/>
          <p:nvPr/>
        </p:nvSpPr>
        <p:spPr>
          <a:xfrm>
            <a:off x="8339870" y="2653325"/>
            <a:ext cx="933014"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cat</a:t>
            </a:r>
          </a:p>
        </p:txBody>
      </p:sp>
      <p:sp>
        <p:nvSpPr>
          <p:cNvPr id="54" name="TextBox 53"/>
          <p:cNvSpPr txBox="1"/>
          <p:nvPr/>
        </p:nvSpPr>
        <p:spPr>
          <a:xfrm>
            <a:off x="8223479" y="3176517"/>
            <a:ext cx="1026656"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to ask</a:t>
            </a:r>
          </a:p>
        </p:txBody>
      </p:sp>
      <p:sp>
        <p:nvSpPr>
          <p:cNvPr id="55" name="TextBox 54"/>
          <p:cNvSpPr txBox="1"/>
          <p:nvPr/>
        </p:nvSpPr>
        <p:spPr>
          <a:xfrm>
            <a:off x="8127842" y="3678651"/>
            <a:ext cx="1228550"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second</a:t>
            </a:r>
          </a:p>
        </p:txBody>
      </p:sp>
      <p:sp>
        <p:nvSpPr>
          <p:cNvPr id="58" name="TextBox 57"/>
          <p:cNvSpPr txBox="1"/>
          <p:nvPr/>
        </p:nvSpPr>
        <p:spPr>
          <a:xfrm>
            <a:off x="7718047" y="4209720"/>
            <a:ext cx="2574353"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(female) friend</a:t>
            </a:r>
          </a:p>
        </p:txBody>
      </p:sp>
      <p:sp>
        <p:nvSpPr>
          <p:cNvPr id="57" name="TextBox 56"/>
          <p:cNvSpPr txBox="1"/>
          <p:nvPr/>
        </p:nvSpPr>
        <p:spPr>
          <a:xfrm>
            <a:off x="8339870" y="4729141"/>
            <a:ext cx="1058736"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to win</a:t>
            </a:r>
          </a:p>
        </p:txBody>
      </p:sp>
      <p:sp>
        <p:nvSpPr>
          <p:cNvPr id="56" name="TextBox 55"/>
          <p:cNvSpPr txBox="1"/>
          <p:nvPr/>
        </p:nvSpPr>
        <p:spPr>
          <a:xfrm>
            <a:off x="8384306" y="5254448"/>
            <a:ext cx="848332"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long</a:t>
            </a:r>
          </a:p>
        </p:txBody>
      </p:sp>
      <p:sp>
        <p:nvSpPr>
          <p:cNvPr id="59" name="TextBox 58"/>
          <p:cNvSpPr txBox="1"/>
          <p:nvPr/>
        </p:nvSpPr>
        <p:spPr>
          <a:xfrm>
            <a:off x="8339870" y="5735767"/>
            <a:ext cx="1083950" cy="430887"/>
          </a:xfrm>
          <a:prstGeom prst="rect">
            <a:avLst/>
          </a:prstGeom>
          <a:noFill/>
        </p:spPr>
        <p:txBody>
          <a:bodyPr wrap="square" rtlCol="0">
            <a:spAutoFit/>
          </a:bodyPr>
          <a:lstStyle/>
          <a:p>
            <a:pPr>
              <a:defRPr/>
            </a:pPr>
            <a:r>
              <a:rPr lang="en-GB" sz="2200" b="1" dirty="0">
                <a:solidFill>
                  <a:srgbClr val="002060"/>
                </a:solidFill>
                <a:latin typeface="Century Gothic" panose="020B0502020202020204" pitchFamily="34" charset="0"/>
              </a:rPr>
              <a:t>place</a:t>
            </a:r>
          </a:p>
        </p:txBody>
      </p:sp>
      <p:sp>
        <p:nvSpPr>
          <p:cNvPr id="61" name="Oval Callout 60" descr="oval callout "/>
          <p:cNvSpPr/>
          <p:nvPr/>
        </p:nvSpPr>
        <p:spPr>
          <a:xfrm>
            <a:off x="377196" y="4201333"/>
            <a:ext cx="4914033" cy="1861166"/>
          </a:xfrm>
          <a:prstGeom prst="wedgeEllipseCallout">
            <a:avLst>
              <a:gd name="adj1" fmla="val 34335"/>
              <a:gd name="adj2" fmla="val -64399"/>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2" name="TextBox 61"/>
          <p:cNvSpPr txBox="1"/>
          <p:nvPr/>
        </p:nvSpPr>
        <p:spPr>
          <a:xfrm>
            <a:off x="752730" y="4497095"/>
            <a:ext cx="4099282" cy="1446550"/>
          </a:xfrm>
          <a:prstGeom prst="rect">
            <a:avLst/>
          </a:prstGeom>
          <a:noFill/>
        </p:spPr>
        <p:txBody>
          <a:bodyPr wrap="square" rtlCol="0">
            <a:spAutoFit/>
          </a:bodyPr>
          <a:lstStyle/>
          <a:p>
            <a:pPr algn="ctr">
              <a:defRPr/>
            </a:pPr>
            <a:r>
              <a:rPr lang="en-GB" sz="2200" dirty="0">
                <a:solidFill>
                  <a:prstClr val="white"/>
                </a:solidFill>
                <a:latin typeface="Century Gothic" panose="020B0502020202020204" pitchFamily="34" charset="0"/>
              </a:rPr>
              <a:t>Students may learn some of these high-frequency words ‘Incidentally’ (without really aiming to learn them).</a:t>
            </a:r>
          </a:p>
        </p:txBody>
      </p:sp>
      <p:sp>
        <p:nvSpPr>
          <p:cNvPr id="63" name="Oval Callout 62" descr="oval callout"/>
          <p:cNvSpPr/>
          <p:nvPr/>
        </p:nvSpPr>
        <p:spPr>
          <a:xfrm>
            <a:off x="7813593" y="982733"/>
            <a:ext cx="4510000" cy="1861166"/>
          </a:xfrm>
          <a:prstGeom prst="wedgeEllipseCallout">
            <a:avLst>
              <a:gd name="adj1" fmla="val -27045"/>
              <a:gd name="adj2" fmla="val -78661"/>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4" name="TextBox 63"/>
          <p:cNvSpPr txBox="1"/>
          <p:nvPr/>
        </p:nvSpPr>
        <p:spPr>
          <a:xfrm>
            <a:off x="7984644" y="1346350"/>
            <a:ext cx="4167898" cy="1107996"/>
          </a:xfrm>
          <a:prstGeom prst="rect">
            <a:avLst/>
          </a:prstGeom>
          <a:noFill/>
        </p:spPr>
        <p:txBody>
          <a:bodyPr wrap="square" rtlCol="0">
            <a:spAutoFit/>
          </a:bodyPr>
          <a:lstStyle/>
          <a:p>
            <a:pPr algn="ctr">
              <a:defRPr/>
            </a:pPr>
            <a:r>
              <a:rPr lang="en-GB" sz="2200" dirty="0">
                <a:solidFill>
                  <a:prstClr val="white"/>
                </a:solidFill>
                <a:latin typeface="Century Gothic" panose="020B0502020202020204" pitchFamily="34" charset="0"/>
              </a:rPr>
              <a:t>This transcription task type can also focus on previously-taught OR unknown words.</a:t>
            </a:r>
          </a:p>
        </p:txBody>
      </p:sp>
      <p:sp>
        <p:nvSpPr>
          <p:cNvPr id="65" name="Oval Callout 64" descr="oval callout"/>
          <p:cNvSpPr/>
          <p:nvPr/>
        </p:nvSpPr>
        <p:spPr>
          <a:xfrm>
            <a:off x="122038" y="1085248"/>
            <a:ext cx="4510000" cy="1861166"/>
          </a:xfrm>
          <a:prstGeom prst="wedgeEllipseCallout">
            <a:avLst>
              <a:gd name="adj1" fmla="val 71835"/>
              <a:gd name="adj2" fmla="val -7941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6" name="TextBox 65"/>
          <p:cNvSpPr txBox="1"/>
          <p:nvPr/>
        </p:nvSpPr>
        <p:spPr>
          <a:xfrm>
            <a:off x="315166" y="1558683"/>
            <a:ext cx="4167898" cy="1107996"/>
          </a:xfrm>
          <a:prstGeom prst="rect">
            <a:avLst/>
          </a:prstGeom>
          <a:noFill/>
        </p:spPr>
        <p:txBody>
          <a:bodyPr wrap="square" rtlCol="0">
            <a:spAutoFit/>
          </a:bodyPr>
          <a:lstStyle/>
          <a:p>
            <a:pPr algn="ctr">
              <a:defRPr/>
            </a:pPr>
            <a:r>
              <a:rPr lang="en-GB" sz="2200" dirty="0">
                <a:solidFill>
                  <a:prstClr val="white"/>
                </a:solidFill>
                <a:latin typeface="Century Gothic" panose="020B0502020202020204" pitchFamily="34" charset="0"/>
              </a:rPr>
              <a:t>There is the opportunity for differentiation: recognise, transcribe, translate</a:t>
            </a:r>
          </a:p>
        </p:txBody>
      </p:sp>
    </p:spTree>
    <p:extLst>
      <p:ext uri="{BB962C8B-B14F-4D97-AF65-F5344CB8AC3E}">
        <p14:creationId xmlns:p14="http://schemas.microsoft.com/office/powerpoint/2010/main" val="378256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1"/>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0"/>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4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3"/>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6"/>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4"/>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47"/>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48"/>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49"/>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50"/>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51"/>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52"/>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3"/>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54"/>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55"/>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58"/>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57"/>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56"/>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59"/>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65"/>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66"/>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63"/>
                                        </p:tgtEl>
                                        <p:attrNameLst>
                                          <p:attrName>style.visibility</p:attrName>
                                        </p:attrNameLst>
                                      </p:cBhvr>
                                      <p:to>
                                        <p:strVal val="visible"/>
                                      </p:to>
                                    </p:set>
                                  </p:childTnLst>
                                </p:cTn>
                              </p:par>
                              <p:par>
                                <p:cTn id="208" presetID="1" presetClass="entr" presetSubtype="0" fill="hold" grpId="0" nodeType="withEffect">
                                  <p:stCondLst>
                                    <p:cond delay="0"/>
                                  </p:stCondLst>
                                  <p:childTnLst>
                                    <p:set>
                                      <p:cBhvr>
                                        <p:cTn id="209" dur="1" fill="hold">
                                          <p:stCondLst>
                                            <p:cond delay="0"/>
                                          </p:stCondLst>
                                        </p:cTn>
                                        <p:tgtEl>
                                          <p:spTgt spid="64"/>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61"/>
                                        </p:tgtEl>
                                        <p:attrNameLst>
                                          <p:attrName>style.visibility</p:attrName>
                                        </p:attrNameLst>
                                      </p:cBhvr>
                                      <p:to>
                                        <p:strVal val="visible"/>
                                      </p:to>
                                    </p:set>
                                  </p:childTnLst>
                                </p:cTn>
                              </p:par>
                              <p:par>
                                <p:cTn id="214" presetID="1" presetClass="entr" presetSubtype="0" fill="hold" grpId="0" nodeType="withEffect">
                                  <p:stCondLst>
                                    <p:cond delay="0"/>
                                  </p:stCondLst>
                                  <p:childTnLst>
                                    <p:set>
                                      <p:cBhvr>
                                        <p:cTn id="215"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37" grpId="0"/>
      <p:bldP spid="25" grpId="0"/>
      <p:bldP spid="26" grpId="0"/>
      <p:bldP spid="5" grpId="0" animBg="1"/>
      <p:bldP spid="6" grpId="0" animBg="1"/>
      <p:bldP spid="7" grpId="0" animBg="1"/>
      <p:bldP spid="8" grpId="0" animBg="1"/>
      <p:bldP spid="9" grpId="0" animBg="1"/>
      <p:bldP spid="10" grpId="0" animBg="1"/>
      <p:bldP spid="11" grpId="0" animBg="1"/>
      <p:bldP spid="12" grpId="0" animBg="1"/>
      <p:bldP spid="31" grpId="0"/>
      <p:bldP spid="13" grpId="0" animBg="1"/>
      <p:bldP spid="14" grpId="0" animBg="1"/>
      <p:bldP spid="38" grpId="0"/>
      <p:bldP spid="2" grpId="0"/>
      <p:bldP spid="3" grpId="0"/>
      <p:bldP spid="39" grpId="0"/>
      <p:bldP spid="40" grpId="0"/>
      <p:bldP spid="28" grpId="0"/>
      <p:bldP spid="41" grpId="0"/>
      <p:bldP spid="29" grpId="0"/>
      <p:bldP spid="30" grpId="0"/>
      <p:bldP spid="42" grpId="0"/>
      <p:bldP spid="43" grpId="0"/>
      <p:bldP spid="46" grpId="0"/>
      <p:bldP spid="34" grpId="0"/>
      <p:bldP spid="45" grpId="0"/>
      <p:bldP spid="33" grpId="0"/>
      <p:bldP spid="32" grpId="0"/>
      <p:bldP spid="44" grpId="0"/>
      <p:bldP spid="35" grpId="0"/>
      <p:bldP spid="47" grpId="0"/>
      <p:bldP spid="49" grpId="0"/>
      <p:bldP spid="50" grpId="0"/>
      <p:bldP spid="51" grpId="0"/>
      <p:bldP spid="52" grpId="0"/>
      <p:bldP spid="53" grpId="0"/>
      <p:bldP spid="54" grpId="0"/>
      <p:bldP spid="55" grpId="0"/>
      <p:bldP spid="58" grpId="0"/>
      <p:bldP spid="57" grpId="0"/>
      <p:bldP spid="56" grpId="0"/>
      <p:bldP spid="59" grpId="0"/>
      <p:bldP spid="61" grpId="0" animBg="1"/>
      <p:bldP spid="62" grpId="0"/>
      <p:bldP spid="63" grpId="0" animBg="1"/>
      <p:bldP spid="64" grpId="0"/>
      <p:bldP spid="65" grpId="0" animBg="1"/>
      <p:bldP spid="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98" y="-13835"/>
            <a:ext cx="10515600" cy="1325563"/>
          </a:xfrm>
        </p:spPr>
        <p:txBody>
          <a:bodyPr>
            <a:normAutofit/>
          </a:bodyPr>
          <a:lstStyle/>
          <a:p>
            <a:r>
              <a:rPr lang="en-GB" sz="2800" dirty="0">
                <a:solidFill>
                  <a:srgbClr val="115076"/>
                </a:solidFill>
              </a:rPr>
              <a:t>Make a word.</a:t>
            </a:r>
            <a:br>
              <a:rPr lang="en-GB" sz="2800" dirty="0">
                <a:solidFill>
                  <a:srgbClr val="115076"/>
                </a:solidFill>
              </a:rPr>
            </a:br>
            <a:r>
              <a:rPr lang="en-GB" sz="2800" dirty="0">
                <a:solidFill>
                  <a:srgbClr val="115076"/>
                </a:solidFill>
              </a:rPr>
              <a:t>Translate it!</a:t>
            </a:r>
          </a:p>
        </p:txBody>
      </p:sp>
      <p:sp>
        <p:nvSpPr>
          <p:cNvPr id="27" name="Rounded Rectangle 26"/>
          <p:cNvSpPr/>
          <p:nvPr/>
        </p:nvSpPr>
        <p:spPr>
          <a:xfrm>
            <a:off x="9811084" y="130531"/>
            <a:ext cx="2260600" cy="46136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a:solidFill>
                  <a:prstClr val="white"/>
                </a:solidFill>
                <a:latin typeface="Century Gothic" panose="020B0502020202020204" pitchFamily="34" charset="0"/>
              </a:rPr>
              <a:t>hablar / escuchar</a:t>
            </a:r>
          </a:p>
        </p:txBody>
      </p:sp>
      <p:grpSp>
        <p:nvGrpSpPr>
          <p:cNvPr id="10" name="Group 9" descr="green smiley face and associated words">
            <a:extLst>
              <a:ext uri="{FF2B5EF4-FFF2-40B4-BE49-F238E27FC236}">
                <a16:creationId xmlns:a16="http://schemas.microsoft.com/office/drawing/2014/main" id="{7CB998D1-9E21-C74F-8B52-AE1AA150BCBD}"/>
              </a:ext>
            </a:extLst>
          </p:cNvPr>
          <p:cNvGrpSpPr/>
          <p:nvPr/>
        </p:nvGrpSpPr>
        <p:grpSpPr>
          <a:xfrm>
            <a:off x="288758" y="216470"/>
            <a:ext cx="5572535" cy="2059089"/>
            <a:chOff x="288758" y="216470"/>
            <a:chExt cx="5572535" cy="2059089"/>
          </a:xfrm>
        </p:grpSpPr>
        <p:sp>
          <p:nvSpPr>
            <p:cNvPr id="15" name="TextBox 14"/>
            <p:cNvSpPr txBox="1"/>
            <p:nvPr/>
          </p:nvSpPr>
          <p:spPr>
            <a:xfrm>
              <a:off x="4883658" y="218533"/>
              <a:ext cx="977634" cy="707886"/>
            </a:xfrm>
            <a:prstGeom prst="rect">
              <a:avLst/>
            </a:prstGeom>
            <a:solidFill>
              <a:schemeClr val="accent6">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cui</a:t>
              </a:r>
            </a:p>
          </p:txBody>
        </p:sp>
        <p:sp>
          <p:nvSpPr>
            <p:cNvPr id="25" name="TextBox 24"/>
            <p:cNvSpPr txBox="1"/>
            <p:nvPr/>
          </p:nvSpPr>
          <p:spPr>
            <a:xfrm>
              <a:off x="4883659" y="1141351"/>
              <a:ext cx="977634" cy="707886"/>
            </a:xfrm>
            <a:prstGeom prst="rect">
              <a:avLst/>
            </a:prstGeom>
            <a:solidFill>
              <a:schemeClr val="accent6">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cui</a:t>
              </a:r>
            </a:p>
          </p:txBody>
        </p:sp>
        <p:sp>
          <p:nvSpPr>
            <p:cNvPr id="21" name="Smiley Face 20" descr="green smiley face"/>
            <p:cNvSpPr/>
            <p:nvPr/>
          </p:nvSpPr>
          <p:spPr>
            <a:xfrm>
              <a:off x="2832692" y="216470"/>
              <a:ext cx="1890445" cy="1592494"/>
            </a:xfrm>
            <a:prstGeom prst="smileyFac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3" name="Oval Callout 2"/>
            <p:cNvSpPr/>
            <p:nvPr/>
          </p:nvSpPr>
          <p:spPr>
            <a:xfrm>
              <a:off x="288758" y="1422914"/>
              <a:ext cx="1646233" cy="852645"/>
            </a:xfrm>
            <a:prstGeom prst="wedgeEllipseCallout">
              <a:avLst>
                <a:gd name="adj1" fmla="val 119348"/>
                <a:gd name="adj2" fmla="val -5311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srgbClr val="4472C4">
                      <a:lumMod val="50000"/>
                    </a:srgbClr>
                  </a:solidFill>
                  <a:latin typeface="Century Gothic" panose="020B0502020202020204" pitchFamily="34" charset="0"/>
                </a:rPr>
                <a:t>¡Hola! Soy CUI.</a:t>
              </a:r>
            </a:p>
          </p:txBody>
        </p:sp>
      </p:grpSp>
      <p:grpSp>
        <p:nvGrpSpPr>
          <p:cNvPr id="11" name="Group 10" descr="yellow smiley face and associated words">
            <a:extLst>
              <a:ext uri="{FF2B5EF4-FFF2-40B4-BE49-F238E27FC236}">
                <a16:creationId xmlns:a16="http://schemas.microsoft.com/office/drawing/2014/main" id="{0550F6EB-58E3-424B-8875-F465530479D6}"/>
              </a:ext>
            </a:extLst>
          </p:cNvPr>
          <p:cNvGrpSpPr/>
          <p:nvPr/>
        </p:nvGrpSpPr>
        <p:grpSpPr>
          <a:xfrm>
            <a:off x="388355" y="2367276"/>
            <a:ext cx="3472664" cy="3317630"/>
            <a:chOff x="388355" y="2367276"/>
            <a:chExt cx="3472664" cy="3317630"/>
          </a:xfrm>
        </p:grpSpPr>
        <p:sp>
          <p:nvSpPr>
            <p:cNvPr id="13" name="TextBox 12"/>
            <p:cNvSpPr txBox="1"/>
            <p:nvPr/>
          </p:nvSpPr>
          <p:spPr>
            <a:xfrm>
              <a:off x="769898" y="4142651"/>
              <a:ext cx="1165093" cy="707886"/>
            </a:xfrm>
            <a:prstGeom prst="rect">
              <a:avLst/>
            </a:prstGeom>
            <a:solidFill>
              <a:schemeClr val="accent4">
                <a:lumMod val="20000"/>
                <a:lumOff val="8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cue</a:t>
              </a:r>
            </a:p>
          </p:txBody>
        </p:sp>
        <p:sp>
          <p:nvSpPr>
            <p:cNvPr id="18" name="TextBox 17"/>
            <p:cNvSpPr txBox="1"/>
            <p:nvPr/>
          </p:nvSpPr>
          <p:spPr>
            <a:xfrm>
              <a:off x="772145" y="4977020"/>
              <a:ext cx="1200536" cy="707886"/>
            </a:xfrm>
            <a:prstGeom prst="rect">
              <a:avLst/>
            </a:prstGeom>
            <a:solidFill>
              <a:schemeClr val="accent4">
                <a:lumMod val="20000"/>
                <a:lumOff val="8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cue</a:t>
              </a:r>
            </a:p>
          </p:txBody>
        </p:sp>
        <p:sp>
          <p:nvSpPr>
            <p:cNvPr id="2" name="Smiley Face 1" descr="yellow smiley face"/>
            <p:cNvSpPr/>
            <p:nvPr/>
          </p:nvSpPr>
          <p:spPr>
            <a:xfrm>
              <a:off x="388355" y="2423674"/>
              <a:ext cx="1890445" cy="1592494"/>
            </a:xfrm>
            <a:prstGeom prst="smileyFac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4472C4">
                    <a:lumMod val="50000"/>
                  </a:srgbClr>
                </a:solidFill>
              </a:endParaRPr>
            </a:p>
          </p:txBody>
        </p:sp>
        <p:sp>
          <p:nvSpPr>
            <p:cNvPr id="22" name="Oval Callout 21"/>
            <p:cNvSpPr/>
            <p:nvPr/>
          </p:nvSpPr>
          <p:spPr>
            <a:xfrm>
              <a:off x="2085654" y="2367276"/>
              <a:ext cx="1775365" cy="852645"/>
            </a:xfrm>
            <a:prstGeom prst="wedgeEllipseCallout">
              <a:avLst>
                <a:gd name="adj1" fmla="val -76857"/>
                <a:gd name="adj2" fmla="val 878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srgbClr val="4472C4">
                      <a:lumMod val="50000"/>
                    </a:srgbClr>
                  </a:solidFill>
                  <a:latin typeface="Century Gothic" panose="020B0502020202020204" pitchFamily="34" charset="0"/>
                </a:rPr>
                <a:t>Soy CUE. </a:t>
              </a:r>
            </a:p>
          </p:txBody>
        </p:sp>
      </p:grpSp>
      <p:sp>
        <p:nvSpPr>
          <p:cNvPr id="5" name="TextBox 4"/>
          <p:cNvSpPr txBox="1"/>
          <p:nvPr/>
        </p:nvSpPr>
        <p:spPr>
          <a:xfrm>
            <a:off x="4191073" y="2691509"/>
            <a:ext cx="1025432" cy="707886"/>
          </a:xfrm>
          <a:prstGeom prst="rect">
            <a:avLst/>
          </a:prstGeom>
          <a:solidFill>
            <a:schemeClr val="accent2">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tro</a:t>
            </a:r>
          </a:p>
        </p:txBody>
      </p:sp>
      <p:sp>
        <p:nvSpPr>
          <p:cNvPr id="7" name="TextBox 6"/>
          <p:cNvSpPr txBox="1"/>
          <p:nvPr/>
        </p:nvSpPr>
        <p:spPr>
          <a:xfrm>
            <a:off x="5546559" y="2695110"/>
            <a:ext cx="1086388" cy="707886"/>
          </a:xfrm>
          <a:prstGeom prst="rect">
            <a:avLst/>
          </a:prstGeom>
          <a:solidFill>
            <a:schemeClr val="accent2">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dar</a:t>
            </a:r>
          </a:p>
        </p:txBody>
      </p:sp>
      <p:sp>
        <p:nvSpPr>
          <p:cNvPr id="6" name="TextBox 5"/>
          <p:cNvSpPr txBox="1"/>
          <p:nvPr/>
        </p:nvSpPr>
        <p:spPr>
          <a:xfrm>
            <a:off x="6863348" y="2695110"/>
            <a:ext cx="1020754" cy="707886"/>
          </a:xfrm>
          <a:prstGeom prst="rect">
            <a:avLst/>
          </a:prstGeom>
          <a:solidFill>
            <a:schemeClr val="accent2">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rpo</a:t>
            </a:r>
          </a:p>
        </p:txBody>
      </p:sp>
      <p:sp>
        <p:nvSpPr>
          <p:cNvPr id="4" name="TextBox 3"/>
          <p:cNvSpPr txBox="1"/>
          <p:nvPr/>
        </p:nvSpPr>
        <p:spPr>
          <a:xfrm>
            <a:off x="4191073" y="3614327"/>
            <a:ext cx="1064129" cy="707886"/>
          </a:xfrm>
          <a:prstGeom prst="rect">
            <a:avLst/>
          </a:prstGeom>
          <a:solidFill>
            <a:schemeClr val="accent2">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dro</a:t>
            </a:r>
          </a:p>
        </p:txBody>
      </p:sp>
      <p:sp>
        <p:nvSpPr>
          <p:cNvPr id="8" name="TextBox 7"/>
          <p:cNvSpPr txBox="1"/>
          <p:nvPr/>
        </p:nvSpPr>
        <p:spPr>
          <a:xfrm>
            <a:off x="5546560" y="3614327"/>
            <a:ext cx="2552412" cy="707886"/>
          </a:xfrm>
          <a:prstGeom prst="rect">
            <a:avLst/>
          </a:prstGeom>
          <a:solidFill>
            <a:schemeClr val="accent2">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es ____ la</a:t>
            </a:r>
          </a:p>
        </p:txBody>
      </p:sp>
      <p:sp>
        <p:nvSpPr>
          <p:cNvPr id="20" name="TextBox 19"/>
          <p:cNvSpPr txBox="1"/>
          <p:nvPr/>
        </p:nvSpPr>
        <p:spPr>
          <a:xfrm>
            <a:off x="5286856" y="4496594"/>
            <a:ext cx="1610585" cy="707886"/>
          </a:xfrm>
          <a:prstGeom prst="rect">
            <a:avLst/>
          </a:prstGeom>
          <a:solidFill>
            <a:schemeClr val="accent2">
              <a:lumMod val="40000"/>
              <a:lumOff val="6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dado</a:t>
            </a:r>
          </a:p>
        </p:txBody>
      </p:sp>
      <p:grpSp>
        <p:nvGrpSpPr>
          <p:cNvPr id="12" name="Group 11" descr="blue smiley face and associated words">
            <a:extLst>
              <a:ext uri="{FF2B5EF4-FFF2-40B4-BE49-F238E27FC236}">
                <a16:creationId xmlns:a16="http://schemas.microsoft.com/office/drawing/2014/main" id="{29DEA8B9-D1D7-784E-9A0E-CD31D03C748A}"/>
              </a:ext>
            </a:extLst>
          </p:cNvPr>
          <p:cNvGrpSpPr/>
          <p:nvPr/>
        </p:nvGrpSpPr>
        <p:grpSpPr>
          <a:xfrm>
            <a:off x="8534905" y="2375606"/>
            <a:ext cx="3657095" cy="3574921"/>
            <a:chOff x="8534905" y="2375606"/>
            <a:chExt cx="3657095" cy="3574921"/>
          </a:xfrm>
        </p:grpSpPr>
        <p:sp>
          <p:nvSpPr>
            <p:cNvPr id="14" name="TextBox 13"/>
            <p:cNvSpPr txBox="1"/>
            <p:nvPr/>
          </p:nvSpPr>
          <p:spPr>
            <a:xfrm>
              <a:off x="9467913" y="4393479"/>
              <a:ext cx="1172237" cy="707886"/>
            </a:xfrm>
            <a:prstGeom prst="rect">
              <a:avLst/>
            </a:prstGeom>
            <a:solidFill>
              <a:schemeClr val="accent1">
                <a:lumMod val="20000"/>
                <a:lumOff val="8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cua</a:t>
              </a:r>
            </a:p>
          </p:txBody>
        </p:sp>
        <p:sp>
          <p:nvSpPr>
            <p:cNvPr id="17" name="TextBox 16"/>
            <p:cNvSpPr txBox="1"/>
            <p:nvPr/>
          </p:nvSpPr>
          <p:spPr>
            <a:xfrm>
              <a:off x="9467913" y="5242641"/>
              <a:ext cx="1191041" cy="707886"/>
            </a:xfrm>
            <a:prstGeom prst="rect">
              <a:avLst/>
            </a:prstGeom>
            <a:solidFill>
              <a:schemeClr val="accent1">
                <a:lumMod val="20000"/>
                <a:lumOff val="80000"/>
              </a:schemeClr>
            </a:solidFill>
          </p:spPr>
          <p:txBody>
            <a:bodyPr wrap="square" rtlCol="0">
              <a:spAutoFit/>
            </a:bodyPr>
            <a:lstStyle/>
            <a:p>
              <a:pPr>
                <a:defRPr/>
              </a:pPr>
              <a:r>
                <a:rPr lang="en-GB" sz="4000" dirty="0">
                  <a:solidFill>
                    <a:srgbClr val="4472C4">
                      <a:lumMod val="50000"/>
                    </a:srgbClr>
                  </a:solidFill>
                  <a:latin typeface="Century Gothic" panose="020B0502020202020204" pitchFamily="34" charset="0"/>
                </a:rPr>
                <a:t>cua</a:t>
              </a:r>
            </a:p>
          </p:txBody>
        </p:sp>
        <p:sp>
          <p:nvSpPr>
            <p:cNvPr id="24" name="Smiley Face 23" descr="blue smiley face"/>
            <p:cNvSpPr/>
            <p:nvPr/>
          </p:nvSpPr>
          <p:spPr>
            <a:xfrm>
              <a:off x="8534905" y="2432004"/>
              <a:ext cx="1890445" cy="1592494"/>
            </a:xfrm>
            <a:prstGeom prst="smileyFac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4472C4">
                    <a:lumMod val="50000"/>
                  </a:srgbClr>
                </a:solidFill>
              </a:endParaRPr>
            </a:p>
          </p:txBody>
        </p:sp>
        <p:sp>
          <p:nvSpPr>
            <p:cNvPr id="26" name="Oval Callout 25"/>
            <p:cNvSpPr/>
            <p:nvPr/>
          </p:nvSpPr>
          <p:spPr>
            <a:xfrm>
              <a:off x="10425350" y="2375606"/>
              <a:ext cx="1766650" cy="852645"/>
            </a:xfrm>
            <a:prstGeom prst="wedgeEllipseCallout">
              <a:avLst>
                <a:gd name="adj1" fmla="val -76857"/>
                <a:gd name="adj2" fmla="val 8786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srgbClr val="4472C4">
                      <a:lumMod val="50000"/>
                    </a:srgbClr>
                  </a:solidFill>
                  <a:latin typeface="Century Gothic" panose="020B0502020202020204" pitchFamily="34" charset="0"/>
                </a:rPr>
                <a:t>Soy CUA. </a:t>
              </a:r>
            </a:p>
          </p:txBody>
        </p:sp>
      </p:grpSp>
      <p:sp>
        <p:nvSpPr>
          <p:cNvPr id="28" name="Oval Callout 27" descr="oval callout"/>
          <p:cNvSpPr/>
          <p:nvPr/>
        </p:nvSpPr>
        <p:spPr>
          <a:xfrm>
            <a:off x="5751464" y="523982"/>
            <a:ext cx="4914033" cy="1861166"/>
          </a:xfrm>
          <a:prstGeom prst="wedgeEllipseCallout">
            <a:avLst>
              <a:gd name="adj1" fmla="val -48539"/>
              <a:gd name="adj2" fmla="val 57943"/>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9" name="TextBox 28"/>
          <p:cNvSpPr txBox="1"/>
          <p:nvPr/>
        </p:nvSpPr>
        <p:spPr>
          <a:xfrm>
            <a:off x="6213753" y="772019"/>
            <a:ext cx="4099282" cy="1446550"/>
          </a:xfrm>
          <a:prstGeom prst="rect">
            <a:avLst/>
          </a:prstGeom>
          <a:noFill/>
        </p:spPr>
        <p:txBody>
          <a:bodyPr wrap="square" rtlCol="0">
            <a:spAutoFit/>
          </a:bodyPr>
          <a:lstStyle/>
          <a:p>
            <a:pPr algn="ctr">
              <a:defRPr/>
            </a:pPr>
            <a:r>
              <a:rPr lang="en-GB" sz="2200" dirty="0">
                <a:solidFill>
                  <a:prstClr val="white"/>
                </a:solidFill>
                <a:latin typeface="Century Gothic" panose="020B0502020202020204" pitchFamily="34" charset="0"/>
              </a:rPr>
              <a:t>This is an example of a multi-modal task, requiring students to listen, read, write, and speak to each other.</a:t>
            </a:r>
          </a:p>
        </p:txBody>
      </p:sp>
    </p:spTree>
    <p:extLst>
      <p:ext uri="{BB962C8B-B14F-4D97-AF65-F5344CB8AC3E}">
        <p14:creationId xmlns:p14="http://schemas.microsoft.com/office/powerpoint/2010/main" val="181704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70833E-6 -1.48148E-6 L 0.52825 0.24769 " pathEditMode="relative" rAng="0" ptsTypes="AA">
                                      <p:cBhvr>
                                        <p:cTn id="12" dur="2000" fill="hold"/>
                                        <p:tgtEl>
                                          <p:spTgt spid="5"/>
                                        </p:tgtEl>
                                        <p:attrNameLst>
                                          <p:attrName>ppt_x</p:attrName>
                                          <p:attrName>ppt_y</p:attrName>
                                        </p:attrNameLst>
                                      </p:cBhvr>
                                      <p:rCtr x="26406" y="12384"/>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8.33333E-7 4.07407E-6 L 0.02552 -0.36135 " pathEditMode="relative" rAng="0" ptsTypes="AA">
                                      <p:cBhvr>
                                        <p:cTn id="16" dur="2000" fill="hold"/>
                                        <p:tgtEl>
                                          <p:spTgt spid="7"/>
                                        </p:tgtEl>
                                        <p:attrNameLst>
                                          <p:attrName>ppt_x</p:attrName>
                                          <p:attrName>ppt_y</p:attrName>
                                        </p:attrNameLst>
                                      </p:cBhvr>
                                      <p:rCtr x="1276" y="-18079"/>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2.5E-6 4.07407E-6 L -0.40339 0.21041 " pathEditMode="relative" rAng="0" ptsTypes="AA">
                                      <p:cBhvr>
                                        <p:cTn id="20" dur="2000" fill="hold"/>
                                        <p:tgtEl>
                                          <p:spTgt spid="6"/>
                                        </p:tgtEl>
                                        <p:attrNameLst>
                                          <p:attrName>ppt_x</p:attrName>
                                          <p:attrName>ppt_y</p:attrName>
                                        </p:attrNameLst>
                                      </p:cBhvr>
                                      <p:rCtr x="-20169" y="10509"/>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2.08333E-7 -3.7037E-6 L 0.52826 0.23658 " pathEditMode="relative" rAng="0" ptsTypes="AA">
                                      <p:cBhvr>
                                        <p:cTn id="24" dur="2000" fill="hold"/>
                                        <p:tgtEl>
                                          <p:spTgt spid="4"/>
                                        </p:tgtEl>
                                        <p:attrNameLst>
                                          <p:attrName>ppt_x</p:attrName>
                                          <p:attrName>ppt_y</p:attrName>
                                        </p:attrNameLst>
                                      </p:cBhvr>
                                      <p:rCtr x="26406" y="1182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4.58333E-6 -3.7037E-6 L -0.44271 0.19908 " pathEditMode="relative" rAng="0" ptsTypes="AA">
                                      <p:cBhvr>
                                        <p:cTn id="28" dur="2000" fill="hold"/>
                                        <p:tgtEl>
                                          <p:spTgt spid="8"/>
                                        </p:tgtEl>
                                        <p:attrNameLst>
                                          <p:attrName>ppt_x</p:attrName>
                                          <p:attrName>ppt_y</p:attrName>
                                        </p:attrNameLst>
                                      </p:cBhvr>
                                      <p:rCtr x="-22135" y="9954"/>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6.25E-7 4.07407E-6 L 0.0444 -0.48912 " pathEditMode="relative" rAng="0" ptsTypes="AA">
                                      <p:cBhvr>
                                        <p:cTn id="32" dur="2000" fill="hold"/>
                                        <p:tgtEl>
                                          <p:spTgt spid="20"/>
                                        </p:tgtEl>
                                        <p:attrNameLst>
                                          <p:attrName>ppt_x</p:attrName>
                                          <p:attrName>ppt_y</p:attrName>
                                        </p:attrNameLst>
                                      </p:cBhvr>
                                      <p:rCtr x="2214" y="-2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4" grpId="0" animBg="1"/>
      <p:bldP spid="8" grpId="0" animBg="1"/>
      <p:bldP spid="20" grpId="0" animBg="1"/>
      <p:bldP spid="28"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876"/>
            <a:ext cx="6807200" cy="869950"/>
          </a:xfrm>
          <a:prstGeom prst="rect">
            <a:avLst/>
          </a:prstGeom>
        </p:spPr>
      </p:pic>
      <p:sp>
        <p:nvSpPr>
          <p:cNvPr id="2" name="Title 1"/>
          <p:cNvSpPr>
            <a:spLocks noGrp="1"/>
          </p:cNvSpPr>
          <p:nvPr>
            <p:ph type="title"/>
          </p:nvPr>
        </p:nvSpPr>
        <p:spPr>
          <a:xfrm>
            <a:off x="182610" y="-2914"/>
            <a:ext cx="10515600" cy="1325563"/>
          </a:xfrm>
        </p:spPr>
        <p:txBody>
          <a:bodyPr>
            <a:normAutofit/>
          </a:bodyPr>
          <a:lstStyle/>
          <a:p>
            <a:r>
              <a:rPr lang="en-GB" sz="4000" b="1" dirty="0" err="1">
                <a:solidFill>
                  <a:schemeClr val="bg1"/>
                </a:solidFill>
              </a:rPr>
              <a:t>Hören</a:t>
            </a:r>
            <a:r>
              <a:rPr lang="en-GB" sz="4000" b="1" dirty="0">
                <a:solidFill>
                  <a:schemeClr val="bg1"/>
                </a:solidFill>
              </a:rPr>
              <a:t> und </a:t>
            </a:r>
            <a:r>
              <a:rPr lang="en-GB" sz="4000" b="1" dirty="0" err="1">
                <a:solidFill>
                  <a:schemeClr val="bg1"/>
                </a:solidFill>
              </a:rPr>
              <a:t>schreiben</a:t>
            </a:r>
            <a:endParaRPr lang="en-GB" sz="4000" b="1" dirty="0">
              <a:solidFill>
                <a:schemeClr val="bg1"/>
              </a:solidFill>
            </a:endParaRPr>
          </a:p>
        </p:txBody>
      </p:sp>
      <p:pic>
        <p:nvPicPr>
          <p:cNvPr id="17" name="Picture 16" descr="person with their hand behind their ear and a question mark next to them ">
            <a:extLst>
              <a:ext uri="{FF2B5EF4-FFF2-40B4-BE49-F238E27FC236}">
                <a16:creationId xmlns:a16="http://schemas.microsoft.com/office/drawing/2014/main" id="{30E75E5A-1818-4045-A74F-B81BC96F6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5791" y="729016"/>
            <a:ext cx="2019073" cy="2085254"/>
          </a:xfrm>
          <a:prstGeom prst="rect">
            <a:avLst/>
          </a:prstGeom>
        </p:spPr>
      </p:pic>
      <p:sp>
        <p:nvSpPr>
          <p:cNvPr id="24" name="Action Button: Custom 23">
            <a:hlinkClick r:id="" action="ppaction://noaction" highlightClick="1">
              <a:snd r:embed="rId5" name="1 Wo ist das Fenster.wav"/>
            </a:hlinkClick>
          </p:cNvPr>
          <p:cNvSpPr/>
          <p:nvPr/>
        </p:nvSpPr>
        <p:spPr>
          <a:xfrm>
            <a:off x="1567135" y="1212883"/>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rgbClr val="DAA520"/>
                </a:solidFill>
                <a:latin typeface="Century Gothic" panose="020B0502020202020204" pitchFamily="34" charset="0"/>
              </a:rPr>
              <a:t>1</a:t>
            </a:r>
          </a:p>
        </p:txBody>
      </p:sp>
      <p:sp>
        <p:nvSpPr>
          <p:cNvPr id="25" name="Action Button: Custom 24">
            <a:hlinkClick r:id="" action="ppaction://noaction" highlightClick="1">
              <a:snd r:embed="rId6" name="2 Das ist richtig.wav"/>
            </a:hlinkClick>
          </p:cNvPr>
          <p:cNvSpPr/>
          <p:nvPr/>
        </p:nvSpPr>
        <p:spPr>
          <a:xfrm>
            <a:off x="1567135" y="2106815"/>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rgbClr val="DAA520"/>
                </a:solidFill>
                <a:latin typeface="Century Gothic" panose="020B0502020202020204" pitchFamily="34" charset="0"/>
              </a:rPr>
              <a:t>2</a:t>
            </a:r>
          </a:p>
        </p:txBody>
      </p:sp>
      <p:sp>
        <p:nvSpPr>
          <p:cNvPr id="32" name="Action Button: Custom 31">
            <a:hlinkClick r:id="" action="ppaction://noaction" highlightClick="1">
              <a:snd r:embed="rId7" name="3 Was denkst du.wav"/>
            </a:hlinkClick>
          </p:cNvPr>
          <p:cNvSpPr/>
          <p:nvPr/>
        </p:nvSpPr>
        <p:spPr>
          <a:xfrm>
            <a:off x="1567135" y="2987072"/>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rgbClr val="DAA520"/>
                </a:solidFill>
                <a:latin typeface="Century Gothic" panose="020B0502020202020204" pitchFamily="34" charset="0"/>
              </a:rPr>
              <a:t>3</a:t>
            </a:r>
          </a:p>
        </p:txBody>
      </p:sp>
      <p:sp>
        <p:nvSpPr>
          <p:cNvPr id="33" name="Action Button: Custom 32">
            <a:hlinkClick r:id="" action="ppaction://noaction" highlightClick="1">
              <a:snd r:embed="rId8" name="4 Das ist falsch.wav"/>
            </a:hlinkClick>
          </p:cNvPr>
          <p:cNvSpPr/>
          <p:nvPr/>
        </p:nvSpPr>
        <p:spPr>
          <a:xfrm>
            <a:off x="1567135" y="3847370"/>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rgbClr val="DAA520"/>
                </a:solidFill>
                <a:latin typeface="Century Gothic" panose="020B0502020202020204" pitchFamily="34" charset="0"/>
              </a:rPr>
              <a:t>4</a:t>
            </a:r>
          </a:p>
        </p:txBody>
      </p:sp>
      <p:sp>
        <p:nvSpPr>
          <p:cNvPr id="34" name="Action Button: Custom 33">
            <a:hlinkClick r:id="" action="ppaction://noaction" highlightClick="1">
              <a:snd r:embed="rId9" name="5 Die Flasche ist da.wav"/>
            </a:hlinkClick>
          </p:cNvPr>
          <p:cNvSpPr/>
          <p:nvPr/>
        </p:nvSpPr>
        <p:spPr>
          <a:xfrm>
            <a:off x="1567135" y="4694879"/>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rgbClr val="DAA520"/>
                </a:solidFill>
                <a:latin typeface="Century Gothic" panose="020B0502020202020204" pitchFamily="34" charset="0"/>
              </a:rPr>
              <a:t>5</a:t>
            </a:r>
          </a:p>
        </p:txBody>
      </p:sp>
      <p:sp>
        <p:nvSpPr>
          <p:cNvPr id="35" name="Action Button: Custom 34">
            <a:hlinkClick r:id="" action="ppaction://noaction" highlightClick="1">
              <a:snd r:embed="rId10" name="6 Ist die Tafel hier oder da.wav"/>
            </a:hlinkClick>
          </p:cNvPr>
          <p:cNvSpPr/>
          <p:nvPr/>
        </p:nvSpPr>
        <p:spPr>
          <a:xfrm>
            <a:off x="1567135" y="5555177"/>
            <a:ext cx="873760" cy="714653"/>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rgbClr val="DAA520"/>
                </a:solidFill>
                <a:latin typeface="Century Gothic" panose="020B0502020202020204" pitchFamily="34" charset="0"/>
              </a:rPr>
              <a:t>6</a:t>
            </a:r>
          </a:p>
        </p:txBody>
      </p:sp>
      <p:sp>
        <p:nvSpPr>
          <p:cNvPr id="4" name="TextBox 3">
            <a:extLst>
              <a:ext uri="{FF2B5EF4-FFF2-40B4-BE49-F238E27FC236}">
                <a16:creationId xmlns:a16="http://schemas.microsoft.com/office/drawing/2014/main" id="{15E1D9A3-4317-DA47-BB84-60C482BF8578}"/>
              </a:ext>
            </a:extLst>
          </p:cNvPr>
          <p:cNvSpPr txBox="1"/>
          <p:nvPr/>
        </p:nvSpPr>
        <p:spPr>
          <a:xfrm>
            <a:off x="2744209" y="856944"/>
            <a:ext cx="6504799" cy="5632311"/>
          </a:xfrm>
          <a:prstGeom prst="rect">
            <a:avLst/>
          </a:prstGeom>
          <a:noFill/>
        </p:spPr>
        <p:txBody>
          <a:bodyPr wrap="square" rtlCol="0">
            <a:spAutoFit/>
          </a:bodyPr>
          <a:lstStyle/>
          <a:p>
            <a:pPr>
              <a:lnSpc>
                <a:spcPct val="200000"/>
              </a:lnSpc>
              <a:defRPr/>
            </a:pPr>
            <a:r>
              <a:rPr lang="en-US" sz="3000" dirty="0">
                <a:solidFill>
                  <a:srgbClr val="1F4E79"/>
                </a:solidFill>
                <a:latin typeface="Century Gothic" panose="020B0502020202020204" pitchFamily="34" charset="0"/>
              </a:rPr>
              <a:t>Wo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das Fenster?</a:t>
            </a:r>
          </a:p>
          <a:p>
            <a:pPr>
              <a:lnSpc>
                <a:spcPct val="200000"/>
              </a:lnSpc>
              <a:defRPr/>
            </a:pPr>
            <a:r>
              <a:rPr lang="en-US" sz="3000" dirty="0">
                <a:solidFill>
                  <a:srgbClr val="1F4E79"/>
                </a:solidFill>
                <a:latin typeface="Century Gothic" panose="020B0502020202020204" pitchFamily="34" charset="0"/>
              </a:rPr>
              <a:t>Das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richtig</a:t>
            </a:r>
            <a:r>
              <a:rPr lang="en-US" sz="3000" dirty="0">
                <a:solidFill>
                  <a:srgbClr val="1F4E79"/>
                </a:solidFill>
                <a:latin typeface="Century Gothic" panose="020B0502020202020204" pitchFamily="34" charset="0"/>
              </a:rPr>
              <a:t>.</a:t>
            </a:r>
          </a:p>
          <a:p>
            <a:pPr>
              <a:lnSpc>
                <a:spcPct val="200000"/>
              </a:lnSpc>
              <a:defRPr/>
            </a:pPr>
            <a:r>
              <a:rPr lang="en-US" sz="3000" dirty="0">
                <a:solidFill>
                  <a:srgbClr val="1F4E79"/>
                </a:solidFill>
                <a:latin typeface="Century Gothic" panose="020B0502020202020204" pitchFamily="34" charset="0"/>
              </a:rPr>
              <a:t>Was </a:t>
            </a:r>
            <a:r>
              <a:rPr lang="en-US" sz="3000" dirty="0" err="1">
                <a:solidFill>
                  <a:srgbClr val="1F4E79"/>
                </a:solidFill>
                <a:latin typeface="Century Gothic" panose="020B0502020202020204" pitchFamily="34" charset="0"/>
              </a:rPr>
              <a:t>denkst</a:t>
            </a:r>
            <a:r>
              <a:rPr lang="en-US" sz="3000" dirty="0">
                <a:solidFill>
                  <a:srgbClr val="1F4E79"/>
                </a:solidFill>
                <a:latin typeface="Century Gothic" panose="020B0502020202020204" pitchFamily="34" charset="0"/>
              </a:rPr>
              <a:t> du?</a:t>
            </a:r>
          </a:p>
          <a:p>
            <a:pPr>
              <a:lnSpc>
                <a:spcPct val="200000"/>
              </a:lnSpc>
              <a:defRPr/>
            </a:pPr>
            <a:r>
              <a:rPr lang="en-US" sz="3000" dirty="0">
                <a:solidFill>
                  <a:srgbClr val="1F4E79"/>
                </a:solidFill>
                <a:latin typeface="Century Gothic" panose="020B0502020202020204" pitchFamily="34" charset="0"/>
              </a:rPr>
              <a:t>Das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falsch</a:t>
            </a:r>
            <a:r>
              <a:rPr lang="en-US" sz="3000" dirty="0">
                <a:solidFill>
                  <a:srgbClr val="1F4E79"/>
                </a:solidFill>
                <a:latin typeface="Century Gothic" panose="020B0502020202020204" pitchFamily="34" charset="0"/>
              </a:rPr>
              <a:t>.</a:t>
            </a:r>
          </a:p>
          <a:p>
            <a:pPr>
              <a:lnSpc>
                <a:spcPct val="200000"/>
              </a:lnSpc>
              <a:defRPr/>
            </a:pPr>
            <a:r>
              <a:rPr lang="en-US" sz="3000" dirty="0">
                <a:solidFill>
                  <a:srgbClr val="1F4E79"/>
                </a:solidFill>
                <a:latin typeface="Century Gothic" panose="020B0502020202020204" pitchFamily="34" charset="0"/>
              </a:rPr>
              <a:t>Die </a:t>
            </a:r>
            <a:r>
              <a:rPr lang="en-US" sz="3000" dirty="0" err="1">
                <a:solidFill>
                  <a:srgbClr val="1F4E79"/>
                </a:solidFill>
                <a:latin typeface="Century Gothic" panose="020B0502020202020204" pitchFamily="34" charset="0"/>
              </a:rPr>
              <a:t>Flasche</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da.</a:t>
            </a:r>
          </a:p>
          <a:p>
            <a:pPr>
              <a:lnSpc>
                <a:spcPct val="200000"/>
              </a:lnSpc>
              <a:defRPr/>
            </a:pPr>
            <a:r>
              <a:rPr lang="en-US" sz="3000" dirty="0" err="1">
                <a:solidFill>
                  <a:srgbClr val="1F4E79"/>
                </a:solidFill>
                <a:latin typeface="Century Gothic" panose="020B0502020202020204" pitchFamily="34" charset="0"/>
              </a:rPr>
              <a:t>Ist</a:t>
            </a:r>
            <a:r>
              <a:rPr lang="en-US" sz="3000" dirty="0">
                <a:solidFill>
                  <a:srgbClr val="1F4E79"/>
                </a:solidFill>
                <a:latin typeface="Century Gothic" panose="020B0502020202020204" pitchFamily="34" charset="0"/>
              </a:rPr>
              <a:t> die Tafel </a:t>
            </a:r>
            <a:r>
              <a:rPr lang="en-US" sz="3000" dirty="0" err="1">
                <a:solidFill>
                  <a:srgbClr val="1F4E79"/>
                </a:solidFill>
                <a:latin typeface="Century Gothic" panose="020B0502020202020204" pitchFamily="34" charset="0"/>
              </a:rPr>
              <a:t>hier</a:t>
            </a:r>
            <a:r>
              <a:rPr lang="en-US" sz="3000" dirty="0">
                <a:solidFill>
                  <a:srgbClr val="1F4E79"/>
                </a:solidFill>
                <a:latin typeface="Century Gothic" panose="020B0502020202020204" pitchFamily="34" charset="0"/>
              </a:rPr>
              <a:t> </a:t>
            </a:r>
            <a:r>
              <a:rPr lang="en-US" sz="3000" dirty="0" err="1">
                <a:solidFill>
                  <a:srgbClr val="1F4E79"/>
                </a:solidFill>
                <a:latin typeface="Century Gothic" panose="020B0502020202020204" pitchFamily="34" charset="0"/>
              </a:rPr>
              <a:t>oder</a:t>
            </a:r>
            <a:r>
              <a:rPr lang="en-US" sz="3000" dirty="0">
                <a:solidFill>
                  <a:srgbClr val="1F4E79"/>
                </a:solidFill>
                <a:latin typeface="Century Gothic" panose="020B0502020202020204" pitchFamily="34" charset="0"/>
              </a:rPr>
              <a:t> da?</a:t>
            </a:r>
          </a:p>
        </p:txBody>
      </p:sp>
      <p:sp>
        <p:nvSpPr>
          <p:cNvPr id="13" name="Oval Callout 12" descr="oval callout"/>
          <p:cNvSpPr/>
          <p:nvPr/>
        </p:nvSpPr>
        <p:spPr>
          <a:xfrm>
            <a:off x="7089913" y="3397133"/>
            <a:ext cx="4914033" cy="2297814"/>
          </a:xfrm>
          <a:prstGeom prst="wedgeEllipseCallout">
            <a:avLst>
              <a:gd name="adj1" fmla="val -48539"/>
              <a:gd name="adj2" fmla="val 57943"/>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4" name="TextBox 13"/>
          <p:cNvSpPr txBox="1"/>
          <p:nvPr/>
        </p:nvSpPr>
        <p:spPr>
          <a:xfrm>
            <a:off x="7497288" y="3847370"/>
            <a:ext cx="4099282" cy="1785104"/>
          </a:xfrm>
          <a:prstGeom prst="rect">
            <a:avLst/>
          </a:prstGeom>
          <a:noFill/>
        </p:spPr>
        <p:txBody>
          <a:bodyPr wrap="square" rtlCol="0">
            <a:spAutoFit/>
          </a:bodyPr>
          <a:lstStyle/>
          <a:p>
            <a:pPr algn="ctr">
              <a:defRPr/>
            </a:pPr>
            <a:r>
              <a:rPr lang="en-GB" sz="2200" dirty="0">
                <a:solidFill>
                  <a:prstClr val="white"/>
                </a:solidFill>
                <a:latin typeface="Century Gothic" panose="020B0502020202020204" pitchFamily="34" charset="0"/>
              </a:rPr>
              <a:t>This multi-modal transcription task requires students to write full sentences, combining a number of SSCs.</a:t>
            </a:r>
          </a:p>
        </p:txBody>
      </p:sp>
    </p:spTree>
    <p:extLst>
      <p:ext uri="{BB962C8B-B14F-4D97-AF65-F5344CB8AC3E}">
        <p14:creationId xmlns:p14="http://schemas.microsoft.com/office/powerpoint/2010/main" val="9691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1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docProps/app.xml><?xml version="1.0" encoding="utf-8"?>
<Properties xmlns="http://schemas.openxmlformats.org/officeDocument/2006/extended-properties" xmlns:vt="http://schemas.openxmlformats.org/officeDocument/2006/docPropsVTypes">
  <TotalTime>76</TotalTime>
  <Words>3576</Words>
  <Application>Microsoft Macintosh PowerPoint</Application>
  <PresentationFormat>Widescreen</PresentationFormat>
  <Paragraphs>525</Paragraphs>
  <Slides>20</Slides>
  <Notes>20</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20</vt:i4>
      </vt:variant>
    </vt:vector>
  </HeadingPairs>
  <TitlesOfParts>
    <vt:vector size="38" baseType="lpstr">
      <vt:lpstr>Arial</vt:lpstr>
      <vt:lpstr>Calibri</vt:lpstr>
      <vt:lpstr>Century</vt:lpstr>
      <vt:lpstr>Century Gothic</vt:lpstr>
      <vt:lpstr>Helvetica Neue</vt:lpstr>
      <vt:lpstr>Tw Cen MT</vt:lpstr>
      <vt:lpstr>1_Office Theme</vt:lpstr>
      <vt:lpstr>3_Office Theme</vt:lpstr>
      <vt:lpstr>2_Office Theme</vt:lpstr>
      <vt:lpstr>5_Office Theme</vt:lpstr>
      <vt:lpstr>12_Office Theme</vt:lpstr>
      <vt:lpstr>4_Office Theme</vt:lpstr>
      <vt:lpstr>15_Office Theme</vt:lpstr>
      <vt:lpstr>19_Office Theme</vt:lpstr>
      <vt:lpstr>10_Office Theme</vt:lpstr>
      <vt:lpstr>18_Office Theme</vt:lpstr>
      <vt:lpstr>9_Office Theme</vt:lpstr>
      <vt:lpstr>17_Office Theme</vt:lpstr>
      <vt:lpstr>Revisiting phonics, vocabulary and grammar </vt:lpstr>
      <vt:lpstr>Aims of the session</vt:lpstr>
      <vt:lpstr>Phonics</vt:lpstr>
      <vt:lpstr>Phonics activities </vt:lpstr>
      <vt:lpstr>Pairwork ‘tennis’</vt:lpstr>
      <vt:lpstr>Lis en français ! </vt:lpstr>
      <vt:lpstr>Escucha.</vt:lpstr>
      <vt:lpstr>Make a word. Translate it!</vt:lpstr>
      <vt:lpstr>Hören und schreiben</vt:lpstr>
      <vt:lpstr>İPilla al intruso!</vt:lpstr>
      <vt:lpstr>Phonétique</vt:lpstr>
      <vt:lpstr>Pirates!</vt:lpstr>
      <vt:lpstr> ¿r o rr?</vt:lpstr>
      <vt:lpstr>escuchar</vt:lpstr>
      <vt:lpstr>Phonétique 1</vt:lpstr>
      <vt:lpstr>Phonetik</vt:lpstr>
      <vt:lpstr>Zungenbrecher  </vt:lpstr>
      <vt:lpstr>Remember there are different ways to pronounce ‘z’.</vt:lpstr>
      <vt:lpstr>Escucha. </vt:lpstr>
      <vt:lpstr>Session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Revisitng phonics, vocabulary and grammar</dc:title>
  <dc:creator>Rachel Hawkes</dc:creator>
  <cp:lastModifiedBy>Helen Thomas</cp:lastModifiedBy>
  <cp:revision>10</cp:revision>
  <dcterms:created xsi:type="dcterms:W3CDTF">2020-04-21T08:14:07Z</dcterms:created>
  <dcterms:modified xsi:type="dcterms:W3CDTF">2020-05-18T14:58:21Z</dcterms:modified>
</cp:coreProperties>
</file>