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746" r:id="rId2"/>
  </p:sldMasterIdLst>
  <p:notesMasterIdLst>
    <p:notesMasterId r:id="rId32"/>
  </p:notesMasterIdLst>
  <p:sldIdLst>
    <p:sldId id="260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Finlayson" initials="NF" lastIdx="5" clrIdx="0">
    <p:extLst>
      <p:ext uri="{19B8F6BF-5375-455C-9EA6-DF929625EA0E}">
        <p15:presenceInfo xmlns:p15="http://schemas.microsoft.com/office/powerpoint/2012/main" userId="Natalie Finlayson" providerId="None"/>
      </p:ext>
    </p:extLst>
  </p:cmAuthor>
  <p:cmAuthor id="2" name="falafalie@gmail.com" initials="f" lastIdx="1" clrIdx="1">
    <p:extLst>
      <p:ext uri="{19B8F6BF-5375-455C-9EA6-DF929625EA0E}">
        <p15:presenceInfo xmlns:p15="http://schemas.microsoft.com/office/powerpoint/2012/main" userId="1dbfc56e662127cb" providerId="Windows Live"/>
      </p:ext>
    </p:extLst>
  </p:cmAuthor>
  <p:cmAuthor id="3" name="Stephen Owen" initials="SO" lastIdx="1" clrIdx="2">
    <p:extLst>
      <p:ext uri="{19B8F6BF-5375-455C-9EA6-DF929625EA0E}">
        <p15:presenceInfo xmlns:p15="http://schemas.microsoft.com/office/powerpoint/2012/main" userId="Stephen Ow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C1F7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FA4B95-7172-442C-BB77-510F93E4DF27}" v="10" dt="2020-04-01T13:14:46.7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86291" autoAdjust="0"/>
  </p:normalViewPr>
  <p:slideViewPr>
    <p:cSldViewPr snapToGrid="0">
      <p:cViewPr varScale="1">
        <p:scale>
          <a:sx n="97" d="100"/>
          <a:sy n="97" d="100"/>
        </p:scale>
        <p:origin x="112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open-shop?utm_source=unsplash&amp;utm_medium=referral&amp;utm_content=creditCopyTex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open-shop?utm_source=unsplash&amp;utm_medium=referral&amp;utm_content=creditCopyTex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open-shop?utm_source=unsplash&amp;utm_medium=referral&amp;utm_content=creditCopyTex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open-shop?utm_source=unsplash&amp;utm_medium=referral&amp;utm_content=creditCopyTex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dulgier?utm_source=unsplash&amp;utm_medium=referral&amp;utm_content=creditCopyText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market-in-germany?utm_source=unsplash&amp;utm_medium=referral&amp;utm_content=creditCopyText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open-shop?utm_source=unsplash&amp;utm_medium=referral&amp;utm_content=creditCopyTex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kepetrucci?utm_source=unsplash&amp;utm_medium=referral&amp;utm_content=creditCopyTex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open-shop?utm_source=unsplash&amp;utm_medium=referral&amp;utm_content=creditCopyText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zhushuibuxin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open-shop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kepetrucci?utm_source=unsplash&amp;utm_medium=referral&amp;utm_content=creditCopyTex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open-shop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revisited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cap="none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2.2.4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- Rad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fahren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[2156/169] am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Nachmittag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[1426] am Abend [313] am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Wochenende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[764]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mit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wem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? [13/173]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heute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[121]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Fleisch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[1624]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Gemüse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[3450]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Eis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[2818]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Tasche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[1638]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2.1.3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- mag [151]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mögen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[151]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ihn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(him/it) [93]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sie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(her/it) [10]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Fremdsprache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[1791]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Kunst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[468]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Naturwissenschaft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[3772]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Schulfach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[208/698]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Mathematik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[1827]  Deutsch [105]</a:t>
            </a:r>
            <a:endParaRPr lang="en-GB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 b="1" dirty="0" smtClean="0"/>
              <a:t>Additional known vocabulary or cognates to recycle</a:t>
            </a:r>
            <a:r>
              <a:rPr lang="en-GB" dirty="0" smtClean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en-GB" dirty="0" smtClean="0"/>
              <a:t>der Boden [445] der Park [&gt;4034] die </a:t>
            </a:r>
            <a:r>
              <a:rPr lang="en-GB" dirty="0" err="1" smtClean="0"/>
              <a:t>Stadt</a:t>
            </a:r>
            <a:r>
              <a:rPr lang="en-GB" dirty="0" smtClean="0"/>
              <a:t> [188] die </a:t>
            </a:r>
            <a:r>
              <a:rPr lang="en-GB" dirty="0" err="1" smtClean="0"/>
              <a:t>Schule</a:t>
            </a:r>
            <a:r>
              <a:rPr lang="en-GB" dirty="0" smtClean="0"/>
              <a:t> [208] das </a:t>
            </a:r>
            <a:r>
              <a:rPr lang="en-GB" dirty="0" err="1" smtClean="0"/>
              <a:t>Klassenzimmer</a:t>
            </a:r>
            <a:r>
              <a:rPr lang="en-GB" dirty="0" smtClean="0"/>
              <a:t> [609/619]  das Café [2345] die </a:t>
            </a:r>
            <a:r>
              <a:rPr lang="en-GB" dirty="0" err="1" smtClean="0"/>
              <a:t>Bibliothek</a:t>
            </a:r>
            <a:r>
              <a:rPr lang="en-GB" dirty="0" smtClean="0"/>
              <a:t> [927] das </a:t>
            </a:r>
            <a:r>
              <a:rPr lang="en-GB" dirty="0" err="1" smtClean="0"/>
              <a:t>Theater</a:t>
            </a:r>
            <a:r>
              <a:rPr lang="en-GB" dirty="0" smtClean="0"/>
              <a:t> [725] </a:t>
            </a:r>
            <a:r>
              <a:rPr lang="en-GB" dirty="0" err="1" smtClean="0"/>
              <a:t>kommen</a:t>
            </a:r>
            <a:r>
              <a:rPr lang="en-GB" dirty="0" smtClean="0"/>
              <a:t> [61] </a:t>
            </a:r>
            <a:r>
              <a:rPr lang="en-GB" dirty="0" err="1" smtClean="0"/>
              <a:t>stehen</a:t>
            </a:r>
            <a:r>
              <a:rPr lang="en-GB" dirty="0" smtClean="0"/>
              <a:t> [87] </a:t>
            </a:r>
            <a:r>
              <a:rPr lang="en-GB" dirty="0" err="1" smtClean="0"/>
              <a:t>sitzen</a:t>
            </a:r>
            <a:r>
              <a:rPr lang="en-GB" dirty="0" smtClean="0"/>
              <a:t> [261] still [1405]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9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dirty="0" err="1" smtClean="0">
                <a:effectLst/>
              </a:rPr>
              <a:t>Mansoor</a:t>
            </a:r>
            <a:r>
              <a:rPr lang="en-GB" dirty="0" smtClean="0">
                <a:effectLst/>
              </a:rPr>
              <a:t> 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219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JC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Gellidon</a:t>
            </a:r>
            <a:r>
              <a:rPr lang="en-GB" dirty="0" smtClean="0">
                <a:effectLst/>
              </a:rPr>
              <a:t> 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861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Leur</a:t>
            </a:r>
            <a:r>
              <a:rPr lang="en-GB" dirty="0" smtClean="0">
                <a:effectLst/>
              </a:rPr>
              <a:t> 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28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 Nguyen</a:t>
            </a:r>
            <a:r>
              <a:rPr lang="en-GB" dirty="0" smtClean="0">
                <a:effectLst/>
              </a:rPr>
              <a:t> 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50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Photo by Samantha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Gades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GB" sz="1200" b="0" i="0" u="none" strike="noStrike" kern="1200" cap="none" dirty="0" err="1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Unsplash</a:t>
            </a:r>
            <a: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200" b="0" i="0" u="none" strike="noStrike" kern="1200" cap="none" dirty="0" smtClean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</a:br>
            <a:endParaRPr lang="en-GB" sz="1200" b="0" i="0" u="none" strike="noStrike" kern="1200" cap="none" dirty="0" smtClean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316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Photo by 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Anastasia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Dulgier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on 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4"/>
              </a:rPr>
              <a:t>Unsplash</a:t>
            </a:r>
            <a:endParaRPr lang="en-GB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794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 Samantha </a:t>
            </a:r>
            <a:r>
              <a:rPr lang="en-GB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Gades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GB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5927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Paige Cody</a:t>
            </a:r>
            <a:r>
              <a:rPr lang="en-GB" dirty="0" smtClean="0">
                <a:effectLst/>
              </a:rPr>
              <a:t> 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82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Mike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Petrucci</a:t>
            </a:r>
            <a:r>
              <a:rPr lang="en-GB" dirty="0" smtClean="0">
                <a:effectLst/>
              </a:rPr>
              <a:t> 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85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@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zhushuibuxing</a:t>
            </a:r>
            <a:r>
              <a:rPr lang="en-GB" dirty="0" smtClean="0">
                <a:effectLst/>
              </a:rPr>
              <a:t> 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4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 b="1" dirty="0" smtClean="0"/>
              <a:t>Vocabulary</a:t>
            </a:r>
            <a:endParaRPr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This vocabulary</a:t>
            </a:r>
            <a:r>
              <a:rPr lang="en-GB" baseline="0" dirty="0" smtClean="0"/>
              <a:t> starter activity revisits the following vocabulary from this, and previous weeks.  The words in </a:t>
            </a:r>
            <a:r>
              <a:rPr lang="en-GB" b="1" baseline="0" dirty="0" smtClean="0"/>
              <a:t>bold</a:t>
            </a:r>
            <a:r>
              <a:rPr lang="en-GB" baseline="0" dirty="0" smtClean="0"/>
              <a:t> type are revisited in this task.</a:t>
            </a:r>
            <a:br>
              <a:rPr lang="en-GB" baseline="0" dirty="0" smtClean="0"/>
            </a:br>
            <a:endParaRPr lang="en-GB" sz="1200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 Kino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[1825]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 </a:t>
            </a:r>
            <a:r>
              <a:rPr lang="en-GB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 </a:t>
            </a:r>
            <a:r>
              <a:rPr lang="en-GB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[663]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 Museum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revisited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2.2.4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 </a:t>
            </a:r>
            <a:r>
              <a:rPr lang="en-GB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fahren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[2156/169] am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Nachmittag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[1426]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 Abend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[313]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 </a:t>
            </a:r>
            <a:r>
              <a:rPr lang="en-GB" sz="1200" b="1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Wochenende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[764]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[13/173]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heute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[121]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Fleisch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[1624]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Gemüse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[3450]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Eis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[2818]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Tasche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[1638]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[151]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mögen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[151]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ihn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(him/it) [93]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(her/it) [10]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Fremdsprache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[1791]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Kunst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[468]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Naturwissenschaft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[3772]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Schulfach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[208/698]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Mathematik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[1827]  Deutsch [105]</a:t>
            </a:r>
            <a:endParaRPr lang="en-GB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 b="1" dirty="0" smtClean="0"/>
              <a:t>Additional known vocabulary or cognates to recycle</a:t>
            </a:r>
            <a:r>
              <a:rPr lang="en-GB" dirty="0" smtClean="0"/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 dirty="0" smtClean="0"/>
              <a:t>der Boden [445] der Park [&gt;4034] die </a:t>
            </a:r>
            <a:r>
              <a:rPr lang="en-GB" dirty="0" err="1" smtClean="0"/>
              <a:t>Stadt</a:t>
            </a:r>
            <a:r>
              <a:rPr lang="en-GB" dirty="0" smtClean="0"/>
              <a:t> [188] die </a:t>
            </a:r>
            <a:r>
              <a:rPr lang="en-GB" dirty="0" err="1" smtClean="0"/>
              <a:t>Schule</a:t>
            </a:r>
            <a:r>
              <a:rPr lang="en-GB" dirty="0" smtClean="0"/>
              <a:t> [208] das </a:t>
            </a:r>
            <a:r>
              <a:rPr lang="en-GB" dirty="0" err="1" smtClean="0"/>
              <a:t>Klassenzimmer</a:t>
            </a:r>
            <a:r>
              <a:rPr lang="en-GB" dirty="0" smtClean="0"/>
              <a:t> [609/619]  das Café [2345] die </a:t>
            </a:r>
            <a:r>
              <a:rPr lang="en-GB" dirty="0" err="1" smtClean="0"/>
              <a:t>Bibliothek</a:t>
            </a:r>
            <a:r>
              <a:rPr lang="en-GB" dirty="0" smtClean="0"/>
              <a:t> [927] das </a:t>
            </a:r>
            <a:r>
              <a:rPr lang="en-GB" dirty="0" err="1" smtClean="0"/>
              <a:t>Theater</a:t>
            </a:r>
            <a:r>
              <a:rPr lang="en-GB" dirty="0" smtClean="0"/>
              <a:t> [725] der </a:t>
            </a:r>
            <a:r>
              <a:rPr lang="en-GB" dirty="0" err="1" smtClean="0"/>
              <a:t>Markt</a:t>
            </a:r>
            <a:r>
              <a:rPr lang="en-GB" dirty="0" smtClean="0"/>
              <a:t> [508] </a:t>
            </a:r>
            <a:r>
              <a:rPr lang="en-GB" dirty="0" err="1" smtClean="0"/>
              <a:t>kommen</a:t>
            </a:r>
            <a:r>
              <a:rPr lang="en-GB" dirty="0" smtClean="0"/>
              <a:t> [61] </a:t>
            </a:r>
            <a:r>
              <a:rPr lang="en-GB" dirty="0" err="1" smtClean="0"/>
              <a:t>stehen</a:t>
            </a:r>
            <a:r>
              <a:rPr lang="en-GB" dirty="0" smtClean="0"/>
              <a:t> [87] </a:t>
            </a:r>
            <a:r>
              <a:rPr lang="en-GB" dirty="0" err="1" smtClean="0"/>
              <a:t>sitzen</a:t>
            </a:r>
            <a:r>
              <a:rPr lang="en-GB" dirty="0" smtClean="0"/>
              <a:t> [261] still [1405]</a:t>
            </a:r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57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13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  <a:p>
            <a:pPr lv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307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mtClean="0"/>
              <a:t>This task (Slides 31 - 38) revises all</a:t>
            </a:r>
            <a:r>
              <a:rPr lang="en-GB" baseline="0" smtClean="0"/>
              <a:t> of the vocabulary items not yet incorporated into the sequence from the sets to be revisited (see title slide).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smtClean="0"/>
              <a:t>Students choose a word/words from those displayed to write the full sentence, replacing the English word(s) of the same meaning.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smtClean="0"/>
              <a:t>The answers appear upon clicking the mouse, and the correct option is highlighted from the list.</a:t>
            </a: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182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588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This items offers the opportunity to reinforce that</a:t>
            </a:r>
            <a:r>
              <a:rPr lang="en-GB" baseline="0" dirty="0" smtClean="0"/>
              <a:t> in German, as in English, the definite article is not needed with school subjects.</a:t>
            </a: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8227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And here, hopefully students will realise</a:t>
            </a:r>
            <a:r>
              <a:rPr lang="en-GB" baseline="0" dirty="0" smtClean="0"/>
              <a:t> that they wouldn’t put </a:t>
            </a:r>
            <a:r>
              <a:rPr lang="en-GB" baseline="0" dirty="0" err="1" smtClean="0"/>
              <a:t>eine</a:t>
            </a:r>
            <a:r>
              <a:rPr lang="en-GB" baseline="0" dirty="0" smtClean="0"/>
              <a:t> + die together in a sentence, but if they do </a:t>
            </a:r>
            <a:r>
              <a:rPr lang="en-GB" baseline="0" dirty="0" err="1" smtClean="0"/>
              <a:t>do</a:t>
            </a:r>
            <a:r>
              <a:rPr lang="en-GB" baseline="0" dirty="0" smtClean="0"/>
              <a:t> this, it’s an opportunity to elicit why this doesn’t work, and reinforce the use of definite / indefinite articles.</a:t>
            </a: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22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Here students may naturally put the adjective before the adverb</a:t>
            </a:r>
            <a:r>
              <a:rPr lang="en-GB" baseline="0" dirty="0" smtClean="0"/>
              <a:t> of time, as we do in English.</a:t>
            </a:r>
            <a:br>
              <a:rPr lang="en-GB" baseline="0" dirty="0" smtClean="0"/>
            </a:br>
            <a:r>
              <a:rPr lang="en-GB" baseline="0" dirty="0" smtClean="0"/>
              <a:t>Teachers can remind students that adverbs go directly after the verb in German (this is a rule they were previously taught).</a:t>
            </a: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618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The absence</a:t>
            </a:r>
            <a:r>
              <a:rPr lang="en-GB" baseline="0" dirty="0" smtClean="0"/>
              <a:t> of articles in this sentence also mirrors the English.</a:t>
            </a: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206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2925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The second</a:t>
            </a:r>
            <a:r>
              <a:rPr lang="en-GB" baseline="0" dirty="0" smtClean="0"/>
              <a:t> phrase here reinforces the knowledge that German only has one present tense and it expresses both ‘we are coming’ and ‘we come’.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 smtClean="0"/>
              <a:t>It would be worth teachers asking students how they would say in German ‘we come’ to reinforce this learning.</a:t>
            </a:r>
            <a:endParaRPr lang="en-GB" dirty="0" smtClean="0"/>
          </a:p>
        </p:txBody>
      </p:sp>
      <p:sp>
        <p:nvSpPr>
          <p:cNvPr id="189" name="Google Shape;18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53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59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992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60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35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en-GB" dirty="0" smtClean="0"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5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-GB" dirty="0" smtClean="0"/>
              <a:t>Draw students’ attention to the ‘we’ forms in sentences 3,5 and 6;</a:t>
            </a:r>
            <a:r>
              <a:rPr lang="en-GB" baseline="0" dirty="0" smtClean="0"/>
              <a:t> it is useful to take every opportunity to compel learners to notice different verb inflections (endings) and connect them to their meanings.</a:t>
            </a:r>
            <a:endParaRPr lang="en-GB" dirty="0" smtClean="0"/>
          </a:p>
        </p:txBody>
      </p:sp>
      <p:sp>
        <p:nvSpPr>
          <p:cNvPr id="85" name="Google Shape;8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69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effectLst/>
              </a:rPr>
              <a:t>Photo by 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Mike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Petrucci</a:t>
            </a:r>
            <a:r>
              <a:rPr lang="en-GB" dirty="0" smtClean="0">
                <a:effectLst/>
              </a:rPr>
              <a:t> on 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of revision slides for </a:t>
            </a:r>
            <a:r>
              <a:rPr lang="en-GB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</a:t>
            </a:r>
            <a:r>
              <a:rPr lang="en-GB" sz="120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vocabulary from this week’s sequence.  Focus as above for gender to make it as salient as possible.</a:t>
            </a:r>
          </a:p>
          <a:p>
            <a:pPr lvl="0"/>
            <a:endParaRPr lang="en-GB" sz="120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this week (1 is the most common word in German): </a:t>
            </a:r>
            <a:endParaRPr lang="en-GB" sz="1200" b="0" i="0" u="none" strike="noStrike" cap="none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 smtClean="0"/>
          </a:p>
          <a:p>
            <a:r>
              <a:rPr lang="en-GB" sz="1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3.1.3 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[4], auf [17]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springen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[1468] fallen [278] das Kino [1825] die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Stadt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[186]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Konzert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[1721] das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Geschäft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[663] das Museum [1360] </a:t>
            </a:r>
            <a:r>
              <a:rPr lang="en-GB" sz="12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angenehm</a:t>
            </a:r>
            <a:r>
              <a:rPr lang="en-GB" sz="1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[1748]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="0" baseline="0" dirty="0" smtClean="0"/>
              <a:t>die Party [3634] die </a:t>
            </a:r>
            <a:r>
              <a:rPr lang="en-GB" b="0" baseline="0" dirty="0" err="1" smtClean="0"/>
              <a:t>Straße</a:t>
            </a:r>
            <a:r>
              <a:rPr lang="en-GB" b="0" baseline="0" dirty="0" smtClean="0"/>
              <a:t> [355] der </a:t>
            </a:r>
            <a:r>
              <a:rPr lang="en-GB" b="0" baseline="0" dirty="0" err="1" smtClean="0"/>
              <a:t>Markt</a:t>
            </a:r>
            <a:r>
              <a:rPr lang="en-GB" b="0" baseline="0" dirty="0" smtClean="0"/>
              <a:t> [508]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3764D-CAD4-4614-B1FD-A9C92153AD2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10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23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4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773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5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4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12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Rachel Hawkes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101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267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9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6000"/>
              <a:buFont typeface="Century Gothic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>
                <a:solidFill>
                  <a:srgbClr val="1F386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57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0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913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1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5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788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267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53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12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Rachel Hawkes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750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4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40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794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5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152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094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5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16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0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023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29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71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49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20/04/2020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32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8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gif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9254CA-1C9D-784A-8697-DD901F995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2281470"/>
            <a:ext cx="9144000" cy="651870"/>
          </a:xfrm>
        </p:spPr>
        <p:txBody>
          <a:bodyPr>
            <a:normAutofit fontScale="900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 err="1" smtClean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endParaRPr lang="en-US" dirty="0"/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xmlns="" id="{2353EC8D-FBC7-498D-8462-7600D94F448D}"/>
              </a:ext>
            </a:extLst>
          </p:cNvPr>
          <p:cNvSpPr txBox="1">
            <a:spLocks/>
          </p:cNvSpPr>
          <p:nvPr/>
        </p:nvSpPr>
        <p:spPr>
          <a:xfrm>
            <a:off x="166350" y="5011336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3.1 - Week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DD709A35-8A67-477B-B4E2-66A8131B1190}"/>
              </a:ext>
            </a:extLst>
          </p:cNvPr>
          <p:cNvSpPr txBox="1">
            <a:spLocks/>
          </p:cNvSpPr>
          <p:nvPr/>
        </p:nvSpPr>
        <p:spPr>
          <a:xfrm>
            <a:off x="166350" y="5864255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Mel Yates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 Stephen Owen / Rachel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19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/04/20</a:t>
            </a:r>
          </a:p>
        </p:txBody>
      </p:sp>
    </p:spTree>
    <p:extLst>
      <p:ext uri="{BB962C8B-B14F-4D97-AF65-F5344CB8AC3E}">
        <p14:creationId xmlns:p14="http://schemas.microsoft.com/office/powerpoint/2010/main" val="388837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6018" y="1033010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Kino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1026" name="Picture 2" descr="blue concrete building during day ti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50" y="1060999"/>
            <a:ext cx="3810000" cy="50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13261" y="1060447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Stadt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2056" name="Picture 8" descr="city buildings during night ti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86" y="516984"/>
            <a:ext cx="3810000" cy="57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6018" y="1033010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Konzert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3074" name="Picture 2" descr="people watching band on the s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76" y="437973"/>
            <a:ext cx="3810000" cy="57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05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6018" y="1033010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Museum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3" name="Picture 2" descr="people inside dinosaur fossil museum during daytim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9" y="870909"/>
            <a:ext cx="3810000" cy="50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3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13261" y="1126950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dirty="0" err="1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Straße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01" y="403412"/>
            <a:ext cx="3691534" cy="55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6746781" y="1060447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dirty="0" err="1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Markt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8" y="1151762"/>
            <a:ext cx="5542426" cy="369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13261" y="1046729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Party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69" y="1280160"/>
            <a:ext cx="5628494" cy="375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5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dirty="0" err="1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angenehm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5122" name="Picture 2" descr="woman reading book on sof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9" y="128016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91643" y="3600364"/>
            <a:ext cx="512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kern="0" dirty="0" smtClean="0">
                <a:solidFill>
                  <a:srgbClr val="335BA3"/>
                </a:solidFill>
                <a:cs typeface="Arial"/>
                <a:sym typeface="Arial"/>
              </a:rPr>
              <a:t>[pleasant]</a:t>
            </a:r>
            <a:endParaRPr lang="en-GB" sz="4000" kern="0" dirty="0">
              <a:solidFill>
                <a:srgbClr val="335BA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534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dirty="0" err="1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springen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6146" name="Picture 2" descr="man jumping on the middle of the street during da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1" y="1613090"/>
            <a:ext cx="50800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fallen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7170" name="Picture 2" descr="person riding white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9" y="1543878"/>
            <a:ext cx="5080000" cy="33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3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10787513" y="247046"/>
            <a:ext cx="1169814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b="1" kern="0" dirty="0" err="1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76" y="2326818"/>
            <a:ext cx="3802457" cy="4099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09" y="835692"/>
            <a:ext cx="1341446" cy="180446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40229" y="1356523"/>
            <a:ext cx="3797099" cy="1638264"/>
          </a:xfrm>
          <a:prstGeom prst="wedgeEllipseCallout">
            <a:avLst>
              <a:gd name="adj1" fmla="val 49261"/>
              <a:gd name="adj2" fmla="val 58513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6128" y="1882023"/>
            <a:ext cx="358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mag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Kunst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4000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707506" y="1069333"/>
            <a:ext cx="2808515" cy="482265"/>
          </a:xfrm>
          <a:prstGeom prst="wedgeEllipseCallout">
            <a:avLst>
              <a:gd name="adj1" fmla="val 59400"/>
              <a:gd name="adj2" fmla="val 5572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8746" y="1069333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d_ _ M _ _ _ _ _ 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76257" y="1079632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das Museum!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5" name="Picture 24" descr="people inside dinosaur fossil museum during dayti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54" y="2827881"/>
            <a:ext cx="2540000" cy="33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8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in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70" y="2400035"/>
            <a:ext cx="3543307" cy="311811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2728683" y="1885528"/>
            <a:ext cx="564479" cy="10290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1643" y="3600364"/>
            <a:ext cx="512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kern="0" dirty="0" smtClean="0">
                <a:solidFill>
                  <a:srgbClr val="335BA3"/>
                </a:solidFill>
                <a:cs typeface="Arial"/>
                <a:sym typeface="Arial"/>
              </a:rPr>
              <a:t>[in / into]</a:t>
            </a:r>
            <a:endParaRPr lang="en-GB" sz="4000" kern="0" dirty="0">
              <a:solidFill>
                <a:srgbClr val="335BA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499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auf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4" y="2400035"/>
            <a:ext cx="4102008" cy="250222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3072132" y="1871394"/>
            <a:ext cx="596348" cy="1057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1643" y="3600364"/>
            <a:ext cx="5125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kern="0" dirty="0" smtClean="0">
                <a:solidFill>
                  <a:srgbClr val="335BA3"/>
                </a:solidFill>
                <a:cs typeface="Arial"/>
                <a:sym typeface="Arial"/>
              </a:rPr>
              <a:t>[on / onto]</a:t>
            </a:r>
            <a:endParaRPr lang="en-GB" sz="4000" kern="0" dirty="0">
              <a:solidFill>
                <a:srgbClr val="335BA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3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05;p13"/>
          <p:cNvSpPr txBox="1"/>
          <p:nvPr/>
        </p:nvSpPr>
        <p:spPr>
          <a:xfrm>
            <a:off x="5196669" y="277128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943375" y="1354545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1097301" y="206696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936580" y="2788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13"/>
          <p:cNvSpPr txBox="1"/>
          <p:nvPr/>
        </p:nvSpPr>
        <p:spPr>
          <a:xfrm>
            <a:off x="4803213" y="3515338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13"/>
          <p:cNvSpPr txBox="1"/>
          <p:nvPr/>
        </p:nvSpPr>
        <p:spPr>
          <a:xfrm>
            <a:off x="9172129" y="131486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13"/>
          <p:cNvSpPr txBox="1"/>
          <p:nvPr/>
        </p:nvSpPr>
        <p:spPr>
          <a:xfrm>
            <a:off x="9172129" y="206616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13"/>
          <p:cNvSpPr txBox="1"/>
          <p:nvPr/>
        </p:nvSpPr>
        <p:spPr>
          <a:xfrm>
            <a:off x="943375" y="3497706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13"/>
          <p:cNvSpPr txBox="1"/>
          <p:nvPr/>
        </p:nvSpPr>
        <p:spPr>
          <a:xfrm>
            <a:off x="5196670" y="1354545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13"/>
          <p:cNvSpPr txBox="1"/>
          <p:nvPr/>
        </p:nvSpPr>
        <p:spPr>
          <a:xfrm>
            <a:off x="4624030" y="2071417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13"/>
          <p:cNvSpPr txBox="1"/>
          <p:nvPr/>
        </p:nvSpPr>
        <p:spPr>
          <a:xfrm>
            <a:off x="943375" y="420497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9172129" y="277132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" name="Google Shape;240;p13"/>
          <p:cNvSpPr txBox="1"/>
          <p:nvPr/>
        </p:nvSpPr>
        <p:spPr>
          <a:xfrm>
            <a:off x="9172129" y="351533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375" y="5084962"/>
            <a:ext cx="4415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1. </a:t>
            </a:r>
            <a:r>
              <a:rPr lang="en-GB" sz="3200" kern="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3200" kern="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sehe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3200" kern="0" dirty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[her]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86753" y="5076700"/>
            <a:ext cx="4100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3200" kern="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sehe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3200" kern="0" dirty="0" err="1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Google Shape;212;p13"/>
          <p:cNvSpPr txBox="1"/>
          <p:nvPr/>
        </p:nvSpPr>
        <p:spPr>
          <a:xfrm>
            <a:off x="5196669" y="2771324"/>
            <a:ext cx="2507293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4040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376" y="4912242"/>
            <a:ext cx="4415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 Ich mag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[him]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86753" y="4912241"/>
            <a:ext cx="4100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Ich mag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Google Shape;203;p13"/>
          <p:cNvSpPr txBox="1"/>
          <p:nvPr/>
        </p:nvSpPr>
        <p:spPr>
          <a:xfrm>
            <a:off x="943375" y="1354545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04;p13"/>
          <p:cNvSpPr txBox="1"/>
          <p:nvPr/>
        </p:nvSpPr>
        <p:spPr>
          <a:xfrm>
            <a:off x="1097301" y="206696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05;p13"/>
          <p:cNvSpPr txBox="1"/>
          <p:nvPr/>
        </p:nvSpPr>
        <p:spPr>
          <a:xfrm>
            <a:off x="936580" y="2788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06;p13"/>
          <p:cNvSpPr txBox="1"/>
          <p:nvPr/>
        </p:nvSpPr>
        <p:spPr>
          <a:xfrm>
            <a:off x="4803213" y="3515338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07;p13"/>
          <p:cNvSpPr txBox="1"/>
          <p:nvPr/>
        </p:nvSpPr>
        <p:spPr>
          <a:xfrm>
            <a:off x="9172129" y="131486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08;p13"/>
          <p:cNvSpPr txBox="1"/>
          <p:nvPr/>
        </p:nvSpPr>
        <p:spPr>
          <a:xfrm>
            <a:off x="9172129" y="206616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09;p13"/>
          <p:cNvSpPr txBox="1"/>
          <p:nvPr/>
        </p:nvSpPr>
        <p:spPr>
          <a:xfrm>
            <a:off x="943375" y="3497706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10;p13"/>
          <p:cNvSpPr txBox="1"/>
          <p:nvPr/>
        </p:nvSpPr>
        <p:spPr>
          <a:xfrm>
            <a:off x="5196670" y="1354545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11;p13"/>
          <p:cNvSpPr txBox="1"/>
          <p:nvPr/>
        </p:nvSpPr>
        <p:spPr>
          <a:xfrm>
            <a:off x="4624030" y="2071417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13;p13"/>
          <p:cNvSpPr txBox="1"/>
          <p:nvPr/>
        </p:nvSpPr>
        <p:spPr>
          <a:xfrm>
            <a:off x="943375" y="420497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38;p13"/>
          <p:cNvSpPr txBox="1"/>
          <p:nvPr/>
        </p:nvSpPr>
        <p:spPr>
          <a:xfrm>
            <a:off x="9172129" y="277132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40;p13"/>
          <p:cNvSpPr txBox="1"/>
          <p:nvPr/>
        </p:nvSpPr>
        <p:spPr>
          <a:xfrm>
            <a:off x="9172129" y="351533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12;p13"/>
          <p:cNvSpPr txBox="1"/>
          <p:nvPr/>
        </p:nvSpPr>
        <p:spPr>
          <a:xfrm>
            <a:off x="5196670" y="278812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212;p13"/>
          <p:cNvSpPr txBox="1"/>
          <p:nvPr/>
        </p:nvSpPr>
        <p:spPr>
          <a:xfrm>
            <a:off x="5196669" y="2076505"/>
            <a:ext cx="2507293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8853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;p13"/>
          <p:cNvSpPr txBox="1"/>
          <p:nvPr/>
        </p:nvSpPr>
        <p:spPr>
          <a:xfrm>
            <a:off x="5320154" y="1452859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212;p13"/>
          <p:cNvSpPr txBox="1"/>
          <p:nvPr/>
        </p:nvSpPr>
        <p:spPr>
          <a:xfrm>
            <a:off x="5320154" y="1452859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375" y="4912242"/>
            <a:ext cx="5043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3. Wir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[like German]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86753" y="4896430"/>
            <a:ext cx="569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Wir </a:t>
            </a:r>
            <a:r>
              <a:rPr lang="de-DE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r>
              <a:rPr lang="de-DE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de-DE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Deutsch.</a:t>
            </a:r>
            <a:endParaRPr lang="de-DE" sz="3200" kern="0">
              <a:solidFill>
                <a:srgbClr val="ED7D31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3;p13"/>
          <p:cNvSpPr txBox="1"/>
          <p:nvPr/>
        </p:nvSpPr>
        <p:spPr>
          <a:xfrm>
            <a:off x="943375" y="1354545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04;p13"/>
          <p:cNvSpPr txBox="1"/>
          <p:nvPr/>
        </p:nvSpPr>
        <p:spPr>
          <a:xfrm>
            <a:off x="1097301" y="206696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05;p13"/>
          <p:cNvSpPr txBox="1"/>
          <p:nvPr/>
        </p:nvSpPr>
        <p:spPr>
          <a:xfrm>
            <a:off x="936580" y="2788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06;p13"/>
          <p:cNvSpPr txBox="1"/>
          <p:nvPr/>
        </p:nvSpPr>
        <p:spPr>
          <a:xfrm>
            <a:off x="4803213" y="3515338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07;p13"/>
          <p:cNvSpPr txBox="1"/>
          <p:nvPr/>
        </p:nvSpPr>
        <p:spPr>
          <a:xfrm>
            <a:off x="9172129" y="131486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08;p13"/>
          <p:cNvSpPr txBox="1"/>
          <p:nvPr/>
        </p:nvSpPr>
        <p:spPr>
          <a:xfrm>
            <a:off x="9172129" y="206616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09;p13"/>
          <p:cNvSpPr txBox="1"/>
          <p:nvPr/>
        </p:nvSpPr>
        <p:spPr>
          <a:xfrm>
            <a:off x="943375" y="3497706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11;p13"/>
          <p:cNvSpPr txBox="1"/>
          <p:nvPr/>
        </p:nvSpPr>
        <p:spPr>
          <a:xfrm>
            <a:off x="4624030" y="2071417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13;p13"/>
          <p:cNvSpPr txBox="1"/>
          <p:nvPr/>
        </p:nvSpPr>
        <p:spPr>
          <a:xfrm>
            <a:off x="943375" y="420497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38;p13"/>
          <p:cNvSpPr txBox="1"/>
          <p:nvPr/>
        </p:nvSpPr>
        <p:spPr>
          <a:xfrm>
            <a:off x="9172129" y="277132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40;p13"/>
          <p:cNvSpPr txBox="1"/>
          <p:nvPr/>
        </p:nvSpPr>
        <p:spPr>
          <a:xfrm>
            <a:off x="9172129" y="351533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12;p13"/>
          <p:cNvSpPr txBox="1"/>
          <p:nvPr/>
        </p:nvSpPr>
        <p:spPr>
          <a:xfrm>
            <a:off x="5200021" y="2788128"/>
            <a:ext cx="2507293" cy="523180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12;p13"/>
          <p:cNvSpPr txBox="1"/>
          <p:nvPr/>
        </p:nvSpPr>
        <p:spPr>
          <a:xfrm>
            <a:off x="9062954" y="2074067"/>
            <a:ext cx="2507293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0713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/>
      <p:bldP spid="58" grpId="0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375" y="4912242"/>
            <a:ext cx="7905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4. Wir </a:t>
            </a:r>
            <a:r>
              <a:rPr lang="de-DE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lernen eine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[foreign language]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07200" y="4912242"/>
            <a:ext cx="569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Wir lernen eine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de-DE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Fremdsprache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Google Shape;203;p13"/>
          <p:cNvSpPr txBox="1"/>
          <p:nvPr/>
        </p:nvSpPr>
        <p:spPr>
          <a:xfrm>
            <a:off x="943375" y="1354545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04;p13"/>
          <p:cNvSpPr txBox="1"/>
          <p:nvPr/>
        </p:nvSpPr>
        <p:spPr>
          <a:xfrm>
            <a:off x="1097301" y="206696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05;p13"/>
          <p:cNvSpPr txBox="1"/>
          <p:nvPr/>
        </p:nvSpPr>
        <p:spPr>
          <a:xfrm>
            <a:off x="936580" y="2788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06;p13"/>
          <p:cNvSpPr txBox="1"/>
          <p:nvPr/>
        </p:nvSpPr>
        <p:spPr>
          <a:xfrm>
            <a:off x="4803213" y="3515338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07;p13"/>
          <p:cNvSpPr txBox="1"/>
          <p:nvPr/>
        </p:nvSpPr>
        <p:spPr>
          <a:xfrm>
            <a:off x="9172129" y="131486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08;p13"/>
          <p:cNvSpPr txBox="1"/>
          <p:nvPr/>
        </p:nvSpPr>
        <p:spPr>
          <a:xfrm>
            <a:off x="9172129" y="206616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09;p13"/>
          <p:cNvSpPr txBox="1"/>
          <p:nvPr/>
        </p:nvSpPr>
        <p:spPr>
          <a:xfrm>
            <a:off x="943375" y="3497706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10;p13"/>
          <p:cNvSpPr txBox="1"/>
          <p:nvPr/>
        </p:nvSpPr>
        <p:spPr>
          <a:xfrm>
            <a:off x="5196670" y="1354545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11;p13"/>
          <p:cNvSpPr txBox="1"/>
          <p:nvPr/>
        </p:nvSpPr>
        <p:spPr>
          <a:xfrm>
            <a:off x="4624030" y="2071417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13;p13"/>
          <p:cNvSpPr txBox="1"/>
          <p:nvPr/>
        </p:nvSpPr>
        <p:spPr>
          <a:xfrm>
            <a:off x="943375" y="420497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38;p13"/>
          <p:cNvSpPr txBox="1"/>
          <p:nvPr/>
        </p:nvSpPr>
        <p:spPr>
          <a:xfrm>
            <a:off x="9172129" y="277132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40;p13"/>
          <p:cNvSpPr txBox="1"/>
          <p:nvPr/>
        </p:nvSpPr>
        <p:spPr>
          <a:xfrm>
            <a:off x="9172129" y="351533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12;p13"/>
          <p:cNvSpPr txBox="1"/>
          <p:nvPr/>
        </p:nvSpPr>
        <p:spPr>
          <a:xfrm>
            <a:off x="5200021" y="2788128"/>
            <a:ext cx="2507293" cy="523180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12;p13"/>
          <p:cNvSpPr txBox="1"/>
          <p:nvPr/>
        </p:nvSpPr>
        <p:spPr>
          <a:xfrm>
            <a:off x="5084779" y="3532995"/>
            <a:ext cx="3107670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Fremdsprache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99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375" y="4912242"/>
            <a:ext cx="790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5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 Es ist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[quiet today]</a:t>
            </a:r>
            <a:r>
              <a:rPr lang="en-GB" sz="3200" kern="0" smtClean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07200" y="4912242"/>
            <a:ext cx="5692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Es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3200" kern="0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ist</a:t>
            </a:r>
            <a:r>
              <a:rPr lang="en-GB" sz="32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de-DE" sz="3200" kern="0" dirty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heute </a:t>
            </a:r>
            <a:r>
              <a:rPr lang="de-DE" sz="3200" kern="0" dirty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r>
              <a:rPr lang="en-GB" sz="3200" kern="0" dirty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 dirty="0">
              <a:solidFill>
                <a:srgbClr val="ED7D3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Google Shape;203;p13"/>
          <p:cNvSpPr txBox="1"/>
          <p:nvPr/>
        </p:nvSpPr>
        <p:spPr>
          <a:xfrm>
            <a:off x="943375" y="1354545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04;p13"/>
          <p:cNvSpPr txBox="1"/>
          <p:nvPr/>
        </p:nvSpPr>
        <p:spPr>
          <a:xfrm>
            <a:off x="1097301" y="206696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05;p13"/>
          <p:cNvSpPr txBox="1"/>
          <p:nvPr/>
        </p:nvSpPr>
        <p:spPr>
          <a:xfrm>
            <a:off x="936580" y="2788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06;p13"/>
          <p:cNvSpPr txBox="1"/>
          <p:nvPr/>
        </p:nvSpPr>
        <p:spPr>
          <a:xfrm>
            <a:off x="4803213" y="3515338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07;p13"/>
          <p:cNvSpPr txBox="1"/>
          <p:nvPr/>
        </p:nvSpPr>
        <p:spPr>
          <a:xfrm>
            <a:off x="9172129" y="131486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08;p13"/>
          <p:cNvSpPr txBox="1"/>
          <p:nvPr/>
        </p:nvSpPr>
        <p:spPr>
          <a:xfrm>
            <a:off x="9172129" y="206616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09;p13"/>
          <p:cNvSpPr txBox="1"/>
          <p:nvPr/>
        </p:nvSpPr>
        <p:spPr>
          <a:xfrm>
            <a:off x="943375" y="3497706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10;p13"/>
          <p:cNvSpPr txBox="1"/>
          <p:nvPr/>
        </p:nvSpPr>
        <p:spPr>
          <a:xfrm>
            <a:off x="5196670" y="1354545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11;p13"/>
          <p:cNvSpPr txBox="1"/>
          <p:nvPr/>
        </p:nvSpPr>
        <p:spPr>
          <a:xfrm>
            <a:off x="4624030" y="2071417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13;p13"/>
          <p:cNvSpPr txBox="1"/>
          <p:nvPr/>
        </p:nvSpPr>
        <p:spPr>
          <a:xfrm>
            <a:off x="943375" y="420497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38;p13"/>
          <p:cNvSpPr txBox="1"/>
          <p:nvPr/>
        </p:nvSpPr>
        <p:spPr>
          <a:xfrm>
            <a:off x="9172129" y="277132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40;p13"/>
          <p:cNvSpPr txBox="1"/>
          <p:nvPr/>
        </p:nvSpPr>
        <p:spPr>
          <a:xfrm>
            <a:off x="9172129" y="351533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12;p13"/>
          <p:cNvSpPr txBox="1"/>
          <p:nvPr/>
        </p:nvSpPr>
        <p:spPr>
          <a:xfrm>
            <a:off x="5200021" y="2788128"/>
            <a:ext cx="2507293" cy="523180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212;p13"/>
          <p:cNvSpPr txBox="1"/>
          <p:nvPr/>
        </p:nvSpPr>
        <p:spPr>
          <a:xfrm>
            <a:off x="9222563" y="3497746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12;p13"/>
          <p:cNvSpPr txBox="1"/>
          <p:nvPr/>
        </p:nvSpPr>
        <p:spPr>
          <a:xfrm>
            <a:off x="1052525" y="2748178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heute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23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375" y="4912242"/>
            <a:ext cx="7905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6. Wir essen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[meat] 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 [vegetables]</a:t>
            </a:r>
            <a:r>
              <a:rPr lang="en-GB" sz="3200" kern="0" smtClean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07200" y="4912242"/>
            <a:ext cx="569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Wir essen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de-DE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Fleisch </a:t>
            </a:r>
            <a:r>
              <a:rPr lang="de-DE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und</a:t>
            </a:r>
            <a:r>
              <a:rPr lang="de-DE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 Gemüse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kern="0">
              <a:solidFill>
                <a:srgbClr val="ED7D3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Google Shape;203;p13"/>
          <p:cNvSpPr txBox="1"/>
          <p:nvPr/>
        </p:nvSpPr>
        <p:spPr>
          <a:xfrm>
            <a:off x="943375" y="1354545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04;p13"/>
          <p:cNvSpPr txBox="1"/>
          <p:nvPr/>
        </p:nvSpPr>
        <p:spPr>
          <a:xfrm>
            <a:off x="1097301" y="206696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05;p13"/>
          <p:cNvSpPr txBox="1"/>
          <p:nvPr/>
        </p:nvSpPr>
        <p:spPr>
          <a:xfrm>
            <a:off x="936580" y="2788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06;p13"/>
          <p:cNvSpPr txBox="1"/>
          <p:nvPr/>
        </p:nvSpPr>
        <p:spPr>
          <a:xfrm>
            <a:off x="4803213" y="3515338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07;p13"/>
          <p:cNvSpPr txBox="1"/>
          <p:nvPr/>
        </p:nvSpPr>
        <p:spPr>
          <a:xfrm>
            <a:off x="9172129" y="131486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08;p13"/>
          <p:cNvSpPr txBox="1"/>
          <p:nvPr/>
        </p:nvSpPr>
        <p:spPr>
          <a:xfrm>
            <a:off x="9172129" y="206616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09;p13"/>
          <p:cNvSpPr txBox="1"/>
          <p:nvPr/>
        </p:nvSpPr>
        <p:spPr>
          <a:xfrm>
            <a:off x="943375" y="3497706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10;p13"/>
          <p:cNvSpPr txBox="1"/>
          <p:nvPr/>
        </p:nvSpPr>
        <p:spPr>
          <a:xfrm>
            <a:off x="5196670" y="1354545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11;p13"/>
          <p:cNvSpPr txBox="1"/>
          <p:nvPr/>
        </p:nvSpPr>
        <p:spPr>
          <a:xfrm>
            <a:off x="4624030" y="2071417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13;p13"/>
          <p:cNvSpPr txBox="1"/>
          <p:nvPr/>
        </p:nvSpPr>
        <p:spPr>
          <a:xfrm>
            <a:off x="943375" y="420497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38;p13"/>
          <p:cNvSpPr txBox="1"/>
          <p:nvPr/>
        </p:nvSpPr>
        <p:spPr>
          <a:xfrm>
            <a:off x="9172129" y="277132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40;p13"/>
          <p:cNvSpPr txBox="1"/>
          <p:nvPr/>
        </p:nvSpPr>
        <p:spPr>
          <a:xfrm>
            <a:off x="9172129" y="351533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12;p13"/>
          <p:cNvSpPr txBox="1"/>
          <p:nvPr/>
        </p:nvSpPr>
        <p:spPr>
          <a:xfrm>
            <a:off x="5200021" y="2788128"/>
            <a:ext cx="2507293" cy="523180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212;p13"/>
          <p:cNvSpPr txBox="1"/>
          <p:nvPr/>
        </p:nvSpPr>
        <p:spPr>
          <a:xfrm>
            <a:off x="1097301" y="4168299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12;p13"/>
          <p:cNvSpPr txBox="1"/>
          <p:nvPr/>
        </p:nvSpPr>
        <p:spPr>
          <a:xfrm>
            <a:off x="1122517" y="3481497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Fleisch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80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33" grpId="0" animBg="1"/>
      <p:bldP spid="3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338" y="4912242"/>
            <a:ext cx="7905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7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[With whom?] </a:t>
            </a:r>
            <a:r>
              <a:rPr lang="en-GB" sz="3200" kern="0" smtClean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gehst du 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[in the afternoon]?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3200" kern="0" smtClea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07200" y="4912242"/>
            <a:ext cx="569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Mit wem </a:t>
            </a: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gehst du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am Nachmittag?</a:t>
            </a:r>
            <a:endParaRPr lang="en-GB" sz="3200" kern="0">
              <a:solidFill>
                <a:srgbClr val="ED7D3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Google Shape;203;p13"/>
          <p:cNvSpPr txBox="1"/>
          <p:nvPr/>
        </p:nvSpPr>
        <p:spPr>
          <a:xfrm>
            <a:off x="943375" y="1354545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04;p13"/>
          <p:cNvSpPr txBox="1"/>
          <p:nvPr/>
        </p:nvSpPr>
        <p:spPr>
          <a:xfrm>
            <a:off x="1097301" y="206696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Google Shape;205;p13"/>
          <p:cNvSpPr txBox="1"/>
          <p:nvPr/>
        </p:nvSpPr>
        <p:spPr>
          <a:xfrm>
            <a:off x="936580" y="2788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206;p13"/>
          <p:cNvSpPr txBox="1"/>
          <p:nvPr/>
        </p:nvSpPr>
        <p:spPr>
          <a:xfrm>
            <a:off x="4803213" y="3515338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207;p13"/>
          <p:cNvSpPr txBox="1"/>
          <p:nvPr/>
        </p:nvSpPr>
        <p:spPr>
          <a:xfrm>
            <a:off x="9172129" y="131486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Google Shape;208;p13"/>
          <p:cNvSpPr txBox="1"/>
          <p:nvPr/>
        </p:nvSpPr>
        <p:spPr>
          <a:xfrm>
            <a:off x="9172129" y="206616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209;p13"/>
          <p:cNvSpPr txBox="1"/>
          <p:nvPr/>
        </p:nvSpPr>
        <p:spPr>
          <a:xfrm>
            <a:off x="943375" y="3497706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210;p13"/>
          <p:cNvSpPr txBox="1"/>
          <p:nvPr/>
        </p:nvSpPr>
        <p:spPr>
          <a:xfrm>
            <a:off x="5196670" y="1354545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211;p13"/>
          <p:cNvSpPr txBox="1"/>
          <p:nvPr/>
        </p:nvSpPr>
        <p:spPr>
          <a:xfrm>
            <a:off x="4624030" y="2071417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213;p13"/>
          <p:cNvSpPr txBox="1"/>
          <p:nvPr/>
        </p:nvSpPr>
        <p:spPr>
          <a:xfrm>
            <a:off x="943375" y="4204974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238;p13"/>
          <p:cNvSpPr txBox="1"/>
          <p:nvPr/>
        </p:nvSpPr>
        <p:spPr>
          <a:xfrm>
            <a:off x="9172129" y="2771324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240;p13"/>
          <p:cNvSpPr txBox="1"/>
          <p:nvPr/>
        </p:nvSpPr>
        <p:spPr>
          <a:xfrm>
            <a:off x="9172129" y="351533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212;p13"/>
          <p:cNvSpPr txBox="1"/>
          <p:nvPr/>
        </p:nvSpPr>
        <p:spPr>
          <a:xfrm>
            <a:off x="5200021" y="2788128"/>
            <a:ext cx="2507293" cy="523180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212;p13"/>
          <p:cNvSpPr txBox="1"/>
          <p:nvPr/>
        </p:nvSpPr>
        <p:spPr>
          <a:xfrm>
            <a:off x="1151268" y="2053692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Mit wem?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212;p13"/>
          <p:cNvSpPr txBox="1"/>
          <p:nvPr/>
        </p:nvSpPr>
        <p:spPr>
          <a:xfrm>
            <a:off x="997519" y="1404573"/>
            <a:ext cx="2962925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am Nachmittag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084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46" grpId="0" animBg="1"/>
      <p:bldP spid="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0" y="313809"/>
            <a:ext cx="570631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5878" y="4912242"/>
            <a:ext cx="7905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8. Wir haben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[art].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- Wir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[are coming]! 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GB" sz="3200" kern="0" smtClea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02910" y="4888930"/>
            <a:ext cx="5692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Wir haben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Kunst.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- Wir </a:t>
            </a:r>
            <a:r>
              <a:rPr lang="en-GB" sz="3200" kern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kommen!</a:t>
            </a:r>
            <a:endParaRPr lang="en-GB" sz="3200" kern="0">
              <a:solidFill>
                <a:srgbClr val="ED7D31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" name="Google Shape;203;p13"/>
          <p:cNvSpPr txBox="1"/>
          <p:nvPr/>
        </p:nvSpPr>
        <p:spPr>
          <a:xfrm>
            <a:off x="959533" y="1203672"/>
            <a:ext cx="3071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Nachmittag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04;p13"/>
          <p:cNvSpPr txBox="1"/>
          <p:nvPr/>
        </p:nvSpPr>
        <p:spPr>
          <a:xfrm>
            <a:off x="1113459" y="1916088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mit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wem</a:t>
            </a: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05;p13"/>
          <p:cNvSpPr txBox="1"/>
          <p:nvPr/>
        </p:nvSpPr>
        <p:spPr>
          <a:xfrm>
            <a:off x="952738" y="2637215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heute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06;p13"/>
          <p:cNvSpPr txBox="1"/>
          <p:nvPr/>
        </p:nvSpPr>
        <p:spPr>
          <a:xfrm>
            <a:off x="4819371" y="3364465"/>
            <a:ext cx="367080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Fremdsprache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07;p13"/>
          <p:cNvSpPr txBox="1"/>
          <p:nvPr/>
        </p:nvSpPr>
        <p:spPr>
          <a:xfrm>
            <a:off x="9188287" y="116399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die Kunst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08;p13"/>
          <p:cNvSpPr txBox="1"/>
          <p:nvPr/>
        </p:nvSpPr>
        <p:spPr>
          <a:xfrm>
            <a:off x="9188287" y="1915288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das Deutsch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09;p13"/>
          <p:cNvSpPr txBox="1"/>
          <p:nvPr/>
        </p:nvSpPr>
        <p:spPr>
          <a:xfrm>
            <a:off x="959533" y="3346833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en-GB" sz="2800" kern="0" dirty="0" err="1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Fleisch</a:t>
            </a:r>
            <a:endParaRPr sz="2800" kern="0" dirty="0">
              <a:solidFill>
                <a:srgbClr val="11507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10;p13"/>
          <p:cNvSpPr txBox="1"/>
          <p:nvPr/>
        </p:nvSpPr>
        <p:spPr>
          <a:xfrm>
            <a:off x="5212828" y="1203672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endParaRPr sz="4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11;p13"/>
          <p:cNvSpPr txBox="1"/>
          <p:nvPr/>
        </p:nvSpPr>
        <p:spPr>
          <a:xfrm>
            <a:off x="4640188" y="1920544"/>
            <a:ext cx="36525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ihn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13;p13"/>
          <p:cNvSpPr txBox="1"/>
          <p:nvPr/>
        </p:nvSpPr>
        <p:spPr>
          <a:xfrm>
            <a:off x="959533" y="4054101"/>
            <a:ext cx="250729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smtClean="0">
                <a:solidFill>
                  <a:srgbClr val="11507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Gemüse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38;p13"/>
          <p:cNvSpPr txBox="1"/>
          <p:nvPr/>
        </p:nvSpPr>
        <p:spPr>
          <a:xfrm>
            <a:off x="9188287" y="2620451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40;p13"/>
          <p:cNvSpPr txBox="1"/>
          <p:nvPr/>
        </p:nvSpPr>
        <p:spPr>
          <a:xfrm>
            <a:off x="9188287" y="3364465"/>
            <a:ext cx="25072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ker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still</a:t>
            </a:r>
            <a:endParaRPr sz="2800" ker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212;p13"/>
          <p:cNvSpPr txBox="1"/>
          <p:nvPr/>
        </p:nvSpPr>
        <p:spPr>
          <a:xfrm>
            <a:off x="5216179" y="2637255"/>
            <a:ext cx="2507293" cy="523180"/>
          </a:xfrm>
          <a:prstGeom prst="rect">
            <a:avLst/>
          </a:prstGeom>
          <a:noFill/>
          <a:ln w="12700"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sie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212;p13"/>
          <p:cNvSpPr txBox="1"/>
          <p:nvPr/>
        </p:nvSpPr>
        <p:spPr>
          <a:xfrm>
            <a:off x="9111748" y="2637215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Google Shape;212;p13"/>
          <p:cNvSpPr txBox="1"/>
          <p:nvPr/>
        </p:nvSpPr>
        <p:spPr>
          <a:xfrm>
            <a:off x="9111748" y="1282752"/>
            <a:ext cx="2456859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de-DE" sz="2800" kern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cs typeface="Arial"/>
                <a:sym typeface="Arial"/>
              </a:rPr>
              <a:t>Kunst</a:t>
            </a:r>
            <a:endParaRPr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93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" grpId="0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8076257" y="2738078"/>
            <a:ext cx="3797099" cy="1638264"/>
          </a:xfrm>
          <a:prstGeom prst="wedgeEllipseCallout">
            <a:avLst>
              <a:gd name="adj1" fmla="val -65556"/>
              <a:gd name="adj2" fmla="val -26207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7" name="Google Shape;87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228" y="3325589"/>
            <a:ext cx="313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essen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en-GB" sz="4000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76" y="2326818"/>
            <a:ext cx="3802457" cy="4099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09" y="835692"/>
            <a:ext cx="1341446" cy="18044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00128" y="1699834"/>
            <a:ext cx="358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 mag </a:t>
            </a: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Naturwissenschaften.</a:t>
            </a:r>
            <a:endParaRPr lang="en-GB" sz="40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707506" y="1069333"/>
            <a:ext cx="2808515" cy="482265"/>
          </a:xfrm>
          <a:prstGeom prst="wedgeEllipseCallout">
            <a:avLst>
              <a:gd name="adj1" fmla="val 59400"/>
              <a:gd name="adj2" fmla="val 5572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0874" y="1082549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 _ _ K _ _ _!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40874" y="1082549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das Kino!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5" name="Picture 2" descr="blue concrete building during day ti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2" y="1737923"/>
            <a:ext cx="3175000" cy="4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89;p3"/>
          <p:cNvSpPr/>
          <p:nvPr/>
        </p:nvSpPr>
        <p:spPr>
          <a:xfrm>
            <a:off x="10787513" y="247046"/>
            <a:ext cx="1169814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b="1" kern="0" dirty="0" err="1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5818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840229" y="1356523"/>
            <a:ext cx="3797099" cy="1638264"/>
          </a:xfrm>
          <a:prstGeom prst="wedgeEllipseCallout">
            <a:avLst>
              <a:gd name="adj1" fmla="val 49261"/>
              <a:gd name="adj2" fmla="val 58513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7" name="Google Shape;87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160" y="1774719"/>
            <a:ext cx="3745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fahren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endParaRPr lang="en-GB" sz="2400" kern="0" dirty="0" smtClea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Wochenende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dort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Rad. </a:t>
            </a:r>
            <a:endParaRPr lang="en-GB" sz="4000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76" y="2326818"/>
            <a:ext cx="3802457" cy="4099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09" y="835692"/>
            <a:ext cx="1341446" cy="180446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707506" y="1069333"/>
            <a:ext cx="2808515" cy="482265"/>
          </a:xfrm>
          <a:prstGeom prst="wedgeEllipseCallout">
            <a:avLst>
              <a:gd name="adj1" fmla="val 59400"/>
              <a:gd name="adj2" fmla="val 5572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8746" y="1069333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d_ _ S _ _ _ _ 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08504" y="1079632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die Stadt!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5" name="Picture 8" descr="city buildings during night ti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509" y="2827881"/>
            <a:ext cx="2286000" cy="342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89;p3"/>
          <p:cNvSpPr/>
          <p:nvPr/>
        </p:nvSpPr>
        <p:spPr>
          <a:xfrm>
            <a:off x="10787513" y="247046"/>
            <a:ext cx="1169814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b="1" kern="0" dirty="0" err="1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325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8076257" y="2738078"/>
            <a:ext cx="3797099" cy="1638264"/>
          </a:xfrm>
          <a:prstGeom prst="wedgeEllipseCallout">
            <a:avLst>
              <a:gd name="adj1" fmla="val -65556"/>
              <a:gd name="adj2" fmla="val -26207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7" name="Google Shape;87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76" y="2326818"/>
            <a:ext cx="3802457" cy="4099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09" y="835692"/>
            <a:ext cx="1341446" cy="180446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00128" y="1699834"/>
            <a:ext cx="3589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 mag </a:t>
            </a: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Naturwissenschaften.</a:t>
            </a:r>
            <a:endParaRPr lang="en-GB" sz="40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166291" y="1075672"/>
            <a:ext cx="3210726" cy="624162"/>
          </a:xfrm>
          <a:prstGeom prst="wedgeEllipseCallout">
            <a:avLst>
              <a:gd name="adj1" fmla="val 62499"/>
              <a:gd name="adj2" fmla="val 35769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4793" y="1154020"/>
            <a:ext cx="3342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 _ _ K _ _ _ _ _ _ _ 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46509" y="1148644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das Konzert!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96772" y="3198168"/>
            <a:ext cx="468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 spiele am Abend Klarinette. </a:t>
            </a:r>
            <a:endParaRPr lang="en-GB" sz="40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6" name="Picture 2" descr="people watching band on the st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4" y="1379476"/>
            <a:ext cx="3175000" cy="475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89;p3"/>
          <p:cNvSpPr/>
          <p:nvPr/>
        </p:nvSpPr>
        <p:spPr>
          <a:xfrm>
            <a:off x="10787513" y="247046"/>
            <a:ext cx="1169814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b="1" kern="0" dirty="0" err="1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432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840229" y="1356523"/>
            <a:ext cx="3797099" cy="1638264"/>
          </a:xfrm>
          <a:prstGeom prst="wedgeEllipseCallout">
            <a:avLst>
              <a:gd name="adj1" fmla="val 49261"/>
              <a:gd name="adj2" fmla="val 58513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7" name="Google Shape;87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3272" y="1774719"/>
            <a:ext cx="4680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mögen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Naturwissenschaften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en-GB" sz="4000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76" y="2326818"/>
            <a:ext cx="3802457" cy="4099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09" y="835692"/>
            <a:ext cx="1341446" cy="180446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707506" y="1069333"/>
            <a:ext cx="2808515" cy="482265"/>
          </a:xfrm>
          <a:prstGeom prst="wedgeEllipseCallout">
            <a:avLst>
              <a:gd name="adj1" fmla="val 59400"/>
              <a:gd name="adj2" fmla="val 5572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8746" y="1069333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d_ _ S_ _ _ _ _ 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22345" y="1079632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die Schule!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050" name="Picture 2" descr="photography of school ro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345" y="3198168"/>
            <a:ext cx="3683000" cy="244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89;p3"/>
          <p:cNvSpPr/>
          <p:nvPr/>
        </p:nvSpPr>
        <p:spPr>
          <a:xfrm>
            <a:off x="10787513" y="247046"/>
            <a:ext cx="1169814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b="1" kern="0" dirty="0" err="1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6767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7852536" y="3250851"/>
            <a:ext cx="4085784" cy="1638264"/>
          </a:xfrm>
          <a:prstGeom prst="wedgeEllipseCallout">
            <a:avLst>
              <a:gd name="adj1" fmla="val -59695"/>
              <a:gd name="adj2" fmla="val -48711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7" name="Google Shape;87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8733" y="3839150"/>
            <a:ext cx="4602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 brauche eine Tasche. </a:t>
            </a:r>
            <a:endParaRPr lang="en-GB" sz="40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276" y="2326818"/>
            <a:ext cx="3802457" cy="4099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09" y="835692"/>
            <a:ext cx="1341446" cy="180446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775846" y="964122"/>
            <a:ext cx="3532831" cy="587123"/>
          </a:xfrm>
          <a:prstGeom prst="wedgeEllipseCallout">
            <a:avLst>
              <a:gd name="adj1" fmla="val 59400"/>
              <a:gd name="adj2" fmla="val 5572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2567" y="1026829"/>
            <a:ext cx="335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 _ _ G _ _ _ _ _ _ _ 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72531" y="1033999"/>
            <a:ext cx="2530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Geschäft!</a:t>
            </a:r>
            <a:endParaRPr lang="en-GB" sz="24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5" name="Picture 2" descr="gray and blue Open sign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6" y="2326818"/>
            <a:ext cx="3810000" cy="25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89;p3"/>
          <p:cNvSpPr/>
          <p:nvPr/>
        </p:nvSpPr>
        <p:spPr>
          <a:xfrm>
            <a:off x="10787513" y="247046"/>
            <a:ext cx="1169814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b="1" kern="0" dirty="0" err="1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284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0" y="1264830"/>
            <a:ext cx="6400467" cy="4390382"/>
          </a:xfrm>
          <a:prstGeom prst="wedgeEllipseCallout">
            <a:avLst>
              <a:gd name="adj1" fmla="val 63713"/>
              <a:gd name="adj2" fmla="val -886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87" name="Google Shape;87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89" name="Google Shape;89;p3"/>
          <p:cNvSpPr/>
          <p:nvPr/>
        </p:nvSpPr>
        <p:spPr>
          <a:xfrm>
            <a:off x="10787513" y="247046"/>
            <a:ext cx="1169814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b="1" kern="0" dirty="0" err="1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kern="0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90;p3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5718" y="2221326"/>
            <a:ext cx="5746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1. Ich 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mag </a:t>
            </a: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Naturwissenschaften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 </a:t>
            </a:r>
            <a:b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2. Ich 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brauche eine </a:t>
            </a: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Tasche.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3. Wir 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essen Eis. </a:t>
            </a:r>
            <a:b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4. Ich 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spiele am </a:t>
            </a: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Abend Klarinette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b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5. Wir 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fahren am Wochenende </a:t>
            </a: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Rad.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/>
            </a:r>
            <a:b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6. Wir </a:t>
            </a:r>
            <a:r>
              <a:rPr lang="en-GB" sz="2400" ker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mögen Mathematik. </a:t>
            </a:r>
            <a:endParaRPr lang="en-GB" sz="6000" kern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CF36FA6-52A2-5A49-B929-9F5050187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482" y="2221326"/>
            <a:ext cx="3802457" cy="40990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09" y="835692"/>
            <a:ext cx="1341446" cy="180446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6247650" y="294041"/>
            <a:ext cx="4191289" cy="1826444"/>
          </a:xfrm>
          <a:prstGeom prst="wedgeEllipseCallout">
            <a:avLst>
              <a:gd name="adj1" fmla="val 59974"/>
              <a:gd name="adj2" fmla="val 24108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718" y="2221326"/>
            <a:ext cx="5551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1.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mag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Naturwissenschaften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 </a:t>
            </a:r>
            <a:b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2.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brauche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eine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Tasche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3. </a:t>
            </a:r>
            <a:r>
              <a:rPr lang="en-GB" sz="2400" b="1" kern="0" dirty="0" err="1" smtClean="0">
                <a:solidFill>
                  <a:srgbClr val="FFD243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ess</a:t>
            </a:r>
            <a:r>
              <a:rPr lang="en-GB" sz="2400" b="1" kern="0" dirty="0" err="1">
                <a:solidFill>
                  <a:srgbClr val="FFD243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Eis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b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4.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Ich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spiele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Abend </a:t>
            </a:r>
            <a:r>
              <a:rPr lang="en-GB" sz="24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Klarinette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b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5. </a:t>
            </a:r>
            <a:r>
              <a:rPr lang="en-GB" sz="2400" b="1" kern="0" dirty="0" err="1" smtClean="0">
                <a:solidFill>
                  <a:srgbClr val="FFD243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b="1" kern="0" dirty="0" smtClean="0">
                <a:solidFill>
                  <a:srgbClr val="FFD243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fahr</a:t>
            </a:r>
            <a:r>
              <a:rPr lang="en-GB" sz="2400" b="1" kern="0" dirty="0" err="1">
                <a:solidFill>
                  <a:srgbClr val="FFD243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am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Wochenende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Rad.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/>
            </a:r>
            <a:b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400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6. </a:t>
            </a:r>
            <a:r>
              <a:rPr lang="en-GB" sz="2400" b="1" kern="0" dirty="0" err="1" smtClean="0">
                <a:solidFill>
                  <a:srgbClr val="FFD243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 smtClean="0">
                <a:solidFill>
                  <a:srgbClr val="ED7D31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mög</a:t>
            </a:r>
            <a:r>
              <a:rPr lang="en-GB" sz="2400" b="1" kern="0" dirty="0" err="1">
                <a:solidFill>
                  <a:srgbClr val="FFD243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Mathematik</a:t>
            </a:r>
            <a:r>
              <a:rPr lang="en-GB" sz="24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 </a:t>
            </a:r>
            <a:endParaRPr lang="en-GB" sz="6000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1045" y="933158"/>
            <a:ext cx="452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400" b="1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Eine</a:t>
            </a:r>
            <a:r>
              <a:rPr lang="en-GB" sz="2400" b="1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Person </a:t>
            </a:r>
            <a:r>
              <a:rPr lang="en-GB" sz="2400" b="1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oder</a:t>
            </a:r>
            <a:r>
              <a:rPr lang="en-GB" sz="2400" b="1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b="1" kern="0" dirty="0" err="1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zwei</a:t>
            </a:r>
            <a:r>
              <a:rPr lang="en-GB" sz="2400" b="1" kern="0" dirty="0" smtClean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lang="en-GB" sz="2400" b="1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0438939" y="3066758"/>
            <a:ext cx="1688907" cy="1266092"/>
          </a:xfrm>
          <a:prstGeom prst="wedgeEllipseCallout">
            <a:avLst>
              <a:gd name="adj1" fmla="val -79962"/>
              <a:gd name="adj2" fmla="val -43164"/>
            </a:avLst>
          </a:prstGeom>
          <a:solidFill>
            <a:schemeClr val="accent5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000" kern="0" dirty="0" smtClean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3, 5 und 6 </a:t>
            </a:r>
            <a:r>
              <a:rPr lang="en-GB" sz="2000" kern="0" dirty="0" err="1" smtClean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sind</a:t>
            </a:r>
            <a:r>
              <a:rPr lang="en-GB" sz="2000" kern="0" dirty="0" smtClean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 ‘we’.</a:t>
            </a:r>
            <a:endParaRPr lang="en-GB" sz="2000" kern="0" dirty="0">
              <a:solidFill>
                <a:srgbClr val="FFFFFF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94231"/>
            <a:ext cx="945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kern="0" dirty="0" smtClean="0">
                <a:solidFill>
                  <a:srgbClr val="335BA3"/>
                </a:solidFill>
                <a:latin typeface="Century Gothic" panose="020B0502020202020204" pitchFamily="34" charset="0"/>
                <a:cs typeface="Arial"/>
                <a:sym typeface="Arial"/>
              </a:rPr>
              <a:t>Remember!  The ‘</a:t>
            </a:r>
            <a:r>
              <a:rPr lang="en-GB" b="1" kern="0" dirty="0" err="1" smtClean="0">
                <a:solidFill>
                  <a:srgbClr val="335BA3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kern="0" dirty="0" smtClean="0">
                <a:solidFill>
                  <a:srgbClr val="335BA3"/>
                </a:solidFill>
                <a:latin typeface="Century Gothic" panose="020B0502020202020204" pitchFamily="34" charset="0"/>
                <a:cs typeface="Arial"/>
                <a:sym typeface="Arial"/>
              </a:rPr>
              <a:t>’ form of the verb is always the same as the </a:t>
            </a:r>
            <a:r>
              <a:rPr lang="en-GB" b="1" kern="0" dirty="0" smtClean="0">
                <a:solidFill>
                  <a:srgbClr val="335BA3"/>
                </a:solidFill>
                <a:latin typeface="Century Gothic" panose="020B0502020202020204" pitchFamily="34" charset="0"/>
                <a:cs typeface="Arial"/>
                <a:sym typeface="Arial"/>
              </a:rPr>
              <a:t>infinitive</a:t>
            </a:r>
            <a:r>
              <a:rPr lang="en-GB" kern="0" dirty="0" smtClean="0">
                <a:solidFill>
                  <a:srgbClr val="335BA3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kern="0" dirty="0">
              <a:solidFill>
                <a:srgbClr val="335BA3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8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6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ray and blue Open sign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1280160"/>
            <a:ext cx="5692151" cy="379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20293" y="2400035"/>
            <a:ext cx="499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s-CO" sz="7200" kern="0" dirty="0" smtClean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__________</a:t>
            </a:r>
            <a:endParaRPr lang="es-CO" sz="7200" kern="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6114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6018" y="1033010"/>
            <a:ext cx="1214651" cy="11473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GB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22444" y="1280160"/>
            <a:ext cx="996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/>
                <a:sym typeface="Arial"/>
              </a:rPr>
              <a:t>die</a:t>
            </a:r>
            <a:endParaRPr lang="en-GB" sz="4000" b="1" kern="0" dirty="0">
              <a:solidFill>
                <a:srgbClr val="FF00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0608" y="1252723"/>
            <a:ext cx="110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lang="en-GB" sz="40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750" y="2646256"/>
            <a:ext cx="433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800" b="1" kern="0" dirty="0" err="1" smtClean="0">
                <a:solidFill>
                  <a:srgbClr val="C2931C"/>
                </a:solidFill>
                <a:latin typeface="Century Gothic" panose="020B0502020202020204" pitchFamily="34" charset="0"/>
                <a:cs typeface="Arial"/>
                <a:sym typeface="Arial"/>
              </a:rPr>
              <a:t>Geschäft</a:t>
            </a:r>
            <a:endParaRPr lang="en-GB" sz="4800" b="1" kern="0" dirty="0">
              <a:solidFill>
                <a:srgbClr val="C2931C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10" name="Google Shape;87;p3" descr="background rectang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3060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8;p3"/>
          <p:cNvSpPr txBox="1">
            <a:spLocks noGrp="1"/>
          </p:cNvSpPr>
          <p:nvPr>
            <p:ph type="title"/>
          </p:nvPr>
        </p:nvSpPr>
        <p:spPr>
          <a:xfrm>
            <a:off x="0" y="163060"/>
            <a:ext cx="3745089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>
                <a:solidFill>
                  <a:schemeClr val="lt1"/>
                </a:solidFill>
              </a:rPr>
              <a:t>Vokabeln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4952" y="1280160"/>
            <a:ext cx="165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4000" b="1" kern="0" dirty="0" smtClean="0">
                <a:solidFill>
                  <a:srgbClr val="0070C0"/>
                </a:solidFill>
                <a:latin typeface="Century Gothic" panose="020B0502020202020204" pitchFamily="34" charset="0"/>
                <a:cs typeface="Arial"/>
                <a:sym typeface="Arial"/>
              </a:rPr>
              <a:t>der</a:t>
            </a:r>
            <a:endParaRPr lang="en-GB" sz="4000" b="1" kern="0" dirty="0">
              <a:solidFill>
                <a:srgbClr val="0070C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3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D67C606-AF9C-7242-AF89-7E0EA20FADA6}" vid="{330BF7C0-A975-874B-A7BE-A2ADB8C43C4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German_template</Template>
  <TotalTime>2522</TotalTime>
  <Words>1353</Words>
  <Application>Microsoft Office PowerPoint</Application>
  <PresentationFormat>Widescreen</PresentationFormat>
  <Paragraphs>404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6_Office Theme</vt:lpstr>
      <vt:lpstr>1_Office Theme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  <vt:lpstr>Vokabeln</vt:lpstr>
    </vt:vector>
  </TitlesOfParts>
  <Company>University of York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Natalie Finlayson</dc:creator>
  <cp:lastModifiedBy>Rachel Hawkes</cp:lastModifiedBy>
  <cp:revision>163</cp:revision>
  <dcterms:created xsi:type="dcterms:W3CDTF">2020-03-10T16:54:18Z</dcterms:created>
  <dcterms:modified xsi:type="dcterms:W3CDTF">2020-04-20T14:26:31Z</dcterms:modified>
</cp:coreProperties>
</file>