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1765-DCC9-42BC-9F7A-9A9201F584B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21416-A8FC-4373-BE88-141ECD7AD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0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Learning outcomes (lesson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baseline="0" dirty="0" smtClean="0"/>
              <a:t>Introduction of expressing future versus present meaning using present tense with appropriate time adverbials.</a:t>
            </a:r>
            <a:endParaRPr lang="en-GB" sz="1200" b="0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/>
              <a:t>Revisiting SSC [s; </a:t>
            </a:r>
            <a:r>
              <a:rPr lang="en-GB" sz="1200" b="0" i="0" baseline="0" dirty="0" err="1" smtClean="0"/>
              <a:t>ss</a:t>
            </a:r>
            <a:r>
              <a:rPr lang="en-GB" sz="1200" b="0" i="0" baseline="0" dirty="0" smtClean="0"/>
              <a:t>] with known words from this week’s new vocabulary set and those revisited this week.</a:t>
            </a:r>
            <a:endParaRPr lang="de-DE" sz="1200" b="0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introduced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German): </a:t>
            </a: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Dorf [684] Großstadt [74/188] Jahr [53] Monat [306] Schwimmbad [&gt;4034/1579] See [1167]  Strand [2047] nächste [249] nächstes [249] nächsten [249] nächstes Jahr [249/53] nächsten Monat [249/306] nächste Woche [249/211]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Two compound nouns, and a previous SSC cluster word: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Wasserpark [299/1940]  Freizeitpark [1156/1940] Meer [979]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revisited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German): </a:t>
            </a:r>
          </a:p>
          <a:p>
            <a:r>
              <a:rPr lang="de-DE" b="1" dirty="0"/>
              <a:t>Week </a:t>
            </a:r>
            <a:r>
              <a:rPr lang="de-DE" b="1" dirty="0" smtClean="0"/>
              <a:t>3.1.6 </a:t>
            </a:r>
            <a:r>
              <a:rPr lang="de-DE" b="0" dirty="0" smtClean="0"/>
              <a:t>dauern [698] erreichen</a:t>
            </a:r>
            <a:r>
              <a:rPr lang="de-DE" b="0" baseline="30000" dirty="0" smtClean="0"/>
              <a:t>1</a:t>
            </a:r>
            <a:r>
              <a:rPr lang="de-DE" b="0" dirty="0" smtClean="0"/>
              <a:t> [305] fahren</a:t>
            </a:r>
            <a:r>
              <a:rPr lang="de-DE" b="0" baseline="30000" dirty="0" smtClean="0"/>
              <a:t>2</a:t>
            </a:r>
            <a:r>
              <a:rPr lang="de-DE" b="0" dirty="0" smtClean="0"/>
              <a:t> [169] schaffen</a:t>
            </a:r>
            <a:r>
              <a:rPr lang="de-DE" b="0" baseline="30000" dirty="0" smtClean="0"/>
              <a:t>1</a:t>
            </a:r>
            <a:r>
              <a:rPr lang="de-DE" b="0" dirty="0" smtClean="0"/>
              <a:t> [320] suchen [293] viel, viele [60] das Land</a:t>
            </a:r>
            <a:r>
              <a:rPr lang="de-DE" b="0" baseline="30000" dirty="0" smtClean="0"/>
              <a:t>1</a:t>
            </a:r>
            <a:r>
              <a:rPr lang="de-DE" b="0" dirty="0" smtClean="0"/>
              <a:t> [146] Schottland [&gt;4034] Schweiz [&gt;4034] Stunde</a:t>
            </a:r>
            <a:r>
              <a:rPr lang="de-DE" b="0" baseline="30000" dirty="0" smtClean="0"/>
              <a:t>1</a:t>
            </a:r>
            <a:r>
              <a:rPr lang="de-DE" b="0" dirty="0" smtClean="0"/>
              <a:t> [262] Wien [&gt;4034] dort [134] normalerweise [1898]</a:t>
            </a:r>
            <a:br>
              <a:rPr lang="de-DE" b="0" dirty="0" smtClean="0"/>
            </a:br>
            <a:endParaRPr lang="de-DE" b="1" dirty="0" smtClean="0"/>
          </a:p>
          <a:p>
            <a:r>
              <a:rPr lang="de-DE" b="1" dirty="0" smtClean="0"/>
              <a:t>Week 2.2.3</a:t>
            </a:r>
            <a:r>
              <a:rPr lang="de-DE" b="1" baseline="0" dirty="0" smtClean="0"/>
              <a:t> </a:t>
            </a:r>
            <a:r>
              <a:rPr lang="de-DE" b="0" dirty="0" smtClean="0"/>
              <a:t>fahren</a:t>
            </a:r>
            <a:r>
              <a:rPr lang="de-DE" b="0" baseline="30000" dirty="0" smtClean="0"/>
              <a:t>1</a:t>
            </a:r>
            <a:r>
              <a:rPr lang="de-DE" b="0" dirty="0" smtClean="0"/>
              <a:t> [169] geben [57] helfen [406] mir [64]vergessen [595]  laufen [248] schlafen [787] Zeitung [572] Geld [249] Urlaub [1192] fast [223] </a:t>
            </a:r>
          </a:p>
          <a:p>
            <a:endParaRPr lang="de-DE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/>
              <a:t>Source: Jones, R.L. &amp; </a:t>
            </a:r>
            <a:r>
              <a:rPr lang="en-GB" i="1" dirty="0" err="1" smtClean="0"/>
              <a:t>Tschirner</a:t>
            </a:r>
            <a:r>
              <a:rPr lang="en-GB" i="1" dirty="0" smtClean="0"/>
              <a:t>, E. (2006). A frequency dictionary of German: core vocabulary for learners. Routledge</a:t>
            </a:r>
            <a:endParaRPr lang="de-DE" b="0" dirty="0" smtClean="0"/>
          </a:p>
          <a:p>
            <a:endParaRPr lang="de-DE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Timing (total for phonics activities on Slides 19-20): 10 minutes</a:t>
            </a:r>
            <a:endParaRPr lang="en-GB" b="1" dirty="0" smtClean="0"/>
          </a:p>
          <a:p>
            <a:r>
              <a:rPr lang="en-GB" dirty="0" smtClean="0"/>
              <a:t>Students </a:t>
            </a:r>
            <a:r>
              <a:rPr lang="en-GB" dirty="0"/>
              <a:t>identify if the sounds highlighted in yellow </a:t>
            </a:r>
            <a:r>
              <a:rPr lang="en-GB" dirty="0" smtClean="0"/>
              <a:t>are a match, ‘snap’ </a:t>
            </a:r>
            <a:r>
              <a:rPr lang="en-GB" dirty="0"/>
              <a:t>(like the card game) by pronouncing the words aloud and comparing them.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Play FOUR times </a:t>
            </a:r>
            <a:r>
              <a:rPr lang="en-GB" dirty="0"/>
              <a:t>with class and </a:t>
            </a:r>
            <a:r>
              <a:rPr lang="en-GB" dirty="0" smtClean="0"/>
              <a:t>give students a few seconds to pronounce in pairs and decide, before taking the class answer</a:t>
            </a:r>
            <a:r>
              <a:rPr lang="en-GB" baseline="0" dirty="0" smtClean="0"/>
              <a:t> each time. The answers are animated.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Then </a:t>
            </a:r>
            <a:r>
              <a:rPr lang="en-GB" dirty="0"/>
              <a:t>pairs can play against each other – one </a:t>
            </a:r>
            <a:r>
              <a:rPr lang="en-GB" dirty="0" smtClean="0"/>
              <a:t>student choosing </a:t>
            </a:r>
            <a:r>
              <a:rPr lang="en-GB" dirty="0"/>
              <a:t>and pronouncing two words and the other </a:t>
            </a:r>
            <a:r>
              <a:rPr lang="en-GB" dirty="0" smtClean="0"/>
              <a:t>student </a:t>
            </a:r>
            <a:r>
              <a:rPr lang="en-GB" dirty="0"/>
              <a:t>deciding whether they make a matching snap pair or not.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words have been </a:t>
            </a:r>
            <a:r>
              <a:rPr lang="en-GB" dirty="0" smtClean="0"/>
              <a:t>selected</a:t>
            </a:r>
            <a:r>
              <a:rPr lang="en-GB" baseline="0" dirty="0" smtClean="0"/>
              <a:t> from the forthcoming Year 8 vocabulary lists, and are thus ‘unknown words’ for the students at present. This makes the task one of pure phonics decoding, rather than allowing existing word knowledge to play a part.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Word</a:t>
            </a:r>
            <a:r>
              <a:rPr lang="en-GB" b="1" baseline="0" dirty="0" smtClean="0"/>
              <a:t> frequency rankings: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Süden [1534], selbst [98], besser [231], so [21], als [25], der Spaß [666], der Wechsel [1945], der Sommer [704], lustig [2262], die Seite [217], letztes [147], küssen [2625], heiß [920], setzen [228], besuchen [703], das Gesicht [365]</a:t>
            </a:r>
            <a:r>
              <a:rPr lang="de-DE" dirty="0" smtClean="0"/>
              <a:t> 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/>
              <a:t>Source: Jones, R.L. &amp; </a:t>
            </a:r>
            <a:r>
              <a:rPr lang="en-GB" i="1" dirty="0" err="1" smtClean="0"/>
              <a:t>Tschirner</a:t>
            </a:r>
            <a:r>
              <a:rPr lang="en-GB" i="1" dirty="0" smtClean="0"/>
              <a:t>, E. (2006).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  <a:p>
            <a:r>
              <a:rPr lang="en-GB" dirty="0" smtClean="0"/>
              <a:t>Bee pic from pixabay.com</a:t>
            </a:r>
          </a:p>
          <a:p>
            <a:r>
              <a:rPr lang="en-GB" dirty="0" smtClean="0"/>
              <a:t>Snake pic from publicdomainvectors.org</a:t>
            </a:r>
          </a:p>
          <a:p>
            <a:endParaRPr lang="de-DE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6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Odd</a:t>
            </a:r>
            <a:r>
              <a:rPr lang="en-GB" b="1" baseline="0" dirty="0" smtClean="0"/>
              <a:t> One Out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Students should be encouraged to practise pronouncing these words out loud, individually or in pairs, to decide which is the odd one out in each row (</a:t>
            </a:r>
            <a:r>
              <a:rPr lang="en-GB" baseline="0" dirty="0" err="1" smtClean="0"/>
              <a:t>Reihe</a:t>
            </a:r>
            <a:r>
              <a:rPr lang="en-GB" baseline="0" dirty="0" smtClean="0"/>
              <a:t>).</a:t>
            </a:r>
            <a:br>
              <a:rPr lang="en-GB" baseline="0" dirty="0" smtClean="0"/>
            </a:br>
            <a:r>
              <a:rPr lang="en-GB" baseline="0" dirty="0" smtClean="0"/>
              <a:t>Students have met this task type before and the instruction ‘Was </a:t>
            </a:r>
            <a:r>
              <a:rPr lang="en-GB" baseline="0" dirty="0" err="1" smtClean="0"/>
              <a:t>passt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nicht</a:t>
            </a:r>
            <a:r>
              <a:rPr lang="en-GB" baseline="0" dirty="0" smtClean="0"/>
              <a:t>?’  Teachers can elicit the instruction meaning from students.</a:t>
            </a:r>
            <a:br>
              <a:rPr lang="en-GB" baseline="0" dirty="0" smtClean="0"/>
            </a:br>
            <a:r>
              <a:rPr lang="en-GB" baseline="0" dirty="0" smtClean="0"/>
              <a:t>Answers are animated to shade the odd one out.  Words are from the forthcoming Year 8 scheme of work (with the exception of ‘</a:t>
            </a:r>
            <a:r>
              <a:rPr lang="en-GB" baseline="0" dirty="0" err="1" smtClean="0"/>
              <a:t>gesund</a:t>
            </a:r>
            <a:r>
              <a:rPr lang="en-GB" baseline="0" dirty="0" smtClean="0"/>
              <a:t>’, learnt in 2.1.4), as used on the previous slide.  </a:t>
            </a:r>
            <a:br>
              <a:rPr lang="en-GB" baseline="0" dirty="0" smtClean="0"/>
            </a:br>
            <a:r>
              <a:rPr lang="en-GB" baseline="0" dirty="0" smtClean="0"/>
              <a:t>There is no need to focus on meaning, though teachers might be interested to see if students can anticipate the meanings, e.g. </a:t>
            </a:r>
            <a:r>
              <a:rPr lang="en-GB" baseline="0" dirty="0" err="1" smtClean="0"/>
              <a:t>besser</a:t>
            </a:r>
            <a:r>
              <a:rPr lang="en-GB" baseline="0" dirty="0" smtClean="0"/>
              <a:t>, Sommer, </a:t>
            </a:r>
            <a:r>
              <a:rPr lang="en-GB" baseline="0" dirty="0" err="1" smtClean="0"/>
              <a:t>Süden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5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Timing (total for phonics activities on Slides 2-9): 15 minutes</a:t>
            </a:r>
            <a:endParaRPr lang="en-GB" b="1" dirty="0" smtClean="0"/>
          </a:p>
          <a:p>
            <a:r>
              <a:rPr lang="en-GB" dirty="0" smtClean="0"/>
              <a:t>These notes remind students when to pronounce ‘s’ as a ‘z’ and when as an ‘s’.  They also explain the use of the ß (called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Eszett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scharfes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S) </a:t>
            </a:r>
            <a:r>
              <a:rPr lang="en-GB" baseline="0" dirty="0" smtClean="0"/>
              <a:t>instead of ss. There is also a reminder of the pronunciation of ‘</a:t>
            </a:r>
            <a:r>
              <a:rPr lang="en-GB" baseline="0" dirty="0" err="1" smtClean="0"/>
              <a:t>sch</a:t>
            </a:r>
            <a:r>
              <a:rPr lang="en-GB" baseline="0" dirty="0" smtClean="0"/>
              <a:t>-’, ‘</a:t>
            </a:r>
            <a:r>
              <a:rPr lang="en-GB" baseline="0" dirty="0" err="1" smtClean="0"/>
              <a:t>sp</a:t>
            </a:r>
            <a:r>
              <a:rPr lang="en-GB" baseline="0" dirty="0" smtClean="0"/>
              <a:t>-’ and ‘</a:t>
            </a:r>
            <a:r>
              <a:rPr lang="en-GB" baseline="0" dirty="0" err="1" smtClean="0"/>
              <a:t>st</a:t>
            </a:r>
            <a:r>
              <a:rPr lang="en-GB" baseline="0" dirty="0" smtClean="0"/>
              <a:t>-’ at the start of a word.</a:t>
            </a:r>
          </a:p>
          <a:p>
            <a:endParaRPr lang="en-GB" baseline="0" dirty="0" smtClean="0"/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Elicit again </a:t>
            </a:r>
            <a:r>
              <a:rPr lang="en-GB" baseline="0" smtClean="0"/>
              <a:t>the </a:t>
            </a:r>
            <a:r>
              <a:rPr lang="en-GB" baseline="0" dirty="0" smtClean="0"/>
              <a:t>pronunciation of the </a:t>
            </a:r>
            <a:r>
              <a:rPr lang="en-GB" b="1" baseline="0" dirty="0" smtClean="0"/>
              <a:t>individual SSC ‘S’ </a:t>
            </a:r>
            <a:r>
              <a:rPr lang="en-GB" baseline="0" dirty="0" smtClean="0"/>
              <a:t>and then the </a:t>
            </a:r>
            <a:r>
              <a:rPr lang="en-GB" b="1" baseline="0" dirty="0" smtClean="0"/>
              <a:t>source</a:t>
            </a:r>
            <a:r>
              <a:rPr lang="en-GB" baseline="0" dirty="0" smtClean="0"/>
              <a:t> word again (with gesture, if using).</a:t>
            </a:r>
            <a:br>
              <a:rPr lang="en-GB" baseline="0" dirty="0" smtClean="0"/>
            </a:br>
            <a:r>
              <a:rPr lang="en-GB" baseline="0" smtClean="0"/>
              <a:t>Then elicit </a:t>
            </a:r>
            <a:r>
              <a:rPr lang="en-GB" baseline="0" dirty="0" smtClean="0"/>
              <a:t>the pronunciation of the five </a:t>
            </a:r>
            <a:r>
              <a:rPr lang="en-GB" b="1" baseline="0" dirty="0" smtClean="0"/>
              <a:t>cluster</a:t>
            </a:r>
            <a:r>
              <a:rPr lang="en-GB" baseline="0" dirty="0" smtClean="0"/>
              <a:t> words.</a:t>
            </a:r>
            <a:br>
              <a:rPr lang="en-GB" baseline="0" dirty="0" smtClean="0"/>
            </a:br>
            <a:r>
              <a:rPr lang="en-GB" baseline="0" dirty="0" smtClean="0"/>
              <a:t>The cluster words have been chosen for their high-frequency, from a range of word classes, with the SSC (where possible) positioned within a variety of syllables within </a:t>
            </a:r>
            <a:r>
              <a:rPr lang="en-GB" baseline="0" smtClean="0"/>
              <a:t>the words (</a:t>
            </a:r>
            <a:r>
              <a:rPr lang="en-GB" baseline="0" dirty="0" smtClean="0"/>
              <a:t>e.g. initial, 2</a:t>
            </a:r>
            <a:r>
              <a:rPr lang="en-GB" baseline="30000" dirty="0" smtClean="0"/>
              <a:t>nd</a:t>
            </a:r>
            <a:r>
              <a:rPr lang="en-GB" baseline="0" dirty="0" smtClean="0"/>
              <a:t>, final </a:t>
            </a:r>
            <a:r>
              <a:rPr lang="en-GB" baseline="0" smtClean="0"/>
              <a:t>etc.).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Word frequency rankings (1 is the most common word in German): </a:t>
            </a:r>
            <a:br>
              <a:rPr lang="en-GB" sz="1200" baseline="0" dirty="0" smtClean="0"/>
            </a:br>
            <a:r>
              <a:rPr lang="en-GB" sz="1200" b="1" baseline="0" dirty="0" err="1" smtClean="0"/>
              <a:t>sollen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[63]; </a:t>
            </a:r>
            <a:r>
              <a:rPr lang="en-GB" sz="1200" b="1" baseline="0" dirty="0" err="1" smtClean="0"/>
              <a:t>Gesetz</a:t>
            </a:r>
            <a:r>
              <a:rPr lang="en-GB" sz="1200" b="1" baseline="0" dirty="0" smtClean="0"/>
              <a:t> </a:t>
            </a:r>
            <a:r>
              <a:rPr lang="en-GB" sz="1200" b="0" baseline="0" dirty="0" smtClean="0"/>
              <a:t>[552] </a:t>
            </a:r>
            <a:r>
              <a:rPr lang="en-GB" sz="1200" b="1" baseline="0" dirty="0" err="1" smtClean="0"/>
              <a:t>Seite</a:t>
            </a:r>
            <a:r>
              <a:rPr lang="en-GB" sz="1200" baseline="0" dirty="0" smtClean="0"/>
              <a:t>[217]; </a:t>
            </a:r>
            <a:r>
              <a:rPr lang="en-GB" sz="1200" b="1" baseline="0" dirty="0" err="1" smtClean="0"/>
              <a:t>reisen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[978]; </a:t>
            </a:r>
            <a:r>
              <a:rPr lang="en-GB" sz="1200" b="1" baseline="0" dirty="0" err="1" smtClean="0"/>
              <a:t>langsam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[604]; </a:t>
            </a:r>
            <a:r>
              <a:rPr lang="en-GB" sz="1200" b="1" baseline="0" dirty="0" err="1" smtClean="0"/>
              <a:t>Satz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[582].</a:t>
            </a:r>
            <a:br>
              <a:rPr lang="en-GB" sz="1200" baseline="0" dirty="0" smtClean="0"/>
            </a:br>
            <a:r>
              <a:rPr lang="en-GB" sz="1200" i="1" dirty="0" smtClean="0"/>
              <a:t>Source:  Jones, R.L. &amp; </a:t>
            </a:r>
            <a:r>
              <a:rPr lang="en-GB" sz="1200" i="1" dirty="0" err="1" smtClean="0"/>
              <a:t>Tschirner</a:t>
            </a:r>
            <a:r>
              <a:rPr lang="en-GB" sz="1200" i="1" dirty="0" smtClean="0"/>
              <a:t>, E. (2006).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6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Without pictures to focus solely on the SSC and cluster words.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8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Without sound to elicit pronunciation</a:t>
            </a:r>
            <a:r>
              <a:rPr lang="en-GB" baseline="0" dirty="0" smtClean="0"/>
              <a:t> from students.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0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E</a:t>
            </a:r>
            <a:r>
              <a:rPr lang="en-GB" baseline="0" smtClean="0"/>
              <a:t>licit again the </a:t>
            </a:r>
            <a:r>
              <a:rPr lang="en-GB" baseline="0" dirty="0" smtClean="0"/>
              <a:t>pronunciation of the </a:t>
            </a:r>
            <a:r>
              <a:rPr lang="en-GB" b="1" baseline="0" dirty="0" smtClean="0"/>
              <a:t>individual SSC ‘</a:t>
            </a:r>
            <a:r>
              <a:rPr lang="en-GB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ß</a:t>
            </a:r>
            <a:r>
              <a:rPr lang="en-GB" b="1" baseline="0" dirty="0" smtClean="0"/>
              <a:t>’ </a:t>
            </a:r>
            <a:r>
              <a:rPr lang="en-GB" baseline="0" dirty="0" smtClean="0"/>
              <a:t>and then the </a:t>
            </a:r>
            <a:r>
              <a:rPr lang="en-GB" b="1" baseline="0" dirty="0" smtClean="0"/>
              <a:t>source</a:t>
            </a:r>
            <a:r>
              <a:rPr lang="en-GB" baseline="0" dirty="0" smtClean="0"/>
              <a:t> word again (with gesture, if using).</a:t>
            </a:r>
            <a:br>
              <a:rPr lang="en-GB" baseline="0" dirty="0" smtClean="0"/>
            </a:br>
            <a:r>
              <a:rPr lang="en-GB" baseline="0" smtClean="0"/>
              <a:t>Then elicit </a:t>
            </a:r>
            <a:r>
              <a:rPr lang="en-GB" baseline="0" dirty="0" smtClean="0"/>
              <a:t>the pronunciation of the five </a:t>
            </a:r>
            <a:r>
              <a:rPr lang="en-GB" b="1" baseline="0" dirty="0" smtClean="0"/>
              <a:t>cluster</a:t>
            </a:r>
            <a:r>
              <a:rPr lang="en-GB" baseline="0" dirty="0" smtClean="0"/>
              <a:t> words.</a:t>
            </a:r>
            <a:br>
              <a:rPr lang="en-GB" baseline="0" dirty="0" smtClean="0"/>
            </a:br>
            <a:r>
              <a:rPr lang="en-GB" baseline="0" dirty="0" smtClean="0"/>
              <a:t>The cluster words have been chosen for their high-frequency, from a range of word classes, with the SSC (where possible) positioned within a variety of syllables within </a:t>
            </a:r>
            <a:r>
              <a:rPr lang="en-GB" baseline="0" smtClean="0"/>
              <a:t>the words (</a:t>
            </a:r>
            <a:r>
              <a:rPr lang="en-GB" baseline="0" dirty="0" smtClean="0"/>
              <a:t>e.g. initial, 2</a:t>
            </a:r>
            <a:r>
              <a:rPr lang="en-GB" baseline="30000" dirty="0" smtClean="0"/>
              <a:t>nd</a:t>
            </a:r>
            <a:r>
              <a:rPr lang="en-GB" baseline="0" dirty="0" smtClean="0"/>
              <a:t>, </a:t>
            </a:r>
            <a:r>
              <a:rPr lang="en-GB" baseline="0" smtClean="0"/>
              <a:t>final etc.).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Word frequency rankings (1 is the most common word in German): </a:t>
            </a:r>
            <a:br>
              <a:rPr lang="en-GB" sz="1200" baseline="0" dirty="0" smtClean="0"/>
            </a:br>
            <a:r>
              <a:rPr lang="en-GB" sz="1200" b="1" baseline="0" dirty="0" err="1" smtClean="0"/>
              <a:t>groß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[74]; </a:t>
            </a:r>
            <a:r>
              <a:rPr lang="en-GB" sz="1200" b="1" baseline="0" dirty="0" err="1" smtClean="0"/>
              <a:t>Fußball</a:t>
            </a:r>
            <a:r>
              <a:rPr lang="en-GB" sz="1200" b="1" baseline="0" dirty="0" smtClean="0"/>
              <a:t> </a:t>
            </a:r>
            <a:r>
              <a:rPr lang="en-GB" sz="1200" b="0" baseline="0" dirty="0" smtClean="0"/>
              <a:t>[1497] </a:t>
            </a:r>
            <a:r>
              <a:rPr lang="en-GB" sz="1200" b="1" baseline="0" dirty="0" err="1" smtClean="0"/>
              <a:t>ein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bisschen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[194]; </a:t>
            </a:r>
            <a:r>
              <a:rPr lang="en-GB" sz="1200" b="1" baseline="0" dirty="0" err="1" smtClean="0"/>
              <a:t>heißen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[123]; </a:t>
            </a:r>
            <a:r>
              <a:rPr lang="en-GB" sz="1200" b="1" baseline="0" dirty="0" err="1" smtClean="0"/>
              <a:t>damals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[271]; </a:t>
            </a:r>
            <a:r>
              <a:rPr lang="en-GB" sz="1200" b="1" baseline="0" dirty="0" err="1" smtClean="0"/>
              <a:t>lassen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[82].</a:t>
            </a:r>
            <a:br>
              <a:rPr lang="en-GB" sz="1200" baseline="0" dirty="0" smtClean="0"/>
            </a:br>
            <a:r>
              <a:rPr lang="en-GB" sz="1200" i="1" dirty="0" smtClean="0"/>
              <a:t>Source:  Jones, R.L. &amp; </a:t>
            </a:r>
            <a:r>
              <a:rPr lang="en-GB" sz="1200" i="1" dirty="0" err="1" smtClean="0"/>
              <a:t>Tschirner</a:t>
            </a:r>
            <a:r>
              <a:rPr lang="en-GB" sz="1200" i="1" dirty="0" smtClean="0"/>
              <a:t>, E. (2006).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1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Without pictures to focus on SSC and source words alone.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8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Without sound to elicit pronunciation</a:t>
            </a:r>
            <a:r>
              <a:rPr lang="en-GB" baseline="0" dirty="0" smtClean="0"/>
              <a:t> from students.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2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</a:t>
            </a:r>
            <a:r>
              <a:rPr lang="en-GB" dirty="0"/>
              <a:t>must decide whether the sounds in the words match to the bee (buzz) or the snake (hiss</a:t>
            </a:r>
            <a:r>
              <a:rPr lang="en-GB" dirty="0" smtClean="0"/>
              <a:t>).</a:t>
            </a:r>
            <a:br>
              <a:rPr lang="en-GB" dirty="0" smtClean="0"/>
            </a:br>
            <a:r>
              <a:rPr lang="en-GB" dirty="0" smtClean="0"/>
              <a:t>Teachers can elicit the sound [zzzz]</a:t>
            </a:r>
            <a:r>
              <a:rPr lang="en-GB" baseline="0" dirty="0" smtClean="0"/>
              <a:t> or [</a:t>
            </a:r>
            <a:r>
              <a:rPr lang="en-GB" baseline="0" dirty="0" err="1" smtClean="0"/>
              <a:t>ssss</a:t>
            </a:r>
            <a:r>
              <a:rPr lang="en-GB" baseline="0" dirty="0" smtClean="0"/>
              <a:t>] first from the students, then the full word.</a:t>
            </a:r>
            <a:br>
              <a:rPr lang="en-GB" baseline="0" dirty="0" smtClean="0"/>
            </a:br>
            <a:r>
              <a:rPr lang="en-GB" baseline="0" dirty="0" smtClean="0"/>
              <a:t>Answers are animated one by one to move to the correct image.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is a reprise</a:t>
            </a:r>
            <a:r>
              <a:rPr lang="en-GB" baseline="0" dirty="0" smtClean="0"/>
              <a:t> of the task from 2.1.4, but this time the w</a:t>
            </a:r>
            <a:r>
              <a:rPr lang="en-GB" dirty="0" smtClean="0"/>
              <a:t>ords are taken </a:t>
            </a:r>
            <a:r>
              <a:rPr lang="en-GB" baseline="0" dirty="0" smtClean="0"/>
              <a:t>from the introduced and revisited vocabulary sets for the current week.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Word frequencies</a:t>
            </a:r>
            <a:r>
              <a:rPr lang="en-GB" baseline="0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Großstadt [74/188] See [1167] nächste [249] Wasserpark [299/1940] </a:t>
            </a:r>
            <a:r>
              <a:rPr lang="de-DE" b="0" dirty="0" smtClean="0"/>
              <a:t>suchen [293] normalerweise [1898]</a:t>
            </a:r>
            <a:r>
              <a:rPr lang="de-DE" b="0" baseline="0" dirty="0" smtClean="0"/>
              <a:t> </a:t>
            </a:r>
            <a:r>
              <a:rPr lang="de-DE" b="0" dirty="0" smtClean="0"/>
              <a:t>vergessen [595] fast [223]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/>
              <a:t>Source: Jones, R.L. &amp; </a:t>
            </a:r>
            <a:r>
              <a:rPr lang="en-GB" i="1" dirty="0" err="1" smtClean="0"/>
              <a:t>Tschirner</a:t>
            </a:r>
            <a:r>
              <a:rPr lang="en-GB" i="1" dirty="0" smtClean="0"/>
              <a:t>, E. (2006). A frequency dictionary of German: core vocabulary for learners. Routledge</a:t>
            </a:r>
            <a:endParaRPr lang="de-DE" b="0" dirty="0" smtClean="0"/>
          </a:p>
          <a:p>
            <a:endParaRPr lang="de-DE" b="0" dirty="0" smtClean="0"/>
          </a:p>
          <a:p>
            <a:r>
              <a:rPr lang="en-GB" dirty="0" smtClean="0"/>
              <a:t>Bee pic from pixabay.com</a:t>
            </a:r>
          </a:p>
          <a:p>
            <a:r>
              <a:rPr lang="en-GB" dirty="0" smtClean="0"/>
              <a:t>Snake pic from publicdomainvectors.org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8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72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03/06/2020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7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03/06/2020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6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78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33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1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03/06/2020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2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03/06/2020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03/06/2020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6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15.png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13.png"/><Relationship Id="rId5" Type="http://schemas.openxmlformats.org/officeDocument/2006/relationships/audio" Target="../media/audio10.wav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audio" Target="../media/audio9.wav"/><Relationship Id="rId9" Type="http://schemas.openxmlformats.org/officeDocument/2006/relationships/audio" Target="../media/audio14.wav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10" Type="http://schemas.openxmlformats.org/officeDocument/2006/relationships/image" Target="../media/image12.jpeg"/><Relationship Id="rId4" Type="http://schemas.openxmlformats.org/officeDocument/2006/relationships/audio" Target="../media/audio9.wav"/><Relationship Id="rId9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6532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="" xmlns:a16="http://schemas.microsoft.com/office/drawing/2014/main" id="{FB3080A5-F16B-4F94-9ED2-D83CD7136601}"/>
              </a:ext>
            </a:extLst>
          </p:cNvPr>
          <p:cNvSpPr txBox="1">
            <a:spLocks/>
          </p:cNvSpPr>
          <p:nvPr/>
        </p:nvSpPr>
        <p:spPr>
          <a:xfrm>
            <a:off x="107125" y="5315141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Y7 German </a:t>
            </a:r>
          </a:p>
          <a:p>
            <a:pPr>
              <a:defRPr/>
            </a:pPr>
            <a:r>
              <a:rPr lang="en-GB" sz="1800" dirty="0">
                <a:solidFill>
                  <a:prstClr val="white"/>
                </a:solidFill>
                <a:latin typeface="Century Gothic" panose="020B0502020202020204" pitchFamily="34" charset="0"/>
              </a:rPr>
              <a:t>Term </a:t>
            </a:r>
            <a:r>
              <a:rPr lang="en-GB" sz="1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3.2 </a:t>
            </a:r>
            <a:r>
              <a:rPr lang="en-GB" sz="1800" dirty="0">
                <a:solidFill>
                  <a:prstClr val="white"/>
                </a:solidFill>
                <a:latin typeface="Century Gothic" panose="020B0502020202020204" pitchFamily="34" charset="0"/>
              </a:rPr>
              <a:t>- Week </a:t>
            </a:r>
            <a:r>
              <a:rPr lang="en-GB" sz="1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1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="" xmlns:a16="http://schemas.microsoft.com/office/drawing/2014/main" id="{C8C5BCEA-3DC4-45BC-BA08-14F8484B404D}"/>
              </a:ext>
            </a:extLst>
          </p:cNvPr>
          <p:cNvSpPr txBox="1">
            <a:spLocks/>
          </p:cNvSpPr>
          <p:nvPr/>
        </p:nvSpPr>
        <p:spPr>
          <a:xfrm>
            <a:off x="103232" y="6102462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400" smtClean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  <a:endParaRPr lang="en-GB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</a:t>
            </a:r>
            <a:r>
              <a:rPr lang="en-GB" sz="1400">
                <a:solidFill>
                  <a:prstClr val="white"/>
                </a:solidFill>
                <a:latin typeface="Century Gothic" panose="020B0502020202020204" pitchFamily="34" charset="0"/>
              </a:rPr>
              <a:t>:  </a:t>
            </a:r>
            <a:r>
              <a:rPr lang="en-GB" sz="1400" smtClean="0">
                <a:solidFill>
                  <a:prstClr val="white"/>
                </a:solidFill>
                <a:latin typeface="Century Gothic" panose="020B0502020202020204" pitchFamily="34" charset="0"/>
              </a:rPr>
              <a:t>22/05/2020</a:t>
            </a:r>
            <a:endParaRPr lang="en-GB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9E0A5-AC34-FD4D-A4BA-9F2AAE99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24" y="1684685"/>
            <a:ext cx="8387212" cy="173728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</a:rPr>
              <a:t>Phonics</a:t>
            </a:r>
            <a:endParaRPr lang="en-US" sz="40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78224" y="2994384"/>
            <a:ext cx="9405381" cy="8551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SSC </a:t>
            </a:r>
            <a:r>
              <a:rPr lang="de-DE" sz="28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[s; ss] revisited</a:t>
            </a:r>
            <a:endParaRPr lang="de-DE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A5CC01-7BB6-454C-9EFC-3A46EE70A8E9}"/>
              </a:ext>
            </a:extLst>
          </p:cNvPr>
          <p:cNvSpPr/>
          <p:nvPr/>
        </p:nvSpPr>
        <p:spPr>
          <a:xfrm>
            <a:off x="601898" y="5379573"/>
            <a:ext cx="1577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hei</a:t>
            </a:r>
            <a:r>
              <a:rPr lang="en-GB" sz="5400">
                <a:solidFill>
                  <a:srgbClr val="FFC000"/>
                </a:solidFill>
                <a:latin typeface="Century Gothic" panose="020B0502020202020204" pitchFamily="34" charset="0"/>
              </a:rPr>
              <a:t>ß</a:t>
            </a:r>
            <a:endParaRPr lang="en-GB" sz="54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A0EB35D-2B1B-42B8-8651-848A2C821819}"/>
              </a:ext>
            </a:extLst>
          </p:cNvPr>
          <p:cNvSpPr/>
          <p:nvPr/>
        </p:nvSpPr>
        <p:spPr>
          <a:xfrm>
            <a:off x="3468411" y="3974034"/>
            <a:ext cx="30267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Wech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00A1DE-AD60-42BE-B784-121372077F40}"/>
              </a:ext>
            </a:extLst>
          </p:cNvPr>
          <p:cNvSpPr/>
          <p:nvPr/>
        </p:nvSpPr>
        <p:spPr>
          <a:xfrm>
            <a:off x="5438758" y="5450089"/>
            <a:ext cx="3677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be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uchen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7E0CA9-B2EA-40D3-A8A1-EDBF3FA855A4}"/>
              </a:ext>
            </a:extLst>
          </p:cNvPr>
          <p:cNvSpPr/>
          <p:nvPr/>
        </p:nvSpPr>
        <p:spPr>
          <a:xfrm>
            <a:off x="2684936" y="5464294"/>
            <a:ext cx="23054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etzen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BEF8E6C-1B6C-45A2-A3F9-6F98ADEC06E0}"/>
              </a:ext>
            </a:extLst>
          </p:cNvPr>
          <p:cNvGrpSpPr/>
          <p:nvPr/>
        </p:nvGrpSpPr>
        <p:grpSpPr>
          <a:xfrm>
            <a:off x="195373" y="76201"/>
            <a:ext cx="2164600" cy="3067050"/>
            <a:chOff x="685800" y="2406849"/>
            <a:chExt cx="2609850" cy="3784402"/>
          </a:xfrm>
        </p:grpSpPr>
        <p:pic>
          <p:nvPicPr>
            <p:cNvPr id="1026" name="Picture 2" descr="Image result for buzzing bee">
              <a:extLst>
                <a:ext uri="{FF2B5EF4-FFF2-40B4-BE49-F238E27FC236}">
                  <a16:creationId xmlns="" xmlns:a16="http://schemas.microsoft.com/office/drawing/2014/main" id="{0C830AA4-08D5-4CFD-9588-0AD899CAA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7"/>
            <a:stretch/>
          </p:blipFill>
          <p:spPr bwMode="auto">
            <a:xfrm>
              <a:off x="746952" y="3185799"/>
              <a:ext cx="2434398" cy="1919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Flowchart: Alternate Process 1">
              <a:extLst>
                <a:ext uri="{FF2B5EF4-FFF2-40B4-BE49-F238E27FC236}">
                  <a16:creationId xmlns="" xmlns:a16="http://schemas.microsoft.com/office/drawing/2014/main" id="{8E369C93-0D8E-4C18-8D53-DD74C938EC8F}"/>
                </a:ext>
              </a:extLst>
            </p:cNvPr>
            <p:cNvSpPr/>
            <p:nvPr/>
          </p:nvSpPr>
          <p:spPr>
            <a:xfrm>
              <a:off x="685800" y="2406849"/>
              <a:ext cx="2609850" cy="3784402"/>
            </a:xfrm>
            <a:prstGeom prst="flowChartAlternateProcess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326B7C0-4B3E-4CB4-BE11-2B67417D9B7C}"/>
              </a:ext>
            </a:extLst>
          </p:cNvPr>
          <p:cNvGrpSpPr/>
          <p:nvPr/>
        </p:nvGrpSpPr>
        <p:grpSpPr>
          <a:xfrm>
            <a:off x="7500456" y="91679"/>
            <a:ext cx="2235571" cy="3051572"/>
            <a:chOff x="9210675" y="2406849"/>
            <a:chExt cx="2609850" cy="3784402"/>
          </a:xfrm>
        </p:grpSpPr>
        <p:pic>
          <p:nvPicPr>
            <p:cNvPr id="1028" name="Picture 4" descr="Image result for hissing snake clipart">
              <a:extLst>
                <a:ext uri="{FF2B5EF4-FFF2-40B4-BE49-F238E27FC236}">
                  <a16:creationId xmlns="" xmlns:a16="http://schemas.microsoft.com/office/drawing/2014/main" id="{E66B200C-075E-427F-AA9F-CB240246A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097">
              <a:off x="9325011" y="3579758"/>
              <a:ext cx="2415740" cy="157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Alternate Process 16">
              <a:extLst>
                <a:ext uri="{FF2B5EF4-FFF2-40B4-BE49-F238E27FC236}">
                  <a16:creationId xmlns="" xmlns:a16="http://schemas.microsoft.com/office/drawing/2014/main" id="{2CF3683D-F4B6-46E5-B0A2-FF714FEAD3AA}"/>
                </a:ext>
              </a:extLst>
            </p:cNvPr>
            <p:cNvSpPr/>
            <p:nvPr/>
          </p:nvSpPr>
          <p:spPr>
            <a:xfrm>
              <a:off x="9210675" y="2406849"/>
              <a:ext cx="2609850" cy="3784402"/>
            </a:xfrm>
            <a:prstGeom prst="flowChartAlternateProcess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4C9D57-A08B-472D-BA09-393938162BBA}"/>
              </a:ext>
            </a:extLst>
          </p:cNvPr>
          <p:cNvSpPr/>
          <p:nvPr/>
        </p:nvSpPr>
        <p:spPr>
          <a:xfrm>
            <a:off x="10116785" y="3970765"/>
            <a:ext cx="1851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lu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tig</a:t>
            </a:r>
            <a:endParaRPr lang="en-GB" sz="5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2CECAC4-B73D-4686-8C29-33EA7728FDC8}"/>
              </a:ext>
            </a:extLst>
          </p:cNvPr>
          <p:cNvSpPr/>
          <p:nvPr/>
        </p:nvSpPr>
        <p:spPr>
          <a:xfrm>
            <a:off x="6268294" y="4748827"/>
            <a:ext cx="2364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kü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FAE5D11-1745-47D9-B2AF-9B3AF4436481}"/>
              </a:ext>
            </a:extLst>
          </p:cNvPr>
          <p:cNvSpPr/>
          <p:nvPr/>
        </p:nvSpPr>
        <p:spPr>
          <a:xfrm>
            <a:off x="10713214" y="3226693"/>
            <a:ext cx="10647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al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4475610-CE0A-43CF-BF0D-8ECC806F3E61}"/>
              </a:ext>
            </a:extLst>
          </p:cNvPr>
          <p:cNvSpPr/>
          <p:nvPr/>
        </p:nvSpPr>
        <p:spPr>
          <a:xfrm>
            <a:off x="9442663" y="3192703"/>
            <a:ext cx="9076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B9BA509-D32E-4834-BF4B-D943E4E0B71B}"/>
              </a:ext>
            </a:extLst>
          </p:cNvPr>
          <p:cNvGrpSpPr/>
          <p:nvPr/>
        </p:nvGrpSpPr>
        <p:grpSpPr>
          <a:xfrm>
            <a:off x="2496418" y="76201"/>
            <a:ext cx="2164600" cy="3067050"/>
            <a:chOff x="685800" y="2406849"/>
            <a:chExt cx="2609850" cy="3784402"/>
          </a:xfrm>
        </p:grpSpPr>
        <p:pic>
          <p:nvPicPr>
            <p:cNvPr id="23" name="Picture 2" descr="Image result for buzzing bee">
              <a:extLst>
                <a:ext uri="{FF2B5EF4-FFF2-40B4-BE49-F238E27FC236}">
                  <a16:creationId xmlns="" xmlns:a16="http://schemas.microsoft.com/office/drawing/2014/main" id="{4E295026-5104-435A-8F16-58B8FBA72B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7"/>
            <a:stretch/>
          </p:blipFill>
          <p:spPr bwMode="auto">
            <a:xfrm>
              <a:off x="746952" y="3185799"/>
              <a:ext cx="2434398" cy="1919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lowchart: Alternate Process 23">
              <a:extLst>
                <a:ext uri="{FF2B5EF4-FFF2-40B4-BE49-F238E27FC236}">
                  <a16:creationId xmlns="" xmlns:a16="http://schemas.microsoft.com/office/drawing/2014/main" id="{1A461AA5-B46B-4F8E-93D4-13FBC2287FF4}"/>
                </a:ext>
              </a:extLst>
            </p:cNvPr>
            <p:cNvSpPr/>
            <p:nvPr/>
          </p:nvSpPr>
          <p:spPr>
            <a:xfrm>
              <a:off x="685800" y="2406849"/>
              <a:ext cx="2609850" cy="3784402"/>
            </a:xfrm>
            <a:prstGeom prst="flowChartAlternateProcess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2D17C1F-9A2B-4363-BEE2-BB1BB1998943}"/>
              </a:ext>
            </a:extLst>
          </p:cNvPr>
          <p:cNvGrpSpPr/>
          <p:nvPr/>
        </p:nvGrpSpPr>
        <p:grpSpPr>
          <a:xfrm>
            <a:off x="9852670" y="71306"/>
            <a:ext cx="2235571" cy="3051572"/>
            <a:chOff x="9210675" y="2406849"/>
            <a:chExt cx="2609850" cy="3784402"/>
          </a:xfrm>
        </p:grpSpPr>
        <p:pic>
          <p:nvPicPr>
            <p:cNvPr id="26" name="Picture 4" descr="Image result for hissing snake clipart">
              <a:extLst>
                <a:ext uri="{FF2B5EF4-FFF2-40B4-BE49-F238E27FC236}">
                  <a16:creationId xmlns="" xmlns:a16="http://schemas.microsoft.com/office/drawing/2014/main" id="{A9F21A24-4F97-480E-94C1-B4957C16C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097">
              <a:off x="9325011" y="3579758"/>
              <a:ext cx="2415740" cy="157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lowchart: Alternate Process 26">
              <a:extLst>
                <a:ext uri="{FF2B5EF4-FFF2-40B4-BE49-F238E27FC236}">
                  <a16:creationId xmlns="" xmlns:a16="http://schemas.microsoft.com/office/drawing/2014/main" id="{0CAAEBB1-E90C-4487-BDC8-D7EDC121B8C0}"/>
                </a:ext>
              </a:extLst>
            </p:cNvPr>
            <p:cNvSpPr/>
            <p:nvPr/>
          </p:nvSpPr>
          <p:spPr>
            <a:xfrm>
              <a:off x="9210675" y="2406849"/>
              <a:ext cx="2609850" cy="3784402"/>
            </a:xfrm>
            <a:prstGeom prst="flowChartAlternateProcess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BDE6F15-12E6-4E42-AD0E-BB4B1BB99B78}"/>
              </a:ext>
            </a:extLst>
          </p:cNvPr>
          <p:cNvSpPr/>
          <p:nvPr/>
        </p:nvSpPr>
        <p:spPr>
          <a:xfrm>
            <a:off x="4863680" y="1241367"/>
            <a:ext cx="14141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oder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nein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8FD6107-4AA2-4812-8BF6-B20653B811CB}"/>
              </a:ext>
            </a:extLst>
          </p:cNvPr>
          <p:cNvSpPr/>
          <p:nvPr/>
        </p:nvSpPr>
        <p:spPr>
          <a:xfrm>
            <a:off x="4105874" y="3234943"/>
            <a:ext cx="2018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elbst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EF5165A-040F-4EC5-93EA-6D1A7D9E0533}"/>
              </a:ext>
            </a:extLst>
          </p:cNvPr>
          <p:cNvSpPr/>
          <p:nvPr/>
        </p:nvSpPr>
        <p:spPr>
          <a:xfrm>
            <a:off x="-288922" y="3970765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Spa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69DF25-5C2F-4D21-B5DC-4FE9EF4FFE9C}"/>
              </a:ext>
            </a:extLst>
          </p:cNvPr>
          <p:cNvSpPr/>
          <p:nvPr/>
        </p:nvSpPr>
        <p:spPr>
          <a:xfrm>
            <a:off x="6918445" y="3970765"/>
            <a:ext cx="3048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ommer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1CF573F-6BEE-47C4-B490-D434C3A495D1}"/>
              </a:ext>
            </a:extLst>
          </p:cNvPr>
          <p:cNvSpPr/>
          <p:nvPr/>
        </p:nvSpPr>
        <p:spPr>
          <a:xfrm>
            <a:off x="9014501" y="5077153"/>
            <a:ext cx="2954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Ge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icht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C252956-738B-469A-B40A-356B30FD02BD}"/>
              </a:ext>
            </a:extLst>
          </p:cNvPr>
          <p:cNvSpPr/>
          <p:nvPr/>
        </p:nvSpPr>
        <p:spPr>
          <a:xfrm>
            <a:off x="3398178" y="4650654"/>
            <a:ext cx="2670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letzte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32F6CEA-C0EE-4B3A-964E-0134D6CF843D}"/>
              </a:ext>
            </a:extLst>
          </p:cNvPr>
          <p:cNvSpPr/>
          <p:nvPr/>
        </p:nvSpPr>
        <p:spPr>
          <a:xfrm>
            <a:off x="856196" y="4699852"/>
            <a:ext cx="2392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eite</a:t>
            </a:r>
            <a:endParaRPr lang="en-GB" sz="5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D2D84EF-EE28-46D1-95C8-4BC0E33894E6}"/>
              </a:ext>
            </a:extLst>
          </p:cNvPr>
          <p:cNvSpPr/>
          <p:nvPr/>
        </p:nvSpPr>
        <p:spPr>
          <a:xfrm>
            <a:off x="6290001" y="3216378"/>
            <a:ext cx="2789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r>
              <a:rPr lang="en-GB" sz="5400">
                <a:solidFill>
                  <a:srgbClr val="FFC0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5405B3C-205C-4496-83DD-2A47ECCBB0F2}"/>
              </a:ext>
            </a:extLst>
          </p:cNvPr>
          <p:cNvSpPr/>
          <p:nvPr/>
        </p:nvSpPr>
        <p:spPr>
          <a:xfrm>
            <a:off x="1137835" y="3226693"/>
            <a:ext cx="22974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üden</a:t>
            </a:r>
            <a:endParaRPr lang="en-GB" sz="5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165CA95-C00B-4138-A9FE-5DCDF4648793}"/>
              </a:ext>
            </a:extLst>
          </p:cNvPr>
          <p:cNvSpPr/>
          <p:nvPr/>
        </p:nvSpPr>
        <p:spPr>
          <a:xfrm>
            <a:off x="3842179" y="3353838"/>
            <a:ext cx="2617484" cy="7327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1EE6A4C-C5AD-4865-96BE-01AECF2824F8}"/>
              </a:ext>
            </a:extLst>
          </p:cNvPr>
          <p:cNvSpPr/>
          <p:nvPr/>
        </p:nvSpPr>
        <p:spPr>
          <a:xfrm>
            <a:off x="6992578" y="4120715"/>
            <a:ext cx="2930141" cy="7423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501A2203-2B9D-4BF5-9619-4902FFBA6154}"/>
              </a:ext>
            </a:extLst>
          </p:cNvPr>
          <p:cNvSpPr/>
          <p:nvPr/>
        </p:nvSpPr>
        <p:spPr>
          <a:xfrm>
            <a:off x="278128" y="4087807"/>
            <a:ext cx="2461913" cy="6872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33F01FA-5E37-4391-B30B-83ADA3AF8179}"/>
              </a:ext>
            </a:extLst>
          </p:cNvPr>
          <p:cNvSpPr/>
          <p:nvPr/>
        </p:nvSpPr>
        <p:spPr>
          <a:xfrm>
            <a:off x="9088254" y="5177154"/>
            <a:ext cx="2880321" cy="74690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3" name="Picture 2" descr="Image result for tick clipart">
            <a:extLst>
              <a:ext uri="{FF2B5EF4-FFF2-40B4-BE49-F238E27FC236}">
                <a16:creationId xmlns="" xmlns:a16="http://schemas.microsoft.com/office/drawing/2014/main" id="{03EC630D-634A-4405-AD64-98CA84BE0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4"/>
          <a:stretch/>
        </p:blipFill>
        <p:spPr bwMode="auto">
          <a:xfrm>
            <a:off x="6347900" y="1563935"/>
            <a:ext cx="965218" cy="9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Image result for tick clipart">
            <a:extLst>
              <a:ext uri="{FF2B5EF4-FFF2-40B4-BE49-F238E27FC236}">
                <a16:creationId xmlns="" xmlns:a16="http://schemas.microsoft.com/office/drawing/2014/main" id="{05F3D1ED-0E4B-4386-B19F-08F40936D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9"/>
          <a:stretch/>
        </p:blipFill>
        <p:spPr bwMode="auto">
          <a:xfrm>
            <a:off x="6307455" y="1563935"/>
            <a:ext cx="898024" cy="9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CFEE84F-696E-4C39-8560-B385C4AE0016}"/>
              </a:ext>
            </a:extLst>
          </p:cNvPr>
          <p:cNvSpPr/>
          <p:nvPr/>
        </p:nvSpPr>
        <p:spPr>
          <a:xfrm>
            <a:off x="3462824" y="4813680"/>
            <a:ext cx="2454387" cy="6872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04E0A4DE-1470-40D6-AF65-9B986C258207}"/>
              </a:ext>
            </a:extLst>
          </p:cNvPr>
          <p:cNvSpPr/>
          <p:nvPr/>
        </p:nvSpPr>
        <p:spPr>
          <a:xfrm>
            <a:off x="10017328" y="4107305"/>
            <a:ext cx="2028993" cy="7316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7" name="Picture 2" descr="Image result for tick clipart">
            <a:extLst>
              <a:ext uri="{FF2B5EF4-FFF2-40B4-BE49-F238E27FC236}">
                <a16:creationId xmlns="" xmlns:a16="http://schemas.microsoft.com/office/drawing/2014/main" id="{E32124A7-F668-42DE-BA97-D623CF1CD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4"/>
          <a:stretch/>
        </p:blipFill>
        <p:spPr bwMode="auto">
          <a:xfrm>
            <a:off x="6364605" y="1525834"/>
            <a:ext cx="965218" cy="9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8E7BAAD-47F9-4D67-8710-ABA42D9A388D}"/>
              </a:ext>
            </a:extLst>
          </p:cNvPr>
          <p:cNvSpPr/>
          <p:nvPr/>
        </p:nvSpPr>
        <p:spPr>
          <a:xfrm>
            <a:off x="2724796" y="5635326"/>
            <a:ext cx="2376541" cy="6872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87437F33-3234-46C8-B414-9E2287502572}"/>
              </a:ext>
            </a:extLst>
          </p:cNvPr>
          <p:cNvSpPr/>
          <p:nvPr/>
        </p:nvSpPr>
        <p:spPr>
          <a:xfrm>
            <a:off x="6545420" y="3368828"/>
            <a:ext cx="2290471" cy="6872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0" name="Picture 4" descr="Image result for tick clipart">
            <a:extLst>
              <a:ext uri="{FF2B5EF4-FFF2-40B4-BE49-F238E27FC236}">
                <a16:creationId xmlns="" xmlns:a16="http://schemas.microsoft.com/office/drawing/2014/main" id="{9CC89F23-DD37-4C57-A45B-2F8D34324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9"/>
          <a:stretch/>
        </p:blipFill>
        <p:spPr bwMode="auto">
          <a:xfrm>
            <a:off x="6347900" y="1545370"/>
            <a:ext cx="898024" cy="9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4772" y="-1225832"/>
            <a:ext cx="10363200" cy="2387600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Snap?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9228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6" y="313762"/>
            <a:ext cx="6283234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passt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nicht</a:t>
            </a:r>
            <a:r>
              <a:rPr lang="en-GB" sz="3600" b="1" dirty="0">
                <a:solidFill>
                  <a:schemeClr val="bg1"/>
                </a:solidFill>
              </a:rPr>
              <a:t> in die </a:t>
            </a:r>
            <a:r>
              <a:rPr lang="en-GB" sz="3600" b="1" dirty="0" err="1">
                <a:solidFill>
                  <a:schemeClr val="bg1"/>
                </a:solidFill>
              </a:rPr>
              <a:t>Reihe</a:t>
            </a:r>
            <a:r>
              <a:rPr lang="en-GB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9BAB8E6-7A66-45FA-9B3A-554036FDFAC8}"/>
              </a:ext>
            </a:extLst>
          </p:cNvPr>
          <p:cNvSpPr/>
          <p:nvPr/>
        </p:nvSpPr>
        <p:spPr>
          <a:xfrm>
            <a:off x="1074822" y="1989221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732661-6713-4D3E-B27A-D74ED3020A23}"/>
              </a:ext>
            </a:extLst>
          </p:cNvPr>
          <p:cNvSpPr/>
          <p:nvPr/>
        </p:nvSpPr>
        <p:spPr>
          <a:xfrm>
            <a:off x="1356682" y="1989221"/>
            <a:ext cx="128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Süden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5C08AEC-F77E-44D4-9B00-C8BE37A66BE0}"/>
              </a:ext>
            </a:extLst>
          </p:cNvPr>
          <p:cNvSpPr/>
          <p:nvPr/>
        </p:nvSpPr>
        <p:spPr>
          <a:xfrm>
            <a:off x="3259183" y="2005263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ACACF8B-5876-47C7-ABA1-124453C028C9}"/>
              </a:ext>
            </a:extLst>
          </p:cNvPr>
          <p:cNvSpPr/>
          <p:nvPr/>
        </p:nvSpPr>
        <p:spPr>
          <a:xfrm>
            <a:off x="5422530" y="2005263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901989C-99D0-45B5-B71A-8A5C90CC9101}"/>
              </a:ext>
            </a:extLst>
          </p:cNvPr>
          <p:cNvSpPr/>
          <p:nvPr/>
        </p:nvSpPr>
        <p:spPr>
          <a:xfrm>
            <a:off x="1066802" y="2719133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3D783DD-1E62-4297-995E-93FEDBE3E2A4}"/>
              </a:ext>
            </a:extLst>
          </p:cNvPr>
          <p:cNvSpPr/>
          <p:nvPr/>
        </p:nvSpPr>
        <p:spPr>
          <a:xfrm>
            <a:off x="3251163" y="2735175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65631F0-DC8B-46DF-871F-94DD7D773656}"/>
              </a:ext>
            </a:extLst>
          </p:cNvPr>
          <p:cNvSpPr/>
          <p:nvPr/>
        </p:nvSpPr>
        <p:spPr>
          <a:xfrm>
            <a:off x="5414510" y="2735175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3996998-986C-4C69-A8CA-FD11B38F7C2C}"/>
              </a:ext>
            </a:extLst>
          </p:cNvPr>
          <p:cNvSpPr/>
          <p:nvPr/>
        </p:nvSpPr>
        <p:spPr>
          <a:xfrm>
            <a:off x="1074824" y="3433003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E57AF94-C477-46E6-84DB-6D8445D86A9A}"/>
              </a:ext>
            </a:extLst>
          </p:cNvPr>
          <p:cNvSpPr/>
          <p:nvPr/>
        </p:nvSpPr>
        <p:spPr>
          <a:xfrm>
            <a:off x="3259185" y="3449045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08A3063-6E57-4890-A91B-AEDA099FAF5F}"/>
              </a:ext>
            </a:extLst>
          </p:cNvPr>
          <p:cNvSpPr/>
          <p:nvPr/>
        </p:nvSpPr>
        <p:spPr>
          <a:xfrm>
            <a:off x="5422532" y="3449045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DD49BFD-8F95-4E33-9A38-64689995885D}"/>
              </a:ext>
            </a:extLst>
          </p:cNvPr>
          <p:cNvSpPr/>
          <p:nvPr/>
        </p:nvSpPr>
        <p:spPr>
          <a:xfrm>
            <a:off x="1066804" y="4162915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FABBE2C-3175-4AC4-BE2B-5D457C4FCEB8}"/>
              </a:ext>
            </a:extLst>
          </p:cNvPr>
          <p:cNvSpPr/>
          <p:nvPr/>
        </p:nvSpPr>
        <p:spPr>
          <a:xfrm>
            <a:off x="3251165" y="4178957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B8494A6-E4CE-4F00-A660-662A4EAC35EA}"/>
              </a:ext>
            </a:extLst>
          </p:cNvPr>
          <p:cNvSpPr/>
          <p:nvPr/>
        </p:nvSpPr>
        <p:spPr>
          <a:xfrm>
            <a:off x="5414512" y="4178957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9BF285F-7D39-4889-844D-B4FE3F424280}"/>
              </a:ext>
            </a:extLst>
          </p:cNvPr>
          <p:cNvSpPr/>
          <p:nvPr/>
        </p:nvSpPr>
        <p:spPr>
          <a:xfrm>
            <a:off x="1074826" y="4876786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F16ECB3-E7DC-493F-A64C-DDDB90691EF8}"/>
              </a:ext>
            </a:extLst>
          </p:cNvPr>
          <p:cNvSpPr/>
          <p:nvPr/>
        </p:nvSpPr>
        <p:spPr>
          <a:xfrm>
            <a:off x="3259187" y="4892828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F8DD1F6-77A9-4345-80B6-34E052FF5D19}"/>
              </a:ext>
            </a:extLst>
          </p:cNvPr>
          <p:cNvSpPr/>
          <p:nvPr/>
        </p:nvSpPr>
        <p:spPr>
          <a:xfrm>
            <a:off x="5422534" y="4892828"/>
            <a:ext cx="1844842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68B581E-4B9E-4610-B983-5AD97C7947A1}"/>
              </a:ext>
            </a:extLst>
          </p:cNvPr>
          <p:cNvSpPr txBox="1"/>
          <p:nvPr/>
        </p:nvSpPr>
        <p:spPr>
          <a:xfrm>
            <a:off x="5462337" y="2013285"/>
            <a:ext cx="16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Gesicht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8763ADE-9401-4CE0-8B8A-0221BF719B22}"/>
              </a:ext>
            </a:extLst>
          </p:cNvPr>
          <p:cNvSpPr/>
          <p:nvPr/>
        </p:nvSpPr>
        <p:spPr>
          <a:xfrm>
            <a:off x="1508735" y="2703093"/>
            <a:ext cx="105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lustig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DC4E42E-842D-4336-BD62-DB96EEC99CEA}"/>
              </a:ext>
            </a:extLst>
          </p:cNvPr>
          <p:cNvSpPr txBox="1"/>
          <p:nvPr/>
        </p:nvSpPr>
        <p:spPr>
          <a:xfrm>
            <a:off x="3269956" y="2735177"/>
            <a:ext cx="181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selbst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805BD17-E35F-4F2D-88A5-EC0A7DECF477}"/>
              </a:ext>
            </a:extLst>
          </p:cNvPr>
          <p:cNvSpPr txBox="1"/>
          <p:nvPr/>
        </p:nvSpPr>
        <p:spPr>
          <a:xfrm>
            <a:off x="5275310" y="2727159"/>
            <a:ext cx="212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besuchen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1A56F11-D34F-4C48-8C69-E38C5559F5FC}"/>
              </a:ext>
            </a:extLst>
          </p:cNvPr>
          <p:cNvSpPr/>
          <p:nvPr/>
        </p:nvSpPr>
        <p:spPr>
          <a:xfrm>
            <a:off x="1498311" y="344904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Spaß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8379A18-1EBA-4FFF-8A41-4F1A61B42212}"/>
              </a:ext>
            </a:extLst>
          </p:cNvPr>
          <p:cNvSpPr txBox="1"/>
          <p:nvPr/>
        </p:nvSpPr>
        <p:spPr>
          <a:xfrm>
            <a:off x="3400928" y="3465091"/>
            <a:ext cx="16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Seite</a:t>
            </a:r>
            <a:endParaRPr lang="en-GB" sz="2800" i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C5663C7-9D29-490D-B0E0-46BB26924B40}"/>
              </a:ext>
            </a:extLst>
          </p:cNvPr>
          <p:cNvSpPr txBox="1"/>
          <p:nvPr/>
        </p:nvSpPr>
        <p:spPr>
          <a:xfrm>
            <a:off x="5430255" y="3457071"/>
            <a:ext cx="182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küssen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862937D-C342-453F-A200-B9B523FC03A6}"/>
              </a:ext>
            </a:extLst>
          </p:cNvPr>
          <p:cNvSpPr txBox="1"/>
          <p:nvPr/>
        </p:nvSpPr>
        <p:spPr>
          <a:xfrm>
            <a:off x="3307518" y="4200331"/>
            <a:ext cx="1679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heiß</a:t>
            </a:r>
            <a:endParaRPr lang="en-GB" sz="280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04B853A-7D2E-4D4B-BD10-A14DC432EB9F}"/>
              </a:ext>
            </a:extLst>
          </p:cNvPr>
          <p:cNvSpPr txBox="1"/>
          <p:nvPr/>
        </p:nvSpPr>
        <p:spPr>
          <a:xfrm>
            <a:off x="5469488" y="4186985"/>
            <a:ext cx="16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Wechsel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2425465-EF39-479F-A6CF-ECE3EF69615A}"/>
              </a:ext>
            </a:extLst>
          </p:cNvPr>
          <p:cNvSpPr/>
          <p:nvPr/>
        </p:nvSpPr>
        <p:spPr>
          <a:xfrm>
            <a:off x="1246689" y="4908878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Sommer</a:t>
            </a: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DF3E474-A1AA-4C67-B681-B27850414B8E}"/>
              </a:ext>
            </a:extLst>
          </p:cNvPr>
          <p:cNvSpPr txBox="1"/>
          <p:nvPr/>
        </p:nvSpPr>
        <p:spPr>
          <a:xfrm>
            <a:off x="3331578" y="4925744"/>
            <a:ext cx="16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besser</a:t>
            </a: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AA1785D-C49B-4264-9746-32682271F02D}"/>
              </a:ext>
            </a:extLst>
          </p:cNvPr>
          <p:cNvSpPr txBox="1"/>
          <p:nvPr/>
        </p:nvSpPr>
        <p:spPr>
          <a:xfrm>
            <a:off x="5390450" y="4884800"/>
            <a:ext cx="183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gesund</a:t>
            </a: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F2B91E-9ABB-4104-BA3D-7D28B02EAC4C}"/>
              </a:ext>
            </a:extLst>
          </p:cNvPr>
          <p:cNvSpPr txBox="1"/>
          <p:nvPr/>
        </p:nvSpPr>
        <p:spPr>
          <a:xfrm>
            <a:off x="433136" y="2013285"/>
            <a:ext cx="62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2CF8D0E-FB6C-4F98-AEE0-0AC0046E5C89}"/>
              </a:ext>
            </a:extLst>
          </p:cNvPr>
          <p:cNvSpPr txBox="1"/>
          <p:nvPr/>
        </p:nvSpPr>
        <p:spPr>
          <a:xfrm>
            <a:off x="425116" y="2743199"/>
            <a:ext cx="62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9C725FE-AD70-4FF1-A52A-C3B741E93809}"/>
              </a:ext>
            </a:extLst>
          </p:cNvPr>
          <p:cNvSpPr txBox="1"/>
          <p:nvPr/>
        </p:nvSpPr>
        <p:spPr>
          <a:xfrm>
            <a:off x="449180" y="3489155"/>
            <a:ext cx="62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8BFFB54-2F9B-4697-BF8D-E678FCD76A44}"/>
              </a:ext>
            </a:extLst>
          </p:cNvPr>
          <p:cNvSpPr txBox="1"/>
          <p:nvPr/>
        </p:nvSpPr>
        <p:spPr>
          <a:xfrm>
            <a:off x="441160" y="4170942"/>
            <a:ext cx="62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2154E82-87C3-4827-B3B1-43DF0DE4DD21}"/>
              </a:ext>
            </a:extLst>
          </p:cNvPr>
          <p:cNvSpPr txBox="1"/>
          <p:nvPr/>
        </p:nvSpPr>
        <p:spPr>
          <a:xfrm>
            <a:off x="449182" y="4916896"/>
            <a:ext cx="62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0336" y="2005263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als</a:t>
            </a:r>
            <a:endParaRPr lang="en-GB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6976" y="4154894"/>
            <a:ext cx="773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so</a:t>
            </a:r>
            <a:endParaRPr lang="en-GB" sz="280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3" name="Google Shape;150;p2"/>
          <p:cNvSpPr/>
          <p:nvPr/>
        </p:nvSpPr>
        <p:spPr>
          <a:xfrm>
            <a:off x="10321636" y="247046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GB" b="1" dirty="0" err="1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Phonetik</a:t>
            </a: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65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0;p2"/>
          <p:cNvSpPr/>
          <p:nvPr/>
        </p:nvSpPr>
        <p:spPr>
          <a:xfrm>
            <a:off x="10405834" y="103918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GB" b="1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Phonetik</a:t>
            </a: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5" y="313762"/>
            <a:ext cx="5583987" cy="707849"/>
          </a:xfrm>
        </p:spPr>
        <p:txBody>
          <a:bodyPr>
            <a:noAutofit/>
          </a:bodyPr>
          <a:lstStyle/>
          <a:p>
            <a:r>
              <a:rPr lang="en-GB" sz="3200" b="1" smtClean="0">
                <a:solidFill>
                  <a:schemeClr val="bg1"/>
                </a:solidFill>
              </a:rPr>
              <a:t>Wiederholung - s</a:t>
            </a:r>
            <a:r>
              <a:rPr lang="en-GB" sz="3200" b="1" dirty="0">
                <a:solidFill>
                  <a:schemeClr val="bg1"/>
                </a:solidFill>
              </a:rPr>
              <a:t>, ss, 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884" y="1333836"/>
            <a:ext cx="117107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Before 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 vowel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German '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'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sounds like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English ‘z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’.</a:t>
            </a:r>
            <a:endParaRPr lang="en-GB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.g., 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agen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ehr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ein, 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ie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itzen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ge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und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uper, 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Rei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91ABAD-02B1-46EB-994C-EA62D9CC68CF}"/>
              </a:ext>
            </a:extLst>
          </p:cNvPr>
          <p:cNvSpPr txBox="1"/>
          <p:nvPr/>
        </p:nvSpPr>
        <p:spPr>
          <a:xfrm>
            <a:off x="336884" y="2376394"/>
            <a:ext cx="11710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Elsewhere, the German ‘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’, as well as all instances of ‘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’ and ‘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ß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’ are pronounced like an English ‘s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’.</a:t>
            </a:r>
            <a:endParaRPr lang="en-GB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.g., 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ein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ha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t, da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gro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ß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en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Hau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Wa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er, 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hei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ß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en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4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4683AFB-B328-4B5A-AF1F-521C2ECB6182}"/>
              </a:ext>
            </a:extLst>
          </p:cNvPr>
          <p:cNvSpPr txBox="1"/>
          <p:nvPr/>
        </p:nvSpPr>
        <p:spPr>
          <a:xfrm>
            <a:off x="330788" y="3876340"/>
            <a:ext cx="1171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Use '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’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when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preceding vowel in a word is </a:t>
            </a:r>
            <a:r>
              <a:rPr lang="en-GB" sz="2400" u="sng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short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e.g., 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ss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en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Write '</a:t>
            </a: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ß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’ after a </a:t>
            </a:r>
            <a:r>
              <a:rPr lang="en-GB" sz="2400" u="sng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long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vowel e.g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.,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'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Fu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ß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',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or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two vowels together e.g. 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'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wei</a:t>
            </a: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ß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‘.</a:t>
            </a:r>
            <a:endParaRPr lang="en-GB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ounded Rectangular Callout 6">
            <a:extLst>
              <a:ext uri="{FF2B5EF4-FFF2-40B4-BE49-F238E27FC236}">
                <a16:creationId xmlns="" xmlns:a16="http://schemas.microsoft.com/office/drawing/2014/main" id="{083D7E83-A5F1-4AF4-AC85-8BB5B0C0B753}"/>
              </a:ext>
            </a:extLst>
          </p:cNvPr>
          <p:cNvSpPr/>
          <p:nvPr/>
        </p:nvSpPr>
        <p:spPr>
          <a:xfrm flipH="1">
            <a:off x="1146265" y="5006954"/>
            <a:ext cx="10288269" cy="1256547"/>
          </a:xfrm>
          <a:prstGeom prst="wedgeRoundRectCallout">
            <a:avLst>
              <a:gd name="adj1" fmla="val 30636"/>
              <a:gd name="adj2" fmla="val 48906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Remember:</a:t>
            </a:r>
            <a:b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</a:t>
            </a:r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-, </a:t>
            </a:r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sp</a:t>
            </a:r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st- are </a:t>
            </a:r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pronounced in their own way at the start of </a:t>
            </a:r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a </a:t>
            </a:r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word,</a:t>
            </a:r>
          </a:p>
          <a:p>
            <a:pPr algn="ctr"/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e.g. </a:t>
            </a:r>
            <a:r>
              <a:rPr lang="en-GB" sz="2400">
                <a:solidFill>
                  <a:srgbClr val="FFC000"/>
                </a:solidFill>
                <a:latin typeface="Century Gothic" panose="020B0502020202020204" pitchFamily="34" charset="0"/>
              </a:rPr>
              <a:t>sch</a:t>
            </a:r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wimmen, </a:t>
            </a:r>
            <a:r>
              <a:rPr lang="en-GB" sz="2400">
                <a:solidFill>
                  <a:srgbClr val="FFC000"/>
                </a:solidFill>
                <a:latin typeface="Century Gothic" panose="020B0502020202020204" pitchFamily="34" charset="0"/>
              </a:rPr>
              <a:t>sp</a:t>
            </a:r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ringen, </a:t>
            </a:r>
            <a:r>
              <a:rPr lang="en-GB" sz="2400">
                <a:solidFill>
                  <a:srgbClr val="FFC000"/>
                </a:solidFill>
                <a:latin typeface="Century Gothic" panose="020B0502020202020204" pitchFamily="34" charset="0"/>
              </a:rPr>
              <a:t>st</a:t>
            </a:r>
            <a:r>
              <a:rPr lang="en-GB" sz="2400">
                <a:solidFill>
                  <a:prstClr val="white"/>
                </a:solidFill>
                <a:latin typeface="Century Gothic" panose="020B0502020202020204" pitchFamily="34" charset="0"/>
              </a:rPr>
              <a:t>ehen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1057" y="1846727"/>
            <a:ext cx="3802879" cy="23500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6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ollen</a:t>
            </a:r>
            <a:endParaRPr lang="en-GB" sz="6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92" y="376216"/>
            <a:ext cx="2488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etz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0881" y="4502196"/>
            <a:ext cx="3345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lang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4083" y="3279001"/>
            <a:ext cx="2392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atz</a:t>
            </a:r>
            <a:endParaRPr lang="en-GB" sz="5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377" y="3221522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9187" y="581763"/>
            <a:ext cx="1802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eite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/>
          <a:stretch/>
        </p:blipFill>
        <p:spPr>
          <a:xfrm>
            <a:off x="5558118" y="1920816"/>
            <a:ext cx="1189634" cy="1352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69" y="1638951"/>
            <a:ext cx="1091333" cy="1382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8" y="3981033"/>
            <a:ext cx="2050972" cy="20509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91352" y="2724977"/>
            <a:ext cx="34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54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8" y="1378243"/>
            <a:ext cx="1268275" cy="12302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4" y="1741629"/>
            <a:ext cx="1593804" cy="1030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90" y="5449728"/>
            <a:ext cx="1572076" cy="83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27300" y="5119198"/>
            <a:ext cx="326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Hunger.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016189" y="4651177"/>
            <a:ext cx="66298" cy="46802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771725" y="4662099"/>
            <a:ext cx="165130" cy="52522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690328" y="4665772"/>
            <a:ext cx="124849" cy="5215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93003" y="4202331"/>
            <a:ext cx="134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Subjekt</a:t>
            </a: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35251" y="4326647"/>
            <a:ext cx="134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Objekt</a:t>
            </a: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16648" y="4326647"/>
            <a:ext cx="134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Verb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43627" y="-277836"/>
            <a:ext cx="134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5" name="Google Shape;150;p2"/>
          <p:cNvSpPr/>
          <p:nvPr/>
        </p:nvSpPr>
        <p:spPr>
          <a:xfrm>
            <a:off x="10405834" y="103918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492534" y="-358405"/>
            <a:ext cx="10515600" cy="1325563"/>
          </a:xfrm>
        </p:spPr>
        <p:txBody>
          <a:bodyPr/>
          <a:lstStyle/>
          <a:p>
            <a:r>
              <a:rPr lang="en-GB" sz="2400" smtClean="0">
                <a:solidFill>
                  <a:schemeClr val="bg1"/>
                </a:solidFill>
              </a:rPr>
              <a:t>Phonetik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l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se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se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i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i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ngs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ngs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3" grpId="0"/>
      <p:bldP spid="17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1057" y="1846727"/>
            <a:ext cx="3802879" cy="23500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6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ollen</a:t>
            </a:r>
            <a:endParaRPr lang="en-GB" sz="6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92" y="376216"/>
            <a:ext cx="2488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etz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0881" y="4502196"/>
            <a:ext cx="3345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lang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4083" y="3279001"/>
            <a:ext cx="2392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atz</a:t>
            </a:r>
            <a:endParaRPr lang="en-GB" sz="5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377" y="3221522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9187" y="581763"/>
            <a:ext cx="1802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eite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/>
          <a:stretch/>
        </p:blipFill>
        <p:spPr>
          <a:xfrm>
            <a:off x="5558118" y="1920816"/>
            <a:ext cx="1189634" cy="1352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3627" y="-277836"/>
            <a:ext cx="134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2" name="Google Shape;150;p2"/>
          <p:cNvSpPr/>
          <p:nvPr/>
        </p:nvSpPr>
        <p:spPr>
          <a:xfrm>
            <a:off x="10405834" y="103918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76878" y="-2202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400" smtClean="0">
                <a:solidFill>
                  <a:prstClr val="white"/>
                </a:solidFill>
              </a:rPr>
              <a:t>Phonetik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45747" y="-358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smtClean="0">
                <a:solidFill>
                  <a:schemeClr val="bg1"/>
                </a:solidFill>
              </a:rPr>
              <a:t>Phonetik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l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se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i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ngs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41057" y="1846727"/>
            <a:ext cx="3802879" cy="23500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6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ollen</a:t>
            </a:r>
            <a:endParaRPr lang="en-GB" sz="6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92" y="376216"/>
            <a:ext cx="2488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etz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0881" y="4502196"/>
            <a:ext cx="3345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lang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4083" y="3279001"/>
            <a:ext cx="2392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atz</a:t>
            </a:r>
            <a:endParaRPr lang="en-GB" sz="5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377" y="3221522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9187" y="581763"/>
            <a:ext cx="1802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eite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/>
          <a:stretch/>
        </p:blipFill>
        <p:spPr>
          <a:xfrm>
            <a:off x="5546165" y="1920816"/>
            <a:ext cx="1201587" cy="1352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43627" y="-277836"/>
            <a:ext cx="134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2" name="Google Shape;150;p2"/>
          <p:cNvSpPr/>
          <p:nvPr/>
        </p:nvSpPr>
        <p:spPr>
          <a:xfrm>
            <a:off x="10405834" y="103918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47723" y="-358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smtClean="0">
                <a:solidFill>
                  <a:schemeClr val="bg1"/>
                </a:solidFill>
              </a:rPr>
              <a:t>Phonetik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7752" y="1974819"/>
            <a:ext cx="3802879" cy="24854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gro</a:t>
            </a:r>
            <a:r>
              <a:rPr lang="en-GB" sz="66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endParaRPr lang="en-GB" sz="6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500" y="527879"/>
            <a:ext cx="2545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ball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2036" y="527879"/>
            <a:ext cx="4731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8503" y="4621375"/>
            <a:ext cx="3032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damal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endParaRPr lang="en-GB" sz="5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545" y="3137533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5294" y="3217186"/>
            <a:ext cx="2206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2131466"/>
            <a:ext cx="700585" cy="1249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17" y="1541757"/>
            <a:ext cx="1208558" cy="1214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294" y="3962403"/>
            <a:ext cx="2108381" cy="21083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24714" y="5649686"/>
            <a:ext cx="1101584" cy="58477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8560" y="5649686"/>
            <a:ext cx="1101584" cy="58477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1919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65708" y="5057275"/>
            <a:ext cx="563208" cy="6896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5" y="4974299"/>
            <a:ext cx="1376091" cy="1032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1897" y="4167854"/>
            <a:ext cx="1309974" cy="584775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Misky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2576" y="4714725"/>
            <a:ext cx="433781" cy="3683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43" y="1570495"/>
            <a:ext cx="696932" cy="985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97" y="2228074"/>
            <a:ext cx="608551" cy="25863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9739607" y="1532681"/>
            <a:ext cx="623718" cy="7325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8" descr="http://www.clker.com/cliparts/V/S/1/q/m/Q/red-x-small-m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799" y="2063322"/>
            <a:ext cx="509733" cy="4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19158" y="111119"/>
            <a:ext cx="1340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ß</a:t>
            </a:r>
          </a:p>
        </p:txBody>
      </p:sp>
      <p:sp>
        <p:nvSpPr>
          <p:cNvPr id="24" name="Google Shape;150;p2"/>
          <p:cNvSpPr/>
          <p:nvPr/>
        </p:nvSpPr>
        <p:spPr>
          <a:xfrm>
            <a:off x="10405834" y="103918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92123" y="-3359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smtClean="0">
                <a:solidFill>
                  <a:schemeClr val="bg1"/>
                </a:solidFill>
              </a:rPr>
              <a:t>Phonetik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o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uss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uss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in biss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in biss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ei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ei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m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m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3" grpId="0" animBg="1"/>
      <p:bldP spid="14" grpId="0" animBg="1"/>
      <p:bldP spid="17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7752" y="1974819"/>
            <a:ext cx="3802879" cy="24854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gro</a:t>
            </a:r>
            <a:r>
              <a:rPr lang="en-GB" sz="66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endParaRPr lang="en-GB" sz="6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500" y="527879"/>
            <a:ext cx="2545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ball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2036" y="527879"/>
            <a:ext cx="4731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8503" y="4621375"/>
            <a:ext cx="3032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damal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endParaRPr lang="en-GB" sz="5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545" y="3137533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5294" y="3217186"/>
            <a:ext cx="2206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2131466"/>
            <a:ext cx="700585" cy="1249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9158" y="111119"/>
            <a:ext cx="1340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ß</a:t>
            </a:r>
          </a:p>
        </p:txBody>
      </p:sp>
      <p:sp>
        <p:nvSpPr>
          <p:cNvPr id="12" name="Google Shape;150;p2"/>
          <p:cNvSpPr/>
          <p:nvPr/>
        </p:nvSpPr>
        <p:spPr>
          <a:xfrm>
            <a:off x="10405834" y="103918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8186" y="-345526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Phonetik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o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uss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in biss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ei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am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7752" y="1974819"/>
            <a:ext cx="3802879" cy="24854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gro</a:t>
            </a:r>
            <a:r>
              <a:rPr lang="en-GB" sz="66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endParaRPr lang="en-GB" sz="6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500" y="527879"/>
            <a:ext cx="2545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Fu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ball</a:t>
            </a:r>
            <a:endParaRPr lang="en-GB" sz="54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2036" y="527879"/>
            <a:ext cx="4731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545" y="3137533"/>
            <a:ext cx="361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5294" y="3217186"/>
            <a:ext cx="2206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2131466"/>
            <a:ext cx="700585" cy="1249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9158" y="111119"/>
            <a:ext cx="1340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ß</a:t>
            </a:r>
          </a:p>
        </p:txBody>
      </p:sp>
      <p:sp>
        <p:nvSpPr>
          <p:cNvPr id="11" name="Google Shape;150;p2"/>
          <p:cNvSpPr/>
          <p:nvPr/>
        </p:nvSpPr>
        <p:spPr>
          <a:xfrm>
            <a:off x="10405834" y="103918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0332" y="-358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Phonetik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A5CC01-7BB6-454C-9EFC-3A46EE70A8E9}"/>
              </a:ext>
            </a:extLst>
          </p:cNvPr>
          <p:cNvSpPr/>
          <p:nvPr/>
        </p:nvSpPr>
        <p:spPr>
          <a:xfrm>
            <a:off x="8487576" y="20353"/>
            <a:ext cx="3518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Gro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de-DE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stadt</a:t>
            </a:r>
            <a:endParaRPr lang="en-GB" sz="5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A0EB35D-2B1B-42B8-8651-848A2C821819}"/>
              </a:ext>
            </a:extLst>
          </p:cNvPr>
          <p:cNvSpPr/>
          <p:nvPr/>
        </p:nvSpPr>
        <p:spPr>
          <a:xfrm>
            <a:off x="8452311" y="715643"/>
            <a:ext cx="3554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verge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500A1DE-AD60-42BE-B784-121372077F40}"/>
              </a:ext>
            </a:extLst>
          </p:cNvPr>
          <p:cNvSpPr/>
          <p:nvPr/>
        </p:nvSpPr>
        <p:spPr>
          <a:xfrm>
            <a:off x="9330423" y="1423008"/>
            <a:ext cx="2616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uchen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9824A54-6EBB-43D1-8D41-9C00AF9F0E65}"/>
              </a:ext>
            </a:extLst>
          </p:cNvPr>
          <p:cNvSpPr/>
          <p:nvPr/>
        </p:nvSpPr>
        <p:spPr>
          <a:xfrm>
            <a:off x="6939249" y="2184960"/>
            <a:ext cx="5070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normalerwei</a:t>
            </a:r>
            <a:r>
              <a:rPr lang="en-GB" sz="5400">
                <a:solidFill>
                  <a:srgbClr val="FFC0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7E0CA9-B2EA-40D3-A8A1-EDBF3FA855A4}"/>
              </a:ext>
            </a:extLst>
          </p:cNvPr>
          <p:cNvSpPr/>
          <p:nvPr/>
        </p:nvSpPr>
        <p:spPr>
          <a:xfrm>
            <a:off x="5347142" y="3055294"/>
            <a:ext cx="7855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der 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Wa</a:t>
            </a:r>
            <a:r>
              <a:rPr lang="en-GB" sz="5400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erpark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BEF8E6C-1B6C-45A2-A3F9-6F98ADEC06E0}"/>
              </a:ext>
            </a:extLst>
          </p:cNvPr>
          <p:cNvGrpSpPr/>
          <p:nvPr/>
        </p:nvGrpSpPr>
        <p:grpSpPr>
          <a:xfrm>
            <a:off x="347773" y="76201"/>
            <a:ext cx="2164600" cy="3067050"/>
            <a:chOff x="685800" y="2406849"/>
            <a:chExt cx="2609850" cy="3784402"/>
          </a:xfrm>
        </p:grpSpPr>
        <p:pic>
          <p:nvPicPr>
            <p:cNvPr id="1026" name="Picture 2" descr="Image result for buzzing bee">
              <a:extLst>
                <a:ext uri="{FF2B5EF4-FFF2-40B4-BE49-F238E27FC236}">
                  <a16:creationId xmlns="" xmlns:a16="http://schemas.microsoft.com/office/drawing/2014/main" id="{0C830AA4-08D5-4CFD-9588-0AD899CAA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7"/>
            <a:stretch/>
          </p:blipFill>
          <p:spPr bwMode="auto">
            <a:xfrm>
              <a:off x="746952" y="3185799"/>
              <a:ext cx="2434398" cy="1919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Flowchart: Alternate Process 1">
              <a:extLst>
                <a:ext uri="{FF2B5EF4-FFF2-40B4-BE49-F238E27FC236}">
                  <a16:creationId xmlns="" xmlns:a16="http://schemas.microsoft.com/office/drawing/2014/main" id="{8E369C93-0D8E-4C18-8D53-DD74C938EC8F}"/>
                </a:ext>
              </a:extLst>
            </p:cNvPr>
            <p:cNvSpPr/>
            <p:nvPr/>
          </p:nvSpPr>
          <p:spPr>
            <a:xfrm>
              <a:off x="685800" y="2406849"/>
              <a:ext cx="2609850" cy="3784402"/>
            </a:xfrm>
            <a:prstGeom prst="flowChartAlternateProcess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326B7C0-4B3E-4CB4-BE11-2B67417D9B7C}"/>
              </a:ext>
            </a:extLst>
          </p:cNvPr>
          <p:cNvGrpSpPr/>
          <p:nvPr/>
        </p:nvGrpSpPr>
        <p:grpSpPr>
          <a:xfrm>
            <a:off x="317129" y="3253978"/>
            <a:ext cx="2235571" cy="3051572"/>
            <a:chOff x="9210675" y="2406849"/>
            <a:chExt cx="2609850" cy="3784402"/>
          </a:xfrm>
        </p:grpSpPr>
        <p:pic>
          <p:nvPicPr>
            <p:cNvPr id="1028" name="Picture 4" descr="Image result for hissing snake clipart">
              <a:extLst>
                <a:ext uri="{FF2B5EF4-FFF2-40B4-BE49-F238E27FC236}">
                  <a16:creationId xmlns="" xmlns:a16="http://schemas.microsoft.com/office/drawing/2014/main" id="{E66B200C-075E-427F-AA9F-CB240246A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097">
              <a:off x="9325011" y="3579758"/>
              <a:ext cx="2415740" cy="157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Alternate Process 16">
              <a:extLst>
                <a:ext uri="{FF2B5EF4-FFF2-40B4-BE49-F238E27FC236}">
                  <a16:creationId xmlns="" xmlns:a16="http://schemas.microsoft.com/office/drawing/2014/main" id="{2CF3683D-F4B6-46E5-B0A2-FF714FEAD3AA}"/>
                </a:ext>
              </a:extLst>
            </p:cNvPr>
            <p:cNvSpPr/>
            <p:nvPr/>
          </p:nvSpPr>
          <p:spPr>
            <a:xfrm>
              <a:off x="9210675" y="2406849"/>
              <a:ext cx="2609850" cy="3784402"/>
            </a:xfrm>
            <a:prstGeom prst="flowChartAlternateProcess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4C9D57-A08B-472D-BA09-393938162BBA}"/>
              </a:ext>
            </a:extLst>
          </p:cNvPr>
          <p:cNvSpPr/>
          <p:nvPr/>
        </p:nvSpPr>
        <p:spPr>
          <a:xfrm>
            <a:off x="9045090" y="3937361"/>
            <a:ext cx="2901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näch</a:t>
            </a:r>
            <a:r>
              <a:rPr lang="en-GB" sz="5400" dirty="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de-DE" sz="5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2CECAC4-B73D-4686-8C29-33EA7728FDC8}"/>
              </a:ext>
            </a:extLst>
          </p:cNvPr>
          <p:cNvSpPr/>
          <p:nvPr/>
        </p:nvSpPr>
        <p:spPr>
          <a:xfrm>
            <a:off x="10495968" y="4713856"/>
            <a:ext cx="1378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fa</a:t>
            </a:r>
            <a:r>
              <a:rPr lang="en-GB" sz="5400" dirty="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4475610-CE0A-43CF-BF0D-8ECC806F3E61}"/>
              </a:ext>
            </a:extLst>
          </p:cNvPr>
          <p:cNvSpPr/>
          <p:nvPr/>
        </p:nvSpPr>
        <p:spPr>
          <a:xfrm>
            <a:off x="9118988" y="5437544"/>
            <a:ext cx="2755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der 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8A5CC01-7BB6-454C-9EFC-3A46EE70A8E9}"/>
              </a:ext>
            </a:extLst>
          </p:cNvPr>
          <p:cNvSpPr/>
          <p:nvPr/>
        </p:nvSpPr>
        <p:spPr>
          <a:xfrm>
            <a:off x="2536717" y="3111305"/>
            <a:ext cx="3518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Gro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ß</a:t>
            </a:r>
            <a:r>
              <a:rPr lang="de-DE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stadt</a:t>
            </a:r>
            <a:endParaRPr lang="en-GB" sz="5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A0EB35D-2B1B-42B8-8651-848A2C821819}"/>
              </a:ext>
            </a:extLst>
          </p:cNvPr>
          <p:cNvSpPr/>
          <p:nvPr/>
        </p:nvSpPr>
        <p:spPr>
          <a:xfrm>
            <a:off x="2607846" y="3707803"/>
            <a:ext cx="3554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verge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500A1DE-AD60-42BE-B784-121372077F40}"/>
              </a:ext>
            </a:extLst>
          </p:cNvPr>
          <p:cNvSpPr/>
          <p:nvPr/>
        </p:nvSpPr>
        <p:spPr>
          <a:xfrm>
            <a:off x="2621235" y="145139"/>
            <a:ext cx="2616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uchen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9824A54-6EBB-43D1-8D41-9C00AF9F0E65}"/>
              </a:ext>
            </a:extLst>
          </p:cNvPr>
          <p:cNvSpPr/>
          <p:nvPr/>
        </p:nvSpPr>
        <p:spPr>
          <a:xfrm>
            <a:off x="2562528" y="729309"/>
            <a:ext cx="5070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normalerwei</a:t>
            </a:r>
            <a:r>
              <a:rPr lang="en-GB" sz="5400">
                <a:solidFill>
                  <a:srgbClr val="FFC0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E7E0CA9-B2EA-40D3-A8A1-EDBF3FA855A4}"/>
              </a:ext>
            </a:extLst>
          </p:cNvPr>
          <p:cNvSpPr/>
          <p:nvPr/>
        </p:nvSpPr>
        <p:spPr>
          <a:xfrm>
            <a:off x="1345526" y="4330562"/>
            <a:ext cx="7855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der Wa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erpark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84C9D57-A08B-472D-BA09-393938162BBA}"/>
              </a:ext>
            </a:extLst>
          </p:cNvPr>
          <p:cNvSpPr/>
          <p:nvPr/>
        </p:nvSpPr>
        <p:spPr>
          <a:xfrm>
            <a:off x="2621235" y="4922595"/>
            <a:ext cx="2901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näch</a:t>
            </a:r>
            <a:r>
              <a:rPr lang="en-GB" sz="5400" dirty="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de-DE" sz="5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2CECAC4-B73D-4686-8C29-33EA7728FDC8}"/>
              </a:ext>
            </a:extLst>
          </p:cNvPr>
          <p:cNvSpPr/>
          <p:nvPr/>
        </p:nvSpPr>
        <p:spPr>
          <a:xfrm>
            <a:off x="2621235" y="5514628"/>
            <a:ext cx="1378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fa</a:t>
            </a:r>
            <a:r>
              <a:rPr lang="en-GB" sz="5400" dirty="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4475610-CE0A-43CF-BF0D-8ECC806F3E61}"/>
              </a:ext>
            </a:extLst>
          </p:cNvPr>
          <p:cNvSpPr/>
          <p:nvPr/>
        </p:nvSpPr>
        <p:spPr>
          <a:xfrm>
            <a:off x="2591259" y="1361533"/>
            <a:ext cx="2755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der </a:t>
            </a:r>
            <a:r>
              <a:rPr lang="en-GB" sz="5400">
                <a:solidFill>
                  <a:srgbClr val="FFCC00"/>
                </a:solidFill>
                <a:latin typeface="Century Gothic" panose="020B0502020202020204" pitchFamily="34" charset="0"/>
              </a:rPr>
              <a:t>S</a:t>
            </a:r>
            <a:r>
              <a:rPr lang="en-GB" sz="5400">
                <a:solidFill>
                  <a:srgbClr val="002060"/>
                </a:solidFill>
                <a:latin typeface="Century Gothic" panose="020B0502020202020204" pitchFamily="34" charset="0"/>
              </a:rPr>
              <a:t>ee</a:t>
            </a:r>
            <a:endParaRPr lang="en-GB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6606" y="-1999095"/>
            <a:ext cx="10363200" cy="2387600"/>
          </a:xfrm>
        </p:spPr>
        <p:txBody>
          <a:bodyPr>
            <a:normAutofit/>
          </a:bodyPr>
          <a:lstStyle/>
          <a:p>
            <a:r>
              <a:rPr lang="en-GB" sz="2400" smtClean="0"/>
              <a:t>Phonetik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44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697</Words>
  <Application>Microsoft Office PowerPoint</Application>
  <PresentationFormat>Widescreen</PresentationFormat>
  <Paragraphs>191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Tw Cen MT</vt:lpstr>
      <vt:lpstr>1_Office Theme</vt:lpstr>
      <vt:lpstr>Phonics</vt:lpstr>
      <vt:lpstr>Wiederholung - s, ss, ß</vt:lpstr>
      <vt:lpstr>Phonetik</vt:lpstr>
      <vt:lpstr>Phonetik</vt:lpstr>
      <vt:lpstr>Phonetik</vt:lpstr>
      <vt:lpstr>Phonetik</vt:lpstr>
      <vt:lpstr>Phonetik</vt:lpstr>
      <vt:lpstr>Phonetik</vt:lpstr>
      <vt:lpstr>Phonetik</vt:lpstr>
      <vt:lpstr>Snap?</vt:lpstr>
      <vt:lpstr>Was passt nicht in die Reihe?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Rachel Hawkes</dc:creator>
  <cp:lastModifiedBy>Rachel Hawkes</cp:lastModifiedBy>
  <cp:revision>2</cp:revision>
  <dcterms:created xsi:type="dcterms:W3CDTF">2020-06-03T18:24:26Z</dcterms:created>
  <dcterms:modified xsi:type="dcterms:W3CDTF">2020-06-03T18:25:48Z</dcterms:modified>
</cp:coreProperties>
</file>