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38"/>
  </p:notesMasterIdLst>
  <p:sldIdLst>
    <p:sldId id="258" r:id="rId5"/>
    <p:sldId id="346" r:id="rId6"/>
    <p:sldId id="313" r:id="rId7"/>
    <p:sldId id="690" r:id="rId8"/>
    <p:sldId id="259" r:id="rId9"/>
    <p:sldId id="659" r:id="rId10"/>
    <p:sldId id="660" r:id="rId11"/>
    <p:sldId id="661" r:id="rId12"/>
    <p:sldId id="324" r:id="rId13"/>
    <p:sldId id="658" r:id="rId14"/>
    <p:sldId id="673" r:id="rId15"/>
    <p:sldId id="668" r:id="rId16"/>
    <p:sldId id="680" r:id="rId17"/>
    <p:sldId id="667" r:id="rId18"/>
    <p:sldId id="669" r:id="rId19"/>
    <p:sldId id="326" r:id="rId20"/>
    <p:sldId id="284" r:id="rId21"/>
    <p:sldId id="692" r:id="rId22"/>
    <p:sldId id="691" r:id="rId23"/>
    <p:sldId id="289" r:id="rId24"/>
    <p:sldId id="317" r:id="rId25"/>
    <p:sldId id="649" r:id="rId26"/>
    <p:sldId id="331" r:id="rId27"/>
    <p:sldId id="663" r:id="rId28"/>
    <p:sldId id="686" r:id="rId29"/>
    <p:sldId id="687" r:id="rId30"/>
    <p:sldId id="688" r:id="rId31"/>
    <p:sldId id="689" r:id="rId32"/>
    <p:sldId id="685" r:id="rId33"/>
    <p:sldId id="674" r:id="rId34"/>
    <p:sldId id="675" r:id="rId35"/>
    <p:sldId id="653" r:id="rId36"/>
    <p:sldId id="325" r:id="rId3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CE8"/>
    <a:srgbClr val="F8D7CD"/>
    <a:srgbClr val="FA6501"/>
    <a:srgbClr val="115177"/>
    <a:srgbClr val="002060"/>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43" autoAdjust="0"/>
    <p:restoredTop sz="78838" autoAdjust="0"/>
  </p:normalViewPr>
  <p:slideViewPr>
    <p:cSldViewPr snapToGrid="0">
      <p:cViewPr varScale="1">
        <p:scale>
          <a:sx n="61" d="100"/>
          <a:sy n="61" d="100"/>
        </p:scale>
        <p:origin x="1526" y="53"/>
      </p:cViewPr>
      <p:guideLst>
        <p:guide orient="horz" pos="2160"/>
        <p:guide pos="3840"/>
      </p:guideLst>
    </p:cSldViewPr>
  </p:slideViewPr>
  <p:outlineViewPr>
    <p:cViewPr>
      <p:scale>
        <a:sx n="33" d="100"/>
        <a:sy n="33" d="100"/>
      </p:scale>
      <p:origin x="0" y="-392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D06DA3-5F61-4F27-92C1-2833CB3E7607}" type="datetimeFigureOut">
              <a:rPr lang="fr-FR" smtClean="0"/>
              <a:t>08/08/2022</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E3AF03-76AB-4998-93C8-329C58BEB447}" type="slidenum">
              <a:rPr lang="fr-FR" smtClean="0"/>
              <a:t>‹#›</a:t>
            </a:fld>
            <a:endParaRPr lang="fr-FR"/>
          </a:p>
        </p:txBody>
      </p:sp>
    </p:spTree>
    <p:extLst>
      <p:ext uri="{BB962C8B-B14F-4D97-AF65-F5344CB8AC3E}">
        <p14:creationId xmlns:p14="http://schemas.microsoft.com/office/powerpoint/2010/main" val="443846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mmons.wikimedia.org/wiki/Category:Ch%C3%A2teau_de_Chinon#/media/File:00_4009_Ruine_der_Burg_Chinon.jpg"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creativecommons.org/licenses/by-sa/4.0/" TargetMode="External"/><Relationship Id="rId4" Type="http://schemas.openxmlformats.org/officeDocument/2006/relationships/hyperlink" Target="https://commons.wikimedia.org/wiki/User:W._Bulach"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speaker feedback provided by </a:t>
            </a:r>
            <a:r>
              <a:rPr lang="fr-FR" b="0" i="0" dirty="0">
                <a:solidFill>
                  <a:srgbClr val="000000"/>
                </a:solidFill>
                <a:effectLst/>
                <a:latin typeface="Calibri" panose="020F0502020204030204" pitchFamily="34" charset="0"/>
              </a:rPr>
              <a:t>Sarah </a:t>
            </a:r>
            <a:r>
              <a:rPr lang="fr-FR" b="0" i="0" dirty="0" err="1">
                <a:solidFill>
                  <a:srgbClr val="000000"/>
                </a:solidFill>
                <a:effectLst/>
                <a:latin typeface="Calibri" panose="020F0502020204030204" pitchFamily="34" charset="0"/>
              </a:rPr>
              <a:t>Brichory</a:t>
            </a:r>
            <a:r>
              <a:rPr lang="fr-FR" b="0" i="0" dirty="0">
                <a:solidFill>
                  <a:srgbClr val="000000"/>
                </a:solidFill>
                <a:effectLst/>
                <a:latin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and Emma Marsden for their input on the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 </a:t>
            </a:r>
            <a:r>
              <a:rPr lang="en-GB" b="1" dirty="0"/>
              <a:t>[</a:t>
            </a:r>
            <a:r>
              <a:rPr lang="en-GB" b="1" dirty="0" err="1"/>
              <a:t>qu</a:t>
            </a:r>
            <a:r>
              <a:rPr lang="en-GB" b="1" dirty="0"/>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0" dirty="0"/>
              <a:t>infinitive used as nouns</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9.1.2.1(introduce) </a:t>
            </a:r>
            <a:r>
              <a:rPr lang="fr-FR" sz="1200" b="0" i="0" u="none" strike="noStrike" kern="1200" cap="none" dirty="0">
                <a:solidFill>
                  <a:schemeClr val="tx1"/>
                </a:solidFill>
                <a:effectLst/>
                <a:latin typeface="+mn-lt"/>
                <a:ea typeface="Calibri"/>
                <a:cs typeface="Calibri"/>
                <a:sym typeface="Calibri"/>
              </a:rPr>
              <a:t>empêcher [306], pratiquer [1268], risquer [322], région [241], historique [902], respecter [673], utile [1003], fantastique [4107], château [3510], essentiel [675]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9.1.1.4 (revisit)</a:t>
            </a:r>
            <a:r>
              <a:rPr lang="en-GB" sz="1200" b="1" i="0" u="none" strike="noStrike" kern="1200" cap="none" baseline="0" dirty="0">
                <a:solidFill>
                  <a:schemeClr val="tx1"/>
                </a:solidFill>
                <a:effectLst/>
                <a:latin typeface="+mn-lt"/>
                <a:ea typeface="Calibri"/>
                <a:cs typeface="Calibri"/>
                <a:sym typeface="Calibri"/>
              </a:rPr>
              <a:t> </a:t>
            </a:r>
            <a:r>
              <a:rPr lang="fr-FR" sz="1800" b="0" i="0" u="none" strike="noStrike" dirty="0">
                <a:solidFill>
                  <a:srgbClr val="000000"/>
                </a:solidFill>
                <a:effectLst/>
                <a:latin typeface="Century Gothic" panose="020B0502020202020204" pitchFamily="34" charset="0"/>
              </a:rPr>
              <a:t>devons, devez, doivent [39], il faut [13/falloir 68], peuvent [20], savent</a:t>
            </a:r>
            <a:r>
              <a:rPr lang="fr-FR" sz="1800" b="0" i="0" u="none" strike="noStrike" baseline="30000" dirty="0">
                <a:solidFill>
                  <a:srgbClr val="000000"/>
                </a:solidFill>
                <a:effectLst/>
                <a:latin typeface="Century Gothic" panose="020B0502020202020204" pitchFamily="34" charset="0"/>
              </a:rPr>
              <a:t>1,2</a:t>
            </a:r>
            <a:r>
              <a:rPr lang="fr-FR" sz="1800" b="0" i="0" u="none" strike="noStrike" dirty="0">
                <a:solidFill>
                  <a:srgbClr val="000000"/>
                </a:solidFill>
                <a:effectLst/>
                <a:latin typeface="Century Gothic" panose="020B0502020202020204" pitchFamily="34" charset="0"/>
              </a:rPr>
              <a:t> [67], veulent [57], entreprise [298], attitude [834], collègue [1099], directeur2 [640], stage [4007], actif, active [1289], négatif, négative [1502], positif, positive [949], sportif, sportive [2670]</a:t>
            </a:r>
            <a:r>
              <a:rPr lang="fr-FR"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8.3.1.6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dirty="0" err="1">
                <a:solidFill>
                  <a:schemeClr val="tx1"/>
                </a:solidFill>
                <a:effectLst/>
                <a:latin typeface="+mn-lt"/>
                <a:ea typeface="+mn-ea"/>
                <a:cs typeface="+mn-cs"/>
              </a:rPr>
              <a:t>attendre</a:t>
            </a:r>
            <a:r>
              <a:rPr lang="en-GB" sz="1200" b="0" i="0" u="none" strike="noStrike" kern="1200" dirty="0">
                <a:solidFill>
                  <a:schemeClr val="tx1"/>
                </a:solidFill>
                <a:effectLst/>
                <a:latin typeface="+mn-lt"/>
                <a:ea typeface="+mn-ea"/>
                <a:cs typeface="+mn-cs"/>
              </a:rPr>
              <a:t> [155], </a:t>
            </a:r>
            <a:r>
              <a:rPr lang="en-GB" sz="1200" b="0" i="0" u="none" strike="noStrike" kern="1200" dirty="0" err="1">
                <a:solidFill>
                  <a:schemeClr val="tx1"/>
                </a:solidFill>
                <a:effectLst/>
                <a:latin typeface="+mn-lt"/>
                <a:ea typeface="+mn-ea"/>
                <a:cs typeface="+mn-cs"/>
              </a:rPr>
              <a:t>descendre</a:t>
            </a:r>
            <a:r>
              <a:rPr lang="en-GB" sz="1200" b="0" i="0" u="none" strike="noStrike" kern="1200" dirty="0">
                <a:solidFill>
                  <a:schemeClr val="tx1"/>
                </a:solidFill>
                <a:effectLst/>
                <a:latin typeface="+mn-lt"/>
                <a:ea typeface="+mn-ea"/>
                <a:cs typeface="+mn-cs"/>
              </a:rPr>
              <a:t> [1705], (</a:t>
            </a:r>
            <a:r>
              <a:rPr lang="en-GB" sz="1200" b="0" i="0" u="none" strike="noStrike" kern="1200" dirty="0" err="1">
                <a:solidFill>
                  <a:schemeClr val="tx1"/>
                </a:solidFill>
                <a:effectLst/>
                <a:latin typeface="+mn-lt"/>
                <a:ea typeface="+mn-ea"/>
                <a:cs typeface="+mn-cs"/>
              </a:rPr>
              <a:t>en</a:t>
            </a:r>
            <a:r>
              <a:rPr lang="en-GB" sz="1200" b="0" i="0" u="none" strike="noStrike" kern="1200" dirty="0">
                <a:solidFill>
                  <a:schemeClr val="tx1"/>
                </a:solidFill>
                <a:effectLst/>
                <a:latin typeface="+mn-lt"/>
                <a:ea typeface="+mn-ea"/>
                <a:cs typeface="+mn-cs"/>
              </a:rPr>
              <a:t>) bas [7/468], histoire</a:t>
            </a:r>
            <a:r>
              <a:rPr lang="en-GB" sz="1200" b="0" i="0" u="none" strike="noStrike" kern="1200" baseline="30000" dirty="0">
                <a:solidFill>
                  <a:schemeClr val="tx1"/>
                </a:solidFill>
                <a:effectLst/>
                <a:latin typeface="+mn-lt"/>
                <a:ea typeface="+mn-ea"/>
                <a:cs typeface="+mn-cs"/>
              </a:rPr>
              <a:t>2</a:t>
            </a:r>
            <a:r>
              <a:rPr lang="en-GB" sz="1200" b="0" i="0" u="none" strike="noStrike" kern="1200" dirty="0">
                <a:solidFill>
                  <a:schemeClr val="tx1"/>
                </a:solidFill>
                <a:effectLst/>
                <a:latin typeface="+mn-lt"/>
                <a:ea typeface="+mn-ea"/>
                <a:cs typeface="+mn-cs"/>
              </a:rPr>
              <a:t> [263], règle</a:t>
            </a:r>
            <a:r>
              <a:rPr lang="en-GB" sz="1200" b="0" i="0" u="none" strike="noStrike" kern="1200" baseline="30000" dirty="0">
                <a:solidFill>
                  <a:schemeClr val="tx1"/>
                </a:solidFill>
                <a:effectLst/>
                <a:latin typeface="+mn-lt"/>
                <a:ea typeface="+mn-ea"/>
                <a:cs typeface="+mn-cs"/>
              </a:rPr>
              <a:t>2</a:t>
            </a:r>
            <a:r>
              <a:rPr lang="en-GB" sz="1200" b="0" i="0" u="none" strike="noStrike" kern="1200" dirty="0">
                <a:solidFill>
                  <a:schemeClr val="tx1"/>
                </a:solidFill>
                <a:effectLst/>
                <a:latin typeface="+mn-lt"/>
                <a:ea typeface="+mn-ea"/>
                <a:cs typeface="+mn-cs"/>
              </a:rPr>
              <a:t> [488], </a:t>
            </a:r>
            <a:r>
              <a:rPr lang="en-GB" sz="1200" b="0" i="0" u="none" strike="noStrike" kern="1200" dirty="0" err="1">
                <a:solidFill>
                  <a:schemeClr val="tx1"/>
                </a:solidFill>
                <a:effectLst/>
                <a:latin typeface="+mn-lt"/>
                <a:ea typeface="+mn-ea"/>
                <a:cs typeface="+mn-cs"/>
              </a:rPr>
              <a:t>piste</a:t>
            </a:r>
            <a:r>
              <a:rPr lang="en-GB" sz="1200" b="0" i="0" u="none" strike="noStrike" kern="1200" dirty="0">
                <a:solidFill>
                  <a:schemeClr val="tx1"/>
                </a:solidFill>
                <a:effectLst/>
                <a:latin typeface="+mn-lt"/>
                <a:ea typeface="+mn-ea"/>
                <a:cs typeface="+mn-cs"/>
              </a:rPr>
              <a:t> [1902], roman [1262], </a:t>
            </a:r>
            <a:r>
              <a:rPr lang="en-GB" sz="1200" b="0" i="0" u="none" strike="noStrike" kern="1200" dirty="0" err="1">
                <a:solidFill>
                  <a:schemeClr val="tx1"/>
                </a:solidFill>
                <a:effectLst/>
                <a:latin typeface="+mn-lt"/>
                <a:ea typeface="+mn-ea"/>
                <a:cs typeface="+mn-cs"/>
              </a:rPr>
              <a:t>texte</a:t>
            </a:r>
            <a:r>
              <a:rPr lang="en-GB" sz="1200" b="0" i="0" u="none" strike="noStrike" kern="1200" dirty="0">
                <a:solidFill>
                  <a:schemeClr val="tx1"/>
                </a:solidFill>
                <a:effectLst/>
                <a:latin typeface="+mn-lt"/>
                <a:ea typeface="+mn-ea"/>
                <a:cs typeface="+mn-cs"/>
              </a:rPr>
              <a:t> [631] </a:t>
            </a:r>
            <a:br>
              <a:rPr lang="en-GB" sz="1200" b="0" i="0" u="none" strike="noStrike" kern="1200" dirty="0">
                <a:solidFill>
                  <a:schemeClr val="tx1"/>
                </a:solidFill>
                <a:effectLst/>
                <a:latin typeface="+mn-lt"/>
                <a:ea typeface="+mn-ea"/>
                <a:cs typeface="+mn-cs"/>
              </a:rPr>
            </a:br>
            <a:r>
              <a:rPr lang="en-GB" sz="1200" b="0" i="0" u="none" strike="noStrike" kern="1200" dirty="0" err="1">
                <a:solidFill>
                  <a:schemeClr val="tx1"/>
                </a:solidFill>
                <a:effectLst/>
                <a:latin typeface="+mn-lt"/>
                <a:ea typeface="+mn-ea"/>
                <a:cs typeface="+mn-cs"/>
              </a:rPr>
              <a:t>dépendre</a:t>
            </a:r>
            <a:r>
              <a:rPr lang="en-GB" sz="1200" b="0" i="0" u="none" strike="noStrike" kern="1200" dirty="0">
                <a:solidFill>
                  <a:schemeClr val="tx1"/>
                </a:solidFill>
                <a:effectLst/>
                <a:latin typeface="+mn-lt"/>
                <a:ea typeface="+mn-ea"/>
                <a:cs typeface="+mn-cs"/>
              </a:rPr>
              <a:t> (de) [313], entendre [159], </a:t>
            </a:r>
            <a:r>
              <a:rPr lang="en-GB" sz="1200" b="0" i="0" u="none" strike="noStrike" kern="1200" dirty="0" err="1">
                <a:solidFill>
                  <a:schemeClr val="tx1"/>
                </a:solidFill>
                <a:effectLst/>
                <a:latin typeface="+mn-lt"/>
                <a:ea typeface="+mn-ea"/>
                <a:cs typeface="+mn-cs"/>
              </a:rPr>
              <a:t>répondre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à</a:t>
            </a:r>
            <a:r>
              <a:rPr lang="en-GB" sz="1200" b="0" i="0" u="none" strike="noStrike" kern="1200" dirty="0">
                <a:solidFill>
                  <a:schemeClr val="tx1"/>
                </a:solidFill>
                <a:effectLst/>
                <a:latin typeface="+mn-lt"/>
                <a:ea typeface="+mn-ea"/>
                <a:cs typeface="+mn-cs"/>
              </a:rPr>
              <a:t>) [200]</a:t>
            </a:r>
            <a:r>
              <a:rPr lang="en-GB" sz="1800" dirty="0"/>
              <a:t> </a:t>
            </a:r>
            <a:endParaRPr lang="fr-FR" sz="1800" b="0" i="0" u="none" strike="noStrike" kern="1200" cap="none" dirty="0">
              <a:solidFill>
                <a:srgbClr val="000000"/>
              </a:solidFill>
              <a:effectLst/>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Lonsdale,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endParaRPr lang="en-CA" sz="1200" b="0" i="0" u="none" strike="noStrike" kern="1200" dirty="0">
              <a:solidFill>
                <a:schemeClr val="tx1"/>
              </a:solidFill>
              <a:effectLst/>
              <a:latin typeface="+mn-lt"/>
              <a:ea typeface="+mn-ea"/>
              <a:cs typeface="+mn-cs"/>
            </a:endParaRPr>
          </a:p>
          <a:p>
            <a:r>
              <a:rPr lang="en-US" b="0" i="0" dirty="0">
                <a:solidFill>
                  <a:srgbClr val="000000"/>
                </a:solidFill>
                <a:effectLst/>
                <a:latin typeface="Arial" panose="020B0604020202020204" pitchFamily="34" charset="0"/>
              </a:rPr>
              <a:t>The additional English meanings of the following words have been added to Quizlet since the creation of this resource: </a:t>
            </a:r>
            <a:r>
              <a:rPr lang="en-US" b="0" i="0" dirty="0" err="1">
                <a:solidFill>
                  <a:srgbClr val="000000"/>
                </a:solidFill>
                <a:effectLst/>
                <a:latin typeface="Arial" panose="020B0604020202020204" pitchFamily="34" charset="0"/>
              </a:rPr>
              <a:t>région</a:t>
            </a:r>
            <a:r>
              <a:rPr lang="en-US" b="0" i="0" dirty="0">
                <a:solidFill>
                  <a:srgbClr val="000000"/>
                </a:solidFill>
                <a:effectLst/>
                <a:latin typeface="Arial" panose="020B0604020202020204" pitchFamily="34" charset="0"/>
              </a:rPr>
              <a:t> – region, </a:t>
            </a:r>
            <a:r>
              <a:rPr lang="en-US" b="0" i="1" dirty="0">
                <a:solidFill>
                  <a:srgbClr val="000000"/>
                </a:solidFill>
                <a:effectLst/>
                <a:latin typeface="Arial" panose="020B0604020202020204" pitchFamily="34" charset="0"/>
              </a:rPr>
              <a:t>area</a:t>
            </a:r>
            <a:endParaRPr lang="en-CA" sz="1200" b="0"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 </a:t>
            </a:r>
            <a:r>
              <a:rPr lang="en-US" b="0" dirty="0"/>
              <a:t>This is slide </a:t>
            </a:r>
            <a:r>
              <a:rPr lang="en-US" b="1" dirty="0"/>
              <a:t>1/2.</a:t>
            </a:r>
          </a:p>
          <a:p>
            <a:endParaRPr lang="en-US" b="1" dirty="0"/>
          </a:p>
          <a:p>
            <a:r>
              <a:rPr lang="en-US" b="1" dirty="0"/>
              <a:t>Aim: </a:t>
            </a:r>
            <a:r>
              <a:rPr lang="en-US" b="0" dirty="0"/>
              <a:t>Written recognition of contrast between long and short forms of verbs at the beginning of sentences and connecting these with meaning (activities vs actions).</a:t>
            </a:r>
            <a:endParaRPr lang="en-US" b="1" dirty="0"/>
          </a:p>
          <a:p>
            <a:endParaRPr lang="en-US" b="1" dirty="0"/>
          </a:p>
          <a:p>
            <a:r>
              <a:rPr lang="en-US" b="1" dirty="0"/>
              <a:t>Procedure:</a:t>
            </a:r>
          </a:p>
          <a:p>
            <a:pPr marL="0" indent="0">
              <a:buNone/>
            </a:pPr>
            <a:r>
              <a:rPr lang="en-US" b="0" dirty="0"/>
              <a:t>1. Explain to students that they are going to use the form of the verb at the start of the sentence to decide whether Amir is asking a question about the ski instructor (short form) or an activity (long form). </a:t>
            </a:r>
            <a:r>
              <a:rPr lang="en-US" b="0" i="0" dirty="0"/>
              <a:t>Students may need a reminder of when to use -t-il.</a:t>
            </a:r>
          </a:p>
          <a:p>
            <a:pPr marL="0" indent="0">
              <a:buNone/>
            </a:pPr>
            <a:r>
              <a:rPr lang="en-US" b="0" i="0" dirty="0"/>
              <a:t>2.</a:t>
            </a:r>
            <a:r>
              <a:rPr lang="en-US" b="0" dirty="0"/>
              <a:t> Students read the text and </a:t>
            </a:r>
            <a:r>
              <a:rPr lang="en-US" b="0" i="0" dirty="0"/>
              <a:t>choose il, -t-il, or [-]. </a:t>
            </a:r>
          </a:p>
          <a:p>
            <a:pPr marL="0" indent="0">
              <a:buNone/>
            </a:pPr>
            <a:r>
              <a:rPr lang="en-US" b="0" i="0" dirty="0"/>
              <a:t>3. Students classify each verb as ‘action’ (short form) or ‘activity’ (long form).</a:t>
            </a:r>
            <a:endParaRPr lang="en-US" b="0" dirty="0"/>
          </a:p>
          <a:p>
            <a:r>
              <a:rPr lang="en-US" b="0" dirty="0"/>
              <a:t>4. Click to check answers.</a:t>
            </a:r>
          </a:p>
          <a:p>
            <a:r>
              <a:rPr lang="en-US" b="0" dirty="0"/>
              <a:t>5. Students translate the ten questions into English. (Click back to remove action/activity bubbles so whole text is visible.)</a:t>
            </a:r>
          </a:p>
          <a:p>
            <a:r>
              <a:rPr lang="en-US" b="0" dirty="0"/>
              <a:t>6. Check with suggested answers on next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5424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SUGGESTED TRANSLATIONS</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661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 </a:t>
            </a:r>
            <a:r>
              <a:rPr lang="en-US" b="0" dirty="0"/>
              <a:t>This is slide </a:t>
            </a:r>
            <a:r>
              <a:rPr lang="en-US" b="1" dirty="0"/>
              <a:t>1/4.</a:t>
            </a:r>
          </a:p>
          <a:p>
            <a:endParaRPr lang="en-US" b="1" dirty="0"/>
          </a:p>
          <a:p>
            <a:r>
              <a:rPr lang="en-US" b="1" dirty="0"/>
              <a:t>Aim: </a:t>
            </a:r>
            <a:r>
              <a:rPr lang="en-US" b="0" dirty="0"/>
              <a:t>Oral recognition and production of short and long forms of known verbs.</a:t>
            </a:r>
            <a:endParaRPr lang="en-US" b="1" dirty="0"/>
          </a:p>
          <a:p>
            <a:endParaRPr lang="en-US" b="1" dirty="0"/>
          </a:p>
          <a:p>
            <a:r>
              <a:rPr lang="en-US" b="1" dirty="0"/>
              <a:t>Procedure:</a:t>
            </a:r>
          </a:p>
          <a:p>
            <a:r>
              <a:rPr lang="en-US" b="0" dirty="0"/>
              <a:t>1. Print the </a:t>
            </a:r>
            <a:r>
              <a:rPr lang="en-US" b="0" dirty="0" err="1"/>
              <a:t>rolecards</a:t>
            </a:r>
            <a:r>
              <a:rPr lang="en-US" b="0" dirty="0"/>
              <a:t> from slide 17.</a:t>
            </a:r>
          </a:p>
          <a:p>
            <a:r>
              <a:rPr lang="en-US" b="0" dirty="0"/>
              <a:t>2. Model the task with the example on slide 16.</a:t>
            </a:r>
          </a:p>
          <a:p>
            <a:r>
              <a:rPr lang="en-US" b="0" dirty="0"/>
              <a:t>3. Display slide 18.</a:t>
            </a:r>
          </a:p>
          <a:p>
            <a:r>
              <a:rPr lang="en-US" b="0" dirty="0"/>
              <a:t>4. Partner A reads the verb from their </a:t>
            </a:r>
            <a:r>
              <a:rPr lang="en-US" b="0" dirty="0" err="1"/>
              <a:t>rolecard</a:t>
            </a:r>
            <a:r>
              <a:rPr lang="en-US" b="0" dirty="0"/>
              <a:t>.</a:t>
            </a:r>
          </a:p>
          <a:p>
            <a:r>
              <a:rPr lang="en-US" b="0" dirty="0"/>
              <a:t>5. Partner B looks at the board and chooses the correct ending for the sentence.</a:t>
            </a:r>
          </a:p>
          <a:p>
            <a:r>
              <a:rPr lang="en-US" b="0" dirty="0"/>
              <a:t>6. Repeat for each sentence.</a:t>
            </a:r>
          </a:p>
          <a:p>
            <a:r>
              <a:rPr lang="en-US" b="0" dirty="0"/>
              <a:t>7. Display slide 19 and partners swop roles.</a:t>
            </a:r>
          </a:p>
          <a:p>
            <a:endParaRPr lang="en-US" b="0" dirty="0"/>
          </a:p>
          <a:p>
            <a:r>
              <a:rPr lang="en-US" b="1" dirty="0"/>
              <a:t>Transcript: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8368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ROLECARDS FOR PRINTING</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040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5265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7360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speaker feedback provided by </a:t>
            </a:r>
            <a:r>
              <a:rPr lang="fr-FR" b="0" i="0" dirty="0">
                <a:solidFill>
                  <a:srgbClr val="000000"/>
                </a:solidFill>
                <a:effectLst/>
                <a:latin typeface="Calibri" panose="020F0502020204030204" pitchFamily="34" charset="0"/>
              </a:rPr>
              <a:t>Sarah </a:t>
            </a:r>
            <a:r>
              <a:rPr lang="fr-FR" b="0" i="0" dirty="0" err="1">
                <a:solidFill>
                  <a:srgbClr val="000000"/>
                </a:solidFill>
                <a:effectLst/>
                <a:latin typeface="Calibri" panose="020F0502020204030204" pitchFamily="34" charset="0"/>
              </a:rPr>
              <a:t>Brichory</a:t>
            </a:r>
            <a:r>
              <a:rPr lang="fr-FR" b="0" i="0" dirty="0">
                <a:solidFill>
                  <a:srgbClr val="000000"/>
                </a:solidFill>
                <a:effectLst/>
                <a:latin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and Emma Marsden for their input on the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Revision of SSC </a:t>
            </a:r>
            <a:r>
              <a:rPr lang="en-GB" b="1" dirty="0"/>
              <a:t>[</a:t>
            </a:r>
            <a:r>
              <a:rPr lang="en-GB" b="1" dirty="0" err="1"/>
              <a:t>qu</a:t>
            </a:r>
            <a:r>
              <a:rPr lang="en-GB" b="1" dirty="0"/>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baseline="0" dirty="0"/>
              <a:t>Practice of</a:t>
            </a:r>
            <a:r>
              <a:rPr lang="en-GB" dirty="0"/>
              <a:t> </a:t>
            </a:r>
            <a:r>
              <a:rPr lang="en-GB" b="0" dirty="0"/>
              <a:t>infinitive used as nouns</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9.1.2.1(introduce) </a:t>
            </a:r>
            <a:r>
              <a:rPr lang="fr-FR" sz="1200" b="0" i="0" u="none" strike="noStrike" kern="1200" cap="none" dirty="0">
                <a:solidFill>
                  <a:schemeClr val="tx1"/>
                </a:solidFill>
                <a:effectLst/>
                <a:latin typeface="+mn-lt"/>
                <a:ea typeface="Calibri"/>
                <a:cs typeface="Calibri"/>
                <a:sym typeface="Calibri"/>
              </a:rPr>
              <a:t>empêcher [306], pratiquer [1268], risquer [322], région [241], historique [902], respecter [673], utile [1003], fantastique [4107], château [3510], essentiel [675]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9.1.1.4 (revisit)</a:t>
            </a:r>
            <a:r>
              <a:rPr lang="en-GB" sz="1200" b="1" i="0" u="none" strike="noStrike" kern="1200" cap="none" baseline="0" dirty="0">
                <a:solidFill>
                  <a:schemeClr val="tx1"/>
                </a:solidFill>
                <a:effectLst/>
                <a:latin typeface="+mn-lt"/>
                <a:ea typeface="Calibri"/>
                <a:cs typeface="Calibri"/>
                <a:sym typeface="Calibri"/>
              </a:rPr>
              <a:t> </a:t>
            </a:r>
            <a:r>
              <a:rPr lang="fr-FR" sz="1800" b="0" i="0" u="none" strike="noStrike" dirty="0">
                <a:solidFill>
                  <a:srgbClr val="000000"/>
                </a:solidFill>
                <a:effectLst/>
                <a:latin typeface="Century Gothic" panose="020B0502020202020204" pitchFamily="34" charset="0"/>
              </a:rPr>
              <a:t>devons, devez, doivent [39], il faut [13/falloir 68], peuvent [20], savent</a:t>
            </a:r>
            <a:r>
              <a:rPr lang="fr-FR" sz="1800" b="0" i="0" u="none" strike="noStrike" baseline="30000" dirty="0">
                <a:solidFill>
                  <a:srgbClr val="000000"/>
                </a:solidFill>
                <a:effectLst/>
                <a:latin typeface="Century Gothic" panose="020B0502020202020204" pitchFamily="34" charset="0"/>
              </a:rPr>
              <a:t>1,2</a:t>
            </a:r>
            <a:r>
              <a:rPr lang="fr-FR" sz="1800" b="0" i="0" u="none" strike="noStrike" dirty="0">
                <a:solidFill>
                  <a:srgbClr val="000000"/>
                </a:solidFill>
                <a:effectLst/>
                <a:latin typeface="Century Gothic" panose="020B0502020202020204" pitchFamily="34" charset="0"/>
              </a:rPr>
              <a:t> [67], veulent [57], entreprise [298], attitude [834], collègue [1099], directeur2 [640], stage [4007], actif, active [1289], négatif, négative [1502], positif, positive [949], sportif, sportive [2670]</a:t>
            </a:r>
            <a:r>
              <a:rPr lang="fr-FR"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8.3.1.6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dirty="0" err="1">
                <a:solidFill>
                  <a:schemeClr val="tx1"/>
                </a:solidFill>
                <a:effectLst/>
                <a:latin typeface="+mn-lt"/>
                <a:ea typeface="+mn-ea"/>
                <a:cs typeface="+mn-cs"/>
              </a:rPr>
              <a:t>attendre</a:t>
            </a:r>
            <a:r>
              <a:rPr lang="en-GB" sz="1200" b="0" i="0" u="none" strike="noStrike" kern="1200" dirty="0">
                <a:solidFill>
                  <a:schemeClr val="tx1"/>
                </a:solidFill>
                <a:effectLst/>
                <a:latin typeface="+mn-lt"/>
                <a:ea typeface="+mn-ea"/>
                <a:cs typeface="+mn-cs"/>
              </a:rPr>
              <a:t> [155], </a:t>
            </a:r>
            <a:r>
              <a:rPr lang="en-GB" sz="1200" b="0" i="0" u="none" strike="noStrike" kern="1200" dirty="0" err="1">
                <a:solidFill>
                  <a:schemeClr val="tx1"/>
                </a:solidFill>
                <a:effectLst/>
                <a:latin typeface="+mn-lt"/>
                <a:ea typeface="+mn-ea"/>
                <a:cs typeface="+mn-cs"/>
              </a:rPr>
              <a:t>descendre</a:t>
            </a:r>
            <a:r>
              <a:rPr lang="en-GB" sz="1200" b="0" i="0" u="none" strike="noStrike" kern="1200" dirty="0">
                <a:solidFill>
                  <a:schemeClr val="tx1"/>
                </a:solidFill>
                <a:effectLst/>
                <a:latin typeface="+mn-lt"/>
                <a:ea typeface="+mn-ea"/>
                <a:cs typeface="+mn-cs"/>
              </a:rPr>
              <a:t> [1705], (</a:t>
            </a:r>
            <a:r>
              <a:rPr lang="en-GB" sz="1200" b="0" i="0" u="none" strike="noStrike" kern="1200" dirty="0" err="1">
                <a:solidFill>
                  <a:schemeClr val="tx1"/>
                </a:solidFill>
                <a:effectLst/>
                <a:latin typeface="+mn-lt"/>
                <a:ea typeface="+mn-ea"/>
                <a:cs typeface="+mn-cs"/>
              </a:rPr>
              <a:t>en</a:t>
            </a:r>
            <a:r>
              <a:rPr lang="en-GB" sz="1200" b="0" i="0" u="none" strike="noStrike" kern="1200" dirty="0">
                <a:solidFill>
                  <a:schemeClr val="tx1"/>
                </a:solidFill>
                <a:effectLst/>
                <a:latin typeface="+mn-lt"/>
                <a:ea typeface="+mn-ea"/>
                <a:cs typeface="+mn-cs"/>
              </a:rPr>
              <a:t>) bas [7/468], histoire</a:t>
            </a:r>
            <a:r>
              <a:rPr lang="en-GB" sz="1200" b="0" i="0" u="none" strike="noStrike" kern="1200" baseline="30000" dirty="0">
                <a:solidFill>
                  <a:schemeClr val="tx1"/>
                </a:solidFill>
                <a:effectLst/>
                <a:latin typeface="+mn-lt"/>
                <a:ea typeface="+mn-ea"/>
                <a:cs typeface="+mn-cs"/>
              </a:rPr>
              <a:t>2</a:t>
            </a:r>
            <a:r>
              <a:rPr lang="en-GB" sz="1200" b="0" i="0" u="none" strike="noStrike" kern="1200" dirty="0">
                <a:solidFill>
                  <a:schemeClr val="tx1"/>
                </a:solidFill>
                <a:effectLst/>
                <a:latin typeface="+mn-lt"/>
                <a:ea typeface="+mn-ea"/>
                <a:cs typeface="+mn-cs"/>
              </a:rPr>
              <a:t> [263], règle</a:t>
            </a:r>
            <a:r>
              <a:rPr lang="en-GB" sz="1200" b="0" i="0" u="none" strike="noStrike" kern="1200" baseline="30000" dirty="0">
                <a:solidFill>
                  <a:schemeClr val="tx1"/>
                </a:solidFill>
                <a:effectLst/>
                <a:latin typeface="+mn-lt"/>
                <a:ea typeface="+mn-ea"/>
                <a:cs typeface="+mn-cs"/>
              </a:rPr>
              <a:t>2</a:t>
            </a:r>
            <a:r>
              <a:rPr lang="en-GB" sz="1200" b="0" i="0" u="none" strike="noStrike" kern="1200" dirty="0">
                <a:solidFill>
                  <a:schemeClr val="tx1"/>
                </a:solidFill>
                <a:effectLst/>
                <a:latin typeface="+mn-lt"/>
                <a:ea typeface="+mn-ea"/>
                <a:cs typeface="+mn-cs"/>
              </a:rPr>
              <a:t> [488], </a:t>
            </a:r>
            <a:r>
              <a:rPr lang="en-GB" sz="1200" b="0" i="0" u="none" strike="noStrike" kern="1200" dirty="0" err="1">
                <a:solidFill>
                  <a:schemeClr val="tx1"/>
                </a:solidFill>
                <a:effectLst/>
                <a:latin typeface="+mn-lt"/>
                <a:ea typeface="+mn-ea"/>
                <a:cs typeface="+mn-cs"/>
              </a:rPr>
              <a:t>piste</a:t>
            </a:r>
            <a:r>
              <a:rPr lang="en-GB" sz="1200" b="0" i="0" u="none" strike="noStrike" kern="1200" dirty="0">
                <a:solidFill>
                  <a:schemeClr val="tx1"/>
                </a:solidFill>
                <a:effectLst/>
                <a:latin typeface="+mn-lt"/>
                <a:ea typeface="+mn-ea"/>
                <a:cs typeface="+mn-cs"/>
              </a:rPr>
              <a:t> [1902], roman [1262], </a:t>
            </a:r>
            <a:r>
              <a:rPr lang="en-GB" sz="1200" b="0" i="0" u="none" strike="noStrike" kern="1200" dirty="0" err="1">
                <a:solidFill>
                  <a:schemeClr val="tx1"/>
                </a:solidFill>
                <a:effectLst/>
                <a:latin typeface="+mn-lt"/>
                <a:ea typeface="+mn-ea"/>
                <a:cs typeface="+mn-cs"/>
              </a:rPr>
              <a:t>texte</a:t>
            </a:r>
            <a:r>
              <a:rPr lang="en-GB" sz="1200" b="0" i="0" u="none" strike="noStrike" kern="1200" dirty="0">
                <a:solidFill>
                  <a:schemeClr val="tx1"/>
                </a:solidFill>
                <a:effectLst/>
                <a:latin typeface="+mn-lt"/>
                <a:ea typeface="+mn-ea"/>
                <a:cs typeface="+mn-cs"/>
              </a:rPr>
              <a:t> [631] </a:t>
            </a:r>
            <a:br>
              <a:rPr lang="en-GB" sz="1200" b="0" i="0" u="none" strike="noStrike" kern="1200" dirty="0">
                <a:solidFill>
                  <a:schemeClr val="tx1"/>
                </a:solidFill>
                <a:effectLst/>
                <a:latin typeface="+mn-lt"/>
                <a:ea typeface="+mn-ea"/>
                <a:cs typeface="+mn-cs"/>
              </a:rPr>
            </a:br>
            <a:r>
              <a:rPr lang="en-GB" sz="1200" b="0" i="0" u="none" strike="noStrike" kern="1200" dirty="0" err="1">
                <a:solidFill>
                  <a:schemeClr val="tx1"/>
                </a:solidFill>
                <a:effectLst/>
                <a:latin typeface="+mn-lt"/>
                <a:ea typeface="+mn-ea"/>
                <a:cs typeface="+mn-cs"/>
              </a:rPr>
              <a:t>dépendre</a:t>
            </a:r>
            <a:r>
              <a:rPr lang="en-GB" sz="1200" b="0" i="0" u="none" strike="noStrike" kern="1200" dirty="0">
                <a:solidFill>
                  <a:schemeClr val="tx1"/>
                </a:solidFill>
                <a:effectLst/>
                <a:latin typeface="+mn-lt"/>
                <a:ea typeface="+mn-ea"/>
                <a:cs typeface="+mn-cs"/>
              </a:rPr>
              <a:t> (de) [313], entendre [159], </a:t>
            </a:r>
            <a:r>
              <a:rPr lang="en-GB" sz="1200" b="0" i="0" u="none" strike="noStrike" kern="1200" dirty="0" err="1">
                <a:solidFill>
                  <a:schemeClr val="tx1"/>
                </a:solidFill>
                <a:effectLst/>
                <a:latin typeface="+mn-lt"/>
                <a:ea typeface="+mn-ea"/>
                <a:cs typeface="+mn-cs"/>
              </a:rPr>
              <a:t>répondre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à</a:t>
            </a:r>
            <a:r>
              <a:rPr lang="en-GB" sz="1200" b="0" i="0" u="none" strike="noStrike" kern="1200" dirty="0">
                <a:solidFill>
                  <a:schemeClr val="tx1"/>
                </a:solidFill>
                <a:effectLst/>
                <a:latin typeface="+mn-lt"/>
                <a:ea typeface="+mn-ea"/>
                <a:cs typeface="+mn-cs"/>
              </a:rPr>
              <a:t>) [200]</a:t>
            </a:r>
            <a:r>
              <a:rPr lang="en-GB" sz="1800" dirty="0"/>
              <a:t> </a:t>
            </a:r>
            <a:endParaRPr lang="fr-FR" sz="1800" b="0" i="0" u="none" strike="noStrike" kern="1200" cap="none" dirty="0">
              <a:solidFill>
                <a:srgbClr val="000000"/>
              </a:solidFill>
              <a:effectLst/>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Lonsdale,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The additional English meanings of the following words have been added to Quizlet since the creation of this resource: </a:t>
            </a:r>
            <a:r>
              <a:rPr lang="en-US" b="0" i="0" dirty="0" err="1">
                <a:solidFill>
                  <a:srgbClr val="000000"/>
                </a:solidFill>
                <a:effectLst/>
                <a:latin typeface="Arial" panose="020B0604020202020204" pitchFamily="34" charset="0"/>
              </a:rPr>
              <a:t>région</a:t>
            </a:r>
            <a:r>
              <a:rPr lang="en-US" b="0" i="0" dirty="0">
                <a:solidFill>
                  <a:srgbClr val="000000"/>
                </a:solidFill>
                <a:effectLst/>
                <a:latin typeface="Arial" panose="020B0604020202020204" pitchFamily="34" charset="0"/>
              </a:rPr>
              <a:t> – region, </a:t>
            </a:r>
            <a:r>
              <a:rPr lang="en-US" b="0" i="1" dirty="0">
                <a:solidFill>
                  <a:srgbClr val="000000"/>
                </a:solidFill>
                <a:effectLst/>
                <a:latin typeface="Arial" panose="020B0604020202020204" pitchFamily="34" charset="0"/>
              </a:rPr>
              <a:t>area</a:t>
            </a:r>
            <a:endParaRPr lang="en-CA" sz="1200" b="0" i="1" u="none" strike="noStrike" kern="1200" dirty="0">
              <a:solidFill>
                <a:schemeClr val="tx1"/>
              </a:solidFill>
              <a:effectLst/>
              <a:latin typeface="+mn-lt"/>
              <a:ea typeface="+mn-ea"/>
              <a:cs typeface="+mn-cs"/>
            </a:endParaRPr>
          </a:p>
          <a:p>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3460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qu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qu</a:t>
            </a:r>
            <a:r>
              <a:rPr lang="en-GB" b="1" baseline="0" dirty="0"/>
              <a:t>] </a:t>
            </a:r>
            <a:r>
              <a:rPr lang="en-GB" baseline="0" dirty="0"/>
              <a:t>and then the </a:t>
            </a:r>
            <a:r>
              <a:rPr lang="en-GB" b="1" baseline="0" dirty="0"/>
              <a:t>source</a:t>
            </a:r>
            <a:r>
              <a:rPr lang="en-GB" baseline="0" dirty="0"/>
              <a:t> word again ‘</a:t>
            </a:r>
            <a:r>
              <a:rPr lang="en-GB" b="1" baseline="0" dirty="0"/>
              <a:t>question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quarte </a:t>
            </a:r>
            <a:r>
              <a:rPr lang="en-GB" baseline="0" dirty="0"/>
              <a:t>[283]; </a:t>
            </a:r>
            <a:r>
              <a:rPr lang="en-GB" b="1" baseline="0" dirty="0"/>
              <a:t>musique </a:t>
            </a:r>
            <a:r>
              <a:rPr lang="en-GB" b="0" baseline="0" dirty="0"/>
              <a:t>[1139]</a:t>
            </a:r>
            <a:r>
              <a:rPr lang="en-GB" baseline="0" dirty="0"/>
              <a:t> </a:t>
            </a:r>
            <a:r>
              <a:rPr lang="en-GB" b="1" baseline="0" dirty="0" err="1"/>
              <a:t>expliquer</a:t>
            </a:r>
            <a:r>
              <a:rPr lang="en-GB" baseline="0" dirty="0"/>
              <a:t> [252]; </a:t>
            </a:r>
            <a:r>
              <a:rPr lang="en-GB" b="1" baseline="0" dirty="0" err="1"/>
              <a:t>manquer</a:t>
            </a:r>
            <a:r>
              <a:rPr lang="en-GB" baseline="0" dirty="0"/>
              <a:t> [583]; </a:t>
            </a:r>
            <a:r>
              <a:rPr lang="en-GB" b="1" baseline="0" dirty="0"/>
              <a:t>unique</a:t>
            </a:r>
            <a:r>
              <a:rPr lang="en-GB" baseline="0" dirty="0"/>
              <a:t> [402]; </a:t>
            </a:r>
            <a:r>
              <a:rPr lang="en-GB" b="1" baseline="0" dirty="0"/>
              <a:t>question </a:t>
            </a:r>
            <a:r>
              <a:rPr lang="en-GB" baseline="0" dirty="0"/>
              <a:t>[144].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fld id="{041B59E2-4D50-4B14-BF39-82B610062CD8}" type="slidenum">
              <a:rPr lang="en-GB" smtClean="0"/>
              <a:pPr/>
              <a:t>17</a:t>
            </a:fld>
            <a:endParaRPr lang="en-GB" dirty="0"/>
          </a:p>
        </p:txBody>
      </p:sp>
    </p:spTree>
    <p:extLst>
      <p:ext uri="{BB962C8B-B14F-4D97-AF65-F5344CB8AC3E}">
        <p14:creationId xmlns:p14="http://schemas.microsoft.com/office/powerpoint/2010/main" val="2211882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a:t>
            </a:r>
            <a:r>
              <a:rPr lang="en-US" b="0" dirty="0"/>
              <a:t>: To revise and expand knowledge of the French word ending –que and its English equivalent equivalents; to introduce the English ‘-</a:t>
            </a:r>
            <a:r>
              <a:rPr lang="en-US" b="0" dirty="0" err="1"/>
              <a:t>ical</a:t>
            </a:r>
            <a:r>
              <a:rPr lang="en-US" b="0" dirty="0"/>
              <a:t>’ ➜ French ‘-</a:t>
            </a:r>
            <a:r>
              <a:rPr lang="en-US" b="0" dirty="0" err="1"/>
              <a:t>ique</a:t>
            </a:r>
            <a:r>
              <a:rPr lang="en-US" b="0" dirty="0"/>
              <a:t>’ word pattern and connect these with SSCs [</a:t>
            </a:r>
            <a:r>
              <a:rPr lang="en-US" b="0" dirty="0" err="1"/>
              <a:t>i</a:t>
            </a:r>
            <a:r>
              <a:rPr lang="en-US" b="0" dirty="0"/>
              <a:t>] and [</a:t>
            </a:r>
            <a:r>
              <a:rPr lang="en-US" b="0" dirty="0" err="1"/>
              <a:t>qu</a:t>
            </a:r>
            <a:r>
              <a:rPr lang="en-US" b="0" dirty="0"/>
              <a:t>].</a:t>
            </a:r>
          </a:p>
          <a:p>
            <a:endParaRPr lang="en-US" b="0" dirty="0"/>
          </a:p>
          <a:p>
            <a:pPr marL="0" indent="0">
              <a:buNone/>
            </a:pPr>
            <a:r>
              <a:rPr lang="en-US" b="0" dirty="0"/>
              <a:t>1. Click to reveal the explanation. </a:t>
            </a:r>
          </a:p>
          <a:p>
            <a:pPr marL="0" indent="0">
              <a:buNone/>
            </a:pPr>
            <a:r>
              <a:rPr lang="en-US" b="0" dirty="0"/>
              <a:t>2. Remind students that SSC [</a:t>
            </a:r>
            <a:r>
              <a:rPr lang="en-US" b="0" dirty="0" err="1"/>
              <a:t>i</a:t>
            </a:r>
            <a:r>
              <a:rPr lang="en-US" b="0" dirty="0"/>
              <a:t>] sounds different in English and French. </a:t>
            </a:r>
            <a:r>
              <a:rPr lang="en-US" b="0" dirty="0" err="1"/>
              <a:t>Practise</a:t>
            </a:r>
            <a:r>
              <a:rPr lang="en-US" b="0" dirty="0"/>
              <a:t> pronouncing the endings French ‘-</a:t>
            </a:r>
            <a:r>
              <a:rPr lang="en-US" b="0" dirty="0" err="1"/>
              <a:t>ique</a:t>
            </a:r>
            <a:r>
              <a:rPr lang="en-US" b="0" dirty="0"/>
              <a:t>’ and English ‘-</a:t>
            </a:r>
            <a:r>
              <a:rPr lang="en-US" b="0" dirty="0" err="1"/>
              <a:t>ical</a:t>
            </a:r>
            <a:r>
              <a:rPr lang="en-US" b="0" dirty="0"/>
              <a:t>’, focusing on the [</a:t>
            </a:r>
            <a:r>
              <a:rPr lang="en-US" b="0" dirty="0" err="1"/>
              <a:t>i</a:t>
            </a:r>
            <a:r>
              <a:rPr lang="en-US" b="0" dirty="0"/>
              <a:t>] pronunciation and the [</a:t>
            </a:r>
            <a:r>
              <a:rPr lang="en-US" b="0" dirty="0" err="1"/>
              <a:t>qu</a:t>
            </a:r>
            <a:r>
              <a:rPr lang="en-US" b="0" dirty="0"/>
              <a:t>] spelling.</a:t>
            </a:r>
          </a:p>
          <a:p>
            <a:pPr marL="0" indent="0">
              <a:buNone/>
            </a:pPr>
            <a:r>
              <a:rPr lang="en-US" b="0" dirty="0"/>
              <a:t>3. Click on the French word to hear it said by a native speaker. Students repeat, and then say the English.</a:t>
            </a:r>
          </a:p>
          <a:p>
            <a:endParaRPr lang="en-US" b="0" dirty="0"/>
          </a:p>
          <a:p>
            <a:r>
              <a:rPr lang="en-US" b="1" dirty="0"/>
              <a:t>Transcript:</a:t>
            </a:r>
          </a:p>
          <a:p>
            <a:r>
              <a:rPr lang="en-US" b="0" dirty="0"/>
              <a:t>fantastique</a:t>
            </a:r>
          </a:p>
          <a:p>
            <a:r>
              <a:rPr lang="en-US" b="0" dirty="0" err="1"/>
              <a:t>historique</a:t>
            </a:r>
            <a:endParaRPr lang="en-US" b="0" dirty="0"/>
          </a:p>
          <a:p>
            <a:r>
              <a:rPr lang="en-US" b="0" dirty="0" err="1"/>
              <a:t>magique</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magique</a:t>
            </a:r>
            <a:r>
              <a:rPr lang="en-GB" baseline="0" dirty="0"/>
              <a:t> [3530]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6962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GB" b="0" noProof="0" dirty="0"/>
              <a:t>Oral production of words containing SSC [</a:t>
            </a:r>
            <a:r>
              <a:rPr lang="en-GB" b="0" noProof="0" dirty="0" err="1"/>
              <a:t>qu</a:t>
            </a:r>
            <a:r>
              <a:rPr lang="en-GB" b="0" noProof="0" dirty="0"/>
              <a:t>]; application of English-French word patterns.</a:t>
            </a:r>
          </a:p>
          <a:p>
            <a:endParaRPr lang="en-US" b="1" dirty="0"/>
          </a:p>
          <a:p>
            <a:r>
              <a:rPr lang="en-US" b="1" dirty="0"/>
              <a:t>Procedure:</a:t>
            </a:r>
          </a:p>
          <a:p>
            <a:pPr marL="0" indent="0">
              <a:buNone/>
            </a:pPr>
            <a:r>
              <a:rPr lang="en-US" b="0" dirty="0"/>
              <a:t>1. Students translate the English words into French, applying the knowledge of French-English word patterns covered on the previous slide.</a:t>
            </a:r>
          </a:p>
          <a:p>
            <a:pPr marL="0" indent="0">
              <a:buNone/>
            </a:pPr>
            <a:r>
              <a:rPr lang="en-US" b="0" dirty="0"/>
              <a:t>2. Click to reveal answers.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Click on the audio button to hear the words pronounced by a native speaker.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Students repeat and then say the English translation aloud, focusing on the pronunciation of –</a:t>
            </a:r>
            <a:r>
              <a:rPr lang="en-US" b="0" dirty="0" err="1"/>
              <a:t>ic</a:t>
            </a:r>
            <a:r>
              <a:rPr lang="en-US" b="0" dirty="0"/>
              <a:t>(al)/-</a:t>
            </a:r>
            <a:r>
              <a:rPr lang="en-US" b="0" dirty="0" err="1"/>
              <a:t>ique</a:t>
            </a:r>
            <a:r>
              <a:rPr lang="en-US" b="0" dirty="0"/>
              <a:t>.</a:t>
            </a:r>
          </a:p>
          <a:p>
            <a:endParaRPr lang="en-US" b="0" dirty="0"/>
          </a:p>
          <a:p>
            <a:r>
              <a:rPr lang="en-US" b="1" dirty="0"/>
              <a:t>Transcript:</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 statistique </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 politique</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 physique</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 économique</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 technique</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 logique</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 typique</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 musique classique</a:t>
            </a:r>
          </a:p>
          <a:p>
            <a:endParaRPr lang="en-US" b="1" dirty="0"/>
          </a:p>
          <a:p>
            <a:pPr marL="0" indent="0" rtl="0" eaLnBrk="1" fontAlgn="t" latinLnBrk="0" hangingPunct="1">
              <a:buFont typeface="+mj-lt"/>
              <a:buNone/>
            </a:pPr>
            <a:r>
              <a:rPr lang="en-GB" b="1" baseline="0" dirty="0"/>
              <a:t>Word frequency of cognates used (1 is the most frequent word in French): </a:t>
            </a:r>
          </a:p>
          <a:p>
            <a:pPr marL="0" marR="0" lvl="0" indent="0" algn="l" defTabSz="914400" rtl="0" eaLnBrk="1" fontAlgn="t" latinLnBrk="0" hangingPunct="1">
              <a:lnSpc>
                <a:spcPct val="100000"/>
              </a:lnSpc>
              <a:spcBef>
                <a:spcPts val="0"/>
              </a:spcBef>
              <a:spcAft>
                <a:spcPts val="0"/>
              </a:spcAft>
              <a:buClrTx/>
              <a:buSzTx/>
              <a:buFont typeface="+mj-lt"/>
              <a:buNone/>
              <a:tabLst/>
              <a:defRPr/>
            </a:pPr>
            <a:r>
              <a:rPr lang="fr-FR" sz="1200" b="0" i="0" u="none" strike="noStrike" kern="1200" dirty="0">
                <a:solidFill>
                  <a:schemeClr val="tx1"/>
                </a:solidFill>
                <a:effectLst/>
                <a:latin typeface="+mn-lt"/>
                <a:ea typeface="+mn-ea"/>
                <a:cs typeface="+mn-cs"/>
              </a:rPr>
              <a:t>statistique [1901]</a:t>
            </a:r>
            <a:r>
              <a:rPr lang="en-GB" sz="1200" b="0"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politique [128], physique [1146]</a:t>
            </a:r>
            <a:r>
              <a:rPr lang="en-GB" sz="1200" b="0"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économique [261]</a:t>
            </a:r>
            <a:r>
              <a:rPr lang="en-GB" sz="1200" b="0"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technique [592],</a:t>
            </a:r>
            <a:r>
              <a:rPr lang="en-GB" sz="1200" b="0"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logique [1107], typique [4178], classique [1845]</a:t>
            </a:r>
            <a:r>
              <a:rPr lang="en-GB" sz="1200" b="0" i="0" u="none" strike="noStrike" kern="1200" dirty="0">
                <a:solidFill>
                  <a:schemeClr val="tx1"/>
                </a:solidFill>
                <a:effectLst/>
                <a:latin typeface="+mn-lt"/>
                <a:ea typeface="+mn-ea"/>
                <a:cs typeface="+mn-cs"/>
              </a:rPr>
              <a:t>, </a:t>
            </a:r>
          </a:p>
          <a:p>
            <a:pPr marL="0" indent="0" rtl="0" eaLnBrk="1" fontAlgn="t" latinLnBrk="0" hangingPunct="1">
              <a:buFont typeface="+mj-lt"/>
              <a:buNone/>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819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qu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qu</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question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raise one’s eyebrows and</a:t>
            </a:r>
            <a:r>
              <a:rPr lang="en-GB" baseline="0" dirty="0"/>
              <a:t> look intently,</a:t>
            </a:r>
            <a:r>
              <a:rPr lang="en-GB" dirty="0"/>
              <a:t> as if querying</a:t>
            </a:r>
            <a:r>
              <a:rPr lang="en-GB" baseline="0" dirty="0"/>
              <a:t> something.</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qu</a:t>
            </a:r>
            <a:r>
              <a:rPr lang="en-GB" b="1" dirty="0"/>
              <a:t>] </a:t>
            </a:r>
            <a:r>
              <a:rPr lang="en-GB" baseline="0" dirty="0"/>
              <a:t>sound, pronouncing </a:t>
            </a:r>
            <a:r>
              <a:rPr lang="en-GB" b="0" baseline="0" dirty="0"/>
              <a:t>”</a:t>
            </a:r>
            <a:r>
              <a:rPr lang="en-GB" b="1" baseline="0" dirty="0"/>
              <a:t>question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question </a:t>
            </a:r>
            <a:r>
              <a:rPr lang="en-GB" baseline="0" dirty="0"/>
              <a:t>[144].</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774507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endParaRPr lang="en-GB" b="1" baseline="0" dirty="0"/>
          </a:p>
          <a:p>
            <a:pPr marL="0"/>
            <a:r>
              <a:rPr lang="en-GB" b="1" baseline="0" dirty="0"/>
              <a:t>Aim:  </a:t>
            </a:r>
            <a:r>
              <a:rPr lang="en-GB" b="0" baseline="0" dirty="0"/>
              <a:t>To revise in oral modality 10 items of vocabulary, within a limited time frame.</a:t>
            </a:r>
            <a:br>
              <a:rPr lang="en-GB" b="0" baseline="0" dirty="0"/>
            </a:br>
            <a:endParaRPr lang="en-GB" b="0" baseline="0" dirty="0"/>
          </a:p>
          <a:p>
            <a:r>
              <a:rPr lang="en-GB" b="1" baseline="0" dirty="0"/>
              <a:t>Procedure:</a:t>
            </a:r>
          </a:p>
          <a:p>
            <a:r>
              <a:rPr lang="en-GB" baseline="0" dirty="0"/>
              <a:t>1. Write A-J in books. (or treat as a whole class oral activity)</a:t>
            </a:r>
          </a:p>
          <a:p>
            <a:r>
              <a:rPr lang="en-GB" baseline="0" dirty="0"/>
              <a:t>2. Click / press enter to flash an English word. It will disappear after 3 seconds.</a:t>
            </a:r>
          </a:p>
          <a:p>
            <a:r>
              <a:rPr lang="en-GB" baseline="0" dirty="0"/>
              <a:t>3. Students try to say the French equivalent before the 3 seconds is up.</a:t>
            </a:r>
          </a:p>
          <a:p>
            <a:endParaRPr lang="en-GB" baseline="0" dirty="0"/>
          </a:p>
          <a:p>
            <a:r>
              <a:rPr lang="en-GB" b="1" baseline="0" dirty="0"/>
              <a:t>Answers:</a:t>
            </a:r>
          </a:p>
          <a:p>
            <a:pPr marL="0" indent="0">
              <a:buNone/>
            </a:pPr>
            <a:r>
              <a:rPr lang="en-GB" b="0" baseline="0" dirty="0"/>
              <a:t>a. respecter</a:t>
            </a:r>
          </a:p>
          <a:p>
            <a:pPr marL="0" indent="0">
              <a:buNone/>
            </a:pPr>
            <a:r>
              <a:rPr lang="en-GB" b="0" baseline="0" dirty="0"/>
              <a:t>b. utile</a:t>
            </a:r>
          </a:p>
          <a:p>
            <a:pPr marL="0" indent="0">
              <a:buNone/>
            </a:pPr>
            <a:r>
              <a:rPr lang="en-GB" b="0" baseline="0" dirty="0"/>
              <a:t>c. fantastique</a:t>
            </a:r>
          </a:p>
          <a:p>
            <a:pPr marL="0" indent="0">
              <a:buNone/>
            </a:pPr>
            <a:r>
              <a:rPr lang="en-GB" b="0" baseline="0" dirty="0"/>
              <a:t>d. </a:t>
            </a:r>
            <a:r>
              <a:rPr lang="en-GB" b="0" baseline="0" dirty="0" err="1"/>
              <a:t>emp</a:t>
            </a:r>
            <a:r>
              <a:rPr lang="en-GB" b="0" baseline="0" dirty="0" err="1">
                <a:latin typeface="Century Gothic" panose="020B0502020202020204" pitchFamily="34" charset="0"/>
              </a:rPr>
              <a:t>êcher</a:t>
            </a:r>
            <a:endParaRPr lang="en-GB" b="0" baseline="0" dirty="0"/>
          </a:p>
          <a:p>
            <a:pPr marL="0" indent="0">
              <a:buNone/>
            </a:pPr>
            <a:r>
              <a:rPr lang="en-GB" b="0" baseline="0" dirty="0"/>
              <a:t>e. </a:t>
            </a:r>
            <a:r>
              <a:rPr lang="en-GB" b="0" baseline="0" dirty="0" err="1"/>
              <a:t>essentiel</a:t>
            </a:r>
            <a:endParaRPr lang="en-GB" b="0" baseline="0" dirty="0"/>
          </a:p>
          <a:p>
            <a:pPr marL="0" indent="0">
              <a:buNone/>
            </a:pPr>
            <a:r>
              <a:rPr lang="en-GB" b="0" baseline="0" dirty="0"/>
              <a:t>f. </a:t>
            </a:r>
            <a:r>
              <a:rPr lang="en-GB" b="0" baseline="0" dirty="0" err="1"/>
              <a:t>historique</a:t>
            </a:r>
            <a:endParaRPr lang="en-GB" b="0" baseline="0" dirty="0"/>
          </a:p>
          <a:p>
            <a:pPr marL="0" indent="0">
              <a:buNone/>
            </a:pPr>
            <a:r>
              <a:rPr lang="en-GB" b="0" baseline="0" dirty="0"/>
              <a:t>g. la </a:t>
            </a:r>
            <a:r>
              <a:rPr lang="en-GB" b="0" baseline="0" dirty="0" err="1"/>
              <a:t>région</a:t>
            </a:r>
            <a:endParaRPr lang="en-GB" b="0" baseline="0" dirty="0"/>
          </a:p>
          <a:p>
            <a:pPr marL="0" indent="0">
              <a:buNone/>
            </a:pPr>
            <a:r>
              <a:rPr lang="en-GB" b="0" baseline="0" dirty="0"/>
              <a:t>h. </a:t>
            </a:r>
            <a:r>
              <a:rPr lang="en-GB" b="0" baseline="0" dirty="0" err="1"/>
              <a:t>pratiquer</a:t>
            </a:r>
            <a:endParaRPr lang="en-GB" b="0" baseline="0" dirty="0"/>
          </a:p>
          <a:p>
            <a:pPr marL="0" indent="0">
              <a:buNone/>
            </a:pPr>
            <a:r>
              <a:rPr lang="en-GB" b="0" baseline="0" dirty="0" err="1"/>
              <a:t>i</a:t>
            </a:r>
            <a:r>
              <a:rPr lang="en-GB" b="0" baseline="0" dirty="0"/>
              <a:t>. </a:t>
            </a:r>
            <a:r>
              <a:rPr lang="en-GB" b="0" baseline="0" dirty="0" err="1"/>
              <a:t>risquer</a:t>
            </a:r>
            <a:endParaRPr lang="en-GB" b="0" baseline="0" dirty="0"/>
          </a:p>
          <a:p>
            <a:pPr marL="0" indent="0">
              <a:buNone/>
            </a:pPr>
            <a:r>
              <a:rPr lang="en-GB" b="0" baseline="0" dirty="0"/>
              <a:t>j. le ch</a:t>
            </a:r>
            <a:r>
              <a:rPr lang="en-GB" b="0" baseline="0" dirty="0">
                <a:latin typeface="Century Gothic" panose="020B0502020202020204" pitchFamily="34" charset="0"/>
              </a:rPr>
              <a:t>âteau</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0256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production of new vocabulary.</a:t>
            </a:r>
            <a:endParaRPr lang="en-US" b="1" dirty="0"/>
          </a:p>
          <a:p>
            <a:endParaRPr lang="en-US" b="1" dirty="0"/>
          </a:p>
          <a:p>
            <a:r>
              <a:rPr lang="en-US" b="1" dirty="0"/>
              <a:t>Procedure:</a:t>
            </a:r>
          </a:p>
          <a:p>
            <a:r>
              <a:rPr lang="en-US" b="0" dirty="0"/>
              <a:t>1. Students write 1-11. and translate each word into French.</a:t>
            </a:r>
          </a:p>
          <a:p>
            <a:r>
              <a:rPr lang="en-US" b="0" dirty="0"/>
              <a:t>2. Click to reveal answers.</a:t>
            </a:r>
            <a:endParaRPr lang="en-US" b="1" dirty="0"/>
          </a:p>
          <a:p>
            <a:r>
              <a:rPr lang="en-US" b="0" dirty="0"/>
              <a:t>3. Oral summary of the full passage.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photographie</a:t>
            </a:r>
            <a:r>
              <a:rPr lang="en-GB" baseline="0" dirty="0"/>
              <a:t> [3279], transport [935], architecture [4182]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131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Consolidating use of infinitive after a modal verb; drawing attention to different English equivalents of  French infinitives.</a:t>
            </a:r>
          </a:p>
          <a:p>
            <a:endParaRPr lang="en-US" b="1" dirty="0"/>
          </a:p>
          <a:p>
            <a:r>
              <a:rPr lang="en-US" b="1" dirty="0"/>
              <a:t>Procedure:</a:t>
            </a:r>
          </a:p>
          <a:p>
            <a:r>
              <a:rPr lang="en-US" b="0" dirty="0"/>
              <a:t>1. Click to show explanations.</a:t>
            </a:r>
          </a:p>
          <a:p>
            <a:r>
              <a:rPr lang="en-US" b="0" dirty="0"/>
              <a:t>2. Ensure understanding of the idea that one verb form in French (infinitive) has more than one English equivalent.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34987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Written recognition of uses of infinitives in French (as a noun and after an infinitive) and translating these into English.</a:t>
            </a:r>
            <a:endParaRPr lang="en-US" b="1" dirty="0"/>
          </a:p>
          <a:p>
            <a:endParaRPr lang="en-US" b="1" dirty="0"/>
          </a:p>
          <a:p>
            <a:r>
              <a:rPr lang="en-US" b="1" dirty="0"/>
              <a:t>Procedure:</a:t>
            </a:r>
          </a:p>
          <a:p>
            <a:r>
              <a:rPr lang="en-US" b="0" dirty="0"/>
              <a:t>1. Students write 1-10 and translate the infinitives into English, using the -</a:t>
            </a:r>
            <a:r>
              <a:rPr lang="en-US" b="0" dirty="0" err="1"/>
              <a:t>ing</a:t>
            </a:r>
            <a:r>
              <a:rPr lang="en-US" b="0" dirty="0"/>
              <a:t> form where the infinitive is used as a noun, and the bare infinitive (without ‘to’) where it appears after a modal.</a:t>
            </a:r>
          </a:p>
          <a:p>
            <a:r>
              <a:rPr lang="en-US" b="0" dirty="0"/>
              <a:t>2. Click to reveal answers, eliciting reasons for choosing that form in English.</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doute [362], ski [4571]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Consolidating use of infinitive after </a:t>
            </a:r>
            <a:r>
              <a:rPr lang="en-US" b="0" i="1" dirty="0" err="1"/>
              <a:t>aller</a:t>
            </a:r>
            <a:r>
              <a:rPr lang="en-US" b="0" i="1" dirty="0"/>
              <a:t> </a:t>
            </a:r>
            <a:r>
              <a:rPr lang="en-US" b="0" i="0" dirty="0"/>
              <a:t>to talk about future intention and </a:t>
            </a:r>
            <a:r>
              <a:rPr lang="en-US" b="0" i="1" dirty="0"/>
              <a:t>aimer </a:t>
            </a:r>
            <a:r>
              <a:rPr lang="en-US" b="0" i="0" dirty="0"/>
              <a:t>to talk about preferences</a:t>
            </a:r>
            <a:r>
              <a:rPr lang="en-US" b="0" dirty="0"/>
              <a:t>; drawing attention to different English equivalents of French infinitives.</a:t>
            </a:r>
          </a:p>
          <a:p>
            <a:endParaRPr lang="en-US" b="1" dirty="0"/>
          </a:p>
          <a:p>
            <a:r>
              <a:rPr lang="en-US" b="1" dirty="0"/>
              <a:t>Procedure:</a:t>
            </a:r>
          </a:p>
          <a:p>
            <a:r>
              <a:rPr lang="en-US" b="0" dirty="0"/>
              <a:t>1. Click to show explanations.</a:t>
            </a:r>
          </a:p>
          <a:p>
            <a:r>
              <a:rPr lang="en-US" b="0" dirty="0"/>
              <a:t>2. Ensure understanding of the idea that one verb form in French is equivalent to a range of verb forms in English.</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6606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(slide 1/5)</a:t>
            </a:r>
          </a:p>
          <a:p>
            <a:endParaRPr lang="en-US" b="1" dirty="0"/>
          </a:p>
          <a:p>
            <a:r>
              <a:rPr lang="en-US" b="1" dirty="0"/>
              <a:t>Aim: </a:t>
            </a:r>
            <a:r>
              <a:rPr lang="en-US" b="0" dirty="0"/>
              <a:t>Aural recognition of infinitives and connecting these with meaning; contrasting English translations of </a:t>
            </a:r>
            <a:r>
              <a:rPr lang="en-US" b="0" i="1" dirty="0" err="1"/>
              <a:t>aller</a:t>
            </a:r>
            <a:r>
              <a:rPr lang="en-US" b="0" i="1" dirty="0"/>
              <a:t> </a:t>
            </a:r>
            <a:r>
              <a:rPr lang="en-US" b="0" i="0" dirty="0"/>
              <a:t>+ infinitive (to + infinitive) and </a:t>
            </a:r>
            <a:r>
              <a:rPr lang="en-US" b="0" i="1" dirty="0"/>
              <a:t>aimer </a:t>
            </a:r>
            <a:r>
              <a:rPr lang="en-US" b="0" i="0" dirty="0"/>
              <a:t>+ infinitive (to + infinitive or –</a:t>
            </a:r>
            <a:r>
              <a:rPr lang="en-US" b="0" i="0" dirty="0" err="1"/>
              <a:t>ing</a:t>
            </a:r>
            <a:r>
              <a:rPr lang="en-US" b="0" i="0" dirty="0"/>
              <a:t> form).</a:t>
            </a:r>
            <a:endParaRPr lang="en-US" b="1" dirty="0"/>
          </a:p>
          <a:p>
            <a:endParaRPr lang="en-US" b="1" dirty="0"/>
          </a:p>
          <a:p>
            <a:r>
              <a:rPr lang="en-US" b="1" dirty="0"/>
              <a:t>Procedure:</a:t>
            </a:r>
          </a:p>
          <a:p>
            <a:pPr marL="0" indent="0">
              <a:buNone/>
            </a:pPr>
            <a:r>
              <a:rPr lang="en-US" b="0" dirty="0"/>
              <a:t>1. Click the buttons to play the audio.</a:t>
            </a:r>
          </a:p>
          <a:p>
            <a:r>
              <a:rPr lang="en-US" b="0" dirty="0"/>
              <a:t>2. Students note whether the infinitive they hear translates as –</a:t>
            </a:r>
            <a:r>
              <a:rPr lang="en-US" b="0" dirty="0" err="1"/>
              <a:t>ing</a:t>
            </a:r>
            <a:r>
              <a:rPr lang="en-US" b="0" dirty="0"/>
              <a:t> form, </a:t>
            </a:r>
            <a:r>
              <a:rPr lang="en-US" b="0" i="0" dirty="0"/>
              <a:t>to + infinitive or either.</a:t>
            </a:r>
            <a:endParaRPr lang="en-US" b="0" dirty="0"/>
          </a:p>
          <a:p>
            <a:r>
              <a:rPr lang="en-US" b="0" dirty="0"/>
              <a:t>3. Click to reveal answers</a:t>
            </a:r>
          </a:p>
          <a:p>
            <a:endParaRPr lang="en-US" b="0" dirty="0"/>
          </a:p>
          <a:p>
            <a:r>
              <a:rPr lang="en-US" b="1" dirty="0"/>
              <a:t>Transcript [audio currently missing]:</a:t>
            </a:r>
          </a:p>
          <a:p>
            <a:pPr marL="0" indent="0" algn="l">
              <a:buFont typeface="+mj-lt"/>
              <a:buNone/>
            </a:pPr>
            <a:r>
              <a:rPr lang="en-US" sz="1200" b="0" dirty="0">
                <a:solidFill>
                  <a:schemeClr val="tx1"/>
                </a:solidFill>
              </a:rPr>
              <a:t>1. </a:t>
            </a:r>
            <a:r>
              <a:rPr lang="fr-FR" sz="1200" dirty="0">
                <a:solidFill>
                  <a:schemeClr val="accent5">
                    <a:lumMod val="50000"/>
                  </a:schemeClr>
                </a:solidFill>
              </a:rPr>
              <a:t>Vas-tu parler </a:t>
            </a:r>
            <a:r>
              <a:rPr lang="fr-FR" b="0" i="0" dirty="0">
                <a:solidFill>
                  <a:srgbClr val="000000"/>
                </a:solidFill>
                <a:effectLst/>
                <a:latin typeface="-apple-system"/>
              </a:rPr>
              <a:t>à</a:t>
            </a:r>
            <a:r>
              <a:rPr lang="fr-FR" sz="1200" dirty="0">
                <a:solidFill>
                  <a:schemeClr val="accent5">
                    <a:lumMod val="50000"/>
                  </a:schemeClr>
                </a:solidFill>
              </a:rPr>
              <a:t> ta m</a:t>
            </a:r>
            <a:r>
              <a:rPr lang="fr-FR" sz="1200" dirty="0">
                <a:solidFill>
                  <a:schemeClr val="accent5">
                    <a:lumMod val="50000"/>
                  </a:schemeClr>
                </a:solidFill>
                <a:latin typeface="Century Gothic" panose="020B0502020202020204" pitchFamily="34" charset="0"/>
              </a:rPr>
              <a:t>ère ?</a:t>
            </a:r>
          </a:p>
          <a:p>
            <a:pPr marL="0" indent="0" algn="l">
              <a:buFont typeface="+mj-lt"/>
              <a:buNone/>
            </a:pPr>
            <a:r>
              <a:rPr lang="fr-FR" sz="1200" dirty="0">
                <a:solidFill>
                  <a:schemeClr val="accent5">
                    <a:lumMod val="50000"/>
                  </a:schemeClr>
                </a:solidFill>
                <a:latin typeface="Century Gothic" panose="020B0502020202020204" pitchFamily="34" charset="0"/>
              </a:rPr>
              <a:t>2. Oui, mais elle aime demander beaucoup de choses !</a:t>
            </a:r>
          </a:p>
          <a:p>
            <a:pPr marL="0" indent="0" algn="l">
              <a:buFont typeface="+mj-lt"/>
              <a:buNone/>
            </a:pPr>
            <a:r>
              <a:rPr lang="fr-FR" sz="1200" dirty="0">
                <a:solidFill>
                  <a:schemeClr val="accent5">
                    <a:lumMod val="50000"/>
                  </a:schemeClr>
                </a:solidFill>
                <a:latin typeface="Century Gothic" panose="020B0502020202020204" pitchFamily="34" charset="0"/>
              </a:rPr>
              <a:t>3. Va-t-elle empêcher le voyage ?</a:t>
            </a:r>
          </a:p>
          <a:p>
            <a:pPr marL="0" indent="0" algn="l">
              <a:buFont typeface="+mj-lt"/>
              <a:buNone/>
            </a:pPr>
            <a:r>
              <a:rPr lang="fr-FR" sz="1200" dirty="0">
                <a:solidFill>
                  <a:schemeClr val="accent5">
                    <a:lumMod val="50000"/>
                  </a:schemeClr>
                </a:solidFill>
                <a:latin typeface="Century Gothic" panose="020B0502020202020204" pitchFamily="34" charset="0"/>
              </a:rPr>
              <a:t>4. Tu ne peux pas pratiquer sur les pistes rouges sans mon aide.</a:t>
            </a:r>
          </a:p>
          <a:p>
            <a:pPr marL="0" indent="0" algn="l">
              <a:buFont typeface="+mj-lt"/>
              <a:buNone/>
            </a:pPr>
            <a:r>
              <a:rPr lang="fr-FR" sz="1200" dirty="0">
                <a:solidFill>
                  <a:schemeClr val="accent5">
                    <a:lumMod val="50000"/>
                  </a:schemeClr>
                </a:solidFill>
                <a:latin typeface="Century Gothic" panose="020B0502020202020204" pitchFamily="34" charset="0"/>
              </a:rPr>
              <a:t>5. Mes parents ne vont pas aller sur des pistes difficiles.</a:t>
            </a:r>
          </a:p>
          <a:p>
            <a:pPr marL="0" indent="0" algn="l">
              <a:buFont typeface="+mj-lt"/>
              <a:buNone/>
            </a:pPr>
            <a:r>
              <a:rPr lang="fr-FR" sz="1200" dirty="0">
                <a:solidFill>
                  <a:schemeClr val="accent5">
                    <a:lumMod val="50000"/>
                  </a:schemeClr>
                </a:solidFill>
                <a:latin typeface="Century Gothic" panose="020B0502020202020204" pitchFamily="34" charset="0"/>
              </a:rPr>
              <a:t>6. Descendre les pistes rouges seul, ce n’est pas possible !</a:t>
            </a:r>
          </a:p>
          <a:p>
            <a:pPr marL="0" indent="0" algn="l">
              <a:buFont typeface="+mj-lt"/>
              <a:buNone/>
            </a:pPr>
            <a:r>
              <a:rPr lang="fr-FR" sz="1200" dirty="0">
                <a:solidFill>
                  <a:schemeClr val="accent5">
                    <a:lumMod val="50000"/>
                  </a:schemeClr>
                </a:solidFill>
                <a:latin typeface="Century Gothic" panose="020B0502020202020204" pitchFamily="34" charset="0"/>
              </a:rPr>
              <a:t>7. Tu vas aider toute la famille !</a:t>
            </a:r>
          </a:p>
          <a:p>
            <a:pPr marL="0" indent="0" algn="l">
              <a:buFont typeface="+mj-lt"/>
              <a:buNone/>
            </a:pPr>
            <a:r>
              <a:rPr lang="fr-FR" sz="1200" dirty="0">
                <a:solidFill>
                  <a:schemeClr val="accent5">
                    <a:lumMod val="50000"/>
                  </a:schemeClr>
                </a:solidFill>
                <a:latin typeface="Century Gothic" panose="020B0502020202020204" pitchFamily="34" charset="0"/>
              </a:rPr>
              <a:t>8. Et je sais traduire de l’italien !</a:t>
            </a:r>
          </a:p>
          <a:p>
            <a:pPr marL="0" indent="0" algn="l">
              <a:buFont typeface="+mj-lt"/>
              <a:buNone/>
            </a:pPr>
            <a:r>
              <a:rPr lang="fr-FR" sz="1200" dirty="0">
                <a:solidFill>
                  <a:schemeClr val="accent5">
                    <a:lumMod val="50000"/>
                  </a:schemeClr>
                </a:solidFill>
                <a:latin typeface="Century Gothic" panose="020B0502020202020204" pitchFamily="34" charset="0"/>
              </a:rPr>
              <a:t>9. Mes parents n’aiment pas apprendre les langues.</a:t>
            </a:r>
          </a:p>
          <a:p>
            <a:pPr marL="0" indent="0" algn="l">
              <a:buFont typeface="+mj-lt"/>
              <a:buNone/>
            </a:pPr>
            <a:r>
              <a:rPr lang="fr-FR" sz="1200" dirty="0">
                <a:solidFill>
                  <a:schemeClr val="accent5">
                    <a:lumMod val="50000"/>
                  </a:schemeClr>
                </a:solidFill>
                <a:latin typeface="Century Gothic" panose="020B0502020202020204" pitchFamily="34" charset="0"/>
              </a:rPr>
              <a:t>10. Parler italien, c’est difficile pour ta famille !  </a:t>
            </a:r>
            <a:endParaRPr lang="fr-FR" sz="1200" dirty="0">
              <a:solidFill>
                <a:schemeClr val="accent5">
                  <a:lumMod val="50000"/>
                </a:schemeClr>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06264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2/5</a:t>
            </a:r>
            <a:endParaRPr lang="fr-FR" sz="1200" dirty="0">
              <a:solidFill>
                <a:schemeClr val="accent5">
                  <a:lumMod val="50000"/>
                </a:schemeClr>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89974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3/5</a:t>
            </a:r>
            <a:endParaRPr lang="fr-FR" sz="1200" dirty="0">
              <a:solidFill>
                <a:schemeClr val="accent5">
                  <a:lumMod val="50000"/>
                </a:schemeClr>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57808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4/5</a:t>
            </a:r>
            <a:endParaRPr lang="fr-FR" sz="1200" dirty="0">
              <a:solidFill>
                <a:schemeClr val="accent5">
                  <a:lumMod val="50000"/>
                </a:schemeClr>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4515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5/5</a:t>
            </a:r>
            <a:endParaRPr lang="fr-FR" sz="1200" dirty="0">
              <a:solidFill>
                <a:schemeClr val="accent5">
                  <a:lumMod val="50000"/>
                </a:schemeClr>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833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introduce the English ‘-c’ ➜ French ‘-que’ word pattern and connect this with SSC [</a:t>
            </a:r>
            <a:r>
              <a:rPr lang="en-US" b="0" dirty="0" err="1"/>
              <a:t>qu</a:t>
            </a:r>
            <a:r>
              <a:rPr lang="en-US" b="0" dirty="0"/>
              <a:t>].</a:t>
            </a:r>
          </a:p>
          <a:p>
            <a:endParaRPr lang="en-US" b="1" dirty="0"/>
          </a:p>
          <a:p>
            <a:r>
              <a:rPr lang="en-US" b="1" dirty="0"/>
              <a:t>Procedure:</a:t>
            </a:r>
          </a:p>
          <a:p>
            <a:pPr marL="0" indent="0">
              <a:buNone/>
            </a:pPr>
            <a:r>
              <a:rPr lang="en-US" b="0" dirty="0"/>
              <a:t>1. Click to reveal the explanation. </a:t>
            </a:r>
          </a:p>
          <a:p>
            <a:pPr marL="0" indent="0">
              <a:buNone/>
            </a:pPr>
            <a:r>
              <a:rPr lang="en-US" b="0" dirty="0"/>
              <a:t>2. Remind students that SSC [</a:t>
            </a:r>
            <a:r>
              <a:rPr lang="en-US" b="0" dirty="0" err="1"/>
              <a:t>i</a:t>
            </a:r>
            <a:r>
              <a:rPr lang="en-US" b="0" dirty="0"/>
              <a:t>] sounds different in English and French. </a:t>
            </a:r>
            <a:r>
              <a:rPr lang="en-US" b="0" dirty="0" err="1"/>
              <a:t>Practise</a:t>
            </a:r>
            <a:r>
              <a:rPr lang="en-US" b="0" dirty="0"/>
              <a:t> pronouncing the endings French ‘-</a:t>
            </a:r>
            <a:r>
              <a:rPr lang="en-US" b="0" dirty="0" err="1"/>
              <a:t>ique</a:t>
            </a:r>
            <a:r>
              <a:rPr lang="en-US" b="0" dirty="0"/>
              <a:t>’ and English ‘-</a:t>
            </a:r>
            <a:r>
              <a:rPr lang="en-US" b="0" dirty="0" err="1"/>
              <a:t>ic</a:t>
            </a:r>
            <a:r>
              <a:rPr lang="en-US" b="0" dirty="0"/>
              <a:t>’, focusing on the [</a:t>
            </a:r>
            <a:r>
              <a:rPr lang="en-US" b="0" dirty="0" err="1"/>
              <a:t>i</a:t>
            </a:r>
            <a:r>
              <a:rPr lang="en-US" b="0" dirty="0"/>
              <a:t>] pronunciation (pronounced differently in French and English) and the [</a:t>
            </a:r>
            <a:r>
              <a:rPr lang="en-US" b="0" dirty="0" err="1"/>
              <a:t>qu</a:t>
            </a:r>
            <a:r>
              <a:rPr lang="en-US" b="0" dirty="0"/>
              <a:t>] spelling and pronunciation (pronounced the same way in French and English).</a:t>
            </a:r>
          </a:p>
          <a:p>
            <a:pPr marL="0" indent="0">
              <a:buNone/>
            </a:pPr>
            <a:r>
              <a:rPr lang="en-US" b="0" dirty="0"/>
              <a:t>3. Click on the French words to hear them said by a native speaker. Students repeat, and then say the English.</a:t>
            </a:r>
          </a:p>
          <a:p>
            <a:endParaRPr lang="en-US" b="0" dirty="0"/>
          </a:p>
          <a:p>
            <a:r>
              <a:rPr lang="en-US" b="1" dirty="0"/>
              <a:t>Transcript:</a:t>
            </a:r>
          </a:p>
          <a:p>
            <a:r>
              <a:rPr lang="en-US" b="0" dirty="0"/>
              <a:t>fantastique</a:t>
            </a:r>
          </a:p>
          <a:p>
            <a:r>
              <a:rPr lang="en-US" b="0" dirty="0" err="1"/>
              <a:t>historique</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Recap of </a:t>
            </a:r>
            <a:r>
              <a:rPr lang="en-US" b="0" i="1" dirty="0"/>
              <a:t>pour</a:t>
            </a:r>
            <a:r>
              <a:rPr lang="en-US" b="0" i="0" dirty="0"/>
              <a:t> and </a:t>
            </a:r>
            <a:r>
              <a:rPr lang="en-US" b="0" i="1" dirty="0"/>
              <a:t>sans + infinitive</a:t>
            </a:r>
            <a:endParaRPr lang="en-US" b="1" dirty="0"/>
          </a:p>
          <a:p>
            <a:endParaRPr lang="en-US" b="1" dirty="0"/>
          </a:p>
          <a:p>
            <a:r>
              <a:rPr lang="en-US" b="1" dirty="0"/>
              <a:t>Procedure:</a:t>
            </a:r>
          </a:p>
          <a:p>
            <a:r>
              <a:rPr lang="en-US" b="0" dirty="0"/>
              <a:t>1. Click through the explanations and examples, ensuring understanding.</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scaffolded oral translation; read-aloud of unfamiliar text; improving fluency of production</a:t>
            </a:r>
            <a:endParaRPr lang="en-US" b="1" dirty="0"/>
          </a:p>
          <a:p>
            <a:endParaRPr lang="en-US" b="1" dirty="0"/>
          </a:p>
          <a:p>
            <a:r>
              <a:rPr lang="en-US" b="1" dirty="0"/>
              <a:t>Procedure:</a:t>
            </a:r>
          </a:p>
          <a:p>
            <a:r>
              <a:rPr lang="en-US" b="0" dirty="0"/>
              <a:t>1. Students take it in turns to read sentences aloud, translating the English phrases into French as they go.</a:t>
            </a:r>
          </a:p>
          <a:p>
            <a:r>
              <a:rPr lang="en-US" b="0" dirty="0"/>
              <a:t>2. Click to reveal the answers.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fr-FR" sz="1200" dirty="0">
                <a:solidFill>
                  <a:schemeClr val="accent5">
                    <a:lumMod val="50000"/>
                  </a:schemeClr>
                </a:solidFill>
              </a:rPr>
              <a:t>expression [952]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1224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B635B19-0E61-4A18-A1C0-F78B9EC5CE82}"/>
              </a:ext>
            </a:extLst>
          </p:cNvPr>
          <p:cNvSpPr>
            <a:spLocks noGrp="1"/>
          </p:cNvSpPr>
          <p:nvPr>
            <p:ph type="body" idx="1"/>
          </p:nvPr>
        </p:nvSpPr>
        <p:spPr/>
        <p:txBody>
          <a:bodyPr/>
          <a:lstStyle/>
          <a:p>
            <a:r>
              <a:rPr lang="en-US" b="1" dirty="0"/>
              <a:t>OPTIONAL EXTENSION to bring together the different uses of infinitives in French, and their translations into English (can be set for homework)</a:t>
            </a:r>
          </a:p>
          <a:p>
            <a:endParaRPr lang="en-US" b="1" dirty="0"/>
          </a:p>
          <a:p>
            <a:r>
              <a:rPr lang="en-US" b="1" dirty="0"/>
              <a:t>Timing: 10 minutes</a:t>
            </a:r>
          </a:p>
          <a:p>
            <a:endParaRPr lang="en-US" b="1" dirty="0"/>
          </a:p>
          <a:p>
            <a:r>
              <a:rPr lang="en-US" b="1" dirty="0"/>
              <a:t>Aim: </a:t>
            </a:r>
            <a:r>
              <a:rPr lang="en-US" b="0" dirty="0"/>
              <a:t>Written recognition of different uses of the French infinitive. French-English translation. Raising awareness about English language.</a:t>
            </a:r>
          </a:p>
          <a:p>
            <a:endParaRPr lang="en-US" b="1" dirty="0"/>
          </a:p>
          <a:p>
            <a:r>
              <a:rPr lang="en-US" b="1" dirty="0"/>
              <a:t>Procedure:</a:t>
            </a:r>
          </a:p>
          <a:p>
            <a:pPr marL="0" indent="0">
              <a:buNone/>
            </a:pPr>
            <a:r>
              <a:rPr lang="en-US" b="0" dirty="0"/>
              <a:t>1. Students read the text and list the fourteen infinitives. </a:t>
            </a:r>
            <a:r>
              <a:rPr lang="en-US" b="0" i="1" dirty="0" err="1"/>
              <a:t>Pratiquer</a:t>
            </a:r>
            <a:r>
              <a:rPr lang="en-US" b="0" i="1" dirty="0"/>
              <a:t> </a:t>
            </a:r>
            <a:r>
              <a:rPr lang="en-US" b="0" i="0" dirty="0"/>
              <a:t>and </a:t>
            </a:r>
            <a:r>
              <a:rPr lang="en-US" b="0" i="1" dirty="0"/>
              <a:t>explorer</a:t>
            </a:r>
            <a:r>
              <a:rPr lang="en-US" b="0" i="0" dirty="0"/>
              <a:t> have not been learned, but they are cognates and should be </a:t>
            </a:r>
            <a:r>
              <a:rPr lang="en-US" b="0" i="0" dirty="0" err="1"/>
              <a:t>recognisable</a:t>
            </a:r>
            <a:r>
              <a:rPr lang="en-US" b="0" i="0" dirty="0"/>
              <a:t> as verbs form the –ER ending.</a:t>
            </a:r>
          </a:p>
          <a:p>
            <a:pPr marL="0" indent="0">
              <a:buNone/>
            </a:pPr>
            <a:r>
              <a:rPr lang="en-US" b="0" i="0" dirty="0"/>
              <a:t>2. Click to reveal the location of the verbs.</a:t>
            </a:r>
          </a:p>
          <a:p>
            <a:pPr marL="0" indent="0">
              <a:buNone/>
            </a:pPr>
            <a:r>
              <a:rPr lang="en-US" b="0" dirty="0"/>
              <a:t>3. Students translate the verbs using the most suitable verb form in English according to the context.</a:t>
            </a:r>
          </a:p>
          <a:p>
            <a:pPr marL="0" indent="0">
              <a:buNone/>
            </a:pPr>
            <a:r>
              <a:rPr lang="en-US" b="0" dirty="0"/>
              <a:t>4. Click to reveal the answers. Translate orally for each section, discussing the choice of verb form and the reasons for it.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used(1 is the most frequent word in French): </a:t>
            </a:r>
            <a:br>
              <a:rPr lang="en-GB" baseline="0" dirty="0"/>
            </a:br>
            <a:r>
              <a:rPr lang="en-GB" baseline="0" dirty="0" err="1"/>
              <a:t>vallée</a:t>
            </a:r>
            <a:r>
              <a:rPr lang="en-GB" baseline="0" dirty="0"/>
              <a:t> [2856], fantastique [4107], ski [4571], </a:t>
            </a:r>
            <a:r>
              <a:rPr lang="en-GB" baseline="0" dirty="0" err="1"/>
              <a:t>pratiquer</a:t>
            </a:r>
            <a:r>
              <a:rPr lang="en-GB" baseline="0" dirty="0"/>
              <a:t> [1268], chalet [&gt;5000], </a:t>
            </a:r>
            <a:r>
              <a:rPr lang="en-GB" baseline="0" dirty="0" err="1"/>
              <a:t>typique</a:t>
            </a:r>
            <a:r>
              <a:rPr lang="en-GB" baseline="0" dirty="0"/>
              <a:t> [4178], </a:t>
            </a:r>
            <a:r>
              <a:rPr lang="en-GB" baseline="0" dirty="0" err="1"/>
              <a:t>confortable</a:t>
            </a:r>
            <a:r>
              <a:rPr lang="en-GB" baseline="0" dirty="0"/>
              <a:t> [3964], explorer [3204], architecture [4182], </a:t>
            </a:r>
            <a:r>
              <a:rPr lang="en-GB" baseline="0" dirty="0" err="1"/>
              <a:t>romain</a:t>
            </a:r>
            <a:r>
              <a:rPr lang="en-GB" baseline="0" dirty="0"/>
              <a:t> [3144], photo [1412], ch</a:t>
            </a:r>
            <a:r>
              <a:rPr lang="en-GB" baseline="0" dirty="0">
                <a:latin typeface="Century Gothic" panose="020B0502020202020204" pitchFamily="34" charset="0"/>
              </a:rPr>
              <a:t>âteau [3510], </a:t>
            </a:r>
            <a:r>
              <a:rPr lang="en-GB" baseline="0" dirty="0" err="1">
                <a:latin typeface="Century Gothic" panose="020B0502020202020204" pitchFamily="34" charset="0"/>
              </a:rPr>
              <a:t>finalement</a:t>
            </a:r>
            <a:r>
              <a:rPr lang="en-GB" baseline="0" dirty="0">
                <a:latin typeface="Century Gothic" panose="020B0502020202020204" pitchFamily="34" charset="0"/>
              </a:rPr>
              <a:t> [843]</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fr-F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9.1.2.2 vocabulary learning homework is here: https://resources.ncelp.org/concern/resources/7h149r38z?locale=en</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GB" b="0" noProof="0" dirty="0"/>
              <a:t>Oral production of words containing SSC [</a:t>
            </a:r>
            <a:r>
              <a:rPr lang="en-GB" b="0" noProof="0" dirty="0" err="1"/>
              <a:t>qu</a:t>
            </a:r>
            <a:r>
              <a:rPr lang="en-GB" b="0" noProof="0" dirty="0"/>
              <a:t>]; application of English-French word patterns.</a:t>
            </a:r>
          </a:p>
          <a:p>
            <a:endParaRPr lang="en-US" b="1" dirty="0"/>
          </a:p>
          <a:p>
            <a:r>
              <a:rPr lang="en-US" b="1" dirty="0"/>
              <a:t>Procedure:</a:t>
            </a:r>
          </a:p>
          <a:p>
            <a:pPr marL="0" indent="0">
              <a:buNone/>
            </a:pPr>
            <a:r>
              <a:rPr lang="en-US" b="0" dirty="0"/>
              <a:t>1. Students translate the French words into English, applying the knowledge of French-English word patterns covered in the last slide.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Click on the audio button to hear the words pronounced by a native speaker.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Students repeat and then say the English translation aloud, focusing on the pronunciation of –(</a:t>
            </a:r>
            <a:r>
              <a:rPr lang="en-US" b="0" dirty="0" err="1"/>
              <a:t>i</a:t>
            </a:r>
            <a:r>
              <a:rPr lang="en-US" b="0" dirty="0"/>
              <a:t>)c/-(</a:t>
            </a:r>
            <a:r>
              <a:rPr lang="en-US" b="0" dirty="0" err="1"/>
              <a:t>i</a:t>
            </a:r>
            <a:r>
              <a:rPr lang="en-US" b="0" dirty="0"/>
              <a:t>)que.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Click to bring up the bubble with information about the range of English spelling variations equivalent to the French -que.</a:t>
            </a:r>
          </a:p>
          <a:p>
            <a:endParaRPr lang="en-US" b="0" dirty="0"/>
          </a:p>
          <a:p>
            <a:r>
              <a:rPr lang="en-US" b="1" dirty="0"/>
              <a:t>Transcript:</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 catholique</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 risque</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 marque</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 rythmique</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 critique</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 scientifique</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 attaque</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 plastique</a:t>
            </a:r>
          </a:p>
          <a:p>
            <a:endParaRPr lang="en-US" b="1" dirty="0"/>
          </a:p>
          <a:p>
            <a:pPr rtl="0" eaLnBrk="1" fontAlgn="t" latinLnBrk="0" hangingPunct="1"/>
            <a:r>
              <a:rPr lang="en-GB" b="1" baseline="0" dirty="0"/>
              <a:t>Word frequency of cognates used (1 is the most frequent word in French): </a:t>
            </a:r>
          </a:p>
          <a:p>
            <a:pPr marL="0" marR="0" lvl="0" indent="0" algn="l" defTabSz="914400" rtl="0" eaLnBrk="1" fontAlgn="t"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catholique [1578]</a:t>
            </a:r>
            <a:r>
              <a:rPr lang="en-GB" sz="1200" b="0"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risque [640]</a:t>
            </a:r>
            <a:r>
              <a:rPr lang="en-GB" sz="1200" b="0"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marque [1344]</a:t>
            </a:r>
            <a:r>
              <a:rPr lang="en-GB" sz="1200" b="0"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rythmique [&gt;5000]</a:t>
            </a:r>
            <a:r>
              <a:rPr lang="en-GB" sz="1200" b="0"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a:t>
            </a:r>
            <a:r>
              <a:rPr lang="en-GB" sz="1200" b="0"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critique [909]</a:t>
            </a:r>
            <a:r>
              <a:rPr lang="en-GB" sz="1200" b="0"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scientifique [950], attaque [1655], plastique [2191]</a:t>
            </a: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199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dirty="0"/>
              <a:t>Timing: 8 minutes</a:t>
            </a:r>
          </a:p>
          <a:p>
            <a:pPr marL="0"/>
            <a:br>
              <a:rPr lang="en-GB" b="1" baseline="0" dirty="0"/>
            </a:br>
            <a:r>
              <a:rPr lang="en-GB" b="1" baseline="0" dirty="0"/>
              <a:t>Aim: </a:t>
            </a:r>
            <a:r>
              <a:rPr lang="en-GB" b="0" baseline="0" dirty="0"/>
              <a:t>Aural comprehension of this week’s new vocabulary; using the new vocabulary items in context; reading comprehension.</a:t>
            </a:r>
          </a:p>
          <a:p>
            <a:pPr marL="0"/>
            <a:r>
              <a:rPr lang="en-GB" sz="1200" b="1" i="1" kern="1200" dirty="0">
                <a:solidFill>
                  <a:schemeClr val="tx1"/>
                </a:solidFill>
                <a:effectLst/>
                <a:latin typeface="+mn-lt"/>
                <a:ea typeface="+mn-ea"/>
                <a:cs typeface="+mn-cs"/>
              </a:rPr>
              <a:t>Note: </a:t>
            </a:r>
            <a:r>
              <a:rPr lang="en-GB" sz="1200" kern="1200" dirty="0">
                <a:solidFill>
                  <a:schemeClr val="tx1"/>
                </a:solidFill>
                <a:effectLst/>
                <a:latin typeface="+mn-lt"/>
                <a:ea typeface="+mn-ea"/>
                <a:cs typeface="+mn-cs"/>
              </a:rPr>
              <a:t>Students in Y8 pre-learn vocabulary on Quizlet, additionally completing several tasks.  This activity provides an additional step; listening and understanding the new vocabulary and using it in context.</a:t>
            </a:r>
          </a:p>
          <a:p>
            <a:pPr marL="0"/>
            <a:endParaRPr lang="en-GB" sz="1200" kern="1200" dirty="0">
              <a:solidFill>
                <a:schemeClr val="tx1"/>
              </a:solidFill>
              <a:effectLst/>
              <a:latin typeface="+mn-lt"/>
              <a:ea typeface="+mn-ea"/>
              <a:cs typeface="+mn-cs"/>
            </a:endParaRPr>
          </a:p>
          <a:p>
            <a:pPr marL="0"/>
            <a:r>
              <a:rPr lang="en-GB" sz="1200" b="1" kern="1200" dirty="0">
                <a:solidFill>
                  <a:schemeClr val="tx1"/>
                </a:solidFill>
                <a:effectLst/>
                <a:latin typeface="+mn-lt"/>
                <a:ea typeface="+mn-ea"/>
                <a:cs typeface="+mn-cs"/>
              </a:rPr>
              <a:t>Procedure: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1. Click to hear the word in French.</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2. Students write down the meaning in English.</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3. Click to check answers.</a:t>
            </a:r>
          </a:p>
          <a:p>
            <a:pPr marL="0"/>
            <a:r>
              <a:rPr lang="en-GB" sz="1200" kern="1200" dirty="0">
                <a:solidFill>
                  <a:schemeClr val="tx1"/>
                </a:solidFill>
                <a:effectLst/>
                <a:latin typeface="+mn-lt"/>
                <a:ea typeface="+mn-ea"/>
                <a:cs typeface="+mn-cs"/>
              </a:rPr>
              <a:t>4. Click to play the audio again.</a:t>
            </a:r>
          </a:p>
          <a:p>
            <a:pPr marL="0"/>
            <a:r>
              <a:rPr lang="en-GB" sz="1200" kern="1200" dirty="0">
                <a:solidFill>
                  <a:schemeClr val="tx1"/>
                </a:solidFill>
                <a:effectLst/>
                <a:latin typeface="+mn-lt"/>
                <a:ea typeface="+mn-ea"/>
                <a:cs typeface="+mn-cs"/>
              </a:rPr>
              <a:t>5. Students transcribe the French.</a:t>
            </a:r>
          </a:p>
          <a:p>
            <a:pPr marL="0"/>
            <a:r>
              <a:rPr lang="en-GB" sz="1200" kern="1200" dirty="0">
                <a:solidFill>
                  <a:schemeClr val="tx1"/>
                </a:solidFill>
                <a:effectLst/>
                <a:latin typeface="+mn-lt"/>
                <a:ea typeface="+mn-ea"/>
                <a:cs typeface="+mn-cs"/>
              </a:rPr>
              <a:t>6. Click to check answers.</a:t>
            </a:r>
          </a:p>
          <a:p>
            <a:pPr marL="0"/>
            <a:r>
              <a:rPr lang="en-GB" sz="1200" kern="1200" dirty="0">
                <a:solidFill>
                  <a:schemeClr val="tx1"/>
                </a:solidFill>
                <a:effectLst/>
                <a:latin typeface="+mn-lt"/>
                <a:ea typeface="+mn-ea"/>
                <a:cs typeface="+mn-cs"/>
              </a:rPr>
              <a:t>7. Students use the words to fill in the gaps in the text.</a:t>
            </a:r>
          </a:p>
          <a:p>
            <a:pPr marL="0"/>
            <a:r>
              <a:rPr lang="en-GB" sz="1200" kern="1200" dirty="0">
                <a:solidFill>
                  <a:schemeClr val="tx1"/>
                </a:solidFill>
                <a:effectLst/>
                <a:latin typeface="+mn-lt"/>
                <a:ea typeface="+mn-ea"/>
                <a:cs typeface="+mn-cs"/>
              </a:rPr>
              <a:t>8. Click to check answers. </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Transcript:</a:t>
            </a:r>
            <a:br>
              <a:rPr lang="en-GB" sz="1200" b="1"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utile</a:t>
            </a:r>
          </a:p>
          <a:p>
            <a:pPr marL="0"/>
            <a:r>
              <a:rPr lang="en-GB" sz="1200" b="0" kern="1200" dirty="0" err="1">
                <a:solidFill>
                  <a:schemeClr val="tx1"/>
                </a:solidFill>
                <a:effectLst/>
                <a:latin typeface="+mn-lt"/>
                <a:ea typeface="+mn-ea"/>
                <a:cs typeface="+mn-cs"/>
              </a:rPr>
              <a:t>historique</a:t>
            </a:r>
            <a:endParaRPr lang="en-GB" sz="1200" b="0" kern="1200" dirty="0">
              <a:solidFill>
                <a:schemeClr val="tx1"/>
              </a:solidFill>
              <a:effectLst/>
              <a:latin typeface="+mn-lt"/>
              <a:ea typeface="+mn-ea"/>
              <a:cs typeface="+mn-cs"/>
            </a:endParaRPr>
          </a:p>
          <a:p>
            <a:pPr marL="0"/>
            <a:r>
              <a:rPr lang="en-GB" sz="1200" b="0" kern="1200" dirty="0" err="1">
                <a:solidFill>
                  <a:schemeClr val="tx1"/>
                </a:solidFill>
                <a:effectLst/>
                <a:latin typeface="+mn-lt"/>
                <a:ea typeface="+mn-ea"/>
                <a:cs typeface="+mn-cs"/>
              </a:rPr>
              <a:t>empêcher</a:t>
            </a:r>
            <a:endParaRPr lang="en-GB" sz="1200" b="0" kern="1200" dirty="0">
              <a:solidFill>
                <a:schemeClr val="tx1"/>
              </a:solidFill>
              <a:effectLst/>
              <a:latin typeface="+mn-lt"/>
              <a:ea typeface="+mn-ea"/>
              <a:cs typeface="+mn-cs"/>
            </a:endParaRPr>
          </a:p>
          <a:p>
            <a:pPr marL="0"/>
            <a:r>
              <a:rPr lang="en-GB" sz="1200" b="0" kern="1200" dirty="0" err="1">
                <a:solidFill>
                  <a:schemeClr val="tx1"/>
                </a:solidFill>
                <a:effectLst/>
                <a:latin typeface="+mn-lt"/>
                <a:ea typeface="+mn-ea"/>
                <a:cs typeface="+mn-cs"/>
              </a:rPr>
              <a:t>essentiel</a:t>
            </a:r>
            <a:endParaRPr lang="en-GB" sz="1200" b="0" kern="1200" dirty="0">
              <a:solidFill>
                <a:schemeClr val="tx1"/>
              </a:solidFill>
              <a:effectLst/>
              <a:latin typeface="+mn-lt"/>
              <a:ea typeface="+mn-ea"/>
              <a:cs typeface="+mn-cs"/>
            </a:endParaRPr>
          </a:p>
          <a:p>
            <a:pPr marL="0"/>
            <a:r>
              <a:rPr lang="en-GB" sz="1200" b="0" kern="1200" dirty="0">
                <a:solidFill>
                  <a:schemeClr val="tx1"/>
                </a:solidFill>
                <a:effectLst/>
                <a:latin typeface="+mn-lt"/>
                <a:ea typeface="+mn-ea"/>
                <a:cs typeface="+mn-cs"/>
              </a:rPr>
              <a:t>la region</a:t>
            </a:r>
          </a:p>
          <a:p>
            <a:pPr marL="0"/>
            <a:r>
              <a:rPr lang="en-GB" sz="1200" b="0" kern="1200" dirty="0">
                <a:solidFill>
                  <a:schemeClr val="tx1"/>
                </a:solidFill>
                <a:effectLst/>
                <a:latin typeface="+mn-lt"/>
                <a:ea typeface="+mn-ea"/>
                <a:cs typeface="+mn-cs"/>
              </a:rPr>
              <a:t>le ch</a:t>
            </a:r>
            <a:r>
              <a:rPr lang="en-GB" sz="1200" b="0" kern="1200" dirty="0">
                <a:solidFill>
                  <a:schemeClr val="tx1"/>
                </a:solidFill>
                <a:effectLst/>
                <a:latin typeface="Century Gothic" panose="020B0502020202020204" pitchFamily="34" charset="0"/>
                <a:ea typeface="+mn-ea"/>
                <a:cs typeface="+mn-cs"/>
              </a:rPr>
              <a:t>âteau</a:t>
            </a:r>
          </a:p>
          <a:p>
            <a:pPr marL="0"/>
            <a:r>
              <a:rPr lang="en-GB" sz="1200" b="0" kern="1200" dirty="0" err="1">
                <a:solidFill>
                  <a:schemeClr val="tx1"/>
                </a:solidFill>
                <a:effectLst/>
                <a:latin typeface="Century Gothic" panose="020B0502020202020204" pitchFamily="34" charset="0"/>
                <a:ea typeface="+mn-ea"/>
                <a:cs typeface="+mn-cs"/>
              </a:rPr>
              <a:t>risquer</a:t>
            </a:r>
            <a:endParaRPr lang="en-GB" sz="1200" b="0" kern="1200" dirty="0">
              <a:solidFill>
                <a:schemeClr val="tx1"/>
              </a:solidFill>
              <a:effectLst/>
              <a:latin typeface="Century Gothic" panose="020B0502020202020204" pitchFamily="34" charset="0"/>
              <a:ea typeface="+mn-ea"/>
              <a:cs typeface="+mn-cs"/>
            </a:endParaRPr>
          </a:p>
          <a:p>
            <a:pPr marL="0"/>
            <a:r>
              <a:rPr lang="en-GB" sz="1200" b="0" kern="1200" dirty="0" err="1">
                <a:solidFill>
                  <a:schemeClr val="tx1"/>
                </a:solidFill>
                <a:effectLst/>
                <a:latin typeface="Century Gothic" panose="020B0502020202020204" pitchFamily="34" charset="0"/>
                <a:ea typeface="+mn-ea"/>
                <a:cs typeface="+mn-cs"/>
              </a:rPr>
              <a:t>pratiquer</a:t>
            </a:r>
            <a:endParaRPr lang="en-GB" sz="1200" b="0" kern="1200" dirty="0">
              <a:solidFill>
                <a:schemeClr val="tx1"/>
              </a:solidFill>
              <a:effectLst/>
              <a:latin typeface="Century Gothic" panose="020B0502020202020204" pitchFamily="34" charset="0"/>
              <a:ea typeface="+mn-ea"/>
              <a:cs typeface="+mn-cs"/>
            </a:endParaRPr>
          </a:p>
          <a:p>
            <a:pPr marL="0"/>
            <a:r>
              <a:rPr lang="en-GB" sz="1200" b="0" kern="1200" dirty="0">
                <a:solidFill>
                  <a:schemeClr val="tx1"/>
                </a:solidFill>
                <a:effectLst/>
                <a:latin typeface="Century Gothic" panose="020B0502020202020204" pitchFamily="34" charset="0"/>
                <a:ea typeface="+mn-ea"/>
                <a:cs typeface="+mn-cs"/>
              </a:rPr>
              <a:t>fantastique</a:t>
            </a:r>
          </a:p>
          <a:p>
            <a:pPr marL="0"/>
            <a:r>
              <a:rPr lang="en-GB" sz="1200" b="0" kern="1200" dirty="0">
                <a:solidFill>
                  <a:schemeClr val="tx1"/>
                </a:solidFill>
                <a:effectLst/>
                <a:latin typeface="Century Gothic" panose="020B0502020202020204" pitchFamily="34" charset="0"/>
                <a:ea typeface="+mn-ea"/>
                <a:cs typeface="+mn-cs"/>
              </a:rPr>
              <a:t>respecter</a:t>
            </a:r>
          </a:p>
          <a:p>
            <a:pPr marL="0"/>
            <a:endParaRPr lang="en-GB" sz="1200" b="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err="1"/>
              <a:t>victoire</a:t>
            </a:r>
            <a:r>
              <a:rPr lang="en-GB" baseline="0" dirty="0"/>
              <a:t> [1373]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a:endParaRPr lang="en-GB" sz="1200" b="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00 4009 </a:t>
            </a:r>
            <a:r>
              <a:rPr lang="en-GB"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Ruine</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 der Burg </a:t>
            </a:r>
            <a:r>
              <a:rPr lang="en-GB"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Chinon</a:t>
            </a:r>
            <a:r>
              <a:rPr lang="en-GB" sz="1800" dirty="0">
                <a:effectLst/>
                <a:latin typeface="Calibri" panose="020F0502020204030204" pitchFamily="34" charset="0"/>
                <a:ea typeface="Calibri" panose="020F0502020204030204" pitchFamily="34" charset="0"/>
                <a:cs typeface="Times New Roman" panose="02020603050405020304" pitchFamily="18" charset="0"/>
              </a:rPr>
              <a:t> by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W. </a:t>
            </a:r>
            <a:r>
              <a:rPr lang="en-GB"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Bulach</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licensed under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CC BY-SA 4.0</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recap definition of an infinitive; to recap infinitive forms.</a:t>
            </a:r>
            <a:endParaRPr lang="en-US" b="1" dirty="0"/>
          </a:p>
          <a:p>
            <a:endParaRPr lang="en-US" b="1" dirty="0"/>
          </a:p>
          <a:p>
            <a:r>
              <a:rPr lang="en-US" b="1" dirty="0"/>
              <a:t>Procedure:</a:t>
            </a:r>
          </a:p>
          <a:p>
            <a:r>
              <a:rPr lang="en-US" b="0" dirty="0"/>
              <a:t>1. Click to reveal explanations.</a:t>
            </a:r>
          </a:p>
          <a:p>
            <a:r>
              <a:rPr lang="en-US" b="0" dirty="0"/>
              <a:t>2. Ask students to list any other examples of infinitives they can think of that fit each verb group.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a:t>
            </a:r>
          </a:p>
          <a:p>
            <a:endParaRPr lang="en-US" b="1" dirty="0"/>
          </a:p>
          <a:p>
            <a:r>
              <a:rPr lang="en-US" b="1" dirty="0"/>
              <a:t>Aim: </a:t>
            </a:r>
            <a:r>
              <a:rPr lang="en-US" b="0" dirty="0"/>
              <a:t>Recognition and oral production of short and long forms of known verbs.</a:t>
            </a:r>
            <a:endParaRPr lang="en-US" b="1" dirty="0"/>
          </a:p>
          <a:p>
            <a:endParaRPr lang="en-US" b="1" dirty="0"/>
          </a:p>
          <a:p>
            <a:r>
              <a:rPr lang="en-US" b="1" dirty="0"/>
              <a:t>Procedure:</a:t>
            </a:r>
          </a:p>
          <a:p>
            <a:r>
              <a:rPr lang="en-US" b="0" dirty="0"/>
              <a:t>1. Click on a number to hear a verb.</a:t>
            </a:r>
          </a:p>
          <a:p>
            <a:r>
              <a:rPr lang="en-US" b="0" dirty="0"/>
              <a:t>2. Students tick whether they hear the short (il/</a:t>
            </a:r>
            <a:r>
              <a:rPr lang="en-US" b="0" dirty="0" err="1"/>
              <a:t>elle</a:t>
            </a:r>
            <a:r>
              <a:rPr lang="en-US" b="0" dirty="0"/>
              <a:t>) form or the long form.</a:t>
            </a:r>
          </a:p>
          <a:p>
            <a:r>
              <a:rPr lang="en-US" b="0" dirty="0"/>
              <a:t>3. Click to reveal the answers.</a:t>
            </a:r>
          </a:p>
          <a:p>
            <a:r>
              <a:rPr lang="en-US" b="0" dirty="0"/>
              <a:t>4. Students say the other form of each verb.</a:t>
            </a:r>
          </a:p>
          <a:p>
            <a:r>
              <a:rPr lang="en-US" b="0" dirty="0"/>
              <a:t>5. Click to reveal the answers.</a:t>
            </a:r>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472C4">
                    <a:lumMod val="50000"/>
                  </a:srgbClr>
                </a:solidFill>
                <a:latin typeface="Century Gothic" panose="020F0302020204030204"/>
              </a:rPr>
              <a:t>1) </a:t>
            </a:r>
            <a:r>
              <a:rPr lang="en-US" sz="1200" dirty="0" err="1">
                <a:solidFill>
                  <a:srgbClr val="4472C4">
                    <a:lumMod val="50000"/>
                  </a:srgbClr>
                </a:solidFill>
                <a:latin typeface="Century Gothic" panose="020F0302020204030204"/>
              </a:rPr>
              <a:t>dit</a:t>
            </a:r>
            <a:endParaRPr lang="en-US" sz="12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manger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472C4">
                    <a:lumMod val="50000"/>
                  </a:srgbClr>
                </a:solidFill>
                <a:latin typeface="Century Gothic" panose="020F0302020204030204"/>
              </a:rPr>
              <a:t>3) </a:t>
            </a:r>
            <a:r>
              <a:rPr lang="en-US" sz="1200" dirty="0" err="1">
                <a:solidFill>
                  <a:srgbClr val="4472C4">
                    <a:lumMod val="50000"/>
                  </a:srgbClr>
                </a:solidFill>
                <a:latin typeface="Century Gothic" panose="020F0302020204030204"/>
              </a:rPr>
              <a:t>choisir</a:t>
            </a:r>
            <a:endParaRPr lang="en-US" sz="12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apprend</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472C4">
                    <a:lumMod val="50000"/>
                  </a:srgbClr>
                </a:solidFill>
                <a:latin typeface="Century Gothic" panose="020F0302020204030204"/>
              </a:rPr>
              <a:t>5) </a:t>
            </a:r>
            <a:r>
              <a:rPr lang="en-US" sz="1200" dirty="0" err="1">
                <a:solidFill>
                  <a:srgbClr val="4472C4">
                    <a:lumMod val="50000"/>
                  </a:srgbClr>
                </a:solidFill>
                <a:latin typeface="Century Gothic" panose="020F0302020204030204"/>
              </a:rPr>
              <a:t>réussit</a:t>
            </a:r>
            <a:endParaRPr lang="en-US" sz="12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comprendre</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472C4">
                    <a:lumMod val="50000"/>
                  </a:srgbClr>
                </a:solidFill>
                <a:latin typeface="Century Gothic" panose="020F0302020204030204"/>
              </a:rPr>
              <a:t>7) </a:t>
            </a:r>
            <a:r>
              <a:rPr lang="en-US" sz="1200" dirty="0" err="1">
                <a:solidFill>
                  <a:srgbClr val="4472C4">
                    <a:lumMod val="50000"/>
                  </a:srgbClr>
                </a:solidFill>
                <a:latin typeface="Century Gothic" panose="020F0302020204030204"/>
              </a:rPr>
              <a:t>répond</a:t>
            </a:r>
            <a:endParaRPr lang="en-US" sz="12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472C4">
                    <a:lumMod val="50000"/>
                  </a:srgbClr>
                </a:solidFill>
                <a:latin typeface="Century Gothic" panose="020F0302020204030204"/>
              </a:rPr>
              <a:t>8) </a:t>
            </a:r>
            <a:r>
              <a:rPr lang="en-US" sz="1200" dirty="0" err="1">
                <a:solidFill>
                  <a:srgbClr val="4472C4">
                    <a:lumMod val="50000"/>
                  </a:srgbClr>
                </a:solidFill>
                <a:latin typeface="Century Gothic" panose="020F0302020204030204"/>
              </a:rPr>
              <a:t>devient</a:t>
            </a:r>
            <a:endParaRPr lang="en-US" sz="12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472C4">
                    <a:lumMod val="50000"/>
                  </a:srgbClr>
                </a:solidFill>
                <a:latin typeface="Century Gothic" panose="020F0302020204030204"/>
              </a:rPr>
              <a:t>9) </a:t>
            </a:r>
            <a:r>
              <a:rPr lang="en-US" sz="1200" dirty="0" err="1">
                <a:solidFill>
                  <a:srgbClr val="4472C4">
                    <a:lumMod val="50000"/>
                  </a:srgbClr>
                </a:solidFill>
                <a:latin typeface="Century Gothic" panose="020F0302020204030204"/>
              </a:rPr>
              <a:t>marche</a:t>
            </a:r>
            <a:endParaRPr lang="en-US" sz="12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472C4">
                    <a:lumMod val="50000"/>
                  </a:srgbClr>
                </a:solidFill>
                <a:latin typeface="Century Gothic" panose="020F0302020204030204"/>
              </a:rPr>
              <a:t>10) </a:t>
            </a:r>
            <a:r>
              <a:rPr lang="en-US" sz="1200" dirty="0" err="1">
                <a:solidFill>
                  <a:srgbClr val="4472C4">
                    <a:lumMod val="50000"/>
                  </a:srgbClr>
                </a:solidFill>
                <a:latin typeface="Century Gothic" panose="020F0302020204030204"/>
              </a:rPr>
              <a:t>décrire</a:t>
            </a:r>
            <a:endParaRPr lang="en-US" sz="12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472C4">
                    <a:lumMod val="50000"/>
                  </a:srgbClr>
                </a:solidFill>
                <a:latin typeface="Century Gothic" panose="020F0302020204030204"/>
              </a:rPr>
              <a:t>11) sort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472C4">
                    <a:lumMod val="50000"/>
                  </a:srgbClr>
                </a:solidFill>
                <a:latin typeface="Century Gothic" panose="020F0302020204030204"/>
              </a:rPr>
              <a:t>12) </a:t>
            </a:r>
            <a:r>
              <a:rPr lang="en-US" sz="1200" dirty="0" err="1">
                <a:solidFill>
                  <a:srgbClr val="4472C4">
                    <a:lumMod val="50000"/>
                  </a:srgbClr>
                </a:solidFill>
                <a:latin typeface="Century Gothic" panose="020F0302020204030204"/>
              </a:rPr>
              <a:t>dormir</a:t>
            </a:r>
            <a:endParaRPr lang="en-US" sz="12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472C4">
                    <a:lumMod val="50000"/>
                  </a:srgbClr>
                </a:solidFill>
                <a:latin typeface="Century Gothic" panose="020F0302020204030204"/>
              </a:rPr>
              <a:t>13) entendre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472C4">
                    <a:lumMod val="50000"/>
                  </a:srgbClr>
                </a:solidFill>
                <a:latin typeface="Century Gothic" panose="020F0302020204030204"/>
              </a:rPr>
              <a:t>14) </a:t>
            </a:r>
            <a:r>
              <a:rPr lang="en-US" sz="1200" dirty="0" err="1">
                <a:solidFill>
                  <a:srgbClr val="4472C4">
                    <a:lumMod val="50000"/>
                  </a:srgbClr>
                </a:solidFill>
                <a:latin typeface="Century Gothic" panose="020F0302020204030204"/>
              </a:rPr>
              <a:t>revenir</a:t>
            </a:r>
            <a:endParaRPr lang="en-US" sz="12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472C4">
                    <a:lumMod val="50000"/>
                  </a:srgbClr>
                </a:solidFill>
                <a:latin typeface="Century Gothic" panose="020F0302020204030204"/>
              </a:rPr>
              <a:t>15) </a:t>
            </a:r>
            <a:r>
              <a:rPr lang="en-US" sz="1200" b="0" dirty="0" err="1">
                <a:solidFill>
                  <a:schemeClr val="accent5">
                    <a:lumMod val="50000"/>
                  </a:schemeClr>
                </a:solidFill>
              </a:rPr>
              <a:t>être</a:t>
            </a:r>
            <a:endParaRPr lang="en-US" sz="1200" b="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4472C4">
                    <a:lumMod val="50000"/>
                  </a:srgbClr>
                </a:solidFill>
                <a:latin typeface="Century Gothic" panose="020F0302020204030204"/>
              </a:rPr>
              <a:t>16) </a:t>
            </a:r>
            <a:r>
              <a:rPr lang="en-US" sz="1200" b="0" dirty="0" err="1">
                <a:solidFill>
                  <a:srgbClr val="4472C4">
                    <a:lumMod val="50000"/>
                  </a:srgbClr>
                </a:solidFill>
                <a:latin typeface="Century Gothic" panose="020F0302020204030204"/>
              </a:rPr>
              <a:t>Va</a:t>
            </a:r>
            <a:endParaRPr lang="en-US" sz="1200" b="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err="1"/>
              <a:t>forme</a:t>
            </a:r>
            <a:r>
              <a:rPr lang="en-GB" baseline="0" dirty="0"/>
              <a:t> [369], </a:t>
            </a:r>
            <a:r>
              <a:rPr lang="en-GB" baseline="0" dirty="0" err="1"/>
              <a:t>infinitif</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4472C4">
                  <a:lumMod val="50000"/>
                </a:srgbClr>
              </a:solidFill>
              <a:latin typeface="Century Gothic" panose="020F03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recognition and written production of short forms and infinitives of unknown verbs</a:t>
            </a:r>
            <a:endParaRPr lang="en-US" b="1" dirty="0"/>
          </a:p>
          <a:p>
            <a:endParaRPr lang="en-US" b="1" dirty="0"/>
          </a:p>
          <a:p>
            <a:r>
              <a:rPr lang="en-US" b="1" dirty="0"/>
              <a:t>Procedure:</a:t>
            </a:r>
          </a:p>
          <a:p>
            <a:r>
              <a:rPr lang="en-US" b="0" dirty="0"/>
              <a:t>1. Students tick whether each verb is in the short (je) form or the long form.</a:t>
            </a:r>
          </a:p>
          <a:p>
            <a:r>
              <a:rPr lang="en-US" b="0" dirty="0"/>
              <a:t>2. Click to reveal answers.</a:t>
            </a:r>
          </a:p>
          <a:p>
            <a:r>
              <a:rPr lang="en-US" b="0" dirty="0"/>
              <a:t>3. Students write the other form of each verb. The anchor verbs are provided to help with </a:t>
            </a:r>
            <a:r>
              <a:rPr lang="en-US" b="0" i="1" dirty="0"/>
              <a:t>–</a:t>
            </a:r>
            <a:r>
              <a:rPr lang="en-US" b="0" i="1" dirty="0" err="1"/>
              <a:t>ir</a:t>
            </a:r>
            <a:r>
              <a:rPr lang="en-US" b="0" i="0" dirty="0"/>
              <a:t> and </a:t>
            </a:r>
            <a:r>
              <a:rPr lang="en-US" b="0" i="1" dirty="0"/>
              <a:t>–re</a:t>
            </a:r>
            <a:r>
              <a:rPr lang="en-US" b="0" i="0" dirty="0"/>
              <a:t> verbs.</a:t>
            </a:r>
          </a:p>
          <a:p>
            <a:r>
              <a:rPr lang="en-US" b="0" i="0" dirty="0"/>
              <a:t>4. Click to reveal the answers.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err="1"/>
              <a:t>compter</a:t>
            </a:r>
            <a:r>
              <a:rPr lang="en-GB" baseline="0" dirty="0"/>
              <a:t> [140], </a:t>
            </a:r>
            <a:r>
              <a:rPr lang="en-GB" baseline="0" dirty="0" err="1"/>
              <a:t>prescrire</a:t>
            </a:r>
            <a:r>
              <a:rPr lang="en-GB" baseline="0" dirty="0"/>
              <a:t> [3666], </a:t>
            </a:r>
            <a:r>
              <a:rPr lang="en-GB" baseline="0" dirty="0" err="1"/>
              <a:t>polir</a:t>
            </a:r>
            <a:r>
              <a:rPr lang="en-GB" baseline="0" dirty="0"/>
              <a:t> [&gt;5000], </a:t>
            </a:r>
            <a:r>
              <a:rPr lang="en-GB" baseline="0" dirty="0" err="1"/>
              <a:t>détruire</a:t>
            </a:r>
            <a:r>
              <a:rPr lang="en-GB" baseline="0" dirty="0"/>
              <a:t> [928], </a:t>
            </a:r>
            <a:r>
              <a:rPr lang="fr-FR" sz="1200" dirty="0">
                <a:solidFill>
                  <a:schemeClr val="accent5">
                    <a:lumMod val="50000"/>
                  </a:schemeClr>
                </a:solidFill>
              </a:rPr>
              <a:t>éviter [396], surprendre [1053], prévenir [1207], mordre [4292]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4498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introduce the use of the infinitive as a noun; to present two different circumstances in which verbs appear at the beginning of sentences.</a:t>
            </a:r>
            <a:endParaRPr lang="en-US" b="1" dirty="0"/>
          </a:p>
          <a:p>
            <a:endParaRPr lang="en-US" b="1" dirty="0"/>
          </a:p>
          <a:p>
            <a:r>
              <a:rPr lang="en-US" b="1" dirty="0"/>
              <a:t>Procedure:</a:t>
            </a:r>
          </a:p>
          <a:p>
            <a:pPr marL="0" indent="0">
              <a:buNone/>
            </a:pPr>
            <a:r>
              <a:rPr lang="en-US" b="0" dirty="0"/>
              <a:t>1. Click to reveal explanations and examples.</a:t>
            </a:r>
          </a:p>
          <a:p>
            <a:pPr marL="0" indent="0">
              <a:buNone/>
            </a:pPr>
            <a:r>
              <a:rPr lang="en-US" b="0" dirty="0"/>
              <a:t>2. Ensure understanding of the use of the infinitive to express the idea of an activity (rather than an action).</a:t>
            </a:r>
          </a:p>
          <a:p>
            <a:pPr marL="0" indent="0">
              <a:buNone/>
            </a:pPr>
            <a:r>
              <a:rPr lang="en-US" b="0" dirty="0"/>
              <a:t>3. Explain that the </a:t>
            </a:r>
            <a:r>
              <a:rPr lang="en-US" b="0" i="1" dirty="0" err="1"/>
              <a:t>c’est</a:t>
            </a:r>
            <a:r>
              <a:rPr lang="en-US" b="0" i="1" dirty="0"/>
              <a:t> </a:t>
            </a:r>
            <a:r>
              <a:rPr lang="en-US" b="0" i="0" dirty="0"/>
              <a:t>after the comma refers back to the activity described by the noun phrase starting with the infinitive.</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02088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3147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54823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076915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785078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664476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045794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94755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9697587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7219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24445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911891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24407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344206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94898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0825703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46730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530472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34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041008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9893794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0514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5800382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08/08/2022</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113079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08/08/2022</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9364193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08/08/2022</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5887766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08/08/2022</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6441271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3204924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69627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1480257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683723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28475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098690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035110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1221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9408243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4490342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223009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076164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08297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64140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525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61425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95277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210541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75132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04342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754755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audio" Target="../media/audio42.wav"/><Relationship Id="rId13" Type="http://schemas.openxmlformats.org/officeDocument/2006/relationships/image" Target="../media/image17.png"/><Relationship Id="rId3" Type="http://schemas.openxmlformats.org/officeDocument/2006/relationships/audio" Target="../media/audio1.wav"/><Relationship Id="rId7" Type="http://schemas.openxmlformats.org/officeDocument/2006/relationships/audio" Target="../media/audio41.wav"/><Relationship Id="rId12"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audio" Target="../media/audio40.wav"/><Relationship Id="rId11" Type="http://schemas.openxmlformats.org/officeDocument/2006/relationships/image" Target="../media/image15.png"/><Relationship Id="rId5" Type="http://schemas.openxmlformats.org/officeDocument/2006/relationships/audio" Target="../media/audio2.wav"/><Relationship Id="rId10" Type="http://schemas.openxmlformats.org/officeDocument/2006/relationships/audio" Target="../media/audio44.wav"/><Relationship Id="rId4" Type="http://schemas.openxmlformats.org/officeDocument/2006/relationships/audio" Target="../media/audio39.wav"/><Relationship Id="rId9" Type="http://schemas.openxmlformats.org/officeDocument/2006/relationships/audio" Target="../media/audio43.wav"/></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audio" Target="../media/audio45.wav"/><Relationship Id="rId5" Type="http://schemas.openxmlformats.org/officeDocument/2006/relationships/audio" Target="../media/audio4.wav"/><Relationship Id="rId4" Type="http://schemas.openxmlformats.org/officeDocument/2006/relationships/audio" Target="../media/audio3.wav"/></Relationships>
</file>

<file path=ppt/slides/_rels/slide19.xml.rels><?xml version="1.0" encoding="UTF-8" standalone="yes"?>
<Relationships xmlns="http://schemas.openxmlformats.org/package/2006/relationships"><Relationship Id="rId8" Type="http://schemas.openxmlformats.org/officeDocument/2006/relationships/audio" Target="../media/audio49.wav"/><Relationship Id="rId13" Type="http://schemas.openxmlformats.org/officeDocument/2006/relationships/image" Target="../media/image22.png"/><Relationship Id="rId18" Type="http://schemas.openxmlformats.org/officeDocument/2006/relationships/audio" Target="../media/audio53.wav"/><Relationship Id="rId3" Type="http://schemas.openxmlformats.org/officeDocument/2006/relationships/image" Target="../media/image19.png"/><Relationship Id="rId7" Type="http://schemas.openxmlformats.org/officeDocument/2006/relationships/audio" Target="../media/audio48.wav"/><Relationship Id="rId12" Type="http://schemas.openxmlformats.org/officeDocument/2006/relationships/image" Target="../media/image21.jpeg"/><Relationship Id="rId17" Type="http://schemas.openxmlformats.org/officeDocument/2006/relationships/audio" Target="../media/audio52.wav"/><Relationship Id="rId2" Type="http://schemas.openxmlformats.org/officeDocument/2006/relationships/notesSlide" Target="../notesSlides/notesSlide19.xml"/><Relationship Id="rId16"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audio" Target="../media/audio47.wav"/><Relationship Id="rId11" Type="http://schemas.openxmlformats.org/officeDocument/2006/relationships/image" Target="../media/image20.png"/><Relationship Id="rId5" Type="http://schemas.openxmlformats.org/officeDocument/2006/relationships/audio" Target="../media/audio46.wav"/><Relationship Id="rId15" Type="http://schemas.openxmlformats.org/officeDocument/2006/relationships/image" Target="../media/image24.png"/><Relationship Id="rId10" Type="http://schemas.openxmlformats.org/officeDocument/2006/relationships/audio" Target="../media/audio51.wav"/><Relationship Id="rId4" Type="http://schemas.openxmlformats.org/officeDocument/2006/relationships/image" Target="../media/image3.png"/><Relationship Id="rId9" Type="http://schemas.openxmlformats.org/officeDocument/2006/relationships/audio" Target="../media/audio50.wav"/><Relationship Id="rId1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7.jpg"/><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audio54.wav"/><Relationship Id="rId7"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2.png"/><Relationship Id="rId4" Type="http://schemas.openxmlformats.org/officeDocument/2006/relationships/audio" Target="../media/audio55.wav"/></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audio" Target="../media/audio57.wav"/><Relationship Id="rId4" Type="http://schemas.openxmlformats.org/officeDocument/2006/relationships/audio" Target="../media/audio56.wav"/></Relationships>
</file>

<file path=ppt/slides/_rels/slide27.xml.rels><?xml version="1.0" encoding="UTF-8" standalone="yes"?>
<Relationships xmlns="http://schemas.openxmlformats.org/package/2006/relationships"><Relationship Id="rId3" Type="http://schemas.openxmlformats.org/officeDocument/2006/relationships/audio" Target="../media/audio58.wav"/><Relationship Id="rId7"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5.png"/><Relationship Id="rId4" Type="http://schemas.openxmlformats.org/officeDocument/2006/relationships/audio" Target="../media/audio59.wav"/></Relationships>
</file>

<file path=ppt/slides/_rels/slide28.xml.rels><?xml version="1.0" encoding="UTF-8" standalone="yes"?>
<Relationships xmlns="http://schemas.openxmlformats.org/package/2006/relationships"><Relationship Id="rId3" Type="http://schemas.openxmlformats.org/officeDocument/2006/relationships/audio" Target="../media/audio60.wav"/><Relationship Id="rId7"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audio" Target="../media/audio61.wav"/><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audio" Target="../media/audio63.wav"/><Relationship Id="rId4" Type="http://schemas.openxmlformats.org/officeDocument/2006/relationships/audio" Target="../media/audio62.wav"/></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audio" Target="../media/audio4.wav"/><Relationship Id="rId4" Type="http://schemas.openxmlformats.org/officeDocument/2006/relationships/audio" Target="../media/audio3.wav"/></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eg"/><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8" Type="http://schemas.openxmlformats.org/officeDocument/2006/relationships/hyperlink" Target="https://quizlet.com/gb/586692190/year-9-french-term-12-week-2-flash-cards/" TargetMode="External"/><Relationship Id="rId3" Type="http://schemas.openxmlformats.org/officeDocument/2006/relationships/image" Target="../media/image3.png"/><Relationship Id="rId7" Type="http://schemas.openxmlformats.org/officeDocument/2006/relationships/hyperlink" Target="https://resources.ncelp.org/concern/resources/fx719n65g?locale=en" TargetMode="External"/><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hyperlink" Target="https://drive.google.com/file/d/1DzCRBx2rpr1OkW_FyyvNS7ZRR1n7NAwA/view?usp=sharing" TargetMode="External"/><Relationship Id="rId11"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hyperlink" Target="https://quizlet.com/gb/548843130/year-8-french-term-32-week-1-flash-cards/" TargetMode="External"/><Relationship Id="rId4" Type="http://schemas.openxmlformats.org/officeDocument/2006/relationships/image" Target="../media/image40.png"/><Relationship Id="rId9" Type="http://schemas.openxmlformats.org/officeDocument/2006/relationships/hyperlink" Target="https://quizlet.com/gb/586689312/year-9-french-term-11-week-6-flash-cards/" TargetMode="External"/></Relationships>
</file>

<file path=ppt/slides/_rels/slide4.xml.rels><?xml version="1.0" encoding="UTF-8" standalone="yes"?>
<Relationships xmlns="http://schemas.openxmlformats.org/package/2006/relationships"><Relationship Id="rId8" Type="http://schemas.openxmlformats.org/officeDocument/2006/relationships/audio" Target="../media/audio9.wav"/><Relationship Id="rId3" Type="http://schemas.openxmlformats.org/officeDocument/2006/relationships/image" Target="../media/image3.png"/><Relationship Id="rId7" Type="http://schemas.openxmlformats.org/officeDocument/2006/relationships/audio" Target="../media/audio8.wav"/><Relationship Id="rId12" Type="http://schemas.openxmlformats.org/officeDocument/2006/relationships/audio" Target="../media/audio12.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7.wav"/><Relationship Id="rId11" Type="http://schemas.openxmlformats.org/officeDocument/2006/relationships/audio" Target="../media/audio11.wav"/><Relationship Id="rId5" Type="http://schemas.openxmlformats.org/officeDocument/2006/relationships/audio" Target="../media/audio6.wav"/><Relationship Id="rId10" Type="http://schemas.openxmlformats.org/officeDocument/2006/relationships/image" Target="../media/image6.png"/><Relationship Id="rId4" Type="http://schemas.openxmlformats.org/officeDocument/2006/relationships/audio" Target="../media/audio5.wav"/><Relationship Id="rId9" Type="http://schemas.openxmlformats.org/officeDocument/2006/relationships/audio" Target="../media/audio10.wav"/></Relationships>
</file>

<file path=ppt/slides/_rels/slide5.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audio" Target="../media/audio22.wav"/><Relationship Id="rId3" Type="http://schemas.openxmlformats.org/officeDocument/2006/relationships/image" Target="../media/image3.png"/><Relationship Id="rId7" Type="http://schemas.openxmlformats.org/officeDocument/2006/relationships/audio" Target="../media/audio16.wav"/><Relationship Id="rId12" Type="http://schemas.openxmlformats.org/officeDocument/2006/relationships/audio" Target="../media/audio21.wav"/><Relationship Id="rId2" Type="http://schemas.openxmlformats.org/officeDocument/2006/relationships/notesSlide" Target="../notesSlides/notesSlide5.xml"/><Relationship Id="rId16"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audio" Target="../media/audio15.wav"/><Relationship Id="rId11" Type="http://schemas.openxmlformats.org/officeDocument/2006/relationships/audio" Target="../media/audio20.wav"/><Relationship Id="rId5" Type="http://schemas.openxmlformats.org/officeDocument/2006/relationships/audio" Target="../media/audio14.wav"/><Relationship Id="rId15" Type="http://schemas.openxmlformats.org/officeDocument/2006/relationships/image" Target="../media/image8.jpg"/><Relationship Id="rId10" Type="http://schemas.openxmlformats.org/officeDocument/2006/relationships/audio" Target="../media/audio19.wav"/><Relationship Id="rId4" Type="http://schemas.openxmlformats.org/officeDocument/2006/relationships/audio" Target="../media/audio13.wav"/><Relationship Id="rId9" Type="http://schemas.openxmlformats.org/officeDocument/2006/relationships/audio" Target="../media/audio18.wav"/><Relationship Id="rId1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audio" Target="../media/audio31.wav"/><Relationship Id="rId18" Type="http://schemas.openxmlformats.org/officeDocument/2006/relationships/audio" Target="../media/audio36.wav"/><Relationship Id="rId3" Type="http://schemas.openxmlformats.org/officeDocument/2006/relationships/image" Target="../media/image3.png"/><Relationship Id="rId7" Type="http://schemas.openxmlformats.org/officeDocument/2006/relationships/audio" Target="../media/audio26.wav"/><Relationship Id="rId12" Type="http://schemas.openxmlformats.org/officeDocument/2006/relationships/image" Target="../media/image11.png"/><Relationship Id="rId17" Type="http://schemas.openxmlformats.org/officeDocument/2006/relationships/audio" Target="../media/audio35.wav"/><Relationship Id="rId2" Type="http://schemas.openxmlformats.org/officeDocument/2006/relationships/notesSlide" Target="../notesSlides/notesSlide7.xml"/><Relationship Id="rId16" Type="http://schemas.openxmlformats.org/officeDocument/2006/relationships/audio" Target="../media/audio34.wav"/><Relationship Id="rId20" Type="http://schemas.openxmlformats.org/officeDocument/2006/relationships/audio" Target="../media/audio38.wav"/><Relationship Id="rId1" Type="http://schemas.openxmlformats.org/officeDocument/2006/relationships/slideLayout" Target="../slideLayouts/slideLayout2.xml"/><Relationship Id="rId6" Type="http://schemas.openxmlformats.org/officeDocument/2006/relationships/audio" Target="../media/audio25.wav"/><Relationship Id="rId11" Type="http://schemas.openxmlformats.org/officeDocument/2006/relationships/audio" Target="../media/audio30.wav"/><Relationship Id="rId5" Type="http://schemas.openxmlformats.org/officeDocument/2006/relationships/audio" Target="../media/audio24.wav"/><Relationship Id="rId15" Type="http://schemas.openxmlformats.org/officeDocument/2006/relationships/audio" Target="../media/audio33.wav"/><Relationship Id="rId10" Type="http://schemas.openxmlformats.org/officeDocument/2006/relationships/audio" Target="../media/audio29.wav"/><Relationship Id="rId19" Type="http://schemas.openxmlformats.org/officeDocument/2006/relationships/audio" Target="../media/audio37.wav"/><Relationship Id="rId4" Type="http://schemas.openxmlformats.org/officeDocument/2006/relationships/audio" Target="../media/audio23.wav"/><Relationship Id="rId9" Type="http://schemas.openxmlformats.org/officeDocument/2006/relationships/audio" Target="../media/audio28.wav"/><Relationship Id="rId14" Type="http://schemas.openxmlformats.org/officeDocument/2006/relationships/audio" Target="../media/audio32.wav"/></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9236143" cy="1062010"/>
          </a:xfrm>
        </p:spPr>
        <p:txBody>
          <a:bodyPr>
            <a:normAutofit fontScale="90000"/>
          </a:bodyPr>
          <a:lstStyle/>
          <a:p>
            <a:pPr algn="l"/>
            <a:r>
              <a:rPr lang="en-GB" sz="4000" b="1" dirty="0">
                <a:solidFill>
                  <a:prstClr val="white"/>
                </a:solidFill>
              </a:rPr>
              <a:t>Travel activities in France</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Infinitive used as a noun</a:t>
            </a:r>
          </a:p>
          <a:p>
            <a:pPr algn="l"/>
            <a:r>
              <a:rPr lang="en-GB" sz="3000" dirty="0">
                <a:solidFill>
                  <a:prstClr val="white"/>
                </a:solidFill>
              </a:rPr>
              <a:t>SSC </a:t>
            </a:r>
            <a:r>
              <a:rPr lang="fr-FR" sz="3000" dirty="0">
                <a:solidFill>
                  <a:prstClr val="white"/>
                </a:solidFill>
              </a:rPr>
              <a:t>[</a:t>
            </a:r>
            <a:r>
              <a:rPr lang="fr-FR" sz="3000" dirty="0" err="1">
                <a:solidFill>
                  <a:prstClr val="white"/>
                </a:solidFill>
              </a:rPr>
              <a:t>qu</a:t>
            </a:r>
            <a:r>
              <a:rPr lang="fr-FR" sz="3000" dirty="0">
                <a:solidFill>
                  <a:prstClr val="white"/>
                </a:solidFill>
              </a:rPr>
              <a:t>]</a:t>
            </a:r>
          </a:p>
          <a:p>
            <a:pPr algn="l"/>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1 - Lesson 15</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Catherine Salkeld / Natalie Finlayson / Amber Dudley</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08/08/2022</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0602D4-D34A-4E1E-9596-BE87326B78D3}"/>
              </a:ext>
            </a:extLst>
          </p:cNvPr>
          <p:cNvSpPr/>
          <p:nvPr/>
        </p:nvSpPr>
        <p:spPr>
          <a:xfrm>
            <a:off x="176951" y="1873464"/>
            <a:ext cx="11838098" cy="445410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751529" cy="707849"/>
          </a:xfrm>
        </p:spPr>
        <p:txBody>
          <a:bodyPr>
            <a:normAutofit/>
          </a:bodyPr>
          <a:lstStyle/>
          <a:p>
            <a:r>
              <a:rPr lang="fr-FR" sz="2800" b="1" dirty="0">
                <a:solidFill>
                  <a:schemeClr val="bg1"/>
                </a:solidFill>
              </a:rPr>
              <a:t>Amir pense aux vacances </a:t>
            </a:r>
            <a:endParaRPr lang="en-GB" sz="2800" b="1" dirty="0">
              <a:solidFill>
                <a:schemeClr val="bg1"/>
              </a:solidFill>
            </a:endParaRPr>
          </a:p>
        </p:txBody>
      </p:sp>
      <p:sp>
        <p:nvSpPr>
          <p:cNvPr id="6" name="TextBox 5">
            <a:extLst>
              <a:ext uri="{FF2B5EF4-FFF2-40B4-BE49-F238E27FC236}">
                <a16:creationId xmlns:a16="http://schemas.microsoft.com/office/drawing/2014/main" id="{6E7E97DA-2F23-F745-B756-301D480DCC3C}"/>
              </a:ext>
            </a:extLst>
          </p:cNvPr>
          <p:cNvSpPr txBox="1"/>
          <p:nvPr/>
        </p:nvSpPr>
        <p:spPr>
          <a:xfrm>
            <a:off x="183049" y="1809086"/>
            <a:ext cx="11832000" cy="445410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Salut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Océane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Je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veux</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faire du ski avec ta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famille</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beaucoup sur le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moniteur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ski* dans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messages sur le voyage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scolaire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Conduit</a:t>
            </a:r>
            <a:r>
              <a:rPr kumimoji="0" lang="en-US" sz="2400" b="1" i="0" u="none" strike="noStrike" kern="1200" cap="none" spc="0" normalizeH="0" baseline="0" noProof="0" dirty="0">
                <a:ln>
                  <a:noFill/>
                </a:ln>
                <a:solidFill>
                  <a:srgbClr val="E87D1E"/>
                </a:solidFill>
                <a:effectLst/>
                <a:uLnTx/>
                <a:uFillTx/>
                <a:latin typeface="Century Gothic" panose="020F0302020204030204"/>
                <a:ea typeface="+mn-ea"/>
                <a:cs typeface="+mn-cs"/>
              </a:rPr>
              <a:t>-il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l’autobus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Conduire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dans la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neige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difficile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çais</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sur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pistes</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possible ? Parle</a:t>
            </a:r>
            <a:r>
              <a:rPr kumimoji="0" lang="en-US"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-t-il</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français</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Dit</a:t>
            </a:r>
            <a:r>
              <a:rPr kumimoji="0" lang="en-US"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-il      </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beaucoup de choses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français</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Avoir</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des conversations ensemble,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amusant</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Organise</a:t>
            </a:r>
            <a:r>
              <a:rPr kumimoji="0" lang="en-US"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-t-il   </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activités</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Aller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ville</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facile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Sortir</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sans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tes</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parents,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possible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Regarder</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un film au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cinéma</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cher</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Je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vais</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attendre</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ta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réponse</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-Amir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D8F0410B-9FE6-4027-9750-B2BC12E353FE}"/>
              </a:ext>
            </a:extLst>
          </p:cNvPr>
          <p:cNvSpPr txBox="1"/>
          <p:nvPr/>
        </p:nvSpPr>
        <p:spPr>
          <a:xfrm>
            <a:off x="77339" y="1140124"/>
            <a:ext cx="1193771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 Amir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asking</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about the ski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instructor’s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actions or about an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activity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b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Write </a:t>
            </a: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-t-il</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ou </a:t>
            </a: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‘action’ or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activity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 name="Rounded Rectangle 46">
            <a:extLst>
              <a:ext uri="{FF2B5EF4-FFF2-40B4-BE49-F238E27FC236}">
                <a16:creationId xmlns:a16="http://schemas.microsoft.com/office/drawing/2014/main" id="{3EC8C46F-CE0E-4908-A562-3F84584F77D1}"/>
              </a:ext>
            </a:extLst>
          </p:cNvPr>
          <p:cNvSpPr/>
          <p:nvPr/>
        </p:nvSpPr>
        <p:spPr>
          <a:xfrm>
            <a:off x="10109782" y="2468614"/>
            <a:ext cx="720000"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Rounded Rectangle 46">
            <a:extLst>
              <a:ext uri="{FF2B5EF4-FFF2-40B4-BE49-F238E27FC236}">
                <a16:creationId xmlns:a16="http://schemas.microsoft.com/office/drawing/2014/main" id="{5A4A59AA-EE02-4F84-9BC7-101F44411BE1}"/>
              </a:ext>
            </a:extLst>
          </p:cNvPr>
          <p:cNvSpPr/>
          <p:nvPr/>
        </p:nvSpPr>
        <p:spPr>
          <a:xfrm>
            <a:off x="3375763" y="3002816"/>
            <a:ext cx="720000"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Rounded Rectangle 46">
            <a:extLst>
              <a:ext uri="{FF2B5EF4-FFF2-40B4-BE49-F238E27FC236}">
                <a16:creationId xmlns:a16="http://schemas.microsoft.com/office/drawing/2014/main" id="{FEF29F82-57D6-4E78-BC42-07315A14308C}"/>
              </a:ext>
            </a:extLst>
          </p:cNvPr>
          <p:cNvSpPr/>
          <p:nvPr/>
        </p:nvSpPr>
        <p:spPr>
          <a:xfrm>
            <a:off x="9389782" y="3002816"/>
            <a:ext cx="720000"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2" name="Rounded Rectangle 46">
            <a:extLst>
              <a:ext uri="{FF2B5EF4-FFF2-40B4-BE49-F238E27FC236}">
                <a16:creationId xmlns:a16="http://schemas.microsoft.com/office/drawing/2014/main" id="{E9459424-36A8-4F57-B0D4-6DA3189318E9}"/>
              </a:ext>
            </a:extLst>
          </p:cNvPr>
          <p:cNvSpPr/>
          <p:nvPr/>
        </p:nvSpPr>
        <p:spPr>
          <a:xfrm>
            <a:off x="4772848" y="3575817"/>
            <a:ext cx="720000"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3" name="Rounded Rectangle 46">
            <a:extLst>
              <a:ext uri="{FF2B5EF4-FFF2-40B4-BE49-F238E27FC236}">
                <a16:creationId xmlns:a16="http://schemas.microsoft.com/office/drawing/2014/main" id="{2D0A4328-1988-478B-9A1F-F7B76A10CFEB}"/>
              </a:ext>
            </a:extLst>
          </p:cNvPr>
          <p:cNvSpPr/>
          <p:nvPr/>
        </p:nvSpPr>
        <p:spPr>
          <a:xfrm>
            <a:off x="7510791" y="3575817"/>
            <a:ext cx="720000"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4" name="Rounded Rectangle 46">
            <a:extLst>
              <a:ext uri="{FF2B5EF4-FFF2-40B4-BE49-F238E27FC236}">
                <a16:creationId xmlns:a16="http://schemas.microsoft.com/office/drawing/2014/main" id="{45717FEE-8BB9-428D-BBEB-FCD342FF1155}"/>
              </a:ext>
            </a:extLst>
          </p:cNvPr>
          <p:cNvSpPr/>
          <p:nvPr/>
        </p:nvSpPr>
        <p:spPr>
          <a:xfrm>
            <a:off x="3072560" y="4100515"/>
            <a:ext cx="720000"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5" name="Rounded Rectangle 46">
            <a:extLst>
              <a:ext uri="{FF2B5EF4-FFF2-40B4-BE49-F238E27FC236}">
                <a16:creationId xmlns:a16="http://schemas.microsoft.com/office/drawing/2014/main" id="{56A9CCA8-AEDE-4A81-86CC-E4223B7E8B68}"/>
              </a:ext>
            </a:extLst>
          </p:cNvPr>
          <p:cNvSpPr/>
          <p:nvPr/>
        </p:nvSpPr>
        <p:spPr>
          <a:xfrm>
            <a:off x="1625422" y="4678045"/>
            <a:ext cx="720000"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6" name="Rounded Rectangle 46">
            <a:extLst>
              <a:ext uri="{FF2B5EF4-FFF2-40B4-BE49-F238E27FC236}">
                <a16:creationId xmlns:a16="http://schemas.microsoft.com/office/drawing/2014/main" id="{2A016C7A-2BB0-4D53-B6C4-318EB448F18C}"/>
              </a:ext>
            </a:extLst>
          </p:cNvPr>
          <p:cNvSpPr/>
          <p:nvPr/>
        </p:nvSpPr>
        <p:spPr>
          <a:xfrm>
            <a:off x="5228642" y="4678045"/>
            <a:ext cx="720000"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7" name="Rounded Rectangle 46">
            <a:extLst>
              <a:ext uri="{FF2B5EF4-FFF2-40B4-BE49-F238E27FC236}">
                <a16:creationId xmlns:a16="http://schemas.microsoft.com/office/drawing/2014/main" id="{56957B79-5965-47DD-9921-E51EC6DAAEB3}"/>
              </a:ext>
            </a:extLst>
          </p:cNvPr>
          <p:cNvSpPr/>
          <p:nvPr/>
        </p:nvSpPr>
        <p:spPr>
          <a:xfrm>
            <a:off x="9982806" y="4678044"/>
            <a:ext cx="720000"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18" name="Rounded Rectangle 46">
            <a:extLst>
              <a:ext uri="{FF2B5EF4-FFF2-40B4-BE49-F238E27FC236}">
                <a16:creationId xmlns:a16="http://schemas.microsoft.com/office/drawing/2014/main" id="{984C0D81-6942-4008-85D4-AA179E98ECAE}"/>
              </a:ext>
            </a:extLst>
          </p:cNvPr>
          <p:cNvSpPr/>
          <p:nvPr/>
        </p:nvSpPr>
        <p:spPr>
          <a:xfrm>
            <a:off x="5326194" y="5212240"/>
            <a:ext cx="720000"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20" name="Rounded Rectangle 46">
            <a:extLst>
              <a:ext uri="{FF2B5EF4-FFF2-40B4-BE49-F238E27FC236}">
                <a16:creationId xmlns:a16="http://schemas.microsoft.com/office/drawing/2014/main" id="{7561791F-6EEE-4287-B990-F8AE30FDEE46}"/>
              </a:ext>
            </a:extLst>
          </p:cNvPr>
          <p:cNvSpPr/>
          <p:nvPr/>
        </p:nvSpPr>
        <p:spPr>
          <a:xfrm>
            <a:off x="10812162" y="233828"/>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Speech Bubble: Rectangle with Corners Rounded 4">
            <a:extLst>
              <a:ext uri="{FF2B5EF4-FFF2-40B4-BE49-F238E27FC236}">
                <a16:creationId xmlns:a16="http://schemas.microsoft.com/office/drawing/2014/main" id="{7FA0E6A2-D008-4D29-AF3E-CBFA7BF509FF}"/>
              </a:ext>
            </a:extLst>
          </p:cNvPr>
          <p:cNvSpPr/>
          <p:nvPr/>
        </p:nvSpPr>
        <p:spPr>
          <a:xfrm>
            <a:off x="6457245" y="163588"/>
            <a:ext cx="2827092" cy="707849"/>
          </a:xfrm>
          <a:prstGeom prst="wedgeRoundRectCallout">
            <a:avLst>
              <a:gd name="adj1" fmla="val 62049"/>
              <a:gd name="adj2" fmla="val 14057"/>
              <a:gd name="adj3" fmla="val 16667"/>
            </a:avLst>
          </a:prstGeom>
          <a:solidFill>
            <a:srgbClr val="105076"/>
          </a:solidFill>
          <a:ln>
            <a:solidFill>
              <a:srgbClr val="FFC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 moniteur de ski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ski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instructor</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Speech Bubble: Rectangle with Corners Rounded 8">
            <a:extLst>
              <a:ext uri="{FF2B5EF4-FFF2-40B4-BE49-F238E27FC236}">
                <a16:creationId xmlns:a16="http://schemas.microsoft.com/office/drawing/2014/main" id="{C559F803-F62C-4FFD-AFC4-EED68B606154}"/>
              </a:ext>
            </a:extLst>
          </p:cNvPr>
          <p:cNvSpPr/>
          <p:nvPr/>
        </p:nvSpPr>
        <p:spPr>
          <a:xfrm>
            <a:off x="8982176" y="2007849"/>
            <a:ext cx="1487606" cy="461867"/>
          </a:xfrm>
          <a:prstGeom prst="wedgeRoundRectCallout">
            <a:avLst/>
          </a:prstGeom>
          <a:solidFill>
            <a:schemeClr val="accent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action</a:t>
            </a:r>
          </a:p>
        </p:txBody>
      </p:sp>
      <p:sp>
        <p:nvSpPr>
          <p:cNvPr id="22" name="Speech Bubble: Rectangle with Corners Rounded 21">
            <a:extLst>
              <a:ext uri="{FF2B5EF4-FFF2-40B4-BE49-F238E27FC236}">
                <a16:creationId xmlns:a16="http://schemas.microsoft.com/office/drawing/2014/main" id="{642244C3-2521-4069-A013-495E46F50235}"/>
              </a:ext>
            </a:extLst>
          </p:cNvPr>
          <p:cNvSpPr/>
          <p:nvPr/>
        </p:nvSpPr>
        <p:spPr>
          <a:xfrm>
            <a:off x="2181753" y="2544790"/>
            <a:ext cx="1487606" cy="461867"/>
          </a:xfrm>
          <a:prstGeom prst="wedgeRoundRectCallout">
            <a:avLst/>
          </a:prstGeom>
          <a:solidFill>
            <a:schemeClr val="accent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err="1"/>
              <a:t>activity</a:t>
            </a:r>
            <a:endParaRPr lang="fr-FR" b="1" dirty="0"/>
          </a:p>
        </p:txBody>
      </p:sp>
      <p:sp>
        <p:nvSpPr>
          <p:cNvPr id="23" name="Speech Bubble: Rectangle with Corners Rounded 22">
            <a:extLst>
              <a:ext uri="{FF2B5EF4-FFF2-40B4-BE49-F238E27FC236}">
                <a16:creationId xmlns:a16="http://schemas.microsoft.com/office/drawing/2014/main" id="{9162EE34-F737-44C8-A946-E0CB062D7C11}"/>
              </a:ext>
            </a:extLst>
          </p:cNvPr>
          <p:cNvSpPr/>
          <p:nvPr/>
        </p:nvSpPr>
        <p:spPr>
          <a:xfrm>
            <a:off x="8522641" y="2553868"/>
            <a:ext cx="1487606" cy="461867"/>
          </a:xfrm>
          <a:prstGeom prst="wedgeRoundRectCallout">
            <a:avLst/>
          </a:prstGeom>
          <a:solidFill>
            <a:schemeClr val="accent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err="1"/>
              <a:t>activity</a:t>
            </a:r>
            <a:endParaRPr lang="fr-FR" b="1" dirty="0"/>
          </a:p>
        </p:txBody>
      </p:sp>
      <p:sp>
        <p:nvSpPr>
          <p:cNvPr id="24" name="Speech Bubble: Rectangle with Corners Rounded 23">
            <a:extLst>
              <a:ext uri="{FF2B5EF4-FFF2-40B4-BE49-F238E27FC236}">
                <a16:creationId xmlns:a16="http://schemas.microsoft.com/office/drawing/2014/main" id="{E26A10BA-4C41-42A5-8DFB-5BA2C343FC9E}"/>
              </a:ext>
            </a:extLst>
          </p:cNvPr>
          <p:cNvSpPr/>
          <p:nvPr/>
        </p:nvSpPr>
        <p:spPr>
          <a:xfrm>
            <a:off x="4005242" y="3134985"/>
            <a:ext cx="1487606" cy="461867"/>
          </a:xfrm>
          <a:prstGeom prst="wedgeRoundRectCallout">
            <a:avLst/>
          </a:prstGeom>
          <a:solidFill>
            <a:schemeClr val="accent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action</a:t>
            </a:r>
          </a:p>
        </p:txBody>
      </p:sp>
      <p:sp>
        <p:nvSpPr>
          <p:cNvPr id="25" name="Speech Bubble: Rectangle with Corners Rounded 24">
            <a:extLst>
              <a:ext uri="{FF2B5EF4-FFF2-40B4-BE49-F238E27FC236}">
                <a16:creationId xmlns:a16="http://schemas.microsoft.com/office/drawing/2014/main" id="{7D2A343A-19FB-475B-B60A-707BB802132D}"/>
              </a:ext>
            </a:extLst>
          </p:cNvPr>
          <p:cNvSpPr/>
          <p:nvPr/>
        </p:nvSpPr>
        <p:spPr>
          <a:xfrm>
            <a:off x="6904815" y="3134984"/>
            <a:ext cx="1487606" cy="461867"/>
          </a:xfrm>
          <a:prstGeom prst="wedgeRoundRectCallout">
            <a:avLst/>
          </a:prstGeom>
          <a:solidFill>
            <a:schemeClr val="accent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action</a:t>
            </a:r>
          </a:p>
        </p:txBody>
      </p:sp>
      <p:sp>
        <p:nvSpPr>
          <p:cNvPr id="26" name="Speech Bubble: Rectangle with Corners Rounded 25">
            <a:extLst>
              <a:ext uri="{FF2B5EF4-FFF2-40B4-BE49-F238E27FC236}">
                <a16:creationId xmlns:a16="http://schemas.microsoft.com/office/drawing/2014/main" id="{455AA1CE-E150-40C9-BDBA-39AE13AFC73D}"/>
              </a:ext>
            </a:extLst>
          </p:cNvPr>
          <p:cNvSpPr/>
          <p:nvPr/>
        </p:nvSpPr>
        <p:spPr>
          <a:xfrm>
            <a:off x="2181753" y="3644457"/>
            <a:ext cx="1487606" cy="461867"/>
          </a:xfrm>
          <a:prstGeom prst="wedgeRoundRectCallout">
            <a:avLst/>
          </a:prstGeom>
          <a:solidFill>
            <a:schemeClr val="accent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err="1"/>
              <a:t>activity</a:t>
            </a:r>
            <a:endParaRPr lang="fr-FR" b="1" dirty="0"/>
          </a:p>
        </p:txBody>
      </p:sp>
      <p:sp>
        <p:nvSpPr>
          <p:cNvPr id="27" name="Speech Bubble: Rectangle with Corners Rounded 26">
            <a:extLst>
              <a:ext uri="{FF2B5EF4-FFF2-40B4-BE49-F238E27FC236}">
                <a16:creationId xmlns:a16="http://schemas.microsoft.com/office/drawing/2014/main" id="{92DE3835-4A13-44FA-B0B2-71A074017859}"/>
              </a:ext>
            </a:extLst>
          </p:cNvPr>
          <p:cNvSpPr/>
          <p:nvPr/>
        </p:nvSpPr>
        <p:spPr>
          <a:xfrm>
            <a:off x="543299" y="4251828"/>
            <a:ext cx="1487606" cy="461867"/>
          </a:xfrm>
          <a:prstGeom prst="wedgeRoundRectCallout">
            <a:avLst/>
          </a:prstGeom>
          <a:solidFill>
            <a:schemeClr val="accent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action</a:t>
            </a:r>
          </a:p>
        </p:txBody>
      </p:sp>
      <p:sp>
        <p:nvSpPr>
          <p:cNvPr id="28" name="Speech Bubble: Rectangle with Corners Rounded 27">
            <a:extLst>
              <a:ext uri="{FF2B5EF4-FFF2-40B4-BE49-F238E27FC236}">
                <a16:creationId xmlns:a16="http://schemas.microsoft.com/office/drawing/2014/main" id="{CC6E6241-00AA-404F-88CA-225A4F8AD513}"/>
              </a:ext>
            </a:extLst>
          </p:cNvPr>
          <p:cNvSpPr/>
          <p:nvPr/>
        </p:nvSpPr>
        <p:spPr>
          <a:xfrm>
            <a:off x="4472937" y="4257982"/>
            <a:ext cx="1487606" cy="461867"/>
          </a:xfrm>
          <a:prstGeom prst="wedgeRoundRectCallout">
            <a:avLst/>
          </a:prstGeom>
          <a:solidFill>
            <a:schemeClr val="accent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err="1"/>
              <a:t>activity</a:t>
            </a:r>
            <a:endParaRPr lang="fr-FR" b="1" dirty="0"/>
          </a:p>
        </p:txBody>
      </p:sp>
      <p:sp>
        <p:nvSpPr>
          <p:cNvPr id="29" name="Speech Bubble: Rectangle with Corners Rounded 28">
            <a:extLst>
              <a:ext uri="{FF2B5EF4-FFF2-40B4-BE49-F238E27FC236}">
                <a16:creationId xmlns:a16="http://schemas.microsoft.com/office/drawing/2014/main" id="{71ACC80A-7C6F-404F-AD09-4F0E95277DBB}"/>
              </a:ext>
            </a:extLst>
          </p:cNvPr>
          <p:cNvSpPr/>
          <p:nvPr/>
        </p:nvSpPr>
        <p:spPr>
          <a:xfrm>
            <a:off x="9093524" y="4262327"/>
            <a:ext cx="1487606" cy="461867"/>
          </a:xfrm>
          <a:prstGeom prst="wedgeRoundRectCallout">
            <a:avLst/>
          </a:prstGeom>
          <a:solidFill>
            <a:schemeClr val="accent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err="1"/>
              <a:t>activity</a:t>
            </a:r>
            <a:endParaRPr lang="fr-FR" b="1" dirty="0"/>
          </a:p>
        </p:txBody>
      </p:sp>
      <p:sp>
        <p:nvSpPr>
          <p:cNvPr id="30" name="Speech Bubble: Rectangle with Corners Rounded 29">
            <a:extLst>
              <a:ext uri="{FF2B5EF4-FFF2-40B4-BE49-F238E27FC236}">
                <a16:creationId xmlns:a16="http://schemas.microsoft.com/office/drawing/2014/main" id="{C70CCA4D-2D52-4785-9968-63BFB264F8F5}"/>
              </a:ext>
            </a:extLst>
          </p:cNvPr>
          <p:cNvSpPr/>
          <p:nvPr/>
        </p:nvSpPr>
        <p:spPr>
          <a:xfrm>
            <a:off x="3877175" y="4794652"/>
            <a:ext cx="1487606" cy="461867"/>
          </a:xfrm>
          <a:prstGeom prst="wedgeRoundRectCallout">
            <a:avLst/>
          </a:prstGeom>
          <a:solidFill>
            <a:schemeClr val="accent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err="1"/>
              <a:t>activity</a:t>
            </a:r>
            <a:endParaRPr lang="fr-FR" b="1" dirty="0"/>
          </a:p>
        </p:txBody>
      </p:sp>
      <p:pic>
        <p:nvPicPr>
          <p:cNvPr id="31" name="Picture 30">
            <a:extLst>
              <a:ext uri="{FF2B5EF4-FFF2-40B4-BE49-F238E27FC236}">
                <a16:creationId xmlns:a16="http://schemas.microsoft.com/office/drawing/2014/main" id="{6867FA4E-E5AA-3C40-8E07-FC7EF9533D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2251" y="-72448"/>
            <a:ext cx="1215992" cy="1215992"/>
          </a:xfrm>
          <a:prstGeom prst="rect">
            <a:avLst/>
          </a:prstGeom>
        </p:spPr>
      </p:pic>
    </p:spTree>
    <p:extLst>
      <p:ext uri="{BB962C8B-B14F-4D97-AF65-F5344CB8AC3E}">
        <p14:creationId xmlns:p14="http://schemas.microsoft.com/office/powerpoint/2010/main" val="117245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3" grpId="0" animBg="1"/>
      <p:bldP spid="14" grpId="0" animBg="1"/>
      <p:bldP spid="15" grpId="0" animBg="1"/>
      <p:bldP spid="16" grpId="0" animBg="1"/>
      <p:bldP spid="17" grpId="0" animBg="1"/>
      <p:bldP spid="18" grpId="0" animBg="1"/>
      <p:bldP spid="9"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751529" cy="707849"/>
          </a:xfrm>
        </p:spPr>
        <p:txBody>
          <a:bodyPr>
            <a:normAutofit/>
          </a:bodyPr>
          <a:lstStyle/>
          <a:p>
            <a:r>
              <a:rPr lang="fr-FR" sz="2800" b="1" dirty="0">
                <a:solidFill>
                  <a:schemeClr val="bg1"/>
                </a:solidFill>
              </a:rPr>
              <a:t>Amir pense aux vacances </a:t>
            </a:r>
            <a:endParaRPr lang="en-GB" sz="2800" b="1" dirty="0">
              <a:solidFill>
                <a:schemeClr val="bg1"/>
              </a:solidFill>
            </a:endParaRPr>
          </a:p>
        </p:txBody>
      </p:sp>
      <p:sp>
        <p:nvSpPr>
          <p:cNvPr id="2" name="TextBox 1">
            <a:extLst>
              <a:ext uri="{FF2B5EF4-FFF2-40B4-BE49-F238E27FC236}">
                <a16:creationId xmlns:a16="http://schemas.microsoft.com/office/drawing/2014/main" id="{D8F0410B-9FE6-4027-9750-B2BC12E353FE}"/>
              </a:ext>
            </a:extLst>
          </p:cNvPr>
          <p:cNvSpPr txBox="1"/>
          <p:nvPr/>
        </p:nvSpPr>
        <p:spPr>
          <a:xfrm>
            <a:off x="77339" y="1163992"/>
            <a:ext cx="11937710" cy="7386638"/>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Does</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drive the bus?</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driving</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the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snow</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difficult</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it</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possible to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speak</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French on the ski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slopes</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Does</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speak</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French?</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Does</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say</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lot of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things</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French?</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having</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conversations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together</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fun?</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Does</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organise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activities</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it</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easy</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go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into</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town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it</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possible to go out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without</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your</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parents?</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watching</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film at the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cinema</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expensive</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Rounded Rectangle 46">
            <a:extLst>
              <a:ext uri="{FF2B5EF4-FFF2-40B4-BE49-F238E27FC236}">
                <a16:creationId xmlns:a16="http://schemas.microsoft.com/office/drawing/2014/main" id="{7561791F-6EEE-4287-B990-F8AE30FDEE46}"/>
              </a:ext>
            </a:extLst>
          </p:cNvPr>
          <p:cNvSpPr/>
          <p:nvPr/>
        </p:nvSpPr>
        <p:spPr>
          <a:xfrm>
            <a:off x="10812162" y="233828"/>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1203830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Finis</a:t>
            </a:r>
            <a:r>
              <a:rPr lang="en-GB" sz="3600" b="1" dirty="0">
                <a:solidFill>
                  <a:schemeClr val="bg1"/>
                </a:solidFill>
              </a:rPr>
              <a:t> la phrase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382334" y="2719867"/>
            <a:ext cx="1152758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…-t-il de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l’eau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 …de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l’eau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important. </a:t>
            </a:r>
          </a:p>
        </p:txBody>
      </p:sp>
      <p:sp>
        <p:nvSpPr>
          <p:cNvPr id="5" name="Speech Bubble: Rectangle with Corners Rounded 4">
            <a:extLst>
              <a:ext uri="{FF2B5EF4-FFF2-40B4-BE49-F238E27FC236}">
                <a16:creationId xmlns:a16="http://schemas.microsoft.com/office/drawing/2014/main" id="{3BC19680-3BB4-4376-8CA5-641CEBDB9642}"/>
              </a:ext>
            </a:extLst>
          </p:cNvPr>
          <p:cNvSpPr/>
          <p:nvPr/>
        </p:nvSpPr>
        <p:spPr>
          <a:xfrm>
            <a:off x="2343591" y="1940762"/>
            <a:ext cx="5287273" cy="867128"/>
          </a:xfrm>
          <a:prstGeom prst="wedgeRoundRectCallout">
            <a:avLst>
              <a:gd name="adj1" fmla="val -48936"/>
              <a:gd name="adj2" fmla="val 70784"/>
              <a:gd name="adj3" fmla="val 16667"/>
            </a:avLst>
          </a:prstGeom>
          <a:solidFill>
            <a:srgbClr val="105076"/>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Boire…</a:t>
            </a:r>
          </a:p>
        </p:txBody>
      </p:sp>
      <p:sp>
        <p:nvSpPr>
          <p:cNvPr id="9" name="Speech Bubble: Rectangle with Corners Rounded 8">
            <a:extLst>
              <a:ext uri="{FF2B5EF4-FFF2-40B4-BE49-F238E27FC236}">
                <a16:creationId xmlns:a16="http://schemas.microsoft.com/office/drawing/2014/main" id="{8AB76895-7C91-4882-842F-A767573505F4}"/>
              </a:ext>
            </a:extLst>
          </p:cNvPr>
          <p:cNvSpPr/>
          <p:nvPr/>
        </p:nvSpPr>
        <p:spPr>
          <a:xfrm>
            <a:off x="3813608" y="4606561"/>
            <a:ext cx="5287273" cy="867128"/>
          </a:xfrm>
          <a:prstGeom prst="wedgeRoundRectCallout">
            <a:avLst>
              <a:gd name="adj1" fmla="val 53749"/>
              <a:gd name="adj2" fmla="val 79572"/>
              <a:gd name="adj3" fmla="val 16667"/>
            </a:avLst>
          </a:prstGeom>
          <a:solidFill>
            <a:srgbClr val="105076"/>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 l’eau est important.</a:t>
            </a:r>
          </a:p>
        </p:txBody>
      </p:sp>
      <p:pic>
        <p:nvPicPr>
          <p:cNvPr id="3" name="Picture 2" descr="A picture containing toy, doll&#10;&#10;Description automatically generated">
            <a:extLst>
              <a:ext uri="{FF2B5EF4-FFF2-40B4-BE49-F238E27FC236}">
                <a16:creationId xmlns:a16="http://schemas.microsoft.com/office/drawing/2014/main" id="{72C6BEC6-4274-4248-BF1B-C86A377138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692" y="748123"/>
            <a:ext cx="2951842" cy="2951842"/>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44B0356A-581D-8342-873B-C40B8E5A1A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57920" y="3130561"/>
            <a:ext cx="2952000" cy="2952000"/>
          </a:xfrm>
          <a:prstGeom prst="rect">
            <a:avLst/>
          </a:prstGeom>
        </p:spPr>
      </p:pic>
    </p:spTree>
    <p:extLst>
      <p:ext uri="{BB962C8B-B14F-4D97-AF65-F5344CB8AC3E}">
        <p14:creationId xmlns:p14="http://schemas.microsoft.com/office/powerpoint/2010/main" val="42847125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Finis</a:t>
            </a:r>
            <a:r>
              <a:rPr lang="en-GB" sz="3600" b="1" dirty="0">
                <a:solidFill>
                  <a:schemeClr val="bg1"/>
                </a:solidFill>
              </a:rPr>
              <a:t> la phrase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5" name="Table 8">
            <a:extLst>
              <a:ext uri="{FF2B5EF4-FFF2-40B4-BE49-F238E27FC236}">
                <a16:creationId xmlns:a16="http://schemas.microsoft.com/office/drawing/2014/main" id="{ECCA12D2-35A4-4A50-B64C-2A65F2DA8A23}"/>
              </a:ext>
            </a:extLst>
          </p:cNvPr>
          <p:cNvGraphicFramePr>
            <a:graphicFrameLocks noGrp="1"/>
          </p:cNvGraphicFramePr>
          <p:nvPr>
            <p:extLst>
              <p:ext uri="{D42A27DB-BD31-4B8C-83A1-F6EECF244321}">
                <p14:modId xmlns:p14="http://schemas.microsoft.com/office/powerpoint/2010/main" val="4231524188"/>
              </p:ext>
            </p:extLst>
          </p:nvPr>
        </p:nvGraphicFramePr>
        <p:xfrm>
          <a:off x="279400" y="1386416"/>
          <a:ext cx="11630520" cy="4524375"/>
        </p:xfrm>
        <a:graphic>
          <a:graphicData uri="http://schemas.openxmlformats.org/drawingml/2006/table">
            <a:tbl>
              <a:tblPr firstRow="1" bandRow="1">
                <a:tableStyleId>{5940675A-B579-460E-94D1-54222C63F5DA}</a:tableStyleId>
              </a:tblPr>
              <a:tblGrid>
                <a:gridCol w="5815260">
                  <a:extLst>
                    <a:ext uri="{9D8B030D-6E8A-4147-A177-3AD203B41FA5}">
                      <a16:colId xmlns:a16="http://schemas.microsoft.com/office/drawing/2014/main" val="538860087"/>
                    </a:ext>
                  </a:extLst>
                </a:gridCol>
                <a:gridCol w="5815260">
                  <a:extLst>
                    <a:ext uri="{9D8B030D-6E8A-4147-A177-3AD203B41FA5}">
                      <a16:colId xmlns:a16="http://schemas.microsoft.com/office/drawing/2014/main" val="2675254512"/>
                    </a:ext>
                  </a:extLst>
                </a:gridCol>
              </a:tblGrid>
              <a:tr h="370840">
                <a:tc>
                  <a:txBody>
                    <a:bodyPr/>
                    <a:lstStyle/>
                    <a:p>
                      <a:r>
                        <a:rPr lang="fr-FR" sz="1600" b="1" dirty="0">
                          <a:solidFill>
                            <a:srgbClr val="002060"/>
                          </a:solidFill>
                        </a:rPr>
                        <a:t>Partenaire A</a:t>
                      </a:r>
                      <a:endParaRPr lang="fr-FR" sz="1600" dirty="0">
                        <a:solidFill>
                          <a:srgbClr val="002060"/>
                        </a:solidFill>
                      </a:endParaRPr>
                    </a:p>
                    <a:p>
                      <a:r>
                        <a:rPr lang="fr-FR" sz="1600" dirty="0">
                          <a:solidFill>
                            <a:srgbClr val="002060"/>
                          </a:solidFill>
                        </a:rPr>
                        <a:t>Say </a:t>
                      </a:r>
                      <a:r>
                        <a:rPr lang="fr-FR" sz="1600" dirty="0" err="1">
                          <a:solidFill>
                            <a:srgbClr val="002060"/>
                          </a:solidFill>
                        </a:rPr>
                        <a:t>these</a:t>
                      </a:r>
                      <a:r>
                        <a:rPr lang="fr-FR" sz="1600" dirty="0">
                          <a:solidFill>
                            <a:srgbClr val="002060"/>
                          </a:solidFill>
                        </a:rPr>
                        <a:t> </a:t>
                      </a:r>
                      <a:r>
                        <a:rPr lang="fr-FR" sz="1600" dirty="0" err="1">
                          <a:solidFill>
                            <a:srgbClr val="002060"/>
                          </a:solidFill>
                        </a:rPr>
                        <a:t>verbs</a:t>
                      </a:r>
                      <a:r>
                        <a:rPr lang="fr-FR" sz="1600" dirty="0">
                          <a:solidFill>
                            <a:srgbClr val="002060"/>
                          </a:solidFill>
                        </a:rPr>
                        <a:t> to start sentences. </a:t>
                      </a:r>
                      <a:r>
                        <a:rPr lang="fr-FR" sz="1600" dirty="0" err="1">
                          <a:solidFill>
                            <a:srgbClr val="002060"/>
                          </a:solidFill>
                        </a:rPr>
                        <a:t>Your</a:t>
                      </a:r>
                      <a:r>
                        <a:rPr lang="fr-FR" sz="1600" dirty="0">
                          <a:solidFill>
                            <a:srgbClr val="002060"/>
                          </a:solidFill>
                        </a:rPr>
                        <a:t> </a:t>
                      </a:r>
                      <a:r>
                        <a:rPr lang="fr-FR" sz="1600" dirty="0" err="1">
                          <a:solidFill>
                            <a:srgbClr val="002060"/>
                          </a:solidFill>
                        </a:rPr>
                        <a:t>partner</a:t>
                      </a:r>
                      <a:r>
                        <a:rPr lang="fr-FR" sz="1600" dirty="0">
                          <a:solidFill>
                            <a:srgbClr val="002060"/>
                          </a:solidFill>
                        </a:rPr>
                        <a:t> </a:t>
                      </a:r>
                      <a:r>
                        <a:rPr lang="fr-FR" sz="1600" dirty="0" err="1">
                          <a:solidFill>
                            <a:srgbClr val="002060"/>
                          </a:solidFill>
                        </a:rPr>
                        <a:t>will</a:t>
                      </a:r>
                      <a:r>
                        <a:rPr lang="fr-FR" sz="1600" dirty="0">
                          <a:solidFill>
                            <a:srgbClr val="002060"/>
                          </a:solidFill>
                        </a:rPr>
                        <a:t> </a:t>
                      </a:r>
                      <a:r>
                        <a:rPr lang="fr-FR" sz="1600" dirty="0" err="1">
                          <a:solidFill>
                            <a:srgbClr val="002060"/>
                          </a:solidFill>
                        </a:rPr>
                        <a:t>choose</a:t>
                      </a:r>
                      <a:r>
                        <a:rPr lang="fr-FR" sz="1600" dirty="0">
                          <a:solidFill>
                            <a:srgbClr val="002060"/>
                          </a:solidFill>
                        </a:rPr>
                        <a:t> the end of the sentence </a:t>
                      </a:r>
                      <a:r>
                        <a:rPr lang="fr-FR" sz="1600" dirty="0" err="1">
                          <a:solidFill>
                            <a:srgbClr val="002060"/>
                          </a:solidFill>
                        </a:rPr>
                        <a:t>from</a:t>
                      </a:r>
                      <a:r>
                        <a:rPr lang="fr-FR" sz="1600" dirty="0">
                          <a:solidFill>
                            <a:srgbClr val="002060"/>
                          </a:solidFill>
                        </a:rPr>
                        <a:t> the </a:t>
                      </a:r>
                      <a:r>
                        <a:rPr lang="fr-FR" sz="1600" dirty="0" err="1">
                          <a:solidFill>
                            <a:srgbClr val="002060"/>
                          </a:solidFill>
                        </a:rPr>
                        <a:t>board</a:t>
                      </a:r>
                      <a:r>
                        <a:rPr lang="fr-FR" sz="1600" dirty="0">
                          <a:solidFill>
                            <a:srgbClr val="002060"/>
                          </a:solidFill>
                        </a:rPr>
                        <a:t>.</a:t>
                      </a:r>
                    </a:p>
                    <a:p>
                      <a:pPr marL="0" indent="0">
                        <a:lnSpc>
                          <a:spcPct val="150000"/>
                        </a:lnSpc>
                        <a:buNone/>
                      </a:pPr>
                      <a:r>
                        <a:rPr lang="fr-FR" sz="1600" dirty="0">
                          <a:solidFill>
                            <a:srgbClr val="002060"/>
                          </a:solidFill>
                        </a:rPr>
                        <a:t>1) Parler…         2) Ach</a:t>
                      </a:r>
                      <a:r>
                        <a:rPr lang="fr-FR" sz="1600" dirty="0">
                          <a:solidFill>
                            <a:srgbClr val="002060"/>
                          </a:solidFill>
                          <a:latin typeface="Century Gothic" panose="020B0502020202020204" pitchFamily="34" charset="0"/>
                        </a:rPr>
                        <a:t>ète</a:t>
                      </a:r>
                      <a:r>
                        <a:rPr lang="fr-FR" sz="1600" dirty="0">
                          <a:solidFill>
                            <a:srgbClr val="002060"/>
                          </a:solidFill>
                        </a:rPr>
                        <a:t>…        3) Descendre …</a:t>
                      </a:r>
                    </a:p>
                    <a:p>
                      <a:pPr marL="0" indent="0">
                        <a:lnSpc>
                          <a:spcPct val="150000"/>
                        </a:lnSpc>
                        <a:buNone/>
                      </a:pPr>
                      <a:r>
                        <a:rPr lang="fr-FR" sz="1600" dirty="0">
                          <a:solidFill>
                            <a:srgbClr val="002060"/>
                          </a:solidFill>
                        </a:rPr>
                        <a:t>4) Lit …              5) Écrit …             6) Répondre …</a:t>
                      </a:r>
                    </a:p>
                  </a:txBody>
                  <a:tcPr/>
                </a:tc>
                <a:tc>
                  <a:txBody>
                    <a:bodyPr/>
                    <a:lstStyle/>
                    <a:p>
                      <a:r>
                        <a:rPr lang="fr-FR" sz="1600" b="1" dirty="0">
                          <a:solidFill>
                            <a:srgbClr val="002060"/>
                          </a:solidFill>
                        </a:rPr>
                        <a:t>Partenaire B</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srgbClr val="002060"/>
                          </a:solidFill>
                        </a:rPr>
                        <a:t>Say </a:t>
                      </a:r>
                      <a:r>
                        <a:rPr lang="fr-FR" sz="1600" dirty="0" err="1">
                          <a:solidFill>
                            <a:srgbClr val="002060"/>
                          </a:solidFill>
                        </a:rPr>
                        <a:t>these</a:t>
                      </a:r>
                      <a:r>
                        <a:rPr lang="fr-FR" sz="1600" dirty="0">
                          <a:solidFill>
                            <a:srgbClr val="002060"/>
                          </a:solidFill>
                        </a:rPr>
                        <a:t> </a:t>
                      </a:r>
                      <a:r>
                        <a:rPr lang="fr-FR" sz="1600" dirty="0" err="1">
                          <a:solidFill>
                            <a:srgbClr val="002060"/>
                          </a:solidFill>
                        </a:rPr>
                        <a:t>verbs</a:t>
                      </a:r>
                      <a:r>
                        <a:rPr lang="fr-FR" sz="1600" dirty="0">
                          <a:solidFill>
                            <a:srgbClr val="002060"/>
                          </a:solidFill>
                        </a:rPr>
                        <a:t> to start sentences. </a:t>
                      </a:r>
                      <a:r>
                        <a:rPr lang="fr-FR" sz="1600" dirty="0" err="1">
                          <a:solidFill>
                            <a:srgbClr val="002060"/>
                          </a:solidFill>
                        </a:rPr>
                        <a:t>Your</a:t>
                      </a:r>
                      <a:r>
                        <a:rPr lang="fr-FR" sz="1600" dirty="0">
                          <a:solidFill>
                            <a:srgbClr val="002060"/>
                          </a:solidFill>
                        </a:rPr>
                        <a:t> </a:t>
                      </a:r>
                      <a:r>
                        <a:rPr lang="fr-FR" sz="1600" dirty="0" err="1">
                          <a:solidFill>
                            <a:srgbClr val="002060"/>
                          </a:solidFill>
                        </a:rPr>
                        <a:t>partner</a:t>
                      </a:r>
                      <a:r>
                        <a:rPr lang="fr-FR" sz="1600" dirty="0">
                          <a:solidFill>
                            <a:srgbClr val="002060"/>
                          </a:solidFill>
                        </a:rPr>
                        <a:t> </a:t>
                      </a:r>
                      <a:r>
                        <a:rPr lang="fr-FR" sz="1600" dirty="0" err="1">
                          <a:solidFill>
                            <a:srgbClr val="002060"/>
                          </a:solidFill>
                        </a:rPr>
                        <a:t>will</a:t>
                      </a:r>
                      <a:r>
                        <a:rPr lang="fr-FR" sz="1600" dirty="0">
                          <a:solidFill>
                            <a:srgbClr val="002060"/>
                          </a:solidFill>
                        </a:rPr>
                        <a:t> </a:t>
                      </a:r>
                      <a:r>
                        <a:rPr lang="fr-FR" sz="1600" dirty="0" err="1">
                          <a:solidFill>
                            <a:srgbClr val="002060"/>
                          </a:solidFill>
                        </a:rPr>
                        <a:t>choose</a:t>
                      </a:r>
                      <a:r>
                        <a:rPr lang="fr-FR" sz="1600" dirty="0">
                          <a:solidFill>
                            <a:srgbClr val="002060"/>
                          </a:solidFill>
                        </a:rPr>
                        <a:t> the end of the sentence </a:t>
                      </a:r>
                      <a:r>
                        <a:rPr lang="fr-FR" sz="1600" dirty="0" err="1">
                          <a:solidFill>
                            <a:srgbClr val="002060"/>
                          </a:solidFill>
                        </a:rPr>
                        <a:t>from</a:t>
                      </a:r>
                      <a:r>
                        <a:rPr lang="fr-FR" sz="1600" dirty="0">
                          <a:solidFill>
                            <a:srgbClr val="002060"/>
                          </a:solidFill>
                        </a:rPr>
                        <a:t> the </a:t>
                      </a:r>
                      <a:r>
                        <a:rPr lang="fr-FR" sz="1600" dirty="0" err="1">
                          <a:solidFill>
                            <a:srgbClr val="002060"/>
                          </a:solidFill>
                        </a:rPr>
                        <a:t>board</a:t>
                      </a:r>
                      <a:r>
                        <a:rPr lang="fr-FR" sz="1600" dirty="0">
                          <a:solidFill>
                            <a:srgbClr val="002060"/>
                          </a:solidFill>
                        </a:rPr>
                        <a:t>.</a:t>
                      </a:r>
                    </a:p>
                    <a:p>
                      <a:pPr marL="0" indent="0">
                        <a:lnSpc>
                          <a:spcPct val="150000"/>
                        </a:lnSpc>
                        <a:buNone/>
                      </a:pPr>
                      <a:r>
                        <a:rPr lang="fr-FR" sz="1600" dirty="0">
                          <a:solidFill>
                            <a:srgbClr val="002060"/>
                          </a:solidFill>
                        </a:rPr>
                        <a:t>1) Visiter …            2) Dépend …          3) Entendre …</a:t>
                      </a:r>
                    </a:p>
                    <a:p>
                      <a:pPr marL="0" indent="0">
                        <a:lnSpc>
                          <a:spcPct val="150000"/>
                        </a:lnSpc>
                        <a:buNone/>
                      </a:pPr>
                      <a:r>
                        <a:rPr lang="fr-FR" sz="1600" dirty="0">
                          <a:solidFill>
                            <a:srgbClr val="002060"/>
                          </a:solidFill>
                        </a:rPr>
                        <a:t>4) A …                    5) Conna</a:t>
                      </a:r>
                      <a:r>
                        <a:rPr lang="fr-FR" sz="1600" dirty="0">
                          <a:solidFill>
                            <a:srgbClr val="002060"/>
                          </a:solidFill>
                          <a:latin typeface="Century Gothic" panose="020B0502020202020204" pitchFamily="34" charset="0"/>
                        </a:rPr>
                        <a:t>ître …      6) Travaille …</a:t>
                      </a:r>
                      <a:endParaRPr lang="fr-FR" sz="1600" dirty="0">
                        <a:solidFill>
                          <a:srgbClr val="002060"/>
                        </a:solidFill>
                      </a:endParaRPr>
                    </a:p>
                  </a:txBody>
                  <a:tcPr/>
                </a:tc>
                <a:extLst>
                  <a:ext uri="{0D108BD9-81ED-4DB2-BD59-A6C34878D82A}">
                    <a16:rowId xmlns:a16="http://schemas.microsoft.com/office/drawing/2014/main" val="2115059359"/>
                  </a:ext>
                </a:extLst>
              </a:tr>
              <a:tr h="370840">
                <a:tc>
                  <a:txBody>
                    <a:bodyPr/>
                    <a:lstStyle/>
                    <a:p>
                      <a:r>
                        <a:rPr lang="fr-FR" sz="1600" b="1" dirty="0">
                          <a:solidFill>
                            <a:srgbClr val="002060"/>
                          </a:solidFill>
                        </a:rPr>
                        <a:t>Partenaire A</a:t>
                      </a:r>
                      <a:endParaRPr lang="fr-FR" sz="1600" dirty="0">
                        <a:solidFill>
                          <a:srgbClr val="002060"/>
                        </a:solidFill>
                      </a:endParaRPr>
                    </a:p>
                    <a:p>
                      <a:r>
                        <a:rPr lang="fr-FR" sz="1600" dirty="0">
                          <a:solidFill>
                            <a:srgbClr val="002060"/>
                          </a:solidFill>
                        </a:rPr>
                        <a:t>Say </a:t>
                      </a:r>
                      <a:r>
                        <a:rPr lang="fr-FR" sz="1600" dirty="0" err="1">
                          <a:solidFill>
                            <a:srgbClr val="002060"/>
                          </a:solidFill>
                        </a:rPr>
                        <a:t>these</a:t>
                      </a:r>
                      <a:r>
                        <a:rPr lang="fr-FR" sz="1600" dirty="0">
                          <a:solidFill>
                            <a:srgbClr val="002060"/>
                          </a:solidFill>
                        </a:rPr>
                        <a:t> </a:t>
                      </a:r>
                      <a:r>
                        <a:rPr lang="fr-FR" sz="1600" dirty="0" err="1">
                          <a:solidFill>
                            <a:srgbClr val="002060"/>
                          </a:solidFill>
                        </a:rPr>
                        <a:t>verbs</a:t>
                      </a:r>
                      <a:r>
                        <a:rPr lang="fr-FR" sz="1600" dirty="0">
                          <a:solidFill>
                            <a:srgbClr val="002060"/>
                          </a:solidFill>
                        </a:rPr>
                        <a:t> to start sentences. </a:t>
                      </a:r>
                      <a:r>
                        <a:rPr lang="fr-FR" sz="1600" dirty="0" err="1">
                          <a:solidFill>
                            <a:srgbClr val="002060"/>
                          </a:solidFill>
                        </a:rPr>
                        <a:t>Your</a:t>
                      </a:r>
                      <a:r>
                        <a:rPr lang="fr-FR" sz="1600" dirty="0">
                          <a:solidFill>
                            <a:srgbClr val="002060"/>
                          </a:solidFill>
                        </a:rPr>
                        <a:t> </a:t>
                      </a:r>
                      <a:r>
                        <a:rPr lang="fr-FR" sz="1600" dirty="0" err="1">
                          <a:solidFill>
                            <a:srgbClr val="002060"/>
                          </a:solidFill>
                        </a:rPr>
                        <a:t>partner</a:t>
                      </a:r>
                      <a:r>
                        <a:rPr lang="fr-FR" sz="1600" dirty="0">
                          <a:solidFill>
                            <a:srgbClr val="002060"/>
                          </a:solidFill>
                        </a:rPr>
                        <a:t> </a:t>
                      </a:r>
                      <a:r>
                        <a:rPr lang="fr-FR" sz="1600" dirty="0" err="1">
                          <a:solidFill>
                            <a:srgbClr val="002060"/>
                          </a:solidFill>
                        </a:rPr>
                        <a:t>will</a:t>
                      </a:r>
                      <a:r>
                        <a:rPr lang="fr-FR" sz="1600" dirty="0">
                          <a:solidFill>
                            <a:srgbClr val="002060"/>
                          </a:solidFill>
                        </a:rPr>
                        <a:t> </a:t>
                      </a:r>
                      <a:r>
                        <a:rPr lang="fr-FR" sz="1600" dirty="0" err="1">
                          <a:solidFill>
                            <a:srgbClr val="002060"/>
                          </a:solidFill>
                        </a:rPr>
                        <a:t>choose</a:t>
                      </a:r>
                      <a:r>
                        <a:rPr lang="fr-FR" sz="1600" dirty="0">
                          <a:solidFill>
                            <a:srgbClr val="002060"/>
                          </a:solidFill>
                        </a:rPr>
                        <a:t> the end of the sentence </a:t>
                      </a:r>
                      <a:r>
                        <a:rPr lang="fr-FR" sz="1600" dirty="0" err="1">
                          <a:solidFill>
                            <a:srgbClr val="002060"/>
                          </a:solidFill>
                        </a:rPr>
                        <a:t>from</a:t>
                      </a:r>
                      <a:r>
                        <a:rPr lang="fr-FR" sz="1600" dirty="0">
                          <a:solidFill>
                            <a:srgbClr val="002060"/>
                          </a:solidFill>
                        </a:rPr>
                        <a:t> the </a:t>
                      </a:r>
                      <a:r>
                        <a:rPr lang="fr-FR" sz="1600" dirty="0" err="1">
                          <a:solidFill>
                            <a:srgbClr val="002060"/>
                          </a:solidFill>
                        </a:rPr>
                        <a:t>board</a:t>
                      </a:r>
                      <a:r>
                        <a:rPr lang="fr-FR" sz="1600" dirty="0">
                          <a:solidFill>
                            <a:srgbClr val="002060"/>
                          </a:solidFill>
                        </a:rPr>
                        <a:t>.</a:t>
                      </a:r>
                    </a:p>
                    <a:p>
                      <a:pPr marL="0" indent="0">
                        <a:lnSpc>
                          <a:spcPct val="150000"/>
                        </a:lnSpc>
                        <a:buNone/>
                      </a:pPr>
                      <a:r>
                        <a:rPr lang="fr-FR" sz="1600" dirty="0">
                          <a:solidFill>
                            <a:srgbClr val="002060"/>
                          </a:solidFill>
                        </a:rPr>
                        <a:t>1) Parler…         2) Ach</a:t>
                      </a:r>
                      <a:r>
                        <a:rPr lang="fr-FR" sz="1600" dirty="0">
                          <a:solidFill>
                            <a:srgbClr val="002060"/>
                          </a:solidFill>
                          <a:latin typeface="Century Gothic" panose="020B0502020202020204" pitchFamily="34" charset="0"/>
                        </a:rPr>
                        <a:t>ète</a:t>
                      </a:r>
                      <a:r>
                        <a:rPr lang="fr-FR" sz="1600" dirty="0">
                          <a:solidFill>
                            <a:srgbClr val="002060"/>
                          </a:solidFill>
                        </a:rPr>
                        <a:t>…        3) Descendre …</a:t>
                      </a:r>
                    </a:p>
                    <a:p>
                      <a:pPr marL="0" indent="0">
                        <a:lnSpc>
                          <a:spcPct val="150000"/>
                        </a:lnSpc>
                        <a:buNone/>
                      </a:pPr>
                      <a:r>
                        <a:rPr lang="fr-FR" sz="1600" dirty="0">
                          <a:solidFill>
                            <a:srgbClr val="002060"/>
                          </a:solidFill>
                        </a:rPr>
                        <a:t>4) Lit …              5) Écrit …             6) Répondre …</a:t>
                      </a:r>
                    </a:p>
                  </a:txBody>
                  <a:tcPr/>
                </a:tc>
                <a:tc>
                  <a:txBody>
                    <a:bodyPr/>
                    <a:lstStyle/>
                    <a:p>
                      <a:r>
                        <a:rPr lang="fr-FR" sz="1600" b="1" dirty="0">
                          <a:solidFill>
                            <a:srgbClr val="002060"/>
                          </a:solidFill>
                        </a:rPr>
                        <a:t>Partenaire B</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srgbClr val="002060"/>
                          </a:solidFill>
                        </a:rPr>
                        <a:t>Say </a:t>
                      </a:r>
                      <a:r>
                        <a:rPr lang="fr-FR" sz="1600" dirty="0" err="1">
                          <a:solidFill>
                            <a:srgbClr val="002060"/>
                          </a:solidFill>
                        </a:rPr>
                        <a:t>these</a:t>
                      </a:r>
                      <a:r>
                        <a:rPr lang="fr-FR" sz="1600" dirty="0">
                          <a:solidFill>
                            <a:srgbClr val="002060"/>
                          </a:solidFill>
                        </a:rPr>
                        <a:t> </a:t>
                      </a:r>
                      <a:r>
                        <a:rPr lang="fr-FR" sz="1600" dirty="0" err="1">
                          <a:solidFill>
                            <a:srgbClr val="002060"/>
                          </a:solidFill>
                        </a:rPr>
                        <a:t>verbs</a:t>
                      </a:r>
                      <a:r>
                        <a:rPr lang="fr-FR" sz="1600" dirty="0">
                          <a:solidFill>
                            <a:srgbClr val="002060"/>
                          </a:solidFill>
                        </a:rPr>
                        <a:t> to start sentences. </a:t>
                      </a:r>
                      <a:r>
                        <a:rPr lang="fr-FR" sz="1600" dirty="0" err="1">
                          <a:solidFill>
                            <a:srgbClr val="002060"/>
                          </a:solidFill>
                        </a:rPr>
                        <a:t>Your</a:t>
                      </a:r>
                      <a:r>
                        <a:rPr lang="fr-FR" sz="1600" dirty="0">
                          <a:solidFill>
                            <a:srgbClr val="002060"/>
                          </a:solidFill>
                        </a:rPr>
                        <a:t> </a:t>
                      </a:r>
                      <a:r>
                        <a:rPr lang="fr-FR" sz="1600" dirty="0" err="1">
                          <a:solidFill>
                            <a:srgbClr val="002060"/>
                          </a:solidFill>
                        </a:rPr>
                        <a:t>partner</a:t>
                      </a:r>
                      <a:r>
                        <a:rPr lang="fr-FR" sz="1600" dirty="0">
                          <a:solidFill>
                            <a:srgbClr val="002060"/>
                          </a:solidFill>
                        </a:rPr>
                        <a:t> </a:t>
                      </a:r>
                      <a:r>
                        <a:rPr lang="fr-FR" sz="1600" dirty="0" err="1">
                          <a:solidFill>
                            <a:srgbClr val="002060"/>
                          </a:solidFill>
                        </a:rPr>
                        <a:t>will</a:t>
                      </a:r>
                      <a:r>
                        <a:rPr lang="fr-FR" sz="1600" dirty="0">
                          <a:solidFill>
                            <a:srgbClr val="002060"/>
                          </a:solidFill>
                        </a:rPr>
                        <a:t> </a:t>
                      </a:r>
                      <a:r>
                        <a:rPr lang="fr-FR" sz="1600" dirty="0" err="1">
                          <a:solidFill>
                            <a:srgbClr val="002060"/>
                          </a:solidFill>
                        </a:rPr>
                        <a:t>choose</a:t>
                      </a:r>
                      <a:r>
                        <a:rPr lang="fr-FR" sz="1600" dirty="0">
                          <a:solidFill>
                            <a:srgbClr val="002060"/>
                          </a:solidFill>
                        </a:rPr>
                        <a:t> the end of the sentence </a:t>
                      </a:r>
                      <a:r>
                        <a:rPr lang="fr-FR" sz="1600" dirty="0" err="1">
                          <a:solidFill>
                            <a:srgbClr val="002060"/>
                          </a:solidFill>
                        </a:rPr>
                        <a:t>from</a:t>
                      </a:r>
                      <a:r>
                        <a:rPr lang="fr-FR" sz="1600" dirty="0">
                          <a:solidFill>
                            <a:srgbClr val="002060"/>
                          </a:solidFill>
                        </a:rPr>
                        <a:t> the </a:t>
                      </a:r>
                      <a:r>
                        <a:rPr lang="fr-FR" sz="1600" dirty="0" err="1">
                          <a:solidFill>
                            <a:srgbClr val="002060"/>
                          </a:solidFill>
                        </a:rPr>
                        <a:t>board</a:t>
                      </a:r>
                      <a:r>
                        <a:rPr lang="fr-FR" sz="1600" dirty="0">
                          <a:solidFill>
                            <a:srgbClr val="002060"/>
                          </a:solidFill>
                        </a:rPr>
                        <a:t>.</a:t>
                      </a:r>
                    </a:p>
                    <a:p>
                      <a:pPr marL="0" indent="0">
                        <a:lnSpc>
                          <a:spcPct val="150000"/>
                        </a:lnSpc>
                        <a:buNone/>
                      </a:pPr>
                      <a:r>
                        <a:rPr lang="fr-FR" sz="1600" dirty="0">
                          <a:solidFill>
                            <a:srgbClr val="002060"/>
                          </a:solidFill>
                        </a:rPr>
                        <a:t>1) Visiter …            2) Dépend …          3) Entendre …</a:t>
                      </a:r>
                    </a:p>
                    <a:p>
                      <a:pPr marL="0" indent="0">
                        <a:lnSpc>
                          <a:spcPct val="150000"/>
                        </a:lnSpc>
                        <a:buNone/>
                      </a:pPr>
                      <a:r>
                        <a:rPr lang="fr-FR" sz="1600" dirty="0">
                          <a:solidFill>
                            <a:srgbClr val="002060"/>
                          </a:solidFill>
                        </a:rPr>
                        <a:t>4) A …                    5) Conna</a:t>
                      </a:r>
                      <a:r>
                        <a:rPr lang="fr-FR" sz="1600" dirty="0">
                          <a:solidFill>
                            <a:srgbClr val="002060"/>
                          </a:solidFill>
                          <a:latin typeface="Century Gothic" panose="020B0502020202020204" pitchFamily="34" charset="0"/>
                        </a:rPr>
                        <a:t>ître …      6) Travaille …</a:t>
                      </a:r>
                      <a:endParaRPr lang="fr-FR" sz="1600" dirty="0">
                        <a:solidFill>
                          <a:srgbClr val="002060"/>
                        </a:solidFill>
                      </a:endParaRPr>
                    </a:p>
                  </a:txBody>
                  <a:tcPr/>
                </a:tc>
                <a:extLst>
                  <a:ext uri="{0D108BD9-81ED-4DB2-BD59-A6C34878D82A}">
                    <a16:rowId xmlns:a16="http://schemas.microsoft.com/office/drawing/2014/main" val="3795129099"/>
                  </a:ext>
                </a:extLst>
              </a:tr>
              <a:tr h="370840">
                <a:tc>
                  <a:txBody>
                    <a:bodyPr/>
                    <a:lstStyle/>
                    <a:p>
                      <a:r>
                        <a:rPr lang="fr-FR" sz="1600" b="1" dirty="0">
                          <a:solidFill>
                            <a:srgbClr val="002060"/>
                          </a:solidFill>
                        </a:rPr>
                        <a:t>Partenaire A</a:t>
                      </a:r>
                      <a:endParaRPr lang="fr-FR" sz="1600" dirty="0">
                        <a:solidFill>
                          <a:srgbClr val="002060"/>
                        </a:solidFill>
                      </a:endParaRPr>
                    </a:p>
                    <a:p>
                      <a:r>
                        <a:rPr lang="fr-FR" sz="1600" dirty="0">
                          <a:solidFill>
                            <a:srgbClr val="002060"/>
                          </a:solidFill>
                        </a:rPr>
                        <a:t>Say </a:t>
                      </a:r>
                      <a:r>
                        <a:rPr lang="fr-FR" sz="1600" dirty="0" err="1">
                          <a:solidFill>
                            <a:srgbClr val="002060"/>
                          </a:solidFill>
                        </a:rPr>
                        <a:t>these</a:t>
                      </a:r>
                      <a:r>
                        <a:rPr lang="fr-FR" sz="1600" dirty="0">
                          <a:solidFill>
                            <a:srgbClr val="002060"/>
                          </a:solidFill>
                        </a:rPr>
                        <a:t> </a:t>
                      </a:r>
                      <a:r>
                        <a:rPr lang="fr-FR" sz="1600" dirty="0" err="1">
                          <a:solidFill>
                            <a:srgbClr val="002060"/>
                          </a:solidFill>
                        </a:rPr>
                        <a:t>verbs</a:t>
                      </a:r>
                      <a:r>
                        <a:rPr lang="fr-FR" sz="1600" dirty="0">
                          <a:solidFill>
                            <a:srgbClr val="002060"/>
                          </a:solidFill>
                        </a:rPr>
                        <a:t> to start sentences. </a:t>
                      </a:r>
                      <a:r>
                        <a:rPr lang="fr-FR" sz="1600" dirty="0" err="1">
                          <a:solidFill>
                            <a:srgbClr val="002060"/>
                          </a:solidFill>
                        </a:rPr>
                        <a:t>Your</a:t>
                      </a:r>
                      <a:r>
                        <a:rPr lang="fr-FR" sz="1600" dirty="0">
                          <a:solidFill>
                            <a:srgbClr val="002060"/>
                          </a:solidFill>
                        </a:rPr>
                        <a:t> </a:t>
                      </a:r>
                      <a:r>
                        <a:rPr lang="fr-FR" sz="1600" dirty="0" err="1">
                          <a:solidFill>
                            <a:srgbClr val="002060"/>
                          </a:solidFill>
                        </a:rPr>
                        <a:t>partner</a:t>
                      </a:r>
                      <a:r>
                        <a:rPr lang="fr-FR" sz="1600" dirty="0">
                          <a:solidFill>
                            <a:srgbClr val="002060"/>
                          </a:solidFill>
                        </a:rPr>
                        <a:t> </a:t>
                      </a:r>
                      <a:r>
                        <a:rPr lang="fr-FR" sz="1600" dirty="0" err="1">
                          <a:solidFill>
                            <a:srgbClr val="002060"/>
                          </a:solidFill>
                        </a:rPr>
                        <a:t>will</a:t>
                      </a:r>
                      <a:r>
                        <a:rPr lang="fr-FR" sz="1600" dirty="0">
                          <a:solidFill>
                            <a:srgbClr val="002060"/>
                          </a:solidFill>
                        </a:rPr>
                        <a:t> </a:t>
                      </a:r>
                      <a:r>
                        <a:rPr lang="fr-FR" sz="1600" dirty="0" err="1">
                          <a:solidFill>
                            <a:srgbClr val="002060"/>
                          </a:solidFill>
                        </a:rPr>
                        <a:t>choose</a:t>
                      </a:r>
                      <a:r>
                        <a:rPr lang="fr-FR" sz="1600" dirty="0">
                          <a:solidFill>
                            <a:srgbClr val="002060"/>
                          </a:solidFill>
                        </a:rPr>
                        <a:t> the end of the sentence </a:t>
                      </a:r>
                      <a:r>
                        <a:rPr lang="fr-FR" sz="1600" dirty="0" err="1">
                          <a:solidFill>
                            <a:srgbClr val="002060"/>
                          </a:solidFill>
                        </a:rPr>
                        <a:t>from</a:t>
                      </a:r>
                      <a:r>
                        <a:rPr lang="fr-FR" sz="1600" dirty="0">
                          <a:solidFill>
                            <a:srgbClr val="002060"/>
                          </a:solidFill>
                        </a:rPr>
                        <a:t> the </a:t>
                      </a:r>
                      <a:r>
                        <a:rPr lang="fr-FR" sz="1600" dirty="0" err="1">
                          <a:solidFill>
                            <a:srgbClr val="002060"/>
                          </a:solidFill>
                        </a:rPr>
                        <a:t>board</a:t>
                      </a:r>
                      <a:r>
                        <a:rPr lang="fr-FR" sz="1600" dirty="0">
                          <a:solidFill>
                            <a:srgbClr val="002060"/>
                          </a:solidFill>
                        </a:rPr>
                        <a:t>.</a:t>
                      </a:r>
                    </a:p>
                    <a:p>
                      <a:pPr marL="0" indent="0">
                        <a:lnSpc>
                          <a:spcPct val="150000"/>
                        </a:lnSpc>
                        <a:buNone/>
                      </a:pPr>
                      <a:r>
                        <a:rPr lang="fr-FR" sz="1600" dirty="0">
                          <a:solidFill>
                            <a:srgbClr val="002060"/>
                          </a:solidFill>
                        </a:rPr>
                        <a:t>1) Parler…         2) Ach</a:t>
                      </a:r>
                      <a:r>
                        <a:rPr lang="fr-FR" sz="1600" dirty="0">
                          <a:solidFill>
                            <a:srgbClr val="002060"/>
                          </a:solidFill>
                          <a:latin typeface="Century Gothic" panose="020B0502020202020204" pitchFamily="34" charset="0"/>
                        </a:rPr>
                        <a:t>ète</a:t>
                      </a:r>
                      <a:r>
                        <a:rPr lang="fr-FR" sz="1600" dirty="0">
                          <a:solidFill>
                            <a:srgbClr val="002060"/>
                          </a:solidFill>
                        </a:rPr>
                        <a:t> …        3) Descendre …</a:t>
                      </a:r>
                    </a:p>
                    <a:p>
                      <a:pPr marL="0" indent="0">
                        <a:lnSpc>
                          <a:spcPct val="150000"/>
                        </a:lnSpc>
                        <a:buNone/>
                      </a:pPr>
                      <a:r>
                        <a:rPr lang="fr-FR" sz="1600" dirty="0">
                          <a:solidFill>
                            <a:srgbClr val="002060"/>
                          </a:solidFill>
                        </a:rPr>
                        <a:t>4) Lit …              5) Écrit …             6) Répondre …</a:t>
                      </a:r>
                    </a:p>
                  </a:txBody>
                  <a:tcPr/>
                </a:tc>
                <a:tc>
                  <a:txBody>
                    <a:bodyPr/>
                    <a:lstStyle/>
                    <a:p>
                      <a:r>
                        <a:rPr lang="fr-FR" sz="1600" b="1" dirty="0">
                          <a:solidFill>
                            <a:srgbClr val="002060"/>
                          </a:solidFill>
                        </a:rPr>
                        <a:t>Partenaire B</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srgbClr val="002060"/>
                          </a:solidFill>
                        </a:rPr>
                        <a:t>Say </a:t>
                      </a:r>
                      <a:r>
                        <a:rPr lang="fr-FR" sz="1600" dirty="0" err="1">
                          <a:solidFill>
                            <a:srgbClr val="002060"/>
                          </a:solidFill>
                        </a:rPr>
                        <a:t>these</a:t>
                      </a:r>
                      <a:r>
                        <a:rPr lang="fr-FR" sz="1600" dirty="0">
                          <a:solidFill>
                            <a:srgbClr val="002060"/>
                          </a:solidFill>
                        </a:rPr>
                        <a:t> </a:t>
                      </a:r>
                      <a:r>
                        <a:rPr lang="fr-FR" sz="1600" dirty="0" err="1">
                          <a:solidFill>
                            <a:srgbClr val="002060"/>
                          </a:solidFill>
                        </a:rPr>
                        <a:t>verbs</a:t>
                      </a:r>
                      <a:r>
                        <a:rPr lang="fr-FR" sz="1600" dirty="0">
                          <a:solidFill>
                            <a:srgbClr val="002060"/>
                          </a:solidFill>
                        </a:rPr>
                        <a:t> to start sentences. </a:t>
                      </a:r>
                      <a:r>
                        <a:rPr lang="fr-FR" sz="1600" dirty="0" err="1">
                          <a:solidFill>
                            <a:srgbClr val="002060"/>
                          </a:solidFill>
                        </a:rPr>
                        <a:t>Your</a:t>
                      </a:r>
                      <a:r>
                        <a:rPr lang="fr-FR" sz="1600" dirty="0">
                          <a:solidFill>
                            <a:srgbClr val="002060"/>
                          </a:solidFill>
                        </a:rPr>
                        <a:t> </a:t>
                      </a:r>
                      <a:r>
                        <a:rPr lang="fr-FR" sz="1600" dirty="0" err="1">
                          <a:solidFill>
                            <a:srgbClr val="002060"/>
                          </a:solidFill>
                        </a:rPr>
                        <a:t>partner</a:t>
                      </a:r>
                      <a:r>
                        <a:rPr lang="fr-FR" sz="1600" dirty="0">
                          <a:solidFill>
                            <a:srgbClr val="002060"/>
                          </a:solidFill>
                        </a:rPr>
                        <a:t> </a:t>
                      </a:r>
                      <a:r>
                        <a:rPr lang="fr-FR" sz="1600" dirty="0" err="1">
                          <a:solidFill>
                            <a:srgbClr val="002060"/>
                          </a:solidFill>
                        </a:rPr>
                        <a:t>will</a:t>
                      </a:r>
                      <a:r>
                        <a:rPr lang="fr-FR" sz="1600" dirty="0">
                          <a:solidFill>
                            <a:srgbClr val="002060"/>
                          </a:solidFill>
                        </a:rPr>
                        <a:t> </a:t>
                      </a:r>
                      <a:r>
                        <a:rPr lang="fr-FR" sz="1600" dirty="0" err="1">
                          <a:solidFill>
                            <a:srgbClr val="002060"/>
                          </a:solidFill>
                        </a:rPr>
                        <a:t>choose</a:t>
                      </a:r>
                      <a:r>
                        <a:rPr lang="fr-FR" sz="1600" dirty="0">
                          <a:solidFill>
                            <a:srgbClr val="002060"/>
                          </a:solidFill>
                        </a:rPr>
                        <a:t> the end of the sentence </a:t>
                      </a:r>
                      <a:r>
                        <a:rPr lang="fr-FR" sz="1600" dirty="0" err="1">
                          <a:solidFill>
                            <a:srgbClr val="002060"/>
                          </a:solidFill>
                        </a:rPr>
                        <a:t>from</a:t>
                      </a:r>
                      <a:r>
                        <a:rPr lang="fr-FR" sz="1600" dirty="0">
                          <a:solidFill>
                            <a:srgbClr val="002060"/>
                          </a:solidFill>
                        </a:rPr>
                        <a:t> the </a:t>
                      </a:r>
                      <a:r>
                        <a:rPr lang="fr-FR" sz="1600" dirty="0" err="1">
                          <a:solidFill>
                            <a:srgbClr val="002060"/>
                          </a:solidFill>
                        </a:rPr>
                        <a:t>board</a:t>
                      </a:r>
                      <a:r>
                        <a:rPr lang="fr-FR" sz="1600" dirty="0">
                          <a:solidFill>
                            <a:srgbClr val="002060"/>
                          </a:solidFill>
                        </a:rPr>
                        <a:t>.</a:t>
                      </a:r>
                    </a:p>
                    <a:p>
                      <a:pPr marL="0" indent="0">
                        <a:lnSpc>
                          <a:spcPct val="150000"/>
                        </a:lnSpc>
                        <a:buNone/>
                      </a:pPr>
                      <a:r>
                        <a:rPr lang="fr-FR" sz="1600" dirty="0">
                          <a:solidFill>
                            <a:srgbClr val="002060"/>
                          </a:solidFill>
                        </a:rPr>
                        <a:t>1) Visiter …            2) Dépend …          3) Entendre …</a:t>
                      </a:r>
                    </a:p>
                    <a:p>
                      <a:pPr marL="0" indent="0">
                        <a:lnSpc>
                          <a:spcPct val="150000"/>
                        </a:lnSpc>
                        <a:buNone/>
                      </a:pPr>
                      <a:r>
                        <a:rPr lang="fr-FR" sz="1600" dirty="0">
                          <a:solidFill>
                            <a:srgbClr val="002060"/>
                          </a:solidFill>
                        </a:rPr>
                        <a:t>4) A …                    5) Conna</a:t>
                      </a:r>
                      <a:r>
                        <a:rPr lang="fr-FR" sz="1600" dirty="0">
                          <a:solidFill>
                            <a:srgbClr val="002060"/>
                          </a:solidFill>
                          <a:latin typeface="Century Gothic" panose="020B0502020202020204" pitchFamily="34" charset="0"/>
                        </a:rPr>
                        <a:t>ître …      6) Travaille …</a:t>
                      </a:r>
                      <a:endParaRPr lang="fr-FR" sz="1600" dirty="0">
                        <a:solidFill>
                          <a:srgbClr val="002060"/>
                        </a:solidFill>
                      </a:endParaRPr>
                    </a:p>
                  </a:txBody>
                  <a:tcPr/>
                </a:tc>
                <a:extLst>
                  <a:ext uri="{0D108BD9-81ED-4DB2-BD59-A6C34878D82A}">
                    <a16:rowId xmlns:a16="http://schemas.microsoft.com/office/drawing/2014/main" val="1548232401"/>
                  </a:ext>
                </a:extLst>
              </a:tr>
            </a:tbl>
          </a:graphicData>
        </a:graphic>
      </p:graphicFrame>
    </p:spTree>
    <p:extLst>
      <p:ext uri="{BB962C8B-B14F-4D97-AF65-F5344CB8AC3E}">
        <p14:creationId xmlns:p14="http://schemas.microsoft.com/office/powerpoint/2010/main" val="4261567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Finis</a:t>
            </a:r>
            <a:r>
              <a:rPr lang="en-GB" sz="3600" b="1" dirty="0">
                <a:solidFill>
                  <a:schemeClr val="bg1"/>
                </a:solidFill>
              </a:rPr>
              <a:t> la phrase ! (B)</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114030" y="1163992"/>
            <a:ext cx="1152758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Listen to the verb your partner says and choose the correct ending for each sentence.</a:t>
            </a:r>
          </a:p>
        </p:txBody>
      </p:sp>
      <p:graphicFrame>
        <p:nvGraphicFramePr>
          <p:cNvPr id="2" name="Table 2">
            <a:extLst>
              <a:ext uri="{FF2B5EF4-FFF2-40B4-BE49-F238E27FC236}">
                <a16:creationId xmlns:a16="http://schemas.microsoft.com/office/drawing/2014/main" id="{056DDD24-D7C5-4179-9725-74C873ABE043}"/>
              </a:ext>
            </a:extLst>
          </p:cNvPr>
          <p:cNvGraphicFramePr>
            <a:graphicFrameLocks noGrp="1"/>
          </p:cNvGraphicFramePr>
          <p:nvPr>
            <p:extLst>
              <p:ext uri="{D42A27DB-BD31-4B8C-83A1-F6EECF244321}">
                <p14:modId xmlns:p14="http://schemas.microsoft.com/office/powerpoint/2010/main" val="2135224000"/>
              </p:ext>
            </p:extLst>
          </p:nvPr>
        </p:nvGraphicFramePr>
        <p:xfrm>
          <a:off x="233867" y="2968556"/>
          <a:ext cx="11676053" cy="3108960"/>
        </p:xfrm>
        <a:graphic>
          <a:graphicData uri="http://schemas.openxmlformats.org/drawingml/2006/table">
            <a:tbl>
              <a:tblPr firstRow="1" bandRow="1">
                <a:tableStyleId>{5940675A-B579-460E-94D1-54222C63F5DA}</a:tableStyleId>
              </a:tblPr>
              <a:tblGrid>
                <a:gridCol w="577025">
                  <a:extLst>
                    <a:ext uri="{9D8B030D-6E8A-4147-A177-3AD203B41FA5}">
                      <a16:colId xmlns:a16="http://schemas.microsoft.com/office/drawing/2014/main" val="3462375864"/>
                    </a:ext>
                  </a:extLst>
                </a:gridCol>
                <a:gridCol w="4566327">
                  <a:extLst>
                    <a:ext uri="{9D8B030D-6E8A-4147-A177-3AD203B41FA5}">
                      <a16:colId xmlns:a16="http://schemas.microsoft.com/office/drawing/2014/main" val="1068193047"/>
                    </a:ext>
                  </a:extLst>
                </a:gridCol>
                <a:gridCol w="6532701">
                  <a:extLst>
                    <a:ext uri="{9D8B030D-6E8A-4147-A177-3AD203B41FA5}">
                      <a16:colId xmlns:a16="http://schemas.microsoft.com/office/drawing/2014/main" val="1185022085"/>
                    </a:ext>
                  </a:extLst>
                </a:gridCol>
              </a:tblGrid>
              <a:tr h="370840">
                <a:tc>
                  <a:txBody>
                    <a:bodyPr/>
                    <a:lstStyle/>
                    <a:p>
                      <a:r>
                        <a:rPr lang="fr-FR" sz="2400" dirty="0">
                          <a:solidFill>
                            <a:srgbClr val="002060"/>
                          </a:solidFill>
                        </a:rPr>
                        <a:t>1</a:t>
                      </a:r>
                    </a:p>
                  </a:txBody>
                  <a:tcPr/>
                </a:tc>
                <a:tc>
                  <a:txBody>
                    <a:bodyPr/>
                    <a:lstStyle/>
                    <a:p>
                      <a:r>
                        <a:rPr lang="fr-FR" sz="2400" dirty="0">
                          <a:solidFill>
                            <a:srgbClr val="002060"/>
                          </a:solidFill>
                        </a:rPr>
                        <a:t>…-t-il allemand ?</a:t>
                      </a:r>
                    </a:p>
                  </a:txBody>
                  <a:tcPr/>
                </a:tc>
                <a:tc>
                  <a:txBody>
                    <a:bodyPr/>
                    <a:lstStyle/>
                    <a:p>
                      <a:r>
                        <a:rPr lang="fr-FR" sz="2400" dirty="0">
                          <a:solidFill>
                            <a:srgbClr val="002060"/>
                          </a:solidFill>
                        </a:rPr>
                        <a:t>…allemand, c’est utile.</a:t>
                      </a:r>
                    </a:p>
                  </a:txBody>
                  <a:tcPr/>
                </a:tc>
                <a:extLst>
                  <a:ext uri="{0D108BD9-81ED-4DB2-BD59-A6C34878D82A}">
                    <a16:rowId xmlns:a16="http://schemas.microsoft.com/office/drawing/2014/main" val="1736988720"/>
                  </a:ext>
                </a:extLst>
              </a:tr>
              <a:tr h="370840">
                <a:tc>
                  <a:txBody>
                    <a:bodyPr/>
                    <a:lstStyle/>
                    <a:p>
                      <a:r>
                        <a:rPr lang="fr-FR" sz="2400" dirty="0">
                          <a:solidFill>
                            <a:srgbClr val="002060"/>
                          </a:solidFill>
                        </a:rPr>
                        <a:t>2</a:t>
                      </a:r>
                    </a:p>
                  </a:txBody>
                  <a:tcPr/>
                </a:tc>
                <a:tc>
                  <a:txBody>
                    <a:bodyPr/>
                    <a:lstStyle/>
                    <a:p>
                      <a:r>
                        <a:rPr lang="fr-FR" sz="2400" dirty="0">
                          <a:solidFill>
                            <a:srgbClr val="002060"/>
                          </a:solidFill>
                        </a:rPr>
                        <a:t>…-t-il le produit ?</a:t>
                      </a:r>
                    </a:p>
                  </a:txBody>
                  <a:tcPr/>
                </a:tc>
                <a:tc>
                  <a:txBody>
                    <a:bodyPr/>
                    <a:lstStyle/>
                    <a:p>
                      <a:r>
                        <a:rPr lang="fr-FR" sz="2400" dirty="0">
                          <a:solidFill>
                            <a:srgbClr val="002060"/>
                          </a:solidFill>
                        </a:rPr>
                        <a:t>…le produit, c’est cher ?</a:t>
                      </a:r>
                    </a:p>
                  </a:txBody>
                  <a:tcPr/>
                </a:tc>
                <a:extLst>
                  <a:ext uri="{0D108BD9-81ED-4DB2-BD59-A6C34878D82A}">
                    <a16:rowId xmlns:a16="http://schemas.microsoft.com/office/drawing/2014/main" val="4203327388"/>
                  </a:ext>
                </a:extLst>
              </a:tr>
              <a:tr h="370840">
                <a:tc>
                  <a:txBody>
                    <a:bodyPr/>
                    <a:lstStyle/>
                    <a:p>
                      <a:r>
                        <a:rPr lang="fr-FR" sz="2400" dirty="0">
                          <a:solidFill>
                            <a:srgbClr val="002060"/>
                          </a:solidFill>
                        </a:rPr>
                        <a:t>3</a:t>
                      </a:r>
                    </a:p>
                  </a:txBody>
                  <a:tcPr/>
                </a:tc>
                <a:tc>
                  <a:txBody>
                    <a:bodyPr/>
                    <a:lstStyle/>
                    <a:p>
                      <a:r>
                        <a:rPr lang="fr-FR" sz="2400" dirty="0">
                          <a:solidFill>
                            <a:srgbClr val="002060"/>
                          </a:solidFill>
                        </a:rPr>
                        <a:t>-t-il les pistes rouges ?</a:t>
                      </a:r>
                    </a:p>
                  </a:txBody>
                  <a:tcPr/>
                </a:tc>
                <a:tc>
                  <a:txBody>
                    <a:bodyPr/>
                    <a:lstStyle/>
                    <a:p>
                      <a:r>
                        <a:rPr lang="fr-FR" sz="2400" dirty="0">
                          <a:solidFill>
                            <a:srgbClr val="002060"/>
                          </a:solidFill>
                        </a:rPr>
                        <a:t>…les pistes rouges, c’est facile ?</a:t>
                      </a:r>
                    </a:p>
                  </a:txBody>
                  <a:tcPr/>
                </a:tc>
                <a:extLst>
                  <a:ext uri="{0D108BD9-81ED-4DB2-BD59-A6C34878D82A}">
                    <a16:rowId xmlns:a16="http://schemas.microsoft.com/office/drawing/2014/main" val="2187630565"/>
                  </a:ext>
                </a:extLst>
              </a:tr>
              <a:tr h="370840">
                <a:tc>
                  <a:txBody>
                    <a:bodyPr/>
                    <a:lstStyle/>
                    <a:p>
                      <a:r>
                        <a:rPr lang="fr-FR" sz="2400" dirty="0">
                          <a:solidFill>
                            <a:srgbClr val="002060"/>
                          </a:solidFill>
                        </a:rPr>
                        <a:t>4</a:t>
                      </a:r>
                    </a:p>
                  </a:txBody>
                  <a:tcPr/>
                </a:tc>
                <a:tc>
                  <a:txBody>
                    <a:bodyPr/>
                    <a:lstStyle/>
                    <a:p>
                      <a:r>
                        <a:rPr lang="fr-FR" sz="2400" dirty="0">
                          <a:solidFill>
                            <a:srgbClr val="002060"/>
                          </a:solidFill>
                        </a:rPr>
                        <a:t>-il des romans en anglais ?</a:t>
                      </a:r>
                    </a:p>
                  </a:txBody>
                  <a:tcPr/>
                </a:tc>
                <a:tc>
                  <a:txBody>
                    <a:bodyPr/>
                    <a:lstStyle/>
                    <a:p>
                      <a:r>
                        <a:rPr lang="fr-FR" sz="2400" dirty="0">
                          <a:solidFill>
                            <a:srgbClr val="002060"/>
                          </a:solidFill>
                        </a:rPr>
                        <a:t>…des romans en anglais, c’est difficile ?</a:t>
                      </a:r>
                    </a:p>
                  </a:txBody>
                  <a:tcPr/>
                </a:tc>
                <a:extLst>
                  <a:ext uri="{0D108BD9-81ED-4DB2-BD59-A6C34878D82A}">
                    <a16:rowId xmlns:a16="http://schemas.microsoft.com/office/drawing/2014/main" val="3998786966"/>
                  </a:ext>
                </a:extLst>
              </a:tr>
              <a:tr h="370840">
                <a:tc>
                  <a:txBody>
                    <a:bodyPr/>
                    <a:lstStyle/>
                    <a:p>
                      <a:r>
                        <a:rPr lang="fr-FR" sz="2400" dirty="0">
                          <a:solidFill>
                            <a:srgbClr val="002060"/>
                          </a:solidFill>
                        </a:rPr>
                        <a:t>5</a:t>
                      </a:r>
                    </a:p>
                  </a:txBody>
                  <a:tcPr/>
                </a:tc>
                <a:tc>
                  <a:txBody>
                    <a:bodyPr/>
                    <a:lstStyle/>
                    <a:p>
                      <a:r>
                        <a:rPr lang="fr-FR" sz="2400" dirty="0">
                          <a:solidFill>
                            <a:srgbClr val="002060"/>
                          </a:solidFill>
                        </a:rPr>
                        <a:t>-il des histoires sur le ski ?</a:t>
                      </a:r>
                    </a:p>
                  </a:txBody>
                  <a:tcPr/>
                </a:tc>
                <a:tc>
                  <a:txBody>
                    <a:bodyPr/>
                    <a:lstStyle/>
                    <a:p>
                      <a:r>
                        <a:rPr lang="fr-FR" sz="2400" dirty="0">
                          <a:solidFill>
                            <a:srgbClr val="002060"/>
                          </a:solidFill>
                        </a:rPr>
                        <a:t>…des histoires sur le ski, c’est amusant.</a:t>
                      </a:r>
                    </a:p>
                  </a:txBody>
                  <a:tcPr/>
                </a:tc>
                <a:extLst>
                  <a:ext uri="{0D108BD9-81ED-4DB2-BD59-A6C34878D82A}">
                    <a16:rowId xmlns:a16="http://schemas.microsoft.com/office/drawing/2014/main" val="331249596"/>
                  </a:ext>
                </a:extLst>
              </a:tr>
              <a:tr h="370840">
                <a:tc>
                  <a:txBody>
                    <a:bodyPr/>
                    <a:lstStyle/>
                    <a:p>
                      <a:r>
                        <a:rPr lang="fr-FR" sz="2400" dirty="0">
                          <a:solidFill>
                            <a:srgbClr val="002060"/>
                          </a:solidFill>
                        </a:rPr>
                        <a:t>6</a:t>
                      </a:r>
                    </a:p>
                  </a:txBody>
                  <a:tcPr/>
                </a:tc>
                <a:tc>
                  <a:txBody>
                    <a:bodyPr/>
                    <a:lstStyle/>
                    <a:p>
                      <a:r>
                        <a:rPr lang="fr-FR" sz="2400" dirty="0">
                          <a:solidFill>
                            <a:srgbClr val="002060"/>
                          </a:solidFill>
                        </a:rPr>
                        <a:t>-il aux questions sur le stage?</a:t>
                      </a:r>
                    </a:p>
                  </a:txBody>
                  <a:tcPr/>
                </a:tc>
                <a:tc>
                  <a:txBody>
                    <a:bodyPr/>
                    <a:lstStyle/>
                    <a:p>
                      <a:r>
                        <a:rPr lang="fr-FR" sz="2400" dirty="0">
                          <a:solidFill>
                            <a:srgbClr val="002060"/>
                          </a:solidFill>
                        </a:rPr>
                        <a:t>…aux questions sur le stage, c’est essentiel.</a:t>
                      </a:r>
                    </a:p>
                  </a:txBody>
                  <a:tcPr/>
                </a:tc>
                <a:extLst>
                  <a:ext uri="{0D108BD9-81ED-4DB2-BD59-A6C34878D82A}">
                    <a16:rowId xmlns:a16="http://schemas.microsoft.com/office/drawing/2014/main" val="1343914762"/>
                  </a:ext>
                </a:extLst>
              </a:tr>
            </a:tbl>
          </a:graphicData>
        </a:graphic>
      </p:graphicFrame>
      <p:sp>
        <p:nvSpPr>
          <p:cNvPr id="3" name="Rectangle 2">
            <a:extLst>
              <a:ext uri="{FF2B5EF4-FFF2-40B4-BE49-F238E27FC236}">
                <a16:creationId xmlns:a16="http://schemas.microsoft.com/office/drawing/2014/main" id="{FAC2C133-A807-4F6C-9051-B17C252DB235}"/>
              </a:ext>
            </a:extLst>
          </p:cNvPr>
          <p:cNvSpPr/>
          <p:nvPr/>
        </p:nvSpPr>
        <p:spPr>
          <a:xfrm>
            <a:off x="878952" y="3052326"/>
            <a:ext cx="3507475" cy="3133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Rectangle 4">
            <a:extLst>
              <a:ext uri="{FF2B5EF4-FFF2-40B4-BE49-F238E27FC236}">
                <a16:creationId xmlns:a16="http://schemas.microsoft.com/office/drawing/2014/main" id="{7678E21C-352B-4707-8F0A-3BB9843391A9}"/>
              </a:ext>
            </a:extLst>
          </p:cNvPr>
          <p:cNvSpPr/>
          <p:nvPr/>
        </p:nvSpPr>
        <p:spPr>
          <a:xfrm>
            <a:off x="5431808" y="3439906"/>
            <a:ext cx="6346209" cy="39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Rectangle 8">
            <a:extLst>
              <a:ext uri="{FF2B5EF4-FFF2-40B4-BE49-F238E27FC236}">
                <a16:creationId xmlns:a16="http://schemas.microsoft.com/office/drawing/2014/main" id="{ADA3A018-32DD-4214-90F5-ABA70C16DA4A}"/>
              </a:ext>
            </a:extLst>
          </p:cNvPr>
          <p:cNvSpPr/>
          <p:nvPr/>
        </p:nvSpPr>
        <p:spPr>
          <a:xfrm>
            <a:off x="878952" y="3897460"/>
            <a:ext cx="3507475" cy="39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FF2B5EF4-FFF2-40B4-BE49-F238E27FC236}">
                <a16:creationId xmlns:a16="http://schemas.microsoft.com/office/drawing/2014/main" id="{AA717534-A9F2-4C02-90F8-0A0735747260}"/>
              </a:ext>
            </a:extLst>
          </p:cNvPr>
          <p:cNvSpPr/>
          <p:nvPr/>
        </p:nvSpPr>
        <p:spPr>
          <a:xfrm>
            <a:off x="5431808" y="4379912"/>
            <a:ext cx="6346209" cy="39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08B1143F-9459-4DB4-846D-0FD225F339FA}"/>
              </a:ext>
            </a:extLst>
          </p:cNvPr>
          <p:cNvSpPr/>
          <p:nvPr/>
        </p:nvSpPr>
        <p:spPr>
          <a:xfrm>
            <a:off x="5431808" y="4814616"/>
            <a:ext cx="6346209" cy="39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Rectangle 11">
            <a:extLst>
              <a:ext uri="{FF2B5EF4-FFF2-40B4-BE49-F238E27FC236}">
                <a16:creationId xmlns:a16="http://schemas.microsoft.com/office/drawing/2014/main" id="{006AD143-EB99-4716-AFBF-F7007E4C350E}"/>
              </a:ext>
            </a:extLst>
          </p:cNvPr>
          <p:cNvSpPr/>
          <p:nvPr/>
        </p:nvSpPr>
        <p:spPr>
          <a:xfrm>
            <a:off x="878951" y="5329527"/>
            <a:ext cx="4386433" cy="39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72652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9"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Finis</a:t>
            </a:r>
            <a:r>
              <a:rPr lang="en-GB" sz="3600" b="1" dirty="0">
                <a:solidFill>
                  <a:schemeClr val="bg1"/>
                </a:solidFill>
              </a:rPr>
              <a:t> la phrase ! (A)</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114030" y="1163992"/>
            <a:ext cx="1179589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Listen to the verb your partner says and choose the correct ending for each sentence.</a:t>
            </a:r>
          </a:p>
        </p:txBody>
      </p:sp>
      <p:graphicFrame>
        <p:nvGraphicFramePr>
          <p:cNvPr id="2" name="Table 2">
            <a:extLst>
              <a:ext uri="{FF2B5EF4-FFF2-40B4-BE49-F238E27FC236}">
                <a16:creationId xmlns:a16="http://schemas.microsoft.com/office/drawing/2014/main" id="{BB72AD28-E314-4022-B5F0-BE0C8F4B0730}"/>
              </a:ext>
            </a:extLst>
          </p:cNvPr>
          <p:cNvGraphicFramePr>
            <a:graphicFrameLocks noGrp="1"/>
          </p:cNvGraphicFramePr>
          <p:nvPr>
            <p:extLst>
              <p:ext uri="{D42A27DB-BD31-4B8C-83A1-F6EECF244321}">
                <p14:modId xmlns:p14="http://schemas.microsoft.com/office/powerpoint/2010/main" val="1350697340"/>
              </p:ext>
            </p:extLst>
          </p:nvPr>
        </p:nvGraphicFramePr>
        <p:xfrm>
          <a:off x="143500" y="2326215"/>
          <a:ext cx="11795889" cy="3840480"/>
        </p:xfrm>
        <a:graphic>
          <a:graphicData uri="http://schemas.openxmlformats.org/drawingml/2006/table">
            <a:tbl>
              <a:tblPr firstRow="1" bandRow="1">
                <a:tableStyleId>{5940675A-B579-460E-94D1-54222C63F5DA}</a:tableStyleId>
              </a:tblPr>
              <a:tblGrid>
                <a:gridCol w="507040">
                  <a:extLst>
                    <a:ext uri="{9D8B030D-6E8A-4147-A177-3AD203B41FA5}">
                      <a16:colId xmlns:a16="http://schemas.microsoft.com/office/drawing/2014/main" val="3744093045"/>
                    </a:ext>
                  </a:extLst>
                </a:gridCol>
                <a:gridCol w="4822212">
                  <a:extLst>
                    <a:ext uri="{9D8B030D-6E8A-4147-A177-3AD203B41FA5}">
                      <a16:colId xmlns:a16="http://schemas.microsoft.com/office/drawing/2014/main" val="1497991157"/>
                    </a:ext>
                  </a:extLst>
                </a:gridCol>
                <a:gridCol w="6466637">
                  <a:extLst>
                    <a:ext uri="{9D8B030D-6E8A-4147-A177-3AD203B41FA5}">
                      <a16:colId xmlns:a16="http://schemas.microsoft.com/office/drawing/2014/main" val="1805625887"/>
                    </a:ext>
                  </a:extLst>
                </a:gridCol>
              </a:tblGrid>
              <a:tr h="370840">
                <a:tc>
                  <a:txBody>
                    <a:bodyPr/>
                    <a:lstStyle/>
                    <a:p>
                      <a:r>
                        <a:rPr lang="fr-FR" sz="2400" dirty="0">
                          <a:solidFill>
                            <a:srgbClr val="002060"/>
                          </a:solidFill>
                        </a:rPr>
                        <a:t>1</a:t>
                      </a:r>
                    </a:p>
                  </a:txBody>
                  <a:tcPr/>
                </a:tc>
                <a:tc>
                  <a:txBody>
                    <a:bodyPr/>
                    <a:lstStyle/>
                    <a:p>
                      <a:r>
                        <a:rPr lang="fr-FR" sz="2400" dirty="0">
                          <a:solidFill>
                            <a:srgbClr val="002060"/>
                          </a:solidFill>
                        </a:rPr>
                        <a:t>…-t-il les b</a:t>
                      </a:r>
                      <a:r>
                        <a:rPr lang="fr-FR" sz="2400" dirty="0">
                          <a:solidFill>
                            <a:srgbClr val="002060"/>
                          </a:solidFill>
                          <a:latin typeface="Century Gothic" panose="020B0502020202020204" pitchFamily="34" charset="0"/>
                        </a:rPr>
                        <a:t>âtiments historiques ?</a:t>
                      </a:r>
                      <a:endParaRPr lang="fr-FR" sz="2400" dirty="0">
                        <a:solidFill>
                          <a:srgbClr val="002060"/>
                        </a:solidFill>
                      </a:endParaRPr>
                    </a:p>
                  </a:txBody>
                  <a:tcPr/>
                </a:tc>
                <a:tc>
                  <a:txBody>
                    <a:bodyPr/>
                    <a:lstStyle/>
                    <a:p>
                      <a:r>
                        <a:rPr lang="fr-FR" sz="2400" dirty="0">
                          <a:solidFill>
                            <a:srgbClr val="002060"/>
                          </a:solidFill>
                        </a:rPr>
                        <a:t>…les b</a:t>
                      </a:r>
                      <a:r>
                        <a:rPr lang="fr-FR" sz="2400" dirty="0">
                          <a:solidFill>
                            <a:srgbClr val="002060"/>
                          </a:solidFill>
                          <a:latin typeface="Century Gothic" panose="020B0502020202020204" pitchFamily="34" charset="0"/>
                        </a:rPr>
                        <a:t>âtiments historiques, c’est amusant.</a:t>
                      </a:r>
                      <a:endParaRPr lang="fr-FR" sz="2400" dirty="0">
                        <a:solidFill>
                          <a:srgbClr val="002060"/>
                        </a:solidFill>
                      </a:endParaRPr>
                    </a:p>
                  </a:txBody>
                  <a:tcPr/>
                </a:tc>
                <a:extLst>
                  <a:ext uri="{0D108BD9-81ED-4DB2-BD59-A6C34878D82A}">
                    <a16:rowId xmlns:a16="http://schemas.microsoft.com/office/drawing/2014/main" val="3336270275"/>
                  </a:ext>
                </a:extLst>
              </a:tr>
              <a:tr h="370840">
                <a:tc>
                  <a:txBody>
                    <a:bodyPr/>
                    <a:lstStyle/>
                    <a:p>
                      <a:r>
                        <a:rPr lang="fr-FR" sz="2400" dirty="0">
                          <a:solidFill>
                            <a:srgbClr val="002060"/>
                          </a:solidFill>
                        </a:rPr>
                        <a:t>2</a:t>
                      </a:r>
                    </a:p>
                  </a:txBody>
                  <a:tcPr/>
                </a:tc>
                <a:tc>
                  <a:txBody>
                    <a:bodyPr/>
                    <a:lstStyle/>
                    <a:p>
                      <a:r>
                        <a:rPr lang="fr-FR" sz="2400" dirty="0">
                          <a:solidFill>
                            <a:srgbClr val="002060"/>
                          </a:solidFill>
                        </a:rPr>
                        <a:t>…-il du directeur de  l’entreprise ?</a:t>
                      </a:r>
                    </a:p>
                  </a:txBody>
                  <a:tcPr/>
                </a:tc>
                <a:tc>
                  <a:txBody>
                    <a:bodyPr/>
                    <a:lstStyle/>
                    <a:p>
                      <a:r>
                        <a:rPr lang="fr-FR" sz="2400" dirty="0">
                          <a:solidFill>
                            <a:srgbClr val="002060"/>
                          </a:solidFill>
                        </a:rPr>
                        <a:t>…du directeur de l’entreprise, c’est essentiel.</a:t>
                      </a:r>
                    </a:p>
                  </a:txBody>
                  <a:tcPr/>
                </a:tc>
                <a:extLst>
                  <a:ext uri="{0D108BD9-81ED-4DB2-BD59-A6C34878D82A}">
                    <a16:rowId xmlns:a16="http://schemas.microsoft.com/office/drawing/2014/main" val="1825353988"/>
                  </a:ext>
                </a:extLst>
              </a:tr>
              <a:tr h="370840">
                <a:tc>
                  <a:txBody>
                    <a:bodyPr/>
                    <a:lstStyle/>
                    <a:p>
                      <a:r>
                        <a:rPr lang="fr-FR" sz="2400" dirty="0">
                          <a:solidFill>
                            <a:srgbClr val="002060"/>
                          </a:solidFill>
                        </a:rPr>
                        <a:t>3</a:t>
                      </a:r>
                    </a:p>
                  </a:txBody>
                  <a:tcPr/>
                </a:tc>
                <a:tc>
                  <a:txBody>
                    <a:bodyPr/>
                    <a:lstStyle/>
                    <a:p>
                      <a:r>
                        <a:rPr lang="fr-FR" sz="2400" dirty="0">
                          <a:solidFill>
                            <a:srgbClr val="002060"/>
                          </a:solidFill>
                        </a:rPr>
                        <a:t>-t-il les annonces sur les pistes ?</a:t>
                      </a:r>
                    </a:p>
                  </a:txBody>
                  <a:tcPr/>
                </a:tc>
                <a:tc>
                  <a:txBody>
                    <a:bodyPr/>
                    <a:lstStyle/>
                    <a:p>
                      <a:r>
                        <a:rPr lang="fr-FR" sz="2400" dirty="0">
                          <a:solidFill>
                            <a:srgbClr val="002060"/>
                          </a:solidFill>
                        </a:rPr>
                        <a:t>…les annonces sur les pistes, c’est important.</a:t>
                      </a:r>
                    </a:p>
                  </a:txBody>
                  <a:tcPr/>
                </a:tc>
                <a:extLst>
                  <a:ext uri="{0D108BD9-81ED-4DB2-BD59-A6C34878D82A}">
                    <a16:rowId xmlns:a16="http://schemas.microsoft.com/office/drawing/2014/main" val="2555561188"/>
                  </a:ext>
                </a:extLst>
              </a:tr>
              <a:tr h="370840">
                <a:tc>
                  <a:txBody>
                    <a:bodyPr/>
                    <a:lstStyle/>
                    <a:p>
                      <a:r>
                        <a:rPr lang="fr-FR" sz="2400" dirty="0">
                          <a:solidFill>
                            <a:srgbClr val="002060"/>
                          </a:solidFill>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002060"/>
                          </a:solidFill>
                        </a:rPr>
                        <a:t>…-t-il une attitude positive ?</a:t>
                      </a:r>
                    </a:p>
                  </a:txBody>
                  <a:tcPr/>
                </a:tc>
                <a:tc>
                  <a:txBody>
                    <a:bodyPr/>
                    <a:lstStyle/>
                    <a:p>
                      <a:r>
                        <a:rPr lang="fr-FR" sz="2400" dirty="0">
                          <a:solidFill>
                            <a:srgbClr val="002060"/>
                          </a:solidFill>
                        </a:rPr>
                        <a:t>…une attitude positive, c’est important</a:t>
                      </a:r>
                    </a:p>
                  </a:txBody>
                  <a:tcPr/>
                </a:tc>
                <a:extLst>
                  <a:ext uri="{0D108BD9-81ED-4DB2-BD59-A6C34878D82A}">
                    <a16:rowId xmlns:a16="http://schemas.microsoft.com/office/drawing/2014/main" val="3651682499"/>
                  </a:ext>
                </a:extLst>
              </a:tr>
              <a:tr h="370840">
                <a:tc>
                  <a:txBody>
                    <a:bodyPr/>
                    <a:lstStyle/>
                    <a:p>
                      <a:r>
                        <a:rPr lang="fr-FR" sz="2400" dirty="0">
                          <a:solidFill>
                            <a:srgbClr val="002060"/>
                          </a:solidFill>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002060"/>
                          </a:solidFill>
                        </a:rPr>
                        <a:t>…-t-il la communauté ?</a:t>
                      </a:r>
                    </a:p>
                  </a:txBody>
                  <a:tcPr/>
                </a:tc>
                <a:tc>
                  <a:txBody>
                    <a:bodyPr/>
                    <a:lstStyle/>
                    <a:p>
                      <a:r>
                        <a:rPr lang="fr-FR" sz="2400" dirty="0">
                          <a:solidFill>
                            <a:srgbClr val="002060"/>
                          </a:solidFill>
                        </a:rPr>
                        <a:t>…la communauté, c’est utile.</a:t>
                      </a:r>
                    </a:p>
                  </a:txBody>
                  <a:tcPr/>
                </a:tc>
                <a:extLst>
                  <a:ext uri="{0D108BD9-81ED-4DB2-BD59-A6C34878D82A}">
                    <a16:rowId xmlns:a16="http://schemas.microsoft.com/office/drawing/2014/main" val="2353906053"/>
                  </a:ext>
                </a:extLst>
              </a:tr>
              <a:tr h="370840">
                <a:tc>
                  <a:txBody>
                    <a:bodyPr/>
                    <a:lstStyle/>
                    <a:p>
                      <a:r>
                        <a:rPr lang="fr-FR" sz="2400" dirty="0">
                          <a:solidFill>
                            <a:srgbClr val="002060"/>
                          </a:solidFill>
                        </a:rPr>
                        <a:t>6</a:t>
                      </a:r>
                    </a:p>
                  </a:txBody>
                  <a:tcPr/>
                </a:tc>
                <a:tc>
                  <a:txBody>
                    <a:bodyPr/>
                    <a:lstStyle/>
                    <a:p>
                      <a:r>
                        <a:rPr lang="fr-FR" sz="2400" dirty="0">
                          <a:solidFill>
                            <a:srgbClr val="002060"/>
                          </a:solidFill>
                        </a:rPr>
                        <a:t>-t-il avec des coll</a:t>
                      </a:r>
                      <a:r>
                        <a:rPr lang="fr-FR" sz="2400" dirty="0">
                          <a:solidFill>
                            <a:srgbClr val="002060"/>
                          </a:solidFill>
                          <a:latin typeface="Century Gothic" panose="020B0502020202020204" pitchFamily="34" charset="0"/>
                        </a:rPr>
                        <a:t>ègues actifs ?</a:t>
                      </a:r>
                      <a:endParaRPr lang="fr-FR" sz="2400" dirty="0">
                        <a:solidFill>
                          <a:srgbClr val="002060"/>
                        </a:solidFill>
                      </a:endParaRPr>
                    </a:p>
                  </a:txBody>
                  <a:tcPr/>
                </a:tc>
                <a:tc>
                  <a:txBody>
                    <a:bodyPr/>
                    <a:lstStyle/>
                    <a:p>
                      <a:r>
                        <a:rPr lang="fr-FR" sz="2400" dirty="0">
                          <a:solidFill>
                            <a:srgbClr val="002060"/>
                          </a:solidFill>
                        </a:rPr>
                        <a:t>…avec des coll</a:t>
                      </a:r>
                      <a:r>
                        <a:rPr lang="fr-FR" sz="2400" dirty="0">
                          <a:solidFill>
                            <a:srgbClr val="002060"/>
                          </a:solidFill>
                          <a:latin typeface="Century Gothic" panose="020B0502020202020204" pitchFamily="34" charset="0"/>
                        </a:rPr>
                        <a:t>ègues actifs, c’est amusant.</a:t>
                      </a:r>
                      <a:endParaRPr lang="fr-FR" sz="2400" dirty="0">
                        <a:solidFill>
                          <a:srgbClr val="002060"/>
                        </a:solidFill>
                      </a:endParaRPr>
                    </a:p>
                  </a:txBody>
                  <a:tcPr/>
                </a:tc>
                <a:extLst>
                  <a:ext uri="{0D108BD9-81ED-4DB2-BD59-A6C34878D82A}">
                    <a16:rowId xmlns:a16="http://schemas.microsoft.com/office/drawing/2014/main" val="2455038471"/>
                  </a:ext>
                </a:extLst>
              </a:tr>
            </a:tbl>
          </a:graphicData>
        </a:graphic>
      </p:graphicFrame>
      <p:sp>
        <p:nvSpPr>
          <p:cNvPr id="9" name="Rectangle 8">
            <a:extLst>
              <a:ext uri="{FF2B5EF4-FFF2-40B4-BE49-F238E27FC236}">
                <a16:creationId xmlns:a16="http://schemas.microsoft.com/office/drawing/2014/main" id="{BFF48B76-CE64-4CE6-94B2-176AE4F1D0A1}"/>
              </a:ext>
            </a:extLst>
          </p:cNvPr>
          <p:cNvSpPr/>
          <p:nvPr/>
        </p:nvSpPr>
        <p:spPr>
          <a:xfrm>
            <a:off x="687880" y="2349839"/>
            <a:ext cx="4743925" cy="39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FF2B5EF4-FFF2-40B4-BE49-F238E27FC236}">
                <a16:creationId xmlns:a16="http://schemas.microsoft.com/office/drawing/2014/main" id="{1CE06404-5CEA-497B-85FA-E09FBAAE27FC}"/>
              </a:ext>
            </a:extLst>
          </p:cNvPr>
          <p:cNvSpPr/>
          <p:nvPr/>
        </p:nvSpPr>
        <p:spPr>
          <a:xfrm>
            <a:off x="5516255" y="2896476"/>
            <a:ext cx="6346209" cy="6300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87D2F3BF-2CFB-4A4C-BA83-EADFD5B855B6}"/>
              </a:ext>
            </a:extLst>
          </p:cNvPr>
          <p:cNvSpPr/>
          <p:nvPr/>
        </p:nvSpPr>
        <p:spPr>
          <a:xfrm>
            <a:off x="687879" y="3654832"/>
            <a:ext cx="4743925" cy="39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A5A2AAE1-086B-4613-BA64-14F02E086CAA}"/>
              </a:ext>
            </a:extLst>
          </p:cNvPr>
          <p:cNvSpPr/>
          <p:nvPr/>
        </p:nvSpPr>
        <p:spPr>
          <a:xfrm>
            <a:off x="5516254" y="4469439"/>
            <a:ext cx="6346209" cy="3701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2576B241-9102-47C8-BFFE-5ADF4E72EF9D}"/>
              </a:ext>
            </a:extLst>
          </p:cNvPr>
          <p:cNvSpPr/>
          <p:nvPr/>
        </p:nvSpPr>
        <p:spPr>
          <a:xfrm>
            <a:off x="687878" y="4910763"/>
            <a:ext cx="4743925" cy="39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3EEA4292-195B-45AF-BBFF-E3FAEB10670B}"/>
              </a:ext>
            </a:extLst>
          </p:cNvPr>
          <p:cNvSpPr/>
          <p:nvPr/>
        </p:nvSpPr>
        <p:spPr>
          <a:xfrm>
            <a:off x="5516255" y="5420706"/>
            <a:ext cx="6251304" cy="6806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1388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4"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8953114" cy="1062010"/>
          </a:xfrm>
        </p:spPr>
        <p:txBody>
          <a:bodyPr>
            <a:normAutofit fontScale="90000"/>
          </a:bodyPr>
          <a:lstStyle/>
          <a:p>
            <a:pPr algn="l"/>
            <a:r>
              <a:rPr lang="en-GB" sz="4000" b="1" dirty="0">
                <a:solidFill>
                  <a:prstClr val="white"/>
                </a:solidFill>
              </a:rPr>
              <a:t>Travel activities in France</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Uses of infinitives</a:t>
            </a:r>
          </a:p>
          <a:p>
            <a:pPr algn="l"/>
            <a:r>
              <a:rPr lang="en-GB" sz="3000" dirty="0">
                <a:solidFill>
                  <a:prstClr val="white"/>
                </a:solidFill>
              </a:rPr>
              <a:t>SSC [</a:t>
            </a:r>
            <a:r>
              <a:rPr lang="en-GB" sz="3000" dirty="0" err="1">
                <a:solidFill>
                  <a:prstClr val="white"/>
                </a:solidFill>
              </a:rPr>
              <a:t>qu</a:t>
            </a:r>
            <a:r>
              <a:rPr lang="en-GB" sz="3000" dirty="0">
                <a:solidFill>
                  <a:prstClr val="white"/>
                </a:solidFill>
              </a:rPr>
              <a:t>]</a:t>
            </a:r>
            <a:endParaRPr lang="fr-FR" sz="3000" dirty="0">
              <a:solidFill>
                <a:prstClr val="white"/>
              </a:solidFill>
            </a:endParaRPr>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a:t>
            </a:r>
            <a:r>
              <a:rPr lang="en-GB" sz="2000" dirty="0">
                <a:solidFill>
                  <a:prstClr val="white"/>
                </a:solidFill>
                <a:latin typeface="Century Gothic" panose="020B0502020202020204" pitchFamily="34" charset="0"/>
              </a:rPr>
              <a:t>.2</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1 - </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Lesson 16</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Catherine </a:t>
            </a:r>
            <a:r>
              <a:rPr lang="en-GB" sz="1400" dirty="0" err="1">
                <a:solidFill>
                  <a:prstClr val="white"/>
                </a:solidFill>
                <a:latin typeface="Century Gothic" panose="020B0502020202020204" pitchFamily="34" charset="0"/>
              </a:rPr>
              <a:t>Salkeld</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Natalie Finlayson / Amber Dudley</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08/08/2022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614438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45213" y="27686"/>
            <a:ext cx="10515600" cy="1325563"/>
          </a:xfrm>
        </p:spPr>
        <p:txBody>
          <a:bodyPr>
            <a:noAutofit/>
          </a:bodyPr>
          <a:lstStyle/>
          <a:p>
            <a:pPr algn="ctr"/>
            <a:r>
              <a:rPr lang="en-GB" sz="12000" b="1" dirty="0" err="1">
                <a:solidFill>
                  <a:srgbClr val="115076"/>
                </a:solidFill>
                <a:cs typeface="Calibri" panose="020F0502020204030204" pitchFamily="34" charset="0"/>
              </a:rPr>
              <a:t>qu</a:t>
            </a:r>
            <a:endParaRPr lang="en-GB" sz="12000" b="1" dirty="0">
              <a:solidFill>
                <a:srgbClr val="115076"/>
              </a:solidFill>
              <a:cs typeface="Calibri" panose="020F0502020204030204" pitchFamily="34" charset="0"/>
            </a:endParaRPr>
          </a:p>
        </p:txBody>
      </p:sp>
      <p:sp>
        <p:nvSpPr>
          <p:cNvPr id="21" name="Rounded Rectangle 20" descr="rectangle"/>
          <p:cNvSpPr/>
          <p:nvPr/>
        </p:nvSpPr>
        <p:spPr>
          <a:xfrm>
            <a:off x="4288621" y="1605643"/>
            <a:ext cx="3614758" cy="258914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3" name="TextBox 12" descr="question mark"/>
          <p:cNvSpPr txBox="1"/>
          <p:nvPr/>
        </p:nvSpPr>
        <p:spPr>
          <a:xfrm>
            <a:off x="4508059" y="1286534"/>
            <a:ext cx="3206357" cy="2215991"/>
          </a:xfrm>
          <a:prstGeom prst="rect">
            <a:avLst/>
          </a:prstGeom>
          <a:noFill/>
        </p:spPr>
        <p:txBody>
          <a:bodyPr wrap="square" rtlCol="0">
            <a:spAutoFit/>
          </a:bodyPr>
          <a:lstStyle/>
          <a:p>
            <a:pPr algn="ctr"/>
            <a:r>
              <a:rPr lang="en-GB" sz="13800" dirty="0">
                <a:solidFill>
                  <a:srgbClr val="E65D00"/>
                </a:solidFill>
                <a:latin typeface="Arial Rounded MT Bold" panose="020F0704030504030204" pitchFamily="34" charset="0"/>
              </a:rPr>
              <a:t>?</a:t>
            </a:r>
          </a:p>
        </p:txBody>
      </p:sp>
      <p:sp>
        <p:nvSpPr>
          <p:cNvPr id="16" name="TextBox 15"/>
          <p:cNvSpPr txBox="1"/>
          <p:nvPr/>
        </p:nvSpPr>
        <p:spPr>
          <a:xfrm>
            <a:off x="4083252" y="3164184"/>
            <a:ext cx="4045626" cy="1015663"/>
          </a:xfrm>
          <a:prstGeom prst="rect">
            <a:avLst/>
          </a:prstGeom>
          <a:noFill/>
        </p:spPr>
        <p:txBody>
          <a:bodyPr wrap="square" rtlCol="0">
            <a:spAutoFit/>
          </a:bodyPr>
          <a:lstStyle/>
          <a:p>
            <a:pPr algn="ctr"/>
            <a:r>
              <a:rPr lang="en-GB" sz="6000" dirty="0">
                <a:solidFill>
                  <a:srgbClr val="E65D00"/>
                </a:solidFill>
                <a:latin typeface="Century Gothic" panose="020B0502020202020204" pitchFamily="34" charset="0"/>
                <a:cs typeface="Calibri" panose="020F0502020204030204" pitchFamily="34" charset="0"/>
              </a:rPr>
              <a:t>qu</a:t>
            </a:r>
            <a:r>
              <a:rPr lang="en-GB" sz="6000" dirty="0">
                <a:solidFill>
                  <a:srgbClr val="115076"/>
                </a:solidFill>
                <a:latin typeface="Century Gothic" panose="020B0502020202020204" pitchFamily="34" charset="0"/>
                <a:cs typeface="Calibri" panose="020F0502020204030204" pitchFamily="34" charset="0"/>
              </a:rPr>
              <a:t>estion</a:t>
            </a:r>
          </a:p>
        </p:txBody>
      </p:sp>
      <p:sp>
        <p:nvSpPr>
          <p:cNvPr id="18" name="TextBox 17"/>
          <p:cNvSpPr txBox="1"/>
          <p:nvPr/>
        </p:nvSpPr>
        <p:spPr>
          <a:xfrm rot="10800000" flipH="1" flipV="1">
            <a:off x="834643" y="462003"/>
            <a:ext cx="3614758" cy="1015663"/>
          </a:xfrm>
          <a:prstGeom prst="rect">
            <a:avLst/>
          </a:prstGeom>
          <a:noFill/>
        </p:spPr>
        <p:txBody>
          <a:bodyPr wrap="square" rtlCol="0">
            <a:spAutoFit/>
          </a:bodyPr>
          <a:lstStyle/>
          <a:p>
            <a:r>
              <a:rPr lang="en-GB" sz="6000" dirty="0" err="1">
                <a:solidFill>
                  <a:srgbClr val="E65D00"/>
                </a:solidFill>
                <a:latin typeface="Century Gothic" panose="020B0502020202020204" pitchFamily="34" charset="0"/>
                <a:cs typeface="Calibri" panose="020F0502020204030204" pitchFamily="34" charset="0"/>
              </a:rPr>
              <a:t>qu</a:t>
            </a:r>
            <a:r>
              <a:rPr lang="en-GB" sz="6000" dirty="0" err="1">
                <a:solidFill>
                  <a:srgbClr val="115076"/>
                </a:solidFill>
                <a:latin typeface="Century Gothic" panose="020B0502020202020204" pitchFamily="34" charset="0"/>
                <a:cs typeface="Calibri" panose="020F0502020204030204" pitchFamily="34" charset="0"/>
              </a:rPr>
              <a:t>atre</a:t>
            </a:r>
            <a:endParaRPr lang="en-GB" sz="6000" dirty="0">
              <a:solidFill>
                <a:srgbClr val="115076"/>
              </a:solidFill>
              <a:latin typeface="Century Gothic" panose="020B0502020202020204" pitchFamily="34" charset="0"/>
              <a:cs typeface="Calibri" panose="020F0502020204030204" pitchFamily="34" charset="0"/>
            </a:endParaRPr>
          </a:p>
        </p:txBody>
      </p:sp>
      <p:pic>
        <p:nvPicPr>
          <p:cNvPr id="2" name="Picture 1" descr="the number fou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58973" y="1427091"/>
            <a:ext cx="1419797" cy="2028281"/>
          </a:xfrm>
          <a:prstGeom prst="rect">
            <a:avLst/>
          </a:prstGeom>
          <a:effectLst>
            <a:outerShdw blurRad="50800" dist="38100" dir="5400000" algn="t" rotWithShape="0">
              <a:prstClr val="black">
                <a:alpha val="40000"/>
              </a:prstClr>
            </a:outerShdw>
          </a:effectLst>
        </p:spPr>
      </p:pic>
      <p:sp>
        <p:nvSpPr>
          <p:cNvPr id="15" name="TextBox 14"/>
          <p:cNvSpPr txBox="1"/>
          <p:nvPr/>
        </p:nvSpPr>
        <p:spPr>
          <a:xfrm rot="10800000" flipH="1" flipV="1">
            <a:off x="-66289" y="3615139"/>
            <a:ext cx="4407014" cy="1015663"/>
          </a:xfrm>
          <a:prstGeom prst="rect">
            <a:avLst/>
          </a:prstGeom>
          <a:noFill/>
        </p:spPr>
        <p:txBody>
          <a:bodyPr wrap="square" rtlCol="0">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expli</a:t>
            </a:r>
            <a:r>
              <a:rPr lang="en-GB" sz="6000" dirty="0" err="1">
                <a:solidFill>
                  <a:srgbClr val="E65D00"/>
                </a:solidFill>
                <a:latin typeface="Century Gothic" panose="020B0502020202020204" pitchFamily="34" charset="0"/>
                <a:cs typeface="Calibri" panose="020F0502020204030204" pitchFamily="34" charset="0"/>
              </a:rPr>
              <a:t>qu</a:t>
            </a:r>
            <a:r>
              <a:rPr lang="en-GB" sz="6000" dirty="0" err="1">
                <a:solidFill>
                  <a:srgbClr val="115076"/>
                </a:solidFill>
                <a:latin typeface="Century Gothic" panose="020B0502020202020204" pitchFamily="34" charset="0"/>
                <a:cs typeface="Calibri" panose="020F0502020204030204" pitchFamily="34" charset="0"/>
              </a:rPr>
              <a:t>er</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3" name="Rectangle 2"/>
          <p:cNvSpPr/>
          <p:nvPr/>
        </p:nvSpPr>
        <p:spPr>
          <a:xfrm>
            <a:off x="713911" y="4520071"/>
            <a:ext cx="2715808" cy="646331"/>
          </a:xfrm>
          <a:prstGeom prst="rect">
            <a:avLst/>
          </a:prstGeom>
        </p:spPr>
        <p:txBody>
          <a:bodyPr wrap="none">
            <a:spAutoFit/>
          </a:bodyPr>
          <a:lstStyle/>
          <a:p>
            <a:pPr lvl="0" algn="ctr"/>
            <a:r>
              <a:rPr lang="en-GB" sz="3600" dirty="0">
                <a:solidFill>
                  <a:srgbClr val="115076"/>
                </a:solidFill>
                <a:latin typeface="Century Gothic" panose="020B0502020202020204" pitchFamily="34" charset="0"/>
                <a:cs typeface="Calibri" panose="020F0502020204030204" pitchFamily="34" charset="0"/>
              </a:rPr>
              <a:t>[to explain]</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25" name="TextBox 24"/>
          <p:cNvSpPr txBox="1"/>
          <p:nvPr/>
        </p:nvSpPr>
        <p:spPr>
          <a:xfrm rot="10800000" flipH="1" flipV="1">
            <a:off x="3949360" y="4576891"/>
            <a:ext cx="4407014" cy="1015663"/>
          </a:xfrm>
          <a:prstGeom prst="rect">
            <a:avLst/>
          </a:prstGeom>
          <a:noFill/>
        </p:spPr>
        <p:txBody>
          <a:bodyPr wrap="square" rtlCol="0">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man</a:t>
            </a:r>
            <a:r>
              <a:rPr lang="en-GB" sz="6000" dirty="0" err="1">
                <a:solidFill>
                  <a:srgbClr val="E65D00"/>
                </a:solidFill>
                <a:latin typeface="Century Gothic" panose="020B0502020202020204" pitchFamily="34" charset="0"/>
                <a:cs typeface="Calibri" panose="020F0502020204030204" pitchFamily="34" charset="0"/>
              </a:rPr>
              <a:t>qu</a:t>
            </a:r>
            <a:r>
              <a:rPr lang="en-GB" sz="6000" dirty="0" err="1">
                <a:solidFill>
                  <a:srgbClr val="115076"/>
                </a:solidFill>
                <a:latin typeface="Century Gothic" panose="020B0502020202020204" pitchFamily="34" charset="0"/>
                <a:cs typeface="Calibri" panose="020F0502020204030204" pitchFamily="34" charset="0"/>
              </a:rPr>
              <a:t>er</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26" name="Rectangle 25"/>
          <p:cNvSpPr/>
          <p:nvPr/>
        </p:nvSpPr>
        <p:spPr>
          <a:xfrm>
            <a:off x="3826069" y="5415309"/>
            <a:ext cx="4496744" cy="646331"/>
          </a:xfrm>
          <a:prstGeom prst="rect">
            <a:avLst/>
          </a:prstGeom>
        </p:spPr>
        <p:txBody>
          <a:bodyPr wrap="none">
            <a:spAutoFit/>
          </a:bodyPr>
          <a:lstStyle/>
          <a:p>
            <a:pPr lvl="0" algn="ctr"/>
            <a:r>
              <a:rPr lang="en-GB" sz="3600" dirty="0">
                <a:solidFill>
                  <a:srgbClr val="115076"/>
                </a:solidFill>
                <a:latin typeface="Century Gothic" panose="020B0502020202020204" pitchFamily="34" charset="0"/>
                <a:cs typeface="Calibri" panose="020F0502020204030204" pitchFamily="34" charset="0"/>
              </a:rPr>
              <a:t>[to miss/be missing]</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19" name="TextBox 18"/>
          <p:cNvSpPr txBox="1"/>
          <p:nvPr/>
        </p:nvSpPr>
        <p:spPr>
          <a:xfrm rot="10800000" flipH="1" flipV="1">
            <a:off x="8404605" y="444782"/>
            <a:ext cx="3614758" cy="1015663"/>
          </a:xfrm>
          <a:prstGeom prst="rect">
            <a:avLst/>
          </a:prstGeom>
          <a:noFill/>
        </p:spPr>
        <p:txBody>
          <a:bodyPr wrap="square" rtlCol="0">
            <a:spAutoFit/>
          </a:bodyPr>
          <a:lstStyle/>
          <a:p>
            <a:r>
              <a:rPr lang="en-GB" sz="6000" dirty="0" err="1">
                <a:solidFill>
                  <a:srgbClr val="115076"/>
                </a:solidFill>
                <a:latin typeface="Century Gothic" panose="020B0502020202020204" pitchFamily="34" charset="0"/>
                <a:cs typeface="Calibri" panose="020F0502020204030204" pitchFamily="34" charset="0"/>
              </a:rPr>
              <a:t>musi</a:t>
            </a:r>
            <a:r>
              <a:rPr lang="en-GB" sz="6000" dirty="0" err="1">
                <a:solidFill>
                  <a:srgbClr val="E65D00"/>
                </a:solidFill>
                <a:latin typeface="Century Gothic" panose="020B0502020202020204" pitchFamily="34" charset="0"/>
                <a:cs typeface="Calibri" panose="020F0502020204030204" pitchFamily="34" charset="0"/>
              </a:rPr>
              <a:t>qu</a:t>
            </a:r>
            <a:r>
              <a:rPr lang="en-GB" sz="6000" dirty="0" err="1">
                <a:solidFill>
                  <a:srgbClr val="115076"/>
                </a:solidFill>
                <a:latin typeface="Century Gothic" panose="020B0502020202020204" pitchFamily="34" charset="0"/>
                <a:cs typeface="Calibri" panose="020F0502020204030204" pitchFamily="34" charset="0"/>
              </a:rPr>
              <a:t>e</a:t>
            </a:r>
            <a:endParaRPr lang="en-GB" sz="6000" dirty="0">
              <a:solidFill>
                <a:srgbClr val="115076"/>
              </a:solidFill>
              <a:latin typeface="Century Gothic" panose="020B0502020202020204" pitchFamily="34" charset="0"/>
              <a:cs typeface="Calibri" panose="020F0502020204030204" pitchFamily="34" charset="0"/>
            </a:endParaRPr>
          </a:p>
        </p:txBody>
      </p:sp>
      <p:grpSp>
        <p:nvGrpSpPr>
          <p:cNvPr id="8" name="Group 7" descr="music notes"/>
          <p:cNvGrpSpPr/>
          <p:nvPr/>
        </p:nvGrpSpPr>
        <p:grpSpPr>
          <a:xfrm>
            <a:off x="8754305" y="1526630"/>
            <a:ext cx="2435044" cy="1829202"/>
            <a:chOff x="8548748" y="1491968"/>
            <a:chExt cx="2435044" cy="1829202"/>
          </a:xfrm>
        </p:grpSpPr>
        <p:pic>
          <p:nvPicPr>
            <p:cNvPr id="6" name="Picture 5" descr="music notes"/>
            <p:cNvPicPr>
              <a:picLocks noChangeAspect="1"/>
            </p:cNvPicPr>
            <p:nvPr/>
          </p:nvPicPr>
          <p:blipFill>
            <a:blip r:embed="rId1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548748" y="1491968"/>
              <a:ext cx="796026" cy="1045657"/>
            </a:xfrm>
            <a:prstGeom prst="rect">
              <a:avLst/>
            </a:prstGeom>
          </p:spPr>
        </p:pic>
        <p:pic>
          <p:nvPicPr>
            <p:cNvPr id="7" name="Picture 6" descr="music notes"/>
            <p:cNvPicPr>
              <a:picLocks noChangeAspect="1"/>
            </p:cNvPicPr>
            <p:nvPr/>
          </p:nvPicPr>
          <p:blipFill>
            <a:blip r:embed="rId1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333360" y="1510411"/>
              <a:ext cx="1650432" cy="1810759"/>
            </a:xfrm>
            <a:prstGeom prst="rect">
              <a:avLst/>
            </a:prstGeom>
          </p:spPr>
        </p:pic>
      </p:grpSp>
      <p:sp>
        <p:nvSpPr>
          <p:cNvPr id="20" name="TextBox 19"/>
          <p:cNvSpPr txBox="1"/>
          <p:nvPr/>
        </p:nvSpPr>
        <p:spPr>
          <a:xfrm rot="10800000" flipH="1" flipV="1">
            <a:off x="8164448" y="3573344"/>
            <a:ext cx="3614758"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uni</a:t>
            </a:r>
            <a:r>
              <a:rPr lang="en-GB" sz="6000" dirty="0">
                <a:solidFill>
                  <a:srgbClr val="E65D00"/>
                </a:solidFill>
                <a:latin typeface="Century Gothic" panose="020B0502020202020204" pitchFamily="34" charset="0"/>
                <a:cs typeface="Calibri" panose="020F0502020204030204" pitchFamily="34" charset="0"/>
              </a:rPr>
              <a:t>qu</a:t>
            </a:r>
            <a:r>
              <a:rPr lang="en-GB" sz="6000" dirty="0">
                <a:solidFill>
                  <a:srgbClr val="115076"/>
                </a:solidFill>
                <a:latin typeface="Century Gothic" panose="020B0502020202020204" pitchFamily="34" charset="0"/>
                <a:cs typeface="Calibri" panose="020F0502020204030204" pitchFamily="34" charset="0"/>
              </a:rPr>
              <a:t>e</a:t>
            </a:r>
          </a:p>
        </p:txBody>
      </p:sp>
      <p:sp>
        <p:nvSpPr>
          <p:cNvPr id="4" name="Rectangle 3"/>
          <p:cNvSpPr/>
          <p:nvPr/>
        </p:nvSpPr>
        <p:spPr>
          <a:xfrm>
            <a:off x="8351832" y="4520072"/>
            <a:ext cx="3239990" cy="646331"/>
          </a:xfrm>
          <a:prstGeom prst="rect">
            <a:avLst/>
          </a:prstGeom>
        </p:spPr>
        <p:txBody>
          <a:bodyPr wrap="none">
            <a:spAutoFit/>
          </a:bodyPr>
          <a:lstStyle/>
          <a:p>
            <a:pPr lvl="0" algn="ctr"/>
            <a:r>
              <a:rPr lang="en-GB" sz="3600" dirty="0">
                <a:solidFill>
                  <a:srgbClr val="115076"/>
                </a:solidFill>
                <a:latin typeface="Century Gothic" panose="020B0502020202020204" pitchFamily="34" charset="0"/>
                <a:cs typeface="Calibri" panose="020F0502020204030204" pitchFamily="34" charset="0"/>
              </a:rPr>
              <a:t>[unique; only]</a:t>
            </a:r>
            <a:endParaRPr lang="en-GB" sz="6000" dirty="0">
              <a:solidFill>
                <a:srgbClr val="115076"/>
              </a:solidFill>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360446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q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4" name="question.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subTnLst>
                                    <p:audio>
                                      <p:cMediaNode>
                                        <p:cTn display="0" masterRel="sameClick">
                                          <p:stCondLst>
                                            <p:cond evt="begin" delay="0">
                                              <p:tn val="13"/>
                                            </p:cond>
                                          </p:stCondLst>
                                          <p:endCondLst>
                                            <p:cond evt="onStopAudio" delay="0">
                                              <p:tgtEl>
                                                <p:sldTgt/>
                                              </p:tgtEl>
                                            </p:cond>
                                          </p:endCondLst>
                                        </p:cTn>
                                        <p:tgtEl>
                                          <p:sndTgt r:embed="rId5" name="qu question.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subTnLst>
                                    <p:audio>
                                      <p:cMediaNode>
                                        <p:cTn display="0" masterRel="sameClick">
                                          <p:stCondLst>
                                            <p:cond evt="begin" delay="0">
                                              <p:tn val="21"/>
                                            </p:cond>
                                          </p:stCondLst>
                                          <p:endCondLst>
                                            <p:cond evt="onStopAudio" delay="0">
                                              <p:tgtEl>
                                                <p:sldTgt/>
                                              </p:tgtEl>
                                            </p:cond>
                                          </p:endCondLst>
                                        </p:cTn>
                                        <p:tgtEl>
                                          <p:sndTgt r:embed="rId6" name="qu quat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6" name="qu quatr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subTnLst>
                                    <p:audio>
                                      <p:cMediaNode>
                                        <p:cTn display="0" masterRel="sameClick">
                                          <p:stCondLst>
                                            <p:cond evt="begin" delay="0">
                                              <p:tn val="31"/>
                                            </p:cond>
                                          </p:stCondLst>
                                          <p:endCondLst>
                                            <p:cond evt="onStopAudio" delay="0">
                                              <p:tgtEl>
                                                <p:sldTgt/>
                                              </p:tgtEl>
                                            </p:cond>
                                          </p:endCondLst>
                                        </p:cTn>
                                        <p:tgtEl>
                                          <p:sndTgt r:embed="rId7" name="qu musiqu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subTnLst>
                                    <p:audio>
                                      <p:cMediaNode>
                                        <p:cTn display="0" masterRel="sameClick">
                                          <p:stCondLst>
                                            <p:cond evt="begin" delay="0">
                                              <p:tn val="36"/>
                                            </p:cond>
                                          </p:stCondLst>
                                          <p:endCondLst>
                                            <p:cond evt="onStopAudio" delay="0">
                                              <p:tgtEl>
                                                <p:sldTgt/>
                                              </p:tgtEl>
                                            </p:cond>
                                          </p:endCondLst>
                                        </p:cTn>
                                        <p:tgtEl>
                                          <p:sndTgt r:embed="rId7" name="qu musiqu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8" name="qu explique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subTnLst>
                                    <p:audio>
                                      <p:cMediaNode>
                                        <p:cTn display="0" masterRel="sameClick">
                                          <p:stCondLst>
                                            <p:cond evt="begin" delay="0">
                                              <p:tn val="46"/>
                                            </p:cond>
                                          </p:stCondLst>
                                          <p:endCondLst>
                                            <p:cond evt="onStopAudio" delay="0">
                                              <p:tgtEl>
                                                <p:sldTgt/>
                                              </p:tgtEl>
                                            </p:cond>
                                          </p:endCondLst>
                                        </p:cTn>
                                        <p:tgtEl>
                                          <p:sndTgt r:embed="rId8" name="qu explique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subTnLst>
                                    <p:audio>
                                      <p:cMediaNode>
                                        <p:cTn display="0" masterRel="sameClick">
                                          <p:stCondLst>
                                            <p:cond evt="begin" delay="0">
                                              <p:tn val="51"/>
                                            </p:cond>
                                          </p:stCondLst>
                                          <p:endCondLst>
                                            <p:cond evt="onStopAudio" delay="0">
                                              <p:tgtEl>
                                                <p:sldTgt/>
                                              </p:tgtEl>
                                            </p:cond>
                                          </p:endCondLst>
                                        </p:cTn>
                                        <p:tgtEl>
                                          <p:sndTgt r:embed="rId9" name="manqu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subTnLst>
                                    <p:audio>
                                      <p:cMediaNode>
                                        <p:cTn display="0" masterRel="sameClick">
                                          <p:stCondLst>
                                            <p:cond evt="begin" delay="0">
                                              <p:tn val="56"/>
                                            </p:cond>
                                          </p:stCondLst>
                                          <p:endCondLst>
                                            <p:cond evt="onStopAudio" delay="0">
                                              <p:tgtEl>
                                                <p:sldTgt/>
                                              </p:tgtEl>
                                            </p:cond>
                                          </p:endCondLst>
                                        </p:cTn>
                                        <p:tgtEl>
                                          <p:sndTgt r:embed="rId9" name="manqu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subTnLst>
                                    <p:audio>
                                      <p:cMediaNode>
                                        <p:cTn display="0" masterRel="sameClick">
                                          <p:stCondLst>
                                            <p:cond evt="begin" delay="0">
                                              <p:tn val="61"/>
                                            </p:cond>
                                          </p:stCondLst>
                                          <p:endCondLst>
                                            <p:cond evt="onStopAudio" delay="0">
                                              <p:tgtEl>
                                                <p:sldTgt/>
                                              </p:tgtEl>
                                            </p:cond>
                                          </p:endCondLst>
                                        </p:cTn>
                                        <p:tgtEl>
                                          <p:sndTgt r:embed="rId10" name="qu unique.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fade">
                                      <p:cBhvr>
                                        <p:cTn id="68" dur="500"/>
                                        <p:tgtEl>
                                          <p:spTgt spid="4"/>
                                        </p:tgtEl>
                                      </p:cBhvr>
                                    </p:animEffect>
                                  </p:childTnLst>
                                  <p:subTnLst>
                                    <p:audio>
                                      <p:cMediaNode>
                                        <p:cTn display="0" masterRel="sameClick">
                                          <p:stCondLst>
                                            <p:cond evt="begin" delay="0">
                                              <p:tn val="66"/>
                                            </p:cond>
                                          </p:stCondLst>
                                          <p:endCondLst>
                                            <p:cond evt="onStopAudio" delay="0">
                                              <p:tgtEl>
                                                <p:sldTgt/>
                                              </p:tgtEl>
                                            </p:cond>
                                          </p:endCondLst>
                                        </p:cTn>
                                        <p:tgtEl>
                                          <p:sndTgt r:embed="rId10" name="qu uniqu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animBg="1"/>
      <p:bldP spid="13" grpId="0"/>
      <p:bldP spid="16" grpId="0"/>
      <p:bldP spid="18" grpId="0"/>
      <p:bldP spid="15" grpId="0"/>
      <p:bldP spid="3" grpId="0"/>
      <p:bldP spid="25" grpId="0"/>
      <p:bldP spid="26" grpId="0"/>
      <p:bldP spid="19" grpId="0"/>
      <p:bldP spid="20"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2800" b="1" dirty="0">
                <a:solidFill>
                  <a:schemeClr val="bg1"/>
                </a:solidFill>
              </a:rPr>
              <a:t>Mots qui </a:t>
            </a:r>
            <a:r>
              <a:rPr lang="en-GB" sz="2800" b="1" dirty="0" err="1">
                <a:solidFill>
                  <a:schemeClr val="bg1"/>
                </a:solidFill>
              </a:rPr>
              <a:t>finissent</a:t>
            </a:r>
            <a:r>
              <a:rPr lang="en-GB" sz="2800" b="1" dirty="0">
                <a:solidFill>
                  <a:schemeClr val="bg1"/>
                </a:solidFill>
              </a:rPr>
              <a:t> par -que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729921" cy="830997"/>
          </a:xfrm>
          <a:prstGeom prst="rect">
            <a:avLst/>
          </a:prstGeom>
          <a:noFill/>
        </p:spPr>
        <p:txBody>
          <a:bodyPr wrap="square" rtlCol="0">
            <a:spAutoFit/>
          </a:bodyPr>
          <a:lstStyle/>
          <a:p>
            <a:pPr>
              <a:spcAft>
                <a:spcPts val="1200"/>
              </a:spcAft>
            </a:pPr>
            <a:r>
              <a:rPr lang="en-US" sz="2400" dirty="0">
                <a:solidFill>
                  <a:schemeClr val="accent5">
                    <a:lumMod val="50000"/>
                  </a:schemeClr>
                </a:solidFill>
              </a:rPr>
              <a:t>As you know, we can translate the French word ending </a:t>
            </a:r>
            <a:r>
              <a:rPr lang="en-US" sz="2400" b="1" dirty="0">
                <a:solidFill>
                  <a:srgbClr val="FA6501"/>
                </a:solidFill>
              </a:rPr>
              <a:t>-que </a:t>
            </a:r>
            <a:r>
              <a:rPr lang="en-US" sz="2400" dirty="0">
                <a:solidFill>
                  <a:schemeClr val="accent5">
                    <a:lumMod val="50000"/>
                  </a:schemeClr>
                </a:solidFill>
              </a:rPr>
              <a:t>with the English word endings</a:t>
            </a:r>
            <a:r>
              <a:rPr lang="en-US" sz="2400" dirty="0">
                <a:solidFill>
                  <a:srgbClr val="115177"/>
                </a:solidFill>
              </a:rPr>
              <a:t> </a:t>
            </a:r>
            <a:r>
              <a:rPr lang="en-US" sz="2400" dirty="0">
                <a:solidFill>
                  <a:schemeClr val="accent5">
                    <a:lumMod val="50000"/>
                  </a:schemeClr>
                </a:solidFill>
              </a:rPr>
              <a:t> </a:t>
            </a:r>
            <a:r>
              <a:rPr lang="en-US" sz="2400" b="1" dirty="0">
                <a:solidFill>
                  <a:srgbClr val="FA6501"/>
                </a:solidFill>
              </a:rPr>
              <a:t>-c</a:t>
            </a:r>
            <a:r>
              <a:rPr lang="en-US" sz="2400" dirty="0">
                <a:solidFill>
                  <a:schemeClr val="accent1">
                    <a:lumMod val="50000"/>
                  </a:schemeClr>
                </a:solidFill>
              </a:rPr>
              <a:t>, </a:t>
            </a:r>
            <a:r>
              <a:rPr lang="en-US" sz="2400" b="1" dirty="0">
                <a:solidFill>
                  <a:srgbClr val="FA6501"/>
                </a:solidFill>
              </a:rPr>
              <a:t>-ck </a:t>
            </a:r>
            <a:r>
              <a:rPr lang="en-US" sz="2400" dirty="0">
                <a:solidFill>
                  <a:schemeClr val="accent1">
                    <a:lumMod val="50000"/>
                  </a:schemeClr>
                </a:solidFill>
              </a:rPr>
              <a:t>and </a:t>
            </a:r>
            <a:r>
              <a:rPr lang="en-US" sz="2400" b="1" dirty="0">
                <a:solidFill>
                  <a:srgbClr val="FA6501"/>
                </a:solidFill>
              </a:rPr>
              <a:t>–k</a:t>
            </a:r>
            <a:r>
              <a:rPr lang="en-US" sz="2400" dirty="0">
                <a:solidFill>
                  <a:schemeClr val="accent5">
                    <a:lumMod val="50000"/>
                  </a:schemeClr>
                </a:solidFill>
              </a:rPr>
              <a:t>.</a:t>
            </a:r>
          </a:p>
        </p:txBody>
      </p:sp>
      <p:sp>
        <p:nvSpPr>
          <p:cNvPr id="9" name="TextBox 8">
            <a:hlinkClick r:id="" action="ppaction://noaction">
              <a:snd r:embed="rId4" name="fantastique que.wav"/>
            </a:hlinkClick>
            <a:extLst>
              <a:ext uri="{FF2B5EF4-FFF2-40B4-BE49-F238E27FC236}">
                <a16:creationId xmlns:a16="http://schemas.microsoft.com/office/drawing/2014/main" id="{9E49CB78-E20D-466D-AAF2-7F6C339FF157}"/>
              </a:ext>
            </a:extLst>
          </p:cNvPr>
          <p:cNvSpPr txBox="1"/>
          <p:nvPr/>
        </p:nvSpPr>
        <p:spPr>
          <a:xfrm>
            <a:off x="280890" y="4285139"/>
            <a:ext cx="5895464" cy="506614"/>
          </a:xfrm>
          <a:prstGeom prst="rect">
            <a:avLst/>
          </a:prstGeom>
          <a:noFill/>
        </p:spPr>
        <p:txBody>
          <a:bodyPr wrap="square">
            <a:spAutoFit/>
          </a:bodyPr>
          <a:lstStyle/>
          <a:p>
            <a:pPr marL="0" marR="0" lvl="0" indent="0" algn="l" defTabSz="914400" rtl="0" eaLnBrk="1" fontAlgn="auto" latinLnBrk="0" hangingPunct="1">
              <a:lnSpc>
                <a:spcPct val="125000"/>
              </a:lnSpc>
              <a:spcBef>
                <a:spcPts val="1800"/>
              </a:spcBef>
              <a:spcAft>
                <a:spcPts val="1800"/>
              </a:spcAft>
              <a:buClrTx/>
              <a:buSzTx/>
              <a:buFontTx/>
              <a:buNone/>
              <a:tabLst/>
              <a:defRPr/>
            </a:pPr>
            <a:r>
              <a:rPr kumimoji="0" lang="en-US" sz="2400" b="0" i="0" u="none" strike="noStrike" kern="1200" cap="none" spc="0" normalizeH="0" baseline="0" noProof="0" dirty="0">
                <a:ln>
                  <a:noFill/>
                </a:ln>
                <a:solidFill>
                  <a:srgbClr val="FA6501"/>
                </a:solidFill>
                <a:effectLst/>
                <a:uLnTx/>
                <a:uFillTx/>
                <a:latin typeface="Century Gothic" panose="020F0302020204030204"/>
                <a:ea typeface="+mn-ea"/>
                <a:cs typeface="+mn-cs"/>
              </a:rPr>
              <a:t>fantasti</a:t>
            </a:r>
            <a:r>
              <a:rPr kumimoji="0" lang="en-US" sz="2400" b="1" i="0" u="none" strike="noStrike" kern="1200" cap="none" spc="0" normalizeH="0" baseline="0" noProof="0" dirty="0">
                <a:ln>
                  <a:noFill/>
                </a:ln>
                <a:solidFill>
                  <a:srgbClr val="FA6501"/>
                </a:solidFill>
                <a:effectLst/>
                <a:uLnTx/>
                <a:uFillTx/>
                <a:latin typeface="Century Gothic" panose="020F0302020204030204"/>
                <a:ea typeface="+mn-ea"/>
                <a:cs typeface="+mn-cs"/>
              </a:rPr>
              <a:t>que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(fantast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 </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 fantast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ical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2" name="TextBox 11">
            <a:hlinkClick r:id="" action="ppaction://noaction">
              <a:snd r:embed="rId5" name="historique que.wav"/>
            </a:hlinkClick>
            <a:extLst>
              <a:ext uri="{FF2B5EF4-FFF2-40B4-BE49-F238E27FC236}">
                <a16:creationId xmlns:a16="http://schemas.microsoft.com/office/drawing/2014/main" id="{5243EFBD-5860-4A6E-9904-684F6484D395}"/>
              </a:ext>
            </a:extLst>
          </p:cNvPr>
          <p:cNvSpPr txBox="1"/>
          <p:nvPr/>
        </p:nvSpPr>
        <p:spPr>
          <a:xfrm>
            <a:off x="280890" y="3575441"/>
            <a:ext cx="5202180" cy="506614"/>
          </a:xfrm>
          <a:prstGeom prst="rect">
            <a:avLst/>
          </a:prstGeom>
          <a:noFill/>
        </p:spPr>
        <p:txBody>
          <a:bodyPr wrap="square">
            <a:spAutoFit/>
          </a:bodyPr>
          <a:lstStyle/>
          <a:p>
            <a:pPr marL="0" marR="0" lvl="0" indent="0" algn="l" defTabSz="914400" rtl="0" eaLnBrk="1" fontAlgn="auto" latinLnBrk="0" hangingPunct="1">
              <a:lnSpc>
                <a:spcPct val="125000"/>
              </a:lnSpc>
              <a:spcBef>
                <a:spcPts val="1800"/>
              </a:spcBef>
              <a:spcAft>
                <a:spcPts val="1800"/>
              </a:spcAft>
              <a:buClrTx/>
              <a:buSzTx/>
              <a:buFontTx/>
              <a:buNone/>
              <a:tabLst/>
              <a:defRPr/>
            </a:pPr>
            <a:r>
              <a:rPr kumimoji="0" lang="en-US" sz="2400" b="0" i="0" u="none" strike="noStrike" kern="1200" cap="none" spc="0" normalizeH="0" baseline="0" noProof="0" dirty="0" err="1">
                <a:ln>
                  <a:noFill/>
                </a:ln>
                <a:solidFill>
                  <a:srgbClr val="FA6501"/>
                </a:solidFill>
                <a:effectLst/>
                <a:uLnTx/>
                <a:uFillTx/>
                <a:latin typeface="Century Gothic" panose="020F0302020204030204"/>
                <a:ea typeface="+mn-ea"/>
                <a:cs typeface="+mn-cs"/>
              </a:rPr>
              <a:t>histori</a:t>
            </a:r>
            <a:r>
              <a:rPr kumimoji="0" lang="en-US" sz="2400" b="1" i="0" u="none" strike="noStrike" kern="1200" cap="none" spc="0" normalizeH="0" baseline="0" noProof="0" dirty="0" err="1">
                <a:ln>
                  <a:noFill/>
                </a:ln>
                <a:solidFill>
                  <a:srgbClr val="FA6501"/>
                </a:solidFill>
                <a:effectLst/>
                <a:uLnTx/>
                <a:uFillTx/>
                <a:latin typeface="Century Gothic" panose="020F0302020204030204"/>
                <a:ea typeface="+mn-ea"/>
                <a:cs typeface="+mn-cs"/>
              </a:rPr>
              <a:t>que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(histori</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 </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 histor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ical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4" name="TextBox 13">
            <a:extLst>
              <a:ext uri="{FF2B5EF4-FFF2-40B4-BE49-F238E27FC236}">
                <a16:creationId xmlns:a16="http://schemas.microsoft.com/office/drawing/2014/main" id="{F37B119E-19CF-4512-9396-966D1BE9800B}"/>
              </a:ext>
            </a:extLst>
          </p:cNvPr>
          <p:cNvSpPr txBox="1"/>
          <p:nvPr/>
        </p:nvSpPr>
        <p:spPr>
          <a:xfrm>
            <a:off x="179998" y="2235237"/>
            <a:ext cx="11729921" cy="506614"/>
          </a:xfrm>
          <a:prstGeom prst="rect">
            <a:avLst/>
          </a:prstGeom>
          <a:noFill/>
        </p:spPr>
        <p:txBody>
          <a:bodyPr wrap="square">
            <a:spAutoFit/>
          </a:bodyPr>
          <a:lstStyle/>
          <a:p>
            <a:pPr lvl="0">
              <a:lnSpc>
                <a:spcPct val="125000"/>
              </a:lnSpc>
              <a:spcAft>
                <a:spcPts val="1200"/>
              </a:spcAf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can also translate French word ending </a:t>
            </a:r>
            <a:r>
              <a:rPr lang="en-US" sz="2400" b="1" dirty="0">
                <a:solidFill>
                  <a:srgbClr val="FA6501"/>
                </a:solidFill>
                <a:latin typeface="Century Gothic" panose="020F0302020204030204"/>
              </a:rPr>
              <a:t>-</a:t>
            </a:r>
            <a:r>
              <a:rPr kumimoji="0" lang="en-US" sz="2400" b="1" i="0" u="none" strike="noStrike" kern="1200" cap="none" spc="0" normalizeH="0" baseline="0" noProof="0" dirty="0" err="1">
                <a:ln>
                  <a:noFill/>
                </a:ln>
                <a:solidFill>
                  <a:srgbClr val="FA6501"/>
                </a:solidFill>
                <a:effectLst/>
                <a:uLnTx/>
                <a:uFillTx/>
                <a:latin typeface="Century Gothic" panose="020F0302020204030204"/>
                <a:ea typeface="+mn-ea"/>
                <a:cs typeface="+mn-cs"/>
              </a:rPr>
              <a:t>ique</a:t>
            </a:r>
            <a:r>
              <a:rPr kumimoji="0" lang="en-US" sz="2400" b="1" i="0" u="none" strike="noStrike" kern="1200" cap="none" spc="0" normalizeH="0" baseline="0" noProof="0" dirty="0">
                <a:ln>
                  <a:noFill/>
                </a:ln>
                <a:solidFill>
                  <a:srgbClr val="FA6501"/>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with the English ending </a:t>
            </a:r>
            <a:r>
              <a:rPr lang="en-US" sz="2400" b="1" dirty="0">
                <a:solidFill>
                  <a:srgbClr val="FA6501"/>
                </a:solidFill>
                <a:latin typeface="Century Gothic" panose="020F0302020204030204"/>
              </a:rPr>
              <a:t>-</a:t>
            </a:r>
            <a:r>
              <a:rPr kumimoji="0" lang="en-US" sz="2400" b="1" i="0" u="none" strike="noStrike" kern="1200" cap="none" spc="0" normalizeH="0" baseline="0" noProof="0" dirty="0" err="1">
                <a:ln>
                  <a:noFill/>
                </a:ln>
                <a:solidFill>
                  <a:srgbClr val="FA6501"/>
                </a:solidFill>
                <a:effectLst/>
                <a:uLnTx/>
                <a:uFillTx/>
                <a:latin typeface="Century Gothic" panose="020F0302020204030204"/>
                <a:ea typeface="+mn-ea"/>
                <a:cs typeface="+mn-cs"/>
              </a:rPr>
              <a:t>ical</a:t>
            </a:r>
            <a:r>
              <a:rPr lang="en-US" sz="2400" dirty="0">
                <a:solidFill>
                  <a:schemeClr val="accent5">
                    <a:lumMod val="50000"/>
                  </a:schemeClr>
                </a:solidFill>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hlinkClick r:id="" action="ppaction://noaction">
              <a:snd r:embed="rId6" name="magique que.wav"/>
            </a:hlinkClick>
            <a:extLst>
              <a:ext uri="{FF2B5EF4-FFF2-40B4-BE49-F238E27FC236}">
                <a16:creationId xmlns:a16="http://schemas.microsoft.com/office/drawing/2014/main" id="{6EFAA604-7E62-482F-89E7-DE764D22BF3B}"/>
              </a:ext>
            </a:extLst>
          </p:cNvPr>
          <p:cNvSpPr txBox="1"/>
          <p:nvPr/>
        </p:nvSpPr>
        <p:spPr>
          <a:xfrm>
            <a:off x="293463" y="2867878"/>
            <a:ext cx="5085385" cy="506614"/>
          </a:xfrm>
          <a:prstGeom prst="rect">
            <a:avLst/>
          </a:prstGeom>
          <a:noFill/>
        </p:spPr>
        <p:txBody>
          <a:bodyPr wrap="square">
            <a:spAutoFit/>
          </a:bodyPr>
          <a:lstStyle/>
          <a:p>
            <a:pPr marL="0" marR="0" lvl="0" indent="0" algn="l" defTabSz="914400" rtl="0" eaLnBrk="1" fontAlgn="auto" latinLnBrk="0" hangingPunct="1">
              <a:lnSpc>
                <a:spcPct val="125000"/>
              </a:lnSpc>
              <a:spcBef>
                <a:spcPts val="2400"/>
              </a:spcBef>
              <a:spcAft>
                <a:spcPts val="2400"/>
              </a:spcAft>
              <a:buClrTx/>
              <a:buSzTx/>
              <a:buFontTx/>
              <a:buNone/>
              <a:tabLst/>
              <a:defRPr/>
            </a:pPr>
            <a:r>
              <a:rPr kumimoji="0" lang="en-US" sz="2400" b="0" i="0" u="none" strike="noStrike" kern="1200" cap="none" spc="0" normalizeH="0" baseline="0" noProof="0" dirty="0" err="1">
                <a:ln>
                  <a:noFill/>
                </a:ln>
                <a:solidFill>
                  <a:srgbClr val="FA6501"/>
                </a:solidFill>
                <a:effectLst/>
                <a:uLnTx/>
                <a:uFillTx/>
                <a:latin typeface="Century Gothic" panose="020F0302020204030204"/>
                <a:ea typeface="+mn-ea"/>
                <a:cs typeface="+mn-cs"/>
              </a:rPr>
              <a:t>mag</a:t>
            </a:r>
            <a:r>
              <a:rPr kumimoji="0" lang="en-US" sz="2400" b="1" i="0" u="none" strike="noStrike" kern="1200" cap="none" spc="0" normalizeH="0" baseline="0" noProof="0" dirty="0" err="1">
                <a:ln>
                  <a:noFill/>
                </a:ln>
                <a:solidFill>
                  <a:srgbClr val="FA6501"/>
                </a:solidFill>
                <a:effectLst/>
                <a:uLnTx/>
                <a:uFillTx/>
                <a:latin typeface="Century Gothic" panose="020F0302020204030204"/>
                <a:ea typeface="+mn-ea"/>
                <a:cs typeface="+mn-cs"/>
              </a:rPr>
              <a:t>ique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(magi</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 mag</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ical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3074" name="Picture 2" descr="Unicorn, Happy, Magic, Horn, Cute, Child">
            <a:extLst>
              <a:ext uri="{FF2B5EF4-FFF2-40B4-BE49-F238E27FC236}">
                <a16:creationId xmlns:a16="http://schemas.microsoft.com/office/drawing/2014/main" id="{C6D6F3A6-2DC2-453A-82EC-F85F06D343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5643" y="2744893"/>
            <a:ext cx="858687" cy="93875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1B8701A-3A31-4957-ABB7-57EF7308656B}"/>
              </a:ext>
            </a:extLst>
          </p:cNvPr>
          <p:cNvSpPr txBox="1"/>
          <p:nvPr/>
        </p:nvSpPr>
        <p:spPr>
          <a:xfrm>
            <a:off x="179998" y="4994837"/>
            <a:ext cx="11573849" cy="506614"/>
          </a:xfrm>
          <a:prstGeom prst="rect">
            <a:avLst/>
          </a:prstGeom>
          <a:noFill/>
        </p:spPr>
        <p:txBody>
          <a:bodyPr wrap="square">
            <a:spAutoFit/>
          </a:bodyPr>
          <a:lstStyle/>
          <a:p>
            <a:pPr marL="0" marR="0" lvl="0" indent="0" algn="l" defTabSz="914400" rtl="0" eaLnBrk="1" fontAlgn="auto" latinLnBrk="0" hangingPunct="1">
              <a:lnSpc>
                <a:spcPct val="125000"/>
              </a:lnSpc>
              <a:spcBef>
                <a:spcPts val="0"/>
              </a:spcBef>
              <a:spcAft>
                <a:spcPts val="1200"/>
              </a:spcAft>
              <a:buClrTx/>
              <a:buSzTx/>
              <a:buFontTx/>
              <a:buNone/>
              <a:tabLst/>
              <a:defRPr/>
            </a:pPr>
            <a:r>
              <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The only difference in these </a:t>
            </a:r>
            <a:r>
              <a:rPr kumimoji="0" lang="en-US"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cognates</a:t>
            </a:r>
            <a:r>
              <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is the </a:t>
            </a:r>
            <a:r>
              <a:rPr kumimoji="0" lang="en-US"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word ending. </a:t>
            </a:r>
            <a:endPar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1F124F3F-8413-4672-86FD-F2B5262353EF}"/>
              </a:ext>
            </a:extLst>
          </p:cNvPr>
          <p:cNvSpPr txBox="1"/>
          <p:nvPr/>
        </p:nvSpPr>
        <p:spPr>
          <a:xfrm>
            <a:off x="180000" y="5501451"/>
            <a:ext cx="12456500" cy="506614"/>
          </a:xfrm>
          <a:prstGeom prst="rect">
            <a:avLst/>
          </a:prstGeom>
          <a:noFill/>
        </p:spPr>
        <p:txBody>
          <a:bodyPr wrap="square">
            <a:spAutoFit/>
          </a:bodyPr>
          <a:lstStyle/>
          <a:p>
            <a:pPr lvl="0">
              <a:lnSpc>
                <a:spcPct val="125000"/>
              </a:lnSpc>
              <a:spcAft>
                <a:spcPts val="1200"/>
              </a:spcAft>
              <a:defRPr/>
            </a:pPr>
            <a:r>
              <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In French it’s </a:t>
            </a:r>
            <a:r>
              <a:rPr lang="en-US" sz="2400" b="1" dirty="0">
                <a:solidFill>
                  <a:schemeClr val="accent2"/>
                </a:solidFill>
              </a:rPr>
              <a:t>-</a:t>
            </a:r>
            <a:r>
              <a:rPr kumimoji="0" lang="en-US" sz="2400" b="1" i="0" u="none" strike="noStrike" kern="1200" cap="none" spc="0" normalizeH="0" baseline="0" noProof="0" dirty="0" err="1">
                <a:ln>
                  <a:noFill/>
                </a:ln>
                <a:solidFill>
                  <a:srgbClr val="FA6501"/>
                </a:solidFill>
                <a:effectLst/>
                <a:uLnTx/>
                <a:uFillTx/>
                <a:latin typeface="Century Gothic" panose="020F0302020204030204"/>
                <a:ea typeface="+mn-ea"/>
                <a:cs typeface="+mn-cs"/>
              </a:rPr>
              <a:t>ique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but in English it’s </a:t>
            </a:r>
            <a:r>
              <a:rPr kumimoji="0" lang="en-US" sz="2400" b="1" i="0" u="none" strike="noStrike" kern="1200" cap="none" spc="0" normalizeH="0" baseline="0" noProof="0" dirty="0">
                <a:ln>
                  <a:noFill/>
                </a:ln>
                <a:solidFill>
                  <a:schemeClr val="accent2"/>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FA6501"/>
                </a:solidFill>
                <a:effectLst/>
                <a:uLnTx/>
                <a:uFillTx/>
                <a:latin typeface="Century Gothic" panose="020F0302020204030204"/>
                <a:ea typeface="+mn-ea"/>
                <a:cs typeface="+mn-cs"/>
              </a:rPr>
              <a:t>ical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How are these </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endings pronounced?</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Speech Bubble: Rectangle with Corners Rounded 12">
            <a:extLst>
              <a:ext uri="{FF2B5EF4-FFF2-40B4-BE49-F238E27FC236}">
                <a16:creationId xmlns:a16="http://schemas.microsoft.com/office/drawing/2014/main" id="{8BC2F80C-66F7-43E8-8CD1-3501496A4487}"/>
              </a:ext>
            </a:extLst>
          </p:cNvPr>
          <p:cNvSpPr/>
          <p:nvPr/>
        </p:nvSpPr>
        <p:spPr>
          <a:xfrm>
            <a:off x="7581800" y="3595801"/>
            <a:ext cx="3100649" cy="1297494"/>
          </a:xfrm>
          <a:prstGeom prst="wedgeRoundRectCallout">
            <a:avLst>
              <a:gd name="adj1" fmla="val -60304"/>
              <a:gd name="adj2" fmla="val 20096"/>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Note: </a:t>
            </a:r>
            <a:r>
              <a:rPr lang="fr-FR" dirty="0" err="1"/>
              <a:t>fantastic</a:t>
            </a:r>
            <a:r>
              <a:rPr lang="fr-FR" dirty="0"/>
              <a:t> (</a:t>
            </a:r>
            <a:r>
              <a:rPr lang="fr-FR" i="1" dirty="0" err="1"/>
              <a:t>great</a:t>
            </a:r>
            <a:r>
              <a:rPr lang="fr-FR" dirty="0"/>
              <a:t>) and </a:t>
            </a:r>
            <a:r>
              <a:rPr lang="fr-FR" dirty="0" err="1"/>
              <a:t>fantastiscal</a:t>
            </a:r>
            <a:r>
              <a:rPr lang="fr-FR" dirty="0"/>
              <a:t> (</a:t>
            </a:r>
            <a:r>
              <a:rPr lang="fr-FR" i="1" dirty="0" err="1"/>
              <a:t>strange</a:t>
            </a:r>
            <a:r>
              <a:rPr lang="fr-FR" i="1" dirty="0"/>
              <a:t>, </a:t>
            </a:r>
            <a:r>
              <a:rPr lang="fr-FR" i="1" dirty="0" err="1"/>
              <a:t>unreal</a:t>
            </a:r>
            <a:r>
              <a:rPr lang="fr-FR" dirty="0"/>
              <a:t>) have </a:t>
            </a:r>
            <a:r>
              <a:rPr lang="fr-FR" dirty="0" err="1"/>
              <a:t>different</a:t>
            </a:r>
            <a:r>
              <a:rPr lang="fr-FR" dirty="0"/>
              <a:t> </a:t>
            </a:r>
            <a:r>
              <a:rPr lang="fr-FR" dirty="0" err="1"/>
              <a:t>meanings</a:t>
            </a:r>
            <a:r>
              <a:rPr lang="fr-FR" dirty="0"/>
              <a:t>.</a:t>
            </a:r>
          </a:p>
        </p:txBody>
      </p:sp>
    </p:spTree>
    <p:extLst>
      <p:ext uri="{BB962C8B-B14F-4D97-AF65-F5344CB8AC3E}">
        <p14:creationId xmlns:p14="http://schemas.microsoft.com/office/powerpoint/2010/main" val="364302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2" grpId="0"/>
      <p:bldP spid="14" grpId="0"/>
      <p:bldP spid="16" grpId="0"/>
      <p:bldP spid="15" grpId="0"/>
      <p:bldP spid="17" grpId="0"/>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0">
            <a:extLst>
              <a:ext uri="{FF2B5EF4-FFF2-40B4-BE49-F238E27FC236}">
                <a16:creationId xmlns:a16="http://schemas.microsoft.com/office/drawing/2014/main" id="{F505E9B7-76E0-2D41-B684-18C622E89214}"/>
              </a:ext>
            </a:extLst>
          </p:cNvPr>
          <p:cNvGraphicFramePr>
            <a:graphicFrameLocks noGrp="1"/>
          </p:cNvGraphicFramePr>
          <p:nvPr>
            <p:extLst>
              <p:ext uri="{D42A27DB-BD31-4B8C-83A1-F6EECF244321}">
                <p14:modId xmlns:p14="http://schemas.microsoft.com/office/powerpoint/2010/main" val="2707114216"/>
              </p:ext>
            </p:extLst>
          </p:nvPr>
        </p:nvGraphicFramePr>
        <p:xfrm>
          <a:off x="1509043" y="1522981"/>
          <a:ext cx="9108000" cy="4592288"/>
        </p:xfrm>
        <a:graphic>
          <a:graphicData uri="http://schemas.openxmlformats.org/drawingml/2006/table">
            <a:tbl>
              <a:tblPr firstRow="1" bandRow="1">
                <a:tableStyleId>{21E4AEA4-8DFA-4A89-87EB-49C32662AFE0}</a:tableStyleId>
              </a:tblPr>
              <a:tblGrid>
                <a:gridCol w="468000">
                  <a:extLst>
                    <a:ext uri="{9D8B030D-6E8A-4147-A177-3AD203B41FA5}">
                      <a16:colId xmlns:a16="http://schemas.microsoft.com/office/drawing/2014/main" val="3829870962"/>
                    </a:ext>
                  </a:extLst>
                </a:gridCol>
                <a:gridCol w="4320000">
                  <a:extLst>
                    <a:ext uri="{9D8B030D-6E8A-4147-A177-3AD203B41FA5}">
                      <a16:colId xmlns:a16="http://schemas.microsoft.com/office/drawing/2014/main" val="2606305686"/>
                    </a:ext>
                  </a:extLst>
                </a:gridCol>
                <a:gridCol w="4320000">
                  <a:extLst>
                    <a:ext uri="{9D8B030D-6E8A-4147-A177-3AD203B41FA5}">
                      <a16:colId xmlns:a16="http://schemas.microsoft.com/office/drawing/2014/main" val="834236660"/>
                    </a:ext>
                  </a:extLst>
                </a:gridCol>
              </a:tblGrid>
              <a:tr h="303454">
                <a:tc>
                  <a:txBody>
                    <a:bodyPr/>
                    <a:lstStyle/>
                    <a:p>
                      <a:endParaRPr lang="fr-FR" sz="2200" dirty="0">
                        <a:solidFill>
                          <a:schemeClr val="bg1"/>
                        </a:solidFill>
                      </a:endParaRPr>
                    </a:p>
                  </a:txBody>
                  <a:tcPr/>
                </a:tc>
                <a:tc>
                  <a:txBody>
                    <a:bodyPr/>
                    <a:lstStyle/>
                    <a:p>
                      <a:pPr algn="ctr"/>
                      <a:r>
                        <a:rPr lang="fr-FR" sz="2200" dirty="0">
                          <a:solidFill>
                            <a:schemeClr val="bg1"/>
                          </a:solidFill>
                        </a:rPr>
                        <a:t>English</a:t>
                      </a:r>
                    </a:p>
                  </a:txBody>
                  <a:tcPr/>
                </a:tc>
                <a:tc>
                  <a:txBody>
                    <a:bodyPr/>
                    <a:lstStyle/>
                    <a:p>
                      <a:pPr algn="ctr"/>
                      <a:r>
                        <a:rPr lang="fr-FR" sz="2200" dirty="0">
                          <a:solidFill>
                            <a:schemeClr val="bg1"/>
                          </a:solidFill>
                        </a:rPr>
                        <a:t>French</a:t>
                      </a:r>
                    </a:p>
                  </a:txBody>
                  <a:tcPr/>
                </a:tc>
                <a:extLst>
                  <a:ext uri="{0D108BD9-81ED-4DB2-BD59-A6C34878D82A}">
                    <a16:rowId xmlns:a16="http://schemas.microsoft.com/office/drawing/2014/main" val="3399173642"/>
                  </a:ext>
                </a:extLst>
              </a:tr>
              <a:tr h="520696">
                <a:tc>
                  <a:txBody>
                    <a:bodyPr/>
                    <a:lstStyle/>
                    <a:p>
                      <a:endParaRPr lang="fr-FR" sz="24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i="0" noProof="0" dirty="0" err="1">
                          <a:solidFill>
                            <a:srgbClr val="115076"/>
                          </a:solidFill>
                        </a:rPr>
                        <a:t>statistical</a:t>
                      </a:r>
                      <a:endParaRPr lang="fr-FR" sz="2400" i="0" noProof="0" dirty="0">
                        <a:solidFill>
                          <a:srgbClr val="115076"/>
                        </a:solidFill>
                      </a:endParaRPr>
                    </a:p>
                  </a:txBody>
                  <a:tcPr/>
                </a:tc>
                <a:tc>
                  <a:txBody>
                    <a:bodyPr/>
                    <a:lstStyle/>
                    <a:p>
                      <a:pPr algn="l"/>
                      <a:r>
                        <a:rPr lang="fr-FR" sz="2400" i="0" dirty="0">
                          <a:solidFill>
                            <a:srgbClr val="115076"/>
                          </a:solidFill>
                        </a:rPr>
                        <a:t>statist</a:t>
                      </a:r>
                      <a:r>
                        <a:rPr lang="fr-FR" sz="2400" b="1" i="0" dirty="0">
                          <a:solidFill>
                            <a:srgbClr val="115076"/>
                          </a:solidFill>
                        </a:rPr>
                        <a:t>ique</a:t>
                      </a:r>
                    </a:p>
                  </a:txBody>
                  <a:tcPr/>
                </a:tc>
                <a:extLst>
                  <a:ext uri="{0D108BD9-81ED-4DB2-BD59-A6C34878D82A}">
                    <a16:rowId xmlns:a16="http://schemas.microsoft.com/office/drawing/2014/main" val="4178004420"/>
                  </a:ext>
                </a:extLst>
              </a:tr>
              <a:tr h="520696">
                <a:tc>
                  <a:txBody>
                    <a:bodyPr/>
                    <a:lstStyle/>
                    <a:p>
                      <a:endParaRPr lang="fr-FR" sz="2400" dirty="0">
                        <a:solidFill>
                          <a:srgbClr val="115076"/>
                        </a:solidFill>
                      </a:endParaRPr>
                    </a:p>
                  </a:txBody>
                  <a:tcPr/>
                </a:tc>
                <a:tc>
                  <a:txBody>
                    <a:bodyPr/>
                    <a:lstStyle/>
                    <a:p>
                      <a:pPr algn="l"/>
                      <a:r>
                        <a:rPr lang="fr-FR" sz="2400" i="0" noProof="0" dirty="0" err="1">
                          <a:solidFill>
                            <a:srgbClr val="115076"/>
                          </a:solidFill>
                        </a:rPr>
                        <a:t>political</a:t>
                      </a:r>
                      <a:endParaRPr lang="fr-FR" sz="2400" i="0" noProof="0" dirty="0">
                        <a:solidFill>
                          <a:srgbClr val="115076"/>
                        </a:solidFill>
                      </a:endParaRPr>
                    </a:p>
                  </a:txBody>
                  <a:tcPr/>
                </a:tc>
                <a:tc>
                  <a:txBody>
                    <a:bodyPr/>
                    <a:lstStyle/>
                    <a:p>
                      <a:pPr algn="l"/>
                      <a:r>
                        <a:rPr lang="fr-FR" sz="2400" i="0" dirty="0">
                          <a:solidFill>
                            <a:srgbClr val="115076"/>
                          </a:solidFill>
                        </a:rPr>
                        <a:t>polit</a:t>
                      </a:r>
                      <a:r>
                        <a:rPr lang="fr-FR" sz="2400" b="1" i="0" dirty="0">
                          <a:solidFill>
                            <a:srgbClr val="115076"/>
                          </a:solidFill>
                        </a:rPr>
                        <a:t>ique</a:t>
                      </a:r>
                    </a:p>
                  </a:txBody>
                  <a:tcPr/>
                </a:tc>
                <a:extLst>
                  <a:ext uri="{0D108BD9-81ED-4DB2-BD59-A6C34878D82A}">
                    <a16:rowId xmlns:a16="http://schemas.microsoft.com/office/drawing/2014/main" val="4049511666"/>
                  </a:ext>
                </a:extLst>
              </a:tr>
              <a:tr h="520696">
                <a:tc>
                  <a:txBody>
                    <a:bodyPr/>
                    <a:lstStyle/>
                    <a:p>
                      <a:endParaRPr lang="fr-FR" sz="2000" dirty="0">
                        <a:solidFill>
                          <a:srgbClr val="115076"/>
                        </a:solidFill>
                      </a:endParaRPr>
                    </a:p>
                  </a:txBody>
                  <a:tcPr/>
                </a:tc>
                <a:tc>
                  <a:txBody>
                    <a:bodyPr/>
                    <a:lstStyle/>
                    <a:p>
                      <a:pPr algn="l"/>
                      <a:r>
                        <a:rPr lang="fr-FR" sz="2400" i="0" noProof="0" dirty="0" err="1">
                          <a:solidFill>
                            <a:srgbClr val="115076"/>
                          </a:solidFill>
                        </a:rPr>
                        <a:t>physical</a:t>
                      </a:r>
                      <a:endParaRPr lang="fr-FR" sz="2400" i="0" noProof="0" dirty="0">
                        <a:solidFill>
                          <a:srgbClr val="115076"/>
                        </a:solidFill>
                      </a:endParaRPr>
                    </a:p>
                  </a:txBody>
                  <a:tcPr/>
                </a:tc>
                <a:tc>
                  <a:txBody>
                    <a:bodyPr/>
                    <a:lstStyle/>
                    <a:p>
                      <a:pPr algn="l"/>
                      <a:r>
                        <a:rPr lang="fr-FR" sz="2400" i="0" dirty="0">
                          <a:solidFill>
                            <a:srgbClr val="115076"/>
                          </a:solidFill>
                        </a:rPr>
                        <a:t>phys</a:t>
                      </a:r>
                      <a:r>
                        <a:rPr lang="fr-FR" sz="2400" b="1" i="0" dirty="0">
                          <a:solidFill>
                            <a:srgbClr val="115076"/>
                          </a:solidFill>
                        </a:rPr>
                        <a:t>ique</a:t>
                      </a:r>
                    </a:p>
                  </a:txBody>
                  <a:tcPr/>
                </a:tc>
                <a:extLst>
                  <a:ext uri="{0D108BD9-81ED-4DB2-BD59-A6C34878D82A}">
                    <a16:rowId xmlns:a16="http://schemas.microsoft.com/office/drawing/2014/main" val="4218684469"/>
                  </a:ext>
                </a:extLst>
              </a:tr>
              <a:tr h="520696">
                <a:tc>
                  <a:txBody>
                    <a:bodyPr/>
                    <a:lstStyle/>
                    <a:p>
                      <a:endParaRPr lang="fr-FR" sz="2400" dirty="0">
                        <a:solidFill>
                          <a:srgbClr val="115076"/>
                        </a:solidFill>
                      </a:endParaRPr>
                    </a:p>
                  </a:txBody>
                  <a:tcPr/>
                </a:tc>
                <a:tc>
                  <a:txBody>
                    <a:bodyPr/>
                    <a:lstStyle/>
                    <a:p>
                      <a:pPr algn="l"/>
                      <a:r>
                        <a:rPr lang="fr-FR" sz="2400" i="0" spc="0" baseline="0" noProof="0" dirty="0" err="1">
                          <a:solidFill>
                            <a:srgbClr val="115076"/>
                          </a:solidFill>
                        </a:rPr>
                        <a:t>economical</a:t>
                      </a:r>
                      <a:endParaRPr lang="fr-FR" sz="2400" i="0" spc="0" baseline="0" noProof="0" dirty="0">
                        <a:solidFill>
                          <a:srgbClr val="115076"/>
                        </a:solidFill>
                      </a:endParaRPr>
                    </a:p>
                  </a:txBody>
                  <a:tcPr/>
                </a:tc>
                <a:tc>
                  <a:txBody>
                    <a:bodyPr/>
                    <a:lstStyle/>
                    <a:p>
                      <a:pPr algn="l"/>
                      <a:r>
                        <a:rPr lang="fr-FR" sz="2400" i="0" dirty="0">
                          <a:solidFill>
                            <a:srgbClr val="115076"/>
                          </a:solidFill>
                        </a:rPr>
                        <a:t>économ</a:t>
                      </a:r>
                      <a:r>
                        <a:rPr lang="fr-FR" sz="2400" b="1" i="0" dirty="0">
                          <a:solidFill>
                            <a:srgbClr val="115076"/>
                          </a:solidFill>
                        </a:rPr>
                        <a:t>ique</a:t>
                      </a:r>
                    </a:p>
                  </a:txBody>
                  <a:tcPr/>
                </a:tc>
                <a:extLst>
                  <a:ext uri="{0D108BD9-81ED-4DB2-BD59-A6C34878D82A}">
                    <a16:rowId xmlns:a16="http://schemas.microsoft.com/office/drawing/2014/main" val="3161106014"/>
                  </a:ext>
                </a:extLst>
              </a:tr>
              <a:tr h="520696">
                <a:tc>
                  <a:txBody>
                    <a:bodyPr/>
                    <a:lstStyle/>
                    <a:p>
                      <a:endParaRPr lang="fr-FR" sz="2400" dirty="0">
                        <a:solidFill>
                          <a:srgbClr val="115076"/>
                        </a:solidFill>
                      </a:endParaRPr>
                    </a:p>
                  </a:txBody>
                  <a:tcPr/>
                </a:tc>
                <a:tc>
                  <a:txBody>
                    <a:bodyPr/>
                    <a:lstStyle/>
                    <a:p>
                      <a:pPr algn="l"/>
                      <a:r>
                        <a:rPr lang="fr-FR" sz="2400" i="0" noProof="0" dirty="0" err="1">
                          <a:solidFill>
                            <a:srgbClr val="115076"/>
                          </a:solidFill>
                        </a:rPr>
                        <a:t>technical</a:t>
                      </a:r>
                      <a:endParaRPr lang="fr-FR" sz="2400" i="0" noProof="0" dirty="0">
                        <a:solidFill>
                          <a:srgbClr val="115076"/>
                        </a:solidFill>
                      </a:endParaRPr>
                    </a:p>
                  </a:txBody>
                  <a:tcPr/>
                </a:tc>
                <a:tc>
                  <a:txBody>
                    <a:bodyPr/>
                    <a:lstStyle/>
                    <a:p>
                      <a:pPr algn="l"/>
                      <a:r>
                        <a:rPr lang="fr-FR" sz="2400" i="0" dirty="0">
                          <a:solidFill>
                            <a:srgbClr val="115076"/>
                          </a:solidFill>
                        </a:rPr>
                        <a:t>techn</a:t>
                      </a:r>
                      <a:r>
                        <a:rPr lang="fr-FR" sz="2400" b="1" i="0" dirty="0">
                          <a:solidFill>
                            <a:srgbClr val="115076"/>
                          </a:solidFill>
                        </a:rPr>
                        <a:t>ique</a:t>
                      </a:r>
                    </a:p>
                  </a:txBody>
                  <a:tcPr/>
                </a:tc>
                <a:extLst>
                  <a:ext uri="{0D108BD9-81ED-4DB2-BD59-A6C34878D82A}">
                    <a16:rowId xmlns:a16="http://schemas.microsoft.com/office/drawing/2014/main" val="2582674464"/>
                  </a:ext>
                </a:extLst>
              </a:tr>
              <a:tr h="520696">
                <a:tc>
                  <a:txBody>
                    <a:bodyPr/>
                    <a:lstStyle/>
                    <a:p>
                      <a:endParaRPr lang="fr-FR" sz="2400" dirty="0">
                        <a:solidFill>
                          <a:srgbClr val="115076"/>
                        </a:solidFill>
                      </a:endParaRPr>
                    </a:p>
                  </a:txBody>
                  <a:tcPr/>
                </a:tc>
                <a:tc>
                  <a:txBody>
                    <a:bodyPr/>
                    <a:lstStyle/>
                    <a:p>
                      <a:pPr algn="l"/>
                      <a:r>
                        <a:rPr lang="fr-FR" sz="2400" i="0" noProof="0" dirty="0" err="1">
                          <a:solidFill>
                            <a:srgbClr val="115076"/>
                          </a:solidFill>
                        </a:rPr>
                        <a:t>logical</a:t>
                      </a:r>
                      <a:endParaRPr lang="fr-FR" sz="2400" i="0" noProof="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i="0" dirty="0">
                          <a:solidFill>
                            <a:srgbClr val="115076"/>
                          </a:solidFill>
                        </a:rPr>
                        <a:t>log</a:t>
                      </a:r>
                      <a:r>
                        <a:rPr lang="fr-FR" sz="2400" b="1" i="0" dirty="0">
                          <a:solidFill>
                            <a:srgbClr val="115076"/>
                          </a:solidFill>
                        </a:rPr>
                        <a:t>ique</a:t>
                      </a:r>
                    </a:p>
                  </a:txBody>
                  <a:tcPr/>
                </a:tc>
                <a:extLst>
                  <a:ext uri="{0D108BD9-81ED-4DB2-BD59-A6C34878D82A}">
                    <a16:rowId xmlns:a16="http://schemas.microsoft.com/office/drawing/2014/main" val="3196236344"/>
                  </a:ext>
                </a:extLst>
              </a:tr>
              <a:tr h="520696">
                <a:tc>
                  <a:txBody>
                    <a:bodyPr/>
                    <a:lstStyle/>
                    <a:p>
                      <a:endParaRPr lang="fr-FR" sz="2400" dirty="0">
                        <a:solidFill>
                          <a:srgbClr val="115076"/>
                        </a:solidFill>
                      </a:endParaRPr>
                    </a:p>
                  </a:txBody>
                  <a:tcPr/>
                </a:tc>
                <a:tc>
                  <a:txBody>
                    <a:bodyPr/>
                    <a:lstStyle/>
                    <a:p>
                      <a:pPr algn="l"/>
                      <a:r>
                        <a:rPr lang="fr-FR" sz="2400" i="0" noProof="0" dirty="0" err="1">
                          <a:solidFill>
                            <a:srgbClr val="115076"/>
                          </a:solidFill>
                        </a:rPr>
                        <a:t>typical</a:t>
                      </a:r>
                      <a:endParaRPr lang="fr-FR" sz="2400" i="0" noProof="0" dirty="0">
                        <a:solidFill>
                          <a:srgbClr val="115076"/>
                        </a:solidFill>
                      </a:endParaRPr>
                    </a:p>
                  </a:txBody>
                  <a:tcPr/>
                </a:tc>
                <a:tc>
                  <a:txBody>
                    <a:bodyPr/>
                    <a:lstStyle/>
                    <a:p>
                      <a:pPr algn="l"/>
                      <a:r>
                        <a:rPr lang="fr-FR" sz="2400" i="0" dirty="0">
                          <a:solidFill>
                            <a:srgbClr val="115076"/>
                          </a:solidFill>
                        </a:rPr>
                        <a:t>typ</a:t>
                      </a:r>
                      <a:r>
                        <a:rPr lang="fr-FR" sz="2400" b="1" i="0" dirty="0">
                          <a:solidFill>
                            <a:srgbClr val="115076"/>
                          </a:solidFill>
                        </a:rPr>
                        <a:t>ique</a:t>
                      </a:r>
                    </a:p>
                  </a:txBody>
                  <a:tcPr/>
                </a:tc>
                <a:extLst>
                  <a:ext uri="{0D108BD9-81ED-4DB2-BD59-A6C34878D82A}">
                    <a16:rowId xmlns:a16="http://schemas.microsoft.com/office/drawing/2014/main" val="2245821299"/>
                  </a:ext>
                </a:extLst>
              </a:tr>
              <a:tr h="520696">
                <a:tc>
                  <a:txBody>
                    <a:bodyPr/>
                    <a:lstStyle/>
                    <a:p>
                      <a:endParaRPr lang="fr-FR" sz="2400" dirty="0">
                        <a:solidFill>
                          <a:srgbClr val="115076"/>
                        </a:solidFill>
                      </a:endParaRPr>
                    </a:p>
                  </a:txBody>
                  <a:tcPr/>
                </a:tc>
                <a:tc>
                  <a:txBody>
                    <a:bodyPr/>
                    <a:lstStyle/>
                    <a:p>
                      <a:pPr algn="l"/>
                      <a:r>
                        <a:rPr lang="fr-FR" sz="2400" i="0" noProof="0" dirty="0" err="1">
                          <a:solidFill>
                            <a:srgbClr val="115076"/>
                          </a:solidFill>
                        </a:rPr>
                        <a:t>classical</a:t>
                      </a:r>
                      <a:r>
                        <a:rPr lang="fr-FR" sz="2400" i="0" noProof="0" dirty="0">
                          <a:solidFill>
                            <a:srgbClr val="115076"/>
                          </a:solidFill>
                        </a:rPr>
                        <a:t> music</a:t>
                      </a:r>
                    </a:p>
                  </a:txBody>
                  <a:tcPr/>
                </a:tc>
                <a:tc>
                  <a:txBody>
                    <a:bodyPr/>
                    <a:lstStyle/>
                    <a:p>
                      <a:pPr algn="l"/>
                      <a:r>
                        <a:rPr lang="fr-FR" sz="2400" i="0" dirty="0">
                          <a:solidFill>
                            <a:srgbClr val="115076"/>
                          </a:solidFill>
                        </a:rPr>
                        <a:t>mus</a:t>
                      </a:r>
                      <a:r>
                        <a:rPr lang="fr-FR" sz="2400" b="1" i="0" dirty="0">
                          <a:solidFill>
                            <a:srgbClr val="115076"/>
                          </a:solidFill>
                        </a:rPr>
                        <a:t>ique</a:t>
                      </a:r>
                      <a:r>
                        <a:rPr lang="fr-FR" sz="2400" i="0" dirty="0">
                          <a:solidFill>
                            <a:srgbClr val="115076"/>
                          </a:solidFill>
                        </a:rPr>
                        <a:t> class</a:t>
                      </a:r>
                      <a:r>
                        <a:rPr lang="fr-FR" sz="2400" b="1" i="0" dirty="0">
                          <a:solidFill>
                            <a:srgbClr val="115076"/>
                          </a:solidFill>
                        </a:rPr>
                        <a:t>ique</a:t>
                      </a:r>
                    </a:p>
                  </a:txBody>
                  <a:tcPr/>
                </a:tc>
                <a:extLst>
                  <a:ext uri="{0D108BD9-81ED-4DB2-BD59-A6C34878D82A}">
                    <a16:rowId xmlns:a16="http://schemas.microsoft.com/office/drawing/2014/main" val="3412196491"/>
                  </a:ext>
                </a:extLst>
              </a:tr>
            </a:tbl>
          </a:graphicData>
        </a:graphic>
      </p:graphicFrame>
      <p:pic>
        <p:nvPicPr>
          <p:cNvPr id="1030" name="Picture 6" descr="Atom, Chemistry, Science, Model, Molecular, Physics">
            <a:extLst>
              <a:ext uri="{FF2B5EF4-FFF2-40B4-BE49-F238E27FC236}">
                <a16:creationId xmlns:a16="http://schemas.microsoft.com/office/drawing/2014/main" id="{4B5E6587-98EE-4D85-9A52-81C15B4E1658}"/>
              </a:ext>
            </a:extLst>
          </p:cNvPr>
          <p:cNvPicPr>
            <a:picLocks noChangeAspect="1" noChangeArrowheads="1"/>
          </p:cNvPicPr>
          <p:nvPr/>
        </p:nvPicPr>
        <p:blipFill>
          <a:blip r:embed="rId3">
            <a:clrChange>
              <a:clrFrom>
                <a:srgbClr val="F0EADD"/>
              </a:clrFrom>
              <a:clrTo>
                <a:srgbClr val="F0EADD">
                  <a:alpha val="0"/>
                </a:srgbClr>
              </a:clrTo>
            </a:clrChange>
            <a:extLst>
              <a:ext uri="{28A0092B-C50C-407E-A947-70E740481C1C}">
                <a14:useLocalDpi xmlns:a14="http://schemas.microsoft.com/office/drawing/2010/main" val="0"/>
              </a:ext>
            </a:extLst>
          </a:blip>
          <a:srcRect/>
          <a:stretch>
            <a:fillRect/>
          </a:stretch>
        </p:blipFill>
        <p:spPr bwMode="auto">
          <a:xfrm>
            <a:off x="216543" y="2491930"/>
            <a:ext cx="1554099" cy="15540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5813543"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2800" b="1" dirty="0">
                <a:solidFill>
                  <a:schemeClr val="bg1"/>
                </a:solidFill>
              </a:rPr>
              <a:t>Mots qui </a:t>
            </a:r>
            <a:r>
              <a:rPr lang="en-GB" sz="2800" b="1" dirty="0" err="1">
                <a:solidFill>
                  <a:schemeClr val="bg1"/>
                </a:solidFill>
              </a:rPr>
              <a:t>finissent</a:t>
            </a:r>
            <a:r>
              <a:rPr lang="en-GB" sz="2800" b="1" dirty="0">
                <a:solidFill>
                  <a:schemeClr val="bg1"/>
                </a:solidFill>
              </a:rPr>
              <a:t> par -</a:t>
            </a:r>
            <a:r>
              <a:rPr lang="en-GB" sz="2800" b="1" dirty="0" err="1">
                <a:solidFill>
                  <a:schemeClr val="bg1"/>
                </a:solidFill>
              </a:rPr>
              <a:t>ique</a:t>
            </a:r>
            <a:r>
              <a:rPr lang="en-GB" sz="28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934885" y="249868"/>
            <a:ext cx="1975036"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écrire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Rectangle 17">
            <a:hlinkClick r:id="" action="ppaction://noaction">
              <a:snd r:embed="rId5" name="1 statistique.wav"/>
            </a:hlinkClick>
            <a:extLst>
              <a:ext uri="{FF2B5EF4-FFF2-40B4-BE49-F238E27FC236}">
                <a16:creationId xmlns:a16="http://schemas.microsoft.com/office/drawing/2014/main" id="{E8105652-269D-624B-B83B-2DA1A0763D19}"/>
              </a:ext>
            </a:extLst>
          </p:cNvPr>
          <p:cNvSpPr/>
          <p:nvPr/>
        </p:nvSpPr>
        <p:spPr>
          <a:xfrm>
            <a:off x="1566756" y="2008713"/>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9" name="Rectangle 18">
            <a:hlinkClick r:id="" action="ppaction://noaction">
              <a:snd r:embed="rId6" name="2 politique.wav"/>
            </a:hlinkClick>
            <a:extLst>
              <a:ext uri="{FF2B5EF4-FFF2-40B4-BE49-F238E27FC236}">
                <a16:creationId xmlns:a16="http://schemas.microsoft.com/office/drawing/2014/main" id="{5A10CC83-9FA7-414B-B63D-696251D53507}"/>
              </a:ext>
            </a:extLst>
          </p:cNvPr>
          <p:cNvSpPr/>
          <p:nvPr/>
        </p:nvSpPr>
        <p:spPr>
          <a:xfrm>
            <a:off x="1566756" y="2531241"/>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0" name="Rectangle 19">
            <a:hlinkClick r:id="" action="ppaction://noaction">
              <a:snd r:embed="rId7" name="3 physique.wav"/>
            </a:hlinkClick>
            <a:extLst>
              <a:ext uri="{FF2B5EF4-FFF2-40B4-BE49-F238E27FC236}">
                <a16:creationId xmlns:a16="http://schemas.microsoft.com/office/drawing/2014/main" id="{78425219-36F9-A74B-8709-A36ECA3FBB75}"/>
              </a:ext>
            </a:extLst>
          </p:cNvPr>
          <p:cNvSpPr/>
          <p:nvPr/>
        </p:nvSpPr>
        <p:spPr>
          <a:xfrm>
            <a:off x="1566756" y="3053769"/>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1" name="Rectangle 20">
            <a:hlinkClick r:id="" action="ppaction://noaction">
              <a:snd r:embed="rId8" name="4 economique.wav"/>
            </a:hlinkClick>
            <a:extLst>
              <a:ext uri="{FF2B5EF4-FFF2-40B4-BE49-F238E27FC236}">
                <a16:creationId xmlns:a16="http://schemas.microsoft.com/office/drawing/2014/main" id="{B94B8F0C-DF38-4A4D-B762-677A1C858E62}"/>
              </a:ext>
            </a:extLst>
          </p:cNvPr>
          <p:cNvSpPr/>
          <p:nvPr/>
        </p:nvSpPr>
        <p:spPr>
          <a:xfrm>
            <a:off x="1566756" y="3576297"/>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3" name="Rectangle 22">
            <a:hlinkClick r:id="" action="ppaction://noaction">
              <a:snd r:embed="rId9" name="6 logique.wav"/>
            </a:hlinkClick>
            <a:extLst>
              <a:ext uri="{FF2B5EF4-FFF2-40B4-BE49-F238E27FC236}">
                <a16:creationId xmlns:a16="http://schemas.microsoft.com/office/drawing/2014/main" id="{7DCDD72C-1373-FE4D-9B80-8F9AD65350DC}"/>
              </a:ext>
            </a:extLst>
          </p:cNvPr>
          <p:cNvSpPr/>
          <p:nvPr/>
        </p:nvSpPr>
        <p:spPr>
          <a:xfrm>
            <a:off x="1566756" y="4621353"/>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25" name="Rectangle 24">
            <a:hlinkClick r:id="" action="ppaction://noaction">
              <a:snd r:embed="rId10" name="8 musique classique.wav"/>
            </a:hlinkClick>
            <a:extLst>
              <a:ext uri="{FF2B5EF4-FFF2-40B4-BE49-F238E27FC236}">
                <a16:creationId xmlns:a16="http://schemas.microsoft.com/office/drawing/2014/main" id="{A23D622C-6C73-EB4E-A182-5EA9FAD0D9F2}"/>
              </a:ext>
            </a:extLst>
          </p:cNvPr>
          <p:cNvSpPr/>
          <p:nvPr/>
        </p:nvSpPr>
        <p:spPr>
          <a:xfrm>
            <a:off x="1566756" y="5666408"/>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26" name="Rectangle 25">
            <a:extLst>
              <a:ext uri="{FF2B5EF4-FFF2-40B4-BE49-F238E27FC236}">
                <a16:creationId xmlns:a16="http://schemas.microsoft.com/office/drawing/2014/main" id="{CA0B9F7B-BCEA-7045-996B-DD8C535C61C2}"/>
              </a:ext>
            </a:extLst>
          </p:cNvPr>
          <p:cNvSpPr/>
          <p:nvPr/>
        </p:nvSpPr>
        <p:spPr>
          <a:xfrm>
            <a:off x="6361542" y="2041992"/>
            <a:ext cx="3629464" cy="360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46C9941-9DF5-6346-942C-0F2153ACA1A7}"/>
              </a:ext>
            </a:extLst>
          </p:cNvPr>
          <p:cNvSpPr/>
          <p:nvPr/>
        </p:nvSpPr>
        <p:spPr>
          <a:xfrm>
            <a:off x="6361542" y="2560055"/>
            <a:ext cx="3629464" cy="360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B742E81-69C2-D548-9A05-77A421B26885}"/>
              </a:ext>
            </a:extLst>
          </p:cNvPr>
          <p:cNvSpPr/>
          <p:nvPr/>
        </p:nvSpPr>
        <p:spPr>
          <a:xfrm>
            <a:off x="6361542" y="3078118"/>
            <a:ext cx="3629464" cy="360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F12AE1E-20A5-FD4E-92B3-8E6440350FC5}"/>
              </a:ext>
            </a:extLst>
          </p:cNvPr>
          <p:cNvSpPr/>
          <p:nvPr/>
        </p:nvSpPr>
        <p:spPr>
          <a:xfrm>
            <a:off x="6361542" y="3596181"/>
            <a:ext cx="3629464" cy="360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0571663-BA1C-B34F-960F-767F51A71488}"/>
              </a:ext>
            </a:extLst>
          </p:cNvPr>
          <p:cNvSpPr/>
          <p:nvPr/>
        </p:nvSpPr>
        <p:spPr>
          <a:xfrm>
            <a:off x="6353936" y="4154911"/>
            <a:ext cx="3629464" cy="360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B61ED81-8DA4-1641-A73D-9ECC0B9F2805}"/>
              </a:ext>
            </a:extLst>
          </p:cNvPr>
          <p:cNvSpPr/>
          <p:nvPr/>
        </p:nvSpPr>
        <p:spPr>
          <a:xfrm>
            <a:off x="6361542" y="4632307"/>
            <a:ext cx="3629464" cy="360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644B0E1-99B8-8A4E-BB11-833EE7B6850F}"/>
              </a:ext>
            </a:extLst>
          </p:cNvPr>
          <p:cNvSpPr/>
          <p:nvPr/>
        </p:nvSpPr>
        <p:spPr>
          <a:xfrm>
            <a:off x="6308409" y="5169769"/>
            <a:ext cx="3629464" cy="360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3EAEACB-7AF0-1A4C-BDE0-54BA939E8172}"/>
              </a:ext>
            </a:extLst>
          </p:cNvPr>
          <p:cNvSpPr/>
          <p:nvPr/>
        </p:nvSpPr>
        <p:spPr>
          <a:xfrm>
            <a:off x="6361542" y="5668431"/>
            <a:ext cx="3629464" cy="360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F6B13970-B4A3-4E7E-87E5-418061A9DF27}"/>
              </a:ext>
            </a:extLst>
          </p:cNvPr>
          <p:cNvPicPr>
            <a:picLocks noChangeAspect="1" noChangeArrowheads="1"/>
          </p:cNvPicPr>
          <p:nvPr/>
        </p:nvPicPr>
        <p:blipFill>
          <a:blip r:embed="rId11">
            <a:clrChange>
              <a:clrFrom>
                <a:srgbClr val="6DD3C6"/>
              </a:clrFrom>
              <a:clrTo>
                <a:srgbClr val="6DD3C6">
                  <a:alpha val="0"/>
                </a:srgbClr>
              </a:clrTo>
            </a:clrChange>
            <a:extLst>
              <a:ext uri="{28A0092B-C50C-407E-A947-70E740481C1C}">
                <a14:useLocalDpi xmlns:a14="http://schemas.microsoft.com/office/drawing/2010/main" val="0"/>
              </a:ext>
            </a:extLst>
          </a:blip>
          <a:srcRect/>
          <a:stretch>
            <a:fillRect/>
          </a:stretch>
        </p:blipFill>
        <p:spPr bwMode="auto">
          <a:xfrm>
            <a:off x="216543" y="1560455"/>
            <a:ext cx="1341044" cy="10315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ote, Voting, Voting Ballot, Box, Paper, Choice, Choose">
            <a:extLst>
              <a:ext uri="{FF2B5EF4-FFF2-40B4-BE49-F238E27FC236}">
                <a16:creationId xmlns:a16="http://schemas.microsoft.com/office/drawing/2014/main" id="{9BFC57BD-0A67-454B-B36E-281E9C75C739}"/>
              </a:ext>
            </a:extLst>
          </p:cNvPr>
          <p:cNvPicPr>
            <a:picLocks noChangeAspect="1" noChangeArrowheads="1"/>
          </p:cNvPicPr>
          <p:nvPr/>
        </p:nvPicPr>
        <p:blipFill>
          <a:blip r:embed="rId12">
            <a:clrChange>
              <a:clrFrom>
                <a:srgbClr val="009687"/>
              </a:clrFrom>
              <a:clrTo>
                <a:srgbClr val="009687">
                  <a:alpha val="0"/>
                </a:srgbClr>
              </a:clrTo>
            </a:clrChange>
            <a:extLst>
              <a:ext uri="{28A0092B-C50C-407E-A947-70E740481C1C}">
                <a14:useLocalDpi xmlns:a14="http://schemas.microsoft.com/office/drawing/2010/main" val="0"/>
              </a:ext>
            </a:extLst>
          </a:blip>
          <a:srcRect/>
          <a:stretch>
            <a:fillRect/>
          </a:stretch>
        </p:blipFill>
        <p:spPr bwMode="auto">
          <a:xfrm>
            <a:off x="10626481" y="2208538"/>
            <a:ext cx="1345079" cy="8378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uro, Coin, Money, Currency, Wealth, Finance, Cut Out">
            <a:extLst>
              <a:ext uri="{FF2B5EF4-FFF2-40B4-BE49-F238E27FC236}">
                <a16:creationId xmlns:a16="http://schemas.microsoft.com/office/drawing/2014/main" id="{7377089D-4155-4F49-8EE8-E06C77987C5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693827" y="3483339"/>
            <a:ext cx="667841" cy="67157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15175F5A-1941-4E93-854B-B62C38473F3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p:blipFill>
        <p:spPr bwMode="auto">
          <a:xfrm>
            <a:off x="671056" y="4087140"/>
            <a:ext cx="645072" cy="43977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achine Learning, Information, Brain, Mind, Silhouette">
            <a:extLst>
              <a:ext uri="{FF2B5EF4-FFF2-40B4-BE49-F238E27FC236}">
                <a16:creationId xmlns:a16="http://schemas.microsoft.com/office/drawing/2014/main" id="{5BE27B55-109E-401A-801F-CCD32A4F6C7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93827" y="4445472"/>
            <a:ext cx="667841" cy="68594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Piano, Pianist, Singer, Jazz, Music, Concert, Band">
            <a:extLst>
              <a:ext uri="{FF2B5EF4-FFF2-40B4-BE49-F238E27FC236}">
                <a16:creationId xmlns:a16="http://schemas.microsoft.com/office/drawing/2014/main" id="{CC755395-DC22-46FA-8059-35762BED41D2}"/>
              </a:ext>
            </a:extLst>
          </p:cNvPr>
          <p:cNvPicPr>
            <a:picLocks noChangeAspect="1" noChangeArrowheads="1"/>
          </p:cNvPicPr>
          <p:nvPr/>
        </p:nvPicPr>
        <p:blipFill>
          <a:blip r:embed="rId16">
            <a:clrChange>
              <a:clrFrom>
                <a:srgbClr val="06A1B8"/>
              </a:clrFrom>
              <a:clrTo>
                <a:srgbClr val="06A1B8">
                  <a:alpha val="0"/>
                </a:srgbClr>
              </a:clrTo>
            </a:clrChange>
            <a:extLst>
              <a:ext uri="{28A0092B-C50C-407E-A947-70E740481C1C}">
                <a14:useLocalDpi xmlns:a14="http://schemas.microsoft.com/office/drawing/2010/main" val="0"/>
              </a:ext>
            </a:extLst>
          </a:blip>
          <a:srcRect/>
          <a:stretch>
            <a:fillRect/>
          </a:stretch>
        </p:blipFill>
        <p:spPr bwMode="auto">
          <a:xfrm>
            <a:off x="10384809" y="5151628"/>
            <a:ext cx="1591394" cy="1079164"/>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hlinkClick r:id="" action="ppaction://noaction">
              <a:snd r:embed="rId17" name="7 technique.wav"/>
            </a:hlinkClick>
            <a:extLst>
              <a:ext uri="{FF2B5EF4-FFF2-40B4-BE49-F238E27FC236}">
                <a16:creationId xmlns:a16="http://schemas.microsoft.com/office/drawing/2014/main" id="{415191A2-E9C2-424B-AF01-1E5C44BA3D15}"/>
              </a:ext>
            </a:extLst>
          </p:cNvPr>
          <p:cNvSpPr/>
          <p:nvPr/>
        </p:nvSpPr>
        <p:spPr>
          <a:xfrm>
            <a:off x="1557587" y="4087140"/>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6" name="Rectangle 35">
            <a:hlinkClick r:id="" action="ppaction://noaction">
              <a:snd r:embed="rId18" name="3 typique.wav"/>
            </a:hlinkClick>
            <a:extLst>
              <a:ext uri="{FF2B5EF4-FFF2-40B4-BE49-F238E27FC236}">
                <a16:creationId xmlns:a16="http://schemas.microsoft.com/office/drawing/2014/main" id="{419BF4E8-AA7F-49C0-959B-33048ECF3F85}"/>
              </a:ext>
            </a:extLst>
          </p:cNvPr>
          <p:cNvSpPr/>
          <p:nvPr/>
        </p:nvSpPr>
        <p:spPr>
          <a:xfrm>
            <a:off x="1557587" y="5131414"/>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7</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D9483D5F-D92B-442C-B1EF-0F8AD9D235FD}"/>
              </a:ext>
            </a:extLst>
          </p:cNvPr>
          <p:cNvSpPr txBox="1"/>
          <p:nvPr/>
        </p:nvSpPr>
        <p:spPr>
          <a:xfrm>
            <a:off x="5813542" y="429002"/>
            <a:ext cx="4121343" cy="461665"/>
          </a:xfrm>
          <a:prstGeom prst="rect">
            <a:avLst/>
          </a:prstGeom>
          <a:noFill/>
        </p:spPr>
        <p:txBody>
          <a:bodyPr wrap="square" rtlCol="0">
            <a:spAutoFit/>
          </a:bodyPr>
          <a:lstStyle/>
          <a:p>
            <a:pPr algn="l"/>
            <a:r>
              <a:rPr lang="en-US" sz="2400" dirty="0" err="1">
                <a:solidFill>
                  <a:schemeClr val="accent5">
                    <a:lumMod val="50000"/>
                  </a:schemeClr>
                </a:solidFill>
              </a:rPr>
              <a:t>C’est</a:t>
            </a:r>
            <a:r>
              <a:rPr lang="en-US" sz="2400" dirty="0">
                <a:solidFill>
                  <a:schemeClr val="accent5">
                    <a:lumMod val="50000"/>
                  </a:schemeClr>
                </a:solidFill>
              </a:rPr>
              <a:t> quoi </a:t>
            </a:r>
            <a:r>
              <a:rPr lang="en-US" sz="2400" dirty="0" err="1">
                <a:solidFill>
                  <a:schemeClr val="accent5">
                    <a:lumMod val="50000"/>
                  </a:schemeClr>
                </a:solidFill>
              </a:rPr>
              <a:t>en</a:t>
            </a:r>
            <a:r>
              <a:rPr lang="en-US" sz="2400" dirty="0">
                <a:solidFill>
                  <a:schemeClr val="accent5">
                    <a:lumMod val="50000"/>
                  </a:schemeClr>
                </a:solidFill>
              </a:rPr>
              <a:t> </a:t>
            </a:r>
            <a:r>
              <a:rPr lang="en-US" sz="2400" dirty="0" err="1">
                <a:solidFill>
                  <a:schemeClr val="accent5">
                    <a:lumMod val="50000"/>
                  </a:schemeClr>
                </a:solidFill>
              </a:rPr>
              <a:t>français</a:t>
            </a:r>
            <a:r>
              <a:rPr lang="en-US" sz="2400" dirty="0">
                <a:solidFill>
                  <a:schemeClr val="accent5">
                    <a:lumMod val="50000"/>
                  </a:schemeClr>
                </a:solidFill>
              </a:rPr>
              <a:t> ?</a:t>
            </a:r>
          </a:p>
        </p:txBody>
      </p:sp>
    </p:spTree>
    <p:extLst>
      <p:ext uri="{BB962C8B-B14F-4D97-AF65-F5344CB8AC3E}">
        <p14:creationId xmlns:p14="http://schemas.microsoft.com/office/powerpoint/2010/main" val="408492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P spid="3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E04451-2135-DF4A-88DF-4BA3AA20A676}"/>
              </a:ext>
            </a:extLst>
          </p:cNvPr>
          <p:cNvSpPr>
            <a:spLocks noGrp="1"/>
          </p:cNvSpPr>
          <p:nvPr>
            <p:ph type="title"/>
          </p:nvPr>
        </p:nvSpPr>
        <p:spPr>
          <a:xfrm>
            <a:off x="0" y="303299"/>
            <a:ext cx="10515600" cy="1325563"/>
          </a:xfrm>
        </p:spPr>
        <p:txBody>
          <a:bodyPr>
            <a:normAutofit fontScale="90000"/>
          </a:bodyPr>
          <a:lstStyle/>
          <a:p>
            <a:pPr lvl="0">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qu</a:t>
            </a:r>
            <a:endParaRPr lang="en-US" dirty="0"/>
          </a:p>
        </p:txBody>
      </p:sp>
      <p:sp>
        <p:nvSpPr>
          <p:cNvPr id="6" name="TextBox 5"/>
          <p:cNvSpPr txBox="1"/>
          <p:nvPr/>
        </p:nvSpPr>
        <p:spPr>
          <a:xfrm>
            <a:off x="4667556" y="-919422"/>
            <a:ext cx="3206357" cy="64479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1300" b="0" i="0" u="none" strike="noStrike" kern="1200" cap="none" spc="0" normalizeH="0" baseline="0" noProof="0" dirty="0">
                <a:ln>
                  <a:noFill/>
                </a:ln>
                <a:solidFill>
                  <a:srgbClr val="E65D00"/>
                </a:solidFill>
                <a:effectLst/>
                <a:uLnTx/>
                <a:uFillTx/>
                <a:latin typeface="Arial Rounded MT Bold" panose="020F0704030504030204" pitchFamily="34" charset="0"/>
                <a:ea typeface="+mn-ea"/>
                <a:cs typeface="+mn-cs"/>
              </a:rPr>
              <a:t>?</a:t>
            </a:r>
          </a:p>
        </p:txBody>
      </p:sp>
      <p:sp>
        <p:nvSpPr>
          <p:cNvPr id="3" name="TextBox 2"/>
          <p:cNvSpPr txBox="1"/>
          <p:nvPr/>
        </p:nvSpPr>
        <p:spPr>
          <a:xfrm>
            <a:off x="2099441" y="4077069"/>
            <a:ext cx="799311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1"/>
                </a:solidFill>
                <a:effectLst/>
                <a:uLnTx/>
                <a:uFillTx/>
                <a:latin typeface="Century Gothic" panose="020B0502020202020204" pitchFamily="34" charset="0"/>
                <a:ea typeface="+mn-ea"/>
                <a:cs typeface="Calibri" panose="020F0502020204030204" pitchFamily="34" charset="0"/>
              </a:rPr>
              <a:t>q</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estion</a:t>
            </a:r>
          </a:p>
        </p:txBody>
      </p:sp>
    </p:spTree>
    <p:extLst>
      <p:ext uri="{BB962C8B-B14F-4D97-AF65-F5344CB8AC3E}">
        <p14:creationId xmlns:p14="http://schemas.microsoft.com/office/powerpoint/2010/main" val="201187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q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qu questio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4" name="qu ques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Box 62"/>
          <p:cNvSpPr txBox="1"/>
          <p:nvPr/>
        </p:nvSpPr>
        <p:spPr>
          <a:xfrm>
            <a:off x="9734540" y="2291631"/>
            <a:ext cx="17255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a:solidFill>
                  <a:srgbClr val="4472C4">
                    <a:lumMod val="50000"/>
                  </a:srgbClr>
                </a:solidFill>
                <a:latin typeface="Century Gothic" panose="020F0302020204030204"/>
              </a:rPr>
              <a:t>essential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5" name="Rounded Rectangle 44">
            <a:extLst>
              <a:ext uri="{FF2B5EF4-FFF2-40B4-BE49-F238E27FC236}">
                <a16:creationId xmlns:a16="http://schemas.microsoft.com/office/drawing/2014/main" id="{EE7A561A-9D16-444B-B078-13205908D781}"/>
              </a:ext>
            </a:extLst>
          </p:cNvPr>
          <p:cNvSpPr/>
          <p:nvPr/>
        </p:nvSpPr>
        <p:spPr>
          <a:xfrm>
            <a:off x="9744776" y="1764187"/>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Rounded Rectangle 40">
            <a:extLst>
              <a:ext uri="{FF2B5EF4-FFF2-40B4-BE49-F238E27FC236}">
                <a16:creationId xmlns:a16="http://schemas.microsoft.com/office/drawing/2014/main" id="{22A6BD2D-F877-4E4D-8A10-4AE6B1EBEFFA}"/>
              </a:ext>
            </a:extLst>
          </p:cNvPr>
          <p:cNvSpPr/>
          <p:nvPr/>
        </p:nvSpPr>
        <p:spPr>
          <a:xfrm>
            <a:off x="9521892" y="1632450"/>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sp>
        <p:nvSpPr>
          <p:cNvPr id="36" name="Rounded Rectangle 35">
            <a:extLst>
              <a:ext uri="{FF2B5EF4-FFF2-40B4-BE49-F238E27FC236}">
                <a16:creationId xmlns:a16="http://schemas.microsoft.com/office/drawing/2014/main" id="{3A6F8417-5454-3941-BC19-54C930B70CCA}"/>
              </a:ext>
            </a:extLst>
          </p:cNvPr>
          <p:cNvSpPr/>
          <p:nvPr/>
        </p:nvSpPr>
        <p:spPr>
          <a:xfrm>
            <a:off x="7544669" y="175610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Rounded Rectangle 1">
            <a:extLst>
              <a:ext uri="{FF2B5EF4-FFF2-40B4-BE49-F238E27FC236}">
                <a16:creationId xmlns:a16="http://schemas.microsoft.com/office/drawing/2014/main" id="{923E499E-20E4-5B40-8548-E558C0B60A37}"/>
              </a:ext>
            </a:extLst>
          </p:cNvPr>
          <p:cNvSpPr/>
          <p:nvPr/>
        </p:nvSpPr>
        <p:spPr>
          <a:xfrm>
            <a:off x="747052" y="1780873"/>
            <a:ext cx="1725502"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ounded Rectangle 34">
            <a:extLst>
              <a:ext uri="{FF2B5EF4-FFF2-40B4-BE49-F238E27FC236}">
                <a16:creationId xmlns:a16="http://schemas.microsoft.com/office/drawing/2014/main" id="{BEC1F8B4-6755-CB43-BE84-615F3FC904F4}"/>
              </a:ext>
            </a:extLst>
          </p:cNvPr>
          <p:cNvSpPr/>
          <p:nvPr/>
        </p:nvSpPr>
        <p:spPr>
          <a:xfrm>
            <a:off x="3028949" y="1789037"/>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ounded Rectangle 43">
            <a:extLst>
              <a:ext uri="{FF2B5EF4-FFF2-40B4-BE49-F238E27FC236}">
                <a16:creationId xmlns:a16="http://schemas.microsoft.com/office/drawing/2014/main" id="{EDB77240-D5BB-3F4D-A8CB-3A1ACD5233F9}"/>
              </a:ext>
            </a:extLst>
          </p:cNvPr>
          <p:cNvSpPr/>
          <p:nvPr/>
        </p:nvSpPr>
        <p:spPr>
          <a:xfrm>
            <a:off x="5325779" y="3789508"/>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ounded Rectangle 56">
            <a:extLst>
              <a:ext uri="{FF2B5EF4-FFF2-40B4-BE49-F238E27FC236}">
                <a16:creationId xmlns:a16="http://schemas.microsoft.com/office/drawing/2014/main" id="{9F6E1080-FFE1-6D45-8861-E45E2B9D4F6B}"/>
              </a:ext>
            </a:extLst>
          </p:cNvPr>
          <p:cNvSpPr/>
          <p:nvPr/>
        </p:nvSpPr>
        <p:spPr>
          <a:xfrm>
            <a:off x="5242614" y="1802562"/>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8" name="Rounded Rectangle 57">
            <a:extLst>
              <a:ext uri="{FF2B5EF4-FFF2-40B4-BE49-F238E27FC236}">
                <a16:creationId xmlns:a16="http://schemas.microsoft.com/office/drawing/2014/main" id="{D0029263-89FE-704F-892A-6959D1EE8942}"/>
              </a:ext>
            </a:extLst>
          </p:cNvPr>
          <p:cNvSpPr/>
          <p:nvPr/>
        </p:nvSpPr>
        <p:spPr>
          <a:xfrm>
            <a:off x="873222" y="387034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Rounded Rectangle 58">
            <a:extLst>
              <a:ext uri="{FF2B5EF4-FFF2-40B4-BE49-F238E27FC236}">
                <a16:creationId xmlns:a16="http://schemas.microsoft.com/office/drawing/2014/main" id="{F23F8464-FE92-E748-AE14-2CBEC2134B60}"/>
              </a:ext>
            </a:extLst>
          </p:cNvPr>
          <p:cNvSpPr/>
          <p:nvPr/>
        </p:nvSpPr>
        <p:spPr>
          <a:xfrm>
            <a:off x="3113602" y="3838340"/>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Rounded Rectangle 59">
            <a:extLst>
              <a:ext uri="{FF2B5EF4-FFF2-40B4-BE49-F238E27FC236}">
                <a16:creationId xmlns:a16="http://schemas.microsoft.com/office/drawing/2014/main" id="{BF693C99-49B3-AB40-B842-C1CD09ABEEE5}"/>
              </a:ext>
            </a:extLst>
          </p:cNvPr>
          <p:cNvSpPr/>
          <p:nvPr/>
        </p:nvSpPr>
        <p:spPr>
          <a:xfrm>
            <a:off x="7556962" y="3839719"/>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Rounded Rectangle 60">
            <a:extLst>
              <a:ext uri="{FF2B5EF4-FFF2-40B4-BE49-F238E27FC236}">
                <a16:creationId xmlns:a16="http://schemas.microsoft.com/office/drawing/2014/main" id="{3FC95477-1E44-9E46-A67C-50B7FD770712}"/>
              </a:ext>
            </a:extLst>
          </p:cNvPr>
          <p:cNvSpPr/>
          <p:nvPr/>
        </p:nvSpPr>
        <p:spPr>
          <a:xfrm>
            <a:off x="9797883" y="382221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2" name="TextBox 71"/>
          <p:cNvSpPr txBox="1"/>
          <p:nvPr/>
        </p:nvSpPr>
        <p:spPr>
          <a:xfrm>
            <a:off x="7534977" y="2159598"/>
            <a:ext cx="172550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000" dirty="0">
                <a:solidFill>
                  <a:srgbClr val="4472C4">
                    <a:lumMod val="50000"/>
                  </a:srgbClr>
                </a:solidFill>
                <a:latin typeface="Century Gothic" panose="020F0302020204030204"/>
              </a:rPr>
              <a:t>to prevent, preventing</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84" name="TextBox 83"/>
          <p:cNvSpPr txBox="1"/>
          <p:nvPr/>
        </p:nvSpPr>
        <p:spPr>
          <a:xfrm>
            <a:off x="7520059" y="4044110"/>
            <a:ext cx="185498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risk, risking]</a:t>
            </a:r>
          </a:p>
        </p:txBody>
      </p:sp>
      <p:sp>
        <p:nvSpPr>
          <p:cNvPr id="86" name="TextBox 85"/>
          <p:cNvSpPr txBox="1"/>
          <p:nvPr/>
        </p:nvSpPr>
        <p:spPr>
          <a:xfrm>
            <a:off x="5334065" y="3965436"/>
            <a:ext cx="17465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a:solidFill>
                  <a:srgbClr val="4472C4">
                    <a:lumMod val="50000"/>
                  </a:srgbClr>
                </a:solidFill>
                <a:latin typeface="Century Gothic" panose="020F0302020204030204"/>
              </a:rPr>
              <a:t>to practise, practising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3" name="TextBox 52"/>
          <p:cNvSpPr txBox="1"/>
          <p:nvPr/>
        </p:nvSpPr>
        <p:spPr>
          <a:xfrm>
            <a:off x="5246214" y="2357193"/>
            <a:ext cx="17571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400" dirty="0">
                <a:solidFill>
                  <a:srgbClr val="4472C4">
                    <a:lumMod val="50000"/>
                  </a:srgbClr>
                </a:solidFill>
                <a:latin typeface="Century Gothic" panose="020F0302020204030204"/>
              </a:rPr>
              <a:t>fantastic]</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Rounded Rectangle 38">
            <a:extLst>
              <a:ext uri="{FF2B5EF4-FFF2-40B4-BE49-F238E27FC236}">
                <a16:creationId xmlns:a16="http://schemas.microsoft.com/office/drawing/2014/main" id="{FDE1FA54-BEC9-504C-AE35-60509D07AAEF}"/>
              </a:ext>
            </a:extLst>
          </p:cNvPr>
          <p:cNvSpPr/>
          <p:nvPr/>
        </p:nvSpPr>
        <p:spPr>
          <a:xfrm>
            <a:off x="5075464" y="1643947"/>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C</a:t>
            </a:r>
          </a:p>
        </p:txBody>
      </p:sp>
      <p:sp>
        <p:nvSpPr>
          <p:cNvPr id="46" name="Rounded Rectangle 45">
            <a:extLst>
              <a:ext uri="{FF2B5EF4-FFF2-40B4-BE49-F238E27FC236}">
                <a16:creationId xmlns:a16="http://schemas.microsoft.com/office/drawing/2014/main" id="{578D22FC-BFAD-534E-B6F9-F050A36A2FDF}"/>
              </a:ext>
            </a:extLst>
          </p:cNvPr>
          <p:cNvSpPr/>
          <p:nvPr/>
        </p:nvSpPr>
        <p:spPr>
          <a:xfrm>
            <a:off x="5086947" y="3760632"/>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H</a:t>
            </a:r>
          </a:p>
        </p:txBody>
      </p:sp>
      <p:sp>
        <p:nvSpPr>
          <p:cNvPr id="50" name="TextBox 49"/>
          <p:cNvSpPr txBox="1"/>
          <p:nvPr/>
        </p:nvSpPr>
        <p:spPr>
          <a:xfrm>
            <a:off x="695910" y="2191709"/>
            <a:ext cx="175716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000" dirty="0">
                <a:solidFill>
                  <a:srgbClr val="4472C4">
                    <a:lumMod val="50000"/>
                  </a:srgbClr>
                </a:solidFill>
                <a:latin typeface="Century Gothic" panose="020F0302020204030204"/>
              </a:rPr>
              <a:t>to respect, respecting</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1" name="TextBox 50"/>
          <p:cNvSpPr txBox="1"/>
          <p:nvPr/>
        </p:nvSpPr>
        <p:spPr>
          <a:xfrm>
            <a:off x="3017656" y="2292170"/>
            <a:ext cx="175716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800" dirty="0">
                <a:solidFill>
                  <a:srgbClr val="4472C4">
                    <a:lumMod val="50000"/>
                  </a:srgbClr>
                </a:solidFill>
                <a:latin typeface="Century Gothic" panose="020F0302020204030204"/>
              </a:rPr>
              <a:t>useful</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4" name="TextBox 63"/>
          <p:cNvSpPr txBox="1"/>
          <p:nvPr/>
        </p:nvSpPr>
        <p:spPr>
          <a:xfrm>
            <a:off x="933036" y="4372066"/>
            <a:ext cx="16479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F0302020204030204"/>
              </a:rPr>
              <a:t>[historic</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5" name="TextBox 64"/>
          <p:cNvSpPr txBox="1"/>
          <p:nvPr/>
        </p:nvSpPr>
        <p:spPr>
          <a:xfrm>
            <a:off x="3141292" y="4392640"/>
            <a:ext cx="17255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800" dirty="0">
                <a:solidFill>
                  <a:srgbClr val="4472C4">
                    <a:lumMod val="50000"/>
                  </a:srgbClr>
                </a:solidFill>
                <a:latin typeface="Century Gothic" panose="020F0302020204030204"/>
              </a:rPr>
              <a:t>region]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6" name="TextBox 65"/>
          <p:cNvSpPr txBox="1"/>
          <p:nvPr/>
        </p:nvSpPr>
        <p:spPr>
          <a:xfrm>
            <a:off x="9814896" y="4115847"/>
            <a:ext cx="172550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800" dirty="0">
                <a:solidFill>
                  <a:srgbClr val="4472C4">
                    <a:lumMod val="50000"/>
                  </a:srgbClr>
                </a:solidFill>
                <a:latin typeface="Century Gothic" panose="020F0302020204030204"/>
              </a:rPr>
              <a:t>castle, palace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 name="Rounded Rectangle 2">
            <a:extLst>
              <a:ext uri="{FF2B5EF4-FFF2-40B4-BE49-F238E27FC236}">
                <a16:creationId xmlns:a16="http://schemas.microsoft.com/office/drawing/2014/main" id="{92328F57-76B0-D348-833E-8D535BF4B1A9}"/>
              </a:ext>
            </a:extLst>
          </p:cNvPr>
          <p:cNvSpPr/>
          <p:nvPr/>
        </p:nvSpPr>
        <p:spPr>
          <a:xfrm>
            <a:off x="622188" y="1627366"/>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A</a:t>
            </a:r>
          </a:p>
        </p:txBody>
      </p:sp>
      <p:sp>
        <p:nvSpPr>
          <p:cNvPr id="37" name="Rounded Rectangle 36">
            <a:extLst>
              <a:ext uri="{FF2B5EF4-FFF2-40B4-BE49-F238E27FC236}">
                <a16:creationId xmlns:a16="http://schemas.microsoft.com/office/drawing/2014/main" id="{B55332C8-B400-4D42-9614-F77F0D1EC641}"/>
              </a:ext>
            </a:extLst>
          </p:cNvPr>
          <p:cNvSpPr/>
          <p:nvPr/>
        </p:nvSpPr>
        <p:spPr>
          <a:xfrm>
            <a:off x="2849716" y="1630422"/>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B</a:t>
            </a:r>
          </a:p>
        </p:txBody>
      </p:sp>
      <p:sp>
        <p:nvSpPr>
          <p:cNvPr id="42" name="Rounded Rectangle 41">
            <a:extLst>
              <a:ext uri="{FF2B5EF4-FFF2-40B4-BE49-F238E27FC236}">
                <a16:creationId xmlns:a16="http://schemas.microsoft.com/office/drawing/2014/main" id="{11F231BA-18E2-B241-8A85-F80048CA19C6}"/>
              </a:ext>
            </a:extLst>
          </p:cNvPr>
          <p:cNvSpPr/>
          <p:nvPr/>
        </p:nvSpPr>
        <p:spPr>
          <a:xfrm>
            <a:off x="616351" y="3767587"/>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F</a:t>
            </a:r>
          </a:p>
        </p:txBody>
      </p:sp>
      <p:sp>
        <p:nvSpPr>
          <p:cNvPr id="43" name="Rounded Rectangle 42">
            <a:extLst>
              <a:ext uri="{FF2B5EF4-FFF2-40B4-BE49-F238E27FC236}">
                <a16:creationId xmlns:a16="http://schemas.microsoft.com/office/drawing/2014/main" id="{6F0204D1-18D3-6744-9248-8DD3887EE8C1}"/>
              </a:ext>
            </a:extLst>
          </p:cNvPr>
          <p:cNvSpPr/>
          <p:nvPr/>
        </p:nvSpPr>
        <p:spPr>
          <a:xfrm>
            <a:off x="2856731" y="3755494"/>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G</a:t>
            </a:r>
          </a:p>
        </p:txBody>
      </p:sp>
      <p:sp>
        <p:nvSpPr>
          <p:cNvPr id="17" name="Title 16"/>
          <p:cNvSpPr>
            <a:spLocks noGrp="1"/>
          </p:cNvSpPr>
          <p:nvPr>
            <p:ph type="title"/>
          </p:nvPr>
        </p:nvSpPr>
        <p:spPr>
          <a:xfrm>
            <a:off x="-27709" y="-364706"/>
            <a:ext cx="10515600" cy="1325563"/>
          </a:xfrm>
        </p:spPr>
        <p:txBody>
          <a:bodyPr>
            <a:normAutofit/>
          </a:bodyPr>
          <a:lstStyle/>
          <a:p>
            <a:r>
              <a:rPr lang="en-GB" sz="3200" b="1" dirty="0" err="1">
                <a:solidFill>
                  <a:schemeClr val="bg1"/>
                </a:solidFill>
              </a:rPr>
              <a:t>Vocabulaire</a:t>
            </a:r>
            <a:endParaRPr lang="en-GB" sz="3200" b="1" dirty="0">
              <a:solidFill>
                <a:schemeClr val="bg1"/>
              </a:solidFill>
            </a:endParaRPr>
          </a:p>
        </p:txBody>
      </p:sp>
      <p:sp>
        <p:nvSpPr>
          <p:cNvPr id="47" name="Rounded Rectangle 46">
            <a:extLst>
              <a:ext uri="{FF2B5EF4-FFF2-40B4-BE49-F238E27FC236}">
                <a16:creationId xmlns:a16="http://schemas.microsoft.com/office/drawing/2014/main" id="{DB369CDD-2655-D446-AD48-353DAD27FF48}"/>
              </a:ext>
            </a:extLst>
          </p:cNvPr>
          <p:cNvSpPr/>
          <p:nvPr/>
        </p:nvSpPr>
        <p:spPr>
          <a:xfrm>
            <a:off x="7317163" y="3753875"/>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I</a:t>
            </a:r>
          </a:p>
        </p:txBody>
      </p:sp>
      <p:sp>
        <p:nvSpPr>
          <p:cNvPr id="48" name="Rounded Rectangle 47">
            <a:extLst>
              <a:ext uri="{FF2B5EF4-FFF2-40B4-BE49-F238E27FC236}">
                <a16:creationId xmlns:a16="http://schemas.microsoft.com/office/drawing/2014/main" id="{0FCD82F3-2759-5149-A51B-B37A8E70CE37}"/>
              </a:ext>
            </a:extLst>
          </p:cNvPr>
          <p:cNvSpPr/>
          <p:nvPr/>
        </p:nvSpPr>
        <p:spPr>
          <a:xfrm>
            <a:off x="9547837" y="3724419"/>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J</a:t>
            </a:r>
          </a:p>
        </p:txBody>
      </p:sp>
      <p:sp>
        <p:nvSpPr>
          <p:cNvPr id="40" name="Rounded Rectangle 39">
            <a:extLst>
              <a:ext uri="{FF2B5EF4-FFF2-40B4-BE49-F238E27FC236}">
                <a16:creationId xmlns:a16="http://schemas.microsoft.com/office/drawing/2014/main" id="{B2128A51-AC73-0F4A-A2FF-37029B469359}"/>
              </a:ext>
            </a:extLst>
          </p:cNvPr>
          <p:cNvSpPr/>
          <p:nvPr/>
        </p:nvSpPr>
        <p:spPr>
          <a:xfrm>
            <a:off x="7296144" y="1625271"/>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D</a:t>
            </a:r>
          </a:p>
        </p:txBody>
      </p:sp>
      <p:sp>
        <p:nvSpPr>
          <p:cNvPr id="54" name="Rounded Rectangle 46">
            <a:extLst>
              <a:ext uri="{FF2B5EF4-FFF2-40B4-BE49-F238E27FC236}">
                <a16:creationId xmlns:a16="http://schemas.microsoft.com/office/drawing/2014/main" id="{CBB53AE1-9368-4193-8B33-1D4477EE94A3}"/>
              </a:ext>
            </a:extLst>
          </p:cNvPr>
          <p:cNvSpPr/>
          <p:nvPr/>
        </p:nvSpPr>
        <p:spPr>
          <a:xfrm>
            <a:off x="10452295" y="249869"/>
            <a:ext cx="145762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8" name="Picture 37" descr="background rectangle">
            <a:extLst>
              <a:ext uri="{FF2B5EF4-FFF2-40B4-BE49-F238E27FC236}">
                <a16:creationId xmlns:a16="http://schemas.microsoft.com/office/drawing/2014/main" id="{2E92CBD5-570E-4B91-921E-63700B9B22A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9" name="Title 3">
            <a:extLst>
              <a:ext uri="{FF2B5EF4-FFF2-40B4-BE49-F238E27FC236}">
                <a16:creationId xmlns:a16="http://schemas.microsoft.com/office/drawing/2014/main" id="{5868E858-389C-4B97-9228-43F8AC0ED72D}"/>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latin typeface="+mj-lt"/>
              </a:rPr>
              <a:t>Vocabulaire</a:t>
            </a:r>
            <a:endParaRPr lang="en-GB" sz="3600" b="1" dirty="0">
              <a:solidFill>
                <a:schemeClr val="bg1"/>
              </a:solidFill>
              <a:latin typeface="+mj-lt"/>
            </a:endParaRPr>
          </a:p>
        </p:txBody>
      </p:sp>
    </p:spTree>
    <p:extLst>
      <p:ext uri="{BB962C8B-B14F-4D97-AF65-F5344CB8AC3E}">
        <p14:creationId xmlns:p14="http://schemas.microsoft.com/office/powerpoint/2010/main" val="95417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3000"/>
                                        <p:tgtEl>
                                          <p:spTgt spid="3"/>
                                        </p:tgtEl>
                                        <p:attrNameLst>
                                          <p:attrName>style.opacity</p:attrName>
                                        </p:attrNameLst>
                                      </p:cBhvr>
                                      <p:to>
                                        <p:strVal val="0"/>
                                      </p:to>
                                    </p:set>
                                    <p:animEffect filter="image" prLst="opacity: 0">
                                      <p:cBhvr rctx="IE">
                                        <p:cTn id="7" dur="3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grpId="0" nodeType="clickEffect">
                                  <p:stCondLst>
                                    <p:cond delay="0"/>
                                  </p:stCondLst>
                                  <p:childTnLst>
                                    <p:set>
                                      <p:cBhvr>
                                        <p:cTn id="11" dur="3000"/>
                                        <p:tgtEl>
                                          <p:spTgt spid="42"/>
                                        </p:tgtEl>
                                        <p:attrNameLst>
                                          <p:attrName>style.opacity</p:attrName>
                                        </p:attrNameLst>
                                      </p:cBhvr>
                                      <p:to>
                                        <p:strVal val="0"/>
                                      </p:to>
                                    </p:set>
                                    <p:animEffect filter="image" prLst="opacity: 0">
                                      <p:cBhvr rctx="IE">
                                        <p:cTn id="12" dur="30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mph" presetSubtype="0" grpId="0" nodeType="clickEffect">
                                  <p:stCondLst>
                                    <p:cond delay="0"/>
                                  </p:stCondLst>
                                  <p:childTnLst>
                                    <p:set>
                                      <p:cBhvr>
                                        <p:cTn id="16" dur="3000"/>
                                        <p:tgtEl>
                                          <p:spTgt spid="46"/>
                                        </p:tgtEl>
                                        <p:attrNameLst>
                                          <p:attrName>style.opacity</p:attrName>
                                        </p:attrNameLst>
                                      </p:cBhvr>
                                      <p:to>
                                        <p:strVal val="0"/>
                                      </p:to>
                                    </p:set>
                                    <p:animEffect filter="image" prLst="opacity: 0">
                                      <p:cBhvr rctx="IE">
                                        <p:cTn id="17" dur="30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mph" presetSubtype="0" grpId="0" nodeType="clickEffect">
                                  <p:stCondLst>
                                    <p:cond delay="0"/>
                                  </p:stCondLst>
                                  <p:childTnLst>
                                    <p:set>
                                      <p:cBhvr>
                                        <p:cTn id="21" dur="3000"/>
                                        <p:tgtEl>
                                          <p:spTgt spid="39"/>
                                        </p:tgtEl>
                                        <p:attrNameLst>
                                          <p:attrName>style.opacity</p:attrName>
                                        </p:attrNameLst>
                                      </p:cBhvr>
                                      <p:to>
                                        <p:strVal val="0"/>
                                      </p:to>
                                    </p:set>
                                    <p:animEffect filter="image" prLst="opacity: 0">
                                      <p:cBhvr rctx="IE">
                                        <p:cTn id="22" dur="30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mph" presetSubtype="0" grpId="0" nodeType="clickEffect">
                                  <p:stCondLst>
                                    <p:cond delay="0"/>
                                  </p:stCondLst>
                                  <p:childTnLst>
                                    <p:set>
                                      <p:cBhvr>
                                        <p:cTn id="26" dur="3000"/>
                                        <p:tgtEl>
                                          <p:spTgt spid="37"/>
                                        </p:tgtEl>
                                        <p:attrNameLst>
                                          <p:attrName>style.opacity</p:attrName>
                                        </p:attrNameLst>
                                      </p:cBhvr>
                                      <p:to>
                                        <p:strVal val="0"/>
                                      </p:to>
                                    </p:set>
                                    <p:animEffect filter="image" prLst="opacity: 0">
                                      <p:cBhvr rctx="IE">
                                        <p:cTn id="27" dur="30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0" nodeType="clickEffect">
                                  <p:stCondLst>
                                    <p:cond delay="0"/>
                                  </p:stCondLst>
                                  <p:childTnLst>
                                    <p:set>
                                      <p:cBhvr>
                                        <p:cTn id="31" dur="3000"/>
                                        <p:tgtEl>
                                          <p:spTgt spid="43"/>
                                        </p:tgtEl>
                                        <p:attrNameLst>
                                          <p:attrName>style.opacity</p:attrName>
                                        </p:attrNameLst>
                                      </p:cBhvr>
                                      <p:to>
                                        <p:strVal val="0"/>
                                      </p:to>
                                    </p:set>
                                    <p:animEffect filter="image" prLst="opacity: 0">
                                      <p:cBhvr rctx="IE">
                                        <p:cTn id="32" dur="30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mph" presetSubtype="0" grpId="0" nodeType="clickEffect">
                                  <p:stCondLst>
                                    <p:cond delay="0"/>
                                  </p:stCondLst>
                                  <p:childTnLst>
                                    <p:set>
                                      <p:cBhvr>
                                        <p:cTn id="36" dur="3000"/>
                                        <p:tgtEl>
                                          <p:spTgt spid="48"/>
                                        </p:tgtEl>
                                        <p:attrNameLst>
                                          <p:attrName>style.opacity</p:attrName>
                                        </p:attrNameLst>
                                      </p:cBhvr>
                                      <p:to>
                                        <p:strVal val="0"/>
                                      </p:to>
                                    </p:set>
                                    <p:animEffect filter="image" prLst="opacity: 0">
                                      <p:cBhvr rctx="IE">
                                        <p:cTn id="37" dur="300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mph" presetSubtype="0" grpId="0" nodeType="clickEffect">
                                  <p:stCondLst>
                                    <p:cond delay="0"/>
                                  </p:stCondLst>
                                  <p:childTnLst>
                                    <p:set>
                                      <p:cBhvr>
                                        <p:cTn id="41" dur="3000"/>
                                        <p:tgtEl>
                                          <p:spTgt spid="40"/>
                                        </p:tgtEl>
                                        <p:attrNameLst>
                                          <p:attrName>style.opacity</p:attrName>
                                        </p:attrNameLst>
                                      </p:cBhvr>
                                      <p:to>
                                        <p:strVal val="0"/>
                                      </p:to>
                                    </p:set>
                                    <p:animEffect filter="image" prLst="opacity: 0">
                                      <p:cBhvr rctx="IE">
                                        <p:cTn id="42" dur="3000"/>
                                        <p:tgtEl>
                                          <p:spTgt spid="40"/>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mph" presetSubtype="0" grpId="0" nodeType="clickEffect">
                                  <p:stCondLst>
                                    <p:cond delay="0"/>
                                  </p:stCondLst>
                                  <p:childTnLst>
                                    <p:set>
                                      <p:cBhvr>
                                        <p:cTn id="46" dur="3000"/>
                                        <p:tgtEl>
                                          <p:spTgt spid="41"/>
                                        </p:tgtEl>
                                        <p:attrNameLst>
                                          <p:attrName>style.opacity</p:attrName>
                                        </p:attrNameLst>
                                      </p:cBhvr>
                                      <p:to>
                                        <p:strVal val="0"/>
                                      </p:to>
                                    </p:set>
                                    <p:animEffect filter="image" prLst="opacity: 0">
                                      <p:cBhvr rctx="IE">
                                        <p:cTn id="47" dur="300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mph" presetSubtype="0" grpId="0" nodeType="clickEffect">
                                  <p:stCondLst>
                                    <p:cond delay="0"/>
                                  </p:stCondLst>
                                  <p:childTnLst>
                                    <p:set>
                                      <p:cBhvr>
                                        <p:cTn id="51" dur="3000"/>
                                        <p:tgtEl>
                                          <p:spTgt spid="47"/>
                                        </p:tgtEl>
                                        <p:attrNameLst>
                                          <p:attrName>style.opacity</p:attrName>
                                        </p:attrNameLst>
                                      </p:cBhvr>
                                      <p:to>
                                        <p:strVal val="0"/>
                                      </p:to>
                                    </p:set>
                                    <p:animEffect filter="image" prLst="opacity: 0">
                                      <p:cBhvr rctx="IE">
                                        <p:cTn id="52" dur="3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39" grpId="0" animBg="1"/>
      <p:bldP spid="46" grpId="0" animBg="1"/>
      <p:bldP spid="3" grpId="0" animBg="1"/>
      <p:bldP spid="37" grpId="0" animBg="1"/>
      <p:bldP spid="42" grpId="0" animBg="1"/>
      <p:bldP spid="43" grpId="0" animBg="1"/>
      <p:bldP spid="47" grpId="0" animBg="1"/>
      <p:bldP spid="48" grpId="0" animBg="1"/>
      <p:bldP spid="40"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5098094"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Versailles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0A92D81F-0650-F447-8359-0A6373AAFC18}"/>
              </a:ext>
            </a:extLst>
          </p:cNvPr>
          <p:cNvSpPr txBox="1"/>
          <p:nvPr/>
        </p:nvSpPr>
        <p:spPr>
          <a:xfrm>
            <a:off x="76457" y="1163992"/>
            <a:ext cx="11833463" cy="57612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Léa</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écrit</a:t>
            </a:r>
            <a:r>
              <a:rPr lang="en-US" sz="2400" dirty="0">
                <a:solidFill>
                  <a:srgbClr val="4472C4">
                    <a:lumMod val="50000"/>
                  </a:srgbClr>
                </a:solidFill>
                <a:latin typeface="Century Gothic" panose="020F0302020204030204"/>
              </a:rPr>
              <a:t> un article pour le journal </a:t>
            </a:r>
            <a:r>
              <a:rPr lang="en-US" sz="2400" dirty="0" err="1">
                <a:solidFill>
                  <a:srgbClr val="4472C4">
                    <a:lumMod val="50000"/>
                  </a:srgbClr>
                </a:solidFill>
                <a:latin typeface="Century Gothic" panose="020F0302020204030204"/>
              </a:rPr>
              <a:t>scolaire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d’Amir</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Traduis</a:t>
            </a:r>
            <a:r>
              <a:rPr lang="en-US" sz="2400" dirty="0">
                <a:solidFill>
                  <a:srgbClr val="4472C4">
                    <a:lumMod val="50000"/>
                  </a:srgbClr>
                </a:solidFill>
                <a:latin typeface="Century Gothic" panose="020F0302020204030204"/>
              </a:rPr>
              <a:t> les mots </a:t>
            </a:r>
            <a:r>
              <a:rPr lang="en-US" sz="2400" dirty="0" err="1">
                <a:solidFill>
                  <a:srgbClr val="4472C4">
                    <a:lumMod val="50000"/>
                  </a:srgbClr>
                </a:solidFill>
                <a:latin typeface="Century Gothic" panose="020F0302020204030204"/>
              </a:rPr>
              <a:t>en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fran</a:t>
            </a:r>
            <a:r>
              <a:rPr lang="en-US" sz="2400" dirty="0" err="1">
                <a:solidFill>
                  <a:srgbClr val="4472C4">
                    <a:lumMod val="50000"/>
                  </a:srgbClr>
                </a:solidFill>
                <a:latin typeface="Century Gothic" panose="020B0502020202020204" pitchFamily="34" charset="0"/>
              </a:rPr>
              <a:t>çais</a:t>
            </a:r>
            <a:r>
              <a:rPr lang="en-US" sz="2400" dirty="0">
                <a:solidFill>
                  <a:srgbClr val="4472C4">
                    <a:lumMod val="50000"/>
                  </a:srgbClr>
                </a:solidFill>
                <a:latin typeface="Century Gothic" panose="020B0502020202020204" pitchFamily="34" charset="0"/>
              </a:rPr>
              <a:t>.</a:t>
            </a:r>
            <a:endParaRPr lang="en-US" sz="2400" dirty="0">
              <a:solidFill>
                <a:srgbClr val="4472C4">
                  <a:lumMod val="50000"/>
                </a:srgbClr>
              </a:solidFill>
              <a:latin typeface="Century Gothic" panose="020F0302020204030204"/>
            </a:endParaRPr>
          </a:p>
        </p:txBody>
      </p:sp>
      <p:sp>
        <p:nvSpPr>
          <p:cNvPr id="2" name="Rectangle 1">
            <a:extLst>
              <a:ext uri="{FF2B5EF4-FFF2-40B4-BE49-F238E27FC236}">
                <a16:creationId xmlns:a16="http://schemas.microsoft.com/office/drawing/2014/main" id="{8AF0854D-23BB-40B1-8B5E-CEB6E48C14D1}"/>
              </a:ext>
            </a:extLst>
          </p:cNvPr>
          <p:cNvSpPr/>
          <p:nvPr/>
        </p:nvSpPr>
        <p:spPr>
          <a:xfrm>
            <a:off x="289407" y="1866089"/>
            <a:ext cx="7539660" cy="440120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Versailles </a:t>
            </a:r>
            <a:r>
              <a:rPr lang="en-US" sz="2400" dirty="0" err="1">
                <a:solidFill>
                  <a:srgbClr val="4472C4">
                    <a:lumMod val="50000"/>
                  </a:srgbClr>
                </a:solidFill>
                <a:latin typeface="Century Gothic" panose="020F0302020204030204"/>
              </a:rPr>
              <a:t>est</a:t>
            </a:r>
            <a:r>
              <a:rPr lang="en-US" sz="2400" dirty="0">
                <a:solidFill>
                  <a:srgbClr val="4472C4">
                    <a:lumMod val="50000"/>
                  </a:srgbClr>
                </a:solidFill>
                <a:latin typeface="Century Gothic" panose="020F0302020204030204"/>
              </a:rPr>
              <a:t> dans la </a:t>
            </a:r>
            <a:r>
              <a:rPr lang="en-US" sz="2400" dirty="0" err="1">
                <a:solidFill>
                  <a:srgbClr val="4472C4">
                    <a:lumMod val="50000"/>
                  </a:srgbClr>
                </a:solidFill>
                <a:latin typeface="Century Gothic" panose="020F0302020204030204"/>
              </a:rPr>
              <a:t>même</a:t>
            </a:r>
            <a:r>
              <a:rPr lang="en-US" sz="2400" dirty="0">
                <a:solidFill>
                  <a:srgbClr val="4472C4">
                    <a:lumMod val="50000"/>
                  </a:srgbClr>
                </a:solidFill>
                <a:latin typeface="Century Gothic" panose="020F0302020204030204"/>
              </a:rPr>
              <a:t>  </a:t>
            </a:r>
            <a:r>
              <a:rPr lang="en-US" sz="2400" b="1" dirty="0" err="1">
                <a:solidFill>
                  <a:schemeClr val="accent2"/>
                </a:solidFill>
                <a:latin typeface="Century Gothic" panose="020F0302020204030204"/>
              </a:rPr>
              <a:t>région</a:t>
            </a:r>
            <a:r>
              <a:rPr lang="en-US" sz="2400" dirty="0">
                <a:solidFill>
                  <a:srgbClr val="4472C4">
                    <a:lumMod val="50000"/>
                  </a:srgbClr>
                </a:solidFill>
                <a:latin typeface="Century Gothic" panose="020F0302020204030204"/>
              </a:rPr>
              <a:t>    que Paris. À Versailles il y a un beau </a:t>
            </a:r>
            <a:r>
              <a:rPr lang="en-US" sz="2400" b="1" dirty="0">
                <a:solidFill>
                  <a:schemeClr val="accent2"/>
                </a:solidFill>
                <a:latin typeface="Century Gothic" panose="020F0302020204030204"/>
              </a:rPr>
              <a:t>ch</a:t>
            </a:r>
            <a:r>
              <a:rPr lang="en-US" sz="2400" b="1" dirty="0">
                <a:solidFill>
                  <a:schemeClr val="accent2"/>
                </a:solidFill>
                <a:latin typeface="Century Gothic" panose="020B0502020202020204" pitchFamily="34" charset="0"/>
              </a:rPr>
              <a:t>âteau</a:t>
            </a:r>
            <a:r>
              <a:rPr lang="en-US" sz="2400" dirty="0">
                <a:solidFill>
                  <a:srgbClr val="4472C4">
                    <a:lumMod val="50000"/>
                  </a:srgbClr>
                </a:solidFill>
                <a:latin typeface="Century Gothic" panose="020B0502020202020204" pitchFamily="34" charset="0"/>
              </a:rPr>
              <a:t>.   </a:t>
            </a:r>
            <a:r>
              <a:rPr lang="en-US" sz="2400" b="1" dirty="0">
                <a:solidFill>
                  <a:schemeClr val="accent2"/>
                </a:solidFill>
                <a:latin typeface="Century Gothic" panose="020F0302020204030204"/>
              </a:rPr>
              <a:t>Respecter</a:t>
            </a:r>
            <a:r>
              <a:rPr lang="en-US" sz="2400" dirty="0">
                <a:solidFill>
                  <a:srgbClr val="4472C4">
                    <a:lumMod val="50000"/>
                  </a:srgbClr>
                </a:solidFill>
                <a:latin typeface="Century Gothic" panose="020B0502020202020204" pitchFamily="34" charset="0"/>
              </a:rPr>
              <a:t> </a:t>
            </a:r>
            <a:r>
              <a:rPr lang="en-US" sz="2400" dirty="0" err="1">
                <a:solidFill>
                  <a:schemeClr val="accent1">
                    <a:lumMod val="50000"/>
                  </a:schemeClr>
                </a:solidFill>
                <a:latin typeface="Century Gothic" panose="020F0302020204030204"/>
              </a:rPr>
              <a:t>l’architecture</a:t>
            </a:r>
            <a:r>
              <a:rPr lang="en-US" sz="2400" dirty="0">
                <a:solidFill>
                  <a:schemeClr val="accent1">
                    <a:lumMod val="50000"/>
                  </a:schemeClr>
                </a:solidFill>
                <a:latin typeface="Century Gothic" panose="020F0302020204030204"/>
              </a:rPr>
              <a:t> et la culture</a:t>
            </a:r>
            <a:r>
              <a:rPr lang="en-US" sz="2400" dirty="0">
                <a:solidFill>
                  <a:schemeClr val="accent1">
                    <a:lumMod val="50000"/>
                  </a:schemeClr>
                </a:solidFill>
                <a:latin typeface="Century Gothic" panose="020B0502020202020204" pitchFamily="34" charset="0"/>
              </a:rPr>
              <a:t> </a:t>
            </a:r>
            <a:r>
              <a:rPr lang="en-US" sz="2400" dirty="0" err="1">
                <a:solidFill>
                  <a:srgbClr val="4472C4">
                    <a:lumMod val="50000"/>
                  </a:srgbClr>
                </a:solidFill>
                <a:latin typeface="Century Gothic" panose="020B0502020202020204" pitchFamily="34" charset="0"/>
              </a:rPr>
              <a:t>est</a:t>
            </a:r>
            <a:r>
              <a:rPr lang="en-US" sz="2400" dirty="0">
                <a:solidFill>
                  <a:srgbClr val="4472C4">
                    <a:lumMod val="50000"/>
                  </a:srgbClr>
                </a:solidFill>
                <a:latin typeface="Century Gothic" panose="020B0502020202020204" pitchFamily="34" charset="0"/>
              </a:rPr>
              <a:t>    </a:t>
            </a:r>
            <a:r>
              <a:rPr lang="en-US" sz="2400" b="1" dirty="0" err="1">
                <a:solidFill>
                  <a:schemeClr val="accent2"/>
                </a:solidFill>
                <a:latin typeface="Century Gothic" panose="020F0302020204030204"/>
              </a:rPr>
              <a:t>essentiel</a:t>
            </a:r>
            <a:r>
              <a:rPr lang="en-US" sz="2400" dirty="0">
                <a:solidFill>
                  <a:srgbClr val="4472C4">
                    <a:lumMod val="50000"/>
                  </a:srgbClr>
                </a:solidFill>
                <a:latin typeface="Century Gothic" panose="020B0502020202020204" pitchFamily="34" charset="0"/>
              </a:rPr>
              <a:t>.       Il ne faut pas </a:t>
            </a:r>
            <a:r>
              <a:rPr lang="en-US" sz="2400" b="1" dirty="0" err="1">
                <a:solidFill>
                  <a:schemeClr val="accent2"/>
                </a:solidFill>
                <a:latin typeface="Century Gothic" panose="020F0302020204030204"/>
              </a:rPr>
              <a:t>risquer</a:t>
            </a:r>
            <a:r>
              <a:rPr lang="en-US" sz="2400" dirty="0">
                <a:solidFill>
                  <a:srgbClr val="4472C4">
                    <a:lumMod val="50000"/>
                  </a:srgbClr>
                </a:solidFill>
                <a:latin typeface="Century Gothic" panose="020B0502020202020204" pitchFamily="34" charset="0"/>
              </a:rPr>
              <a:t>  des accidents dans </a:t>
            </a:r>
            <a:r>
              <a:rPr lang="en-US" sz="2400" dirty="0" err="1">
                <a:solidFill>
                  <a:srgbClr val="4472C4">
                    <a:lumMod val="50000"/>
                  </a:srgbClr>
                </a:solidFill>
                <a:latin typeface="Century Gothic" panose="020B0502020202020204" pitchFamily="34" charset="0"/>
              </a:rPr>
              <a:t>ce</a:t>
            </a:r>
            <a:r>
              <a:rPr lang="en-US" sz="2400" dirty="0">
                <a:solidFill>
                  <a:srgbClr val="4472C4">
                    <a:lumMod val="50000"/>
                  </a:srgbClr>
                </a:solidFill>
                <a:latin typeface="Century Gothic" panose="020B0502020202020204" pitchFamily="34" charset="0"/>
              </a:rPr>
              <a:t> </a:t>
            </a:r>
            <a:r>
              <a:rPr lang="en-US" sz="2400" dirty="0" err="1">
                <a:solidFill>
                  <a:srgbClr val="4472C4">
                    <a:lumMod val="50000"/>
                  </a:srgbClr>
                </a:solidFill>
                <a:latin typeface="Century Gothic" panose="020B0502020202020204" pitchFamily="34" charset="0"/>
              </a:rPr>
              <a:t>bâtiment</a:t>
            </a:r>
            <a:r>
              <a:rPr lang="en-US" sz="2400" dirty="0">
                <a:solidFill>
                  <a:srgbClr val="4472C4">
                    <a:lumMod val="50000"/>
                  </a:srgbClr>
                </a:solidFill>
                <a:latin typeface="Century Gothic" panose="020B0502020202020204" pitchFamily="34" charset="0"/>
              </a:rPr>
              <a:t> </a:t>
            </a:r>
            <a:r>
              <a:rPr lang="en-US" sz="2400" b="1" dirty="0" err="1">
                <a:solidFill>
                  <a:schemeClr val="accent2"/>
                </a:solidFill>
                <a:latin typeface="Century Gothic" panose="020F0302020204030204"/>
              </a:rPr>
              <a:t>historique</a:t>
            </a:r>
            <a:r>
              <a:rPr lang="en-US" sz="2400" dirty="0">
                <a:solidFill>
                  <a:srgbClr val="4472C4">
                    <a:lumMod val="50000"/>
                  </a:srgbClr>
                </a:solidFill>
                <a:latin typeface="Century Gothic" panose="020B0502020202020204" pitchFamily="34" charset="0"/>
              </a:rPr>
              <a:t>. Il y a un grand </a:t>
            </a:r>
            <a:r>
              <a:rPr lang="en-US" sz="2400" dirty="0" err="1">
                <a:solidFill>
                  <a:srgbClr val="4472C4">
                    <a:lumMod val="50000"/>
                  </a:srgbClr>
                </a:solidFill>
                <a:latin typeface="Century Gothic" panose="020B0502020202020204" pitchFamily="34" charset="0"/>
              </a:rPr>
              <a:t>jardin</a:t>
            </a:r>
            <a:r>
              <a:rPr lang="en-US" sz="2400" dirty="0">
                <a:solidFill>
                  <a:srgbClr val="4472C4">
                    <a:lumMod val="50000"/>
                  </a:srgbClr>
                </a:solidFill>
                <a:latin typeface="Century Gothic" panose="020B0502020202020204" pitchFamily="34" charset="0"/>
              </a:rPr>
              <a:t> pour </a:t>
            </a:r>
            <a:r>
              <a:rPr lang="en-US" sz="2400" b="1" dirty="0" err="1">
                <a:solidFill>
                  <a:schemeClr val="accent2"/>
                </a:solidFill>
                <a:latin typeface="Century Gothic" panose="020F0302020204030204"/>
              </a:rPr>
              <a:t>pratiquer</a:t>
            </a:r>
            <a:r>
              <a:rPr lang="en-US" sz="2400" dirty="0">
                <a:solidFill>
                  <a:srgbClr val="4472C4">
                    <a:lumMod val="50000"/>
                  </a:srgbClr>
                </a:solidFill>
                <a:latin typeface="Century Gothic" panose="020B0502020202020204" pitchFamily="34" charset="0"/>
              </a:rPr>
              <a:t>   la </a:t>
            </a:r>
            <a:r>
              <a:rPr lang="en-US" sz="2400" dirty="0" err="1">
                <a:solidFill>
                  <a:srgbClr val="4472C4">
                    <a:lumMod val="50000"/>
                  </a:srgbClr>
                </a:solidFill>
                <a:latin typeface="Century Gothic" panose="020B0502020202020204" pitchFamily="34" charset="0"/>
              </a:rPr>
              <a:t>photographie</a:t>
            </a:r>
            <a:r>
              <a:rPr lang="en-US" sz="2400" dirty="0">
                <a:solidFill>
                  <a:srgbClr val="4472C4">
                    <a:lumMod val="50000"/>
                  </a:srgbClr>
                </a:solidFill>
                <a:latin typeface="Century Gothic" panose="020B0502020202020204" pitchFamily="34" charset="0"/>
              </a:rPr>
              <a:t>. Le transport ne </a:t>
            </a:r>
            <a:r>
              <a:rPr lang="en-US" sz="2400" dirty="0" err="1">
                <a:solidFill>
                  <a:srgbClr val="4472C4">
                    <a:lumMod val="50000"/>
                  </a:srgbClr>
                </a:solidFill>
                <a:latin typeface="Century Gothic" panose="020B0502020202020204" pitchFamily="34" charset="0"/>
              </a:rPr>
              <a:t>va</a:t>
            </a:r>
            <a:r>
              <a:rPr lang="en-US" sz="2400" dirty="0">
                <a:solidFill>
                  <a:srgbClr val="4472C4">
                    <a:lumMod val="50000"/>
                  </a:srgbClr>
                </a:solidFill>
                <a:latin typeface="Century Gothic" panose="020B0502020202020204" pitchFamily="34" charset="0"/>
              </a:rPr>
              <a:t> pas </a:t>
            </a:r>
            <a:r>
              <a:rPr lang="en-US" sz="2400" b="1" dirty="0" err="1">
                <a:solidFill>
                  <a:schemeClr val="accent2"/>
                </a:solidFill>
                <a:latin typeface="Century Gothic" panose="020F0302020204030204"/>
              </a:rPr>
              <a:t>empêcher</a:t>
            </a:r>
            <a:r>
              <a:rPr lang="en-US" sz="2400" dirty="0">
                <a:solidFill>
                  <a:srgbClr val="4472C4">
                    <a:lumMod val="50000"/>
                  </a:srgbClr>
                </a:solidFill>
                <a:latin typeface="Century Gothic" panose="020B0502020202020204" pitchFamily="34" charset="0"/>
              </a:rPr>
              <a:t>  le voyage. Le RER* </a:t>
            </a:r>
            <a:r>
              <a:rPr lang="en-US" sz="2400" dirty="0" err="1">
                <a:solidFill>
                  <a:srgbClr val="4472C4">
                    <a:lumMod val="50000"/>
                  </a:srgbClr>
                </a:solidFill>
                <a:latin typeface="Century Gothic" panose="020B0502020202020204" pitchFamily="34" charset="0"/>
              </a:rPr>
              <a:t>est</a:t>
            </a:r>
            <a:r>
              <a:rPr lang="en-US" sz="2400" dirty="0">
                <a:solidFill>
                  <a:srgbClr val="4472C4">
                    <a:lumMod val="50000"/>
                  </a:srgbClr>
                </a:solidFill>
                <a:latin typeface="Century Gothic" panose="020B0502020202020204" pitchFamily="34" charset="0"/>
              </a:rPr>
              <a:t>  </a:t>
            </a:r>
            <a:r>
              <a:rPr lang="en-US" sz="2400" b="1" dirty="0">
                <a:solidFill>
                  <a:schemeClr val="accent2"/>
                </a:solidFill>
                <a:latin typeface="Century Gothic" panose="020F0302020204030204"/>
              </a:rPr>
              <a:t>utile</a:t>
            </a:r>
            <a:r>
              <a:rPr lang="en-US" sz="2400" dirty="0">
                <a:solidFill>
                  <a:srgbClr val="4472C4">
                    <a:lumMod val="50000"/>
                  </a:srgbClr>
                </a:solidFill>
                <a:latin typeface="Century Gothic" panose="020B0502020202020204" pitchFamily="34" charset="0"/>
              </a:rPr>
              <a:t>         pour </a:t>
            </a:r>
            <a:r>
              <a:rPr lang="en-US" sz="2400" dirty="0" err="1">
                <a:solidFill>
                  <a:srgbClr val="4472C4">
                    <a:lumMod val="50000"/>
                  </a:srgbClr>
                </a:solidFill>
                <a:latin typeface="Century Gothic" panose="020B0502020202020204" pitchFamily="34" charset="0"/>
              </a:rPr>
              <a:t>visiter</a:t>
            </a:r>
            <a:r>
              <a:rPr lang="en-US" sz="2400" dirty="0">
                <a:solidFill>
                  <a:srgbClr val="4472C4">
                    <a:lumMod val="50000"/>
                  </a:srgbClr>
                </a:solidFill>
                <a:latin typeface="Century Gothic" panose="020B0502020202020204" pitchFamily="34" charset="0"/>
              </a:rPr>
              <a:t> </a:t>
            </a:r>
            <a:r>
              <a:rPr lang="en-US" sz="2400" dirty="0" err="1">
                <a:solidFill>
                  <a:srgbClr val="4472C4">
                    <a:lumMod val="50000"/>
                  </a:srgbClr>
                </a:solidFill>
                <a:latin typeface="Century Gothic" panose="020B0502020202020204" pitchFamily="34" charset="0"/>
              </a:rPr>
              <a:t>ce</a:t>
            </a:r>
            <a:r>
              <a:rPr lang="en-US" sz="2400" dirty="0">
                <a:solidFill>
                  <a:srgbClr val="4472C4">
                    <a:lumMod val="50000"/>
                  </a:srgbClr>
                </a:solidFill>
                <a:latin typeface="Century Gothic" panose="020B0502020202020204" pitchFamily="34" charset="0"/>
              </a:rPr>
              <a:t> lieu </a:t>
            </a:r>
            <a:r>
              <a:rPr lang="en-US" sz="2400" b="1" dirty="0">
                <a:solidFill>
                  <a:schemeClr val="accent2"/>
                </a:solidFill>
                <a:latin typeface="Century Gothic" panose="020F0302020204030204"/>
              </a:rPr>
              <a:t>fantastique</a:t>
            </a:r>
            <a:r>
              <a:rPr lang="en-US" sz="2400" dirty="0">
                <a:solidFill>
                  <a:srgbClr val="4472C4">
                    <a:lumMod val="50000"/>
                  </a:srgbClr>
                </a:solidFill>
                <a:latin typeface="Century Gothic" panose="020B0502020202020204" pitchFamily="34" charset="0"/>
              </a:rPr>
              <a: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 name="Picture 4">
            <a:extLst>
              <a:ext uri="{FF2B5EF4-FFF2-40B4-BE49-F238E27FC236}">
                <a16:creationId xmlns:a16="http://schemas.microsoft.com/office/drawing/2014/main" id="{1610A3C9-ADEC-4822-895B-A3AD4959DB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8410" y="3960303"/>
            <a:ext cx="3918661" cy="2206288"/>
          </a:xfrm>
          <a:prstGeom prst="rect">
            <a:avLst/>
          </a:prstGeom>
        </p:spPr>
      </p:pic>
      <p:pic>
        <p:nvPicPr>
          <p:cNvPr id="10" name="Picture 9">
            <a:extLst>
              <a:ext uri="{FF2B5EF4-FFF2-40B4-BE49-F238E27FC236}">
                <a16:creationId xmlns:a16="http://schemas.microsoft.com/office/drawing/2014/main" id="{DFF5EAC3-7159-4132-8DB6-C4362EC585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4700" y="1890491"/>
            <a:ext cx="2926080" cy="1958340"/>
          </a:xfrm>
          <a:prstGeom prst="rect">
            <a:avLst/>
          </a:prstGeom>
        </p:spPr>
      </p:pic>
      <p:sp>
        <p:nvSpPr>
          <p:cNvPr id="13" name="Speech Bubble: Rectangle with Corners Rounded 12">
            <a:extLst>
              <a:ext uri="{FF2B5EF4-FFF2-40B4-BE49-F238E27FC236}">
                <a16:creationId xmlns:a16="http://schemas.microsoft.com/office/drawing/2014/main" id="{4DD771A8-DE04-48F6-9AAF-FD7E7BCEDA3C}"/>
              </a:ext>
            </a:extLst>
          </p:cNvPr>
          <p:cNvSpPr/>
          <p:nvPr/>
        </p:nvSpPr>
        <p:spPr>
          <a:xfrm>
            <a:off x="5386111" y="170887"/>
            <a:ext cx="3624197" cy="867128"/>
          </a:xfrm>
          <a:prstGeom prst="wedgeRoundRectCallout">
            <a:avLst>
              <a:gd name="adj1" fmla="val 57505"/>
              <a:gd name="adj2" fmla="val 29276"/>
              <a:gd name="adj3" fmla="val 16667"/>
            </a:avLst>
          </a:prstGeom>
          <a:solidFill>
            <a:srgbClr val="105076"/>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dirty="0">
                <a:solidFill>
                  <a:prstClr val="white"/>
                </a:solidFill>
                <a:latin typeface="Century Gothic" panose="020B0502020202020204" pitchFamily="34" charset="0"/>
              </a:rPr>
              <a:t>*Le RER est un train pour la région de Paris.</a:t>
            </a:r>
          </a:p>
        </p:txBody>
      </p:sp>
      <p:sp>
        <p:nvSpPr>
          <p:cNvPr id="14" name="Rounded Rectangle 46">
            <a:extLst>
              <a:ext uri="{FF2B5EF4-FFF2-40B4-BE49-F238E27FC236}">
                <a16:creationId xmlns:a16="http://schemas.microsoft.com/office/drawing/2014/main" id="{F50BCD98-D294-4F45-A209-461DD6A30F0E}"/>
              </a:ext>
            </a:extLst>
          </p:cNvPr>
          <p:cNvSpPr/>
          <p:nvPr/>
        </p:nvSpPr>
        <p:spPr>
          <a:xfrm>
            <a:off x="4476757" y="2046129"/>
            <a:ext cx="136989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 region</a:t>
            </a:r>
          </a:p>
        </p:txBody>
      </p:sp>
      <p:sp>
        <p:nvSpPr>
          <p:cNvPr id="16" name="Rounded Rectangle 46">
            <a:extLst>
              <a:ext uri="{FF2B5EF4-FFF2-40B4-BE49-F238E27FC236}">
                <a16:creationId xmlns:a16="http://schemas.microsoft.com/office/drawing/2014/main" id="{27B05BAF-4D4C-4872-9ED6-122F93F5A028}"/>
              </a:ext>
            </a:extLst>
          </p:cNvPr>
          <p:cNvSpPr/>
          <p:nvPr/>
        </p:nvSpPr>
        <p:spPr>
          <a:xfrm>
            <a:off x="3837174" y="2571706"/>
            <a:ext cx="1493123"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 palace</a:t>
            </a:r>
          </a:p>
        </p:txBody>
      </p:sp>
      <p:sp>
        <p:nvSpPr>
          <p:cNvPr id="17" name="Rounded Rectangle 46">
            <a:extLst>
              <a:ext uri="{FF2B5EF4-FFF2-40B4-BE49-F238E27FC236}">
                <a16:creationId xmlns:a16="http://schemas.microsoft.com/office/drawing/2014/main" id="{EFD4EC5A-958F-413A-86E6-EC1FF2D7D746}"/>
              </a:ext>
            </a:extLst>
          </p:cNvPr>
          <p:cNvSpPr/>
          <p:nvPr/>
        </p:nvSpPr>
        <p:spPr>
          <a:xfrm>
            <a:off x="5398319" y="2571706"/>
            <a:ext cx="193879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 Respecting</a:t>
            </a:r>
          </a:p>
        </p:txBody>
      </p:sp>
      <p:sp>
        <p:nvSpPr>
          <p:cNvPr id="19" name="Rounded Rectangle 46">
            <a:extLst>
              <a:ext uri="{FF2B5EF4-FFF2-40B4-BE49-F238E27FC236}">
                <a16:creationId xmlns:a16="http://schemas.microsoft.com/office/drawing/2014/main" id="{B7591FB3-FBA6-4D3D-858B-34ADFB5E8A51}"/>
              </a:ext>
            </a:extLst>
          </p:cNvPr>
          <p:cNvSpPr/>
          <p:nvPr/>
        </p:nvSpPr>
        <p:spPr>
          <a:xfrm>
            <a:off x="4803257" y="3105278"/>
            <a:ext cx="210521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 essential (m)</a:t>
            </a:r>
          </a:p>
        </p:txBody>
      </p:sp>
      <p:sp>
        <p:nvSpPr>
          <p:cNvPr id="20" name="Rounded Rectangle 46">
            <a:extLst>
              <a:ext uri="{FF2B5EF4-FFF2-40B4-BE49-F238E27FC236}">
                <a16:creationId xmlns:a16="http://schemas.microsoft.com/office/drawing/2014/main" id="{E1339F87-D1A0-429F-AB2B-37B636571947}"/>
              </a:ext>
            </a:extLst>
          </p:cNvPr>
          <p:cNvSpPr/>
          <p:nvPr/>
        </p:nvSpPr>
        <p:spPr>
          <a:xfrm>
            <a:off x="1619857" y="3649031"/>
            <a:ext cx="120793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 risk</a:t>
            </a:r>
          </a:p>
        </p:txBody>
      </p:sp>
      <p:sp>
        <p:nvSpPr>
          <p:cNvPr id="21" name="Rounded Rectangle 46">
            <a:extLst>
              <a:ext uri="{FF2B5EF4-FFF2-40B4-BE49-F238E27FC236}">
                <a16:creationId xmlns:a16="http://schemas.microsoft.com/office/drawing/2014/main" id="{90CBA6A4-E1CA-485F-BE19-84BF7EF4F7B7}"/>
              </a:ext>
            </a:extLst>
          </p:cNvPr>
          <p:cNvSpPr/>
          <p:nvPr/>
        </p:nvSpPr>
        <p:spPr>
          <a:xfrm>
            <a:off x="337112" y="4204267"/>
            <a:ext cx="148128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 historic</a:t>
            </a:r>
          </a:p>
        </p:txBody>
      </p:sp>
      <p:sp>
        <p:nvSpPr>
          <p:cNvPr id="22" name="Rounded Rectangle 46">
            <a:extLst>
              <a:ext uri="{FF2B5EF4-FFF2-40B4-BE49-F238E27FC236}">
                <a16:creationId xmlns:a16="http://schemas.microsoft.com/office/drawing/2014/main" id="{EAA558CF-58E5-4607-93A5-6D1BA7745AA6}"/>
              </a:ext>
            </a:extLst>
          </p:cNvPr>
          <p:cNvSpPr/>
          <p:nvPr/>
        </p:nvSpPr>
        <p:spPr>
          <a:xfrm>
            <a:off x="5782030" y="4199843"/>
            <a:ext cx="157656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 practise</a:t>
            </a:r>
          </a:p>
        </p:txBody>
      </p:sp>
      <p:sp>
        <p:nvSpPr>
          <p:cNvPr id="24" name="Rounded Rectangle 46">
            <a:extLst>
              <a:ext uri="{FF2B5EF4-FFF2-40B4-BE49-F238E27FC236}">
                <a16:creationId xmlns:a16="http://schemas.microsoft.com/office/drawing/2014/main" id="{BCF0D9EC-5688-44CF-BE6B-87771AD719A0}"/>
              </a:ext>
            </a:extLst>
          </p:cNvPr>
          <p:cNvSpPr/>
          <p:nvPr/>
        </p:nvSpPr>
        <p:spPr>
          <a:xfrm>
            <a:off x="5949175" y="4747125"/>
            <a:ext cx="1628595"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8</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prevent</a:t>
            </a:r>
          </a:p>
        </p:txBody>
      </p:sp>
      <p:sp>
        <p:nvSpPr>
          <p:cNvPr id="25" name="Rounded Rectangle 46">
            <a:extLst>
              <a:ext uri="{FF2B5EF4-FFF2-40B4-BE49-F238E27FC236}">
                <a16:creationId xmlns:a16="http://schemas.microsoft.com/office/drawing/2014/main" id="{6D56B213-0F76-4C0C-BCC3-466B28D6D706}"/>
              </a:ext>
            </a:extLst>
          </p:cNvPr>
          <p:cNvSpPr/>
          <p:nvPr/>
        </p:nvSpPr>
        <p:spPr>
          <a:xfrm>
            <a:off x="3704928" y="5294408"/>
            <a:ext cx="1456775"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9</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useful</a:t>
            </a:r>
          </a:p>
        </p:txBody>
      </p:sp>
      <p:sp>
        <p:nvSpPr>
          <p:cNvPr id="26" name="Rounded Rectangle 46">
            <a:extLst>
              <a:ext uri="{FF2B5EF4-FFF2-40B4-BE49-F238E27FC236}">
                <a16:creationId xmlns:a16="http://schemas.microsoft.com/office/drawing/2014/main" id="{B80D5FB7-396D-461F-B1F6-5C6EBA9B345D}"/>
              </a:ext>
            </a:extLst>
          </p:cNvPr>
          <p:cNvSpPr/>
          <p:nvPr/>
        </p:nvSpPr>
        <p:spPr>
          <a:xfrm>
            <a:off x="903446" y="5831573"/>
            <a:ext cx="172924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 fantastic</a:t>
            </a:r>
          </a:p>
        </p:txBody>
      </p:sp>
      <p:sp>
        <p:nvSpPr>
          <p:cNvPr id="3" name="Speech Bubble: Rectangle with Corners Rounded 2">
            <a:extLst>
              <a:ext uri="{FF2B5EF4-FFF2-40B4-BE49-F238E27FC236}">
                <a16:creationId xmlns:a16="http://schemas.microsoft.com/office/drawing/2014/main" id="{208A80A7-AAC5-453B-B3DD-F1D3F1172B48}"/>
              </a:ext>
            </a:extLst>
          </p:cNvPr>
          <p:cNvSpPr/>
          <p:nvPr/>
        </p:nvSpPr>
        <p:spPr>
          <a:xfrm>
            <a:off x="7722270" y="2757402"/>
            <a:ext cx="3100649" cy="1738334"/>
          </a:xfrm>
          <a:prstGeom prst="wedgeRoundRectCallout">
            <a:avLst>
              <a:gd name="adj1" fmla="val -67079"/>
              <a:gd name="adj2" fmla="val -17998"/>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When</a:t>
            </a:r>
            <a:r>
              <a:rPr lang="fr-FR" dirty="0"/>
              <a:t> </a:t>
            </a:r>
            <a:r>
              <a:rPr lang="fr-FR" dirty="0" err="1"/>
              <a:t>we</a:t>
            </a:r>
            <a:r>
              <a:rPr lang="fr-FR" dirty="0"/>
              <a:t> use an infinitive as a </a:t>
            </a:r>
            <a:r>
              <a:rPr lang="fr-FR" dirty="0" err="1"/>
              <a:t>noun</a:t>
            </a:r>
            <a:r>
              <a:rPr lang="fr-FR" dirty="0"/>
              <a:t>, </a:t>
            </a:r>
            <a:r>
              <a:rPr lang="fr-FR" dirty="0" err="1"/>
              <a:t>we</a:t>
            </a:r>
            <a:r>
              <a:rPr lang="fr-FR" dirty="0"/>
              <a:t> use </a:t>
            </a:r>
            <a:r>
              <a:rPr lang="fr-FR" b="1" dirty="0"/>
              <a:t>masculine </a:t>
            </a:r>
            <a:r>
              <a:rPr lang="fr-FR" b="1" dirty="0" err="1"/>
              <a:t>forms</a:t>
            </a:r>
            <a:r>
              <a:rPr lang="fr-FR" b="1" dirty="0"/>
              <a:t> </a:t>
            </a:r>
            <a:r>
              <a:rPr lang="fr-FR" dirty="0"/>
              <a:t>of adjectives to </a:t>
            </a:r>
            <a:r>
              <a:rPr lang="fr-FR" dirty="0" err="1"/>
              <a:t>describe</a:t>
            </a:r>
            <a:r>
              <a:rPr lang="fr-FR" dirty="0"/>
              <a:t> </a:t>
            </a:r>
            <a:r>
              <a:rPr lang="fr-FR" dirty="0" err="1"/>
              <a:t>it</a:t>
            </a:r>
            <a:r>
              <a:rPr lang="fr-FR" dirty="0"/>
              <a:t>.</a:t>
            </a:r>
          </a:p>
        </p:txBody>
      </p:sp>
      <p:pic>
        <p:nvPicPr>
          <p:cNvPr id="23" name="Picture 22" descr="A picture containing toy, doll&#10;&#10;Description automatically generated">
            <a:extLst>
              <a:ext uri="{FF2B5EF4-FFF2-40B4-BE49-F238E27FC236}">
                <a16:creationId xmlns:a16="http://schemas.microsoft.com/office/drawing/2014/main" id="{6449BFB8-4CC9-354B-B49B-925A6CBFEF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72079" y="-260438"/>
            <a:ext cx="1628860" cy="1628860"/>
          </a:xfrm>
          <a:prstGeom prst="rect">
            <a:avLst/>
          </a:prstGeom>
        </p:spPr>
      </p:pic>
    </p:spTree>
    <p:extLst>
      <p:ext uri="{BB962C8B-B14F-4D97-AF65-F5344CB8AC3E}">
        <p14:creationId xmlns:p14="http://schemas.microsoft.com/office/powerpoint/2010/main" val="196265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9" grpId="0" animBg="1"/>
      <p:bldP spid="20" grpId="0" animBg="1"/>
      <p:bldP spid="21" grpId="0" animBg="1"/>
      <p:bldP spid="22" grpId="0" animBg="1"/>
      <p:bldP spid="24" grpId="0" animBg="1"/>
      <p:bldP spid="25" grpId="0" animBg="1"/>
      <p:bldP spid="26"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E7E97DA-2F23-F745-B756-301D480DCC3C}"/>
              </a:ext>
            </a:extLst>
          </p:cNvPr>
          <p:cNvSpPr txBox="1"/>
          <p:nvPr/>
        </p:nvSpPr>
        <p:spPr>
          <a:xfrm>
            <a:off x="257192" y="1394113"/>
            <a:ext cx="11198087"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know another use of the infinitive in French</a:t>
            </a:r>
            <a:r>
              <a:rPr lang="en-GB" sz="2400" dirty="0">
                <a:solidFill>
                  <a:srgbClr val="4472C4">
                    <a:lumMod val="50000"/>
                  </a:srgbClr>
                </a:solidFill>
                <a:latin typeface="Century Gothic" panose="020F0302020204030204"/>
              </a:rPr>
              <a:t> - </a:t>
            </a:r>
            <a:r>
              <a:rPr kumimoji="0" lang="en-GB"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after a modal verb</a:t>
            </a:r>
            <a:r>
              <a:rPr kumimoji="0" lang="en-GB" sz="24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English translation </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 the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infinitive changes</a:t>
            </a:r>
            <a:r>
              <a:rPr kumimoji="0" lang="en-GB"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4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depending on whether it is being used as a </a:t>
            </a:r>
            <a:r>
              <a:rPr lang="en-GB" sz="2400" dirty="0">
                <a:solidFill>
                  <a:srgbClr val="4472C4">
                    <a:lumMod val="50000"/>
                  </a:srgbClr>
                </a:solidFill>
                <a:latin typeface="Century Gothic" panose="020F0302020204030204"/>
              </a:rPr>
              <a:t>noun or after a modal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87D1E"/>
                </a:solidFill>
                <a:effectLst/>
                <a:uLnTx/>
                <a:uFillTx/>
                <a:latin typeface="Century Gothic" panose="020F0302020204030204"/>
                <a:ea typeface="+mn-ea"/>
                <a:cs typeface="+mn-cs"/>
              </a:rPr>
              <a:t>Conduire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dans la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neige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difficile.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rPr>
              <a:t>Driving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the snow is difficult.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doit </a:t>
            </a:r>
            <a:r>
              <a:rPr kumimoji="0" lang="en-GB" sz="2400" b="1" i="0" u="none" strike="noStrike" kern="1200" cap="none" spc="0" normalizeH="0" baseline="0" noProof="0" dirty="0" err="1">
                <a:ln>
                  <a:noFill/>
                </a:ln>
                <a:solidFill>
                  <a:srgbClr val="E87D1E"/>
                </a:solidFill>
                <a:effectLst/>
                <a:uLnTx/>
                <a:uFillTx/>
                <a:latin typeface="Century Gothic" panose="020F0302020204030204"/>
                <a:ea typeface="+mn-ea"/>
                <a:cs typeface="+mn-cs"/>
              </a:rPr>
              <a:t>conduire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dans la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neige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 must/has to </a:t>
            </a:r>
            <a:r>
              <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rPr>
              <a:t>drive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the snow.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26" name="Picture 2" descr="Miniature, Toy, Photography, Car">
            <a:extLst>
              <a:ext uri="{FF2B5EF4-FFF2-40B4-BE49-F238E27FC236}">
                <a16:creationId xmlns:a16="http://schemas.microsoft.com/office/drawing/2014/main" id="{AE91849F-9C4A-4C2A-B2FF-61A56FDE01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9471" y="3416474"/>
            <a:ext cx="3130396" cy="21244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914148" cy="707849"/>
          </a:xfrm>
        </p:spPr>
        <p:txBody>
          <a:bodyPr>
            <a:normAutofit/>
          </a:bodyPr>
          <a:lstStyle/>
          <a:p>
            <a:r>
              <a:rPr lang="en-GB" sz="2900" b="1" dirty="0">
                <a:solidFill>
                  <a:schemeClr val="bg1"/>
                </a:solidFill>
              </a:rPr>
              <a:t>Uses of infinitives: modal verbs</a:t>
            </a:r>
          </a:p>
        </p:txBody>
      </p:sp>
      <p:sp>
        <p:nvSpPr>
          <p:cNvPr id="9" name="Rounded Rectangle 46">
            <a:extLst>
              <a:ext uri="{FF2B5EF4-FFF2-40B4-BE49-F238E27FC236}">
                <a16:creationId xmlns:a16="http://schemas.microsoft.com/office/drawing/2014/main" id="{5D5DB225-C648-486F-B9F8-A41C21DE0031}"/>
              </a:ext>
            </a:extLst>
          </p:cNvPr>
          <p:cNvSpPr/>
          <p:nvPr/>
        </p:nvSpPr>
        <p:spPr>
          <a:xfrm>
            <a:off x="10315074" y="249870"/>
            <a:ext cx="159484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grammaire</a:t>
            </a:r>
          </a:p>
        </p:txBody>
      </p:sp>
      <p:sp>
        <p:nvSpPr>
          <p:cNvPr id="2" name="Callout: Left Arrow 1">
            <a:extLst>
              <a:ext uri="{FF2B5EF4-FFF2-40B4-BE49-F238E27FC236}">
                <a16:creationId xmlns:a16="http://schemas.microsoft.com/office/drawing/2014/main" id="{5914F3F0-163E-4116-8967-855565A9E376}"/>
              </a:ext>
            </a:extLst>
          </p:cNvPr>
          <p:cNvSpPr/>
          <p:nvPr/>
        </p:nvSpPr>
        <p:spPr>
          <a:xfrm>
            <a:off x="6210505" y="3239383"/>
            <a:ext cx="5502442" cy="1122948"/>
          </a:xfrm>
          <a:prstGeom prst="leftArrowCallout">
            <a:avLst>
              <a:gd name="adj1" fmla="val 25000"/>
              <a:gd name="adj2" fmla="val 25000"/>
              <a:gd name="adj3" fmla="val 25000"/>
              <a:gd name="adj4" fmla="val 86551"/>
            </a:avLst>
          </a:prstGeom>
          <a:solidFill>
            <a:srgbClr val="105076"/>
          </a:solidFill>
          <a:ln>
            <a:solidFill>
              <a:srgbClr val="EE6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the </a:t>
            </a:r>
            <a:r>
              <a:rPr kumimoji="0" lang="fr-FR"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beginning</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of a sentence to express a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noun</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fr-FR"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ing</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form</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 English)</a:t>
            </a:r>
          </a:p>
        </p:txBody>
      </p:sp>
      <p:sp>
        <p:nvSpPr>
          <p:cNvPr id="7" name="Callout: Left Arrow 6">
            <a:extLst>
              <a:ext uri="{FF2B5EF4-FFF2-40B4-BE49-F238E27FC236}">
                <a16:creationId xmlns:a16="http://schemas.microsoft.com/office/drawing/2014/main" id="{7E95B635-3FEC-4887-B775-6928B843449D}"/>
              </a:ext>
            </a:extLst>
          </p:cNvPr>
          <p:cNvSpPr/>
          <p:nvPr/>
        </p:nvSpPr>
        <p:spPr>
          <a:xfrm>
            <a:off x="6210505" y="4860548"/>
            <a:ext cx="5502442" cy="867440"/>
          </a:xfrm>
          <a:prstGeom prst="leftArrowCallout">
            <a:avLst>
              <a:gd name="adj1" fmla="val 25000"/>
              <a:gd name="adj2" fmla="val 25000"/>
              <a:gd name="adj3" fmla="val 25000"/>
              <a:gd name="adj4" fmla="val 86551"/>
            </a:avLst>
          </a:prstGeom>
          <a:solidFill>
            <a:srgbClr val="105076"/>
          </a:solidFill>
          <a:ln>
            <a:solidFill>
              <a:srgbClr val="EE6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After</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modal </a:t>
            </a:r>
            <a:r>
              <a:rPr kumimoji="0" lang="fr-FR"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verb</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Tree>
    <p:extLst>
      <p:ext uri="{BB962C8B-B14F-4D97-AF65-F5344CB8AC3E}">
        <p14:creationId xmlns:p14="http://schemas.microsoft.com/office/powerpoint/2010/main" val="250613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1+#ppt_w/2"/>
                                          </p:val>
                                        </p:tav>
                                        <p:tav tm="100000">
                                          <p:val>
                                            <p:strVal val="#ppt_x"/>
                                          </p:val>
                                        </p:tav>
                                      </p:tavLst>
                                    </p:anim>
                                    <p:anim calcmode="lin" valueType="num">
                                      <p:cBhvr additive="base">
                                        <p:cTn id="2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1+#ppt_w/2"/>
                                          </p:val>
                                        </p:tav>
                                        <p:tav tm="100000">
                                          <p:val>
                                            <p:strVal val="#ppt_x"/>
                                          </p:val>
                                        </p:tav>
                                      </p:tavLst>
                                    </p:anim>
                                    <p:anim calcmode="lin" valueType="num">
                                      <p:cBhvr additive="base">
                                        <p:cTn id="3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4645FE-E676-4798-8E60-ADD40FCDC451}"/>
              </a:ext>
            </a:extLst>
          </p:cNvPr>
          <p:cNvSpPr/>
          <p:nvPr/>
        </p:nvSpPr>
        <p:spPr>
          <a:xfrm>
            <a:off x="6150097" y="2143267"/>
            <a:ext cx="5734050" cy="406639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sz="2200" dirty="0" err="1">
                <a:solidFill>
                  <a:schemeClr val="accent5">
                    <a:lumMod val="50000"/>
                  </a:schemeClr>
                </a:solidFill>
              </a:rPr>
              <a:t>We</a:t>
            </a:r>
            <a:r>
              <a:rPr lang="fr-FR" sz="2200" dirty="0">
                <a:solidFill>
                  <a:schemeClr val="accent5">
                    <a:lumMod val="50000"/>
                  </a:schemeClr>
                </a:solidFill>
              </a:rPr>
              <a:t> must     </a:t>
            </a:r>
            <a:r>
              <a:rPr lang="fr-FR" sz="2200" b="1" dirty="0" err="1">
                <a:solidFill>
                  <a:schemeClr val="accent2"/>
                </a:solidFill>
              </a:rPr>
              <a:t>speak</a:t>
            </a:r>
            <a:r>
              <a:rPr lang="fr-FR" sz="2200" dirty="0">
                <a:solidFill>
                  <a:schemeClr val="accent5">
                    <a:lumMod val="50000"/>
                  </a:schemeClr>
                </a:solidFill>
              </a:rPr>
              <a:t>        </a:t>
            </a:r>
            <a:r>
              <a:rPr lang="fr-FR" sz="2200" dirty="0" err="1">
                <a:solidFill>
                  <a:schemeClr val="accent5">
                    <a:lumMod val="50000"/>
                  </a:schemeClr>
                </a:solidFill>
              </a:rPr>
              <a:t>with</a:t>
            </a:r>
            <a:r>
              <a:rPr lang="fr-FR" sz="2200" dirty="0">
                <a:solidFill>
                  <a:schemeClr val="accent5">
                    <a:lumMod val="50000"/>
                  </a:schemeClr>
                </a:solidFill>
              </a:rPr>
              <a:t> </a:t>
            </a:r>
            <a:r>
              <a:rPr lang="fr-FR" sz="2200" dirty="0" err="1">
                <a:solidFill>
                  <a:schemeClr val="accent5">
                    <a:lumMod val="50000"/>
                  </a:schemeClr>
                </a:solidFill>
              </a:rPr>
              <a:t>Océane’s</a:t>
            </a:r>
            <a:r>
              <a:rPr lang="fr-FR" sz="2200" dirty="0">
                <a:solidFill>
                  <a:schemeClr val="accent5">
                    <a:lumMod val="50000"/>
                  </a:schemeClr>
                </a:solidFill>
              </a:rPr>
              <a:t> parents. </a:t>
            </a:r>
            <a:r>
              <a:rPr lang="fr-FR" sz="2200" b="1" dirty="0" err="1">
                <a:solidFill>
                  <a:schemeClr val="accent2"/>
                </a:solidFill>
              </a:rPr>
              <a:t>Organising</a:t>
            </a:r>
            <a:r>
              <a:rPr lang="fr-FR" sz="2200" dirty="0">
                <a:solidFill>
                  <a:schemeClr val="accent5">
                    <a:lumMod val="50000"/>
                  </a:schemeClr>
                </a:solidFill>
              </a:rPr>
              <a:t>  the trip </a:t>
            </a:r>
            <a:r>
              <a:rPr lang="fr-FR" sz="2200" dirty="0" err="1">
                <a:solidFill>
                  <a:schemeClr val="accent5">
                    <a:lumMod val="50000"/>
                  </a:schemeClr>
                </a:solidFill>
              </a:rPr>
              <a:t>well</a:t>
            </a:r>
            <a:r>
              <a:rPr lang="fr-FR" sz="2200" dirty="0">
                <a:solidFill>
                  <a:schemeClr val="accent5">
                    <a:lumMod val="50000"/>
                  </a:schemeClr>
                </a:solidFill>
              </a:rPr>
              <a:t> </a:t>
            </a:r>
            <a:r>
              <a:rPr lang="fr-FR" sz="2200" dirty="0" err="1">
                <a:solidFill>
                  <a:schemeClr val="accent5">
                    <a:lumMod val="50000"/>
                  </a:schemeClr>
                </a:solidFill>
              </a:rPr>
              <a:t>is</a:t>
            </a:r>
            <a:r>
              <a:rPr lang="fr-FR" sz="2200" dirty="0">
                <a:solidFill>
                  <a:schemeClr val="accent5">
                    <a:lumMod val="50000"/>
                  </a:schemeClr>
                </a:solidFill>
              </a:rPr>
              <a:t> </a:t>
            </a:r>
            <a:r>
              <a:rPr lang="fr-FR" sz="2200" dirty="0" err="1">
                <a:solidFill>
                  <a:schemeClr val="accent5">
                    <a:lumMod val="50000"/>
                  </a:schemeClr>
                </a:solidFill>
              </a:rPr>
              <a:t>very</a:t>
            </a:r>
            <a:r>
              <a:rPr lang="fr-FR" sz="2200" dirty="0">
                <a:solidFill>
                  <a:schemeClr val="accent5">
                    <a:lumMod val="50000"/>
                  </a:schemeClr>
                </a:solidFill>
              </a:rPr>
              <a:t> important. </a:t>
            </a:r>
            <a:r>
              <a:rPr lang="fr-FR" sz="2200" dirty="0" err="1">
                <a:solidFill>
                  <a:schemeClr val="accent5">
                    <a:lumMod val="50000"/>
                  </a:schemeClr>
                </a:solidFill>
              </a:rPr>
              <a:t>Why</a:t>
            </a:r>
            <a:r>
              <a:rPr lang="fr-FR" sz="2200" dirty="0">
                <a:solidFill>
                  <a:schemeClr val="accent5">
                    <a:lumMod val="50000"/>
                  </a:schemeClr>
                </a:solidFill>
              </a:rPr>
              <a:t> do </a:t>
            </a:r>
            <a:r>
              <a:rPr lang="fr-FR" sz="2200" dirty="0" err="1">
                <a:solidFill>
                  <a:schemeClr val="accent5">
                    <a:lumMod val="50000"/>
                  </a:schemeClr>
                </a:solidFill>
              </a:rPr>
              <a:t>they</a:t>
            </a:r>
            <a:r>
              <a:rPr lang="fr-FR" sz="2200" dirty="0">
                <a:solidFill>
                  <a:schemeClr val="accent5">
                    <a:lumMod val="50000"/>
                  </a:schemeClr>
                </a:solidFill>
              </a:rPr>
              <a:t> </a:t>
            </a:r>
            <a:r>
              <a:rPr lang="fr-FR" sz="2200" dirty="0" err="1">
                <a:solidFill>
                  <a:schemeClr val="accent5">
                    <a:lumMod val="50000"/>
                  </a:schemeClr>
                </a:solidFill>
              </a:rPr>
              <a:t>want</a:t>
            </a:r>
            <a:r>
              <a:rPr lang="fr-FR" sz="2200" dirty="0">
                <a:solidFill>
                  <a:schemeClr val="accent5">
                    <a:lumMod val="50000"/>
                  </a:schemeClr>
                </a:solidFill>
              </a:rPr>
              <a:t> </a:t>
            </a:r>
            <a:r>
              <a:rPr lang="fr-FR" sz="2200" b="1" dirty="0">
                <a:solidFill>
                  <a:schemeClr val="accent2"/>
                </a:solidFill>
              </a:rPr>
              <a:t>to go       </a:t>
            </a:r>
            <a:r>
              <a:rPr lang="fr-FR" sz="2200" dirty="0">
                <a:solidFill>
                  <a:schemeClr val="accent5">
                    <a:lumMod val="50000"/>
                  </a:schemeClr>
                </a:solidFill>
              </a:rPr>
              <a:t>to Vallée d’Aoste? Can </a:t>
            </a:r>
            <a:r>
              <a:rPr lang="fr-FR" sz="2200" dirty="0" err="1">
                <a:solidFill>
                  <a:schemeClr val="accent5">
                    <a:lumMod val="50000"/>
                  </a:schemeClr>
                </a:solidFill>
              </a:rPr>
              <a:t>they</a:t>
            </a:r>
            <a:r>
              <a:rPr lang="fr-FR" sz="2200" dirty="0">
                <a:solidFill>
                  <a:schemeClr val="accent5">
                    <a:lumMod val="50000"/>
                  </a:schemeClr>
                </a:solidFill>
              </a:rPr>
              <a:t> </a:t>
            </a:r>
            <a:r>
              <a:rPr lang="fr-FR" sz="2200" b="1" dirty="0" err="1">
                <a:solidFill>
                  <a:schemeClr val="accent2"/>
                </a:solidFill>
              </a:rPr>
              <a:t>send</a:t>
            </a:r>
            <a:r>
              <a:rPr lang="fr-FR" sz="2200" b="1" dirty="0">
                <a:solidFill>
                  <a:schemeClr val="accent2"/>
                </a:solidFill>
              </a:rPr>
              <a:t>         </a:t>
            </a:r>
            <a:r>
              <a:rPr lang="fr-FR" sz="2200" dirty="0">
                <a:solidFill>
                  <a:schemeClr val="accent5">
                    <a:lumMod val="50000"/>
                  </a:schemeClr>
                </a:solidFill>
              </a:rPr>
              <a:t> a </a:t>
            </a:r>
            <a:r>
              <a:rPr lang="fr-FR" sz="2200" dirty="0" err="1">
                <a:solidFill>
                  <a:schemeClr val="accent5">
                    <a:lumMod val="50000"/>
                  </a:schemeClr>
                </a:solidFill>
              </a:rPr>
              <a:t>text</a:t>
            </a:r>
            <a:r>
              <a:rPr lang="fr-FR" sz="2200" dirty="0">
                <a:solidFill>
                  <a:schemeClr val="accent5">
                    <a:lumMod val="50000"/>
                  </a:schemeClr>
                </a:solidFill>
              </a:rPr>
              <a:t> about the </a:t>
            </a:r>
            <a:r>
              <a:rPr lang="fr-FR" sz="2200" dirty="0" err="1">
                <a:solidFill>
                  <a:schemeClr val="accent5">
                    <a:lumMod val="50000"/>
                  </a:schemeClr>
                </a:solidFill>
              </a:rPr>
              <a:t>region</a:t>
            </a:r>
            <a:r>
              <a:rPr lang="fr-FR" sz="2200" dirty="0">
                <a:solidFill>
                  <a:schemeClr val="accent5">
                    <a:lumMod val="50000"/>
                  </a:schemeClr>
                </a:solidFill>
              </a:rPr>
              <a:t>? </a:t>
            </a:r>
            <a:r>
              <a:rPr lang="fr-FR" sz="2200" b="1" dirty="0">
                <a:solidFill>
                  <a:schemeClr val="accent2"/>
                </a:solidFill>
              </a:rPr>
              <a:t>Reading</a:t>
            </a:r>
            <a:r>
              <a:rPr lang="fr-FR" sz="2200" dirty="0">
                <a:solidFill>
                  <a:schemeClr val="accent5">
                    <a:lumMod val="50000"/>
                  </a:schemeClr>
                </a:solidFill>
              </a:rPr>
              <a:t>       a lot of information </a:t>
            </a:r>
            <a:r>
              <a:rPr lang="fr-FR" sz="2200" dirty="0" err="1">
                <a:solidFill>
                  <a:schemeClr val="accent5">
                    <a:lumMod val="50000"/>
                  </a:schemeClr>
                </a:solidFill>
              </a:rPr>
              <a:t>is</a:t>
            </a:r>
            <a:r>
              <a:rPr lang="fr-FR" sz="2200" dirty="0">
                <a:solidFill>
                  <a:schemeClr val="accent5">
                    <a:lumMod val="50000"/>
                  </a:schemeClr>
                </a:solidFill>
              </a:rPr>
              <a:t> </a:t>
            </a:r>
            <a:r>
              <a:rPr lang="fr-FR" sz="2200" dirty="0" err="1">
                <a:solidFill>
                  <a:schemeClr val="accent5">
                    <a:lumMod val="50000"/>
                  </a:schemeClr>
                </a:solidFill>
              </a:rPr>
              <a:t>useful</a:t>
            </a:r>
            <a:r>
              <a:rPr lang="fr-FR" sz="2200" dirty="0">
                <a:solidFill>
                  <a:schemeClr val="accent5">
                    <a:lumMod val="50000"/>
                  </a:schemeClr>
                </a:solidFill>
              </a:rPr>
              <a:t>. Do </a:t>
            </a:r>
            <a:r>
              <a:rPr lang="fr-FR" sz="2200" dirty="0" err="1">
                <a:solidFill>
                  <a:schemeClr val="accent5">
                    <a:lumMod val="50000"/>
                  </a:schemeClr>
                </a:solidFill>
              </a:rPr>
              <a:t>they</a:t>
            </a:r>
            <a:r>
              <a:rPr lang="fr-FR" sz="2200" dirty="0">
                <a:solidFill>
                  <a:schemeClr val="accent5">
                    <a:lumMod val="50000"/>
                  </a:schemeClr>
                </a:solidFill>
              </a:rPr>
              <a:t> know how    </a:t>
            </a:r>
            <a:r>
              <a:rPr lang="fr-FR" sz="2200" b="1" dirty="0">
                <a:solidFill>
                  <a:schemeClr val="accent2"/>
                </a:solidFill>
              </a:rPr>
              <a:t>to ski          </a:t>
            </a:r>
            <a:r>
              <a:rPr lang="fr-FR" sz="2200" dirty="0">
                <a:solidFill>
                  <a:schemeClr val="accent5">
                    <a:lumMod val="50000"/>
                  </a:schemeClr>
                </a:solidFill>
              </a:rPr>
              <a:t>? </a:t>
            </a:r>
            <a:r>
              <a:rPr lang="fr-FR" sz="2200" b="1" dirty="0" err="1">
                <a:solidFill>
                  <a:schemeClr val="accent2"/>
                </a:solidFill>
              </a:rPr>
              <a:t>Going</a:t>
            </a:r>
            <a:r>
              <a:rPr lang="fr-FR" sz="2200" b="1" dirty="0">
                <a:solidFill>
                  <a:schemeClr val="accent2"/>
                </a:solidFill>
              </a:rPr>
              <a:t> down</a:t>
            </a:r>
            <a:r>
              <a:rPr lang="fr-FR" sz="2200" dirty="0">
                <a:solidFill>
                  <a:schemeClr val="accent5">
                    <a:lumMod val="50000"/>
                  </a:schemeClr>
                </a:solidFill>
              </a:rPr>
              <a:t> the </a:t>
            </a:r>
            <a:r>
              <a:rPr lang="fr-FR" sz="2200" dirty="0" err="1">
                <a:solidFill>
                  <a:schemeClr val="accent5">
                    <a:lumMod val="50000"/>
                  </a:schemeClr>
                </a:solidFill>
              </a:rPr>
              <a:t>red</a:t>
            </a:r>
            <a:r>
              <a:rPr lang="fr-FR" sz="2200" dirty="0">
                <a:solidFill>
                  <a:schemeClr val="accent5">
                    <a:lumMod val="50000"/>
                  </a:schemeClr>
                </a:solidFill>
              </a:rPr>
              <a:t> ski </a:t>
            </a:r>
            <a:r>
              <a:rPr lang="fr-FR" sz="2200" dirty="0" err="1">
                <a:solidFill>
                  <a:schemeClr val="accent5">
                    <a:lumMod val="50000"/>
                  </a:schemeClr>
                </a:solidFill>
              </a:rPr>
              <a:t>slopes</a:t>
            </a:r>
            <a:r>
              <a:rPr lang="fr-FR" sz="2200" dirty="0">
                <a:solidFill>
                  <a:schemeClr val="accent5">
                    <a:lumMod val="50000"/>
                  </a:schemeClr>
                </a:solidFill>
              </a:rPr>
              <a:t> </a:t>
            </a:r>
            <a:r>
              <a:rPr lang="fr-FR" sz="2200" dirty="0" err="1">
                <a:solidFill>
                  <a:schemeClr val="accent5">
                    <a:lumMod val="50000"/>
                  </a:schemeClr>
                </a:solidFill>
              </a:rPr>
              <a:t>isn’t</a:t>
            </a:r>
            <a:r>
              <a:rPr lang="fr-FR" sz="2200" dirty="0">
                <a:solidFill>
                  <a:schemeClr val="accent5">
                    <a:lumMod val="50000"/>
                  </a:schemeClr>
                </a:solidFill>
              </a:rPr>
              <a:t> </a:t>
            </a:r>
            <a:r>
              <a:rPr lang="fr-FR" sz="2200" dirty="0" err="1">
                <a:solidFill>
                  <a:schemeClr val="accent5">
                    <a:lumMod val="50000"/>
                  </a:schemeClr>
                </a:solidFill>
              </a:rPr>
              <a:t>easy</a:t>
            </a:r>
            <a:r>
              <a:rPr lang="fr-FR" sz="2200" dirty="0">
                <a:solidFill>
                  <a:schemeClr val="accent5">
                    <a:lumMod val="50000"/>
                  </a:schemeClr>
                </a:solidFill>
              </a:rPr>
              <a:t>. </a:t>
            </a:r>
            <a:r>
              <a:rPr lang="fr-FR" sz="2200" dirty="0" err="1">
                <a:solidFill>
                  <a:schemeClr val="accent5">
                    <a:lumMod val="50000"/>
                  </a:schemeClr>
                </a:solidFill>
              </a:rPr>
              <a:t>They</a:t>
            </a:r>
            <a:r>
              <a:rPr lang="fr-FR" sz="2200" dirty="0">
                <a:solidFill>
                  <a:schemeClr val="accent5">
                    <a:lumMod val="50000"/>
                  </a:schemeClr>
                </a:solidFill>
              </a:rPr>
              <a:t> have to</a:t>
            </a:r>
            <a:r>
              <a:rPr lang="fr-FR" sz="2200" b="1" dirty="0">
                <a:solidFill>
                  <a:schemeClr val="accent2"/>
                </a:solidFill>
              </a:rPr>
              <a:t> </a:t>
            </a:r>
            <a:r>
              <a:rPr lang="fr-FR" sz="2200" b="1" dirty="0" err="1">
                <a:solidFill>
                  <a:schemeClr val="accent2"/>
                </a:solidFill>
              </a:rPr>
              <a:t>be</a:t>
            </a:r>
            <a:r>
              <a:rPr lang="fr-FR" sz="2200" b="1" dirty="0">
                <a:solidFill>
                  <a:schemeClr val="accent2"/>
                </a:solidFill>
              </a:rPr>
              <a:t> </a:t>
            </a:r>
            <a:r>
              <a:rPr lang="fr-FR" sz="2200" dirty="0" err="1">
                <a:solidFill>
                  <a:schemeClr val="accent5">
                    <a:lumMod val="50000"/>
                  </a:schemeClr>
                </a:solidFill>
              </a:rPr>
              <a:t>careful</a:t>
            </a:r>
            <a:r>
              <a:rPr lang="fr-FR" sz="2200" dirty="0">
                <a:solidFill>
                  <a:schemeClr val="accent5">
                    <a:lumMod val="50000"/>
                  </a:schemeClr>
                </a:solidFill>
              </a:rPr>
              <a:t>. Are </a:t>
            </a:r>
            <a:r>
              <a:rPr lang="fr-FR" sz="2200" dirty="0" err="1">
                <a:solidFill>
                  <a:schemeClr val="accent5">
                    <a:lumMod val="50000"/>
                  </a:schemeClr>
                </a:solidFill>
              </a:rPr>
              <a:t>they</a:t>
            </a:r>
            <a:r>
              <a:rPr lang="fr-FR" sz="2200" dirty="0">
                <a:solidFill>
                  <a:schemeClr val="accent5">
                    <a:lumMod val="50000"/>
                  </a:schemeClr>
                </a:solidFill>
              </a:rPr>
              <a:t> </a:t>
            </a:r>
            <a:r>
              <a:rPr lang="fr-FR" sz="2200" dirty="0" err="1">
                <a:solidFill>
                  <a:schemeClr val="accent5">
                    <a:lumMod val="50000"/>
                  </a:schemeClr>
                </a:solidFill>
              </a:rPr>
              <a:t>sporty</a:t>
            </a:r>
            <a:r>
              <a:rPr lang="fr-FR" sz="2200">
                <a:solidFill>
                  <a:schemeClr val="accent5">
                    <a:lumMod val="50000"/>
                  </a:schemeClr>
                </a:solidFill>
              </a:rPr>
              <a:t>? </a:t>
            </a:r>
            <a:r>
              <a:rPr lang="fr-FR" sz="2200" dirty="0">
                <a:solidFill>
                  <a:schemeClr val="accent5">
                    <a:lumMod val="50000"/>
                  </a:schemeClr>
                </a:solidFill>
              </a:rPr>
              <a:t>You </a:t>
            </a:r>
            <a:r>
              <a:rPr lang="fr-FR" sz="2200" dirty="0" err="1">
                <a:solidFill>
                  <a:schemeClr val="accent5">
                    <a:lumMod val="50000"/>
                  </a:schemeClr>
                </a:solidFill>
              </a:rPr>
              <a:t>mustn’t</a:t>
            </a:r>
            <a:r>
              <a:rPr lang="fr-FR" sz="2200" dirty="0">
                <a:solidFill>
                  <a:schemeClr val="accent5">
                    <a:lumMod val="50000"/>
                  </a:schemeClr>
                </a:solidFill>
              </a:rPr>
              <a:t> </a:t>
            </a:r>
          </a:p>
          <a:p>
            <a:pPr algn="l"/>
            <a:r>
              <a:rPr lang="fr-FR" sz="2200" dirty="0">
                <a:solidFill>
                  <a:schemeClr val="accent5">
                    <a:lumMod val="50000"/>
                  </a:schemeClr>
                </a:solidFill>
              </a:rPr>
              <a:t>      </a:t>
            </a:r>
            <a:r>
              <a:rPr lang="fr-FR" sz="2200" b="1" dirty="0" err="1">
                <a:solidFill>
                  <a:schemeClr val="accent2"/>
                </a:solidFill>
              </a:rPr>
              <a:t>risk</a:t>
            </a:r>
            <a:r>
              <a:rPr lang="fr-FR" sz="2200" b="1" dirty="0">
                <a:solidFill>
                  <a:schemeClr val="accent2"/>
                </a:solidFill>
              </a:rPr>
              <a:t>    </a:t>
            </a:r>
            <a:r>
              <a:rPr lang="fr-FR" sz="2200" dirty="0">
                <a:solidFill>
                  <a:schemeClr val="accent5">
                    <a:lumMod val="50000"/>
                  </a:schemeClr>
                </a:solidFill>
              </a:rPr>
              <a:t>       accidents! You must    </a:t>
            </a:r>
            <a:r>
              <a:rPr lang="fr-FR" sz="2200" b="1" dirty="0">
                <a:solidFill>
                  <a:schemeClr val="accent2"/>
                </a:solidFill>
              </a:rPr>
              <a:t>respect</a:t>
            </a:r>
            <a:r>
              <a:rPr lang="fr-FR" sz="2200" dirty="0">
                <a:solidFill>
                  <a:schemeClr val="accent5">
                    <a:lumMod val="50000"/>
                  </a:schemeClr>
                </a:solidFill>
              </a:rPr>
              <a:t>         the </a:t>
            </a:r>
            <a:r>
              <a:rPr lang="fr-FR" sz="2200" dirty="0" err="1">
                <a:solidFill>
                  <a:schemeClr val="accent5">
                    <a:lumMod val="50000"/>
                  </a:schemeClr>
                </a:solidFill>
              </a:rPr>
              <a:t>rules</a:t>
            </a:r>
            <a:r>
              <a:rPr lang="fr-FR" sz="2200" dirty="0">
                <a:solidFill>
                  <a:schemeClr val="accent5">
                    <a:lumMod val="50000"/>
                  </a:schemeClr>
                </a:solidFill>
              </a:rPr>
              <a:t> and </a:t>
            </a:r>
            <a:r>
              <a:rPr lang="fr-FR" sz="2200" b="1" dirty="0" err="1">
                <a:solidFill>
                  <a:schemeClr val="accent2"/>
                </a:solidFill>
              </a:rPr>
              <a:t>wait</a:t>
            </a:r>
            <a:r>
              <a:rPr lang="fr-FR" sz="2200" b="1" dirty="0">
                <a:solidFill>
                  <a:schemeClr val="accent2"/>
                </a:solidFill>
              </a:rPr>
              <a:t> for </a:t>
            </a:r>
            <a:r>
              <a:rPr lang="fr-FR" sz="2200" dirty="0">
                <a:solidFill>
                  <a:schemeClr val="accent5">
                    <a:lumMod val="50000"/>
                  </a:schemeClr>
                </a:solidFill>
                <a:latin typeface="Century Gothic" panose="020B0502020202020204" pitchFamily="34" charset="0"/>
              </a:rPr>
              <a:t>Océane at the </a:t>
            </a:r>
            <a:r>
              <a:rPr lang="fr-FR" sz="2200" dirty="0" err="1">
                <a:solidFill>
                  <a:schemeClr val="accent5">
                    <a:lumMod val="50000"/>
                  </a:schemeClr>
                </a:solidFill>
                <a:latin typeface="Century Gothic" panose="020B0502020202020204" pitchFamily="34" charset="0"/>
              </a:rPr>
              <a:t>bottom</a:t>
            </a:r>
            <a:r>
              <a:rPr lang="fr-FR" sz="2200" dirty="0">
                <a:solidFill>
                  <a:schemeClr val="accent5">
                    <a:lumMod val="50000"/>
                  </a:schemeClr>
                </a:solidFill>
                <a:latin typeface="Century Gothic" panose="020B0502020202020204" pitchFamily="34" charset="0"/>
              </a:rPr>
              <a:t> of </a:t>
            </a:r>
            <a:r>
              <a:rPr lang="fr-FR" sz="2200" dirty="0" err="1">
                <a:solidFill>
                  <a:schemeClr val="accent5">
                    <a:lumMod val="50000"/>
                  </a:schemeClr>
                </a:solidFill>
                <a:latin typeface="Century Gothic" panose="020B0502020202020204" pitchFamily="34" charset="0"/>
              </a:rPr>
              <a:t>every</a:t>
            </a:r>
            <a:r>
              <a:rPr lang="fr-FR" sz="2200" dirty="0">
                <a:solidFill>
                  <a:schemeClr val="accent5">
                    <a:lumMod val="50000"/>
                  </a:schemeClr>
                </a:solidFill>
                <a:latin typeface="Century Gothic" panose="020B0502020202020204" pitchFamily="34" charset="0"/>
              </a:rPr>
              <a:t> ski run.</a:t>
            </a:r>
            <a:endParaRPr lang="fr-FR" sz="2200" dirty="0">
              <a:solidFill>
                <a:schemeClr val="accent5">
                  <a:lumMod val="50000"/>
                </a:schemeClr>
              </a:solidFill>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Un message </a:t>
            </a:r>
            <a:r>
              <a:rPr lang="en-GB" sz="3600" b="1" dirty="0" err="1">
                <a:solidFill>
                  <a:schemeClr val="bg1"/>
                </a:solidFill>
              </a:rPr>
              <a:t>d’Amandine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EEC89787-1971-4890-B543-647C3DF36E5B}"/>
              </a:ext>
            </a:extLst>
          </p:cNvPr>
          <p:cNvSpPr txBox="1"/>
          <p:nvPr/>
        </p:nvSpPr>
        <p:spPr>
          <a:xfrm>
            <a:off x="151066" y="1208715"/>
            <a:ext cx="10228636" cy="830997"/>
          </a:xfrm>
          <a:prstGeom prst="rect">
            <a:avLst/>
          </a:prstGeom>
          <a:noFill/>
        </p:spPr>
        <p:txBody>
          <a:bodyPr wrap="square" rtlCol="0">
            <a:spAutoFit/>
          </a:bodyPr>
          <a:lstStyle/>
          <a:p>
            <a:pPr algn="l"/>
            <a:r>
              <a:rPr lang="fr-FR" sz="2400" dirty="0">
                <a:solidFill>
                  <a:schemeClr val="accent5">
                    <a:lumMod val="50000"/>
                  </a:schemeClr>
                </a:solidFill>
                <a:latin typeface="Century Gothic" panose="020B0502020202020204" pitchFamily="34" charset="0"/>
              </a:rPr>
              <a:t>Amir veut faire un voyage avec la famille d’Océane, mais sa mère a des doutes ! Amandine écrit à Amir. Traduis les verbes en anglais.</a:t>
            </a:r>
            <a:endParaRPr lang="fr-FR" sz="2400" dirty="0">
              <a:solidFill>
                <a:schemeClr val="accent5">
                  <a:lumMod val="50000"/>
                </a:schemeClr>
              </a:solidFill>
            </a:endParaRPr>
          </a:p>
        </p:txBody>
      </p:sp>
      <p:sp>
        <p:nvSpPr>
          <p:cNvPr id="10" name="Rectangle 9">
            <a:extLst>
              <a:ext uri="{FF2B5EF4-FFF2-40B4-BE49-F238E27FC236}">
                <a16:creationId xmlns:a16="http://schemas.microsoft.com/office/drawing/2014/main" id="{3EEB98C7-736B-4FEF-8D5F-03952FF2FA62}"/>
              </a:ext>
            </a:extLst>
          </p:cNvPr>
          <p:cNvSpPr/>
          <p:nvPr/>
        </p:nvSpPr>
        <p:spPr>
          <a:xfrm>
            <a:off x="138569" y="2143267"/>
            <a:ext cx="6018167" cy="406639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72000" rIns="0" rtlCol="0" anchor="ctr"/>
          <a:lstStyle/>
          <a:p>
            <a:pPr algn="l"/>
            <a:r>
              <a:rPr lang="fr-FR" sz="2200" dirty="0">
                <a:solidFill>
                  <a:schemeClr val="accent5">
                    <a:lumMod val="50000"/>
                  </a:schemeClr>
                </a:solidFill>
              </a:rPr>
              <a:t>Nous devons </a:t>
            </a:r>
            <a:r>
              <a:rPr lang="fr-FR" sz="2200" b="1" dirty="0">
                <a:solidFill>
                  <a:schemeClr val="accent2"/>
                </a:solidFill>
              </a:rPr>
              <a:t>1) parler </a:t>
            </a:r>
            <a:r>
              <a:rPr lang="fr-FR" sz="2200" dirty="0">
                <a:solidFill>
                  <a:schemeClr val="accent5">
                    <a:lumMod val="50000"/>
                  </a:schemeClr>
                </a:solidFill>
              </a:rPr>
              <a:t>avec les parents d’Océane. Bien </a:t>
            </a:r>
            <a:r>
              <a:rPr lang="fr-FR" sz="2200" b="1" dirty="0">
                <a:solidFill>
                  <a:schemeClr val="accent2"/>
                </a:solidFill>
              </a:rPr>
              <a:t>2) organiser </a:t>
            </a:r>
            <a:r>
              <a:rPr lang="fr-FR" sz="2200" dirty="0">
                <a:solidFill>
                  <a:schemeClr val="accent5">
                    <a:lumMod val="50000"/>
                  </a:schemeClr>
                </a:solidFill>
              </a:rPr>
              <a:t>le voyage, c’est tr</a:t>
            </a:r>
            <a:r>
              <a:rPr lang="fr-FR" sz="2200" dirty="0">
                <a:solidFill>
                  <a:schemeClr val="accent5">
                    <a:lumMod val="50000"/>
                  </a:schemeClr>
                </a:solidFill>
                <a:latin typeface="Century Gothic" panose="020B0502020202020204" pitchFamily="34" charset="0"/>
              </a:rPr>
              <a:t>è</a:t>
            </a:r>
            <a:r>
              <a:rPr lang="fr-FR" sz="2200" dirty="0">
                <a:solidFill>
                  <a:schemeClr val="accent5">
                    <a:lumMod val="50000"/>
                  </a:schemeClr>
                </a:solidFill>
              </a:rPr>
              <a:t>s important. Pourquoi veulent-ils  </a:t>
            </a:r>
            <a:br>
              <a:rPr lang="fr-FR" sz="2200" dirty="0">
                <a:solidFill>
                  <a:schemeClr val="accent5">
                    <a:lumMod val="50000"/>
                  </a:schemeClr>
                </a:solidFill>
              </a:rPr>
            </a:br>
            <a:r>
              <a:rPr lang="fr-FR" sz="2200" b="1" dirty="0">
                <a:solidFill>
                  <a:schemeClr val="accent2"/>
                </a:solidFill>
              </a:rPr>
              <a:t>3) aller </a:t>
            </a:r>
            <a:r>
              <a:rPr lang="fr-FR" sz="2200" dirty="0">
                <a:solidFill>
                  <a:schemeClr val="accent5">
                    <a:lumMod val="50000"/>
                  </a:schemeClr>
                </a:solidFill>
                <a:latin typeface="Century Gothic" panose="020B0502020202020204" pitchFamily="34" charset="0"/>
              </a:rPr>
              <a:t>à</a:t>
            </a:r>
            <a:r>
              <a:rPr lang="fr-FR" sz="2200" dirty="0">
                <a:solidFill>
                  <a:schemeClr val="accent5">
                    <a:lumMod val="50000"/>
                  </a:schemeClr>
                </a:solidFill>
              </a:rPr>
              <a:t> la Vallée d’Aoste ? </a:t>
            </a:r>
            <a:r>
              <a:rPr lang="fr-FR" sz="2200" dirty="0">
                <a:solidFill>
                  <a:schemeClr val="accent5">
                    <a:lumMod val="50000"/>
                  </a:schemeClr>
                </a:solidFill>
                <a:latin typeface="Century Gothic" panose="020B0502020202020204" pitchFamily="34" charset="0"/>
              </a:rPr>
              <a:t>Peuvent-ils </a:t>
            </a:r>
            <a:br>
              <a:rPr lang="fr-FR" sz="2200" dirty="0">
                <a:solidFill>
                  <a:schemeClr val="accent5">
                    <a:lumMod val="50000"/>
                  </a:schemeClr>
                </a:solidFill>
                <a:latin typeface="Century Gothic" panose="020B0502020202020204" pitchFamily="34" charset="0"/>
              </a:rPr>
            </a:br>
            <a:r>
              <a:rPr lang="fr-FR" sz="2200" b="1" dirty="0">
                <a:solidFill>
                  <a:schemeClr val="accent2"/>
                </a:solidFill>
              </a:rPr>
              <a:t>4) envoyer </a:t>
            </a:r>
            <a:r>
              <a:rPr lang="fr-FR" sz="2200" dirty="0">
                <a:solidFill>
                  <a:schemeClr val="accent5">
                    <a:lumMod val="50000"/>
                  </a:schemeClr>
                </a:solidFill>
                <a:latin typeface="Century Gothic" panose="020B0502020202020204" pitchFamily="34" charset="0"/>
              </a:rPr>
              <a:t>un texte sur la région ? </a:t>
            </a:r>
            <a:r>
              <a:rPr lang="fr-FR" sz="2200" b="1" dirty="0">
                <a:solidFill>
                  <a:schemeClr val="accent2"/>
                </a:solidFill>
              </a:rPr>
              <a:t>5) Lire       </a:t>
            </a:r>
            <a:r>
              <a:rPr lang="fr-FR" sz="2200" dirty="0">
                <a:solidFill>
                  <a:schemeClr val="accent5">
                    <a:lumMod val="50000"/>
                  </a:schemeClr>
                </a:solidFill>
                <a:latin typeface="Century Gothic" panose="020B0502020202020204" pitchFamily="34" charset="0"/>
              </a:rPr>
              <a:t>beaucoup d’information, c’est utile. Savent-ils </a:t>
            </a:r>
            <a:r>
              <a:rPr lang="fr-FR" sz="2200" b="1" dirty="0">
                <a:solidFill>
                  <a:schemeClr val="accent2"/>
                </a:solidFill>
              </a:rPr>
              <a:t>6) faire du ski</a:t>
            </a:r>
            <a:r>
              <a:rPr lang="fr-FR" sz="2200" dirty="0">
                <a:solidFill>
                  <a:schemeClr val="accent5">
                    <a:lumMod val="50000"/>
                  </a:schemeClr>
                </a:solidFill>
                <a:latin typeface="Century Gothic" panose="020B0502020202020204" pitchFamily="34" charset="0"/>
              </a:rPr>
              <a:t> ? </a:t>
            </a:r>
            <a:r>
              <a:rPr lang="fr-FR" sz="2200" b="1" dirty="0">
                <a:solidFill>
                  <a:schemeClr val="accent2"/>
                </a:solidFill>
              </a:rPr>
              <a:t>7) Descendre </a:t>
            </a:r>
            <a:r>
              <a:rPr lang="fr-FR" sz="2200" dirty="0">
                <a:solidFill>
                  <a:schemeClr val="accent5">
                    <a:lumMod val="50000"/>
                  </a:schemeClr>
                </a:solidFill>
                <a:latin typeface="Century Gothic" panose="020B0502020202020204" pitchFamily="34" charset="0"/>
              </a:rPr>
              <a:t>les pistes rouges, ce n’est pas facile. Ils doivent </a:t>
            </a:r>
            <a:r>
              <a:rPr lang="fr-FR" sz="2200" b="1" dirty="0">
                <a:solidFill>
                  <a:schemeClr val="accent2"/>
                </a:solidFill>
                <a:latin typeface="Century Gothic" panose="020B0502020202020204" pitchFamily="34" charset="0"/>
              </a:rPr>
              <a:t>8) être </a:t>
            </a:r>
            <a:r>
              <a:rPr lang="fr-FR" sz="2200" dirty="0">
                <a:solidFill>
                  <a:schemeClr val="accent5">
                    <a:lumMod val="50000"/>
                  </a:schemeClr>
                </a:solidFill>
                <a:latin typeface="Century Gothic" panose="020B0502020202020204" pitchFamily="34" charset="0"/>
              </a:rPr>
              <a:t>prudents. Sont-ils sportifs ? Il ne faut pas </a:t>
            </a:r>
            <a:r>
              <a:rPr lang="fr-FR" sz="2200" b="1" dirty="0">
                <a:solidFill>
                  <a:schemeClr val="accent2"/>
                </a:solidFill>
              </a:rPr>
              <a:t>9) risquer </a:t>
            </a:r>
            <a:r>
              <a:rPr lang="fr-FR" sz="2200" dirty="0">
                <a:solidFill>
                  <a:schemeClr val="accent5">
                    <a:lumMod val="50000"/>
                  </a:schemeClr>
                </a:solidFill>
                <a:latin typeface="Century Gothic" panose="020B0502020202020204" pitchFamily="34" charset="0"/>
              </a:rPr>
              <a:t>d’accidents ! Vous devez </a:t>
            </a:r>
            <a:br>
              <a:rPr lang="fr-FR" sz="2200" dirty="0">
                <a:solidFill>
                  <a:schemeClr val="accent5">
                    <a:lumMod val="50000"/>
                  </a:schemeClr>
                </a:solidFill>
                <a:latin typeface="Century Gothic" panose="020B0502020202020204" pitchFamily="34" charset="0"/>
              </a:rPr>
            </a:br>
            <a:r>
              <a:rPr lang="fr-FR" sz="2200" b="1" dirty="0">
                <a:solidFill>
                  <a:schemeClr val="accent2"/>
                </a:solidFill>
              </a:rPr>
              <a:t>10) respecter </a:t>
            </a:r>
            <a:r>
              <a:rPr lang="fr-FR" sz="2200" dirty="0">
                <a:solidFill>
                  <a:schemeClr val="accent5">
                    <a:lumMod val="50000"/>
                  </a:schemeClr>
                </a:solidFill>
                <a:latin typeface="Century Gothic" panose="020B0502020202020204" pitchFamily="34" charset="0"/>
              </a:rPr>
              <a:t>les règles et </a:t>
            </a:r>
            <a:r>
              <a:rPr lang="fr-FR" sz="2200" b="1" dirty="0">
                <a:solidFill>
                  <a:schemeClr val="accent2"/>
                </a:solidFill>
                <a:latin typeface="Century Gothic" panose="020B0502020202020204" pitchFamily="34" charset="0"/>
              </a:rPr>
              <a:t>11) attendez</a:t>
            </a:r>
            <a:r>
              <a:rPr lang="fr-FR" sz="2200" b="1" dirty="0">
                <a:solidFill>
                  <a:schemeClr val="accent5">
                    <a:lumMod val="50000"/>
                  </a:schemeClr>
                </a:solidFill>
                <a:latin typeface="Century Gothic" panose="020B0502020202020204" pitchFamily="34" charset="0"/>
              </a:rPr>
              <a:t> </a:t>
            </a:r>
            <a:r>
              <a:rPr lang="fr-FR" sz="2200" dirty="0">
                <a:solidFill>
                  <a:schemeClr val="accent5">
                    <a:lumMod val="50000"/>
                  </a:schemeClr>
                </a:solidFill>
                <a:latin typeface="Century Gothic" panose="020B0502020202020204" pitchFamily="34" charset="0"/>
              </a:rPr>
              <a:t>Océane en bas de chaque piste !</a:t>
            </a:r>
            <a:endParaRPr lang="fr-FR" sz="2200" dirty="0">
              <a:solidFill>
                <a:schemeClr val="accent5">
                  <a:lumMod val="50000"/>
                </a:schemeClr>
              </a:solidFill>
            </a:endParaRPr>
          </a:p>
        </p:txBody>
      </p:sp>
      <p:sp>
        <p:nvSpPr>
          <p:cNvPr id="11" name="Rounded Rectangle 46">
            <a:extLst>
              <a:ext uri="{FF2B5EF4-FFF2-40B4-BE49-F238E27FC236}">
                <a16:creationId xmlns:a16="http://schemas.microsoft.com/office/drawing/2014/main" id="{37983BA9-B036-467C-BCC9-07215A24C224}"/>
              </a:ext>
            </a:extLst>
          </p:cNvPr>
          <p:cNvSpPr/>
          <p:nvPr/>
        </p:nvSpPr>
        <p:spPr>
          <a:xfrm>
            <a:off x="7492258" y="2173038"/>
            <a:ext cx="1688400" cy="324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3" name="Rounded Rectangle 46">
            <a:extLst>
              <a:ext uri="{FF2B5EF4-FFF2-40B4-BE49-F238E27FC236}">
                <a16:creationId xmlns:a16="http://schemas.microsoft.com/office/drawing/2014/main" id="{8E2D902E-D08B-49D7-BD0F-FCEB00460D94}"/>
              </a:ext>
            </a:extLst>
          </p:cNvPr>
          <p:cNvSpPr/>
          <p:nvPr/>
        </p:nvSpPr>
        <p:spPr>
          <a:xfrm>
            <a:off x="7344927" y="2528984"/>
            <a:ext cx="1688400" cy="324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Rounded Rectangle 46">
            <a:extLst>
              <a:ext uri="{FF2B5EF4-FFF2-40B4-BE49-F238E27FC236}">
                <a16:creationId xmlns:a16="http://schemas.microsoft.com/office/drawing/2014/main" id="{3D74F1AC-84D2-415A-8E20-312C42BA3651}"/>
              </a:ext>
            </a:extLst>
          </p:cNvPr>
          <p:cNvSpPr/>
          <p:nvPr/>
        </p:nvSpPr>
        <p:spPr>
          <a:xfrm>
            <a:off x="10249983" y="2850060"/>
            <a:ext cx="1688400" cy="324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5" name="Rounded Rectangle 46">
            <a:extLst>
              <a:ext uri="{FF2B5EF4-FFF2-40B4-BE49-F238E27FC236}">
                <a16:creationId xmlns:a16="http://schemas.microsoft.com/office/drawing/2014/main" id="{5EDD7995-DA84-4054-BF18-72988DCC647F}"/>
              </a:ext>
            </a:extLst>
          </p:cNvPr>
          <p:cNvSpPr/>
          <p:nvPr/>
        </p:nvSpPr>
        <p:spPr>
          <a:xfrm>
            <a:off x="10154403" y="3182734"/>
            <a:ext cx="1688400" cy="324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6" name="Rounded Rectangle 46">
            <a:extLst>
              <a:ext uri="{FF2B5EF4-FFF2-40B4-BE49-F238E27FC236}">
                <a16:creationId xmlns:a16="http://schemas.microsoft.com/office/drawing/2014/main" id="{7E82EDD7-3D31-4A91-98CE-7D108D32879B}"/>
              </a:ext>
            </a:extLst>
          </p:cNvPr>
          <p:cNvSpPr/>
          <p:nvPr/>
        </p:nvSpPr>
        <p:spPr>
          <a:xfrm>
            <a:off x="9577396" y="3513408"/>
            <a:ext cx="1688400" cy="324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7" name="Rounded Rectangle 46">
            <a:extLst>
              <a:ext uri="{FF2B5EF4-FFF2-40B4-BE49-F238E27FC236}">
                <a16:creationId xmlns:a16="http://schemas.microsoft.com/office/drawing/2014/main" id="{97225007-60DC-4ED8-BCBD-183170E824E1}"/>
              </a:ext>
            </a:extLst>
          </p:cNvPr>
          <p:cNvSpPr/>
          <p:nvPr/>
        </p:nvSpPr>
        <p:spPr>
          <a:xfrm>
            <a:off x="6859501" y="4198962"/>
            <a:ext cx="1688400" cy="324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8" name="Rounded Rectangle 46">
            <a:extLst>
              <a:ext uri="{FF2B5EF4-FFF2-40B4-BE49-F238E27FC236}">
                <a16:creationId xmlns:a16="http://schemas.microsoft.com/office/drawing/2014/main" id="{74D6CDE4-5B40-4DFC-B2FA-DB26180AF9EE}"/>
              </a:ext>
            </a:extLst>
          </p:cNvPr>
          <p:cNvSpPr/>
          <p:nvPr/>
        </p:nvSpPr>
        <p:spPr>
          <a:xfrm>
            <a:off x="8821765" y="4198962"/>
            <a:ext cx="1688400" cy="324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9" name="Rounded Rectangle 46">
            <a:extLst>
              <a:ext uri="{FF2B5EF4-FFF2-40B4-BE49-F238E27FC236}">
                <a16:creationId xmlns:a16="http://schemas.microsoft.com/office/drawing/2014/main" id="{3A61A85C-0EDF-4D3A-8357-90273E76DD90}"/>
              </a:ext>
            </a:extLst>
          </p:cNvPr>
          <p:cNvSpPr/>
          <p:nvPr/>
        </p:nvSpPr>
        <p:spPr>
          <a:xfrm>
            <a:off x="6182509" y="5204309"/>
            <a:ext cx="1731660" cy="324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9</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ounded Rectangle 46">
            <a:extLst>
              <a:ext uri="{FF2B5EF4-FFF2-40B4-BE49-F238E27FC236}">
                <a16:creationId xmlns:a16="http://schemas.microsoft.com/office/drawing/2014/main" id="{EF2DDB16-F9AC-4C93-9196-E9EE59E3FAC7}"/>
              </a:ext>
            </a:extLst>
          </p:cNvPr>
          <p:cNvSpPr/>
          <p:nvPr/>
        </p:nvSpPr>
        <p:spPr>
          <a:xfrm>
            <a:off x="10696050" y="4528082"/>
            <a:ext cx="1427683" cy="324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Rounded Rectangle 46">
            <a:extLst>
              <a:ext uri="{FF2B5EF4-FFF2-40B4-BE49-F238E27FC236}">
                <a16:creationId xmlns:a16="http://schemas.microsoft.com/office/drawing/2014/main" id="{11841534-F5E0-45D3-830F-6FEEFB534398}"/>
              </a:ext>
            </a:extLst>
          </p:cNvPr>
          <p:cNvSpPr/>
          <p:nvPr/>
        </p:nvSpPr>
        <p:spPr>
          <a:xfrm>
            <a:off x="6182509" y="5534983"/>
            <a:ext cx="1731659" cy="324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pic>
        <p:nvPicPr>
          <p:cNvPr id="23" name="Picture 22">
            <a:extLst>
              <a:ext uri="{FF2B5EF4-FFF2-40B4-BE49-F238E27FC236}">
                <a16:creationId xmlns:a16="http://schemas.microsoft.com/office/drawing/2014/main" id="{65FE69AF-60BE-470F-9FF4-2C446ABDB1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0218" y="381474"/>
            <a:ext cx="1773929" cy="1773929"/>
          </a:xfrm>
          <a:prstGeom prst="rect">
            <a:avLst/>
          </a:prstGeom>
        </p:spPr>
      </p:pic>
      <p:pic>
        <p:nvPicPr>
          <p:cNvPr id="25" name="Picture 24">
            <a:extLst>
              <a:ext uri="{FF2B5EF4-FFF2-40B4-BE49-F238E27FC236}">
                <a16:creationId xmlns:a16="http://schemas.microsoft.com/office/drawing/2014/main" id="{574E2C01-5323-4D56-BD5D-037E6B554C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36769" y="1487250"/>
            <a:ext cx="816662" cy="1031913"/>
          </a:xfrm>
          <a:prstGeom prst="rect">
            <a:avLst/>
          </a:prstGeom>
        </p:spPr>
      </p:pic>
      <p:pic>
        <p:nvPicPr>
          <p:cNvPr id="6" name="Picture 5">
            <a:extLst>
              <a:ext uri="{FF2B5EF4-FFF2-40B4-BE49-F238E27FC236}">
                <a16:creationId xmlns:a16="http://schemas.microsoft.com/office/drawing/2014/main" id="{E8D05E1F-E45C-7640-8E51-F7BB559BE1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5566" y="34938"/>
            <a:ext cx="1170666" cy="1170666"/>
          </a:xfrm>
          <a:prstGeom prst="rect">
            <a:avLst/>
          </a:prstGeom>
        </p:spPr>
      </p:pic>
      <p:sp>
        <p:nvSpPr>
          <p:cNvPr id="24" name="Rounded Rectangle 46">
            <a:extLst>
              <a:ext uri="{FF2B5EF4-FFF2-40B4-BE49-F238E27FC236}">
                <a16:creationId xmlns:a16="http://schemas.microsoft.com/office/drawing/2014/main" id="{13FA9FFA-F28B-49D3-A4E3-E0154596F547}"/>
              </a:ext>
            </a:extLst>
          </p:cNvPr>
          <p:cNvSpPr/>
          <p:nvPr/>
        </p:nvSpPr>
        <p:spPr>
          <a:xfrm>
            <a:off x="9756975" y="5528309"/>
            <a:ext cx="1731659" cy="324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Tree>
    <p:extLst>
      <p:ext uri="{BB962C8B-B14F-4D97-AF65-F5344CB8AC3E}">
        <p14:creationId xmlns:p14="http://schemas.microsoft.com/office/powerpoint/2010/main" val="1276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914148" cy="707849"/>
          </a:xfrm>
        </p:spPr>
        <p:txBody>
          <a:bodyPr>
            <a:normAutofit/>
          </a:bodyPr>
          <a:lstStyle/>
          <a:p>
            <a:r>
              <a:rPr lang="en-GB" sz="2600" b="1" dirty="0">
                <a:solidFill>
                  <a:schemeClr val="bg1"/>
                </a:solidFill>
              </a:rPr>
              <a:t>Uses of infinitives: aimer and </a:t>
            </a:r>
            <a:r>
              <a:rPr lang="en-GB" sz="2600" b="1" dirty="0" err="1">
                <a:solidFill>
                  <a:schemeClr val="bg1"/>
                </a:solidFill>
              </a:rPr>
              <a:t>aller</a:t>
            </a:r>
            <a:endParaRPr lang="en-GB" sz="2600" b="1" dirty="0">
              <a:solidFill>
                <a:schemeClr val="bg1"/>
              </a:solidFill>
            </a:endParaRPr>
          </a:p>
        </p:txBody>
      </p:sp>
      <p:sp>
        <p:nvSpPr>
          <p:cNvPr id="6" name="TextBox 5">
            <a:extLst>
              <a:ext uri="{FF2B5EF4-FFF2-40B4-BE49-F238E27FC236}">
                <a16:creationId xmlns:a16="http://schemas.microsoft.com/office/drawing/2014/main" id="{6E7E97DA-2F23-F745-B756-301D480DCC3C}"/>
              </a:ext>
            </a:extLst>
          </p:cNvPr>
          <p:cNvSpPr txBox="1"/>
          <p:nvPr/>
        </p:nvSpPr>
        <p:spPr>
          <a:xfrm>
            <a:off x="213387" y="1281558"/>
            <a:ext cx="11765225" cy="4823180"/>
          </a:xfrm>
          <a:prstGeom prst="rect">
            <a:avLst/>
          </a:prstGeom>
          <a:noFill/>
        </p:spPr>
        <p:txBody>
          <a:bodyPr wrap="square" rtlCol="0">
            <a:spAutoFit/>
          </a:bodyPr>
          <a:lstStyle/>
          <a:p>
            <a:pPr lvl="0">
              <a:defRPr/>
            </a:pPr>
            <a:r>
              <a:rPr lang="en-GB" sz="2400" dirty="0">
                <a:solidFill>
                  <a:srgbClr val="4472C4">
                    <a:lumMod val="50000"/>
                  </a:srgbClr>
                </a:solidFill>
              </a:rPr>
              <a:t>You know two other uses of the infinitive in French - </a:t>
            </a:r>
            <a:r>
              <a:rPr lang="en-GB" sz="2400" b="1" dirty="0">
                <a:solidFill>
                  <a:srgbClr val="4472C4">
                    <a:lumMod val="50000"/>
                  </a:srgbClr>
                </a:solidFill>
              </a:rPr>
              <a:t>after ‘aimer’ </a:t>
            </a:r>
            <a:r>
              <a:rPr lang="en-GB" sz="2400" dirty="0">
                <a:solidFill>
                  <a:srgbClr val="4472C4">
                    <a:lumMod val="50000"/>
                  </a:srgbClr>
                </a:solidFill>
              </a:rPr>
              <a:t>and </a:t>
            </a:r>
            <a:r>
              <a:rPr lang="en-GB" sz="2400" b="1" dirty="0">
                <a:solidFill>
                  <a:srgbClr val="4472C4">
                    <a:lumMod val="50000"/>
                  </a:srgbClr>
                </a:solidFill>
              </a:rPr>
              <a:t>‘</a:t>
            </a:r>
            <a:r>
              <a:rPr lang="en-GB" sz="2400" b="1" dirty="0" err="1">
                <a:solidFill>
                  <a:srgbClr val="4472C4">
                    <a:lumMod val="50000"/>
                  </a:srgbClr>
                </a:solidFill>
              </a:rPr>
              <a:t>aller</a:t>
            </a:r>
            <a:r>
              <a:rPr lang="en-GB" sz="2400" b="1" dirty="0">
                <a:solidFill>
                  <a:srgbClr val="4472C4">
                    <a:lumMod val="50000"/>
                  </a:srgbClr>
                </a:solidFill>
              </a:rPr>
              <a:t>’</a:t>
            </a:r>
            <a:r>
              <a:rPr lang="en-GB" sz="2400" dirty="0">
                <a:solidFill>
                  <a:srgbClr val="4472C4">
                    <a:lumMod val="50000"/>
                  </a:srgbClr>
                </a:solidFill>
              </a:rPr>
              <a:t>.</a:t>
            </a:r>
          </a:p>
          <a:p>
            <a:pPr lvl="0">
              <a:defRPr/>
            </a:pPr>
            <a:r>
              <a:rPr lang="en-GB" sz="2400" dirty="0">
                <a:solidFill>
                  <a:srgbClr val="4472C4">
                    <a:lumMod val="50000"/>
                  </a:srgbClr>
                </a:solidFill>
              </a:rPr>
              <a:t>The </a:t>
            </a:r>
            <a:r>
              <a:rPr lang="en-GB" sz="2400" b="1" dirty="0">
                <a:solidFill>
                  <a:srgbClr val="4472C4">
                    <a:lumMod val="50000"/>
                  </a:srgbClr>
                </a:solidFill>
              </a:rPr>
              <a:t>English translation</a:t>
            </a:r>
            <a:r>
              <a:rPr lang="en-GB" sz="2400" dirty="0">
                <a:solidFill>
                  <a:srgbClr val="4472C4">
                    <a:lumMod val="50000"/>
                  </a:srgbClr>
                </a:solidFill>
              </a:rPr>
              <a:t> of the infinitive depends on the context.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E87D1E"/>
              </a:solidFill>
              <a:effectLst/>
              <a:uLnTx/>
              <a:uFillTx/>
              <a:latin typeface="Century Gothic" panose="020F0302020204030204"/>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87D1E"/>
                </a:solidFill>
                <a:effectLst/>
                <a:uLnTx/>
                <a:uFillTx/>
                <a:latin typeface="Century Gothic" panose="020F0302020204030204"/>
              </a:rPr>
              <a:t>Conduire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rPr>
              <a:t> dans la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rPr>
              <a:t>neige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rPr>
              <a:t>c'est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rPr>
              <a:t> difficile.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87D1E"/>
                </a:solidFill>
                <a:effectLst/>
                <a:uLnTx/>
                <a:uFillTx/>
                <a:latin typeface="Century Gothic" panose="020F0302020204030204"/>
              </a:rPr>
              <a:t>Driving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rPr>
              <a:t> in the snow is difficult.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rPr>
              <a:t>Il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rPr>
              <a:t>va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GB" sz="2400" b="1" i="0" u="none" strike="noStrike" kern="1200" cap="none" spc="0" normalizeH="0" baseline="0" noProof="0" dirty="0" err="1">
                <a:ln>
                  <a:noFill/>
                </a:ln>
                <a:solidFill>
                  <a:srgbClr val="E87D1E"/>
                </a:solidFill>
                <a:effectLst/>
                <a:uLnTx/>
                <a:uFillTx/>
                <a:latin typeface="Century Gothic" panose="020F0302020204030204"/>
              </a:rPr>
              <a:t>conduire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rPr>
              <a:t> dans la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rPr>
              <a:t>neige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rPr>
              <a:t>He is going</a:t>
            </a:r>
            <a:r>
              <a:rPr kumimoji="0" lang="en-GB" sz="2400" i="0" u="none" strike="noStrike" kern="1200" cap="none" spc="0" normalizeH="0" baseline="0" noProof="0" dirty="0">
                <a:ln>
                  <a:noFill/>
                </a:ln>
                <a:solidFill>
                  <a:schemeClr val="accent1">
                    <a:lumMod val="50000"/>
                  </a:schemeClr>
                </a:solidFill>
                <a:effectLst/>
                <a:uLnTx/>
                <a:uFillTx/>
                <a:latin typeface="Century Gothic" panose="020F0302020204030204"/>
              </a:rPr>
              <a:t> </a:t>
            </a:r>
            <a:r>
              <a:rPr kumimoji="0" lang="en-GB" sz="2400" b="1" i="0" u="none" strike="noStrike" kern="1200" cap="none" spc="0" normalizeH="0" baseline="0" noProof="0" dirty="0">
                <a:ln>
                  <a:noFill/>
                </a:ln>
                <a:solidFill>
                  <a:schemeClr val="accent2"/>
                </a:solidFill>
                <a:effectLst/>
                <a:uLnTx/>
                <a:uFillTx/>
                <a:latin typeface="Century Gothic" panose="020F0302020204030204"/>
              </a:rPr>
              <a:t>to</a:t>
            </a:r>
            <a:r>
              <a:rPr kumimoji="0" lang="en-GB" sz="2400" i="0" u="none" strike="noStrike" kern="1200" cap="none" spc="0" normalizeH="0" baseline="0" noProof="0" dirty="0">
                <a:ln>
                  <a:noFill/>
                </a:ln>
                <a:solidFill>
                  <a:schemeClr val="accent1">
                    <a:lumMod val="50000"/>
                  </a:schemeClr>
                </a:solidFill>
                <a:effectLst/>
                <a:uLnTx/>
                <a:uFillTx/>
                <a:latin typeface="Century Gothic" panose="020F0302020204030204"/>
              </a:rPr>
              <a:t> </a:t>
            </a:r>
            <a:r>
              <a:rPr kumimoji="0" lang="en-GB" sz="2400" b="1" i="0" u="none" strike="noStrike" kern="1200" cap="none" spc="0" normalizeH="0" baseline="0" noProof="0" dirty="0">
                <a:ln>
                  <a:noFill/>
                </a:ln>
                <a:solidFill>
                  <a:srgbClr val="E87D1E"/>
                </a:solidFill>
                <a:effectLst/>
                <a:uLnTx/>
                <a:uFillTx/>
                <a:latin typeface="Century Gothic" panose="020F0302020204030204"/>
              </a:rPr>
              <a:t>drive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rPr>
              <a:t>in the snow.</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GB" sz="1200" dirty="0">
              <a:solidFill>
                <a:srgbClr val="4472C4">
                  <a:lumMod val="50000"/>
                </a:srgbClr>
              </a:solidFill>
              <a:latin typeface="Century Gothic" panose="020F0302020204030204"/>
            </a:endParaRPr>
          </a:p>
          <a:p>
            <a:pPr lvl="0">
              <a:lnSpc>
                <a:spcPct val="150000"/>
              </a:lnSpc>
              <a:defRPr/>
            </a:pPr>
            <a:r>
              <a:rPr lang="en-GB" sz="2400" dirty="0">
                <a:solidFill>
                  <a:srgbClr val="4472C4">
                    <a:lumMod val="50000"/>
                  </a:srgbClr>
                </a:solidFill>
              </a:rPr>
              <a:t>Il </a:t>
            </a:r>
            <a:r>
              <a:rPr lang="en-GB" sz="2400" dirty="0" err="1">
                <a:solidFill>
                  <a:srgbClr val="4472C4">
                    <a:lumMod val="50000"/>
                  </a:srgbClr>
                </a:solidFill>
              </a:rPr>
              <a:t>aime</a:t>
            </a:r>
            <a:r>
              <a:rPr lang="en-GB" sz="2400" dirty="0">
                <a:solidFill>
                  <a:srgbClr val="4472C4">
                    <a:lumMod val="50000"/>
                  </a:srgbClr>
                </a:solidFill>
              </a:rPr>
              <a:t> </a:t>
            </a:r>
            <a:r>
              <a:rPr lang="en-GB" sz="2400" b="1" dirty="0" err="1">
                <a:solidFill>
                  <a:srgbClr val="E87D1E"/>
                </a:solidFill>
              </a:rPr>
              <a:t>conduire</a:t>
            </a:r>
            <a:r>
              <a:rPr lang="en-GB" sz="2400" dirty="0">
                <a:solidFill>
                  <a:srgbClr val="4472C4">
                    <a:lumMod val="50000"/>
                  </a:srgbClr>
                </a:solidFill>
              </a:rPr>
              <a:t> dans la </a:t>
            </a:r>
            <a:r>
              <a:rPr lang="en-GB" sz="2400" dirty="0" err="1">
                <a:solidFill>
                  <a:srgbClr val="4472C4">
                    <a:lumMod val="50000"/>
                  </a:srgbClr>
                </a:solidFill>
              </a:rPr>
              <a:t>neige</a:t>
            </a:r>
            <a:r>
              <a:rPr lang="en-GB" sz="2400" dirty="0">
                <a:solidFill>
                  <a:srgbClr val="4472C4">
                    <a:lumMod val="50000"/>
                  </a:srgbClr>
                </a:solidFill>
              </a:rPr>
              <a:t>.</a:t>
            </a:r>
          </a:p>
          <a:p>
            <a:pPr lvl="0">
              <a:lnSpc>
                <a:spcPct val="150000"/>
              </a:lnSpc>
              <a:defRPr/>
            </a:pPr>
            <a:r>
              <a:rPr lang="en-GB" sz="2400" dirty="0">
                <a:solidFill>
                  <a:srgbClr val="4472C4">
                    <a:lumMod val="50000"/>
                  </a:srgbClr>
                </a:solidFill>
              </a:rPr>
              <a:t>He likes </a:t>
            </a:r>
            <a:r>
              <a:rPr lang="en-GB" sz="2400" b="1" dirty="0">
                <a:solidFill>
                  <a:srgbClr val="E87D1E"/>
                </a:solidFill>
              </a:rPr>
              <a:t>driving/to drive </a:t>
            </a:r>
            <a:r>
              <a:rPr lang="en-GB" sz="2400" dirty="0">
                <a:solidFill>
                  <a:srgbClr val="4472C4">
                    <a:lumMod val="50000"/>
                  </a:srgbClr>
                </a:solidFill>
              </a:rPr>
              <a:t>in the snow.</a:t>
            </a:r>
          </a:p>
        </p:txBody>
      </p:sp>
      <p:sp>
        <p:nvSpPr>
          <p:cNvPr id="9" name="Rounded Rectangle 46">
            <a:extLst>
              <a:ext uri="{FF2B5EF4-FFF2-40B4-BE49-F238E27FC236}">
                <a16:creationId xmlns:a16="http://schemas.microsoft.com/office/drawing/2014/main" id="{5D5DB225-C648-486F-B9F8-A41C21DE0031}"/>
              </a:ext>
            </a:extLst>
          </p:cNvPr>
          <p:cNvSpPr/>
          <p:nvPr/>
        </p:nvSpPr>
        <p:spPr>
          <a:xfrm>
            <a:off x="10315074" y="249870"/>
            <a:ext cx="159484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grammaire</a:t>
            </a:r>
          </a:p>
        </p:txBody>
      </p:sp>
      <p:sp>
        <p:nvSpPr>
          <p:cNvPr id="2" name="Callout: Left Arrow 1">
            <a:extLst>
              <a:ext uri="{FF2B5EF4-FFF2-40B4-BE49-F238E27FC236}">
                <a16:creationId xmlns:a16="http://schemas.microsoft.com/office/drawing/2014/main" id="{5914F3F0-163E-4116-8967-855565A9E376}"/>
              </a:ext>
            </a:extLst>
          </p:cNvPr>
          <p:cNvSpPr/>
          <p:nvPr/>
        </p:nvSpPr>
        <p:spPr>
          <a:xfrm>
            <a:off x="6289322" y="2190112"/>
            <a:ext cx="5502442" cy="1122948"/>
          </a:xfrm>
          <a:prstGeom prst="leftArrowCallout">
            <a:avLst>
              <a:gd name="adj1" fmla="val 25000"/>
              <a:gd name="adj2" fmla="val 25000"/>
              <a:gd name="adj3" fmla="val 25000"/>
              <a:gd name="adj4" fmla="val 86551"/>
            </a:avLst>
          </a:prstGeom>
          <a:solidFill>
            <a:srgbClr val="105076"/>
          </a:solidFill>
          <a:ln>
            <a:solidFill>
              <a:srgbClr val="EE6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the </a:t>
            </a:r>
            <a:r>
              <a:rPr kumimoji="0" lang="fr-FR"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beginning</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of a sentence to express a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noun</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fr-FR"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ing</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form</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 English)</a:t>
            </a:r>
          </a:p>
        </p:txBody>
      </p:sp>
      <p:sp>
        <p:nvSpPr>
          <p:cNvPr id="11" name="Callout: Left Arrow 10">
            <a:extLst>
              <a:ext uri="{FF2B5EF4-FFF2-40B4-BE49-F238E27FC236}">
                <a16:creationId xmlns:a16="http://schemas.microsoft.com/office/drawing/2014/main" id="{8F373FE2-3A4F-483D-925B-01F41F72BFBC}"/>
              </a:ext>
            </a:extLst>
          </p:cNvPr>
          <p:cNvSpPr/>
          <p:nvPr/>
        </p:nvSpPr>
        <p:spPr>
          <a:xfrm>
            <a:off x="6289322" y="3712082"/>
            <a:ext cx="5502442" cy="1122948"/>
          </a:xfrm>
          <a:prstGeom prst="leftArrowCallout">
            <a:avLst>
              <a:gd name="adj1" fmla="val 25000"/>
              <a:gd name="adj2" fmla="val 25000"/>
              <a:gd name="adj3" fmla="val 25000"/>
              <a:gd name="adj4" fmla="val 86551"/>
            </a:avLst>
          </a:prstGeom>
          <a:solidFill>
            <a:srgbClr val="105076"/>
          </a:solidFill>
          <a:ln>
            <a:solidFill>
              <a:srgbClr val="EE6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After</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the </a:t>
            </a:r>
            <a:r>
              <a:rPr kumimoji="0" lang="fr-FR"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present</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tense</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of </a:t>
            </a:r>
            <a:r>
              <a:rPr kumimoji="0" lang="fr-FR" sz="2000" b="1"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aller</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describe</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future action </a:t>
            </a:r>
            <a:b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lang="fr-FR" sz="2000" b="1" dirty="0">
                <a:solidFill>
                  <a:prstClr val="white"/>
                </a:solidFill>
                <a:latin typeface="Century Gothic" panose="020B0502020202020204" pitchFamily="34" charset="0"/>
              </a:rPr>
              <a:t>‘to</a:t>
            </a:r>
            <a:r>
              <a:rPr lang="fr-FR" sz="2000" dirty="0">
                <a:solidFill>
                  <a:prstClr val="white"/>
                </a:solidFill>
                <a:latin typeface="Century Gothic" panose="020B0502020202020204" pitchFamily="34" charset="0"/>
              </a:rPr>
              <a:t>’ </a:t>
            </a:r>
            <a:r>
              <a:rPr lang="fr-FR" sz="2000" b="1" dirty="0" err="1">
                <a:solidFill>
                  <a:prstClr val="white"/>
                </a:solidFill>
                <a:latin typeface="Century Gothic" panose="020B0502020202020204" pitchFamily="34" charset="0"/>
              </a:rPr>
              <a:t>form</a:t>
            </a:r>
            <a:r>
              <a:rPr lang="fr-FR" sz="2000" dirty="0">
                <a:solidFill>
                  <a:prstClr val="white"/>
                </a:solidFill>
                <a:latin typeface="Century Gothic" panose="020B0502020202020204" pitchFamily="34" charset="0"/>
              </a:rPr>
              <a:t> in English)</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Callout: Left Arrow 11">
            <a:extLst>
              <a:ext uri="{FF2B5EF4-FFF2-40B4-BE49-F238E27FC236}">
                <a16:creationId xmlns:a16="http://schemas.microsoft.com/office/drawing/2014/main" id="{3BDBA69F-CE2F-4A27-8651-0C81EC43A3C3}"/>
              </a:ext>
            </a:extLst>
          </p:cNvPr>
          <p:cNvSpPr/>
          <p:nvPr/>
        </p:nvSpPr>
        <p:spPr>
          <a:xfrm>
            <a:off x="6289322" y="5234052"/>
            <a:ext cx="5502442" cy="880686"/>
          </a:xfrm>
          <a:prstGeom prst="leftArrowCallout">
            <a:avLst>
              <a:gd name="adj1" fmla="val 25000"/>
              <a:gd name="adj2" fmla="val 25000"/>
              <a:gd name="adj3" fmla="val 25000"/>
              <a:gd name="adj4" fmla="val 86551"/>
            </a:avLst>
          </a:prstGeom>
          <a:solidFill>
            <a:srgbClr val="105076"/>
          </a:solidFill>
          <a:ln>
            <a:solidFill>
              <a:srgbClr val="EE6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After</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lang="fr-FR" sz="2000" dirty="0">
                <a:solidFill>
                  <a:prstClr val="white"/>
                </a:solidFill>
                <a:latin typeface="Century Gothic" panose="020B0502020202020204" pitchFamily="34" charset="0"/>
              </a:rPr>
              <a:t> ‘</a:t>
            </a:r>
            <a:r>
              <a:rPr lang="fr-FR" sz="2000" b="1" dirty="0">
                <a:solidFill>
                  <a:prstClr val="white"/>
                </a:solidFill>
                <a:latin typeface="Century Gothic" panose="020B0502020202020204" pitchFamily="34" charset="0"/>
              </a:rPr>
              <a:t>aimer’</a:t>
            </a:r>
            <a:b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fr-FR"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ing</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form</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or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form</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in English)</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4684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1+#ppt_w/2"/>
                                          </p:val>
                                        </p:tav>
                                        <p:tav tm="100000">
                                          <p:val>
                                            <p:strVal val="#ppt_x"/>
                                          </p:val>
                                        </p:tav>
                                      </p:tavLst>
                                    </p:anim>
                                    <p:anim calcmode="lin" valueType="num">
                                      <p:cBhvr additive="base">
                                        <p:cTn id="2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1+#ppt_w/2"/>
                                          </p:val>
                                        </p:tav>
                                        <p:tav tm="100000">
                                          <p:val>
                                            <p:strVal val="#ppt_x"/>
                                          </p:val>
                                        </p:tav>
                                      </p:tavLst>
                                    </p:anim>
                                    <p:anim calcmode="lin" valueType="num">
                                      <p:cBhvr additive="base">
                                        <p:cTn id="4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1+#ppt_w/2"/>
                                          </p:val>
                                        </p:tav>
                                        <p:tav tm="100000">
                                          <p:val>
                                            <p:strVal val="#ppt_x"/>
                                          </p:val>
                                        </p:tav>
                                      </p:tavLst>
                                    </p:anim>
                                    <p:anim calcmode="lin" valueType="num">
                                      <p:cBhvr additive="base">
                                        <p:cTn id="5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46">
            <a:extLst>
              <a:ext uri="{FF2B5EF4-FFF2-40B4-BE49-F238E27FC236}">
                <a16:creationId xmlns:a16="http://schemas.microsoft.com/office/drawing/2014/main" id="{B2BEE38D-CC56-460F-A06D-D69192CE9424}"/>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Speech Bubble: Rectangle with Corners Rounded 6">
            <a:extLst>
              <a:ext uri="{FF2B5EF4-FFF2-40B4-BE49-F238E27FC236}">
                <a16:creationId xmlns:a16="http://schemas.microsoft.com/office/drawing/2014/main" id="{F7008CF5-5781-4E1F-900F-431C2FC829E6}"/>
              </a:ext>
            </a:extLst>
          </p:cNvPr>
          <p:cNvSpPr/>
          <p:nvPr/>
        </p:nvSpPr>
        <p:spPr>
          <a:xfrm>
            <a:off x="4689566" y="1539862"/>
            <a:ext cx="5003074" cy="1952898"/>
          </a:xfrm>
          <a:prstGeom prst="wedgeRoundRectCallout">
            <a:avLst>
              <a:gd name="adj1" fmla="val 38697"/>
              <a:gd name="adj2" fmla="val 70565"/>
              <a:gd name="adj3" fmla="val 16667"/>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t"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t"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speaking</a:t>
            </a: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 to </a:t>
            </a:r>
            <a:r>
              <a:rPr kumimoji="0" lang="fr-FR"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speak</a:t>
            </a: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a:t>
            </a:r>
          </a:p>
          <a:p>
            <a:pPr marL="0" marR="0" lvl="0" indent="0" algn="ctr" defTabSz="914400" rtl="0" eaLnBrk="1" fontAlgn="t"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your</a:t>
            </a: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mum</a:t>
            </a: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fr-FR"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5" name="Speech Bubble: Rectangle with Corners Rounded 44">
            <a:extLst>
              <a:ext uri="{FF2B5EF4-FFF2-40B4-BE49-F238E27FC236}">
                <a16:creationId xmlns:a16="http://schemas.microsoft.com/office/drawing/2014/main" id="{CFDADE83-F783-4FD7-BB46-249961E4B190}"/>
              </a:ext>
            </a:extLst>
          </p:cNvPr>
          <p:cNvSpPr/>
          <p:nvPr/>
        </p:nvSpPr>
        <p:spPr>
          <a:xfrm>
            <a:off x="2450515" y="4053342"/>
            <a:ext cx="5003074" cy="1952898"/>
          </a:xfrm>
          <a:prstGeom prst="wedgeRoundRectCallout">
            <a:avLst>
              <a:gd name="adj1" fmla="val -40937"/>
              <a:gd name="adj2" fmla="val -75923"/>
              <a:gd name="adj3" fmla="val 16667"/>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asking</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/to </a:t>
            </a: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ask</a:t>
            </a:r>
            <a:endParaRPr kumimoji="0" lang="fr-FR" sz="28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a lot of </a:t>
            </a: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things</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46" name="Action Button: Custom 16">
            <a:hlinkClick r:id="" action="ppaction://noaction" highlightClick="1">
              <a:snd r:embed="rId3" name="1. vas-tu parler.wav"/>
            </a:hlinkClick>
            <a:extLst>
              <a:ext uri="{FF2B5EF4-FFF2-40B4-BE49-F238E27FC236}">
                <a16:creationId xmlns:a16="http://schemas.microsoft.com/office/drawing/2014/main" id="{B87739B6-4320-42B2-BEFF-54BF5356CF6B}"/>
              </a:ext>
            </a:extLst>
          </p:cNvPr>
          <p:cNvSpPr/>
          <p:nvPr/>
        </p:nvSpPr>
        <p:spPr>
          <a:xfrm>
            <a:off x="6975102" y="1273077"/>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7" name="Action Button: Custom 16">
            <a:hlinkClick r:id="" action="ppaction://noaction" highlightClick="1">
              <a:snd r:embed="rId4" name="2 oui mais elle aime demander beaucoup de choses.wav"/>
            </a:hlinkClick>
            <a:extLst>
              <a:ext uri="{FF2B5EF4-FFF2-40B4-BE49-F238E27FC236}">
                <a16:creationId xmlns:a16="http://schemas.microsoft.com/office/drawing/2014/main" id="{CC081651-FD59-492E-9E28-7DFFF81FD94D}"/>
              </a:ext>
            </a:extLst>
          </p:cNvPr>
          <p:cNvSpPr/>
          <p:nvPr/>
        </p:nvSpPr>
        <p:spPr>
          <a:xfrm>
            <a:off x="4736051" y="3773051"/>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1" name="TextBox 20">
            <a:extLst>
              <a:ext uri="{FF2B5EF4-FFF2-40B4-BE49-F238E27FC236}">
                <a16:creationId xmlns:a16="http://schemas.microsoft.com/office/drawing/2014/main" id="{C973ACF0-7E31-4C15-BB5D-52C5B41F8D63}"/>
              </a:ext>
            </a:extLst>
          </p:cNvPr>
          <p:cNvSpPr txBox="1"/>
          <p:nvPr/>
        </p:nvSpPr>
        <p:spPr>
          <a:xfrm>
            <a:off x="4839788" y="2201368"/>
            <a:ext cx="4702629"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Are you going </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speak to</a:t>
            </a:r>
            <a:endPar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155DE140-4CCC-4109-A5D2-AD6E97E6D944}"/>
              </a:ext>
            </a:extLst>
          </p:cNvPr>
          <p:cNvSpPr txBox="1"/>
          <p:nvPr/>
        </p:nvSpPr>
        <p:spPr>
          <a:xfrm>
            <a:off x="3247134" y="4364031"/>
            <a:ext cx="3409835" cy="95410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Yes, but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she</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likes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asking</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ask</a:t>
            </a:r>
            <a:endPar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 name="Picture 4">
            <a:extLst>
              <a:ext uri="{FF2B5EF4-FFF2-40B4-BE49-F238E27FC236}">
                <a16:creationId xmlns:a16="http://schemas.microsoft.com/office/drawing/2014/main" id="{84D80737-1D79-47C6-BCA1-C666EA06B4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47092" y="3273779"/>
            <a:ext cx="2860765" cy="2860765"/>
          </a:xfrm>
          <a:prstGeom prst="rect">
            <a:avLst/>
          </a:prstGeom>
        </p:spPr>
      </p:pic>
      <p:pic>
        <p:nvPicPr>
          <p:cNvPr id="15" name="Picture 14" descr="background rectangle">
            <a:extLst>
              <a:ext uri="{FF2B5EF4-FFF2-40B4-BE49-F238E27FC236}">
                <a16:creationId xmlns:a16="http://schemas.microsoft.com/office/drawing/2014/main" id="{F2A6063D-6221-4548-977E-E5B3B86CA7A6}"/>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12BB19E9-407A-4AF7-B496-501CACAE6461}"/>
              </a:ext>
            </a:extLst>
          </p:cNvPr>
          <p:cNvSpPr>
            <a:spLocks noGrp="1"/>
          </p:cNvSpPr>
          <p:nvPr>
            <p:ph type="title"/>
          </p:nvPr>
        </p:nvSpPr>
        <p:spPr>
          <a:xfrm>
            <a:off x="-1" y="296864"/>
            <a:ext cx="6192983" cy="707849"/>
          </a:xfrm>
        </p:spPr>
        <p:txBody>
          <a:bodyPr>
            <a:noAutofit/>
          </a:bodyPr>
          <a:lstStyle/>
          <a:p>
            <a:r>
              <a:rPr lang="en-GB" sz="2700" b="1" dirty="0">
                <a:solidFill>
                  <a:schemeClr val="bg1"/>
                </a:solidFill>
              </a:rPr>
              <a:t>Amir et </a:t>
            </a:r>
            <a:r>
              <a:rPr lang="en-GB" sz="2700" b="1" dirty="0" err="1">
                <a:solidFill>
                  <a:schemeClr val="bg1"/>
                </a:solidFill>
              </a:rPr>
              <a:t>Océane</a:t>
            </a:r>
            <a:r>
              <a:rPr lang="en-GB" sz="2700" b="1" dirty="0">
                <a:solidFill>
                  <a:schemeClr val="bg1"/>
                </a:solidFill>
              </a:rPr>
              <a:t> parle du voyage</a:t>
            </a:r>
          </a:p>
        </p:txBody>
      </p:sp>
      <p:pic>
        <p:nvPicPr>
          <p:cNvPr id="8" name="Picture 7">
            <a:extLst>
              <a:ext uri="{FF2B5EF4-FFF2-40B4-BE49-F238E27FC236}">
                <a16:creationId xmlns:a16="http://schemas.microsoft.com/office/drawing/2014/main" id="{88E99181-ECBC-2645-AF23-799C88B9A7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660" y="1365742"/>
            <a:ext cx="2390770" cy="2390770"/>
          </a:xfrm>
          <a:prstGeom prst="rect">
            <a:avLst/>
          </a:prstGeom>
        </p:spPr>
      </p:pic>
    </p:spTree>
    <p:extLst>
      <p:ext uri="{BB962C8B-B14F-4D97-AF65-F5344CB8AC3E}">
        <p14:creationId xmlns:p14="http://schemas.microsoft.com/office/powerpoint/2010/main" val="429023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46">
            <a:extLst>
              <a:ext uri="{FF2B5EF4-FFF2-40B4-BE49-F238E27FC236}">
                <a16:creationId xmlns:a16="http://schemas.microsoft.com/office/drawing/2014/main" id="{B2BEE38D-CC56-460F-A06D-D69192CE9424}"/>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descr="A picture containing text&#10;&#10;Description automatically generated">
            <a:extLst>
              <a:ext uri="{FF2B5EF4-FFF2-40B4-BE49-F238E27FC236}">
                <a16:creationId xmlns:a16="http://schemas.microsoft.com/office/drawing/2014/main" id="{5F97C5ED-5BE1-4F06-A09C-45D45C897C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9154" y="3272873"/>
            <a:ext cx="2860766" cy="2860766"/>
          </a:xfrm>
          <a:prstGeom prst="rect">
            <a:avLst/>
          </a:prstGeom>
        </p:spPr>
      </p:pic>
      <p:sp>
        <p:nvSpPr>
          <p:cNvPr id="7" name="Speech Bubble: Rectangle with Corners Rounded 6">
            <a:extLst>
              <a:ext uri="{FF2B5EF4-FFF2-40B4-BE49-F238E27FC236}">
                <a16:creationId xmlns:a16="http://schemas.microsoft.com/office/drawing/2014/main" id="{F7008CF5-5781-4E1F-900F-431C2FC829E6}"/>
              </a:ext>
            </a:extLst>
          </p:cNvPr>
          <p:cNvSpPr/>
          <p:nvPr/>
        </p:nvSpPr>
        <p:spPr>
          <a:xfrm>
            <a:off x="4689566" y="1539862"/>
            <a:ext cx="5003074" cy="1952898"/>
          </a:xfrm>
          <a:prstGeom prst="wedgeRoundRectCallout">
            <a:avLst>
              <a:gd name="adj1" fmla="val 38697"/>
              <a:gd name="adj2" fmla="val 70565"/>
              <a:gd name="adj3" fmla="val 16667"/>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t"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t"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preventing</a:t>
            </a: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to </a:t>
            </a:r>
            <a:r>
              <a:rPr kumimoji="0" lang="fr-FR"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prevent</a:t>
            </a:r>
            <a:endPar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t"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trip?</a:t>
            </a:r>
            <a:endParaRPr kumimoji="0" lang="fr-FR"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5" name="Speech Bubble: Rectangle with Corners Rounded 44">
            <a:extLst>
              <a:ext uri="{FF2B5EF4-FFF2-40B4-BE49-F238E27FC236}">
                <a16:creationId xmlns:a16="http://schemas.microsoft.com/office/drawing/2014/main" id="{CFDADE83-F783-4FD7-BB46-249961E4B190}"/>
              </a:ext>
            </a:extLst>
          </p:cNvPr>
          <p:cNvSpPr/>
          <p:nvPr/>
        </p:nvSpPr>
        <p:spPr>
          <a:xfrm>
            <a:off x="2450515" y="4053341"/>
            <a:ext cx="5003074" cy="1952898"/>
          </a:xfrm>
          <a:prstGeom prst="wedgeRoundRectCallout">
            <a:avLst>
              <a:gd name="adj1" fmla="val -40937"/>
              <a:gd name="adj2" fmla="val -75923"/>
              <a:gd name="adj3" fmla="val 16667"/>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practising</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practise</a:t>
            </a:r>
            <a:endPar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on the </a:t>
            </a: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red</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 ski </a:t>
            </a: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slopes</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without</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my</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 help.</a:t>
            </a:r>
          </a:p>
        </p:txBody>
      </p:sp>
      <p:sp>
        <p:nvSpPr>
          <p:cNvPr id="46" name="Action Button: Custom 16">
            <a:hlinkClick r:id="" action="ppaction://noaction" highlightClick="1">
              <a:snd r:embed="rId4" name="3. va-t-elle.wav"/>
            </a:hlinkClick>
            <a:extLst>
              <a:ext uri="{FF2B5EF4-FFF2-40B4-BE49-F238E27FC236}">
                <a16:creationId xmlns:a16="http://schemas.microsoft.com/office/drawing/2014/main" id="{B87739B6-4320-42B2-BEFF-54BF5356CF6B}"/>
              </a:ext>
            </a:extLst>
          </p:cNvPr>
          <p:cNvSpPr/>
          <p:nvPr/>
        </p:nvSpPr>
        <p:spPr>
          <a:xfrm>
            <a:off x="7087366" y="126211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7" name="Action Button: Custom 16">
            <a:hlinkClick r:id="" action="ppaction://noaction" highlightClick="1">
              <a:snd r:embed="rId5" name="4 tu ne peux pratiquer sur les pistes rouges sans mon aide.wav"/>
            </a:hlinkClick>
            <a:extLst>
              <a:ext uri="{FF2B5EF4-FFF2-40B4-BE49-F238E27FC236}">
                <a16:creationId xmlns:a16="http://schemas.microsoft.com/office/drawing/2014/main" id="{CC081651-FD59-492E-9E28-7DFFF81FD94D}"/>
              </a:ext>
            </a:extLst>
          </p:cNvPr>
          <p:cNvSpPr/>
          <p:nvPr/>
        </p:nvSpPr>
        <p:spPr>
          <a:xfrm>
            <a:off x="4736052" y="37755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1" name="TextBox 20">
            <a:extLst>
              <a:ext uri="{FF2B5EF4-FFF2-40B4-BE49-F238E27FC236}">
                <a16:creationId xmlns:a16="http://schemas.microsoft.com/office/drawing/2014/main" id="{C973ACF0-7E31-4C15-BB5D-52C5B41F8D63}"/>
              </a:ext>
            </a:extLst>
          </p:cNvPr>
          <p:cNvSpPr txBox="1"/>
          <p:nvPr/>
        </p:nvSpPr>
        <p:spPr>
          <a:xfrm>
            <a:off x="4952052" y="2254701"/>
            <a:ext cx="4702629"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 she going </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prevent</a:t>
            </a:r>
            <a:endPar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155DE140-4CCC-4109-A5D2-AD6E97E6D944}"/>
              </a:ext>
            </a:extLst>
          </p:cNvPr>
          <p:cNvSpPr txBox="1"/>
          <p:nvPr/>
        </p:nvSpPr>
        <p:spPr>
          <a:xfrm>
            <a:off x="3033095" y="4288303"/>
            <a:ext cx="3942008"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can’t</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practise</a:t>
            </a:r>
            <a:endPar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5" name="Picture 14" descr="background rectangle">
            <a:extLst>
              <a:ext uri="{FF2B5EF4-FFF2-40B4-BE49-F238E27FC236}">
                <a16:creationId xmlns:a16="http://schemas.microsoft.com/office/drawing/2014/main" id="{18550BFB-077F-44FD-83E7-4436544ABA3C}"/>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2FA8D991-9829-4A08-A382-973F6EFA70B8}"/>
              </a:ext>
            </a:extLst>
          </p:cNvPr>
          <p:cNvSpPr>
            <a:spLocks noGrp="1"/>
          </p:cNvSpPr>
          <p:nvPr>
            <p:ph type="title"/>
          </p:nvPr>
        </p:nvSpPr>
        <p:spPr>
          <a:xfrm>
            <a:off x="-1" y="296864"/>
            <a:ext cx="6192983" cy="707849"/>
          </a:xfrm>
        </p:spPr>
        <p:txBody>
          <a:bodyPr>
            <a:noAutofit/>
          </a:bodyPr>
          <a:lstStyle/>
          <a:p>
            <a:r>
              <a:rPr lang="en-GB" sz="2700" b="1" dirty="0">
                <a:solidFill>
                  <a:schemeClr val="bg1"/>
                </a:solidFill>
              </a:rPr>
              <a:t>Amir et </a:t>
            </a:r>
            <a:r>
              <a:rPr lang="en-GB" sz="2700" b="1" dirty="0" err="1">
                <a:solidFill>
                  <a:schemeClr val="bg1"/>
                </a:solidFill>
              </a:rPr>
              <a:t>Océane</a:t>
            </a:r>
            <a:r>
              <a:rPr lang="en-GB" sz="2700" b="1" dirty="0">
                <a:solidFill>
                  <a:schemeClr val="bg1"/>
                </a:solidFill>
              </a:rPr>
              <a:t> parle du voyage</a:t>
            </a:r>
          </a:p>
        </p:txBody>
      </p:sp>
      <p:pic>
        <p:nvPicPr>
          <p:cNvPr id="4" name="Picture 3" descr="A picture containing doll&#10;&#10;Description automatically generated">
            <a:extLst>
              <a:ext uri="{FF2B5EF4-FFF2-40B4-BE49-F238E27FC236}">
                <a16:creationId xmlns:a16="http://schemas.microsoft.com/office/drawing/2014/main" id="{CB25492B-AF19-8948-BCF2-1B9C667DB7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800" y="1364400"/>
            <a:ext cx="2397600" cy="2397600"/>
          </a:xfrm>
          <a:prstGeom prst="rect">
            <a:avLst/>
          </a:prstGeom>
        </p:spPr>
      </p:pic>
    </p:spTree>
    <p:extLst>
      <p:ext uri="{BB962C8B-B14F-4D97-AF65-F5344CB8AC3E}">
        <p14:creationId xmlns:p14="http://schemas.microsoft.com/office/powerpoint/2010/main" val="148679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46">
            <a:extLst>
              <a:ext uri="{FF2B5EF4-FFF2-40B4-BE49-F238E27FC236}">
                <a16:creationId xmlns:a16="http://schemas.microsoft.com/office/drawing/2014/main" id="{B2BEE38D-CC56-460F-A06D-D69192CE9424}"/>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Speech Bubble: Rectangle with Corners Rounded 6">
            <a:extLst>
              <a:ext uri="{FF2B5EF4-FFF2-40B4-BE49-F238E27FC236}">
                <a16:creationId xmlns:a16="http://schemas.microsoft.com/office/drawing/2014/main" id="{F7008CF5-5781-4E1F-900F-431C2FC829E6}"/>
              </a:ext>
            </a:extLst>
          </p:cNvPr>
          <p:cNvSpPr/>
          <p:nvPr/>
        </p:nvSpPr>
        <p:spPr>
          <a:xfrm>
            <a:off x="4689566" y="1539862"/>
            <a:ext cx="5003074" cy="1952898"/>
          </a:xfrm>
          <a:prstGeom prst="wedgeRoundRectCallout">
            <a:avLst>
              <a:gd name="adj1" fmla="val 38697"/>
              <a:gd name="adj2" fmla="val 70565"/>
              <a:gd name="adj3" fmla="val 16667"/>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t"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t"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t"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going</a:t>
            </a: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go</a:t>
            </a:r>
          </a:p>
          <a:p>
            <a:pPr marL="0" marR="0" lvl="0" indent="0" algn="ctr" defTabSz="914400" rtl="0" eaLnBrk="1" fontAlgn="t"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a:t>
            </a:r>
            <a:r>
              <a:rPr kumimoji="0" lang="fr-FR"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difficult</a:t>
            </a: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ski </a:t>
            </a:r>
            <a:r>
              <a:rPr kumimoji="0" lang="fr-FR"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slopes</a:t>
            </a: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ctr" defTabSz="914400" rtl="0" eaLnBrk="1" fontAlgn="t"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5" name="Speech Bubble: Rectangle with Corners Rounded 44">
            <a:extLst>
              <a:ext uri="{FF2B5EF4-FFF2-40B4-BE49-F238E27FC236}">
                <a16:creationId xmlns:a16="http://schemas.microsoft.com/office/drawing/2014/main" id="{CFDADE83-F783-4FD7-BB46-249961E4B190}"/>
              </a:ext>
            </a:extLst>
          </p:cNvPr>
          <p:cNvSpPr/>
          <p:nvPr/>
        </p:nvSpPr>
        <p:spPr>
          <a:xfrm>
            <a:off x="2450515" y="4053342"/>
            <a:ext cx="5003074" cy="1952898"/>
          </a:xfrm>
          <a:prstGeom prst="wedgeRoundRectCallout">
            <a:avLst>
              <a:gd name="adj1" fmla="val -40937"/>
              <a:gd name="adj2" fmla="val -75923"/>
              <a:gd name="adj3" fmla="val 16667"/>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8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going</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 down/to go down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the </a:t>
            </a: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red</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 ski </a:t>
            </a: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slopes</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alone</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is</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 not possible!</a:t>
            </a:r>
          </a:p>
        </p:txBody>
      </p:sp>
      <p:sp>
        <p:nvSpPr>
          <p:cNvPr id="46" name="Action Button: Custom 16">
            <a:hlinkClick r:id="" action="ppaction://noaction" highlightClick="1">
              <a:snd r:embed="rId3" name="5. mes parents ne vont pas.wav"/>
            </a:hlinkClick>
            <a:extLst>
              <a:ext uri="{FF2B5EF4-FFF2-40B4-BE49-F238E27FC236}">
                <a16:creationId xmlns:a16="http://schemas.microsoft.com/office/drawing/2014/main" id="{B87739B6-4320-42B2-BEFF-54BF5356CF6B}"/>
              </a:ext>
            </a:extLst>
          </p:cNvPr>
          <p:cNvSpPr/>
          <p:nvPr/>
        </p:nvSpPr>
        <p:spPr>
          <a:xfrm>
            <a:off x="6975102" y="1228478"/>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7" name="Action Button: Custom 16">
            <a:hlinkClick r:id="" action="ppaction://noaction" highlightClick="1">
              <a:snd r:embed="rId4" name="6 descendre les pistes rouges seul.wav"/>
            </a:hlinkClick>
            <a:extLst>
              <a:ext uri="{FF2B5EF4-FFF2-40B4-BE49-F238E27FC236}">
                <a16:creationId xmlns:a16="http://schemas.microsoft.com/office/drawing/2014/main" id="{CC081651-FD59-492E-9E28-7DFFF81FD94D}"/>
              </a:ext>
            </a:extLst>
          </p:cNvPr>
          <p:cNvSpPr/>
          <p:nvPr/>
        </p:nvSpPr>
        <p:spPr>
          <a:xfrm>
            <a:off x="4736052" y="3804144"/>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1" name="TextBox 20">
            <a:extLst>
              <a:ext uri="{FF2B5EF4-FFF2-40B4-BE49-F238E27FC236}">
                <a16:creationId xmlns:a16="http://schemas.microsoft.com/office/drawing/2014/main" id="{C973ACF0-7E31-4C15-BB5D-52C5B41F8D63}"/>
              </a:ext>
            </a:extLst>
          </p:cNvPr>
          <p:cNvSpPr txBox="1"/>
          <p:nvPr/>
        </p:nvSpPr>
        <p:spPr>
          <a:xfrm>
            <a:off x="4747317" y="1789060"/>
            <a:ext cx="4887571" cy="95410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My parents aren’t going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go</a:t>
            </a:r>
            <a:endPar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155DE140-4CCC-4109-A5D2-AD6E97E6D944}"/>
              </a:ext>
            </a:extLst>
          </p:cNvPr>
          <p:cNvSpPr txBox="1"/>
          <p:nvPr/>
        </p:nvSpPr>
        <p:spPr>
          <a:xfrm>
            <a:off x="2774737" y="4564422"/>
            <a:ext cx="435463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Going</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down</a:t>
            </a:r>
          </a:p>
        </p:txBody>
      </p:sp>
      <p:pic>
        <p:nvPicPr>
          <p:cNvPr id="5" name="Picture 4">
            <a:extLst>
              <a:ext uri="{FF2B5EF4-FFF2-40B4-BE49-F238E27FC236}">
                <a16:creationId xmlns:a16="http://schemas.microsoft.com/office/drawing/2014/main" id="{FB55EB35-B432-4789-A848-3CBEEF8004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3376" y="3145474"/>
            <a:ext cx="2860766" cy="2860766"/>
          </a:xfrm>
          <a:prstGeom prst="rect">
            <a:avLst/>
          </a:prstGeom>
        </p:spPr>
      </p:pic>
      <p:pic>
        <p:nvPicPr>
          <p:cNvPr id="15" name="Picture 14" descr="background rectangle">
            <a:extLst>
              <a:ext uri="{FF2B5EF4-FFF2-40B4-BE49-F238E27FC236}">
                <a16:creationId xmlns:a16="http://schemas.microsoft.com/office/drawing/2014/main" id="{7563F0B4-EF8A-4B3E-A35B-97EB9F9DFC08}"/>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BA5CACCC-645B-42FE-8DA2-2D6E45ADFDED}"/>
              </a:ext>
            </a:extLst>
          </p:cNvPr>
          <p:cNvSpPr>
            <a:spLocks noGrp="1"/>
          </p:cNvSpPr>
          <p:nvPr>
            <p:ph type="title"/>
          </p:nvPr>
        </p:nvSpPr>
        <p:spPr>
          <a:xfrm>
            <a:off x="-1" y="296864"/>
            <a:ext cx="6192983" cy="707849"/>
          </a:xfrm>
        </p:spPr>
        <p:txBody>
          <a:bodyPr>
            <a:noAutofit/>
          </a:bodyPr>
          <a:lstStyle/>
          <a:p>
            <a:r>
              <a:rPr lang="en-GB" sz="2700" b="1" dirty="0">
                <a:solidFill>
                  <a:schemeClr val="bg1"/>
                </a:solidFill>
              </a:rPr>
              <a:t>Amir et </a:t>
            </a:r>
            <a:r>
              <a:rPr lang="en-GB" sz="2700" b="1" dirty="0" err="1">
                <a:solidFill>
                  <a:schemeClr val="bg1"/>
                </a:solidFill>
              </a:rPr>
              <a:t>Océane</a:t>
            </a:r>
            <a:r>
              <a:rPr lang="en-GB" sz="2700" b="1" dirty="0">
                <a:solidFill>
                  <a:schemeClr val="bg1"/>
                </a:solidFill>
              </a:rPr>
              <a:t> parle du voyage</a:t>
            </a:r>
          </a:p>
        </p:txBody>
      </p:sp>
      <p:pic>
        <p:nvPicPr>
          <p:cNvPr id="17" name="Picture 16" descr="A picture containing doll&#10;&#10;Description automatically generated">
            <a:extLst>
              <a:ext uri="{FF2B5EF4-FFF2-40B4-BE49-F238E27FC236}">
                <a16:creationId xmlns:a16="http://schemas.microsoft.com/office/drawing/2014/main" id="{34AA3CF3-7D86-FC4B-BFFD-F32674B2B4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800" y="1364400"/>
            <a:ext cx="2397600" cy="2397600"/>
          </a:xfrm>
          <a:prstGeom prst="rect">
            <a:avLst/>
          </a:prstGeom>
        </p:spPr>
      </p:pic>
    </p:spTree>
    <p:extLst>
      <p:ext uri="{BB962C8B-B14F-4D97-AF65-F5344CB8AC3E}">
        <p14:creationId xmlns:p14="http://schemas.microsoft.com/office/powerpoint/2010/main" val="8599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46">
            <a:extLst>
              <a:ext uri="{FF2B5EF4-FFF2-40B4-BE49-F238E27FC236}">
                <a16:creationId xmlns:a16="http://schemas.microsoft.com/office/drawing/2014/main" id="{B2BEE38D-CC56-460F-A06D-D69192CE9424}"/>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Speech Bubble: Rectangle with Corners Rounded 6">
            <a:extLst>
              <a:ext uri="{FF2B5EF4-FFF2-40B4-BE49-F238E27FC236}">
                <a16:creationId xmlns:a16="http://schemas.microsoft.com/office/drawing/2014/main" id="{F7008CF5-5781-4E1F-900F-431C2FC829E6}"/>
              </a:ext>
            </a:extLst>
          </p:cNvPr>
          <p:cNvSpPr/>
          <p:nvPr/>
        </p:nvSpPr>
        <p:spPr>
          <a:xfrm>
            <a:off x="4689566" y="1539862"/>
            <a:ext cx="5003074" cy="1952898"/>
          </a:xfrm>
          <a:prstGeom prst="wedgeRoundRectCallout">
            <a:avLst>
              <a:gd name="adj1" fmla="val 38697"/>
              <a:gd name="adj2" fmla="val 70565"/>
              <a:gd name="adj3" fmla="val 16667"/>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t"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t"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helping</a:t>
            </a: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help</a:t>
            </a:r>
          </a:p>
          <a:p>
            <a:pPr marL="0" marR="0" lvl="0" indent="0" algn="ctr" defTabSz="914400" rtl="0" eaLnBrk="1" fontAlgn="t"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fr-FR"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whole</a:t>
            </a: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family</a:t>
            </a: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fr-FR"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5" name="Speech Bubble: Rectangle with Corners Rounded 44">
            <a:extLst>
              <a:ext uri="{FF2B5EF4-FFF2-40B4-BE49-F238E27FC236}">
                <a16:creationId xmlns:a16="http://schemas.microsoft.com/office/drawing/2014/main" id="{CFDADE83-F783-4FD7-BB46-249961E4B190}"/>
              </a:ext>
            </a:extLst>
          </p:cNvPr>
          <p:cNvSpPr/>
          <p:nvPr/>
        </p:nvSpPr>
        <p:spPr>
          <a:xfrm>
            <a:off x="2450515" y="4053342"/>
            <a:ext cx="5003074" cy="1952898"/>
          </a:xfrm>
          <a:prstGeom prst="wedgeRoundRectCallout">
            <a:avLst>
              <a:gd name="adj1" fmla="val -40937"/>
              <a:gd name="adj2" fmla="val -75923"/>
              <a:gd name="adj3" fmla="val 16667"/>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translating</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/translate</a:t>
            </a:r>
            <a:endParaRPr kumimoji="0" lang="fr-FR" sz="28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from</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Italian</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46" name="Action Button: Custom 16">
            <a:hlinkClick r:id="" action="ppaction://noaction" highlightClick="1">
              <a:snd r:embed="rId3" name="7. tu vas aider.wav"/>
            </a:hlinkClick>
            <a:extLst>
              <a:ext uri="{FF2B5EF4-FFF2-40B4-BE49-F238E27FC236}">
                <a16:creationId xmlns:a16="http://schemas.microsoft.com/office/drawing/2014/main" id="{B87739B6-4320-42B2-BEFF-54BF5356CF6B}"/>
              </a:ext>
            </a:extLst>
          </p:cNvPr>
          <p:cNvSpPr/>
          <p:nvPr/>
        </p:nvSpPr>
        <p:spPr>
          <a:xfrm>
            <a:off x="7001682" y="1264762"/>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1" name="TextBox 20">
            <a:extLst>
              <a:ext uri="{FF2B5EF4-FFF2-40B4-BE49-F238E27FC236}">
                <a16:creationId xmlns:a16="http://schemas.microsoft.com/office/drawing/2014/main" id="{C973ACF0-7E31-4C15-BB5D-52C5B41F8D63}"/>
              </a:ext>
            </a:extLst>
          </p:cNvPr>
          <p:cNvSpPr txBox="1"/>
          <p:nvPr/>
        </p:nvSpPr>
        <p:spPr>
          <a:xfrm>
            <a:off x="5265384" y="2225151"/>
            <a:ext cx="4097102"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are going </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help</a:t>
            </a:r>
            <a:endPar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155DE140-4CCC-4109-A5D2-AD6E97E6D944}"/>
              </a:ext>
            </a:extLst>
          </p:cNvPr>
          <p:cNvSpPr txBox="1"/>
          <p:nvPr/>
        </p:nvSpPr>
        <p:spPr>
          <a:xfrm>
            <a:off x="2561273" y="4183683"/>
            <a:ext cx="4781558" cy="954107"/>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 I know </a:t>
            </a:r>
            <a:r>
              <a:rPr kumimoji="0" lang="fr-FR" sz="28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 to </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translate</a:t>
            </a:r>
            <a:endPar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 name="Picture 4">
            <a:extLst>
              <a:ext uri="{FF2B5EF4-FFF2-40B4-BE49-F238E27FC236}">
                <a16:creationId xmlns:a16="http://schemas.microsoft.com/office/drawing/2014/main" id="{A2748318-800B-4B5D-BBBF-59E9E80D87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7092" y="3145474"/>
            <a:ext cx="2860766" cy="2860766"/>
          </a:xfrm>
          <a:prstGeom prst="rect">
            <a:avLst/>
          </a:prstGeom>
        </p:spPr>
      </p:pic>
      <p:sp>
        <p:nvSpPr>
          <p:cNvPr id="47" name="Action Button: Custom 16">
            <a:hlinkClick r:id="" action="ppaction://noaction" highlightClick="1">
              <a:snd r:embed="rId5" name="8 et je sais traduire de l'italien.wav"/>
            </a:hlinkClick>
            <a:extLst>
              <a:ext uri="{FF2B5EF4-FFF2-40B4-BE49-F238E27FC236}">
                <a16:creationId xmlns:a16="http://schemas.microsoft.com/office/drawing/2014/main" id="{CC081651-FD59-492E-9E28-7DFFF81FD94D}"/>
              </a:ext>
            </a:extLst>
          </p:cNvPr>
          <p:cNvSpPr/>
          <p:nvPr/>
        </p:nvSpPr>
        <p:spPr>
          <a:xfrm>
            <a:off x="4795420" y="3837342"/>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5" name="Picture 14" descr="background rectangle">
            <a:extLst>
              <a:ext uri="{FF2B5EF4-FFF2-40B4-BE49-F238E27FC236}">
                <a16:creationId xmlns:a16="http://schemas.microsoft.com/office/drawing/2014/main" id="{E756E355-DDD7-4F98-A20E-A9FCFEF98D84}"/>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6381BE8E-D4BE-4826-A99F-099F1D88CBA2}"/>
              </a:ext>
            </a:extLst>
          </p:cNvPr>
          <p:cNvSpPr>
            <a:spLocks noGrp="1"/>
          </p:cNvSpPr>
          <p:nvPr>
            <p:ph type="title"/>
          </p:nvPr>
        </p:nvSpPr>
        <p:spPr>
          <a:xfrm>
            <a:off x="-1" y="296864"/>
            <a:ext cx="6192983" cy="707849"/>
          </a:xfrm>
        </p:spPr>
        <p:txBody>
          <a:bodyPr>
            <a:noAutofit/>
          </a:bodyPr>
          <a:lstStyle/>
          <a:p>
            <a:r>
              <a:rPr lang="en-GB" sz="2700" b="1" dirty="0">
                <a:solidFill>
                  <a:schemeClr val="bg1"/>
                </a:solidFill>
              </a:rPr>
              <a:t>Amir et </a:t>
            </a:r>
            <a:r>
              <a:rPr lang="en-GB" sz="2700" b="1" dirty="0" err="1">
                <a:solidFill>
                  <a:schemeClr val="bg1"/>
                </a:solidFill>
              </a:rPr>
              <a:t>Océane</a:t>
            </a:r>
            <a:r>
              <a:rPr lang="en-GB" sz="2700" b="1" dirty="0">
                <a:solidFill>
                  <a:schemeClr val="bg1"/>
                </a:solidFill>
              </a:rPr>
              <a:t> parle du voyage</a:t>
            </a:r>
          </a:p>
        </p:txBody>
      </p:sp>
      <p:pic>
        <p:nvPicPr>
          <p:cNvPr id="4" name="Picture 3">
            <a:extLst>
              <a:ext uri="{FF2B5EF4-FFF2-40B4-BE49-F238E27FC236}">
                <a16:creationId xmlns:a16="http://schemas.microsoft.com/office/drawing/2014/main" id="{ED3FD3B8-DA8A-0841-A57D-A40078B300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800" y="1364400"/>
            <a:ext cx="2397600" cy="2397600"/>
          </a:xfrm>
          <a:prstGeom prst="rect">
            <a:avLst/>
          </a:prstGeom>
        </p:spPr>
      </p:pic>
    </p:spTree>
    <p:extLst>
      <p:ext uri="{BB962C8B-B14F-4D97-AF65-F5344CB8AC3E}">
        <p14:creationId xmlns:p14="http://schemas.microsoft.com/office/powerpoint/2010/main" val="328825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192983" cy="707849"/>
          </a:xfrm>
        </p:spPr>
        <p:txBody>
          <a:bodyPr>
            <a:noAutofit/>
          </a:bodyPr>
          <a:lstStyle/>
          <a:p>
            <a:r>
              <a:rPr lang="en-GB" sz="2700" b="1" dirty="0">
                <a:solidFill>
                  <a:schemeClr val="bg1"/>
                </a:solidFill>
              </a:rPr>
              <a:t>Amir et </a:t>
            </a:r>
            <a:r>
              <a:rPr lang="en-GB" sz="2700" b="1" dirty="0" err="1">
                <a:solidFill>
                  <a:schemeClr val="bg1"/>
                </a:solidFill>
              </a:rPr>
              <a:t>Océane</a:t>
            </a:r>
            <a:r>
              <a:rPr lang="en-GB" sz="2700" b="1" dirty="0">
                <a:solidFill>
                  <a:schemeClr val="bg1"/>
                </a:solidFill>
              </a:rPr>
              <a:t> parle du voyage</a:t>
            </a:r>
          </a:p>
        </p:txBody>
      </p:sp>
      <p:sp>
        <p:nvSpPr>
          <p:cNvPr id="9" name="Rounded Rectangle 46">
            <a:extLst>
              <a:ext uri="{FF2B5EF4-FFF2-40B4-BE49-F238E27FC236}">
                <a16:creationId xmlns:a16="http://schemas.microsoft.com/office/drawing/2014/main" id="{B2BEE38D-CC56-460F-A06D-D69192CE9424}"/>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Speech Bubble: Rectangle with Corners Rounded 6">
            <a:extLst>
              <a:ext uri="{FF2B5EF4-FFF2-40B4-BE49-F238E27FC236}">
                <a16:creationId xmlns:a16="http://schemas.microsoft.com/office/drawing/2014/main" id="{F7008CF5-5781-4E1F-900F-431C2FC829E6}"/>
              </a:ext>
            </a:extLst>
          </p:cNvPr>
          <p:cNvSpPr/>
          <p:nvPr/>
        </p:nvSpPr>
        <p:spPr>
          <a:xfrm>
            <a:off x="4689566" y="1539862"/>
            <a:ext cx="5003074" cy="1952898"/>
          </a:xfrm>
          <a:prstGeom prst="wedgeRoundRectCallout">
            <a:avLst>
              <a:gd name="adj1" fmla="val 38697"/>
              <a:gd name="adj2" fmla="val 70565"/>
              <a:gd name="adj3" fmla="val 16667"/>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t"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t"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learning</a:t>
            </a: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a:t>
            </a:r>
            <a:r>
              <a:rPr kumimoji="0" lang="fr-FR"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learn</a:t>
            </a:r>
            <a:endPar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t"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languages</a:t>
            </a: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fr-FR"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5" name="Speech Bubble: Rectangle with Corners Rounded 44">
            <a:extLst>
              <a:ext uri="{FF2B5EF4-FFF2-40B4-BE49-F238E27FC236}">
                <a16:creationId xmlns:a16="http://schemas.microsoft.com/office/drawing/2014/main" id="{CFDADE83-F783-4FD7-BB46-249961E4B190}"/>
              </a:ext>
            </a:extLst>
          </p:cNvPr>
          <p:cNvSpPr/>
          <p:nvPr/>
        </p:nvSpPr>
        <p:spPr>
          <a:xfrm>
            <a:off x="2450515" y="4053342"/>
            <a:ext cx="5003074" cy="1952898"/>
          </a:xfrm>
          <a:prstGeom prst="wedgeRoundRectCallout">
            <a:avLst>
              <a:gd name="adj1" fmla="val -40937"/>
              <a:gd name="adj2" fmla="val -75923"/>
              <a:gd name="adj3" fmla="val 16667"/>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speaking</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/to </a:t>
            </a: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speak</a:t>
            </a:r>
            <a:endPar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Italian</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is</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difficult</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 for </a:t>
            </a: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your</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family</a:t>
            </a:r>
            <a:r>
              <a:rPr kumimoji="0" lang="fr-FR" sz="28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46" name="Action Button: Custom 16">
            <a:hlinkClick r:id="" action="ppaction://noaction" highlightClick="1">
              <a:snd r:embed="rId4" name="9. mes parents n'aiment pas.wav"/>
            </a:hlinkClick>
            <a:extLst>
              <a:ext uri="{FF2B5EF4-FFF2-40B4-BE49-F238E27FC236}">
                <a16:creationId xmlns:a16="http://schemas.microsoft.com/office/drawing/2014/main" id="{B87739B6-4320-42B2-BEFF-54BF5356CF6B}"/>
              </a:ext>
            </a:extLst>
          </p:cNvPr>
          <p:cNvSpPr/>
          <p:nvPr/>
        </p:nvSpPr>
        <p:spPr>
          <a:xfrm>
            <a:off x="6975103" y="1268836"/>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47" name="Action Button: Custom 16">
            <a:hlinkClick r:id="" action="ppaction://noaction" highlightClick="1">
              <a:snd r:embed="rId5" name="10 parler italien.wav"/>
            </a:hlinkClick>
            <a:extLst>
              <a:ext uri="{FF2B5EF4-FFF2-40B4-BE49-F238E27FC236}">
                <a16:creationId xmlns:a16="http://schemas.microsoft.com/office/drawing/2014/main" id="{CC081651-FD59-492E-9E28-7DFFF81FD94D}"/>
              </a:ext>
            </a:extLst>
          </p:cNvPr>
          <p:cNvSpPr/>
          <p:nvPr/>
        </p:nvSpPr>
        <p:spPr>
          <a:xfrm>
            <a:off x="4736052" y="3793742"/>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21" name="TextBox 20">
            <a:extLst>
              <a:ext uri="{FF2B5EF4-FFF2-40B4-BE49-F238E27FC236}">
                <a16:creationId xmlns:a16="http://schemas.microsoft.com/office/drawing/2014/main" id="{C973ACF0-7E31-4C15-BB5D-52C5B41F8D63}"/>
              </a:ext>
            </a:extLst>
          </p:cNvPr>
          <p:cNvSpPr txBox="1"/>
          <p:nvPr/>
        </p:nvSpPr>
        <p:spPr>
          <a:xfrm>
            <a:off x="5107108" y="1808165"/>
            <a:ext cx="3942046" cy="95410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My parents don’t like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learning</a:t>
            </a:r>
            <a:endPar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155DE140-4CCC-4109-A5D2-AD6E97E6D944}"/>
              </a:ext>
            </a:extLst>
          </p:cNvPr>
          <p:cNvSpPr txBox="1"/>
          <p:nvPr/>
        </p:nvSpPr>
        <p:spPr>
          <a:xfrm>
            <a:off x="2981048" y="4308123"/>
            <a:ext cx="3942008"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Speaking</a:t>
            </a:r>
            <a:endPar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 name="Picture 4">
            <a:extLst>
              <a:ext uri="{FF2B5EF4-FFF2-40B4-BE49-F238E27FC236}">
                <a16:creationId xmlns:a16="http://schemas.microsoft.com/office/drawing/2014/main" id="{23C032EB-B8EE-46CC-B3EE-B3AB47CBE2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9633" y="3301601"/>
            <a:ext cx="2704639" cy="2704639"/>
          </a:xfrm>
          <a:prstGeom prst="rect">
            <a:avLst/>
          </a:prstGeom>
        </p:spPr>
      </p:pic>
      <p:pic>
        <p:nvPicPr>
          <p:cNvPr id="13" name="Picture 12" descr="A picture containing doll&#10;&#10;Description automatically generated">
            <a:extLst>
              <a:ext uri="{FF2B5EF4-FFF2-40B4-BE49-F238E27FC236}">
                <a16:creationId xmlns:a16="http://schemas.microsoft.com/office/drawing/2014/main" id="{5095158B-B901-A24B-86FB-0A2454F716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800" y="1364400"/>
            <a:ext cx="2397600" cy="2397600"/>
          </a:xfrm>
          <a:prstGeom prst="rect">
            <a:avLst/>
          </a:prstGeom>
        </p:spPr>
      </p:pic>
    </p:spTree>
    <p:extLst>
      <p:ext uri="{BB962C8B-B14F-4D97-AF65-F5344CB8AC3E}">
        <p14:creationId xmlns:p14="http://schemas.microsoft.com/office/powerpoint/2010/main" val="3746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2800" b="1" dirty="0">
                <a:solidFill>
                  <a:schemeClr val="bg1"/>
                </a:solidFill>
              </a:rPr>
              <a:t>Mots qui </a:t>
            </a:r>
            <a:r>
              <a:rPr lang="en-GB" sz="2800" b="1" dirty="0" err="1">
                <a:solidFill>
                  <a:schemeClr val="bg1"/>
                </a:solidFill>
              </a:rPr>
              <a:t>finissent</a:t>
            </a:r>
            <a:r>
              <a:rPr lang="en-GB" sz="2800" b="1" dirty="0">
                <a:solidFill>
                  <a:schemeClr val="bg1"/>
                </a:solidFill>
              </a:rPr>
              <a:t> par -que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729921" cy="506614"/>
          </a:xfrm>
          <a:prstGeom prst="rect">
            <a:avLst/>
          </a:prstGeom>
          <a:noFill/>
        </p:spPr>
        <p:txBody>
          <a:bodyPr wrap="square" rtlCol="0">
            <a:spAutoFit/>
          </a:bodyPr>
          <a:lstStyle/>
          <a:p>
            <a:pPr>
              <a:lnSpc>
                <a:spcPct val="125000"/>
              </a:lnSpc>
              <a:spcAft>
                <a:spcPts val="1200"/>
              </a:spcAft>
            </a:pPr>
            <a:r>
              <a:rPr lang="en-US" sz="2400" dirty="0">
                <a:solidFill>
                  <a:schemeClr val="accent5">
                    <a:lumMod val="50000"/>
                  </a:schemeClr>
                </a:solidFill>
              </a:rPr>
              <a:t>This week you are learning two French words </a:t>
            </a:r>
            <a:r>
              <a:rPr lang="en-US" sz="2400" b="1" dirty="0">
                <a:solidFill>
                  <a:schemeClr val="accent5">
                    <a:lumMod val="50000"/>
                  </a:schemeClr>
                </a:solidFill>
              </a:rPr>
              <a:t>ending with </a:t>
            </a:r>
            <a:r>
              <a:rPr lang="en-US" sz="2400" b="1" dirty="0">
                <a:solidFill>
                  <a:srgbClr val="FA6501"/>
                </a:solidFill>
              </a:rPr>
              <a:t>-que</a:t>
            </a:r>
            <a:r>
              <a:rPr lang="en-US" sz="2400" dirty="0">
                <a:solidFill>
                  <a:schemeClr val="accent5">
                    <a:lumMod val="50000"/>
                  </a:schemeClr>
                </a:solidFill>
              </a:rPr>
              <a:t>. </a:t>
            </a:r>
          </a:p>
        </p:txBody>
      </p:sp>
      <p:sp>
        <p:nvSpPr>
          <p:cNvPr id="9" name="TextBox 8">
            <a:hlinkClick r:id="" action="ppaction://noaction">
              <a:snd r:embed="rId4" name="fantastique que.wav"/>
            </a:hlinkClick>
            <a:extLst>
              <a:ext uri="{FF2B5EF4-FFF2-40B4-BE49-F238E27FC236}">
                <a16:creationId xmlns:a16="http://schemas.microsoft.com/office/drawing/2014/main" id="{D7B7D8FA-01E7-435A-99D0-F73DBB0DEC7F}"/>
              </a:ext>
            </a:extLst>
          </p:cNvPr>
          <p:cNvSpPr txBox="1"/>
          <p:nvPr/>
        </p:nvSpPr>
        <p:spPr>
          <a:xfrm>
            <a:off x="1373798" y="3072305"/>
            <a:ext cx="3536887" cy="506614"/>
          </a:xfrm>
          <a:prstGeom prst="rect">
            <a:avLst/>
          </a:prstGeom>
          <a:noFill/>
        </p:spPr>
        <p:txBody>
          <a:bodyPr wrap="square">
            <a:spAutoFit/>
          </a:bodyPr>
          <a:lstStyle/>
          <a:p>
            <a:pPr marL="0" marR="0" lvl="0" indent="0" algn="l" defTabSz="914400" rtl="0" eaLnBrk="1" fontAlgn="auto" latinLnBrk="0" hangingPunct="1">
              <a:lnSpc>
                <a:spcPct val="125000"/>
              </a:lnSpc>
              <a:spcBef>
                <a:spcPts val="1800"/>
              </a:spcBef>
              <a:spcAft>
                <a:spcPts val="1800"/>
              </a:spcAft>
              <a:buClrTx/>
              <a:buSzTx/>
              <a:buFontTx/>
              <a:buNone/>
              <a:tabLst/>
              <a:defRPr/>
            </a:pPr>
            <a:r>
              <a:rPr kumimoji="0" lang="en-US" sz="2400" b="0" i="0" u="none" strike="noStrike" kern="1200" cap="none" spc="0" normalizeH="0" baseline="0" noProof="0" dirty="0">
                <a:ln>
                  <a:noFill/>
                </a:ln>
                <a:solidFill>
                  <a:srgbClr val="FA6501"/>
                </a:solidFill>
                <a:effectLst/>
                <a:uLnTx/>
                <a:uFillTx/>
                <a:latin typeface="Century Gothic" panose="020F0302020204030204"/>
                <a:ea typeface="+mn-ea"/>
                <a:cs typeface="+mn-cs"/>
              </a:rPr>
              <a:t>fantast</a:t>
            </a:r>
            <a:r>
              <a:rPr kumimoji="0" lang="en-US" sz="2400" i="0" u="none" strike="noStrike" kern="1200" cap="none" spc="0" normalizeH="0" baseline="0" noProof="0" dirty="0">
                <a:ln>
                  <a:noFill/>
                </a:ln>
                <a:solidFill>
                  <a:srgbClr val="FA6501"/>
                </a:solidFill>
                <a:effectLst/>
                <a:uLnTx/>
                <a:uFillTx/>
                <a:latin typeface="Century Gothic" panose="020F0302020204030204"/>
                <a:ea typeface="+mn-ea"/>
                <a:cs typeface="+mn-cs"/>
              </a:rPr>
              <a:t>i</a:t>
            </a:r>
            <a:r>
              <a:rPr kumimoji="0" lang="en-US" sz="2400" b="1" i="0" u="none" strike="noStrike" kern="1200" cap="none" spc="0" normalizeH="0" baseline="0" noProof="0" dirty="0">
                <a:ln>
                  <a:noFill/>
                </a:ln>
                <a:solidFill>
                  <a:srgbClr val="FA6501"/>
                </a:solidFill>
                <a:effectLst/>
                <a:uLnTx/>
                <a:uFillTx/>
                <a:latin typeface="Century Gothic" panose="020F0302020204030204"/>
                <a:ea typeface="+mn-ea"/>
                <a:cs typeface="+mn-cs"/>
              </a:rPr>
              <a:t>que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(fantast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0" name="TextBox 9">
            <a:hlinkClick r:id="" action="ppaction://noaction">
              <a:snd r:embed="rId5" name="historique que.wav"/>
            </a:hlinkClick>
            <a:extLst>
              <a:ext uri="{FF2B5EF4-FFF2-40B4-BE49-F238E27FC236}">
                <a16:creationId xmlns:a16="http://schemas.microsoft.com/office/drawing/2014/main" id="{FFCEF1E8-7F31-486C-A697-C196EA786A5E}"/>
              </a:ext>
            </a:extLst>
          </p:cNvPr>
          <p:cNvSpPr txBox="1"/>
          <p:nvPr/>
        </p:nvSpPr>
        <p:spPr>
          <a:xfrm>
            <a:off x="7019083" y="3072305"/>
            <a:ext cx="3098805" cy="506614"/>
          </a:xfrm>
          <a:prstGeom prst="rect">
            <a:avLst/>
          </a:prstGeom>
          <a:noFill/>
        </p:spPr>
        <p:txBody>
          <a:bodyPr wrap="square">
            <a:spAutoFit/>
          </a:bodyPr>
          <a:lstStyle/>
          <a:p>
            <a:pPr marL="0" marR="0" lvl="0" indent="0" algn="l" defTabSz="914400" rtl="0" eaLnBrk="1" fontAlgn="auto" latinLnBrk="0" hangingPunct="1">
              <a:lnSpc>
                <a:spcPct val="125000"/>
              </a:lnSpc>
              <a:spcBef>
                <a:spcPts val="1800"/>
              </a:spcBef>
              <a:spcAft>
                <a:spcPts val="1800"/>
              </a:spcAft>
              <a:buClrTx/>
              <a:buSzTx/>
              <a:buFontTx/>
              <a:buNone/>
              <a:tabLst/>
              <a:defRPr/>
            </a:pPr>
            <a:r>
              <a:rPr kumimoji="0" lang="en-US" sz="2400" b="0" i="0" u="none" strike="noStrike" kern="1200" cap="none" spc="0" normalizeH="0" baseline="0" noProof="0" dirty="0" err="1">
                <a:ln>
                  <a:noFill/>
                </a:ln>
                <a:solidFill>
                  <a:srgbClr val="FA6501"/>
                </a:solidFill>
                <a:effectLst/>
                <a:uLnTx/>
                <a:uFillTx/>
                <a:latin typeface="Century Gothic" panose="020F0302020204030204"/>
                <a:ea typeface="+mn-ea"/>
                <a:cs typeface="+mn-cs"/>
              </a:rPr>
              <a:t>histor</a:t>
            </a:r>
            <a:r>
              <a:rPr kumimoji="0" lang="en-US" sz="2400" i="0" u="none" strike="noStrike" kern="1200" cap="none" spc="0" normalizeH="0" baseline="0" noProof="0" dirty="0" err="1">
                <a:ln>
                  <a:noFill/>
                </a:ln>
                <a:solidFill>
                  <a:srgbClr val="FA6501"/>
                </a:solidFill>
                <a:effectLst/>
                <a:uLnTx/>
                <a:uFillTx/>
                <a:latin typeface="Century Gothic" panose="020F0302020204030204"/>
                <a:ea typeface="+mn-ea"/>
                <a:cs typeface="+mn-cs"/>
              </a:rPr>
              <a:t>i</a:t>
            </a:r>
            <a:r>
              <a:rPr kumimoji="0" lang="en-US" sz="2400" b="1" i="0" u="none" strike="noStrike" kern="1200" cap="none" spc="0" normalizeH="0" baseline="0" noProof="0" dirty="0" err="1">
                <a:ln>
                  <a:noFill/>
                </a:ln>
                <a:solidFill>
                  <a:srgbClr val="FA6501"/>
                </a:solidFill>
                <a:effectLst/>
                <a:uLnTx/>
                <a:uFillTx/>
                <a:latin typeface="Century Gothic" panose="020F0302020204030204"/>
                <a:ea typeface="+mn-ea"/>
                <a:cs typeface="+mn-cs"/>
              </a:rPr>
              <a:t>que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(histor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3" name="TextBox 12">
            <a:extLst>
              <a:ext uri="{FF2B5EF4-FFF2-40B4-BE49-F238E27FC236}">
                <a16:creationId xmlns:a16="http://schemas.microsoft.com/office/drawing/2014/main" id="{FA7C0A23-A607-4E79-9D7E-D3C062579734}"/>
              </a:ext>
            </a:extLst>
          </p:cNvPr>
          <p:cNvSpPr txBox="1"/>
          <p:nvPr/>
        </p:nvSpPr>
        <p:spPr>
          <a:xfrm>
            <a:off x="180001" y="4867591"/>
            <a:ext cx="11573849" cy="506614"/>
          </a:xfrm>
          <a:prstGeom prst="rect">
            <a:avLst/>
          </a:prstGeom>
          <a:noFill/>
        </p:spPr>
        <p:txBody>
          <a:bodyPr wrap="square">
            <a:spAutoFit/>
          </a:bodyPr>
          <a:lstStyle/>
          <a:p>
            <a:pPr marL="0" marR="0" lvl="0" indent="0" algn="l" defTabSz="914400" rtl="0" eaLnBrk="1" fontAlgn="auto" latinLnBrk="0" hangingPunct="1">
              <a:lnSpc>
                <a:spcPct val="125000"/>
              </a:lnSpc>
              <a:spcBef>
                <a:spcPts val="0"/>
              </a:spcBef>
              <a:spcAft>
                <a:spcPts val="1200"/>
              </a:spcAft>
              <a:buClrTx/>
              <a:buSzTx/>
              <a:buFontTx/>
              <a:buNone/>
              <a:tabLst/>
              <a:defRPr/>
            </a:pPr>
            <a:r>
              <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The only </a:t>
            </a:r>
            <a:r>
              <a:rPr kumimoji="0" lang="en-US"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spelling difference </a:t>
            </a:r>
            <a:r>
              <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is the </a:t>
            </a:r>
            <a:r>
              <a:rPr kumimoji="0" lang="en-US"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word ending. </a:t>
            </a:r>
            <a:endPar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A5B2B0D7-81FA-4AD3-9D4B-3DFEED21009D}"/>
              </a:ext>
            </a:extLst>
          </p:cNvPr>
          <p:cNvSpPr txBox="1"/>
          <p:nvPr/>
        </p:nvSpPr>
        <p:spPr>
          <a:xfrm>
            <a:off x="180000" y="5501451"/>
            <a:ext cx="12456500" cy="506614"/>
          </a:xfrm>
          <a:prstGeom prst="rect">
            <a:avLst/>
          </a:prstGeom>
          <a:noFill/>
        </p:spPr>
        <p:txBody>
          <a:bodyPr wrap="square">
            <a:spAutoFit/>
          </a:bodyPr>
          <a:lstStyle/>
          <a:p>
            <a:pPr lvl="0">
              <a:lnSpc>
                <a:spcPct val="125000"/>
              </a:lnSpc>
              <a:spcAft>
                <a:spcPts val="1200"/>
              </a:spcAft>
              <a:defRPr/>
            </a:pPr>
            <a:r>
              <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In French it’s </a:t>
            </a:r>
            <a:r>
              <a:rPr lang="en-US" sz="2400" dirty="0">
                <a:solidFill>
                  <a:schemeClr val="accent1">
                    <a:lumMod val="50000"/>
                  </a:schemeClr>
                </a:solidFill>
              </a:rPr>
              <a:t>-</a:t>
            </a:r>
            <a:r>
              <a:rPr kumimoji="0" lang="en-US" sz="2400" b="1" i="0" u="none" strike="noStrike" kern="1200" cap="none" spc="0" normalizeH="0" baseline="0" noProof="0" dirty="0">
                <a:ln>
                  <a:noFill/>
                </a:ln>
                <a:solidFill>
                  <a:srgbClr val="FA6501"/>
                </a:solidFill>
                <a:effectLst/>
                <a:uLnTx/>
                <a:uFillTx/>
                <a:latin typeface="Century Gothic" panose="020F0302020204030204"/>
                <a:ea typeface="+mn-ea"/>
                <a:cs typeface="+mn-cs"/>
              </a:rPr>
              <a:t>que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in English it’s </a:t>
            </a:r>
            <a:r>
              <a:rPr kumimoji="0" lang="en-US" sz="24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r>
              <a:rPr kumimoji="0" lang="en-US" sz="2400" b="1" i="0" u="none" strike="noStrike" kern="1200" cap="none" spc="0" normalizeH="0" baseline="0" noProof="0" dirty="0">
                <a:ln>
                  <a:noFill/>
                </a:ln>
                <a:solidFill>
                  <a:srgbClr val="FA6501"/>
                </a:solidFill>
                <a:effectLst/>
                <a:uLnTx/>
                <a:uFillTx/>
                <a:latin typeface="Century Gothic" panose="020F0302020204030204"/>
                <a:ea typeface="+mn-ea"/>
                <a:cs typeface="+mn-cs"/>
              </a:rPr>
              <a:t>c</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How are these </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endings pronounced?</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9DE2A873-3469-4158-9BDF-33F9AC56E579}"/>
              </a:ext>
            </a:extLst>
          </p:cNvPr>
          <p:cNvSpPr txBox="1"/>
          <p:nvPr/>
        </p:nvSpPr>
        <p:spPr>
          <a:xfrm>
            <a:off x="180000" y="3909348"/>
            <a:ext cx="11573850" cy="830997"/>
          </a:xfrm>
          <a:prstGeom prst="rect">
            <a:avLst/>
          </a:prstGeom>
          <a:noFill/>
        </p:spPr>
        <p:txBody>
          <a:bodyPr wrap="square">
            <a:spAutoFit/>
          </a:bodyPr>
          <a:lstStyle/>
          <a:p>
            <a:pPr marL="0" marR="0" lvl="0" indent="0" algn="l" defTabSz="914400" rtl="0" eaLnBrk="1" fontAlgn="auto" latinLnBrk="0" hangingPunct="1">
              <a:spcBef>
                <a:spcPts val="0"/>
              </a:spcBef>
              <a:spcAft>
                <a:spcPts val="1200"/>
              </a:spcAft>
              <a:buClrTx/>
              <a:buSzTx/>
              <a:buFontTx/>
              <a:buNone/>
              <a:tabLst/>
              <a:defRPr/>
            </a:pPr>
            <a:r>
              <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Notice that they are </a:t>
            </a:r>
            <a:r>
              <a:rPr kumimoji="0" lang="en-US"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spelled similarly in English and French </a:t>
            </a:r>
            <a:r>
              <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and have the </a:t>
            </a:r>
            <a:r>
              <a:rPr kumimoji="0" lang="en-US"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same meaning</a:t>
            </a:r>
            <a:r>
              <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They are </a:t>
            </a:r>
            <a:r>
              <a:rPr kumimoji="0" lang="en-US"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cognates</a:t>
            </a:r>
            <a:r>
              <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p>
        </p:txBody>
      </p:sp>
      <p:pic>
        <p:nvPicPr>
          <p:cNvPr id="1026" name="Picture 2" descr="Thumb, Positive, Finger, Excellent">
            <a:extLst>
              <a:ext uri="{FF2B5EF4-FFF2-40B4-BE49-F238E27FC236}">
                <a16:creationId xmlns:a16="http://schemas.microsoft.com/office/drawing/2014/main" id="{45B432F2-69FC-47C6-BE9E-574F606DC0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2765" y="2176289"/>
            <a:ext cx="569477" cy="83099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Thumb, Positive, Finger, Excellent">
            <a:extLst>
              <a:ext uri="{FF2B5EF4-FFF2-40B4-BE49-F238E27FC236}">
                <a16:creationId xmlns:a16="http://schemas.microsoft.com/office/drawing/2014/main" id="{721F1DC9-15FF-4528-B6D1-F4C157BA6A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7054" y="2155190"/>
            <a:ext cx="569477" cy="8309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gyptian, Egypt, Ancient, Historic">
            <a:extLst>
              <a:ext uri="{FF2B5EF4-FFF2-40B4-BE49-F238E27FC236}">
                <a16:creationId xmlns:a16="http://schemas.microsoft.com/office/drawing/2014/main" id="{E0B925CF-F2DC-4B5E-8A40-7C9D94AA42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60875" y="2133042"/>
            <a:ext cx="497692" cy="995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42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5"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pour/sans + </a:t>
            </a:r>
            <a:r>
              <a:rPr lang="en-GB" sz="3600" b="1" dirty="0" err="1">
                <a:solidFill>
                  <a:schemeClr val="bg1"/>
                </a:solidFill>
              </a:rPr>
              <a:t>infinitif</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DF9F18FC-1E50-40B0-91AC-36BA896007A3}"/>
              </a:ext>
            </a:extLst>
          </p:cNvPr>
          <p:cNvSpPr txBox="1"/>
          <p:nvPr/>
        </p:nvSpPr>
        <p:spPr>
          <a:xfrm>
            <a:off x="180000" y="1163992"/>
            <a:ext cx="11602425" cy="48231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know two more uses of the </a:t>
            </a:r>
            <a:r>
              <a:rPr lang="en-US" sz="2400" dirty="0">
                <a:solidFill>
                  <a:srgbClr val="4472C4">
                    <a:lumMod val="50000"/>
                  </a:srgbClr>
                </a:solidFill>
                <a:latin typeface="Century Gothic" panose="020F0302020204030204"/>
              </a:rPr>
              <a:t>infinitive in French.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Use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a:t>
            </a:r>
            <a:r>
              <a:rPr lang="en-US" sz="2400" dirty="0">
                <a:solidFill>
                  <a:srgbClr val="4472C4">
                    <a:lumMod val="50000"/>
                  </a:srgbClr>
                </a:solidFill>
                <a:latin typeface="Century Gothic" panose="020F0302020204030204"/>
              </a:rPr>
              <a:t>e infinitive </a:t>
            </a:r>
            <a:r>
              <a:rPr lang="en-US" sz="2400" b="1" dirty="0">
                <a:solidFill>
                  <a:srgbClr val="4472C4">
                    <a:lumMod val="50000"/>
                  </a:srgbClr>
                </a:solidFill>
                <a:latin typeface="Century Gothic" panose="020F0302020204030204"/>
              </a:rPr>
              <a:t>after</a:t>
            </a:r>
            <a:r>
              <a:rPr lang="en-US" sz="2400" dirty="0">
                <a:solidFill>
                  <a:srgbClr val="4472C4">
                    <a:lumMod val="50000"/>
                  </a:srgbClr>
                </a:solidFill>
                <a:latin typeface="Century Gothic" panose="020F0302020204030204"/>
              </a:rPr>
              <a:t> </a:t>
            </a:r>
            <a:r>
              <a:rPr lang="en-US" sz="2400" b="1" dirty="0">
                <a:solidFill>
                  <a:srgbClr val="4472C4">
                    <a:lumMod val="50000"/>
                  </a:srgbClr>
                </a:solidFill>
                <a:latin typeface="Century Gothic" panose="020F0302020204030204"/>
              </a:rPr>
              <a:t>pour</a:t>
            </a:r>
            <a:r>
              <a:rPr lang="en-US" sz="2400" dirty="0">
                <a:solidFill>
                  <a:srgbClr val="4472C4">
                    <a:lumMod val="50000"/>
                  </a:srgbClr>
                </a:solidFill>
                <a:latin typeface="Century Gothic" panose="020F0302020204030204"/>
              </a:rPr>
              <a:t> to say why someone is doing something: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lvl="0">
              <a:lnSpc>
                <a:spcPct val="150000"/>
              </a:lnSpc>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vais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b="1" dirty="0">
                <a:solidFill>
                  <a:srgbClr val="4472C4">
                    <a:lumMod val="50000"/>
                  </a:srgbClr>
                </a:solidFill>
              </a:rPr>
              <a:t>à la </a:t>
            </a:r>
            <a:r>
              <a:rPr lang="en-US" sz="2400" b="1" dirty="0" err="1">
                <a:solidFill>
                  <a:srgbClr val="4472C4">
                    <a:lumMod val="50000"/>
                  </a:srgbClr>
                </a:solidFill>
                <a:latin typeface="Century Gothic" panose="020F0302020204030204"/>
              </a:rPr>
              <a:t>piscince</a:t>
            </a:r>
            <a:r>
              <a:rPr lang="en-US" sz="2400" b="1" dirty="0">
                <a:solidFill>
                  <a:srgbClr val="4472C4">
                    <a:lumMod val="50000"/>
                  </a:srgbClr>
                </a:solidFill>
                <a:latin typeface="Century Gothic" panose="020F0302020204030204"/>
              </a:rPr>
              <a:t> </a:t>
            </a:r>
            <a:r>
              <a:rPr lang="en-US" sz="2400" b="1" dirty="0">
                <a:solidFill>
                  <a:schemeClr val="accent2"/>
                </a:solidFill>
                <a:latin typeface="Century Gothic" panose="020F0302020204030204"/>
              </a:rPr>
              <a:t>pour</a:t>
            </a:r>
            <a:r>
              <a:rPr lang="en-US" sz="2400" b="1" dirty="0">
                <a:solidFill>
                  <a:srgbClr val="4472C4">
                    <a:lumMod val="50000"/>
                  </a:srgbClr>
                </a:solidFill>
                <a:latin typeface="Century Gothic" panose="020F0302020204030204"/>
              </a:rPr>
              <a:t> </a:t>
            </a:r>
            <a:r>
              <a:rPr lang="en-US" sz="2400" b="1" dirty="0">
                <a:solidFill>
                  <a:srgbClr val="4472C4">
                    <a:lumMod val="50000"/>
                  </a:srgbClr>
                </a:solidFill>
              </a:rPr>
              <a:t>faire de </a:t>
            </a:r>
            <a:r>
              <a:rPr lang="en-US" sz="2400" b="1" dirty="0" err="1">
                <a:solidFill>
                  <a:srgbClr val="4472C4">
                    <a:lumMod val="50000"/>
                  </a:srgbClr>
                </a:solidFill>
              </a:rPr>
              <a:t>l'exercice</a:t>
            </a:r>
            <a:r>
              <a:rPr lang="en-US" sz="2400" b="1" dirty="0">
                <a:solidFill>
                  <a:srgbClr val="4472C4">
                    <a:lumMod val="50000"/>
                  </a:srgbClr>
                </a:solidFill>
              </a:rPr>
              <a:t>.</a:t>
            </a:r>
            <a:br>
              <a:rPr lang="en-US" sz="2400" b="1" dirty="0">
                <a:solidFill>
                  <a:srgbClr val="4472C4">
                    <a:lumMod val="50000"/>
                  </a:srgbClr>
                </a:solidFill>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I’m going to the swimming </a:t>
            </a:r>
            <a:r>
              <a:rPr kumimoji="0" lang="en-US" sz="2400" b="1" i="0" u="none" strike="noStrike" kern="1200" cap="none" spc="0" normalizeH="0" baseline="0" noProof="0" dirty="0">
                <a:ln>
                  <a:noFill/>
                </a:ln>
                <a:solidFill>
                  <a:schemeClr val="accent2"/>
                </a:solidFill>
                <a:effectLst/>
                <a:uLnTx/>
                <a:uFillTx/>
                <a:latin typeface="Century Gothic" panose="020F0302020204030204"/>
                <a:ea typeface="+mn-ea"/>
                <a:cs typeface="+mn-cs"/>
              </a:rPr>
              <a:t>to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som</a:t>
            </a:r>
            <a:r>
              <a:rPr lang="en-US" sz="2400" dirty="0">
                <a:solidFill>
                  <a:srgbClr val="4472C4">
                    <a:lumMod val="50000"/>
                  </a:srgbClr>
                </a:solidFill>
                <a:latin typeface="Century Gothic" panose="020F0302020204030204"/>
              </a:rPr>
              <a:t>e exercise.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Use the infinitive after </a:t>
            </a:r>
            <a:r>
              <a:rPr lang="en-US" sz="2400" b="1" dirty="0">
                <a:solidFill>
                  <a:srgbClr val="4472C4">
                    <a:lumMod val="50000"/>
                  </a:srgbClr>
                </a:solidFill>
                <a:latin typeface="Century Gothic" panose="020F0302020204030204"/>
              </a:rPr>
              <a:t>sans</a:t>
            </a:r>
            <a:r>
              <a:rPr lang="en-US" sz="2400" dirty="0">
                <a:solidFill>
                  <a:srgbClr val="4472C4">
                    <a:lumMod val="50000"/>
                  </a:srgbClr>
                </a:solidFill>
                <a:latin typeface="Century Gothic" panose="020F0302020204030204"/>
              </a:rPr>
              <a:t> to mean “without doing something”: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Il </a:t>
            </a:r>
            <a:r>
              <a:rPr lang="en-US" sz="2400" b="1" dirty="0" err="1">
                <a:solidFill>
                  <a:srgbClr val="4472C4">
                    <a:lumMod val="50000"/>
                  </a:srgbClr>
                </a:solidFill>
                <a:latin typeface="Century Gothic" panose="020F0302020204030204"/>
              </a:rPr>
              <a:t>regarde</a:t>
            </a:r>
            <a:r>
              <a:rPr lang="en-US" sz="2400" b="1" dirty="0">
                <a:solidFill>
                  <a:srgbClr val="4472C4">
                    <a:lumMod val="50000"/>
                  </a:srgbClr>
                </a:solidFill>
                <a:latin typeface="Century Gothic" panose="020F0302020204030204"/>
              </a:rPr>
              <a:t> un film </a:t>
            </a:r>
            <a:r>
              <a:rPr lang="en-US" sz="2400" b="1" dirty="0">
                <a:solidFill>
                  <a:schemeClr val="accent2"/>
                </a:solidFill>
                <a:latin typeface="Century Gothic" panose="020F0302020204030204"/>
              </a:rPr>
              <a:t>sans</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écouter</a:t>
            </a:r>
            <a:r>
              <a:rPr lang="en-US" sz="2400" b="1" dirty="0">
                <a:solidFill>
                  <a:srgbClr val="4472C4">
                    <a:lumMod val="50000"/>
                  </a:srgbClr>
                </a:solidFill>
                <a:latin typeface="Century Gothic" panose="020F0302020204030204"/>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He’s watching a film </a:t>
            </a:r>
            <a:r>
              <a:rPr kumimoji="0" lang="en-US" sz="2400" b="1" i="0" u="none" strike="noStrike" kern="1200" cap="none" spc="0" normalizeH="0" baseline="0" noProof="0" dirty="0">
                <a:ln>
                  <a:noFill/>
                </a:ln>
                <a:solidFill>
                  <a:schemeClr val="accent2"/>
                </a:solidFill>
                <a:effectLst/>
                <a:uLnTx/>
                <a:uFillTx/>
                <a:latin typeface="Century Gothic" panose="020F0302020204030204"/>
                <a:ea typeface="+mn-ea"/>
                <a:cs typeface="+mn-cs"/>
              </a:rPr>
              <a:t>without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listening.</a:t>
            </a:r>
          </a:p>
        </p:txBody>
      </p:sp>
    </p:spTree>
    <p:extLst>
      <p:ext uri="{BB962C8B-B14F-4D97-AF65-F5344CB8AC3E}">
        <p14:creationId xmlns:p14="http://schemas.microsoft.com/office/powerpoint/2010/main" val="108714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6130284-AAF6-344B-871C-D2A825E9B1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0268" y="5192230"/>
            <a:ext cx="1077549" cy="1077549"/>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Un message à Abdel</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11803540" cy="5106270"/>
          </a:xfrm>
          <a:prstGeom prst="rect">
            <a:avLst/>
          </a:prstGeom>
          <a:noFill/>
        </p:spPr>
        <p:txBody>
          <a:bodyPr wrap="square" rtlCol="0">
            <a:spAutoFit/>
          </a:bodyPr>
          <a:lstStyle/>
          <a:p>
            <a:pPr lvl="0">
              <a:lnSpc>
                <a:spcPct val="150000"/>
              </a:lnSpc>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vais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vacances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ski avec la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famille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d’Océane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a:ln>
                  <a:noFill/>
                </a:ln>
                <a:solidFill>
                  <a:schemeClr val="accent2"/>
                </a:solidFill>
                <a:effectLst/>
                <a:uLnTx/>
                <a:uFillTx/>
                <a:latin typeface="Century Gothic" panose="020F0302020204030204"/>
                <a:ea typeface="+mn-ea"/>
                <a:cs typeface="+mn-cs"/>
              </a:rPr>
              <a:t>pour aider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avec les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pistes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difficiles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Elle</a:t>
            </a:r>
            <a:r>
              <a:rPr lang="en-US" sz="2200" dirty="0">
                <a:solidFill>
                  <a:srgbClr val="4472C4">
                    <a:lumMod val="50000"/>
                  </a:srgbClr>
                </a:solidFill>
              </a:rPr>
              <a:t> </a:t>
            </a:r>
            <a:r>
              <a:rPr lang="en-US" sz="2200" dirty="0" err="1">
                <a:solidFill>
                  <a:srgbClr val="4472C4">
                    <a:lumMod val="50000"/>
                  </a:srgbClr>
                </a:solidFill>
              </a:rPr>
              <a:t>veut</a:t>
            </a:r>
            <a:r>
              <a:rPr lang="en-US" sz="2200" dirty="0">
                <a:solidFill>
                  <a:srgbClr val="4472C4">
                    <a:lumMod val="50000"/>
                  </a:srgbClr>
                </a:solidFill>
              </a:rPr>
              <a:t> </a:t>
            </a:r>
            <a:r>
              <a:rPr lang="en-US" sz="2200" dirty="0" err="1">
                <a:solidFill>
                  <a:srgbClr val="4472C4">
                    <a:lumMod val="50000"/>
                  </a:srgbClr>
                </a:solidFill>
              </a:rPr>
              <a:t>aller</a:t>
            </a:r>
            <a:r>
              <a:rPr lang="en-US" sz="2200" dirty="0">
                <a:solidFill>
                  <a:srgbClr val="4472C4">
                    <a:lumMod val="50000"/>
                  </a:srgbClr>
                </a:solidFill>
              </a:rPr>
              <a:t> sur les </a:t>
            </a:r>
            <a:r>
              <a:rPr lang="en-US" sz="2200" dirty="0" err="1">
                <a:solidFill>
                  <a:srgbClr val="4472C4">
                    <a:lumMod val="50000"/>
                  </a:srgbClr>
                </a:solidFill>
              </a:rPr>
              <a:t>pistes</a:t>
            </a:r>
            <a:r>
              <a:rPr lang="en-US" sz="2200" dirty="0">
                <a:solidFill>
                  <a:srgbClr val="4472C4">
                    <a:lumMod val="50000"/>
                  </a:srgbClr>
                </a:solidFill>
              </a:rPr>
              <a:t> rouges </a:t>
            </a:r>
            <a:r>
              <a:rPr lang="en-US" sz="2200" b="1" dirty="0">
                <a:solidFill>
                  <a:schemeClr val="accent2"/>
                </a:solidFill>
              </a:rPr>
              <a:t>pour </a:t>
            </a:r>
            <a:r>
              <a:rPr lang="en-US" sz="2200" b="1" dirty="0" err="1">
                <a:solidFill>
                  <a:schemeClr val="accent2"/>
                </a:solidFill>
              </a:rPr>
              <a:t>pratiquer</a:t>
            </a:r>
            <a:r>
              <a:rPr lang="en-US" sz="2200" dirty="0">
                <a:solidFill>
                  <a:srgbClr val="4472C4">
                    <a:lumMod val="50000"/>
                  </a:srgbClr>
                </a:solidFill>
              </a:rPr>
              <a:t>. </a:t>
            </a:r>
            <a:r>
              <a:rPr lang="en-US" sz="2200" dirty="0" err="1">
                <a:solidFill>
                  <a:srgbClr val="4472C4">
                    <a:lumMod val="50000"/>
                  </a:srgbClr>
                </a:solidFill>
              </a:rPr>
              <a:t>Mais</a:t>
            </a:r>
            <a:r>
              <a:rPr lang="en-US" sz="2200" dirty="0">
                <a:solidFill>
                  <a:srgbClr val="4472C4">
                    <a:lumMod val="50000"/>
                  </a:srgbClr>
                </a:solidFill>
              </a:rPr>
              <a:t> ma </a:t>
            </a:r>
            <a:r>
              <a:rPr lang="en-US" sz="2200" dirty="0" err="1">
                <a:solidFill>
                  <a:srgbClr val="4472C4">
                    <a:lumMod val="50000"/>
                  </a:srgbClr>
                </a:solidFill>
              </a:rPr>
              <a:t>m</a:t>
            </a:r>
            <a:r>
              <a:rPr lang="en-US" sz="2200" dirty="0" err="1">
                <a:solidFill>
                  <a:srgbClr val="4472C4">
                    <a:lumMod val="50000"/>
                  </a:srgbClr>
                </a:solidFill>
                <a:latin typeface="Century Gothic" panose="020B0502020202020204" pitchFamily="34" charset="0"/>
              </a:rPr>
              <a:t>ère</a:t>
            </a:r>
            <a:r>
              <a:rPr lang="en-US" sz="2200" dirty="0">
                <a:solidFill>
                  <a:srgbClr val="4472C4">
                    <a:lumMod val="50000"/>
                  </a:srgbClr>
                </a:solidFill>
                <a:latin typeface="Century Gothic" panose="020B0502020202020204" pitchFamily="34" charset="0"/>
              </a:rPr>
              <a:t> a </a:t>
            </a:r>
            <a:r>
              <a:rPr lang="en-US" sz="2200" dirty="0" err="1">
                <a:solidFill>
                  <a:srgbClr val="4472C4">
                    <a:lumMod val="50000"/>
                  </a:srgbClr>
                </a:solidFill>
                <a:latin typeface="Century Gothic" panose="020B0502020202020204" pitchFamily="34" charset="0"/>
              </a:rPr>
              <a:t>une</a:t>
            </a:r>
            <a:r>
              <a:rPr lang="en-US" sz="2200" dirty="0">
                <a:solidFill>
                  <a:srgbClr val="4472C4">
                    <a:lumMod val="50000"/>
                  </a:srgbClr>
                </a:solidFill>
                <a:latin typeface="Century Gothic" panose="020B0502020202020204" pitchFamily="34" charset="0"/>
              </a:rPr>
              <a:t> attitude </a:t>
            </a:r>
            <a:r>
              <a:rPr lang="en-US" sz="2200" dirty="0" err="1">
                <a:solidFill>
                  <a:srgbClr val="4472C4">
                    <a:lumMod val="50000"/>
                  </a:srgbClr>
                </a:solidFill>
                <a:latin typeface="Century Gothic" panose="020B0502020202020204" pitchFamily="34" charset="0"/>
              </a:rPr>
              <a:t>négative</a:t>
            </a:r>
            <a:r>
              <a:rPr lang="en-US" sz="2200" dirty="0">
                <a:solidFill>
                  <a:srgbClr val="4472C4">
                    <a:lumMod val="50000"/>
                  </a:srgbClr>
                </a:solidFill>
                <a:latin typeface="Century Gothic" panose="020B0502020202020204" pitchFamily="34" charset="0"/>
              </a:rPr>
              <a:t> !</a:t>
            </a:r>
            <a:r>
              <a:rPr lang="en-US" sz="2200" dirty="0">
                <a:solidFill>
                  <a:srgbClr val="4472C4">
                    <a:lumMod val="50000"/>
                  </a:srgbClr>
                </a:solidFill>
              </a:rPr>
              <a:t> Tu </a:t>
            </a:r>
            <a:r>
              <a:rPr lang="en-US" sz="2200" dirty="0" err="1">
                <a:solidFill>
                  <a:srgbClr val="4472C4">
                    <a:lumMod val="50000"/>
                  </a:srgbClr>
                </a:solidFill>
              </a:rPr>
              <a:t>viens</a:t>
            </a:r>
            <a:r>
              <a:rPr lang="en-US" sz="2200" dirty="0">
                <a:solidFill>
                  <a:srgbClr val="4472C4">
                    <a:lumMod val="50000"/>
                  </a:srgbClr>
                </a:solidFill>
              </a:rPr>
              <a:t> </a:t>
            </a:r>
            <a:r>
              <a:rPr lang="en-US" sz="2200" dirty="0" err="1">
                <a:solidFill>
                  <a:srgbClr val="4472C4">
                    <a:lumMod val="50000"/>
                  </a:srgbClr>
                </a:solidFill>
              </a:rPr>
              <a:t>parfois</a:t>
            </a:r>
            <a:r>
              <a:rPr lang="en-US" sz="2200" dirty="0">
                <a:solidFill>
                  <a:srgbClr val="4472C4">
                    <a:lumMod val="50000"/>
                  </a:srgbClr>
                </a:solidFill>
              </a:rPr>
              <a:t> avec ma </a:t>
            </a:r>
            <a:r>
              <a:rPr lang="en-US" sz="2200" dirty="0" err="1">
                <a:solidFill>
                  <a:srgbClr val="4472C4">
                    <a:lumMod val="50000"/>
                  </a:srgbClr>
                </a:solidFill>
              </a:rPr>
              <a:t>famille</a:t>
            </a:r>
            <a:r>
              <a:rPr lang="en-US" sz="2200" dirty="0">
                <a:solidFill>
                  <a:srgbClr val="4472C4">
                    <a:lumMod val="50000"/>
                  </a:srgbClr>
                </a:solidFill>
              </a:rPr>
              <a:t> </a:t>
            </a:r>
            <a:r>
              <a:rPr lang="en-US" sz="2200" b="1" dirty="0">
                <a:solidFill>
                  <a:schemeClr val="accent2"/>
                </a:solidFill>
              </a:rPr>
              <a:t>pour </a:t>
            </a:r>
            <a:r>
              <a:rPr lang="en-US" sz="2200" b="1" dirty="0" err="1">
                <a:solidFill>
                  <a:schemeClr val="accent2"/>
                </a:solidFill>
              </a:rPr>
              <a:t>apprendre</a:t>
            </a:r>
            <a:r>
              <a:rPr lang="en-US" sz="2200" dirty="0">
                <a:solidFill>
                  <a:srgbClr val="4472C4">
                    <a:lumMod val="50000"/>
                  </a:srgbClr>
                </a:solidFill>
              </a:rPr>
              <a:t>. Tu </a:t>
            </a:r>
            <a:r>
              <a:rPr lang="en-US" sz="2200" dirty="0" err="1">
                <a:solidFill>
                  <a:srgbClr val="4472C4">
                    <a:lumMod val="50000"/>
                  </a:srgbClr>
                </a:solidFill>
              </a:rPr>
              <a:t>sais</a:t>
            </a:r>
            <a:r>
              <a:rPr lang="en-US" sz="2200" dirty="0">
                <a:solidFill>
                  <a:srgbClr val="4472C4">
                    <a:lumMod val="50000"/>
                  </a:srgbClr>
                </a:solidFill>
              </a:rPr>
              <a:t> faire du ski </a:t>
            </a:r>
            <a:r>
              <a:rPr lang="en-US" sz="2200" b="1" dirty="0">
                <a:solidFill>
                  <a:schemeClr val="accent2"/>
                </a:solidFill>
              </a:rPr>
              <a:t>sans faire</a:t>
            </a:r>
            <a:r>
              <a:rPr lang="en-US" sz="2200" dirty="0">
                <a:solidFill>
                  <a:srgbClr val="4472C4">
                    <a:lumMod val="50000"/>
                  </a:srgbClr>
                </a:solidFill>
              </a:rPr>
              <a:t>        des choses </a:t>
            </a:r>
            <a:r>
              <a:rPr lang="en-US" sz="2200" dirty="0" err="1">
                <a:solidFill>
                  <a:srgbClr val="4472C4">
                    <a:lumMod val="50000"/>
                  </a:srgbClr>
                </a:solidFill>
              </a:rPr>
              <a:t>dangereuses</a:t>
            </a:r>
            <a:r>
              <a:rPr lang="en-US" sz="2200" dirty="0">
                <a:solidFill>
                  <a:srgbClr val="4472C4">
                    <a:lumMod val="50000"/>
                  </a:srgbClr>
                </a:solidFill>
              </a:rPr>
              <a:t>. Si </a:t>
            </a:r>
            <a:r>
              <a:rPr lang="en-US" sz="2200" dirty="0" err="1">
                <a:solidFill>
                  <a:srgbClr val="4472C4">
                    <a:lumMod val="50000"/>
                  </a:srgbClr>
                </a:solidFill>
              </a:rPr>
              <a:t>tu</a:t>
            </a:r>
            <a:r>
              <a:rPr lang="en-US" sz="2200" dirty="0">
                <a:solidFill>
                  <a:srgbClr val="4472C4">
                    <a:lumMod val="50000"/>
                  </a:srgbClr>
                </a:solidFill>
              </a:rPr>
              <a:t> descends les </a:t>
            </a:r>
            <a:r>
              <a:rPr lang="en-US" sz="2200" dirty="0" err="1">
                <a:solidFill>
                  <a:srgbClr val="4472C4">
                    <a:lumMod val="50000"/>
                  </a:srgbClr>
                </a:solidFill>
              </a:rPr>
              <a:t>pistes</a:t>
            </a:r>
            <a:r>
              <a:rPr lang="en-US" sz="2200" dirty="0">
                <a:solidFill>
                  <a:srgbClr val="4472C4">
                    <a:lumMod val="50000"/>
                  </a:srgbClr>
                </a:solidFill>
              </a:rPr>
              <a:t>    </a:t>
            </a:r>
            <a:r>
              <a:rPr lang="en-US" sz="2200" b="1" dirty="0">
                <a:solidFill>
                  <a:schemeClr val="accent2"/>
                </a:solidFill>
              </a:rPr>
              <a:t>sans respecter      </a:t>
            </a:r>
            <a:r>
              <a:rPr lang="en-US" sz="2200" dirty="0">
                <a:solidFill>
                  <a:srgbClr val="4472C4">
                    <a:lumMod val="50000"/>
                  </a:srgbClr>
                </a:solidFill>
              </a:rPr>
              <a:t>les </a:t>
            </a:r>
            <a:r>
              <a:rPr lang="en-US" sz="2200" dirty="0" err="1">
                <a:solidFill>
                  <a:srgbClr val="4472C4">
                    <a:lumMod val="50000"/>
                  </a:srgbClr>
                </a:solidFill>
              </a:rPr>
              <a:t>r</a:t>
            </a:r>
            <a:r>
              <a:rPr lang="en-US" sz="2200" dirty="0" err="1">
                <a:solidFill>
                  <a:srgbClr val="4472C4">
                    <a:lumMod val="50000"/>
                  </a:srgbClr>
                </a:solidFill>
                <a:latin typeface="Century Gothic" panose="020B0502020202020204" pitchFamily="34" charset="0"/>
              </a:rPr>
              <a:t>ègles</a:t>
            </a:r>
            <a:r>
              <a:rPr lang="en-US" sz="2200" dirty="0">
                <a:solidFill>
                  <a:srgbClr val="4472C4">
                    <a:lumMod val="50000"/>
                  </a:srgbClr>
                </a:solidFill>
                <a:latin typeface="Century Gothic" panose="020B0502020202020204" pitchFamily="34" charset="0"/>
              </a:rPr>
              <a:t>, </a:t>
            </a:r>
            <a:r>
              <a:rPr lang="en-US" sz="2200" dirty="0" err="1">
                <a:solidFill>
                  <a:srgbClr val="4472C4">
                    <a:lumMod val="50000"/>
                  </a:srgbClr>
                </a:solidFill>
                <a:latin typeface="Century Gothic" panose="020B0502020202020204" pitchFamily="34" charset="0"/>
              </a:rPr>
              <a:t>c’est</a:t>
            </a:r>
            <a:r>
              <a:rPr lang="en-US" sz="2200" dirty="0">
                <a:solidFill>
                  <a:srgbClr val="4472C4">
                    <a:lumMod val="50000"/>
                  </a:srgbClr>
                </a:solidFill>
                <a:latin typeface="Century Gothic" panose="020B0502020202020204" pitchFamily="34" charset="0"/>
              </a:rPr>
              <a:t> </a:t>
            </a:r>
            <a:r>
              <a:rPr lang="en-US" sz="2200" dirty="0" err="1">
                <a:solidFill>
                  <a:srgbClr val="4472C4">
                    <a:lumMod val="50000"/>
                  </a:srgbClr>
                </a:solidFill>
                <a:latin typeface="Century Gothic" panose="020B0502020202020204" pitchFamily="34" charset="0"/>
              </a:rPr>
              <a:t>différent</a:t>
            </a:r>
            <a:r>
              <a:rPr lang="en-US" sz="2200" dirty="0">
                <a:solidFill>
                  <a:srgbClr val="4472C4">
                    <a:lumMod val="50000"/>
                  </a:srgbClr>
                </a:solidFill>
                <a:latin typeface="Century Gothic" panose="020B0502020202020204" pitchFamily="34" charset="0"/>
              </a:rPr>
              <a:t>. </a:t>
            </a:r>
            <a:r>
              <a:rPr lang="en-US" sz="2200" dirty="0" err="1">
                <a:solidFill>
                  <a:srgbClr val="4472C4">
                    <a:lumMod val="50000"/>
                  </a:srgbClr>
                </a:solidFill>
                <a:latin typeface="Century Gothic" panose="020F0302020204030204"/>
              </a:rPr>
              <a:t>Descendre</a:t>
            </a:r>
            <a:r>
              <a:rPr lang="en-US" sz="2200" dirty="0">
                <a:solidFill>
                  <a:srgbClr val="4472C4">
                    <a:lumMod val="50000"/>
                  </a:srgbClr>
                </a:solidFill>
                <a:latin typeface="Century Gothic" panose="020F0302020204030204"/>
              </a:rPr>
              <a:t>      les </a:t>
            </a:r>
            <a:r>
              <a:rPr lang="en-US" sz="2200" dirty="0" err="1">
                <a:solidFill>
                  <a:srgbClr val="4472C4">
                    <a:lumMod val="50000"/>
                  </a:srgbClr>
                </a:solidFill>
                <a:latin typeface="Century Gothic" panose="020F0302020204030204"/>
              </a:rPr>
              <a:t>pistes</a:t>
            </a:r>
            <a:r>
              <a:rPr lang="en-US" sz="2200" dirty="0">
                <a:solidFill>
                  <a:srgbClr val="4472C4">
                    <a:lumMod val="50000"/>
                  </a:srgbClr>
                </a:solidFill>
                <a:latin typeface="Century Gothic" panose="020F0302020204030204"/>
              </a:rPr>
              <a:t> rouges    </a:t>
            </a:r>
            <a:r>
              <a:rPr lang="en-US" sz="2200" b="1" dirty="0">
                <a:solidFill>
                  <a:schemeClr val="accent2"/>
                </a:solidFill>
                <a:latin typeface="Century Gothic" panose="020F0302020204030204"/>
              </a:rPr>
              <a:t>sans </a:t>
            </a:r>
            <a:r>
              <a:rPr lang="en-US" sz="2200" b="1" dirty="0" err="1">
                <a:solidFill>
                  <a:schemeClr val="accent2"/>
                </a:solidFill>
                <a:latin typeface="Century Gothic" panose="020F0302020204030204"/>
              </a:rPr>
              <a:t>risquer</a:t>
            </a:r>
            <a:r>
              <a:rPr lang="en-US" sz="2200" b="1" dirty="0">
                <a:solidFill>
                  <a:schemeClr val="accent2"/>
                </a:solidFill>
                <a:latin typeface="Century Gothic" panose="020F0302020204030204"/>
              </a:rPr>
              <a:t>    </a:t>
            </a:r>
            <a:r>
              <a:rPr lang="en-US" sz="2200" dirty="0">
                <a:solidFill>
                  <a:srgbClr val="4472C4">
                    <a:lumMod val="50000"/>
                  </a:srgbClr>
                </a:solidFill>
                <a:latin typeface="Century Gothic" panose="020F0302020204030204"/>
              </a:rPr>
              <a:t>des accidents, </a:t>
            </a:r>
            <a:r>
              <a:rPr lang="en-US" sz="2200" dirty="0" err="1">
                <a:solidFill>
                  <a:srgbClr val="4472C4">
                    <a:lumMod val="50000"/>
                  </a:srgbClr>
                </a:solidFill>
                <a:latin typeface="Century Gothic" panose="020F0302020204030204"/>
              </a:rPr>
              <a:t>c’est</a:t>
            </a:r>
            <a:r>
              <a:rPr lang="en-US" sz="2200" dirty="0">
                <a:solidFill>
                  <a:srgbClr val="4472C4">
                    <a:lumMod val="50000"/>
                  </a:srgbClr>
                </a:solidFill>
                <a:latin typeface="Century Gothic" panose="020F0302020204030204"/>
              </a:rPr>
              <a:t> possible ! Il y a des </a:t>
            </a:r>
            <a:r>
              <a:rPr lang="en-US" sz="2200" dirty="0" err="1">
                <a:solidFill>
                  <a:srgbClr val="4472C4">
                    <a:lumMod val="50000"/>
                  </a:srgbClr>
                </a:solidFill>
                <a:latin typeface="Century Gothic" panose="020F0302020204030204"/>
              </a:rPr>
              <a:t>moniteurs</a:t>
            </a:r>
            <a:r>
              <a:rPr lang="en-US" sz="2200" dirty="0">
                <a:solidFill>
                  <a:srgbClr val="4472C4">
                    <a:lumMod val="50000"/>
                  </a:srgbClr>
                </a:solidFill>
                <a:latin typeface="Century Gothic" panose="020F0302020204030204"/>
              </a:rPr>
              <a:t> de ski </a:t>
            </a:r>
            <a:r>
              <a:rPr lang="en-US" sz="2200" b="1" dirty="0">
                <a:solidFill>
                  <a:schemeClr val="accent2"/>
                </a:solidFill>
                <a:latin typeface="Century Gothic" panose="020F0302020204030204"/>
              </a:rPr>
              <a:t>pour </a:t>
            </a:r>
            <a:r>
              <a:rPr lang="en-US" sz="2200" b="1" dirty="0" err="1">
                <a:solidFill>
                  <a:schemeClr val="accent2"/>
                </a:solidFill>
                <a:latin typeface="Century Gothic" panose="020F0302020204030204"/>
              </a:rPr>
              <a:t>emp</a:t>
            </a:r>
            <a:r>
              <a:rPr lang="en-US" sz="2200" b="1" dirty="0" err="1">
                <a:solidFill>
                  <a:schemeClr val="accent2"/>
                </a:solidFill>
                <a:latin typeface="Century Gothic" panose="020B0502020202020204" pitchFamily="34" charset="0"/>
              </a:rPr>
              <a:t>êcher</a:t>
            </a:r>
            <a:r>
              <a:rPr lang="en-US" sz="2200" b="1" dirty="0">
                <a:solidFill>
                  <a:schemeClr val="accent2"/>
                </a:solidFill>
                <a:latin typeface="Century Gothic" panose="020B0502020202020204" pitchFamily="34" charset="0"/>
              </a:rPr>
              <a:t> </a:t>
            </a:r>
            <a:r>
              <a:rPr lang="en-US" sz="2200" dirty="0">
                <a:solidFill>
                  <a:srgbClr val="4472C4">
                    <a:lumMod val="50000"/>
                  </a:srgbClr>
                </a:solidFill>
                <a:latin typeface="Century Gothic" panose="020B0502020202020204" pitchFamily="34" charset="0"/>
              </a:rPr>
              <a:t>des accidents !</a:t>
            </a:r>
            <a:endParaRPr lang="en-US" sz="2200" dirty="0">
              <a:solidFill>
                <a:srgbClr val="4472C4">
                  <a:lumMod val="50000"/>
                </a:srgbClr>
              </a:solidFill>
              <a:latin typeface="Century Gothic" panose="020F0302020204030204"/>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2200" dirty="0">
                <a:solidFill>
                  <a:srgbClr val="4472C4">
                    <a:lumMod val="50000"/>
                  </a:srgbClr>
                </a:solidFill>
                <a:latin typeface="Century Gothic" panose="020F0302020204030204"/>
              </a:rPr>
              <a:t>Ma </a:t>
            </a:r>
            <a:r>
              <a:rPr lang="en-US" sz="2200" dirty="0" err="1">
                <a:solidFill>
                  <a:srgbClr val="4472C4">
                    <a:lumMod val="50000"/>
                  </a:srgbClr>
                </a:solidFill>
                <a:latin typeface="Century Gothic" panose="020F0302020204030204"/>
              </a:rPr>
              <a:t>m</a:t>
            </a:r>
            <a:r>
              <a:rPr lang="en-US" sz="2200" dirty="0" err="1">
                <a:solidFill>
                  <a:srgbClr val="4472C4">
                    <a:lumMod val="50000"/>
                  </a:srgbClr>
                </a:solidFill>
                <a:latin typeface="Century Gothic" panose="020B0502020202020204" pitchFamily="34" charset="0"/>
              </a:rPr>
              <a:t>ère</a:t>
            </a:r>
            <a:r>
              <a:rPr lang="en-US" sz="2200" dirty="0">
                <a:solidFill>
                  <a:srgbClr val="4472C4">
                    <a:lumMod val="50000"/>
                  </a:srgbClr>
                </a:solidFill>
                <a:latin typeface="Century Gothic" panose="020B0502020202020204" pitchFamily="34" charset="0"/>
              </a:rPr>
              <a:t> </a:t>
            </a:r>
            <a:r>
              <a:rPr lang="en-US" sz="2200" dirty="0" err="1">
                <a:solidFill>
                  <a:srgbClr val="4472C4">
                    <a:lumMod val="50000"/>
                  </a:srgbClr>
                </a:solidFill>
                <a:latin typeface="Century Gothic" panose="020B0502020202020204" pitchFamily="34" charset="0"/>
              </a:rPr>
              <a:t>dit</a:t>
            </a:r>
            <a:r>
              <a:rPr lang="en-US" sz="2200" dirty="0">
                <a:solidFill>
                  <a:srgbClr val="4472C4">
                    <a:lumMod val="50000"/>
                  </a:srgbClr>
                </a:solidFill>
                <a:latin typeface="Century Gothic" panose="020B0502020202020204" pitchFamily="34" charset="0"/>
              </a:rPr>
              <a:t>: “</a:t>
            </a:r>
            <a:r>
              <a:rPr lang="en-US" sz="2200" dirty="0">
                <a:solidFill>
                  <a:srgbClr val="4472C4">
                    <a:lumMod val="50000"/>
                  </a:srgbClr>
                </a:solidFill>
                <a:latin typeface="Century Gothic" panose="020F0302020204030204"/>
              </a:rPr>
              <a:t>La </a:t>
            </a:r>
            <a:r>
              <a:rPr lang="en-US" sz="2200" dirty="0" err="1">
                <a:solidFill>
                  <a:srgbClr val="4472C4">
                    <a:lumMod val="50000"/>
                  </a:srgbClr>
                </a:solidFill>
                <a:latin typeface="Century Gothic" panose="020F0302020204030204"/>
              </a:rPr>
              <a:t>famille</a:t>
            </a:r>
            <a:r>
              <a:rPr lang="en-US" sz="2200" dirty="0">
                <a:solidFill>
                  <a:srgbClr val="4472C4">
                    <a:lumMod val="50000"/>
                  </a:srgbClr>
                </a:solidFill>
                <a:latin typeface="Century Gothic" panose="020F0302020204030204"/>
              </a:rPr>
              <a:t> ne </a:t>
            </a:r>
            <a:r>
              <a:rPr lang="en-US" sz="2200" dirty="0" err="1">
                <a:solidFill>
                  <a:srgbClr val="4472C4">
                    <a:lumMod val="50000"/>
                  </a:srgbClr>
                </a:solidFill>
                <a:latin typeface="Century Gothic" panose="020F0302020204030204"/>
              </a:rPr>
              <a:t>peut</a:t>
            </a:r>
            <a:r>
              <a:rPr lang="en-US" sz="2200" dirty="0">
                <a:solidFill>
                  <a:srgbClr val="4472C4">
                    <a:lumMod val="50000"/>
                  </a:srgbClr>
                </a:solidFill>
                <a:latin typeface="Century Gothic" panose="020F0302020204030204"/>
              </a:rPr>
              <a:t> pas </a:t>
            </a:r>
            <a:r>
              <a:rPr lang="en-US" sz="2200" dirty="0" err="1">
                <a:solidFill>
                  <a:srgbClr val="4472C4">
                    <a:lumMod val="50000"/>
                  </a:srgbClr>
                </a:solidFill>
                <a:latin typeface="Century Gothic" panose="020F0302020204030204"/>
              </a:rPr>
              <a:t>aller</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en</a:t>
            </a:r>
            <a:r>
              <a:rPr lang="en-US" sz="2200" dirty="0">
                <a:solidFill>
                  <a:srgbClr val="4472C4">
                    <a:lumMod val="50000"/>
                  </a:srgbClr>
                </a:solidFill>
                <a:latin typeface="Century Gothic" panose="020F0302020204030204"/>
              </a:rPr>
              <a:t> Italie       </a:t>
            </a:r>
            <a:r>
              <a:rPr lang="en-US" sz="2200" b="1" dirty="0">
                <a:solidFill>
                  <a:schemeClr val="accent2"/>
                </a:solidFill>
                <a:latin typeface="Century Gothic" panose="020F0302020204030204"/>
              </a:rPr>
              <a:t>sans </a:t>
            </a:r>
            <a:r>
              <a:rPr lang="en-US" sz="2200" b="1" dirty="0" err="1">
                <a:solidFill>
                  <a:schemeClr val="accent2"/>
                </a:solidFill>
                <a:latin typeface="Century Gothic" panose="020F0302020204030204"/>
              </a:rPr>
              <a:t>parler</a:t>
            </a:r>
            <a:r>
              <a:rPr lang="en-US" sz="2200" b="1" dirty="0">
                <a:solidFill>
                  <a:schemeClr val="accent2"/>
                </a:solidFill>
                <a:latin typeface="Century Gothic" panose="020F0302020204030204"/>
              </a:rPr>
              <a:t>        </a:t>
            </a:r>
            <a:r>
              <a:rPr lang="en-US" sz="2200" dirty="0" err="1">
                <a:solidFill>
                  <a:srgbClr val="4472C4">
                    <a:lumMod val="50000"/>
                  </a:srgbClr>
                </a:solidFill>
                <a:latin typeface="Century Gothic" panose="020F0302020204030204"/>
              </a:rPr>
              <a:t>italien</a:t>
            </a:r>
            <a:r>
              <a:rPr lang="en-US" sz="2200" dirty="0">
                <a:solidFill>
                  <a:srgbClr val="4472C4">
                    <a:lumMod val="50000"/>
                  </a:srgbClr>
                </a:solidFill>
                <a:latin typeface="Century Gothic" panose="020F0302020204030204"/>
              </a:rPr>
              <a:t> !”</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2200" dirty="0" err="1">
                <a:solidFill>
                  <a:srgbClr val="4472C4">
                    <a:lumMod val="50000"/>
                  </a:srgbClr>
                </a:solidFill>
                <a:latin typeface="Century Gothic" panose="020F0302020204030204"/>
              </a:rPr>
              <a:t>Océane</a:t>
            </a:r>
            <a:r>
              <a:rPr lang="en-US" sz="2200" dirty="0">
                <a:solidFill>
                  <a:srgbClr val="4472C4">
                    <a:lumMod val="50000"/>
                  </a:srgbClr>
                </a:solidFill>
                <a:latin typeface="Century Gothic" panose="020F0302020204030204"/>
              </a:rPr>
              <a:t> lit mon cahier </a:t>
            </a:r>
            <a:r>
              <a:rPr lang="en-US" sz="2200" dirty="0" err="1">
                <a:solidFill>
                  <a:srgbClr val="4472C4">
                    <a:lumMod val="50000"/>
                  </a:srgbClr>
                </a:solidFill>
                <a:latin typeface="Century Gothic" panose="020F0302020204030204"/>
              </a:rPr>
              <a:t>d’italien</a:t>
            </a:r>
            <a:r>
              <a:rPr lang="en-US" sz="2200" dirty="0">
                <a:solidFill>
                  <a:srgbClr val="4472C4">
                    <a:lumMod val="50000"/>
                  </a:srgbClr>
                </a:solidFill>
                <a:latin typeface="Century Gothic" panose="020F0302020204030204"/>
              </a:rPr>
              <a:t> </a:t>
            </a:r>
            <a:r>
              <a:rPr lang="en-US" sz="2200" b="1" dirty="0">
                <a:solidFill>
                  <a:schemeClr val="accent2"/>
                </a:solidFill>
                <a:latin typeface="Century Gothic" panose="020F0302020204030204"/>
              </a:rPr>
              <a:t>pour </a:t>
            </a:r>
            <a:r>
              <a:rPr lang="en-US" sz="2200" b="1" dirty="0" err="1">
                <a:solidFill>
                  <a:schemeClr val="accent2"/>
                </a:solidFill>
                <a:latin typeface="Century Gothic" panose="020F0302020204030204"/>
              </a:rPr>
              <a:t>apprendre</a:t>
            </a:r>
            <a:r>
              <a:rPr lang="en-US" sz="2200" b="1" dirty="0">
                <a:solidFill>
                  <a:schemeClr val="accent2"/>
                </a:solidFill>
                <a:latin typeface="Century Gothic" panose="020F0302020204030204"/>
              </a:rPr>
              <a:t> </a:t>
            </a:r>
            <a:r>
              <a:rPr lang="en-US" sz="2200" dirty="0">
                <a:solidFill>
                  <a:srgbClr val="002060"/>
                </a:solidFill>
                <a:latin typeface="Century Gothic" panose="020F0302020204030204"/>
              </a:rPr>
              <a:t>un </a:t>
            </a:r>
            <a:r>
              <a:rPr lang="en-US" sz="2200" dirty="0" err="1">
                <a:solidFill>
                  <a:srgbClr val="002060"/>
                </a:solidFill>
                <a:latin typeface="Century Gothic" panose="020F0302020204030204"/>
              </a:rPr>
              <a:t>peu</a:t>
            </a:r>
            <a:r>
              <a:rPr lang="en-US" sz="2200" dirty="0">
                <a:solidFill>
                  <a:srgbClr val="4472C4">
                    <a:lumMod val="50000"/>
                  </a:srgbClr>
                </a:solidFill>
                <a:latin typeface="Century Gothic" panose="020F0302020204030204"/>
              </a:rPr>
              <a:t>. Ma </a:t>
            </a:r>
            <a:r>
              <a:rPr lang="en-US" sz="2200" dirty="0" err="1">
                <a:solidFill>
                  <a:srgbClr val="4472C4">
                    <a:lumMod val="50000"/>
                  </a:srgbClr>
                </a:solidFill>
                <a:latin typeface="Century Gothic" panose="020F0302020204030204"/>
              </a:rPr>
              <a:t>m</a:t>
            </a:r>
            <a:r>
              <a:rPr lang="en-US" sz="2200" dirty="0" err="1">
                <a:solidFill>
                  <a:srgbClr val="4472C4">
                    <a:lumMod val="50000"/>
                  </a:srgbClr>
                </a:solidFill>
                <a:latin typeface="Century Gothic" panose="020B0502020202020204" pitchFamily="34" charset="0"/>
              </a:rPr>
              <a:t>ère</a:t>
            </a:r>
            <a:r>
              <a:rPr lang="en-US" sz="2200" dirty="0">
                <a:solidFill>
                  <a:srgbClr val="4472C4">
                    <a:lumMod val="50000"/>
                  </a:srgbClr>
                </a:solidFill>
                <a:latin typeface="Century Gothic" panose="020B0502020202020204" pitchFamily="34" charset="0"/>
              </a:rPr>
              <a:t> ne </a:t>
            </a:r>
            <a:r>
              <a:rPr lang="en-US" sz="2200" dirty="0" err="1">
                <a:solidFill>
                  <a:srgbClr val="4472C4">
                    <a:lumMod val="50000"/>
                  </a:srgbClr>
                </a:solidFill>
                <a:latin typeface="Century Gothic" panose="020B0502020202020204" pitchFamily="34" charset="0"/>
              </a:rPr>
              <a:t>va</a:t>
            </a:r>
            <a:r>
              <a:rPr lang="en-US" sz="2200" dirty="0">
                <a:solidFill>
                  <a:srgbClr val="4472C4">
                    <a:lumMod val="50000"/>
                  </a:srgbClr>
                </a:solidFill>
                <a:latin typeface="Century Gothic" panose="020B0502020202020204" pitchFamily="34" charset="0"/>
              </a:rPr>
              <a:t> pas dire “</a:t>
            </a:r>
            <a:r>
              <a:rPr lang="en-US" sz="2200" dirty="0" err="1">
                <a:solidFill>
                  <a:srgbClr val="4472C4">
                    <a:lumMod val="50000"/>
                  </a:srgbClr>
                </a:solidFill>
                <a:latin typeface="Century Gothic" panose="020B0502020202020204" pitchFamily="34" charset="0"/>
              </a:rPr>
              <a:t>oui</a:t>
            </a:r>
            <a:r>
              <a:rPr lang="en-US" sz="2200" dirty="0">
                <a:solidFill>
                  <a:srgbClr val="4472C4">
                    <a:lumMod val="50000"/>
                  </a:srgbClr>
                </a:solidFill>
                <a:latin typeface="Century Gothic" panose="020B0502020202020204" pitchFamily="34" charset="0"/>
              </a:rPr>
              <a:t>”      </a:t>
            </a:r>
            <a:r>
              <a:rPr lang="en-US" sz="2200" b="1" dirty="0">
                <a:solidFill>
                  <a:schemeClr val="accent2"/>
                </a:solidFill>
                <a:latin typeface="Century Gothic" panose="020B0502020202020204" pitchFamily="34" charset="0"/>
              </a:rPr>
              <a:t>sans </a:t>
            </a:r>
            <a:r>
              <a:rPr lang="en-US" sz="2200" b="1" dirty="0" err="1">
                <a:solidFill>
                  <a:schemeClr val="accent2"/>
                </a:solidFill>
                <a:latin typeface="Century Gothic" panose="020B0502020202020204" pitchFamily="34" charset="0"/>
              </a:rPr>
              <a:t>penser</a:t>
            </a:r>
            <a:r>
              <a:rPr lang="en-US" sz="2200" dirty="0">
                <a:solidFill>
                  <a:srgbClr val="4472C4">
                    <a:lumMod val="50000"/>
                  </a:srgbClr>
                </a:solidFill>
                <a:latin typeface="Century Gothic" panose="020B0502020202020204" pitchFamily="34" charset="0"/>
              </a:rPr>
              <a:t>      à </a:t>
            </a:r>
            <a:r>
              <a:rPr lang="en-US" sz="2200" dirty="0" err="1">
                <a:solidFill>
                  <a:srgbClr val="4472C4">
                    <a:lumMod val="50000"/>
                  </a:srgbClr>
                </a:solidFill>
                <a:latin typeface="Century Gothic" panose="020B0502020202020204" pitchFamily="34" charset="0"/>
              </a:rPr>
              <a:t>tous</a:t>
            </a:r>
            <a:r>
              <a:rPr lang="en-US" sz="2200" dirty="0">
                <a:solidFill>
                  <a:srgbClr val="4472C4">
                    <a:lumMod val="50000"/>
                  </a:srgbClr>
                </a:solidFill>
                <a:latin typeface="Century Gothic" panose="020B0502020202020204" pitchFamily="34" charset="0"/>
              </a:rPr>
              <a:t> les </a:t>
            </a:r>
            <a:r>
              <a:rPr lang="en-US" sz="2200" dirty="0" err="1">
                <a:solidFill>
                  <a:srgbClr val="4472C4">
                    <a:lumMod val="50000"/>
                  </a:srgbClr>
                </a:solidFill>
                <a:latin typeface="Century Gothic" panose="020B0502020202020204" pitchFamily="34" charset="0"/>
              </a:rPr>
              <a:t>problèmes</a:t>
            </a:r>
            <a:r>
              <a:rPr lang="en-US" sz="2200" dirty="0">
                <a:solidFill>
                  <a:srgbClr val="4472C4">
                    <a:lumMod val="50000"/>
                  </a:srgbClr>
                </a:solidFill>
                <a:latin typeface="Century Gothic" panose="020B0502020202020204" pitchFamily="34" charset="0"/>
              </a:rPr>
              <a:t> </a:t>
            </a:r>
            <a:r>
              <a:rPr lang="en-US" sz="2200" dirty="0" err="1">
                <a:solidFill>
                  <a:srgbClr val="4472C4">
                    <a:lumMod val="50000"/>
                  </a:srgbClr>
                </a:solidFill>
                <a:latin typeface="Century Gothic" panose="020B0502020202020204" pitchFamily="34" charset="0"/>
              </a:rPr>
              <a:t>possibles</a:t>
            </a:r>
            <a:r>
              <a:rPr lang="en-US" sz="2200" dirty="0">
                <a:solidFill>
                  <a:srgbClr val="4472C4">
                    <a:lumMod val="50000"/>
                  </a:srgbClr>
                </a:solidFill>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2200" dirty="0" err="1">
                <a:solidFill>
                  <a:srgbClr val="4472C4">
                    <a:lumMod val="50000"/>
                  </a:srgbClr>
                </a:solidFill>
                <a:latin typeface="Century Gothic" panose="020B0502020202020204" pitchFamily="34" charset="0"/>
              </a:rPr>
              <a:t>C’est</a:t>
            </a:r>
            <a:r>
              <a:rPr lang="en-US" sz="2200" dirty="0">
                <a:solidFill>
                  <a:srgbClr val="4472C4">
                    <a:lumMod val="50000"/>
                  </a:srgbClr>
                </a:solidFill>
                <a:latin typeface="Century Gothic" panose="020B0502020202020204" pitchFamily="34" charset="0"/>
              </a:rPr>
              <a:t> difficile ! - </a:t>
            </a:r>
            <a:r>
              <a:rPr kumimoji="0" lang="en-U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Amir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C017ADA6-BB39-4116-B971-9724FEB8C0D7}"/>
              </a:ext>
            </a:extLst>
          </p:cNvPr>
          <p:cNvSpPr txBox="1"/>
          <p:nvPr/>
        </p:nvSpPr>
        <p:spPr>
          <a:xfrm>
            <a:off x="6637246" y="296864"/>
            <a:ext cx="3741996" cy="830997"/>
          </a:xfrm>
          <a:prstGeom prst="rect">
            <a:avLst/>
          </a:prstGeom>
          <a:noFill/>
        </p:spPr>
        <p:txBody>
          <a:bodyPr wrap="square" rtlCol="0">
            <a:spAutoFit/>
          </a:bodyPr>
          <a:lstStyle/>
          <a:p>
            <a:pPr algn="l"/>
            <a:r>
              <a:rPr lang="fr-FR" sz="2400" dirty="0">
                <a:solidFill>
                  <a:schemeClr val="accent5">
                    <a:lumMod val="50000"/>
                  </a:schemeClr>
                </a:solidFill>
              </a:rPr>
              <a:t>Traduis les expressions en fran</a:t>
            </a:r>
            <a:r>
              <a:rPr lang="fr-FR" sz="2400" dirty="0">
                <a:solidFill>
                  <a:schemeClr val="accent5">
                    <a:lumMod val="50000"/>
                  </a:schemeClr>
                </a:solidFill>
                <a:latin typeface="Century Gothic" panose="020B0502020202020204" pitchFamily="34" charset="0"/>
              </a:rPr>
              <a:t>çais.</a:t>
            </a:r>
            <a:endParaRPr lang="fr-FR" sz="2400" dirty="0">
              <a:solidFill>
                <a:schemeClr val="accent5">
                  <a:lumMod val="50000"/>
                </a:schemeClr>
              </a:solidFill>
            </a:endParaRPr>
          </a:p>
        </p:txBody>
      </p:sp>
      <p:sp>
        <p:nvSpPr>
          <p:cNvPr id="3" name="Rectangle: Rounded Corners 2">
            <a:extLst>
              <a:ext uri="{FF2B5EF4-FFF2-40B4-BE49-F238E27FC236}">
                <a16:creationId xmlns:a16="http://schemas.microsoft.com/office/drawing/2014/main" id="{64D96B02-F898-4162-BFF0-749FBF3EEBED}"/>
              </a:ext>
            </a:extLst>
          </p:cNvPr>
          <p:cNvSpPr/>
          <p:nvPr/>
        </p:nvSpPr>
        <p:spPr>
          <a:xfrm>
            <a:off x="7471523" y="1444116"/>
            <a:ext cx="1528218" cy="360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 to help</a:t>
            </a:r>
          </a:p>
        </p:txBody>
      </p:sp>
      <p:sp>
        <p:nvSpPr>
          <p:cNvPr id="9" name="Rectangle: Rounded Corners 8">
            <a:extLst>
              <a:ext uri="{FF2B5EF4-FFF2-40B4-BE49-F238E27FC236}">
                <a16:creationId xmlns:a16="http://schemas.microsoft.com/office/drawing/2014/main" id="{4C6A6B44-77E2-48D4-B63D-6B72BFE74457}"/>
              </a:ext>
            </a:extLst>
          </p:cNvPr>
          <p:cNvSpPr/>
          <p:nvPr/>
        </p:nvSpPr>
        <p:spPr>
          <a:xfrm>
            <a:off x="5960221" y="1966948"/>
            <a:ext cx="1964579" cy="360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 to </a:t>
            </a:r>
            <a:r>
              <a:rPr lang="fr-FR" dirty="0" err="1"/>
              <a:t>practise</a:t>
            </a:r>
            <a:endParaRPr lang="fr-FR" dirty="0"/>
          </a:p>
        </p:txBody>
      </p:sp>
      <p:sp>
        <p:nvSpPr>
          <p:cNvPr id="10" name="Rectangle: Rounded Corners 9">
            <a:extLst>
              <a:ext uri="{FF2B5EF4-FFF2-40B4-BE49-F238E27FC236}">
                <a16:creationId xmlns:a16="http://schemas.microsoft.com/office/drawing/2014/main" id="{B23D770B-D05D-452C-A3C2-D5003AB069D6}"/>
              </a:ext>
            </a:extLst>
          </p:cNvPr>
          <p:cNvSpPr/>
          <p:nvPr/>
        </p:nvSpPr>
        <p:spPr>
          <a:xfrm>
            <a:off x="7187292" y="2450646"/>
            <a:ext cx="2185307" cy="360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3) to </a:t>
            </a:r>
            <a:r>
              <a:rPr lang="fr-FR" dirty="0" err="1"/>
              <a:t>learn</a:t>
            </a:r>
            <a:endParaRPr lang="fr-FR" dirty="0"/>
          </a:p>
        </p:txBody>
      </p:sp>
      <p:sp>
        <p:nvSpPr>
          <p:cNvPr id="11" name="Rectangle: Rounded Corners 10">
            <a:extLst>
              <a:ext uri="{FF2B5EF4-FFF2-40B4-BE49-F238E27FC236}">
                <a16:creationId xmlns:a16="http://schemas.microsoft.com/office/drawing/2014/main" id="{A544C334-4B42-4353-A304-71B66EF38153}"/>
              </a:ext>
            </a:extLst>
          </p:cNvPr>
          <p:cNvSpPr/>
          <p:nvPr/>
        </p:nvSpPr>
        <p:spPr>
          <a:xfrm>
            <a:off x="12835" y="2961972"/>
            <a:ext cx="2073442" cy="360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4) </a:t>
            </a:r>
            <a:r>
              <a:rPr lang="fr-FR" dirty="0" err="1"/>
              <a:t>without</a:t>
            </a:r>
            <a:r>
              <a:rPr lang="fr-FR" dirty="0"/>
              <a:t> </a:t>
            </a:r>
            <a:r>
              <a:rPr lang="fr-FR" dirty="0" err="1"/>
              <a:t>doing</a:t>
            </a:r>
            <a:endParaRPr lang="fr-FR" dirty="0"/>
          </a:p>
        </p:txBody>
      </p:sp>
      <p:sp>
        <p:nvSpPr>
          <p:cNvPr id="12" name="Rectangle: Rounded Corners 11">
            <a:extLst>
              <a:ext uri="{FF2B5EF4-FFF2-40B4-BE49-F238E27FC236}">
                <a16:creationId xmlns:a16="http://schemas.microsoft.com/office/drawing/2014/main" id="{C26D896E-5D77-4DEE-853A-2422F8FB9A30}"/>
              </a:ext>
            </a:extLst>
          </p:cNvPr>
          <p:cNvSpPr/>
          <p:nvPr/>
        </p:nvSpPr>
        <p:spPr>
          <a:xfrm>
            <a:off x="8861218" y="2929486"/>
            <a:ext cx="2602649" cy="36894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5) </a:t>
            </a:r>
            <a:r>
              <a:rPr lang="fr-FR" dirty="0" err="1"/>
              <a:t>without</a:t>
            </a:r>
            <a:r>
              <a:rPr lang="fr-FR" dirty="0"/>
              <a:t> </a:t>
            </a:r>
            <a:r>
              <a:rPr lang="fr-FR" dirty="0" err="1"/>
              <a:t>respecting</a:t>
            </a:r>
            <a:endParaRPr lang="fr-FR" dirty="0"/>
          </a:p>
        </p:txBody>
      </p:sp>
      <p:sp>
        <p:nvSpPr>
          <p:cNvPr id="14" name="Rectangle: Rounded Corners 13">
            <a:extLst>
              <a:ext uri="{FF2B5EF4-FFF2-40B4-BE49-F238E27FC236}">
                <a16:creationId xmlns:a16="http://schemas.microsoft.com/office/drawing/2014/main" id="{FD773E23-79D8-40E7-9EE0-E0C379D756F7}"/>
              </a:ext>
            </a:extLst>
          </p:cNvPr>
          <p:cNvSpPr/>
          <p:nvPr/>
        </p:nvSpPr>
        <p:spPr>
          <a:xfrm>
            <a:off x="7410731" y="3415910"/>
            <a:ext cx="2073442" cy="360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7) </a:t>
            </a:r>
            <a:r>
              <a:rPr lang="fr-FR" dirty="0" err="1"/>
              <a:t>without</a:t>
            </a:r>
            <a:r>
              <a:rPr lang="fr-FR" dirty="0"/>
              <a:t> </a:t>
            </a:r>
            <a:r>
              <a:rPr lang="fr-FR" dirty="0" err="1"/>
              <a:t>risking</a:t>
            </a:r>
            <a:endParaRPr lang="fr-FR" dirty="0"/>
          </a:p>
        </p:txBody>
      </p:sp>
      <p:sp>
        <p:nvSpPr>
          <p:cNvPr id="15" name="Rectangle: Rounded Corners 14">
            <a:extLst>
              <a:ext uri="{FF2B5EF4-FFF2-40B4-BE49-F238E27FC236}">
                <a16:creationId xmlns:a16="http://schemas.microsoft.com/office/drawing/2014/main" id="{7F71D534-D31B-4A52-9A22-E474B73C7F38}"/>
              </a:ext>
            </a:extLst>
          </p:cNvPr>
          <p:cNvSpPr/>
          <p:nvPr/>
        </p:nvSpPr>
        <p:spPr>
          <a:xfrm>
            <a:off x="5814435" y="3965292"/>
            <a:ext cx="2110365" cy="360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8) to </a:t>
            </a:r>
            <a:r>
              <a:rPr lang="fr-FR" dirty="0" err="1"/>
              <a:t>prevent</a:t>
            </a:r>
            <a:endParaRPr lang="fr-FR" dirty="0"/>
          </a:p>
        </p:txBody>
      </p:sp>
      <p:sp>
        <p:nvSpPr>
          <p:cNvPr id="16" name="Rectangle: Rounded Corners 15">
            <a:extLst>
              <a:ext uri="{FF2B5EF4-FFF2-40B4-BE49-F238E27FC236}">
                <a16:creationId xmlns:a16="http://schemas.microsoft.com/office/drawing/2014/main" id="{28D1A76E-7FAE-4CF3-82C2-E1BF8B55BE60}"/>
              </a:ext>
            </a:extLst>
          </p:cNvPr>
          <p:cNvSpPr/>
          <p:nvPr/>
        </p:nvSpPr>
        <p:spPr>
          <a:xfrm>
            <a:off x="7072773" y="4461080"/>
            <a:ext cx="2472192" cy="360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9) </a:t>
            </a:r>
            <a:r>
              <a:rPr lang="fr-FR" dirty="0" err="1"/>
              <a:t>without</a:t>
            </a:r>
            <a:r>
              <a:rPr lang="fr-FR" dirty="0"/>
              <a:t> </a:t>
            </a:r>
            <a:r>
              <a:rPr lang="fr-FR" dirty="0" err="1"/>
              <a:t>speaking</a:t>
            </a:r>
            <a:endParaRPr lang="fr-FR" dirty="0"/>
          </a:p>
        </p:txBody>
      </p:sp>
      <p:sp>
        <p:nvSpPr>
          <p:cNvPr id="17" name="Rectangle: Rounded Corners 16">
            <a:extLst>
              <a:ext uri="{FF2B5EF4-FFF2-40B4-BE49-F238E27FC236}">
                <a16:creationId xmlns:a16="http://schemas.microsoft.com/office/drawing/2014/main" id="{75A22022-979E-4EDB-A0D4-F39BEC0A83E5}"/>
              </a:ext>
            </a:extLst>
          </p:cNvPr>
          <p:cNvSpPr/>
          <p:nvPr/>
        </p:nvSpPr>
        <p:spPr>
          <a:xfrm>
            <a:off x="4584698" y="4929454"/>
            <a:ext cx="2187577" cy="360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10) to </a:t>
            </a:r>
            <a:r>
              <a:rPr lang="fr-FR" dirty="0" err="1"/>
              <a:t>learn</a:t>
            </a:r>
            <a:endParaRPr lang="fr-FR" dirty="0"/>
          </a:p>
        </p:txBody>
      </p:sp>
      <p:sp>
        <p:nvSpPr>
          <p:cNvPr id="18" name="Rectangle: Rounded Corners 17">
            <a:extLst>
              <a:ext uri="{FF2B5EF4-FFF2-40B4-BE49-F238E27FC236}">
                <a16:creationId xmlns:a16="http://schemas.microsoft.com/office/drawing/2014/main" id="{A66957A3-CF4A-40D5-980A-81E3152D735E}"/>
              </a:ext>
            </a:extLst>
          </p:cNvPr>
          <p:cNvSpPr/>
          <p:nvPr/>
        </p:nvSpPr>
        <p:spPr>
          <a:xfrm>
            <a:off x="1000832" y="5495460"/>
            <a:ext cx="2403712" cy="360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11) </a:t>
            </a:r>
            <a:r>
              <a:rPr lang="fr-FR" dirty="0" err="1"/>
              <a:t>without</a:t>
            </a:r>
            <a:r>
              <a:rPr lang="fr-FR" dirty="0"/>
              <a:t> </a:t>
            </a:r>
            <a:r>
              <a:rPr lang="fr-FR" dirty="0" err="1"/>
              <a:t>thinking</a:t>
            </a:r>
            <a:endParaRPr lang="fr-FR" dirty="0"/>
          </a:p>
        </p:txBody>
      </p:sp>
      <p:sp>
        <p:nvSpPr>
          <p:cNvPr id="19" name="Speech Bubble: Rectangle with Corners Rounded 18">
            <a:extLst>
              <a:ext uri="{FF2B5EF4-FFF2-40B4-BE49-F238E27FC236}">
                <a16:creationId xmlns:a16="http://schemas.microsoft.com/office/drawing/2014/main" id="{4A21EE3F-56B5-4737-8ACF-5FE5FA70865C}"/>
              </a:ext>
            </a:extLst>
          </p:cNvPr>
          <p:cNvSpPr/>
          <p:nvPr/>
        </p:nvSpPr>
        <p:spPr>
          <a:xfrm>
            <a:off x="8447452" y="5561930"/>
            <a:ext cx="2827092" cy="707849"/>
          </a:xfrm>
          <a:prstGeom prst="wedgeRoundRectCallout">
            <a:avLst>
              <a:gd name="adj1" fmla="val 56598"/>
              <a:gd name="adj2" fmla="val 22766"/>
              <a:gd name="adj3" fmla="val 16667"/>
            </a:avLst>
          </a:prstGeom>
          <a:solidFill>
            <a:srgbClr val="105076"/>
          </a:solidFill>
          <a:ln>
            <a:solidFill>
              <a:srgbClr val="FFC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 moniteur de ski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ski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instructor</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Rectangle: Rounded Corners 20">
            <a:extLst>
              <a:ext uri="{FF2B5EF4-FFF2-40B4-BE49-F238E27FC236}">
                <a16:creationId xmlns:a16="http://schemas.microsoft.com/office/drawing/2014/main" id="{106F96AA-6E24-4654-A0BC-F3577F311B84}"/>
              </a:ext>
            </a:extLst>
          </p:cNvPr>
          <p:cNvSpPr/>
          <p:nvPr/>
        </p:nvSpPr>
        <p:spPr>
          <a:xfrm>
            <a:off x="3228622" y="3428999"/>
            <a:ext cx="1930400" cy="39941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6) </a:t>
            </a:r>
            <a:r>
              <a:rPr lang="fr-FR" dirty="0" err="1"/>
              <a:t>Going</a:t>
            </a:r>
            <a:r>
              <a:rPr lang="fr-FR" dirty="0"/>
              <a:t> down</a:t>
            </a:r>
          </a:p>
        </p:txBody>
      </p:sp>
    </p:spTree>
    <p:extLst>
      <p:ext uri="{BB962C8B-B14F-4D97-AF65-F5344CB8AC3E}">
        <p14:creationId xmlns:p14="http://schemas.microsoft.com/office/powerpoint/2010/main" val="273448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P spid="14" grpId="0" animBg="1"/>
      <p:bldP spid="15" grpId="0" animBg="1"/>
      <p:bldP spid="16" grpId="0" animBg="1"/>
      <p:bldP spid="17" grpId="0" animBg="1"/>
      <p:bldP spid="18"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1FB956-5831-4A05-BFDF-C38F1ECD7178}"/>
              </a:ext>
            </a:extLst>
          </p:cNvPr>
          <p:cNvSpPr txBox="1"/>
          <p:nvPr/>
        </p:nvSpPr>
        <p:spPr>
          <a:xfrm>
            <a:off x="237057" y="3700303"/>
            <a:ext cx="11954943"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Visiter la Vallée d’Aoste est une expérience fantastique ! On peut faire du ski et regarder les montagnes, mais </a:t>
            </a:r>
            <a:r>
              <a:rPr lang="fr-FR" sz="2400" dirty="0">
                <a:solidFill>
                  <a:srgbClr val="4472C4">
                    <a:lumMod val="50000"/>
                  </a:srgbClr>
                </a:solidFill>
                <a:latin typeface="Century Gothic" panose="020F0302020204030204"/>
              </a:rPr>
              <a:t>on peut visiter d’autres endroits pour faire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beaucoup d’autres choses ! Parler fran</a:t>
            </a: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çais, c’est possible, mais on peut aussi pratiquer l’italien. Dormir dans un chalet, c’est typique, mais on peut choisir un hôtel si on préfère être plus confortable. Si on aime apprendre de l’histoire, explorer l’architecture romaine est important. Aussi, on peut prendre des photos des châteaux. Finalement, manger les fromages locaux est essentiel !</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4900774" cy="867128"/>
          </a:xfrm>
          <a:prstGeom prst="rect">
            <a:avLst/>
          </a:prstGeom>
        </p:spPr>
      </p:pic>
      <p:sp>
        <p:nvSpPr>
          <p:cNvPr id="4" name="Title 3"/>
          <p:cNvSpPr>
            <a:spLocks noGrp="1"/>
          </p:cNvSpPr>
          <p:nvPr>
            <p:ph type="title"/>
          </p:nvPr>
        </p:nvSpPr>
        <p:spPr>
          <a:xfrm>
            <a:off x="0" y="296864"/>
            <a:ext cx="5775170" cy="707849"/>
          </a:xfrm>
        </p:spPr>
        <p:txBody>
          <a:bodyPr>
            <a:noAutofit/>
          </a:bodyPr>
          <a:lstStyle/>
          <a:p>
            <a:r>
              <a:rPr lang="en-GB" sz="3600" b="1" dirty="0">
                <a:solidFill>
                  <a:schemeClr val="bg1"/>
                </a:solidFill>
              </a:rPr>
              <a:t>La </a:t>
            </a:r>
            <a:r>
              <a:rPr lang="en-GB" sz="3600" b="1" dirty="0" err="1">
                <a:solidFill>
                  <a:schemeClr val="bg1"/>
                </a:solidFill>
              </a:rPr>
              <a:t>Vallée</a:t>
            </a:r>
            <a:r>
              <a:rPr lang="en-GB" sz="3600" b="1" dirty="0">
                <a:solidFill>
                  <a:schemeClr val="bg1"/>
                </a:solidFill>
              </a:rPr>
              <a:t> </a:t>
            </a:r>
            <a:r>
              <a:rPr lang="en-GB" sz="3600" b="1" dirty="0" err="1">
                <a:solidFill>
                  <a:schemeClr val="bg1"/>
                </a:solidFill>
              </a:rPr>
              <a:t>d’Aoste</a:t>
            </a:r>
            <a:endParaRPr lang="en-GB" sz="3600" b="1" dirty="0">
              <a:solidFill>
                <a:schemeClr val="bg1"/>
              </a:solidFill>
            </a:endParaRPr>
          </a:p>
        </p:txBody>
      </p:sp>
      <p:sp>
        <p:nvSpPr>
          <p:cNvPr id="9" name="Rounded Rectangle 46">
            <a:extLst>
              <a:ext uri="{FF2B5EF4-FFF2-40B4-BE49-F238E27FC236}">
                <a16:creationId xmlns:a16="http://schemas.microsoft.com/office/drawing/2014/main" id="{5D5DB225-C648-486F-B9F8-A41C21DE0031}"/>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5" name="Picture 4">
            <a:extLst>
              <a:ext uri="{FF2B5EF4-FFF2-40B4-BE49-F238E27FC236}">
                <a16:creationId xmlns:a16="http://schemas.microsoft.com/office/drawing/2014/main" id="{13CBF244-F586-427E-8B77-A62D4F5B01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135" y="1375707"/>
            <a:ext cx="2910311" cy="2182733"/>
          </a:xfrm>
          <a:prstGeom prst="rect">
            <a:avLst/>
          </a:prstGeom>
        </p:spPr>
      </p:pic>
      <p:pic>
        <p:nvPicPr>
          <p:cNvPr id="10" name="Picture 9">
            <a:extLst>
              <a:ext uri="{FF2B5EF4-FFF2-40B4-BE49-F238E27FC236}">
                <a16:creationId xmlns:a16="http://schemas.microsoft.com/office/drawing/2014/main" id="{CF67425B-0F80-437C-BB94-1973BD9FFB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911" y="1332762"/>
            <a:ext cx="2866427" cy="2215509"/>
          </a:xfrm>
          <a:prstGeom prst="rect">
            <a:avLst/>
          </a:prstGeom>
        </p:spPr>
      </p:pic>
      <p:pic>
        <p:nvPicPr>
          <p:cNvPr id="12" name="Picture 11">
            <a:extLst>
              <a:ext uri="{FF2B5EF4-FFF2-40B4-BE49-F238E27FC236}">
                <a16:creationId xmlns:a16="http://schemas.microsoft.com/office/drawing/2014/main" id="{52393CBE-0C4F-4EB9-91AD-25522D62C3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32419" y="1305855"/>
            <a:ext cx="2977501" cy="2233126"/>
          </a:xfrm>
          <a:prstGeom prst="rect">
            <a:avLst/>
          </a:prstGeom>
        </p:spPr>
      </p:pic>
      <p:sp>
        <p:nvSpPr>
          <p:cNvPr id="13" name="TextBox 12">
            <a:extLst>
              <a:ext uri="{FF2B5EF4-FFF2-40B4-BE49-F238E27FC236}">
                <a16:creationId xmlns:a16="http://schemas.microsoft.com/office/drawing/2014/main" id="{BDA5365B-A074-4AEC-80EA-D72BC73DAC21}"/>
              </a:ext>
            </a:extLst>
          </p:cNvPr>
          <p:cNvSpPr txBox="1"/>
          <p:nvPr/>
        </p:nvSpPr>
        <p:spPr>
          <a:xfrm>
            <a:off x="4920382" y="128870"/>
            <a:ext cx="597775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père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d’Océane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envoie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texte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sur </a:t>
            </a:r>
            <a:r>
              <a:rPr lang="fr-FR" sz="2000" dirty="0">
                <a:solidFill>
                  <a:schemeClr val="accent5">
                    <a:lumMod val="50000"/>
                  </a:schemeClr>
                </a:solidFill>
              </a:rPr>
              <a:t>la Vallée d’Aoste à Amandine.</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Find</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14 infinitives</a:t>
            </a:r>
            <a:r>
              <a:rPr lang="fr-FR" sz="2000" dirty="0">
                <a:solidFill>
                  <a:srgbClr val="4472C4">
                    <a:lumMod val="50000"/>
                  </a:srgbClr>
                </a:solidFill>
                <a:latin typeface="Century Gothic" panose="020F0302020204030204"/>
              </a:rPr>
              <a:t> and 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ranslate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them</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Rectangle: Rounded Corners 13">
            <a:extLst>
              <a:ext uri="{FF2B5EF4-FFF2-40B4-BE49-F238E27FC236}">
                <a16:creationId xmlns:a16="http://schemas.microsoft.com/office/drawing/2014/main" id="{135FDE87-B4DA-41B0-B656-1837E9B1F8CB}"/>
              </a:ext>
            </a:extLst>
          </p:cNvPr>
          <p:cNvSpPr/>
          <p:nvPr/>
        </p:nvSpPr>
        <p:spPr>
          <a:xfrm>
            <a:off x="258705" y="3761751"/>
            <a:ext cx="998184" cy="374400"/>
          </a:xfrm>
          <a:prstGeom prst="roundRect">
            <a:avLst/>
          </a:prstGeom>
          <a:noFill/>
          <a:ln w="5715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ectangle: Rounded Corners 14">
            <a:extLst>
              <a:ext uri="{FF2B5EF4-FFF2-40B4-BE49-F238E27FC236}">
                <a16:creationId xmlns:a16="http://schemas.microsoft.com/office/drawing/2014/main" id="{C091102A-D59B-44E8-B3F4-F7280236960E}"/>
              </a:ext>
            </a:extLst>
          </p:cNvPr>
          <p:cNvSpPr/>
          <p:nvPr/>
        </p:nvSpPr>
        <p:spPr>
          <a:xfrm>
            <a:off x="258776" y="4136151"/>
            <a:ext cx="1391651" cy="374400"/>
          </a:xfrm>
          <a:prstGeom prst="roundRect">
            <a:avLst/>
          </a:prstGeom>
          <a:noFill/>
          <a:ln w="5715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Rectangle: Rounded Corners 15">
            <a:extLst>
              <a:ext uri="{FF2B5EF4-FFF2-40B4-BE49-F238E27FC236}">
                <a16:creationId xmlns:a16="http://schemas.microsoft.com/office/drawing/2014/main" id="{32930D61-D8AD-41A3-9C92-FF72F88EC5FF}"/>
              </a:ext>
            </a:extLst>
          </p:cNvPr>
          <p:cNvSpPr/>
          <p:nvPr/>
        </p:nvSpPr>
        <p:spPr>
          <a:xfrm>
            <a:off x="10009285" y="3749999"/>
            <a:ext cx="795117" cy="374400"/>
          </a:xfrm>
          <a:prstGeom prst="roundRect">
            <a:avLst/>
          </a:prstGeom>
          <a:noFill/>
          <a:ln w="5715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ectangle: Rounded Corners 18">
            <a:extLst>
              <a:ext uri="{FF2B5EF4-FFF2-40B4-BE49-F238E27FC236}">
                <a16:creationId xmlns:a16="http://schemas.microsoft.com/office/drawing/2014/main" id="{93D2BA7F-6A11-4F7F-B3C0-205AA3591ABD}"/>
              </a:ext>
            </a:extLst>
          </p:cNvPr>
          <p:cNvSpPr/>
          <p:nvPr/>
        </p:nvSpPr>
        <p:spPr>
          <a:xfrm>
            <a:off x="10480637" y="4863123"/>
            <a:ext cx="998184" cy="374400"/>
          </a:xfrm>
          <a:prstGeom prst="roundRect">
            <a:avLst/>
          </a:prstGeom>
          <a:noFill/>
          <a:ln w="5715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Rounded Corners 23">
            <a:extLst>
              <a:ext uri="{FF2B5EF4-FFF2-40B4-BE49-F238E27FC236}">
                <a16:creationId xmlns:a16="http://schemas.microsoft.com/office/drawing/2014/main" id="{F4E82C93-883F-4DE7-A3C6-24A8AF1559D3}"/>
              </a:ext>
            </a:extLst>
          </p:cNvPr>
          <p:cNvSpPr/>
          <p:nvPr/>
        </p:nvSpPr>
        <p:spPr>
          <a:xfrm>
            <a:off x="9213327" y="5601908"/>
            <a:ext cx="1275893" cy="374400"/>
          </a:xfrm>
          <a:prstGeom prst="roundRect">
            <a:avLst/>
          </a:prstGeom>
          <a:noFill/>
          <a:ln w="5715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Speech Bubble: Rectangle with Corners Rounded 27">
            <a:extLst>
              <a:ext uri="{FF2B5EF4-FFF2-40B4-BE49-F238E27FC236}">
                <a16:creationId xmlns:a16="http://schemas.microsoft.com/office/drawing/2014/main" id="{ED6BB050-4FB8-4BF9-B367-4E1293B9E38E}"/>
              </a:ext>
            </a:extLst>
          </p:cNvPr>
          <p:cNvSpPr/>
          <p:nvPr/>
        </p:nvSpPr>
        <p:spPr>
          <a:xfrm>
            <a:off x="127594" y="3143695"/>
            <a:ext cx="1129295" cy="542524"/>
          </a:xfrm>
          <a:prstGeom prst="wedgeRoundRectCallou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visiting</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Speech Bubble: Rectangle with Corners Rounded 28">
            <a:extLst>
              <a:ext uri="{FF2B5EF4-FFF2-40B4-BE49-F238E27FC236}">
                <a16:creationId xmlns:a16="http://schemas.microsoft.com/office/drawing/2014/main" id="{44D52290-48A2-42C7-AE1B-97F94442E251}"/>
              </a:ext>
            </a:extLst>
          </p:cNvPr>
          <p:cNvSpPr/>
          <p:nvPr/>
        </p:nvSpPr>
        <p:spPr>
          <a:xfrm>
            <a:off x="10035635" y="3153470"/>
            <a:ext cx="570658" cy="542524"/>
          </a:xfrm>
          <a:prstGeom prst="wedgeRoundRectCallou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panose="020B0502020202020204" pitchFamily="34" charset="0"/>
              </a:rPr>
              <a:t>g</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a:t>
            </a:r>
          </a:p>
        </p:txBody>
      </p:sp>
      <p:sp>
        <p:nvSpPr>
          <p:cNvPr id="30" name="Speech Bubble: Rectangle with Corners Rounded 29">
            <a:extLst>
              <a:ext uri="{FF2B5EF4-FFF2-40B4-BE49-F238E27FC236}">
                <a16:creationId xmlns:a16="http://schemas.microsoft.com/office/drawing/2014/main" id="{10A52C16-1F93-4310-AC42-E7242393F6D3}"/>
              </a:ext>
            </a:extLst>
          </p:cNvPr>
          <p:cNvSpPr/>
          <p:nvPr/>
        </p:nvSpPr>
        <p:spPr>
          <a:xfrm>
            <a:off x="1086575" y="3558440"/>
            <a:ext cx="1173651" cy="542524"/>
          </a:xfrm>
          <a:prstGeom prst="wedgeRoundRectCallou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look at</a:t>
            </a:r>
          </a:p>
        </p:txBody>
      </p:sp>
      <p:sp>
        <p:nvSpPr>
          <p:cNvPr id="17" name="Rectangle: Rounded Corners 16">
            <a:extLst>
              <a:ext uri="{FF2B5EF4-FFF2-40B4-BE49-F238E27FC236}">
                <a16:creationId xmlns:a16="http://schemas.microsoft.com/office/drawing/2014/main" id="{0B156172-B377-4E92-8D0E-EEDA47B881B8}"/>
              </a:ext>
            </a:extLst>
          </p:cNvPr>
          <p:cNvSpPr/>
          <p:nvPr/>
        </p:nvSpPr>
        <p:spPr>
          <a:xfrm>
            <a:off x="4535159" y="4486889"/>
            <a:ext cx="917918" cy="374400"/>
          </a:xfrm>
          <a:prstGeom prst="roundRect">
            <a:avLst/>
          </a:prstGeom>
          <a:noFill/>
          <a:ln w="5715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Speech Bubble: Rectangle with Corners Rounded 30">
            <a:extLst>
              <a:ext uri="{FF2B5EF4-FFF2-40B4-BE49-F238E27FC236}">
                <a16:creationId xmlns:a16="http://schemas.microsoft.com/office/drawing/2014/main" id="{81FD914F-191E-45D0-A930-5880C6F0A4F6}"/>
              </a:ext>
            </a:extLst>
          </p:cNvPr>
          <p:cNvSpPr/>
          <p:nvPr/>
        </p:nvSpPr>
        <p:spPr>
          <a:xfrm>
            <a:off x="4343272" y="3892006"/>
            <a:ext cx="1453881" cy="542524"/>
          </a:xfrm>
          <a:prstGeom prst="wedgeRoundRectCallou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speaking</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Rectangle: Rounded Corners 17">
            <a:extLst>
              <a:ext uri="{FF2B5EF4-FFF2-40B4-BE49-F238E27FC236}">
                <a16:creationId xmlns:a16="http://schemas.microsoft.com/office/drawing/2014/main" id="{2BE40BB8-17BC-4B0F-95BA-423E28ABC35C}"/>
              </a:ext>
            </a:extLst>
          </p:cNvPr>
          <p:cNvSpPr/>
          <p:nvPr/>
        </p:nvSpPr>
        <p:spPr>
          <a:xfrm>
            <a:off x="258880" y="4845808"/>
            <a:ext cx="1435779" cy="374400"/>
          </a:xfrm>
          <a:prstGeom prst="roundRect">
            <a:avLst/>
          </a:prstGeom>
          <a:noFill/>
          <a:ln w="5715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Rectangle: Rounded Corners 19">
            <a:extLst>
              <a:ext uri="{FF2B5EF4-FFF2-40B4-BE49-F238E27FC236}">
                <a16:creationId xmlns:a16="http://schemas.microsoft.com/office/drawing/2014/main" id="{527C28C6-6849-4211-AA6B-E0806C536A38}"/>
              </a:ext>
            </a:extLst>
          </p:cNvPr>
          <p:cNvSpPr/>
          <p:nvPr/>
        </p:nvSpPr>
        <p:spPr>
          <a:xfrm>
            <a:off x="2926024" y="4821712"/>
            <a:ext cx="1028117" cy="374400"/>
          </a:xfrm>
          <a:prstGeom prst="roundRect">
            <a:avLst/>
          </a:prstGeom>
          <a:noFill/>
          <a:ln w="5715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Rectangle: Rounded Corners 20">
            <a:extLst>
              <a:ext uri="{FF2B5EF4-FFF2-40B4-BE49-F238E27FC236}">
                <a16:creationId xmlns:a16="http://schemas.microsoft.com/office/drawing/2014/main" id="{7038EEC5-D2B9-4D4E-AEAF-7521826E0655}"/>
              </a:ext>
            </a:extLst>
          </p:cNvPr>
          <p:cNvSpPr/>
          <p:nvPr/>
        </p:nvSpPr>
        <p:spPr>
          <a:xfrm>
            <a:off x="3024807" y="5202993"/>
            <a:ext cx="668295" cy="374400"/>
          </a:xfrm>
          <a:prstGeom prst="roundRect">
            <a:avLst/>
          </a:prstGeom>
          <a:noFill/>
          <a:ln w="5715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Speech Bubble: Rectangle with Corners Rounded 34">
            <a:extLst>
              <a:ext uri="{FF2B5EF4-FFF2-40B4-BE49-F238E27FC236}">
                <a16:creationId xmlns:a16="http://schemas.microsoft.com/office/drawing/2014/main" id="{C21E1789-54F1-4642-ABB7-15C54575B9E4}"/>
              </a:ext>
            </a:extLst>
          </p:cNvPr>
          <p:cNvSpPr/>
          <p:nvPr/>
        </p:nvSpPr>
        <p:spPr>
          <a:xfrm>
            <a:off x="3156425" y="4674089"/>
            <a:ext cx="1861600" cy="542524"/>
          </a:xfrm>
          <a:prstGeom prst="wedgeRoundRectCallou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a:t>
            </a:r>
            <a:r>
              <a:rPr kumimoji="0" lang="fr-FR"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fr-FR"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being</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Rectangle: Rounded Corners 21">
            <a:extLst>
              <a:ext uri="{FF2B5EF4-FFF2-40B4-BE49-F238E27FC236}">
                <a16:creationId xmlns:a16="http://schemas.microsoft.com/office/drawing/2014/main" id="{9F810E5B-4C19-4555-93A0-9EB37E88B8BE}"/>
              </a:ext>
            </a:extLst>
          </p:cNvPr>
          <p:cNvSpPr/>
          <p:nvPr/>
        </p:nvSpPr>
        <p:spPr>
          <a:xfrm>
            <a:off x="7896864" y="5220466"/>
            <a:ext cx="1641456" cy="374400"/>
          </a:xfrm>
          <a:prstGeom prst="roundRect">
            <a:avLst/>
          </a:prstGeom>
          <a:noFill/>
          <a:ln w="5715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Speech Bubble: Rectangle with Corners Rounded 35">
            <a:extLst>
              <a:ext uri="{FF2B5EF4-FFF2-40B4-BE49-F238E27FC236}">
                <a16:creationId xmlns:a16="http://schemas.microsoft.com/office/drawing/2014/main" id="{2D49C55D-2577-4B0E-B0B5-D186610C8191}"/>
              </a:ext>
            </a:extLst>
          </p:cNvPr>
          <p:cNvSpPr/>
          <p:nvPr/>
        </p:nvSpPr>
        <p:spPr>
          <a:xfrm>
            <a:off x="7305431" y="4597281"/>
            <a:ext cx="2366241" cy="542524"/>
          </a:xfrm>
          <a:prstGeom prst="wedgeRoundRectCallou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a:t>
            </a:r>
            <a:r>
              <a:rPr kumimoji="0" lang="fr-FR"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learn</a:t>
            </a:r>
            <a:r>
              <a:rPr lang="fr-FR" sz="2000" b="1" dirty="0">
                <a:solidFill>
                  <a:prstClr val="white"/>
                </a:solidFill>
                <a:latin typeface="Century Gothic" panose="020B0502020202020204" pitchFamily="34" charset="0"/>
              </a:rPr>
              <a:t>/</a:t>
            </a:r>
            <a:r>
              <a:rPr kumimoji="0" lang="fr-FR"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learning</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Rectangle: Rounded Corners 22">
            <a:extLst>
              <a:ext uri="{FF2B5EF4-FFF2-40B4-BE49-F238E27FC236}">
                <a16:creationId xmlns:a16="http://schemas.microsoft.com/office/drawing/2014/main" id="{7CC982A3-3411-4D53-97D6-E6E584EFAD47}"/>
              </a:ext>
            </a:extLst>
          </p:cNvPr>
          <p:cNvSpPr/>
          <p:nvPr/>
        </p:nvSpPr>
        <p:spPr>
          <a:xfrm>
            <a:off x="258475" y="5598137"/>
            <a:ext cx="1275893" cy="374400"/>
          </a:xfrm>
          <a:prstGeom prst="roundRect">
            <a:avLst/>
          </a:prstGeom>
          <a:noFill/>
          <a:ln w="5715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Speech Bubble: Rectangle with Corners Rounded 36">
            <a:extLst>
              <a:ext uri="{FF2B5EF4-FFF2-40B4-BE49-F238E27FC236}">
                <a16:creationId xmlns:a16="http://schemas.microsoft.com/office/drawing/2014/main" id="{896E200B-5FA0-41B3-BE78-3917C31F25DC}"/>
              </a:ext>
            </a:extLst>
          </p:cNvPr>
          <p:cNvSpPr/>
          <p:nvPr/>
        </p:nvSpPr>
        <p:spPr>
          <a:xfrm>
            <a:off x="176629" y="4996873"/>
            <a:ext cx="1520845" cy="542524"/>
          </a:xfrm>
          <a:prstGeom prst="wedgeRoundRectCallou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exploring</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Speech Bubble: Rectangle with Corners Rounded 37">
            <a:extLst>
              <a:ext uri="{FF2B5EF4-FFF2-40B4-BE49-F238E27FC236}">
                <a16:creationId xmlns:a16="http://schemas.microsoft.com/office/drawing/2014/main" id="{D0DD3F83-0A41-4D18-9026-C644FEABF1B9}"/>
              </a:ext>
            </a:extLst>
          </p:cNvPr>
          <p:cNvSpPr/>
          <p:nvPr/>
        </p:nvSpPr>
        <p:spPr>
          <a:xfrm>
            <a:off x="9767458" y="5058075"/>
            <a:ext cx="895755" cy="542524"/>
          </a:xfrm>
          <a:prstGeom prst="wedgeRoundRectCallou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take</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ectangle: Rounded Corners 24">
            <a:extLst>
              <a:ext uri="{FF2B5EF4-FFF2-40B4-BE49-F238E27FC236}">
                <a16:creationId xmlns:a16="http://schemas.microsoft.com/office/drawing/2014/main" id="{C51058DD-26DD-4D05-9D7F-19CAD50DB775}"/>
              </a:ext>
            </a:extLst>
          </p:cNvPr>
          <p:cNvSpPr/>
          <p:nvPr/>
        </p:nvSpPr>
        <p:spPr>
          <a:xfrm>
            <a:off x="5386257" y="5963528"/>
            <a:ext cx="1275892" cy="374400"/>
          </a:xfrm>
          <a:prstGeom prst="roundRect">
            <a:avLst/>
          </a:prstGeom>
          <a:noFill/>
          <a:ln w="5715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Speech Bubble: Rectangle with Corners Rounded 38">
            <a:extLst>
              <a:ext uri="{FF2B5EF4-FFF2-40B4-BE49-F238E27FC236}">
                <a16:creationId xmlns:a16="http://schemas.microsoft.com/office/drawing/2014/main" id="{41B28126-6451-4168-8CDA-BEB1FFEE4C81}"/>
              </a:ext>
            </a:extLst>
          </p:cNvPr>
          <p:cNvSpPr/>
          <p:nvPr/>
        </p:nvSpPr>
        <p:spPr>
          <a:xfrm>
            <a:off x="5233935" y="5348362"/>
            <a:ext cx="1082470" cy="542524"/>
          </a:xfrm>
          <a:prstGeom prst="wedgeRoundRectCallou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eating</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3" name="Rectangle: Rounded Corners 42">
            <a:extLst>
              <a:ext uri="{FF2B5EF4-FFF2-40B4-BE49-F238E27FC236}">
                <a16:creationId xmlns:a16="http://schemas.microsoft.com/office/drawing/2014/main" id="{9D13ADB8-9BD7-4D7A-A9FB-43DA4095EBC5}"/>
              </a:ext>
            </a:extLst>
          </p:cNvPr>
          <p:cNvSpPr/>
          <p:nvPr/>
        </p:nvSpPr>
        <p:spPr>
          <a:xfrm>
            <a:off x="6004984" y="4120790"/>
            <a:ext cx="917918" cy="374400"/>
          </a:xfrm>
          <a:prstGeom prst="roundRect">
            <a:avLst/>
          </a:prstGeom>
          <a:noFill/>
          <a:ln w="5715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Rectangle: Rounded Corners 46">
            <a:extLst>
              <a:ext uri="{FF2B5EF4-FFF2-40B4-BE49-F238E27FC236}">
                <a16:creationId xmlns:a16="http://schemas.microsoft.com/office/drawing/2014/main" id="{1F5B00C2-FD59-4BB1-A8B3-707C3112CC65}"/>
              </a:ext>
            </a:extLst>
          </p:cNvPr>
          <p:cNvSpPr/>
          <p:nvPr/>
        </p:nvSpPr>
        <p:spPr>
          <a:xfrm>
            <a:off x="10203325" y="4133017"/>
            <a:ext cx="719605" cy="374400"/>
          </a:xfrm>
          <a:prstGeom prst="roundRect">
            <a:avLst/>
          </a:prstGeom>
          <a:noFill/>
          <a:ln w="5715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Speech Bubble: Rectangle with Corners Rounded 44">
            <a:extLst>
              <a:ext uri="{FF2B5EF4-FFF2-40B4-BE49-F238E27FC236}">
                <a16:creationId xmlns:a16="http://schemas.microsoft.com/office/drawing/2014/main" id="{F2121B60-83C0-4B07-9C07-F36CF7A83D10}"/>
              </a:ext>
            </a:extLst>
          </p:cNvPr>
          <p:cNvSpPr/>
          <p:nvPr/>
        </p:nvSpPr>
        <p:spPr>
          <a:xfrm>
            <a:off x="6513589" y="3518931"/>
            <a:ext cx="726931" cy="542524"/>
          </a:xfrm>
          <a:prstGeom prst="wedgeRoundRectCallou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visit</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6" name="Speech Bubble: Rectangle with Corners Rounded 45">
            <a:extLst>
              <a:ext uri="{FF2B5EF4-FFF2-40B4-BE49-F238E27FC236}">
                <a16:creationId xmlns:a16="http://schemas.microsoft.com/office/drawing/2014/main" id="{C8D079E8-6803-4B4C-8B3F-89EE3B8226BA}"/>
              </a:ext>
            </a:extLst>
          </p:cNvPr>
          <p:cNvSpPr/>
          <p:nvPr/>
        </p:nvSpPr>
        <p:spPr>
          <a:xfrm>
            <a:off x="10725721" y="3538981"/>
            <a:ext cx="570658" cy="542524"/>
          </a:xfrm>
          <a:prstGeom prst="wedgeRoundRectCallou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do</a:t>
            </a:r>
          </a:p>
        </p:txBody>
      </p:sp>
      <p:sp>
        <p:nvSpPr>
          <p:cNvPr id="34" name="Speech Bubble: Rectangle with Corners Rounded 33">
            <a:extLst>
              <a:ext uri="{FF2B5EF4-FFF2-40B4-BE49-F238E27FC236}">
                <a16:creationId xmlns:a16="http://schemas.microsoft.com/office/drawing/2014/main" id="{30975CEB-C01A-412C-8D59-CEE45559B828}"/>
              </a:ext>
            </a:extLst>
          </p:cNvPr>
          <p:cNvSpPr/>
          <p:nvPr/>
        </p:nvSpPr>
        <p:spPr>
          <a:xfrm>
            <a:off x="10537360" y="4249521"/>
            <a:ext cx="1286136" cy="542524"/>
          </a:xfrm>
          <a:prstGeom prst="wedgeRoundRectCallou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choose</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Speech Bubble: Rectangle with Corners Rounded 31">
            <a:extLst>
              <a:ext uri="{FF2B5EF4-FFF2-40B4-BE49-F238E27FC236}">
                <a16:creationId xmlns:a16="http://schemas.microsoft.com/office/drawing/2014/main" id="{F4D7C563-A6F5-4478-8E18-C1606AF5F410}"/>
              </a:ext>
            </a:extLst>
          </p:cNvPr>
          <p:cNvSpPr/>
          <p:nvPr/>
        </p:nvSpPr>
        <p:spPr>
          <a:xfrm>
            <a:off x="229130" y="4261804"/>
            <a:ext cx="1305238" cy="542524"/>
          </a:xfrm>
          <a:prstGeom prst="wedgeRoundRectCallou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practise</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Speech Bubble: Rectangle with Corners Rounded 32">
            <a:extLst>
              <a:ext uri="{FF2B5EF4-FFF2-40B4-BE49-F238E27FC236}">
                <a16:creationId xmlns:a16="http://schemas.microsoft.com/office/drawing/2014/main" id="{E94F2756-3EE9-416F-B81F-AF7D79B0BA21}"/>
              </a:ext>
            </a:extLst>
          </p:cNvPr>
          <p:cNvSpPr/>
          <p:nvPr/>
        </p:nvSpPr>
        <p:spPr>
          <a:xfrm>
            <a:off x="2559734" y="4215627"/>
            <a:ext cx="1305238" cy="542524"/>
          </a:xfrm>
          <a:prstGeom prst="wedgeRoundRectCallou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sleeping</a:t>
            </a:r>
          </a:p>
        </p:txBody>
      </p:sp>
    </p:spTree>
    <p:extLst>
      <p:ext uri="{BB962C8B-B14F-4D97-AF65-F5344CB8AC3E}">
        <p14:creationId xmlns:p14="http://schemas.microsoft.com/office/powerpoint/2010/main" val="550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9" grpId="0" animBg="1"/>
      <p:bldP spid="24" grpId="0" animBg="1"/>
      <p:bldP spid="28" grpId="0" animBg="1"/>
      <p:bldP spid="29" grpId="0" animBg="1"/>
      <p:bldP spid="30" grpId="0" animBg="1"/>
      <p:bldP spid="17" grpId="0" animBg="1"/>
      <p:bldP spid="31" grpId="0" animBg="1"/>
      <p:bldP spid="18" grpId="0" animBg="1"/>
      <p:bldP spid="20" grpId="0" animBg="1"/>
      <p:bldP spid="21" grpId="0" animBg="1"/>
      <p:bldP spid="35" grpId="0" animBg="1"/>
      <p:bldP spid="22" grpId="0" animBg="1"/>
      <p:bldP spid="36" grpId="0" animBg="1"/>
      <p:bldP spid="23" grpId="0" animBg="1"/>
      <p:bldP spid="37" grpId="0" animBg="1"/>
      <p:bldP spid="38" grpId="0" animBg="1"/>
      <p:bldP spid="25" grpId="0" animBg="1"/>
      <p:bldP spid="39" grpId="0" animBg="1"/>
      <p:bldP spid="43" grpId="0" animBg="1"/>
      <p:bldP spid="47" grpId="0" animBg="1"/>
      <p:bldP spid="45" grpId="0" animBg="1"/>
      <p:bldP spid="46" grpId="0" animBg="1"/>
      <p:bldP spid="34" grpId="0" animBg="1"/>
      <p:bldP spid="32" grpId="0" animBg="1"/>
      <p:bldP spid="3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5"/>
          <a:stretch>
            <a:fillRect/>
          </a:stretch>
        </p:blipFill>
        <p:spPr>
          <a:xfrm>
            <a:off x="10641925" y="4800601"/>
            <a:ext cx="1300638" cy="1300638"/>
          </a:xfrm>
          <a:prstGeom prst="rect">
            <a:avLst/>
          </a:prstGeom>
        </p:spPr>
      </p:pic>
      <p:sp>
        <p:nvSpPr>
          <p:cNvPr id="12" name="TextBox 5">
            <a:extLst>
              <a:ext uri="{FF2B5EF4-FFF2-40B4-BE49-F238E27FC236}">
                <a16:creationId xmlns:a16="http://schemas.microsoft.com/office/drawing/2014/main" id="{A83812C7-0DA3-43E8-8B46-5D71C654EB6F}"/>
              </a:ext>
            </a:extLst>
          </p:cNvPr>
          <p:cNvSpPr txBox="1"/>
          <p:nvPr/>
        </p:nvSpPr>
        <p:spPr>
          <a:xfrm>
            <a:off x="92597" y="1168723"/>
            <a:ext cx="9750706"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Calibri" panose="020F0502020204030204" pitchFamily="34" charset="0"/>
              </a:rPr>
              <a:t>Term 1.2, Week 2)</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7" name="TextBox 12">
            <a:extLst>
              <a:ext uri="{FF2B5EF4-FFF2-40B4-BE49-F238E27FC236}">
                <a16:creationId xmlns:a16="http://schemas.microsoft.com/office/drawing/2014/main" id="{1ECF4764-B4FC-4F58-9A6C-742B9E38A0D8}"/>
              </a:ext>
            </a:extLst>
          </p:cNvPr>
          <p:cNvSpPr txBox="1"/>
          <p:nvPr/>
        </p:nvSpPr>
        <p:spPr>
          <a:xfrm>
            <a:off x="175149" y="1919440"/>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6"/>
              </a:rPr>
              <a:t>Audio file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8" name="TextBox 6">
            <a:extLst>
              <a:ext uri="{FF2B5EF4-FFF2-40B4-BE49-F238E27FC236}">
                <a16:creationId xmlns:a16="http://schemas.microsoft.com/office/drawing/2014/main" id="{40EA89ED-648B-4EEA-8982-DD6C761E493C}"/>
              </a:ext>
            </a:extLst>
          </p:cNvPr>
          <p:cNvSpPr txBox="1"/>
          <p:nvPr/>
        </p:nvSpPr>
        <p:spPr>
          <a:xfrm>
            <a:off x="175149" y="2817339"/>
            <a:ext cx="307537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Audio file QR code:</a:t>
            </a:r>
          </a:p>
        </p:txBody>
      </p:sp>
      <p:sp>
        <p:nvSpPr>
          <p:cNvPr id="19" name="TextBox 11">
            <a:extLst>
              <a:ext uri="{FF2B5EF4-FFF2-40B4-BE49-F238E27FC236}">
                <a16:creationId xmlns:a16="http://schemas.microsoft.com/office/drawing/2014/main" id="{3B90C6F1-DE8B-42A0-867F-B5D105B7531B}"/>
              </a:ext>
            </a:extLst>
          </p:cNvPr>
          <p:cNvSpPr txBox="1"/>
          <p:nvPr/>
        </p:nvSpPr>
        <p:spPr>
          <a:xfrm>
            <a:off x="175149" y="3797490"/>
            <a:ext cx="1106680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7"/>
              </a:rPr>
              <a:t>Student worksheet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0" name="TextBox 9">
            <a:extLst>
              <a:ext uri="{FF2B5EF4-FFF2-40B4-BE49-F238E27FC236}">
                <a16:creationId xmlns:a16="http://schemas.microsoft.com/office/drawing/2014/main" id="{99D3DB3D-063A-44FB-9C93-A65627A6E32C}"/>
              </a:ext>
            </a:extLst>
          </p:cNvPr>
          <p:cNvSpPr txBox="1"/>
          <p:nvPr/>
        </p:nvSpPr>
        <p:spPr>
          <a:xfrm>
            <a:off x="175149" y="4503068"/>
            <a:ext cx="10338404"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8"/>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hlinkClick r:id="rId8"/>
              </a:rPr>
            </a:b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2FE054F8-DF67-43F3-893B-5A5A9DF81F7F}"/>
              </a:ext>
            </a:extLst>
          </p:cNvPr>
          <p:cNvSpPr/>
          <p:nvPr/>
        </p:nvSpPr>
        <p:spPr>
          <a:xfrm>
            <a:off x="175149" y="5405255"/>
            <a:ext cx="11066804" cy="113877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 addition, revisit:</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lang="en-GB" sz="2400" dirty="0">
                <a:solidFill>
                  <a:srgbClr val="5B9BD5">
                    <a:lumMod val="50000"/>
                  </a:srgbClr>
                </a:solidFill>
                <a:latin typeface="Century Gothic" panose="020F0302020204030204"/>
                <a:hlinkClick r:id="rId9"/>
              </a:rPr>
              <a:t>Year 9 Term 1.1 Week 6</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lang="en-GB" sz="2400" dirty="0">
                <a:solidFill>
                  <a:srgbClr val="5B9BD5">
                    <a:lumMod val="50000"/>
                  </a:srgbClr>
                </a:solidFill>
                <a:latin typeface="Century Gothic" panose="020F0302020204030204"/>
                <a:hlinkClick r:id="rId10"/>
              </a:rPr>
              <a:t>Year 8 Term 3.2 Week 1</a:t>
            </a:r>
            <a:b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hlinkClick r:id="rId10"/>
              </a:rPr>
            </a:b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22" name="Picture 21">
            <a:extLst>
              <a:ext uri="{FF2B5EF4-FFF2-40B4-BE49-F238E27FC236}">
                <a16:creationId xmlns:a16="http://schemas.microsoft.com/office/drawing/2014/main" id="{91C77E9E-0F07-4B50-A4D8-40A14B22E3A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537396" y="2366936"/>
            <a:ext cx="1430554" cy="1430554"/>
          </a:xfrm>
          <a:prstGeom prst="rect">
            <a:avLst/>
          </a:prstGeom>
        </p:spPr>
      </p:pic>
    </p:spTree>
    <p:extLst>
      <p:ext uri="{BB962C8B-B14F-4D97-AF65-F5344CB8AC3E}">
        <p14:creationId xmlns:p14="http://schemas.microsoft.com/office/powerpoint/2010/main" val="1846861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able 10">
            <a:extLst>
              <a:ext uri="{FF2B5EF4-FFF2-40B4-BE49-F238E27FC236}">
                <a16:creationId xmlns:a16="http://schemas.microsoft.com/office/drawing/2014/main" id="{239BF7F8-F969-CD49-AAE2-FE67295617B4}"/>
              </a:ext>
            </a:extLst>
          </p:cNvPr>
          <p:cNvGraphicFramePr>
            <a:graphicFrameLocks noGrp="1"/>
          </p:cNvGraphicFramePr>
          <p:nvPr>
            <p:extLst>
              <p:ext uri="{D42A27DB-BD31-4B8C-83A1-F6EECF244321}">
                <p14:modId xmlns:p14="http://schemas.microsoft.com/office/powerpoint/2010/main" val="1752129760"/>
              </p:ext>
            </p:extLst>
          </p:nvPr>
        </p:nvGraphicFramePr>
        <p:xfrm>
          <a:off x="4452035" y="1266929"/>
          <a:ext cx="7457886" cy="4941624"/>
        </p:xfrm>
        <a:graphic>
          <a:graphicData uri="http://schemas.openxmlformats.org/drawingml/2006/table">
            <a:tbl>
              <a:tblPr firstRow="1" bandRow="1">
                <a:tableStyleId>{21E4AEA4-8DFA-4A89-87EB-49C32662AFE0}</a:tableStyleId>
              </a:tblPr>
              <a:tblGrid>
                <a:gridCol w="504000">
                  <a:extLst>
                    <a:ext uri="{9D8B030D-6E8A-4147-A177-3AD203B41FA5}">
                      <a16:colId xmlns:a16="http://schemas.microsoft.com/office/drawing/2014/main" val="3829870962"/>
                    </a:ext>
                  </a:extLst>
                </a:gridCol>
                <a:gridCol w="2949893">
                  <a:extLst>
                    <a:ext uri="{9D8B030D-6E8A-4147-A177-3AD203B41FA5}">
                      <a16:colId xmlns:a16="http://schemas.microsoft.com/office/drawing/2014/main" val="1051681537"/>
                    </a:ext>
                  </a:extLst>
                </a:gridCol>
                <a:gridCol w="4003993">
                  <a:extLst>
                    <a:ext uri="{9D8B030D-6E8A-4147-A177-3AD203B41FA5}">
                      <a16:colId xmlns:a16="http://schemas.microsoft.com/office/drawing/2014/main" val="2606305686"/>
                    </a:ext>
                  </a:extLst>
                </a:gridCol>
              </a:tblGrid>
              <a:tr h="359027">
                <a:tc>
                  <a:txBody>
                    <a:bodyPr/>
                    <a:lstStyle/>
                    <a:p>
                      <a:endParaRPr lang="fr-FR" sz="2200" dirty="0">
                        <a:solidFill>
                          <a:schemeClr val="bg1"/>
                        </a:solidFill>
                      </a:endParaRPr>
                    </a:p>
                  </a:txBody>
                  <a:tcPr/>
                </a:tc>
                <a:tc>
                  <a:txBody>
                    <a:bodyPr/>
                    <a:lstStyle/>
                    <a:p>
                      <a:pPr algn="ctr"/>
                      <a:r>
                        <a:rPr lang="fr-FR" sz="2200" dirty="0">
                          <a:solidFill>
                            <a:schemeClr val="bg1"/>
                          </a:solidFill>
                        </a:rPr>
                        <a:t>French</a:t>
                      </a:r>
                    </a:p>
                  </a:txBody>
                  <a:tcPr/>
                </a:tc>
                <a:tc>
                  <a:txBody>
                    <a:bodyPr/>
                    <a:lstStyle/>
                    <a:p>
                      <a:pPr algn="ctr"/>
                      <a:r>
                        <a:rPr lang="en-GB" sz="2200" noProof="0" dirty="0">
                          <a:solidFill>
                            <a:schemeClr val="bg1"/>
                          </a:solidFill>
                        </a:rPr>
                        <a:t>English</a:t>
                      </a:r>
                    </a:p>
                  </a:txBody>
                  <a:tcPr/>
                </a:tc>
                <a:extLst>
                  <a:ext uri="{0D108BD9-81ED-4DB2-BD59-A6C34878D82A}">
                    <a16:rowId xmlns:a16="http://schemas.microsoft.com/office/drawing/2014/main" val="3399173642"/>
                  </a:ext>
                </a:extLst>
              </a:tr>
              <a:tr h="564363">
                <a:tc>
                  <a:txBody>
                    <a:bodyPr/>
                    <a:lstStyle/>
                    <a:p>
                      <a:endParaRPr lang="fr-FR" sz="2400" dirty="0">
                        <a:solidFill>
                          <a:srgbClr val="115076"/>
                        </a:solidFill>
                      </a:endParaRPr>
                    </a:p>
                  </a:txBody>
                  <a:tcPr/>
                </a:tc>
                <a:tc>
                  <a:txBody>
                    <a:bodyPr/>
                    <a:lstStyle/>
                    <a:p>
                      <a:pPr algn="l"/>
                      <a:r>
                        <a:rPr lang="fr-FR" sz="2400" i="0" dirty="0">
                          <a:solidFill>
                            <a:srgbClr val="115076"/>
                          </a:solidFill>
                        </a:rPr>
                        <a:t>catholique</a:t>
                      </a:r>
                    </a:p>
                  </a:txBody>
                  <a:tcPr/>
                </a:tc>
                <a:tc>
                  <a:txBody>
                    <a:bodyPr/>
                    <a:lstStyle/>
                    <a:p>
                      <a:pPr algn="l"/>
                      <a:r>
                        <a:rPr lang="en-GB" sz="2400" i="0" noProof="0" dirty="0">
                          <a:solidFill>
                            <a:srgbClr val="115076"/>
                          </a:solidFill>
                        </a:rPr>
                        <a:t>catholi</a:t>
                      </a:r>
                      <a:r>
                        <a:rPr lang="en-GB" sz="2400" b="1" i="0" noProof="0" dirty="0">
                          <a:solidFill>
                            <a:srgbClr val="115076"/>
                          </a:solidFill>
                        </a:rPr>
                        <a:t>c</a:t>
                      </a:r>
                    </a:p>
                  </a:txBody>
                  <a:tcPr/>
                </a:tc>
                <a:extLst>
                  <a:ext uri="{0D108BD9-81ED-4DB2-BD59-A6C34878D82A}">
                    <a16:rowId xmlns:a16="http://schemas.microsoft.com/office/drawing/2014/main" val="4178004420"/>
                  </a:ext>
                </a:extLst>
              </a:tr>
              <a:tr h="564363">
                <a:tc>
                  <a:txBody>
                    <a:bodyPr/>
                    <a:lstStyle/>
                    <a:p>
                      <a:endParaRPr lang="fr-FR" sz="2400" dirty="0">
                        <a:solidFill>
                          <a:srgbClr val="115076"/>
                        </a:solidFill>
                      </a:endParaRPr>
                    </a:p>
                  </a:txBody>
                  <a:tcPr/>
                </a:tc>
                <a:tc>
                  <a:txBody>
                    <a:bodyPr/>
                    <a:lstStyle/>
                    <a:p>
                      <a:pPr algn="l"/>
                      <a:r>
                        <a:rPr lang="fr-FR" sz="2400" i="0" dirty="0">
                          <a:solidFill>
                            <a:srgbClr val="115076"/>
                          </a:solidFill>
                        </a:rPr>
                        <a:t>risque</a:t>
                      </a:r>
                    </a:p>
                  </a:txBody>
                  <a:tcPr/>
                </a:tc>
                <a:tc>
                  <a:txBody>
                    <a:bodyPr/>
                    <a:lstStyle/>
                    <a:p>
                      <a:pPr algn="l"/>
                      <a:r>
                        <a:rPr lang="en-GB" sz="2400" i="0" noProof="0" dirty="0">
                          <a:solidFill>
                            <a:srgbClr val="115076"/>
                          </a:solidFill>
                        </a:rPr>
                        <a:t>ris</a:t>
                      </a:r>
                      <a:r>
                        <a:rPr lang="en-GB" sz="2400" b="1" i="0" noProof="0" dirty="0">
                          <a:solidFill>
                            <a:srgbClr val="115076"/>
                          </a:solidFill>
                        </a:rPr>
                        <a:t>k</a:t>
                      </a:r>
                    </a:p>
                  </a:txBody>
                  <a:tcPr/>
                </a:tc>
                <a:extLst>
                  <a:ext uri="{0D108BD9-81ED-4DB2-BD59-A6C34878D82A}">
                    <a16:rowId xmlns:a16="http://schemas.microsoft.com/office/drawing/2014/main" val="4049511666"/>
                  </a:ext>
                </a:extLst>
              </a:tr>
              <a:tr h="564363">
                <a:tc>
                  <a:txBody>
                    <a:bodyPr/>
                    <a:lstStyle/>
                    <a:p>
                      <a:endParaRPr lang="fr-FR" sz="2000" dirty="0">
                        <a:solidFill>
                          <a:srgbClr val="115076"/>
                        </a:solidFill>
                      </a:endParaRPr>
                    </a:p>
                  </a:txBody>
                  <a:tcPr/>
                </a:tc>
                <a:tc>
                  <a:txBody>
                    <a:bodyPr/>
                    <a:lstStyle/>
                    <a:p>
                      <a:pPr algn="l"/>
                      <a:r>
                        <a:rPr lang="fr-FR" sz="2400" i="0" dirty="0">
                          <a:solidFill>
                            <a:srgbClr val="115076"/>
                          </a:solidFill>
                        </a:rPr>
                        <a:t>marque</a:t>
                      </a:r>
                    </a:p>
                  </a:txBody>
                  <a:tcPr/>
                </a:tc>
                <a:tc>
                  <a:txBody>
                    <a:bodyPr/>
                    <a:lstStyle/>
                    <a:p>
                      <a:pPr algn="l"/>
                      <a:r>
                        <a:rPr lang="en-GB" sz="2400" i="0" noProof="0" dirty="0">
                          <a:solidFill>
                            <a:srgbClr val="115076"/>
                          </a:solidFill>
                        </a:rPr>
                        <a:t>mar</a:t>
                      </a:r>
                      <a:r>
                        <a:rPr lang="en-GB" sz="2400" b="1" i="0" noProof="0" dirty="0">
                          <a:solidFill>
                            <a:srgbClr val="115076"/>
                          </a:solidFill>
                        </a:rPr>
                        <a:t>k</a:t>
                      </a:r>
                    </a:p>
                  </a:txBody>
                  <a:tcPr/>
                </a:tc>
                <a:extLst>
                  <a:ext uri="{0D108BD9-81ED-4DB2-BD59-A6C34878D82A}">
                    <a16:rowId xmlns:a16="http://schemas.microsoft.com/office/drawing/2014/main" val="4218684469"/>
                  </a:ext>
                </a:extLst>
              </a:tr>
              <a:tr h="564363">
                <a:tc>
                  <a:txBody>
                    <a:bodyPr/>
                    <a:lstStyle/>
                    <a:p>
                      <a:endParaRPr lang="fr-FR" sz="2400" dirty="0">
                        <a:solidFill>
                          <a:srgbClr val="115076"/>
                        </a:solidFill>
                      </a:endParaRPr>
                    </a:p>
                  </a:txBody>
                  <a:tcPr/>
                </a:tc>
                <a:tc>
                  <a:txBody>
                    <a:bodyPr/>
                    <a:lstStyle/>
                    <a:p>
                      <a:pPr algn="l"/>
                      <a:r>
                        <a:rPr lang="fr-FR" sz="2400" i="0" dirty="0">
                          <a:solidFill>
                            <a:srgbClr val="115076"/>
                          </a:solidFill>
                        </a:rPr>
                        <a:t>rythmique</a:t>
                      </a:r>
                    </a:p>
                  </a:txBody>
                  <a:tcPr/>
                </a:tc>
                <a:tc>
                  <a:txBody>
                    <a:bodyPr/>
                    <a:lstStyle/>
                    <a:p>
                      <a:pPr algn="l"/>
                      <a:r>
                        <a:rPr lang="en-GB" sz="2400" i="0" noProof="0" dirty="0">
                          <a:solidFill>
                            <a:srgbClr val="115076"/>
                          </a:solidFill>
                        </a:rPr>
                        <a:t>rhythmi</a:t>
                      </a:r>
                      <a:r>
                        <a:rPr lang="en-GB" sz="2400" b="1" i="0" noProof="0" dirty="0">
                          <a:solidFill>
                            <a:srgbClr val="115076"/>
                          </a:solidFill>
                        </a:rPr>
                        <a:t>c</a:t>
                      </a:r>
                    </a:p>
                  </a:txBody>
                  <a:tcPr/>
                </a:tc>
                <a:extLst>
                  <a:ext uri="{0D108BD9-81ED-4DB2-BD59-A6C34878D82A}">
                    <a16:rowId xmlns:a16="http://schemas.microsoft.com/office/drawing/2014/main" val="3161106014"/>
                  </a:ext>
                </a:extLst>
              </a:tr>
              <a:tr h="564363">
                <a:tc>
                  <a:txBody>
                    <a:bodyPr/>
                    <a:lstStyle/>
                    <a:p>
                      <a:endParaRPr lang="fr-FR" sz="2400" dirty="0">
                        <a:solidFill>
                          <a:srgbClr val="115076"/>
                        </a:solidFill>
                      </a:endParaRPr>
                    </a:p>
                  </a:txBody>
                  <a:tcPr/>
                </a:tc>
                <a:tc>
                  <a:txBody>
                    <a:bodyPr/>
                    <a:lstStyle/>
                    <a:p>
                      <a:pPr algn="l"/>
                      <a:r>
                        <a:rPr lang="fr-FR" sz="2400" i="0" dirty="0">
                          <a:solidFill>
                            <a:srgbClr val="115076"/>
                          </a:solidFill>
                        </a:rPr>
                        <a:t>critique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i="0" noProof="0" dirty="0">
                          <a:solidFill>
                            <a:srgbClr val="115076"/>
                          </a:solidFill>
                        </a:rPr>
                        <a:t>criti</a:t>
                      </a:r>
                      <a:r>
                        <a:rPr lang="en-GB" sz="2400" b="1" i="0" noProof="0" dirty="0">
                          <a:solidFill>
                            <a:srgbClr val="115076"/>
                          </a:solidFill>
                        </a:rPr>
                        <a:t>c</a:t>
                      </a:r>
                    </a:p>
                  </a:txBody>
                  <a:tcPr/>
                </a:tc>
                <a:extLst>
                  <a:ext uri="{0D108BD9-81ED-4DB2-BD59-A6C34878D82A}">
                    <a16:rowId xmlns:a16="http://schemas.microsoft.com/office/drawing/2014/main" val="2582674464"/>
                  </a:ext>
                </a:extLst>
              </a:tr>
              <a:tr h="564363">
                <a:tc>
                  <a:txBody>
                    <a:bodyPr/>
                    <a:lstStyle/>
                    <a:p>
                      <a:endParaRPr lang="fr-FR" sz="2400" dirty="0">
                        <a:solidFill>
                          <a:srgbClr val="115076"/>
                        </a:solidFill>
                      </a:endParaRPr>
                    </a:p>
                  </a:txBody>
                  <a:tcPr/>
                </a:tc>
                <a:tc>
                  <a:txBody>
                    <a:bodyPr/>
                    <a:lstStyle/>
                    <a:p>
                      <a:pPr algn="l"/>
                      <a:r>
                        <a:rPr lang="fr-FR" sz="2400" i="0" dirty="0">
                          <a:solidFill>
                            <a:srgbClr val="115076"/>
                          </a:solidFill>
                        </a:rPr>
                        <a:t>scientifique</a:t>
                      </a:r>
                    </a:p>
                  </a:txBody>
                  <a:tcPr/>
                </a:tc>
                <a:tc>
                  <a:txBody>
                    <a:bodyPr/>
                    <a:lstStyle/>
                    <a:p>
                      <a:pPr algn="l"/>
                      <a:r>
                        <a:rPr lang="en-GB" sz="2400" i="0" noProof="0" dirty="0">
                          <a:solidFill>
                            <a:srgbClr val="115076"/>
                          </a:solidFill>
                        </a:rPr>
                        <a:t>scientifi</a:t>
                      </a:r>
                      <a:r>
                        <a:rPr lang="en-GB" sz="2400" b="1" i="0" noProof="0" dirty="0">
                          <a:solidFill>
                            <a:srgbClr val="115076"/>
                          </a:solidFill>
                        </a:rPr>
                        <a:t>c</a:t>
                      </a:r>
                    </a:p>
                  </a:txBody>
                  <a:tcPr/>
                </a:tc>
                <a:extLst>
                  <a:ext uri="{0D108BD9-81ED-4DB2-BD59-A6C34878D82A}">
                    <a16:rowId xmlns:a16="http://schemas.microsoft.com/office/drawing/2014/main" val="3196236344"/>
                  </a:ext>
                </a:extLst>
              </a:tr>
              <a:tr h="564363">
                <a:tc>
                  <a:txBody>
                    <a:bodyPr/>
                    <a:lstStyle/>
                    <a:p>
                      <a:endParaRPr lang="fr-FR" sz="2400" dirty="0">
                        <a:solidFill>
                          <a:srgbClr val="115076"/>
                        </a:solidFill>
                      </a:endParaRPr>
                    </a:p>
                  </a:txBody>
                  <a:tcPr/>
                </a:tc>
                <a:tc>
                  <a:txBody>
                    <a:bodyPr/>
                    <a:lstStyle/>
                    <a:p>
                      <a:pPr algn="l"/>
                      <a:r>
                        <a:rPr lang="en-GB" sz="2400" i="0" dirty="0" err="1">
                          <a:solidFill>
                            <a:srgbClr val="115076"/>
                          </a:solidFill>
                        </a:rPr>
                        <a:t>attaque</a:t>
                      </a:r>
                      <a:endParaRPr lang="fr-FR" sz="2400" i="0" dirty="0">
                        <a:solidFill>
                          <a:srgbClr val="115076"/>
                        </a:solidFill>
                      </a:endParaRPr>
                    </a:p>
                  </a:txBody>
                  <a:tcPr/>
                </a:tc>
                <a:tc>
                  <a:txBody>
                    <a:bodyPr/>
                    <a:lstStyle/>
                    <a:p>
                      <a:pPr algn="l"/>
                      <a:r>
                        <a:rPr lang="en-GB" sz="2400" i="0" noProof="0" dirty="0">
                          <a:solidFill>
                            <a:srgbClr val="115076"/>
                          </a:solidFill>
                        </a:rPr>
                        <a:t>atta</a:t>
                      </a:r>
                      <a:r>
                        <a:rPr lang="en-GB" sz="2400" b="1" i="0" noProof="0" dirty="0">
                          <a:solidFill>
                            <a:srgbClr val="115076"/>
                          </a:solidFill>
                        </a:rPr>
                        <a:t>ck</a:t>
                      </a:r>
                    </a:p>
                  </a:txBody>
                  <a:tcPr/>
                </a:tc>
                <a:extLst>
                  <a:ext uri="{0D108BD9-81ED-4DB2-BD59-A6C34878D82A}">
                    <a16:rowId xmlns:a16="http://schemas.microsoft.com/office/drawing/2014/main" val="2245821299"/>
                  </a:ext>
                </a:extLst>
              </a:tr>
              <a:tr h="564363">
                <a:tc>
                  <a:txBody>
                    <a:bodyPr/>
                    <a:lstStyle/>
                    <a:p>
                      <a:endParaRPr lang="fr-FR" sz="2400" dirty="0">
                        <a:solidFill>
                          <a:srgbClr val="115076"/>
                        </a:solidFill>
                      </a:endParaRPr>
                    </a:p>
                  </a:txBody>
                  <a:tcPr/>
                </a:tc>
                <a:tc>
                  <a:txBody>
                    <a:bodyPr/>
                    <a:lstStyle/>
                    <a:p>
                      <a:pPr algn="l"/>
                      <a:r>
                        <a:rPr lang="fr-FR" sz="2400" i="0" dirty="0">
                          <a:solidFill>
                            <a:srgbClr val="115076"/>
                          </a:solidFill>
                        </a:rPr>
                        <a:t>plastique</a:t>
                      </a:r>
                    </a:p>
                  </a:txBody>
                  <a:tcPr/>
                </a:tc>
                <a:tc>
                  <a:txBody>
                    <a:bodyPr/>
                    <a:lstStyle/>
                    <a:p>
                      <a:pPr algn="l"/>
                      <a:r>
                        <a:rPr lang="en-GB" sz="2400" i="0" noProof="0" dirty="0">
                          <a:solidFill>
                            <a:srgbClr val="115076"/>
                          </a:solidFill>
                        </a:rPr>
                        <a:t>plasti</a:t>
                      </a:r>
                      <a:r>
                        <a:rPr lang="en-GB" sz="2400" b="1" i="0" noProof="0" dirty="0">
                          <a:solidFill>
                            <a:srgbClr val="115076"/>
                          </a:solidFill>
                        </a:rPr>
                        <a:t>c</a:t>
                      </a:r>
                    </a:p>
                  </a:txBody>
                  <a:tcPr/>
                </a:tc>
                <a:extLst>
                  <a:ext uri="{0D108BD9-81ED-4DB2-BD59-A6C34878D82A}">
                    <a16:rowId xmlns:a16="http://schemas.microsoft.com/office/drawing/2014/main" val="3412196491"/>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656881" cy="707849"/>
          </a:xfrm>
        </p:spPr>
        <p:txBody>
          <a:bodyPr>
            <a:normAutofit fontScale="90000"/>
          </a:bodyPr>
          <a:lstStyle/>
          <a:p>
            <a:r>
              <a:rPr lang="en-GB" sz="3600" b="1" dirty="0">
                <a:solidFill>
                  <a:schemeClr val="bg1"/>
                </a:solidFill>
              </a:rPr>
              <a:t>Mots qui </a:t>
            </a:r>
            <a:r>
              <a:rPr lang="en-GB" sz="3600" b="1" dirty="0" err="1">
                <a:solidFill>
                  <a:schemeClr val="bg1"/>
                </a:solidFill>
              </a:rPr>
              <a:t>finissent</a:t>
            </a:r>
            <a:r>
              <a:rPr lang="en-GB" sz="3600" b="1" dirty="0">
                <a:solidFill>
                  <a:schemeClr val="bg1"/>
                </a:solidFill>
              </a:rPr>
              <a:t> par -que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Rectangle 41">
            <a:hlinkClick r:id="" action="ppaction://noaction">
              <a:snd r:embed="rId4" name="1 catholique.wav"/>
            </a:hlinkClick>
            <a:extLst>
              <a:ext uri="{FF2B5EF4-FFF2-40B4-BE49-F238E27FC236}">
                <a16:creationId xmlns:a16="http://schemas.microsoft.com/office/drawing/2014/main" id="{8D24FAA8-F79C-0542-BAA8-604C2137979E}"/>
              </a:ext>
            </a:extLst>
          </p:cNvPr>
          <p:cNvSpPr/>
          <p:nvPr/>
        </p:nvSpPr>
        <p:spPr>
          <a:xfrm>
            <a:off x="4519196" y="1796515"/>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43" name="Rectangle 42">
            <a:hlinkClick r:id="" action="ppaction://noaction">
              <a:snd r:embed="rId5" name="2 risque.wav"/>
            </a:hlinkClick>
            <a:extLst>
              <a:ext uri="{FF2B5EF4-FFF2-40B4-BE49-F238E27FC236}">
                <a16:creationId xmlns:a16="http://schemas.microsoft.com/office/drawing/2014/main" id="{DEFF2D00-DA00-3B46-AA45-445D4F6C44F7}"/>
              </a:ext>
            </a:extLst>
          </p:cNvPr>
          <p:cNvSpPr/>
          <p:nvPr/>
        </p:nvSpPr>
        <p:spPr>
          <a:xfrm>
            <a:off x="4519196" y="2355197"/>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45" name="Rectangle 44">
            <a:hlinkClick r:id="" action="ppaction://noaction">
              <a:snd r:embed="rId6" name="4 rhythmique.wav"/>
            </a:hlinkClick>
            <a:extLst>
              <a:ext uri="{FF2B5EF4-FFF2-40B4-BE49-F238E27FC236}">
                <a16:creationId xmlns:a16="http://schemas.microsoft.com/office/drawing/2014/main" id="{A357FADC-8783-3B4C-AAA4-6AA5429F3218}"/>
              </a:ext>
            </a:extLst>
          </p:cNvPr>
          <p:cNvSpPr/>
          <p:nvPr/>
        </p:nvSpPr>
        <p:spPr>
          <a:xfrm>
            <a:off x="4519196" y="3472561"/>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46" name="Rectangle 45">
            <a:hlinkClick r:id="" action="ppaction://noaction">
              <a:snd r:embed="rId7" name="5 critique.wav"/>
            </a:hlinkClick>
            <a:extLst>
              <a:ext uri="{FF2B5EF4-FFF2-40B4-BE49-F238E27FC236}">
                <a16:creationId xmlns:a16="http://schemas.microsoft.com/office/drawing/2014/main" id="{BA8F30B3-9990-A943-9921-2B1CBC000CCC}"/>
              </a:ext>
            </a:extLst>
          </p:cNvPr>
          <p:cNvSpPr/>
          <p:nvPr/>
        </p:nvSpPr>
        <p:spPr>
          <a:xfrm>
            <a:off x="4519196" y="4031243"/>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47" name="Rectangle 46">
            <a:hlinkClick r:id="" action="ppaction://noaction">
              <a:snd r:embed="rId8" name="6 scientifique.wav"/>
            </a:hlinkClick>
            <a:extLst>
              <a:ext uri="{FF2B5EF4-FFF2-40B4-BE49-F238E27FC236}">
                <a16:creationId xmlns:a16="http://schemas.microsoft.com/office/drawing/2014/main" id="{42173823-30F3-824D-A784-B23AF7A9A4BC}"/>
              </a:ext>
            </a:extLst>
          </p:cNvPr>
          <p:cNvSpPr/>
          <p:nvPr/>
        </p:nvSpPr>
        <p:spPr>
          <a:xfrm>
            <a:off x="4519196" y="4589925"/>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49" name="Rectangle 48">
            <a:hlinkClick r:id="" action="ppaction://noaction">
              <a:snd r:embed="rId9" name="8 plastique.wav"/>
            </a:hlinkClick>
            <a:extLst>
              <a:ext uri="{FF2B5EF4-FFF2-40B4-BE49-F238E27FC236}">
                <a16:creationId xmlns:a16="http://schemas.microsoft.com/office/drawing/2014/main" id="{D2586548-05D6-6744-9861-D7316CAF104B}"/>
              </a:ext>
            </a:extLst>
          </p:cNvPr>
          <p:cNvSpPr/>
          <p:nvPr/>
        </p:nvSpPr>
        <p:spPr>
          <a:xfrm>
            <a:off x="4519196" y="5707292"/>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2" name="TextBox 1">
            <a:extLst>
              <a:ext uri="{FF2B5EF4-FFF2-40B4-BE49-F238E27FC236}">
                <a16:creationId xmlns:a16="http://schemas.microsoft.com/office/drawing/2014/main" id="{755ABC72-8C50-5C41-9905-AC600FADBAED}"/>
              </a:ext>
            </a:extLst>
          </p:cNvPr>
          <p:cNvSpPr txBox="1"/>
          <p:nvPr/>
        </p:nvSpPr>
        <p:spPr>
          <a:xfrm>
            <a:off x="210627" y="1271115"/>
            <a:ext cx="3921175" cy="2308324"/>
          </a:xfrm>
          <a:prstGeom prst="rect">
            <a:avLst/>
          </a:prstGeom>
          <a:noFill/>
        </p:spPr>
        <p:txBody>
          <a:bodyPr wrap="square" rtlCol="0">
            <a:spAutoFit/>
          </a:bodyPr>
          <a:lstStyle/>
          <a:p>
            <a:pPr algn="l"/>
            <a:r>
              <a:rPr lang="en-US" sz="2400" dirty="0" err="1">
                <a:solidFill>
                  <a:schemeClr val="accent5">
                    <a:lumMod val="50000"/>
                  </a:schemeClr>
                </a:solidFill>
              </a:rPr>
              <a:t>C’est</a:t>
            </a:r>
            <a:r>
              <a:rPr lang="en-US" sz="2400" dirty="0">
                <a:solidFill>
                  <a:schemeClr val="accent5">
                    <a:lumMod val="50000"/>
                  </a:schemeClr>
                </a:solidFill>
              </a:rPr>
              <a:t> quoi </a:t>
            </a:r>
            <a:r>
              <a:rPr lang="en-US" sz="2400" dirty="0" err="1">
                <a:solidFill>
                  <a:schemeClr val="accent5">
                    <a:lumMod val="50000"/>
                  </a:schemeClr>
                </a:solidFill>
              </a:rPr>
              <a:t>en</a:t>
            </a:r>
            <a:r>
              <a:rPr lang="en-US" sz="2400" dirty="0">
                <a:solidFill>
                  <a:schemeClr val="accent5">
                    <a:lumMod val="50000"/>
                  </a:schemeClr>
                </a:solidFill>
              </a:rPr>
              <a:t> </a:t>
            </a:r>
            <a:r>
              <a:rPr lang="en-US" sz="2400" dirty="0" err="1">
                <a:solidFill>
                  <a:schemeClr val="accent5">
                    <a:lumMod val="50000"/>
                  </a:schemeClr>
                </a:solidFill>
              </a:rPr>
              <a:t>anglais</a:t>
            </a:r>
            <a:r>
              <a:rPr lang="en-US" sz="2400" dirty="0">
                <a:solidFill>
                  <a:schemeClr val="accent5">
                    <a:lumMod val="50000"/>
                  </a:schemeClr>
                </a:solidFill>
              </a:rPr>
              <a:t> ?</a:t>
            </a:r>
          </a:p>
          <a:p>
            <a:pPr algn="l"/>
            <a:endParaRPr lang="en-US" sz="2400" dirty="0">
              <a:solidFill>
                <a:schemeClr val="accent5">
                  <a:lumMod val="50000"/>
                </a:schemeClr>
              </a:solidFill>
            </a:endParaRPr>
          </a:p>
          <a:p>
            <a:pPr algn="l"/>
            <a:r>
              <a:rPr lang="en-US" sz="2400" dirty="0">
                <a:solidFill>
                  <a:schemeClr val="accent5">
                    <a:lumMod val="50000"/>
                  </a:schemeClr>
                </a:solidFill>
              </a:rPr>
              <a:t>Use your knowledge</a:t>
            </a:r>
          </a:p>
          <a:p>
            <a:pPr algn="l"/>
            <a:r>
              <a:rPr lang="en-US" sz="2400" dirty="0">
                <a:solidFill>
                  <a:schemeClr val="accent5">
                    <a:lumMod val="50000"/>
                  </a:schemeClr>
                </a:solidFill>
              </a:rPr>
              <a:t>of French </a:t>
            </a:r>
            <a:r>
              <a:rPr lang="en-US" sz="2400" b="1" dirty="0">
                <a:solidFill>
                  <a:schemeClr val="accent5">
                    <a:lumMod val="50000"/>
                  </a:schemeClr>
                </a:solidFill>
              </a:rPr>
              <a:t>words ending in -que </a:t>
            </a:r>
            <a:r>
              <a:rPr lang="en-US" sz="2400" dirty="0">
                <a:solidFill>
                  <a:schemeClr val="accent5">
                    <a:lumMod val="50000"/>
                  </a:schemeClr>
                </a:solidFill>
              </a:rPr>
              <a:t>to predict the English.  </a:t>
            </a:r>
          </a:p>
        </p:txBody>
      </p:sp>
      <p:sp>
        <p:nvSpPr>
          <p:cNvPr id="3" name="Rectangle 2">
            <a:extLst>
              <a:ext uri="{FF2B5EF4-FFF2-40B4-BE49-F238E27FC236}">
                <a16:creationId xmlns:a16="http://schemas.microsoft.com/office/drawing/2014/main" id="{B4BE6160-E874-1C41-9E9F-AD6F787F6308}"/>
              </a:ext>
            </a:extLst>
          </p:cNvPr>
          <p:cNvSpPr/>
          <p:nvPr/>
        </p:nvSpPr>
        <p:spPr>
          <a:xfrm>
            <a:off x="7960224" y="1796515"/>
            <a:ext cx="3629464" cy="360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DF37FE7-88F2-5A44-93AF-E68DA0B287CC}"/>
              </a:ext>
            </a:extLst>
          </p:cNvPr>
          <p:cNvSpPr/>
          <p:nvPr/>
        </p:nvSpPr>
        <p:spPr>
          <a:xfrm>
            <a:off x="7960224" y="2355197"/>
            <a:ext cx="3629464" cy="360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115DBC2-74DC-7D4F-AA67-F1F9BC8222F0}"/>
              </a:ext>
            </a:extLst>
          </p:cNvPr>
          <p:cNvSpPr/>
          <p:nvPr/>
        </p:nvSpPr>
        <p:spPr>
          <a:xfrm>
            <a:off x="7960224" y="2913879"/>
            <a:ext cx="3629464" cy="360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6F95FE9-CA50-9941-86C4-507C8B0A775B}"/>
              </a:ext>
            </a:extLst>
          </p:cNvPr>
          <p:cNvSpPr/>
          <p:nvPr/>
        </p:nvSpPr>
        <p:spPr>
          <a:xfrm>
            <a:off x="7960224" y="3472561"/>
            <a:ext cx="3629464" cy="360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F3A6D8F-850E-014D-8BDB-9D46617A1936}"/>
              </a:ext>
            </a:extLst>
          </p:cNvPr>
          <p:cNvSpPr/>
          <p:nvPr/>
        </p:nvSpPr>
        <p:spPr>
          <a:xfrm>
            <a:off x="7960224" y="4031243"/>
            <a:ext cx="3629464" cy="360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BA4BE01-D14B-A44D-BBBF-C63F1B8E30D8}"/>
              </a:ext>
            </a:extLst>
          </p:cNvPr>
          <p:cNvSpPr/>
          <p:nvPr/>
        </p:nvSpPr>
        <p:spPr>
          <a:xfrm>
            <a:off x="7960224" y="4589925"/>
            <a:ext cx="3629464" cy="360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C13D9B6-F0E1-5D42-9604-04E718EA7A0F}"/>
              </a:ext>
            </a:extLst>
          </p:cNvPr>
          <p:cNvSpPr/>
          <p:nvPr/>
        </p:nvSpPr>
        <p:spPr>
          <a:xfrm>
            <a:off x="7960224" y="5148607"/>
            <a:ext cx="3629464" cy="360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D63C74D-84E7-0F48-B9EF-285794005B6E}"/>
              </a:ext>
            </a:extLst>
          </p:cNvPr>
          <p:cNvSpPr/>
          <p:nvPr/>
        </p:nvSpPr>
        <p:spPr>
          <a:xfrm>
            <a:off x="7960224" y="5707292"/>
            <a:ext cx="3629464" cy="360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Detective, Clues, Find, Finger">
            <a:extLst>
              <a:ext uri="{FF2B5EF4-FFF2-40B4-BE49-F238E27FC236}">
                <a16:creationId xmlns:a16="http://schemas.microsoft.com/office/drawing/2014/main" id="{5F937E86-0EEA-48A0-9BD7-FE79B2E27EA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3130" y="3759177"/>
            <a:ext cx="2308324" cy="2308324"/>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hlinkClick r:id="" action="ppaction://noaction">
              <a:snd r:embed="rId11" name="5 attaque.wav"/>
            </a:hlinkClick>
            <a:extLst>
              <a:ext uri="{FF2B5EF4-FFF2-40B4-BE49-F238E27FC236}">
                <a16:creationId xmlns:a16="http://schemas.microsoft.com/office/drawing/2014/main" id="{B416F5FF-364B-4EDB-8085-FCC69FD7A33D}"/>
              </a:ext>
            </a:extLst>
          </p:cNvPr>
          <p:cNvSpPr/>
          <p:nvPr/>
        </p:nvSpPr>
        <p:spPr>
          <a:xfrm>
            <a:off x="4519196" y="5148607"/>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3" name="Rectangle 32">
            <a:hlinkClick r:id="" action="ppaction://noaction">
              <a:snd r:embed="rId12" name="7 marque.wav"/>
            </a:hlinkClick>
            <a:extLst>
              <a:ext uri="{FF2B5EF4-FFF2-40B4-BE49-F238E27FC236}">
                <a16:creationId xmlns:a16="http://schemas.microsoft.com/office/drawing/2014/main" id="{3616CAEE-C496-4F15-8127-338E5DEFA24C}"/>
              </a:ext>
            </a:extLst>
          </p:cNvPr>
          <p:cNvSpPr/>
          <p:nvPr/>
        </p:nvSpPr>
        <p:spPr>
          <a:xfrm>
            <a:off x="4519196" y="2913879"/>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ounded Rectangular Callout 2">
            <a:extLst>
              <a:ext uri="{FF2B5EF4-FFF2-40B4-BE49-F238E27FC236}">
                <a16:creationId xmlns:a16="http://schemas.microsoft.com/office/drawing/2014/main" id="{3167BF5D-CD4D-427C-A9B0-D7CB5BD23492}"/>
              </a:ext>
            </a:extLst>
          </p:cNvPr>
          <p:cNvSpPr/>
          <p:nvPr/>
        </p:nvSpPr>
        <p:spPr>
          <a:xfrm>
            <a:off x="6775475" y="171616"/>
            <a:ext cx="5265384" cy="1095313"/>
          </a:xfrm>
          <a:prstGeom prst="wedgeRoundRectCallout">
            <a:avLst>
              <a:gd name="adj1" fmla="val -21816"/>
              <a:gd name="adj2" fmla="val 72493"/>
              <a:gd name="adj3" fmla="val 16667"/>
            </a:avLst>
          </a:prstGeom>
          <a:solidFill>
            <a:srgbClr val="105076"/>
          </a:solidFill>
          <a:ln>
            <a:solidFill>
              <a:srgbClr val="FA650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400" dirty="0">
                <a:solidFill>
                  <a:schemeClr val="bg1"/>
                </a:solidFill>
              </a:rPr>
              <a:t>French words ending in </a:t>
            </a:r>
            <a:r>
              <a:rPr lang="en-GB" sz="2400" b="1" dirty="0">
                <a:solidFill>
                  <a:schemeClr val="bg1"/>
                </a:solidFill>
              </a:rPr>
              <a:t>-que </a:t>
            </a:r>
            <a:r>
              <a:rPr lang="en-GB" sz="2400" dirty="0">
                <a:solidFill>
                  <a:schemeClr val="bg1"/>
                </a:solidFill>
              </a:rPr>
              <a:t>often end in </a:t>
            </a:r>
            <a:r>
              <a:rPr lang="en-GB" sz="2400" b="1" dirty="0">
                <a:solidFill>
                  <a:schemeClr val="bg1"/>
                </a:solidFill>
              </a:rPr>
              <a:t>-c, -ck or -k  </a:t>
            </a:r>
            <a:r>
              <a:rPr lang="en-GB" sz="2400" dirty="0">
                <a:solidFill>
                  <a:schemeClr val="bg1"/>
                </a:solidFill>
              </a:rPr>
              <a:t>in English</a:t>
            </a:r>
            <a:r>
              <a:rPr lang="en-GB" sz="2400" b="1" dirty="0">
                <a:solidFill>
                  <a:schemeClr val="bg1"/>
                </a:solidFill>
              </a:rPr>
              <a:t>.</a:t>
            </a:r>
          </a:p>
        </p:txBody>
      </p:sp>
    </p:spTree>
    <p:extLst>
      <p:ext uri="{BB962C8B-B14F-4D97-AF65-F5344CB8AC3E}">
        <p14:creationId xmlns:p14="http://schemas.microsoft.com/office/powerpoint/2010/main" val="173272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 grpId="0" animBg="1"/>
      <p:bldP spid="26" grpId="0" animBg="1"/>
      <p:bldP spid="27" grpId="0" animBg="1"/>
      <p:bldP spid="28" grpId="0" animBg="1"/>
      <p:bldP spid="29" grpId="0" animBg="1"/>
      <p:bldP spid="30" grpId="0" animBg="1"/>
      <p:bldP spid="31" grpId="0" animBg="1"/>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0" name="Table 20">
            <a:extLst>
              <a:ext uri="{FF2B5EF4-FFF2-40B4-BE49-F238E27FC236}">
                <a16:creationId xmlns:a16="http://schemas.microsoft.com/office/drawing/2014/main" id="{F195F97B-1FFA-4D87-ABE8-5CC80A8C5F2B}"/>
              </a:ext>
            </a:extLst>
          </p:cNvPr>
          <p:cNvGraphicFramePr>
            <a:graphicFrameLocks noGrp="1"/>
          </p:cNvGraphicFramePr>
          <p:nvPr/>
        </p:nvGraphicFramePr>
        <p:xfrm>
          <a:off x="294148" y="1242677"/>
          <a:ext cx="6163097" cy="4267200"/>
        </p:xfrm>
        <a:graphic>
          <a:graphicData uri="http://schemas.openxmlformats.org/drawingml/2006/table">
            <a:tbl>
              <a:tblPr firstRow="1" bandRow="1">
                <a:tableStyleId>{5940675A-B579-460E-94D1-54222C63F5DA}</a:tableStyleId>
              </a:tblPr>
              <a:tblGrid>
                <a:gridCol w="410300">
                  <a:extLst>
                    <a:ext uri="{9D8B030D-6E8A-4147-A177-3AD203B41FA5}">
                      <a16:colId xmlns:a16="http://schemas.microsoft.com/office/drawing/2014/main" val="1526759094"/>
                    </a:ext>
                  </a:extLst>
                </a:gridCol>
                <a:gridCol w="3349392">
                  <a:extLst>
                    <a:ext uri="{9D8B030D-6E8A-4147-A177-3AD203B41FA5}">
                      <a16:colId xmlns:a16="http://schemas.microsoft.com/office/drawing/2014/main" val="1003320199"/>
                    </a:ext>
                  </a:extLst>
                </a:gridCol>
                <a:gridCol w="2403405">
                  <a:extLst>
                    <a:ext uri="{9D8B030D-6E8A-4147-A177-3AD203B41FA5}">
                      <a16:colId xmlns:a16="http://schemas.microsoft.com/office/drawing/2014/main" val="3854210226"/>
                    </a:ext>
                  </a:extLst>
                </a:gridCol>
              </a:tblGrid>
              <a:tr h="370840">
                <a:tc>
                  <a:txBody>
                    <a:bodyPr/>
                    <a:lstStyle/>
                    <a:p>
                      <a:endParaRPr lang="fr-FR" sz="2200">
                        <a:solidFill>
                          <a:srgbClr val="002060"/>
                        </a:solidFill>
                      </a:endParaRPr>
                    </a:p>
                  </a:txBody>
                  <a:tcPr/>
                </a:tc>
                <a:tc>
                  <a:txBody>
                    <a:bodyPr/>
                    <a:lstStyle/>
                    <a:p>
                      <a:r>
                        <a:rPr lang="fr-FR" sz="2200" dirty="0" err="1">
                          <a:solidFill>
                            <a:srgbClr val="002060"/>
                          </a:solidFill>
                        </a:rPr>
                        <a:t>useful</a:t>
                      </a:r>
                      <a:endParaRPr lang="fr-FR" sz="2200" dirty="0">
                        <a:solidFill>
                          <a:srgbClr val="002060"/>
                        </a:solidFill>
                      </a:endParaRPr>
                    </a:p>
                  </a:txBody>
                  <a:tcPr/>
                </a:tc>
                <a:tc>
                  <a:txBody>
                    <a:bodyPr/>
                    <a:lstStyle/>
                    <a:p>
                      <a:r>
                        <a:rPr lang="fr-FR" sz="2200" dirty="0">
                          <a:solidFill>
                            <a:srgbClr val="002060"/>
                          </a:solidFill>
                        </a:rPr>
                        <a:t>utile</a:t>
                      </a:r>
                    </a:p>
                  </a:txBody>
                  <a:tcPr/>
                </a:tc>
                <a:extLst>
                  <a:ext uri="{0D108BD9-81ED-4DB2-BD59-A6C34878D82A}">
                    <a16:rowId xmlns:a16="http://schemas.microsoft.com/office/drawing/2014/main" val="1116523073"/>
                  </a:ext>
                </a:extLst>
              </a:tr>
              <a:tr h="370840">
                <a:tc>
                  <a:txBody>
                    <a:bodyPr/>
                    <a:lstStyle/>
                    <a:p>
                      <a:endParaRPr lang="fr-FR" sz="2200">
                        <a:solidFill>
                          <a:srgbClr val="002060"/>
                        </a:solidFill>
                      </a:endParaRPr>
                    </a:p>
                  </a:txBody>
                  <a:tcPr/>
                </a:tc>
                <a:tc>
                  <a:txBody>
                    <a:bodyPr/>
                    <a:lstStyle/>
                    <a:p>
                      <a:r>
                        <a:rPr lang="fr-FR" sz="2200" dirty="0" err="1">
                          <a:solidFill>
                            <a:srgbClr val="002060"/>
                          </a:solidFill>
                        </a:rPr>
                        <a:t>historic</a:t>
                      </a:r>
                      <a:endParaRPr lang="fr-FR" sz="2200" dirty="0">
                        <a:solidFill>
                          <a:srgbClr val="002060"/>
                        </a:solidFill>
                      </a:endParaRPr>
                    </a:p>
                  </a:txBody>
                  <a:tcPr/>
                </a:tc>
                <a:tc>
                  <a:txBody>
                    <a:bodyPr/>
                    <a:lstStyle/>
                    <a:p>
                      <a:r>
                        <a:rPr lang="fr-FR" sz="2200" dirty="0">
                          <a:solidFill>
                            <a:srgbClr val="002060"/>
                          </a:solidFill>
                        </a:rPr>
                        <a:t>historique</a:t>
                      </a:r>
                    </a:p>
                  </a:txBody>
                  <a:tcPr/>
                </a:tc>
                <a:extLst>
                  <a:ext uri="{0D108BD9-81ED-4DB2-BD59-A6C34878D82A}">
                    <a16:rowId xmlns:a16="http://schemas.microsoft.com/office/drawing/2014/main" val="1825364656"/>
                  </a:ext>
                </a:extLst>
              </a:tr>
              <a:tr h="370840">
                <a:tc>
                  <a:txBody>
                    <a:bodyPr/>
                    <a:lstStyle/>
                    <a:p>
                      <a:endParaRPr lang="fr-FR" sz="2200">
                        <a:solidFill>
                          <a:srgbClr val="002060"/>
                        </a:solidFill>
                      </a:endParaRPr>
                    </a:p>
                  </a:txBody>
                  <a:tcPr/>
                </a:tc>
                <a:tc>
                  <a:txBody>
                    <a:bodyPr/>
                    <a:lstStyle/>
                    <a:p>
                      <a:r>
                        <a:rPr lang="fr-FR" sz="2200" dirty="0">
                          <a:solidFill>
                            <a:srgbClr val="002060"/>
                          </a:solidFill>
                        </a:rPr>
                        <a:t>to </a:t>
                      </a:r>
                      <a:r>
                        <a:rPr lang="fr-FR" sz="2200" dirty="0" err="1">
                          <a:solidFill>
                            <a:srgbClr val="002060"/>
                          </a:solidFill>
                        </a:rPr>
                        <a:t>prevent</a:t>
                      </a:r>
                      <a:r>
                        <a:rPr lang="fr-FR" sz="2200" dirty="0">
                          <a:solidFill>
                            <a:srgbClr val="002060"/>
                          </a:solidFill>
                        </a:rPr>
                        <a:t>, </a:t>
                      </a:r>
                      <a:r>
                        <a:rPr lang="fr-FR" sz="2200" dirty="0" err="1">
                          <a:solidFill>
                            <a:srgbClr val="002060"/>
                          </a:solidFill>
                        </a:rPr>
                        <a:t>preventing</a:t>
                      </a:r>
                      <a:endParaRPr lang="fr-FR" sz="2200" dirty="0">
                        <a:solidFill>
                          <a:srgbClr val="002060"/>
                        </a:solidFill>
                      </a:endParaRPr>
                    </a:p>
                  </a:txBody>
                  <a:tcPr/>
                </a:tc>
                <a:tc>
                  <a:txBody>
                    <a:bodyPr/>
                    <a:lstStyle/>
                    <a:p>
                      <a:pPr marL="0" algn="l" defTabSz="914400" rtl="0" eaLnBrk="1" latinLnBrk="0" hangingPunct="1"/>
                      <a:r>
                        <a:rPr lang="fr-FR" sz="2200" kern="1200" dirty="0">
                          <a:solidFill>
                            <a:srgbClr val="002060"/>
                          </a:solidFill>
                          <a:latin typeface="+mn-lt"/>
                          <a:ea typeface="+mn-ea"/>
                          <a:cs typeface="+mn-cs"/>
                        </a:rPr>
                        <a:t>empêcher</a:t>
                      </a:r>
                    </a:p>
                  </a:txBody>
                  <a:tcPr/>
                </a:tc>
                <a:extLst>
                  <a:ext uri="{0D108BD9-81ED-4DB2-BD59-A6C34878D82A}">
                    <a16:rowId xmlns:a16="http://schemas.microsoft.com/office/drawing/2014/main" val="1560157326"/>
                  </a:ext>
                </a:extLst>
              </a:tr>
              <a:tr h="370840">
                <a:tc>
                  <a:txBody>
                    <a:bodyPr/>
                    <a:lstStyle/>
                    <a:p>
                      <a:endParaRPr lang="fr-FR" sz="2200" dirty="0">
                        <a:solidFill>
                          <a:srgbClr val="002060"/>
                        </a:solidFill>
                      </a:endParaRPr>
                    </a:p>
                  </a:txBody>
                  <a:tcPr/>
                </a:tc>
                <a:tc>
                  <a:txBody>
                    <a:bodyPr/>
                    <a:lstStyle/>
                    <a:p>
                      <a:r>
                        <a:rPr lang="fr-FR" sz="2200" dirty="0">
                          <a:solidFill>
                            <a:srgbClr val="002060"/>
                          </a:solidFill>
                        </a:rPr>
                        <a:t>essential</a:t>
                      </a:r>
                    </a:p>
                  </a:txBody>
                  <a:tcPr/>
                </a:tc>
                <a:tc>
                  <a:txBody>
                    <a:bodyPr/>
                    <a:lstStyle/>
                    <a:p>
                      <a:r>
                        <a:rPr lang="fr-FR" sz="2200" dirty="0">
                          <a:solidFill>
                            <a:srgbClr val="002060"/>
                          </a:solidFill>
                        </a:rPr>
                        <a:t>essentiel</a:t>
                      </a:r>
                    </a:p>
                  </a:txBody>
                  <a:tcPr/>
                </a:tc>
                <a:extLst>
                  <a:ext uri="{0D108BD9-81ED-4DB2-BD59-A6C34878D82A}">
                    <a16:rowId xmlns:a16="http://schemas.microsoft.com/office/drawing/2014/main" val="2918606229"/>
                  </a:ext>
                </a:extLst>
              </a:tr>
              <a:tr h="370840">
                <a:tc>
                  <a:txBody>
                    <a:bodyPr/>
                    <a:lstStyle/>
                    <a:p>
                      <a:endParaRPr lang="fr-FR" sz="2200">
                        <a:solidFill>
                          <a:srgbClr val="002060"/>
                        </a:solidFill>
                      </a:endParaRPr>
                    </a:p>
                  </a:txBody>
                  <a:tcPr/>
                </a:tc>
                <a:tc>
                  <a:txBody>
                    <a:bodyPr/>
                    <a:lstStyle/>
                    <a:p>
                      <a:r>
                        <a:rPr lang="fr-FR" sz="2200" dirty="0" err="1">
                          <a:solidFill>
                            <a:srgbClr val="002060"/>
                          </a:solidFill>
                        </a:rPr>
                        <a:t>region</a:t>
                      </a:r>
                      <a:endParaRPr lang="fr-FR" sz="2200" dirty="0">
                        <a:solidFill>
                          <a:srgbClr val="002060"/>
                        </a:solidFill>
                      </a:endParaRPr>
                    </a:p>
                  </a:txBody>
                  <a:tcPr/>
                </a:tc>
                <a:tc>
                  <a:txBody>
                    <a:bodyPr/>
                    <a:lstStyle/>
                    <a:p>
                      <a:r>
                        <a:rPr lang="fr-FR" sz="2200" dirty="0">
                          <a:solidFill>
                            <a:srgbClr val="002060"/>
                          </a:solidFill>
                        </a:rPr>
                        <a:t>la région</a:t>
                      </a:r>
                    </a:p>
                  </a:txBody>
                  <a:tcPr/>
                </a:tc>
                <a:extLst>
                  <a:ext uri="{0D108BD9-81ED-4DB2-BD59-A6C34878D82A}">
                    <a16:rowId xmlns:a16="http://schemas.microsoft.com/office/drawing/2014/main" val="557503298"/>
                  </a:ext>
                </a:extLst>
              </a:tr>
              <a:tr h="0">
                <a:tc>
                  <a:txBody>
                    <a:bodyPr/>
                    <a:lstStyle/>
                    <a:p>
                      <a:endParaRPr lang="fr-FR" sz="2200">
                        <a:solidFill>
                          <a:srgbClr val="002060"/>
                        </a:solidFill>
                      </a:endParaRPr>
                    </a:p>
                  </a:txBody>
                  <a:tcPr/>
                </a:tc>
                <a:tc>
                  <a:txBody>
                    <a:bodyPr/>
                    <a:lstStyle/>
                    <a:p>
                      <a:r>
                        <a:rPr lang="fr-FR" sz="2200" dirty="0" err="1">
                          <a:solidFill>
                            <a:srgbClr val="002060"/>
                          </a:solidFill>
                        </a:rPr>
                        <a:t>castle</a:t>
                      </a:r>
                      <a:r>
                        <a:rPr lang="fr-FR" sz="2200" dirty="0">
                          <a:solidFill>
                            <a:srgbClr val="002060"/>
                          </a:solidFill>
                        </a:rPr>
                        <a:t>, palace</a:t>
                      </a:r>
                    </a:p>
                  </a:txBody>
                  <a:tcPr/>
                </a:tc>
                <a:tc>
                  <a:txBody>
                    <a:bodyPr/>
                    <a:lstStyle/>
                    <a:p>
                      <a:r>
                        <a:rPr lang="fr-FR" sz="2200" dirty="0">
                          <a:solidFill>
                            <a:srgbClr val="002060"/>
                          </a:solidFill>
                        </a:rPr>
                        <a:t>le ch</a:t>
                      </a:r>
                      <a:r>
                        <a:rPr lang="fr-FR" sz="2200" dirty="0">
                          <a:solidFill>
                            <a:srgbClr val="002060"/>
                          </a:solidFill>
                          <a:latin typeface="Century Gothic" panose="020B0502020202020204" pitchFamily="34" charset="0"/>
                        </a:rPr>
                        <a:t>âteau</a:t>
                      </a:r>
                      <a:endParaRPr lang="fr-FR" sz="2200" dirty="0">
                        <a:solidFill>
                          <a:srgbClr val="002060"/>
                        </a:solidFill>
                      </a:endParaRPr>
                    </a:p>
                  </a:txBody>
                  <a:tcPr/>
                </a:tc>
                <a:extLst>
                  <a:ext uri="{0D108BD9-81ED-4DB2-BD59-A6C34878D82A}">
                    <a16:rowId xmlns:a16="http://schemas.microsoft.com/office/drawing/2014/main" val="4099144803"/>
                  </a:ext>
                </a:extLst>
              </a:tr>
              <a:tr h="370840">
                <a:tc>
                  <a:txBody>
                    <a:bodyPr/>
                    <a:lstStyle/>
                    <a:p>
                      <a:endParaRPr lang="fr-FR" sz="2200" dirty="0">
                        <a:solidFill>
                          <a:srgbClr val="002060"/>
                        </a:solidFill>
                      </a:endParaRPr>
                    </a:p>
                  </a:txBody>
                  <a:tcPr/>
                </a:tc>
                <a:tc>
                  <a:txBody>
                    <a:bodyPr/>
                    <a:lstStyle/>
                    <a:p>
                      <a:r>
                        <a:rPr lang="fr-FR" sz="2200" dirty="0">
                          <a:solidFill>
                            <a:srgbClr val="002060"/>
                          </a:solidFill>
                        </a:rPr>
                        <a:t>to </a:t>
                      </a:r>
                      <a:r>
                        <a:rPr lang="fr-FR" sz="2200" dirty="0" err="1">
                          <a:solidFill>
                            <a:srgbClr val="002060"/>
                          </a:solidFill>
                        </a:rPr>
                        <a:t>risk</a:t>
                      </a:r>
                      <a:r>
                        <a:rPr lang="fr-FR" sz="2200" dirty="0">
                          <a:solidFill>
                            <a:srgbClr val="002060"/>
                          </a:solidFill>
                        </a:rPr>
                        <a:t>, </a:t>
                      </a:r>
                      <a:r>
                        <a:rPr lang="fr-FR" sz="2200" dirty="0" err="1">
                          <a:solidFill>
                            <a:srgbClr val="002060"/>
                          </a:solidFill>
                        </a:rPr>
                        <a:t>risking</a:t>
                      </a:r>
                      <a:endParaRPr lang="fr-FR" sz="2200" dirty="0">
                        <a:solidFill>
                          <a:srgbClr val="002060"/>
                        </a:solidFill>
                      </a:endParaRPr>
                    </a:p>
                  </a:txBody>
                  <a:tcPr/>
                </a:tc>
                <a:tc>
                  <a:txBody>
                    <a:bodyPr/>
                    <a:lstStyle/>
                    <a:p>
                      <a:r>
                        <a:rPr lang="fr-FR" sz="2200" dirty="0">
                          <a:solidFill>
                            <a:srgbClr val="002060"/>
                          </a:solidFill>
                        </a:rPr>
                        <a:t>risquer</a:t>
                      </a:r>
                    </a:p>
                  </a:txBody>
                  <a:tcPr/>
                </a:tc>
                <a:extLst>
                  <a:ext uri="{0D108BD9-81ED-4DB2-BD59-A6C34878D82A}">
                    <a16:rowId xmlns:a16="http://schemas.microsoft.com/office/drawing/2014/main" val="3908491538"/>
                  </a:ext>
                </a:extLst>
              </a:tr>
              <a:tr h="370840">
                <a:tc>
                  <a:txBody>
                    <a:bodyPr/>
                    <a:lstStyle/>
                    <a:p>
                      <a:endParaRPr lang="fr-FR" sz="2200" dirty="0">
                        <a:solidFill>
                          <a:srgbClr val="002060"/>
                        </a:solidFill>
                      </a:endParaRPr>
                    </a:p>
                  </a:txBody>
                  <a:tcPr/>
                </a:tc>
                <a:tc>
                  <a:txBody>
                    <a:bodyPr/>
                    <a:lstStyle/>
                    <a:p>
                      <a:r>
                        <a:rPr lang="fr-FR" sz="2200" dirty="0">
                          <a:solidFill>
                            <a:srgbClr val="002060"/>
                          </a:solidFill>
                        </a:rPr>
                        <a:t>to </a:t>
                      </a:r>
                      <a:r>
                        <a:rPr lang="fr-FR" sz="2200" dirty="0" err="1">
                          <a:solidFill>
                            <a:srgbClr val="002060"/>
                          </a:solidFill>
                        </a:rPr>
                        <a:t>practise</a:t>
                      </a:r>
                      <a:r>
                        <a:rPr lang="fr-FR" sz="2200" dirty="0">
                          <a:solidFill>
                            <a:srgbClr val="002060"/>
                          </a:solidFill>
                        </a:rPr>
                        <a:t>, </a:t>
                      </a:r>
                      <a:r>
                        <a:rPr lang="fr-FR" sz="2200" dirty="0" err="1">
                          <a:solidFill>
                            <a:srgbClr val="002060"/>
                          </a:solidFill>
                        </a:rPr>
                        <a:t>practising</a:t>
                      </a:r>
                      <a:endParaRPr lang="fr-FR" sz="2200" dirty="0">
                        <a:solidFill>
                          <a:srgbClr val="002060"/>
                        </a:solidFill>
                      </a:endParaRPr>
                    </a:p>
                  </a:txBody>
                  <a:tcPr/>
                </a:tc>
                <a:tc>
                  <a:txBody>
                    <a:bodyPr/>
                    <a:lstStyle/>
                    <a:p>
                      <a:r>
                        <a:rPr lang="fr-FR" sz="2200" dirty="0">
                          <a:solidFill>
                            <a:srgbClr val="002060"/>
                          </a:solidFill>
                        </a:rPr>
                        <a:t>pratiquer</a:t>
                      </a:r>
                    </a:p>
                  </a:txBody>
                  <a:tcPr/>
                </a:tc>
                <a:extLst>
                  <a:ext uri="{0D108BD9-81ED-4DB2-BD59-A6C34878D82A}">
                    <a16:rowId xmlns:a16="http://schemas.microsoft.com/office/drawing/2014/main" val="1375413023"/>
                  </a:ext>
                </a:extLst>
              </a:tr>
              <a:tr h="370840">
                <a:tc>
                  <a:txBody>
                    <a:bodyPr/>
                    <a:lstStyle/>
                    <a:p>
                      <a:endParaRPr lang="fr-FR" sz="2200" dirty="0">
                        <a:solidFill>
                          <a:srgbClr val="002060"/>
                        </a:solidFill>
                      </a:endParaRPr>
                    </a:p>
                  </a:txBody>
                  <a:tcPr/>
                </a:tc>
                <a:tc>
                  <a:txBody>
                    <a:bodyPr/>
                    <a:lstStyle/>
                    <a:p>
                      <a:r>
                        <a:rPr lang="fr-FR" sz="2200" dirty="0" err="1">
                          <a:solidFill>
                            <a:srgbClr val="002060"/>
                          </a:solidFill>
                        </a:rPr>
                        <a:t>fantastic</a:t>
                      </a:r>
                      <a:endParaRPr lang="fr-FR" sz="2200" dirty="0">
                        <a:solidFill>
                          <a:srgbClr val="002060"/>
                        </a:solidFill>
                      </a:endParaRPr>
                    </a:p>
                  </a:txBody>
                  <a:tcPr/>
                </a:tc>
                <a:tc>
                  <a:txBody>
                    <a:bodyPr/>
                    <a:lstStyle/>
                    <a:p>
                      <a:r>
                        <a:rPr lang="fr-FR" sz="2200" dirty="0">
                          <a:solidFill>
                            <a:srgbClr val="002060"/>
                          </a:solidFill>
                        </a:rPr>
                        <a:t>fantastique</a:t>
                      </a:r>
                    </a:p>
                  </a:txBody>
                  <a:tcPr/>
                </a:tc>
                <a:extLst>
                  <a:ext uri="{0D108BD9-81ED-4DB2-BD59-A6C34878D82A}">
                    <a16:rowId xmlns:a16="http://schemas.microsoft.com/office/drawing/2014/main" val="2288665617"/>
                  </a:ext>
                </a:extLst>
              </a:tr>
              <a:tr h="370840">
                <a:tc>
                  <a:txBody>
                    <a:bodyPr/>
                    <a:lstStyle/>
                    <a:p>
                      <a:endParaRPr lang="fr-FR" sz="2200" dirty="0">
                        <a:solidFill>
                          <a:srgbClr val="002060"/>
                        </a:solidFill>
                      </a:endParaRPr>
                    </a:p>
                  </a:txBody>
                  <a:tcPr/>
                </a:tc>
                <a:tc>
                  <a:txBody>
                    <a:bodyPr/>
                    <a:lstStyle/>
                    <a:p>
                      <a:r>
                        <a:rPr lang="fr-FR" sz="2200" dirty="0">
                          <a:solidFill>
                            <a:srgbClr val="002060"/>
                          </a:solidFill>
                        </a:rPr>
                        <a:t>to respect, </a:t>
                      </a:r>
                      <a:r>
                        <a:rPr lang="fr-FR" sz="2200" dirty="0" err="1">
                          <a:solidFill>
                            <a:srgbClr val="002060"/>
                          </a:solidFill>
                        </a:rPr>
                        <a:t>respecting</a:t>
                      </a:r>
                      <a:endParaRPr lang="fr-FR" sz="2200" dirty="0">
                        <a:solidFill>
                          <a:srgbClr val="002060"/>
                        </a:solidFill>
                      </a:endParaRPr>
                    </a:p>
                  </a:txBody>
                  <a:tcPr/>
                </a:tc>
                <a:tc>
                  <a:txBody>
                    <a:bodyPr/>
                    <a:lstStyle/>
                    <a:p>
                      <a:r>
                        <a:rPr lang="fr-FR" sz="2200" dirty="0">
                          <a:solidFill>
                            <a:srgbClr val="002060"/>
                          </a:solidFill>
                        </a:rPr>
                        <a:t>respecter</a:t>
                      </a:r>
                    </a:p>
                  </a:txBody>
                  <a:tcPr/>
                </a:tc>
                <a:extLst>
                  <a:ext uri="{0D108BD9-81ED-4DB2-BD59-A6C34878D82A}">
                    <a16:rowId xmlns:a16="http://schemas.microsoft.com/office/drawing/2014/main" val="2612270931"/>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Jeanne </a:t>
            </a:r>
            <a:r>
              <a:rPr lang="en-GB" sz="3600" b="1" dirty="0" err="1">
                <a:solidFill>
                  <a:schemeClr val="bg1"/>
                </a:solidFill>
              </a:rPr>
              <a:t>d’Arc</a:t>
            </a:r>
            <a:r>
              <a:rPr lang="en-GB" sz="3600" b="1" dirty="0">
                <a:solidFill>
                  <a:schemeClr val="bg1"/>
                </a:solidFill>
              </a:rPr>
              <a:t> à </a:t>
            </a:r>
            <a:r>
              <a:rPr lang="en-GB" sz="3600" b="1" dirty="0" err="1">
                <a:solidFill>
                  <a:schemeClr val="bg1"/>
                </a:solidFill>
              </a:rPr>
              <a:t>Chinon</a:t>
            </a:r>
            <a:endParaRPr lang="en-GB" sz="3600" b="1" dirty="0">
              <a:solidFill>
                <a:schemeClr val="bg1"/>
              </a:solidFill>
            </a:endParaRPr>
          </a:p>
        </p:txBody>
      </p:sp>
      <p:sp>
        <p:nvSpPr>
          <p:cNvPr id="21" name="Action Button: Custom 16">
            <a:hlinkClick r:id="" action="ppaction://noaction" highlightClick="1">
              <a:snd r:embed="rId4" name="5 la region.wav"/>
            </a:hlinkClick>
            <a:extLst>
              <a:ext uri="{FF2B5EF4-FFF2-40B4-BE49-F238E27FC236}">
                <a16:creationId xmlns:a16="http://schemas.microsoft.com/office/drawing/2014/main" id="{FE81EA9B-E375-47B7-BCEB-F5AEA4E6DAD3}"/>
              </a:ext>
            </a:extLst>
          </p:cNvPr>
          <p:cNvSpPr/>
          <p:nvPr/>
        </p:nvSpPr>
        <p:spPr>
          <a:xfrm>
            <a:off x="320714" y="2971479"/>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2" name="Action Button: Custom 16">
            <a:hlinkClick r:id="" action="ppaction://noaction" highlightClick="1">
              <a:snd r:embed="rId5" name="4 essentiel.wav"/>
            </a:hlinkClick>
            <a:extLst>
              <a:ext uri="{FF2B5EF4-FFF2-40B4-BE49-F238E27FC236}">
                <a16:creationId xmlns:a16="http://schemas.microsoft.com/office/drawing/2014/main" id="{BE955E41-7397-4970-B17F-840D5B046F0F}"/>
              </a:ext>
            </a:extLst>
          </p:cNvPr>
          <p:cNvSpPr/>
          <p:nvPr/>
        </p:nvSpPr>
        <p:spPr>
          <a:xfrm>
            <a:off x="320714" y="2543337"/>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3" name="Action Button: Custom 16">
            <a:hlinkClick r:id="" action="ppaction://noaction" highlightClick="1">
              <a:snd r:embed="rId6" name="2 historique.wav"/>
            </a:hlinkClick>
            <a:extLst>
              <a:ext uri="{FF2B5EF4-FFF2-40B4-BE49-F238E27FC236}">
                <a16:creationId xmlns:a16="http://schemas.microsoft.com/office/drawing/2014/main" id="{00D83ED9-C97F-4259-9695-9E0734199528}"/>
              </a:ext>
            </a:extLst>
          </p:cNvPr>
          <p:cNvSpPr/>
          <p:nvPr/>
        </p:nvSpPr>
        <p:spPr>
          <a:xfrm>
            <a:off x="320714" y="1687053"/>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4" name="Action Button: Custom 16">
            <a:hlinkClick r:id="" action="ppaction://noaction" highlightClick="1">
              <a:snd r:embed="rId7" name="1 utile.wav"/>
            </a:hlinkClick>
            <a:extLst>
              <a:ext uri="{FF2B5EF4-FFF2-40B4-BE49-F238E27FC236}">
                <a16:creationId xmlns:a16="http://schemas.microsoft.com/office/drawing/2014/main" id="{F6CBB2ED-9E3A-419E-A915-6B92C81BB033}"/>
              </a:ext>
            </a:extLst>
          </p:cNvPr>
          <p:cNvSpPr/>
          <p:nvPr/>
        </p:nvSpPr>
        <p:spPr>
          <a:xfrm>
            <a:off x="320714" y="1258911"/>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5" name="Action Button: Custom 16">
            <a:hlinkClick r:id="" action="ppaction://noaction" highlightClick="1">
              <a:snd r:embed="rId8" name="3 empêcher.wav"/>
            </a:hlinkClick>
            <a:extLst>
              <a:ext uri="{FF2B5EF4-FFF2-40B4-BE49-F238E27FC236}">
                <a16:creationId xmlns:a16="http://schemas.microsoft.com/office/drawing/2014/main" id="{88C1AA7F-EF9E-4BBB-8A43-477EE2B6B2D8}"/>
              </a:ext>
            </a:extLst>
          </p:cNvPr>
          <p:cNvSpPr/>
          <p:nvPr/>
        </p:nvSpPr>
        <p:spPr>
          <a:xfrm>
            <a:off x="320714" y="2115195"/>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6" name="Action Button: Custom 16">
            <a:hlinkClick r:id="" action="ppaction://noaction" highlightClick="1">
              <a:snd r:embed="rId9" name="6 le château.wav"/>
            </a:hlinkClick>
            <a:extLst>
              <a:ext uri="{FF2B5EF4-FFF2-40B4-BE49-F238E27FC236}">
                <a16:creationId xmlns:a16="http://schemas.microsoft.com/office/drawing/2014/main" id="{B76C7938-0F45-4B4F-8953-6631D46CA438}"/>
              </a:ext>
            </a:extLst>
          </p:cNvPr>
          <p:cNvSpPr/>
          <p:nvPr/>
        </p:nvSpPr>
        <p:spPr>
          <a:xfrm>
            <a:off x="320714" y="3399621"/>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7" name="Action Button: Custom 16">
            <a:hlinkClick r:id="" action="ppaction://noaction" highlightClick="1">
              <a:snd r:embed="rId10" name="7 risquer.wav"/>
            </a:hlinkClick>
            <a:extLst>
              <a:ext uri="{FF2B5EF4-FFF2-40B4-BE49-F238E27FC236}">
                <a16:creationId xmlns:a16="http://schemas.microsoft.com/office/drawing/2014/main" id="{77CD69A2-C135-46AF-B8D0-7810256F080F}"/>
              </a:ext>
            </a:extLst>
          </p:cNvPr>
          <p:cNvSpPr/>
          <p:nvPr/>
        </p:nvSpPr>
        <p:spPr>
          <a:xfrm>
            <a:off x="320714" y="3827763"/>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8" name="Action Button: Custom 16">
            <a:hlinkClick r:id="" action="ppaction://noaction" highlightClick="1">
              <a:snd r:embed="rId11" name="8 pratiquer.wav"/>
            </a:hlinkClick>
            <a:extLst>
              <a:ext uri="{FF2B5EF4-FFF2-40B4-BE49-F238E27FC236}">
                <a16:creationId xmlns:a16="http://schemas.microsoft.com/office/drawing/2014/main" id="{2E6C7FFE-012F-4865-9EDF-1AC5FC9219D7}"/>
              </a:ext>
            </a:extLst>
          </p:cNvPr>
          <p:cNvSpPr/>
          <p:nvPr/>
        </p:nvSpPr>
        <p:spPr>
          <a:xfrm>
            <a:off x="320714" y="4255905"/>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9" name="Action Button: Custom 16">
            <a:hlinkClick r:id="" action="ppaction://noaction" highlightClick="1">
              <a:snd r:embed="rId12" name="9 fantastique.wav"/>
            </a:hlinkClick>
            <a:extLst>
              <a:ext uri="{FF2B5EF4-FFF2-40B4-BE49-F238E27FC236}">
                <a16:creationId xmlns:a16="http://schemas.microsoft.com/office/drawing/2014/main" id="{CAC676EF-37EC-47FB-A33A-F7D52CF4F4F0}"/>
              </a:ext>
            </a:extLst>
          </p:cNvPr>
          <p:cNvSpPr/>
          <p:nvPr/>
        </p:nvSpPr>
        <p:spPr>
          <a:xfrm>
            <a:off x="320714" y="4684047"/>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30" name="Action Button: Custom 16">
            <a:hlinkClick r:id="" action="ppaction://noaction" highlightClick="1">
              <a:snd r:embed="rId13" name="10 respecter.wav"/>
            </a:hlinkClick>
            <a:extLst>
              <a:ext uri="{FF2B5EF4-FFF2-40B4-BE49-F238E27FC236}">
                <a16:creationId xmlns:a16="http://schemas.microsoft.com/office/drawing/2014/main" id="{063276A8-99AB-423A-952F-D2AFE0DCF12D}"/>
              </a:ext>
            </a:extLst>
          </p:cNvPr>
          <p:cNvSpPr/>
          <p:nvPr/>
        </p:nvSpPr>
        <p:spPr>
          <a:xfrm>
            <a:off x="320714" y="5112193"/>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33" name="Rectangle 32">
            <a:extLst>
              <a:ext uri="{FF2B5EF4-FFF2-40B4-BE49-F238E27FC236}">
                <a16:creationId xmlns:a16="http://schemas.microsoft.com/office/drawing/2014/main" id="{6E91E97F-27B3-4C1F-A5C3-582935CB0509}"/>
              </a:ext>
            </a:extLst>
          </p:cNvPr>
          <p:cNvSpPr/>
          <p:nvPr/>
        </p:nvSpPr>
        <p:spPr>
          <a:xfrm>
            <a:off x="742950" y="1284375"/>
            <a:ext cx="3137934" cy="353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Rectangle 44">
            <a:extLst>
              <a:ext uri="{FF2B5EF4-FFF2-40B4-BE49-F238E27FC236}">
                <a16:creationId xmlns:a16="http://schemas.microsoft.com/office/drawing/2014/main" id="{F3100D7B-37A1-4425-B842-0DDE8099E704}"/>
              </a:ext>
            </a:extLst>
          </p:cNvPr>
          <p:cNvSpPr/>
          <p:nvPr/>
        </p:nvSpPr>
        <p:spPr>
          <a:xfrm>
            <a:off x="4072054" y="1278663"/>
            <a:ext cx="2194020" cy="353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ectangle 56">
            <a:extLst>
              <a:ext uri="{FF2B5EF4-FFF2-40B4-BE49-F238E27FC236}">
                <a16:creationId xmlns:a16="http://schemas.microsoft.com/office/drawing/2014/main" id="{A209D05F-9586-410A-ACC3-7118A43F1112}"/>
              </a:ext>
            </a:extLst>
          </p:cNvPr>
          <p:cNvSpPr/>
          <p:nvPr/>
        </p:nvSpPr>
        <p:spPr>
          <a:xfrm>
            <a:off x="742950" y="1696606"/>
            <a:ext cx="3137934" cy="353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8" name="Rectangle 57">
            <a:extLst>
              <a:ext uri="{FF2B5EF4-FFF2-40B4-BE49-F238E27FC236}">
                <a16:creationId xmlns:a16="http://schemas.microsoft.com/office/drawing/2014/main" id="{55EB16F9-F0D9-47D6-921C-21F70490D285}"/>
              </a:ext>
            </a:extLst>
          </p:cNvPr>
          <p:cNvSpPr/>
          <p:nvPr/>
        </p:nvSpPr>
        <p:spPr>
          <a:xfrm>
            <a:off x="742950" y="2141527"/>
            <a:ext cx="3137934" cy="353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Rectangle 58">
            <a:extLst>
              <a:ext uri="{FF2B5EF4-FFF2-40B4-BE49-F238E27FC236}">
                <a16:creationId xmlns:a16="http://schemas.microsoft.com/office/drawing/2014/main" id="{B4356B7E-B475-4C64-8ACF-8AA93A217C9B}"/>
              </a:ext>
            </a:extLst>
          </p:cNvPr>
          <p:cNvSpPr/>
          <p:nvPr/>
        </p:nvSpPr>
        <p:spPr>
          <a:xfrm>
            <a:off x="742950" y="2559225"/>
            <a:ext cx="3137934" cy="353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Rectangle 59">
            <a:extLst>
              <a:ext uri="{FF2B5EF4-FFF2-40B4-BE49-F238E27FC236}">
                <a16:creationId xmlns:a16="http://schemas.microsoft.com/office/drawing/2014/main" id="{A0026AA9-B394-4C55-8385-1A54C70ECED6}"/>
              </a:ext>
            </a:extLst>
          </p:cNvPr>
          <p:cNvSpPr/>
          <p:nvPr/>
        </p:nvSpPr>
        <p:spPr>
          <a:xfrm>
            <a:off x="742950" y="3005002"/>
            <a:ext cx="3137934" cy="353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Rectangle 60">
            <a:extLst>
              <a:ext uri="{FF2B5EF4-FFF2-40B4-BE49-F238E27FC236}">
                <a16:creationId xmlns:a16="http://schemas.microsoft.com/office/drawing/2014/main" id="{1C0A0AA2-9B1A-463D-B315-20E8DB26A737}"/>
              </a:ext>
            </a:extLst>
          </p:cNvPr>
          <p:cNvSpPr/>
          <p:nvPr/>
        </p:nvSpPr>
        <p:spPr>
          <a:xfrm>
            <a:off x="742950" y="3429000"/>
            <a:ext cx="3137934" cy="353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2" name="Rectangle 61">
            <a:extLst>
              <a:ext uri="{FF2B5EF4-FFF2-40B4-BE49-F238E27FC236}">
                <a16:creationId xmlns:a16="http://schemas.microsoft.com/office/drawing/2014/main" id="{E745F76C-2FC5-4C65-B791-B691ECC8E5A1}"/>
              </a:ext>
            </a:extLst>
          </p:cNvPr>
          <p:cNvSpPr/>
          <p:nvPr/>
        </p:nvSpPr>
        <p:spPr>
          <a:xfrm>
            <a:off x="742950" y="3839774"/>
            <a:ext cx="3137934" cy="353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3" name="Rectangle 62">
            <a:extLst>
              <a:ext uri="{FF2B5EF4-FFF2-40B4-BE49-F238E27FC236}">
                <a16:creationId xmlns:a16="http://schemas.microsoft.com/office/drawing/2014/main" id="{3A1ADE7C-911F-4891-8FEF-3EC73FEC9661}"/>
              </a:ext>
            </a:extLst>
          </p:cNvPr>
          <p:cNvSpPr/>
          <p:nvPr/>
        </p:nvSpPr>
        <p:spPr>
          <a:xfrm>
            <a:off x="742950" y="4275353"/>
            <a:ext cx="3137934" cy="353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Rectangle 63">
            <a:extLst>
              <a:ext uri="{FF2B5EF4-FFF2-40B4-BE49-F238E27FC236}">
                <a16:creationId xmlns:a16="http://schemas.microsoft.com/office/drawing/2014/main" id="{BE74711E-E08A-426D-B2DE-1DFD448F1CE0}"/>
              </a:ext>
            </a:extLst>
          </p:cNvPr>
          <p:cNvSpPr/>
          <p:nvPr/>
        </p:nvSpPr>
        <p:spPr>
          <a:xfrm>
            <a:off x="742950" y="4709025"/>
            <a:ext cx="3137934" cy="353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5" name="Rectangle 64">
            <a:extLst>
              <a:ext uri="{FF2B5EF4-FFF2-40B4-BE49-F238E27FC236}">
                <a16:creationId xmlns:a16="http://schemas.microsoft.com/office/drawing/2014/main" id="{19FF224D-C530-4D15-84CA-80DE308D8499}"/>
              </a:ext>
            </a:extLst>
          </p:cNvPr>
          <p:cNvSpPr/>
          <p:nvPr/>
        </p:nvSpPr>
        <p:spPr>
          <a:xfrm>
            <a:off x="742950" y="5109734"/>
            <a:ext cx="3137934" cy="353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6" name="Rectangle 65">
            <a:extLst>
              <a:ext uri="{FF2B5EF4-FFF2-40B4-BE49-F238E27FC236}">
                <a16:creationId xmlns:a16="http://schemas.microsoft.com/office/drawing/2014/main" id="{DC728120-929D-4C38-A990-0AC2589CF272}"/>
              </a:ext>
            </a:extLst>
          </p:cNvPr>
          <p:cNvSpPr/>
          <p:nvPr/>
        </p:nvSpPr>
        <p:spPr>
          <a:xfrm>
            <a:off x="4072054" y="1702300"/>
            <a:ext cx="2194020" cy="353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7" name="Rectangle 66">
            <a:extLst>
              <a:ext uri="{FF2B5EF4-FFF2-40B4-BE49-F238E27FC236}">
                <a16:creationId xmlns:a16="http://schemas.microsoft.com/office/drawing/2014/main" id="{364FD881-154C-419D-A4F8-A715996FF0D9}"/>
              </a:ext>
            </a:extLst>
          </p:cNvPr>
          <p:cNvSpPr/>
          <p:nvPr/>
        </p:nvSpPr>
        <p:spPr>
          <a:xfrm>
            <a:off x="4072054" y="2141526"/>
            <a:ext cx="2194020" cy="353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8" name="Rectangle 67">
            <a:extLst>
              <a:ext uri="{FF2B5EF4-FFF2-40B4-BE49-F238E27FC236}">
                <a16:creationId xmlns:a16="http://schemas.microsoft.com/office/drawing/2014/main" id="{F6EE52FE-5F7B-45B1-ACE5-33AF73A226D1}"/>
              </a:ext>
            </a:extLst>
          </p:cNvPr>
          <p:cNvSpPr/>
          <p:nvPr/>
        </p:nvSpPr>
        <p:spPr>
          <a:xfrm>
            <a:off x="4072054" y="2559224"/>
            <a:ext cx="2194020" cy="353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9" name="Rectangle 68">
            <a:extLst>
              <a:ext uri="{FF2B5EF4-FFF2-40B4-BE49-F238E27FC236}">
                <a16:creationId xmlns:a16="http://schemas.microsoft.com/office/drawing/2014/main" id="{1EDF432C-2758-4EBC-867C-15C925749D47}"/>
              </a:ext>
            </a:extLst>
          </p:cNvPr>
          <p:cNvSpPr/>
          <p:nvPr/>
        </p:nvSpPr>
        <p:spPr>
          <a:xfrm>
            <a:off x="4072054" y="2991757"/>
            <a:ext cx="2194020" cy="353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0" name="Rectangle 69">
            <a:extLst>
              <a:ext uri="{FF2B5EF4-FFF2-40B4-BE49-F238E27FC236}">
                <a16:creationId xmlns:a16="http://schemas.microsoft.com/office/drawing/2014/main" id="{E5734AEB-3F58-4C73-BF2A-35F2380F6FB9}"/>
              </a:ext>
            </a:extLst>
          </p:cNvPr>
          <p:cNvSpPr/>
          <p:nvPr/>
        </p:nvSpPr>
        <p:spPr>
          <a:xfrm>
            <a:off x="4072054" y="3420739"/>
            <a:ext cx="2194020" cy="353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1" name="Rectangle 70">
            <a:extLst>
              <a:ext uri="{FF2B5EF4-FFF2-40B4-BE49-F238E27FC236}">
                <a16:creationId xmlns:a16="http://schemas.microsoft.com/office/drawing/2014/main" id="{A0CC2B8E-DC1B-43C8-8C93-87356B70B6B7}"/>
              </a:ext>
            </a:extLst>
          </p:cNvPr>
          <p:cNvSpPr/>
          <p:nvPr/>
        </p:nvSpPr>
        <p:spPr>
          <a:xfrm>
            <a:off x="4072054" y="3824318"/>
            <a:ext cx="2194020" cy="353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2" name="Rectangle 71">
            <a:extLst>
              <a:ext uri="{FF2B5EF4-FFF2-40B4-BE49-F238E27FC236}">
                <a16:creationId xmlns:a16="http://schemas.microsoft.com/office/drawing/2014/main" id="{9EA04650-0B9E-490E-9BA0-DD46E235D376}"/>
              </a:ext>
            </a:extLst>
          </p:cNvPr>
          <p:cNvSpPr/>
          <p:nvPr/>
        </p:nvSpPr>
        <p:spPr>
          <a:xfrm>
            <a:off x="4072054" y="4277025"/>
            <a:ext cx="2194020" cy="353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3" name="Rectangle 72">
            <a:extLst>
              <a:ext uri="{FF2B5EF4-FFF2-40B4-BE49-F238E27FC236}">
                <a16:creationId xmlns:a16="http://schemas.microsoft.com/office/drawing/2014/main" id="{F28CE9BF-2C3A-4130-9D8C-6A13A53AF054}"/>
              </a:ext>
            </a:extLst>
          </p:cNvPr>
          <p:cNvSpPr/>
          <p:nvPr/>
        </p:nvSpPr>
        <p:spPr>
          <a:xfrm>
            <a:off x="4072054" y="4709024"/>
            <a:ext cx="2194020" cy="353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4" name="Rectangle 73">
            <a:extLst>
              <a:ext uri="{FF2B5EF4-FFF2-40B4-BE49-F238E27FC236}">
                <a16:creationId xmlns:a16="http://schemas.microsoft.com/office/drawing/2014/main" id="{340CEC44-1542-4861-B850-7386BE57FC75}"/>
              </a:ext>
            </a:extLst>
          </p:cNvPr>
          <p:cNvSpPr/>
          <p:nvPr/>
        </p:nvSpPr>
        <p:spPr>
          <a:xfrm>
            <a:off x="4072054" y="5109450"/>
            <a:ext cx="2194020" cy="353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05181AC7-728A-48CE-BABE-D041E8C41704}"/>
              </a:ext>
            </a:extLst>
          </p:cNvPr>
          <p:cNvSpPr txBox="1"/>
          <p:nvPr/>
        </p:nvSpPr>
        <p:spPr>
          <a:xfrm>
            <a:off x="6721642" y="1163992"/>
            <a:ext cx="5188278" cy="3477875"/>
          </a:xfrm>
          <a:prstGeom prst="rect">
            <a:avLst/>
          </a:prstGeom>
          <a:noFill/>
        </p:spPr>
        <p:txBody>
          <a:bodyPr wrap="square" rtlCol="0">
            <a:spAutoFit/>
          </a:bodyPr>
          <a:lstStyle/>
          <a:p>
            <a:pPr lvl="0">
              <a:defRPr/>
            </a:pPr>
            <a:r>
              <a:rPr kumimoji="0" lang="fr-FR" sz="2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La région</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du Val de Loire, c’est </a:t>
            </a:r>
            <a:r>
              <a:rPr kumimoji="0" lang="fr-FR" sz="2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fantastique</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pour </a:t>
            </a:r>
            <a:r>
              <a:rPr kumimoji="0" lang="fr-FR" sz="2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pratiquer</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 français ! V</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isiter </a:t>
            </a:r>
            <a:r>
              <a:rPr kumimoji="0" lang="fr-FR" sz="2000" b="1" i="0" u="none" strike="noStrike" kern="1200" cap="none" spc="0" normalizeH="0" baseline="0" noProof="0" dirty="0">
                <a:ln>
                  <a:noFill/>
                </a:ln>
                <a:solidFill>
                  <a:srgbClr val="ED7D31"/>
                </a:solidFill>
                <a:effectLst/>
                <a:uLnTx/>
                <a:uFillTx/>
                <a:latin typeface="Century Gothic" panose="020F0302020204030204"/>
                <a:ea typeface="+mn-ea"/>
                <a:cs typeface="+mn-cs"/>
              </a:rPr>
              <a:t>le ch</a:t>
            </a:r>
            <a:r>
              <a:rPr kumimoji="0" lang="fr-FR" sz="2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âteau </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de Chinon, c’est </a:t>
            </a:r>
            <a:r>
              <a:rPr kumimoji="0" lang="fr-FR" sz="2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essentiel</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C’est très </a:t>
            </a:r>
            <a:r>
              <a:rPr kumimoji="0" lang="fr-FR" sz="2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historique</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En 1429, Jeanne d’Arc voyage à Chinon pour parler avec le prochain roi*. Il doit </a:t>
            </a:r>
            <a:r>
              <a:rPr kumimoji="0" lang="fr-FR" sz="2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respecter</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Jeanne parce qu’elle peut être </a:t>
            </a:r>
            <a:r>
              <a:rPr kumimoji="0" lang="fr-FR" sz="2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utile</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dans la guerre contre l’Angleterre. </a:t>
            </a:r>
            <a:r>
              <a:rPr lang="fr-FR" sz="2000" dirty="0">
                <a:solidFill>
                  <a:srgbClr val="4472C4">
                    <a:lumMod val="50000"/>
                  </a:srgbClr>
                </a:solidFill>
                <a:latin typeface="Century Gothic" panose="020B0502020202020204" pitchFamily="34" charset="0"/>
              </a:rPr>
              <a:t>Elle veut </a:t>
            </a:r>
            <a:r>
              <a:rPr lang="fr-FR" sz="2000" b="1" dirty="0">
                <a:solidFill>
                  <a:schemeClr val="accent2"/>
                </a:solidFill>
                <a:latin typeface="Century Gothic" panose="020B0502020202020204" pitchFamily="34" charset="0"/>
              </a:rPr>
              <a:t>empêcher</a:t>
            </a:r>
            <a:r>
              <a:rPr lang="fr-FR" sz="2000" dirty="0">
                <a:solidFill>
                  <a:srgbClr val="4472C4">
                    <a:lumMod val="50000"/>
                  </a:srgbClr>
                </a:solidFill>
                <a:latin typeface="Century Gothic" panose="020B0502020202020204" pitchFamily="34" charset="0"/>
              </a:rPr>
              <a:t> la victoire des Anglais. </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Elle sait aider la France sans </a:t>
            </a:r>
            <a:r>
              <a:rPr kumimoji="0" lang="fr-FR" sz="2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risquer</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sa vie.</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E5E75222-A697-4346-8A54-004195EBA2AB}"/>
              </a:ext>
            </a:extLst>
          </p:cNvPr>
          <p:cNvSpPr txBox="1"/>
          <p:nvPr/>
        </p:nvSpPr>
        <p:spPr>
          <a:xfrm>
            <a:off x="6457245" y="206181"/>
            <a:ext cx="333380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Remplis les blancs avec les nouveaux mots.</a:t>
            </a:r>
          </a:p>
        </p:txBody>
      </p:sp>
      <p:sp>
        <p:nvSpPr>
          <p:cNvPr id="5" name="Speech Bubble: Rectangle with Corners Rounded 4">
            <a:extLst>
              <a:ext uri="{FF2B5EF4-FFF2-40B4-BE49-F238E27FC236}">
                <a16:creationId xmlns:a16="http://schemas.microsoft.com/office/drawing/2014/main" id="{69BC8478-9E4B-4D5A-9C13-941CCE554375}"/>
              </a:ext>
            </a:extLst>
          </p:cNvPr>
          <p:cNvSpPr/>
          <p:nvPr/>
        </p:nvSpPr>
        <p:spPr>
          <a:xfrm>
            <a:off x="2311917" y="5635923"/>
            <a:ext cx="2292167" cy="620498"/>
          </a:xfrm>
          <a:prstGeom prst="wedgeRoundRectCallout">
            <a:avLst>
              <a:gd name="adj1" fmla="val -69824"/>
              <a:gd name="adj2" fmla="val 28890"/>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*le roi </a:t>
            </a: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king</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75" name="Picture 74">
            <a:extLst>
              <a:ext uri="{FF2B5EF4-FFF2-40B4-BE49-F238E27FC236}">
                <a16:creationId xmlns:a16="http://schemas.microsoft.com/office/drawing/2014/main" id="{480D8644-C947-421F-9117-43F3E1DD5DE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8478" y="5318976"/>
            <a:ext cx="1069042" cy="1069042"/>
          </a:xfrm>
          <a:prstGeom prst="rect">
            <a:avLst/>
          </a:prstGeom>
        </p:spPr>
      </p:pic>
      <p:pic>
        <p:nvPicPr>
          <p:cNvPr id="11" name="Picture 10">
            <a:extLst>
              <a:ext uri="{FF2B5EF4-FFF2-40B4-BE49-F238E27FC236}">
                <a16:creationId xmlns:a16="http://schemas.microsoft.com/office/drawing/2014/main" id="{1132A12D-1573-41DF-AC0F-F4DB9983311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45277" y="4630950"/>
            <a:ext cx="1838294" cy="1682506"/>
          </a:xfrm>
          <a:prstGeom prst="rect">
            <a:avLst/>
          </a:prstGeom>
        </p:spPr>
      </p:pic>
      <p:pic>
        <p:nvPicPr>
          <p:cNvPr id="13" name="Picture 12">
            <a:extLst>
              <a:ext uri="{FF2B5EF4-FFF2-40B4-BE49-F238E27FC236}">
                <a16:creationId xmlns:a16="http://schemas.microsoft.com/office/drawing/2014/main" id="{8334E42D-F5B1-41AE-B625-75CCB4F96E7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075866" y="4963407"/>
            <a:ext cx="2715188" cy="1369482"/>
          </a:xfrm>
          <a:prstGeom prst="rect">
            <a:avLst/>
          </a:prstGeom>
        </p:spPr>
      </p:pic>
      <p:sp>
        <p:nvSpPr>
          <p:cNvPr id="6" name="Rectangle: Rounded Corners 5">
            <a:extLst>
              <a:ext uri="{FF2B5EF4-FFF2-40B4-BE49-F238E27FC236}">
                <a16:creationId xmlns:a16="http://schemas.microsoft.com/office/drawing/2014/main" id="{97554322-A797-462D-A26A-132137ECFAB4}"/>
              </a:ext>
            </a:extLst>
          </p:cNvPr>
          <p:cNvSpPr/>
          <p:nvPr/>
        </p:nvSpPr>
        <p:spPr>
          <a:xfrm>
            <a:off x="6741077" y="1214218"/>
            <a:ext cx="1237195" cy="288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1</a:t>
            </a:r>
          </a:p>
        </p:txBody>
      </p:sp>
      <p:sp>
        <p:nvSpPr>
          <p:cNvPr id="44" name="Rectangle: Rounded Corners 43">
            <a:extLst>
              <a:ext uri="{FF2B5EF4-FFF2-40B4-BE49-F238E27FC236}">
                <a16:creationId xmlns:a16="http://schemas.microsoft.com/office/drawing/2014/main" id="{DED31363-363C-46E2-8F80-0ABB8C7EC918}"/>
              </a:ext>
            </a:extLst>
          </p:cNvPr>
          <p:cNvSpPr/>
          <p:nvPr/>
        </p:nvSpPr>
        <p:spPr>
          <a:xfrm>
            <a:off x="6741077" y="1531581"/>
            <a:ext cx="1469207" cy="288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2</a:t>
            </a:r>
          </a:p>
        </p:txBody>
      </p:sp>
      <p:sp>
        <p:nvSpPr>
          <p:cNvPr id="46" name="Rectangle: Rounded Corners 45">
            <a:extLst>
              <a:ext uri="{FF2B5EF4-FFF2-40B4-BE49-F238E27FC236}">
                <a16:creationId xmlns:a16="http://schemas.microsoft.com/office/drawing/2014/main" id="{255EAA6E-E2F2-41EC-A95F-7844E88E4A1F}"/>
              </a:ext>
            </a:extLst>
          </p:cNvPr>
          <p:cNvSpPr/>
          <p:nvPr/>
        </p:nvSpPr>
        <p:spPr>
          <a:xfrm>
            <a:off x="8887994" y="1517311"/>
            <a:ext cx="1136670" cy="288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3</a:t>
            </a:r>
          </a:p>
        </p:txBody>
      </p:sp>
      <p:sp>
        <p:nvSpPr>
          <p:cNvPr id="47" name="Rectangle: Rounded Corners 46">
            <a:extLst>
              <a:ext uri="{FF2B5EF4-FFF2-40B4-BE49-F238E27FC236}">
                <a16:creationId xmlns:a16="http://schemas.microsoft.com/office/drawing/2014/main" id="{4F043A9E-2DFA-40B1-89EF-0BDFF391C545}"/>
              </a:ext>
            </a:extLst>
          </p:cNvPr>
          <p:cNvSpPr/>
          <p:nvPr/>
        </p:nvSpPr>
        <p:spPr>
          <a:xfrm>
            <a:off x="7560932" y="1848944"/>
            <a:ext cx="1337335" cy="288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4</a:t>
            </a:r>
          </a:p>
        </p:txBody>
      </p:sp>
      <p:sp>
        <p:nvSpPr>
          <p:cNvPr id="48" name="Rectangle: Rounded Corners 47">
            <a:extLst>
              <a:ext uri="{FF2B5EF4-FFF2-40B4-BE49-F238E27FC236}">
                <a16:creationId xmlns:a16="http://schemas.microsoft.com/office/drawing/2014/main" id="{D093090A-5CAA-446A-A1F5-362174ADC42E}"/>
              </a:ext>
            </a:extLst>
          </p:cNvPr>
          <p:cNvSpPr/>
          <p:nvPr/>
        </p:nvSpPr>
        <p:spPr>
          <a:xfrm>
            <a:off x="6760393" y="2160157"/>
            <a:ext cx="1136670" cy="288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5</a:t>
            </a:r>
          </a:p>
        </p:txBody>
      </p:sp>
      <p:sp>
        <p:nvSpPr>
          <p:cNvPr id="49" name="Rectangle: Rounded Corners 48">
            <a:extLst>
              <a:ext uri="{FF2B5EF4-FFF2-40B4-BE49-F238E27FC236}">
                <a16:creationId xmlns:a16="http://schemas.microsoft.com/office/drawing/2014/main" id="{3700CCD3-1BC7-4D8C-91F0-FE8088066867}"/>
              </a:ext>
            </a:extLst>
          </p:cNvPr>
          <p:cNvSpPr/>
          <p:nvPr/>
        </p:nvSpPr>
        <p:spPr>
          <a:xfrm>
            <a:off x="9218989" y="2160157"/>
            <a:ext cx="1259191" cy="288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6</a:t>
            </a:r>
          </a:p>
        </p:txBody>
      </p:sp>
      <p:sp>
        <p:nvSpPr>
          <p:cNvPr id="50" name="Rectangle: Rounded Corners 49">
            <a:extLst>
              <a:ext uri="{FF2B5EF4-FFF2-40B4-BE49-F238E27FC236}">
                <a16:creationId xmlns:a16="http://schemas.microsoft.com/office/drawing/2014/main" id="{0A7FF098-41F7-4D49-B481-9D0EE477BB49}"/>
              </a:ext>
            </a:extLst>
          </p:cNvPr>
          <p:cNvSpPr/>
          <p:nvPr/>
        </p:nvSpPr>
        <p:spPr>
          <a:xfrm>
            <a:off x="6760393" y="3046586"/>
            <a:ext cx="1237194" cy="288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7</a:t>
            </a:r>
          </a:p>
        </p:txBody>
      </p:sp>
      <p:sp>
        <p:nvSpPr>
          <p:cNvPr id="51" name="Rectangle: Rounded Corners 50">
            <a:extLst>
              <a:ext uri="{FF2B5EF4-FFF2-40B4-BE49-F238E27FC236}">
                <a16:creationId xmlns:a16="http://schemas.microsoft.com/office/drawing/2014/main" id="{E71CD21C-774F-4C5B-B452-ECB386F8B045}"/>
              </a:ext>
            </a:extLst>
          </p:cNvPr>
          <p:cNvSpPr/>
          <p:nvPr/>
        </p:nvSpPr>
        <p:spPr>
          <a:xfrm>
            <a:off x="7328728" y="3356756"/>
            <a:ext cx="568335" cy="288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8</a:t>
            </a:r>
          </a:p>
        </p:txBody>
      </p:sp>
      <p:sp>
        <p:nvSpPr>
          <p:cNvPr id="52" name="Rectangle: Rounded Corners 51">
            <a:extLst>
              <a:ext uri="{FF2B5EF4-FFF2-40B4-BE49-F238E27FC236}">
                <a16:creationId xmlns:a16="http://schemas.microsoft.com/office/drawing/2014/main" id="{6FC43972-C422-43D5-BB48-26AD4DF66609}"/>
              </a:ext>
            </a:extLst>
          </p:cNvPr>
          <p:cNvSpPr/>
          <p:nvPr/>
        </p:nvSpPr>
        <p:spPr>
          <a:xfrm>
            <a:off x="9456329" y="3672728"/>
            <a:ext cx="1337335" cy="288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9</a:t>
            </a:r>
          </a:p>
        </p:txBody>
      </p:sp>
      <p:sp>
        <p:nvSpPr>
          <p:cNvPr id="53" name="Rectangle: Rounded Corners 52">
            <a:extLst>
              <a:ext uri="{FF2B5EF4-FFF2-40B4-BE49-F238E27FC236}">
                <a16:creationId xmlns:a16="http://schemas.microsoft.com/office/drawing/2014/main" id="{B2ACCAC7-8B8C-4538-B049-7A0DF1D9C891}"/>
              </a:ext>
            </a:extLst>
          </p:cNvPr>
          <p:cNvSpPr/>
          <p:nvPr/>
        </p:nvSpPr>
        <p:spPr>
          <a:xfrm>
            <a:off x="8338260" y="4291905"/>
            <a:ext cx="880729" cy="288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10</a:t>
            </a:r>
          </a:p>
        </p:txBody>
      </p:sp>
      <p:sp>
        <p:nvSpPr>
          <p:cNvPr id="54" name="Rounded Rectangle 46">
            <a:extLst>
              <a:ext uri="{FF2B5EF4-FFF2-40B4-BE49-F238E27FC236}">
                <a16:creationId xmlns:a16="http://schemas.microsoft.com/office/drawing/2014/main" id="{431936F7-A7B4-4BD6-B3B7-BE342BB5E2CF}"/>
              </a:ext>
            </a:extLst>
          </p:cNvPr>
          <p:cNvSpPr/>
          <p:nvPr/>
        </p:nvSpPr>
        <p:spPr>
          <a:xfrm>
            <a:off x="9791053" y="249869"/>
            <a:ext cx="211886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88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6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6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6"/>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44"/>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46"/>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47"/>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48"/>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49"/>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50"/>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51"/>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52"/>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5"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3" grpId="0"/>
      <p:bldP spid="6" grpId="0" animBg="1"/>
      <p:bldP spid="44" grpId="0" animBg="1"/>
      <p:bldP spid="46" grpId="0" animBg="1"/>
      <p:bldP spid="47" grpId="0" animBg="1"/>
      <p:bldP spid="48" grpId="0" animBg="1"/>
      <p:bldP spid="49" grpId="0" animBg="1"/>
      <p:bldP spid="50" grpId="0" animBg="1"/>
      <p:bldP spid="51" grpId="0" animBg="1"/>
      <p:bldP spid="52" grpId="0" animBg="1"/>
      <p:bldP spid="53"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9F18FC-1E50-40B0-91AC-36BA896007A3}"/>
              </a:ext>
            </a:extLst>
          </p:cNvPr>
          <p:cNvSpPr txBox="1"/>
          <p:nvPr/>
        </p:nvSpPr>
        <p:spPr>
          <a:xfrm>
            <a:off x="141039" y="1208101"/>
            <a:ext cx="11909921"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infinitive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 the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long form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 the verb. It always ends in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 -re,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ir</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know these types of infinitives: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like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like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prendre, lire, entendre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like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venir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sortir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chosir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irregular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avoir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boire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être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faire).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find out the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meaning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a verb in the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short form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we need to look up the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infinitive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a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dictionary</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form it, remove the short form end</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add the infinitive 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L’infinitif</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AABA6E8F-912F-41E0-ABCF-C8A685623717}"/>
              </a:ext>
            </a:extLst>
          </p:cNvPr>
          <p:cNvSpPr/>
          <p:nvPr/>
        </p:nvSpPr>
        <p:spPr>
          <a:xfrm>
            <a:off x="152215" y="4677540"/>
            <a:ext cx="2541081" cy="494559"/>
          </a:xfrm>
          <a:prstGeom prst="rect">
            <a:avLst/>
          </a:prstGeom>
        </p:spPr>
        <p:txBody>
          <a:bodyPr wrap="none">
            <a:spAutoFit/>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Amir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regard</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endParaRPr>
          </a:p>
        </p:txBody>
      </p:sp>
      <p:sp>
        <p:nvSpPr>
          <p:cNvPr id="10" name="Rectangle 9">
            <a:extLst>
              <a:ext uri="{FF2B5EF4-FFF2-40B4-BE49-F238E27FC236}">
                <a16:creationId xmlns:a16="http://schemas.microsoft.com/office/drawing/2014/main" id="{2EAF38A4-8A2D-4725-8408-86F31ED50A65}"/>
              </a:ext>
            </a:extLst>
          </p:cNvPr>
          <p:cNvSpPr/>
          <p:nvPr/>
        </p:nvSpPr>
        <p:spPr>
          <a:xfrm>
            <a:off x="2777957" y="4677541"/>
            <a:ext cx="1688283" cy="494559"/>
          </a:xfrm>
          <a:prstGeom prst="rect">
            <a:avLst/>
          </a:prstGeom>
        </p:spPr>
        <p:txBody>
          <a:bodyPr wrap="none">
            <a:spAutoFit/>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regard-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endParaRPr>
          </a:p>
        </p:txBody>
      </p:sp>
      <p:sp>
        <p:nvSpPr>
          <p:cNvPr id="11" name="Rectangle 10">
            <a:extLst>
              <a:ext uri="{FF2B5EF4-FFF2-40B4-BE49-F238E27FC236}">
                <a16:creationId xmlns:a16="http://schemas.microsoft.com/office/drawing/2014/main" id="{801E0152-4309-4231-B741-F79F1CBF0225}"/>
              </a:ext>
            </a:extLst>
          </p:cNvPr>
          <p:cNvSpPr/>
          <p:nvPr/>
        </p:nvSpPr>
        <p:spPr>
          <a:xfrm>
            <a:off x="4505094" y="4680338"/>
            <a:ext cx="1880644" cy="494366"/>
          </a:xfrm>
          <a:prstGeom prst="rect">
            <a:avLst/>
          </a:prstGeom>
        </p:spPr>
        <p:txBody>
          <a:bodyPr wrap="none">
            <a:spAutoFit/>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regard</a:t>
            </a:r>
            <a:r>
              <a:rPr kumimoji="0" lang="en-GB" sz="2400" b="1" i="0" u="none" strike="noStrike" kern="1200" cap="none" spc="0" normalizeH="0" baseline="0" noProof="0" dirty="0">
                <a:ln>
                  <a:noFill/>
                </a:ln>
                <a:solidFill>
                  <a:srgbClr val="EE6000"/>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er</a:t>
            </a:r>
            <a:r>
              <a:rPr kumimoji="0" lang="en-GB" sz="2400" b="1" i="0" u="none" strike="noStrike" kern="1200" cap="none" spc="0" normalizeH="0" baseline="0" noProof="0" dirty="0">
                <a:ln>
                  <a:noFill/>
                </a:ln>
                <a:solidFill>
                  <a:srgbClr val="ED7D31"/>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 </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mn-cs"/>
            </a:endParaRPr>
          </a:p>
        </p:txBody>
      </p:sp>
      <p:sp>
        <p:nvSpPr>
          <p:cNvPr id="12" name="Rectangle 11">
            <a:extLst>
              <a:ext uri="{FF2B5EF4-FFF2-40B4-BE49-F238E27FC236}">
                <a16:creationId xmlns:a16="http://schemas.microsoft.com/office/drawing/2014/main" id="{F43D1189-9D8E-482E-911A-9B16EC4C2918}"/>
              </a:ext>
            </a:extLst>
          </p:cNvPr>
          <p:cNvSpPr/>
          <p:nvPr/>
        </p:nvSpPr>
        <p:spPr>
          <a:xfrm>
            <a:off x="6370023" y="4679828"/>
            <a:ext cx="3249609" cy="493020"/>
          </a:xfrm>
          <a:prstGeom prst="rect">
            <a:avLst/>
          </a:prstGeom>
        </p:spPr>
        <p:txBody>
          <a:bodyPr wrap="none">
            <a:spAutoFit/>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to watch / watching</a:t>
            </a:r>
          </a:p>
        </p:txBody>
      </p:sp>
      <p:sp>
        <p:nvSpPr>
          <p:cNvPr id="13" name="Rectangle 12">
            <a:extLst>
              <a:ext uri="{FF2B5EF4-FFF2-40B4-BE49-F238E27FC236}">
                <a16:creationId xmlns:a16="http://schemas.microsoft.com/office/drawing/2014/main" id="{CC8544C3-2BF3-4B65-BF2D-A45C9627A591}"/>
              </a:ext>
            </a:extLst>
          </p:cNvPr>
          <p:cNvSpPr/>
          <p:nvPr/>
        </p:nvSpPr>
        <p:spPr>
          <a:xfrm>
            <a:off x="152215" y="5217154"/>
            <a:ext cx="1983236" cy="494559"/>
          </a:xfrm>
          <a:prstGeom prst="rect">
            <a:avLst/>
          </a:prstGeom>
        </p:spPr>
        <p:txBody>
          <a:bodyPr wrap="none">
            <a:spAutoFit/>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Amir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écri</a:t>
            </a:r>
            <a:r>
              <a:rPr kumimoji="0" lang="en-GB" sz="2400" b="1" i="0" u="none" strike="noStrike" kern="1200" cap="none" spc="0" normalizeH="0" baseline="0" noProof="0" dirty="0" err="1">
                <a:ln>
                  <a:noFill/>
                </a:ln>
                <a:solidFill>
                  <a:srgbClr val="ED7D31"/>
                </a:solidFill>
                <a:effectLst/>
                <a:uLnTx/>
                <a:uFillTx/>
                <a:latin typeface="Century Gothic" panose="020B0502020202020204" pitchFamily="34" charset="0"/>
                <a:ea typeface="Calibri" panose="020F0502020204030204" pitchFamily="34" charset="0"/>
                <a:cs typeface="+mn-cs"/>
              </a:rPr>
              <a:t>t</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endParaRPr>
          </a:p>
        </p:txBody>
      </p:sp>
      <p:sp>
        <p:nvSpPr>
          <p:cNvPr id="14" name="Rectangle 13">
            <a:extLst>
              <a:ext uri="{FF2B5EF4-FFF2-40B4-BE49-F238E27FC236}">
                <a16:creationId xmlns:a16="http://schemas.microsoft.com/office/drawing/2014/main" id="{83FA8D95-4AEA-48D7-B0D3-04213E280E49}"/>
              </a:ext>
            </a:extLst>
          </p:cNvPr>
          <p:cNvSpPr/>
          <p:nvPr/>
        </p:nvSpPr>
        <p:spPr>
          <a:xfrm>
            <a:off x="2784908" y="5217154"/>
            <a:ext cx="1226618" cy="494559"/>
          </a:xfrm>
          <a:prstGeom prst="rect">
            <a:avLst/>
          </a:prstGeom>
        </p:spPr>
        <p:txBody>
          <a:bodyPr wrap="none">
            <a:spAutoFit/>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écri</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endParaRPr>
          </a:p>
        </p:txBody>
      </p:sp>
      <p:sp>
        <p:nvSpPr>
          <p:cNvPr id="15" name="Rectangle 14">
            <a:extLst>
              <a:ext uri="{FF2B5EF4-FFF2-40B4-BE49-F238E27FC236}">
                <a16:creationId xmlns:a16="http://schemas.microsoft.com/office/drawing/2014/main" id="{BFBDEC5E-E37D-4FE1-AD00-33BB8ED13BEA}"/>
              </a:ext>
            </a:extLst>
          </p:cNvPr>
          <p:cNvSpPr/>
          <p:nvPr/>
        </p:nvSpPr>
        <p:spPr>
          <a:xfrm>
            <a:off x="4505094" y="5217718"/>
            <a:ext cx="1418979" cy="494366"/>
          </a:xfrm>
          <a:prstGeom prst="rect">
            <a:avLst/>
          </a:prstGeom>
        </p:spPr>
        <p:txBody>
          <a:bodyPr wrap="none">
            <a:spAutoFit/>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écri</a:t>
            </a:r>
            <a:r>
              <a:rPr kumimoji="0" lang="en-GB" sz="2400" b="1" i="0" u="none" strike="noStrike" kern="1200" cap="none" spc="0" normalizeH="0" baseline="0" noProof="0" dirty="0" err="1">
                <a:ln>
                  <a:noFill/>
                </a:ln>
                <a:solidFill>
                  <a:srgbClr val="EE6000"/>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re</a:t>
            </a:r>
            <a:r>
              <a:rPr kumimoji="0" lang="en-GB" sz="2400" b="1" i="0" u="none" strike="noStrike" kern="1200" cap="none" spc="0" normalizeH="0" baseline="0" noProof="0" dirty="0">
                <a:ln>
                  <a:noFill/>
                </a:ln>
                <a:solidFill>
                  <a:srgbClr val="ED7D31"/>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 </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mn-cs"/>
            </a:endParaRPr>
          </a:p>
        </p:txBody>
      </p:sp>
      <p:sp>
        <p:nvSpPr>
          <p:cNvPr id="16" name="Rectangle 15">
            <a:extLst>
              <a:ext uri="{FF2B5EF4-FFF2-40B4-BE49-F238E27FC236}">
                <a16:creationId xmlns:a16="http://schemas.microsoft.com/office/drawing/2014/main" id="{59B85B45-2147-4AB6-9654-27EE388DD70C}"/>
              </a:ext>
            </a:extLst>
          </p:cNvPr>
          <p:cNvSpPr/>
          <p:nvPr/>
        </p:nvSpPr>
        <p:spPr>
          <a:xfrm>
            <a:off x="6370023" y="5217799"/>
            <a:ext cx="2565126" cy="493020"/>
          </a:xfrm>
          <a:prstGeom prst="rect">
            <a:avLst/>
          </a:prstGeom>
        </p:spPr>
        <p:txBody>
          <a:bodyPr wrap="none">
            <a:spAutoFit/>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to write /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wri</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ting</a:t>
            </a:r>
          </a:p>
        </p:txBody>
      </p:sp>
      <p:sp>
        <p:nvSpPr>
          <p:cNvPr id="17" name="Rectangle 16">
            <a:extLst>
              <a:ext uri="{FF2B5EF4-FFF2-40B4-BE49-F238E27FC236}">
                <a16:creationId xmlns:a16="http://schemas.microsoft.com/office/drawing/2014/main" id="{D8DFACC1-B711-457A-AFAA-53F807A86658}"/>
              </a:ext>
            </a:extLst>
          </p:cNvPr>
          <p:cNvSpPr/>
          <p:nvPr/>
        </p:nvSpPr>
        <p:spPr>
          <a:xfrm>
            <a:off x="141039" y="5756768"/>
            <a:ext cx="2260555" cy="494559"/>
          </a:xfrm>
          <a:prstGeom prst="rect">
            <a:avLst/>
          </a:prstGeom>
        </p:spPr>
        <p:txBody>
          <a:bodyPr wrap="none">
            <a:spAutoFit/>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Amir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choisi</a:t>
            </a:r>
            <a:r>
              <a:rPr kumimoji="0" lang="en-GB" sz="2400" b="1" i="0" u="none" strike="noStrike" kern="1200" cap="none" spc="0" normalizeH="0" baseline="0" noProof="0" dirty="0" err="1">
                <a:ln>
                  <a:noFill/>
                </a:ln>
                <a:solidFill>
                  <a:srgbClr val="ED7D31"/>
                </a:solidFill>
                <a:effectLst/>
                <a:uLnTx/>
                <a:uFillTx/>
                <a:latin typeface="Century Gothic" panose="020B0502020202020204" pitchFamily="34" charset="0"/>
                <a:ea typeface="Calibri" panose="020F0502020204030204" pitchFamily="34" charset="0"/>
                <a:cs typeface="+mn-cs"/>
              </a:rPr>
              <a:t>t</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endParaRPr>
          </a:p>
        </p:txBody>
      </p:sp>
      <p:sp>
        <p:nvSpPr>
          <p:cNvPr id="18" name="Rectangle 17">
            <a:extLst>
              <a:ext uri="{FF2B5EF4-FFF2-40B4-BE49-F238E27FC236}">
                <a16:creationId xmlns:a16="http://schemas.microsoft.com/office/drawing/2014/main" id="{C55E4BC7-68B8-4881-AE1D-A1767FB2C206}"/>
              </a:ext>
            </a:extLst>
          </p:cNvPr>
          <p:cNvSpPr/>
          <p:nvPr/>
        </p:nvSpPr>
        <p:spPr>
          <a:xfrm>
            <a:off x="2784908" y="5756768"/>
            <a:ext cx="1443024" cy="494559"/>
          </a:xfrm>
          <a:prstGeom prst="rect">
            <a:avLst/>
          </a:prstGeom>
        </p:spPr>
        <p:txBody>
          <a:bodyPr wrap="none">
            <a:spAutoFit/>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chois-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endParaRPr>
          </a:p>
        </p:txBody>
      </p:sp>
      <p:sp>
        <p:nvSpPr>
          <p:cNvPr id="19" name="Rectangle 18">
            <a:extLst>
              <a:ext uri="{FF2B5EF4-FFF2-40B4-BE49-F238E27FC236}">
                <a16:creationId xmlns:a16="http://schemas.microsoft.com/office/drawing/2014/main" id="{381C25CF-3BF3-4E69-B80C-2151040E910C}"/>
              </a:ext>
            </a:extLst>
          </p:cNvPr>
          <p:cNvSpPr/>
          <p:nvPr/>
        </p:nvSpPr>
        <p:spPr>
          <a:xfrm>
            <a:off x="4505094" y="5755097"/>
            <a:ext cx="1511952" cy="494366"/>
          </a:xfrm>
          <a:prstGeom prst="rect">
            <a:avLst/>
          </a:prstGeom>
        </p:spPr>
        <p:txBody>
          <a:bodyPr wrap="none">
            <a:spAutoFit/>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chois</a:t>
            </a:r>
            <a:r>
              <a:rPr kumimoji="0" lang="en-GB" sz="2400" b="1" i="0" u="none" strike="noStrike" kern="1200" cap="none" spc="0" normalizeH="0" baseline="0" noProof="0" dirty="0" err="1">
                <a:ln>
                  <a:noFill/>
                </a:ln>
                <a:solidFill>
                  <a:srgbClr val="EE6000"/>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i</a:t>
            </a:r>
            <a:r>
              <a:rPr kumimoji="0" lang="en-GB" sz="2400" b="1" i="0" u="none" strike="noStrike" kern="1200" cap="none" spc="0" normalizeH="0" baseline="0" noProof="0" dirty="0">
                <a:ln>
                  <a:noFill/>
                </a:ln>
                <a:solidFill>
                  <a:srgbClr val="EE6000"/>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r</a:t>
            </a:r>
            <a:r>
              <a:rPr kumimoji="0" lang="en-GB" sz="2400" b="0" i="0" u="none" strike="noStrike" kern="1200" cap="none" spc="0" normalizeH="0" baseline="0" noProof="0" dirty="0">
                <a:ln>
                  <a:noFill/>
                </a:ln>
                <a:solidFill>
                  <a:srgbClr val="EE6000"/>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 </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mn-cs"/>
            </a:endParaRPr>
          </a:p>
        </p:txBody>
      </p:sp>
      <p:sp>
        <p:nvSpPr>
          <p:cNvPr id="20" name="Rectangle 19">
            <a:extLst>
              <a:ext uri="{FF2B5EF4-FFF2-40B4-BE49-F238E27FC236}">
                <a16:creationId xmlns:a16="http://schemas.microsoft.com/office/drawing/2014/main" id="{DE96A2F2-1CE0-4C85-BC19-619976EA14A0}"/>
              </a:ext>
            </a:extLst>
          </p:cNvPr>
          <p:cNvSpPr/>
          <p:nvPr/>
        </p:nvSpPr>
        <p:spPr>
          <a:xfrm>
            <a:off x="6381169" y="5755770"/>
            <a:ext cx="3357009" cy="493020"/>
          </a:xfrm>
          <a:prstGeom prst="rect">
            <a:avLst/>
          </a:prstGeom>
        </p:spPr>
        <p:txBody>
          <a:bodyPr wrap="none">
            <a:spAutoFit/>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to choose / choosing</a:t>
            </a:r>
          </a:p>
        </p:txBody>
      </p:sp>
      <p:pic>
        <p:nvPicPr>
          <p:cNvPr id="1026" name="Picture 2" descr="Owl, Book, Animal, Literature, Studying">
            <a:extLst>
              <a:ext uri="{FF2B5EF4-FFF2-40B4-BE49-F238E27FC236}">
                <a16:creationId xmlns:a16="http://schemas.microsoft.com/office/drawing/2014/main" id="{C716C2A0-29B2-448D-AD50-6C21A8F9C9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1561" y="4750331"/>
            <a:ext cx="1511952" cy="1427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7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un </a:t>
            </a:r>
            <a:r>
              <a:rPr lang="en-GB" sz="3600" b="1" dirty="0" err="1">
                <a:solidFill>
                  <a:schemeClr val="bg1"/>
                </a:solidFill>
              </a:rPr>
              <a:t>infinitif</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9648825" y="249869"/>
            <a:ext cx="226109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2">
            <a:extLst>
              <a:ext uri="{FF2B5EF4-FFF2-40B4-BE49-F238E27FC236}">
                <a16:creationId xmlns:a16="http://schemas.microsoft.com/office/drawing/2014/main" id="{19370258-2769-4B14-975C-8D070338BCEF}"/>
              </a:ext>
            </a:extLst>
          </p:cNvPr>
          <p:cNvGraphicFramePr>
            <a:graphicFrameLocks noGrp="1"/>
          </p:cNvGraphicFramePr>
          <p:nvPr/>
        </p:nvGraphicFramePr>
        <p:xfrm>
          <a:off x="785817" y="2005301"/>
          <a:ext cx="10620365" cy="3901440"/>
        </p:xfrm>
        <a:graphic>
          <a:graphicData uri="http://schemas.openxmlformats.org/drawingml/2006/table">
            <a:tbl>
              <a:tblPr firstRow="1" bandRow="1">
                <a:tableStyleId>{21E4AEA4-8DFA-4A89-87EB-49C32662AFE0}</a:tableStyleId>
              </a:tblPr>
              <a:tblGrid>
                <a:gridCol w="768557">
                  <a:extLst>
                    <a:ext uri="{9D8B030D-6E8A-4147-A177-3AD203B41FA5}">
                      <a16:colId xmlns:a16="http://schemas.microsoft.com/office/drawing/2014/main" val="2041490751"/>
                    </a:ext>
                  </a:extLst>
                </a:gridCol>
                <a:gridCol w="1317600">
                  <a:extLst>
                    <a:ext uri="{9D8B030D-6E8A-4147-A177-3AD203B41FA5}">
                      <a16:colId xmlns:a16="http://schemas.microsoft.com/office/drawing/2014/main" val="1609800550"/>
                    </a:ext>
                  </a:extLst>
                </a:gridCol>
                <a:gridCol w="1318404">
                  <a:extLst>
                    <a:ext uri="{9D8B030D-6E8A-4147-A177-3AD203B41FA5}">
                      <a16:colId xmlns:a16="http://schemas.microsoft.com/office/drawing/2014/main" val="3506940531"/>
                    </a:ext>
                  </a:extLst>
                </a:gridCol>
                <a:gridCol w="1905804">
                  <a:extLst>
                    <a:ext uri="{9D8B030D-6E8A-4147-A177-3AD203B41FA5}">
                      <a16:colId xmlns:a16="http://schemas.microsoft.com/office/drawing/2014/main" val="3379710860"/>
                    </a:ext>
                  </a:extLst>
                </a:gridCol>
                <a:gridCol w="770400">
                  <a:extLst>
                    <a:ext uri="{9D8B030D-6E8A-4147-A177-3AD203B41FA5}">
                      <a16:colId xmlns:a16="http://schemas.microsoft.com/office/drawing/2014/main" val="1940508463"/>
                    </a:ext>
                  </a:extLst>
                </a:gridCol>
                <a:gridCol w="1317600">
                  <a:extLst>
                    <a:ext uri="{9D8B030D-6E8A-4147-A177-3AD203B41FA5}">
                      <a16:colId xmlns:a16="http://schemas.microsoft.com/office/drawing/2014/main" val="1242869775"/>
                    </a:ext>
                  </a:extLst>
                </a:gridCol>
                <a:gridCol w="1317600">
                  <a:extLst>
                    <a:ext uri="{9D8B030D-6E8A-4147-A177-3AD203B41FA5}">
                      <a16:colId xmlns:a16="http://schemas.microsoft.com/office/drawing/2014/main" val="3087997575"/>
                    </a:ext>
                  </a:extLst>
                </a:gridCol>
                <a:gridCol w="1904400">
                  <a:extLst>
                    <a:ext uri="{9D8B030D-6E8A-4147-A177-3AD203B41FA5}">
                      <a16:colId xmlns:a16="http://schemas.microsoft.com/office/drawing/2014/main" val="2885351402"/>
                    </a:ext>
                  </a:extLst>
                </a:gridCol>
              </a:tblGrid>
              <a:tr h="237439">
                <a:tc>
                  <a:txBody>
                    <a:bodyPr/>
                    <a:lstStyle/>
                    <a:p>
                      <a:pPr algn="ctr"/>
                      <a:r>
                        <a:rPr lang="fr-FR" sz="2200" dirty="0"/>
                        <a:t>Q</a:t>
                      </a:r>
                    </a:p>
                  </a:txBody>
                  <a:tcPr/>
                </a:tc>
                <a:tc>
                  <a:txBody>
                    <a:bodyPr/>
                    <a:lstStyle/>
                    <a:p>
                      <a:pPr algn="ctr"/>
                      <a:r>
                        <a:rPr lang="fr-FR" sz="2200" dirty="0"/>
                        <a:t>il/elle</a:t>
                      </a:r>
                    </a:p>
                  </a:txBody>
                  <a:tcPr/>
                </a:tc>
                <a:tc>
                  <a:txBody>
                    <a:bodyPr/>
                    <a:lstStyle/>
                    <a:p>
                      <a:pPr algn="ctr"/>
                      <a:r>
                        <a:rPr lang="fr-FR" sz="2200" dirty="0"/>
                        <a:t>infinitive</a:t>
                      </a:r>
                    </a:p>
                  </a:txBody>
                  <a:tcPr/>
                </a:tc>
                <a:tc>
                  <a:txBody>
                    <a:bodyPr/>
                    <a:lstStyle/>
                    <a:p>
                      <a:pPr algn="ctr"/>
                      <a:r>
                        <a:rPr lang="fr-FR" sz="2200" dirty="0"/>
                        <a:t>R</a:t>
                      </a:r>
                    </a:p>
                  </a:txBody>
                  <a:tcPr/>
                </a:tc>
                <a:tc>
                  <a:txBody>
                    <a:bodyPr/>
                    <a:lstStyle/>
                    <a:p>
                      <a:pPr algn="ctr"/>
                      <a:r>
                        <a:rPr lang="fr-FR" sz="2200" dirty="0"/>
                        <a:t>Q</a:t>
                      </a:r>
                    </a:p>
                  </a:txBody>
                  <a:tcPr/>
                </a:tc>
                <a:tc>
                  <a:txBody>
                    <a:bodyPr/>
                    <a:lstStyle/>
                    <a:p>
                      <a:pPr algn="ctr"/>
                      <a:r>
                        <a:rPr lang="fr-FR" sz="2200" dirty="0"/>
                        <a:t>il/elle</a:t>
                      </a:r>
                    </a:p>
                  </a:txBody>
                  <a:tcPr/>
                </a:tc>
                <a:tc>
                  <a:txBody>
                    <a:bodyPr/>
                    <a:lstStyle/>
                    <a:p>
                      <a:pPr algn="ctr"/>
                      <a:r>
                        <a:rPr lang="fr-FR" sz="2200" dirty="0"/>
                        <a:t>infinitive</a:t>
                      </a:r>
                    </a:p>
                  </a:txBody>
                  <a:tcPr/>
                </a:tc>
                <a:tc>
                  <a:txBody>
                    <a:bodyPr/>
                    <a:lstStyle/>
                    <a:p>
                      <a:pPr algn="ctr"/>
                      <a:r>
                        <a:rPr lang="fr-FR" sz="2200" dirty="0"/>
                        <a:t>R</a:t>
                      </a:r>
                    </a:p>
                  </a:txBody>
                  <a:tcPr/>
                </a:tc>
                <a:extLst>
                  <a:ext uri="{0D108BD9-81ED-4DB2-BD59-A6C34878D82A}">
                    <a16:rowId xmlns:a16="http://schemas.microsoft.com/office/drawing/2014/main" val="1532403544"/>
                  </a:ext>
                </a:extLst>
              </a:tr>
              <a:tr h="132966">
                <a:tc>
                  <a:txBody>
                    <a:bodyPr/>
                    <a:lstStyle/>
                    <a:p>
                      <a:endParaRPr lang="fr-FR" sz="2200"/>
                    </a:p>
                  </a:txBody>
                  <a:tcPr/>
                </a:tc>
                <a:tc>
                  <a:txBody>
                    <a:bodyPr/>
                    <a:lstStyle/>
                    <a:p>
                      <a:endParaRPr lang="fr-FR" sz="2200" dirty="0"/>
                    </a:p>
                  </a:txBody>
                  <a:tcPr/>
                </a:tc>
                <a:tc>
                  <a:txBody>
                    <a:bodyPr/>
                    <a:lstStyle/>
                    <a:p>
                      <a:endParaRPr lang="fr-FR" sz="2200"/>
                    </a:p>
                  </a:txBody>
                  <a:tcPr/>
                </a:tc>
                <a:tc>
                  <a:txBody>
                    <a:bodyPr/>
                    <a:lstStyle/>
                    <a:p>
                      <a:r>
                        <a:rPr lang="fr-FR" sz="2200" dirty="0">
                          <a:solidFill>
                            <a:srgbClr val="002060"/>
                          </a:solidFill>
                        </a:rPr>
                        <a:t>dit</a:t>
                      </a:r>
                    </a:p>
                  </a:txBody>
                  <a:tcPr/>
                </a:tc>
                <a:tc>
                  <a:txBody>
                    <a:bodyPr/>
                    <a:lstStyle/>
                    <a:p>
                      <a:endParaRPr lang="fr-FR" sz="2200" dirty="0"/>
                    </a:p>
                  </a:txBody>
                  <a:tcPr/>
                </a:tc>
                <a:tc>
                  <a:txBody>
                    <a:bodyPr/>
                    <a:lstStyle/>
                    <a:p>
                      <a:endParaRPr lang="fr-FR" sz="2200" dirty="0"/>
                    </a:p>
                  </a:txBody>
                  <a:tcPr/>
                </a:tc>
                <a:tc>
                  <a:txBody>
                    <a:bodyPr/>
                    <a:lstStyle/>
                    <a:p>
                      <a:endParaRPr lang="fr-FR" sz="2200" dirty="0"/>
                    </a:p>
                  </a:txBody>
                  <a:tcPr/>
                </a:tc>
                <a:tc>
                  <a:txBody>
                    <a:bodyPr/>
                    <a:lstStyle/>
                    <a:p>
                      <a:r>
                        <a:rPr lang="fr-FR" sz="2200" dirty="0">
                          <a:solidFill>
                            <a:schemeClr val="accent5">
                              <a:lumMod val="50000"/>
                            </a:schemeClr>
                          </a:solidFill>
                        </a:rPr>
                        <a:t>marche</a:t>
                      </a:r>
                    </a:p>
                  </a:txBody>
                  <a:tcPr/>
                </a:tc>
                <a:extLst>
                  <a:ext uri="{0D108BD9-81ED-4DB2-BD59-A6C34878D82A}">
                    <a16:rowId xmlns:a16="http://schemas.microsoft.com/office/drawing/2014/main" val="575917208"/>
                  </a:ext>
                </a:extLst>
              </a:tr>
              <a:tr h="132966">
                <a:tc>
                  <a:txBody>
                    <a:bodyPr/>
                    <a:lstStyle/>
                    <a:p>
                      <a:endParaRPr lang="fr-FR" sz="2200"/>
                    </a:p>
                  </a:txBody>
                  <a:tcPr/>
                </a:tc>
                <a:tc>
                  <a:txBody>
                    <a:bodyPr/>
                    <a:lstStyle/>
                    <a:p>
                      <a:endParaRPr lang="fr-FR" sz="2200" dirty="0"/>
                    </a:p>
                  </a:txBody>
                  <a:tcPr/>
                </a:tc>
                <a:tc>
                  <a:txBody>
                    <a:bodyPr/>
                    <a:lstStyle/>
                    <a:p>
                      <a:endParaRPr lang="fr-FR" sz="2200"/>
                    </a:p>
                  </a:txBody>
                  <a:tcPr/>
                </a:tc>
                <a:tc>
                  <a:txBody>
                    <a:bodyPr/>
                    <a:lstStyle/>
                    <a:p>
                      <a:r>
                        <a:rPr lang="fr-FR" sz="2200" dirty="0">
                          <a:solidFill>
                            <a:srgbClr val="002060"/>
                          </a:solidFill>
                        </a:rPr>
                        <a:t>manger</a:t>
                      </a:r>
                    </a:p>
                  </a:txBody>
                  <a:tcPr/>
                </a:tc>
                <a:tc>
                  <a:txBody>
                    <a:bodyPr/>
                    <a:lstStyle/>
                    <a:p>
                      <a:endParaRPr lang="fr-FR" sz="2200" dirty="0"/>
                    </a:p>
                  </a:txBody>
                  <a:tcPr/>
                </a:tc>
                <a:tc>
                  <a:txBody>
                    <a:bodyPr/>
                    <a:lstStyle/>
                    <a:p>
                      <a:endParaRPr lang="fr-FR" sz="2200" dirty="0"/>
                    </a:p>
                  </a:txBody>
                  <a:tcPr/>
                </a:tc>
                <a:tc>
                  <a:txBody>
                    <a:bodyPr/>
                    <a:lstStyle/>
                    <a:p>
                      <a:endParaRPr lang="fr-FR" sz="2200" dirty="0"/>
                    </a:p>
                  </a:txBody>
                  <a:tcPr/>
                </a:tc>
                <a:tc>
                  <a:txBody>
                    <a:bodyPr/>
                    <a:lstStyle/>
                    <a:p>
                      <a:r>
                        <a:rPr lang="fr-FR" sz="2200" dirty="0">
                          <a:solidFill>
                            <a:schemeClr val="accent5">
                              <a:lumMod val="50000"/>
                            </a:schemeClr>
                          </a:solidFill>
                        </a:rPr>
                        <a:t>décrire</a:t>
                      </a:r>
                    </a:p>
                  </a:txBody>
                  <a:tcPr/>
                </a:tc>
                <a:extLst>
                  <a:ext uri="{0D108BD9-81ED-4DB2-BD59-A6C34878D82A}">
                    <a16:rowId xmlns:a16="http://schemas.microsoft.com/office/drawing/2014/main" val="820888521"/>
                  </a:ext>
                </a:extLst>
              </a:tr>
              <a:tr h="132966">
                <a:tc>
                  <a:txBody>
                    <a:bodyPr/>
                    <a:lstStyle/>
                    <a:p>
                      <a:endParaRPr lang="fr-FR" sz="2200"/>
                    </a:p>
                  </a:txBody>
                  <a:tcPr/>
                </a:tc>
                <a:tc>
                  <a:txBody>
                    <a:bodyPr/>
                    <a:lstStyle/>
                    <a:p>
                      <a:endParaRPr lang="fr-FR" sz="2200"/>
                    </a:p>
                  </a:txBody>
                  <a:tcPr/>
                </a:tc>
                <a:tc>
                  <a:txBody>
                    <a:bodyPr/>
                    <a:lstStyle/>
                    <a:p>
                      <a:endParaRPr lang="fr-FR" sz="2200"/>
                    </a:p>
                  </a:txBody>
                  <a:tcPr/>
                </a:tc>
                <a:tc>
                  <a:txBody>
                    <a:bodyPr/>
                    <a:lstStyle/>
                    <a:p>
                      <a:r>
                        <a:rPr lang="fr-FR" sz="2200" dirty="0">
                          <a:solidFill>
                            <a:srgbClr val="002060"/>
                          </a:solidFill>
                        </a:rPr>
                        <a:t>choisir</a:t>
                      </a:r>
                    </a:p>
                  </a:txBody>
                  <a:tcPr/>
                </a:tc>
                <a:tc>
                  <a:txBody>
                    <a:bodyPr/>
                    <a:lstStyle/>
                    <a:p>
                      <a:endParaRPr lang="fr-FR" sz="2200"/>
                    </a:p>
                  </a:txBody>
                  <a:tcPr/>
                </a:tc>
                <a:tc>
                  <a:txBody>
                    <a:bodyPr/>
                    <a:lstStyle/>
                    <a:p>
                      <a:endParaRPr lang="fr-FR" sz="2200"/>
                    </a:p>
                  </a:txBody>
                  <a:tcPr/>
                </a:tc>
                <a:tc>
                  <a:txBody>
                    <a:bodyPr/>
                    <a:lstStyle/>
                    <a:p>
                      <a:endParaRPr lang="fr-FR" sz="2200"/>
                    </a:p>
                  </a:txBody>
                  <a:tcPr/>
                </a:tc>
                <a:tc>
                  <a:txBody>
                    <a:bodyPr/>
                    <a:lstStyle/>
                    <a:p>
                      <a:r>
                        <a:rPr lang="fr-FR" sz="2200">
                          <a:solidFill>
                            <a:schemeClr val="accent5">
                              <a:lumMod val="50000"/>
                            </a:schemeClr>
                          </a:solidFill>
                        </a:rPr>
                        <a:t>sort</a:t>
                      </a:r>
                      <a:endParaRPr lang="fr-FR" sz="2200" dirty="0">
                        <a:solidFill>
                          <a:schemeClr val="accent5">
                            <a:lumMod val="50000"/>
                          </a:schemeClr>
                        </a:solidFill>
                      </a:endParaRPr>
                    </a:p>
                  </a:txBody>
                  <a:tcPr/>
                </a:tc>
                <a:extLst>
                  <a:ext uri="{0D108BD9-81ED-4DB2-BD59-A6C34878D82A}">
                    <a16:rowId xmlns:a16="http://schemas.microsoft.com/office/drawing/2014/main" val="3244188045"/>
                  </a:ext>
                </a:extLst>
              </a:tr>
              <a:tr h="132966">
                <a:tc>
                  <a:txBody>
                    <a:bodyPr/>
                    <a:lstStyle/>
                    <a:p>
                      <a:endParaRPr lang="fr-FR" sz="2200"/>
                    </a:p>
                  </a:txBody>
                  <a:tcPr/>
                </a:tc>
                <a:tc>
                  <a:txBody>
                    <a:bodyPr/>
                    <a:lstStyle/>
                    <a:p>
                      <a:endParaRPr lang="fr-FR" sz="2200"/>
                    </a:p>
                  </a:txBody>
                  <a:tcPr/>
                </a:tc>
                <a:tc>
                  <a:txBody>
                    <a:bodyPr/>
                    <a:lstStyle/>
                    <a:p>
                      <a:endParaRPr lang="fr-FR" sz="2200" dirty="0"/>
                    </a:p>
                  </a:txBody>
                  <a:tcPr/>
                </a:tc>
                <a:tc>
                  <a:txBody>
                    <a:bodyPr/>
                    <a:lstStyle/>
                    <a:p>
                      <a:r>
                        <a:rPr lang="fr-FR" sz="2200" dirty="0">
                          <a:solidFill>
                            <a:srgbClr val="002060"/>
                          </a:solidFill>
                        </a:rPr>
                        <a:t>apprend</a:t>
                      </a:r>
                    </a:p>
                  </a:txBody>
                  <a:tcPr/>
                </a:tc>
                <a:tc>
                  <a:txBody>
                    <a:bodyPr/>
                    <a:lstStyle/>
                    <a:p>
                      <a:endParaRPr lang="fr-FR" sz="2200"/>
                    </a:p>
                  </a:txBody>
                  <a:tcPr/>
                </a:tc>
                <a:tc>
                  <a:txBody>
                    <a:bodyPr/>
                    <a:lstStyle/>
                    <a:p>
                      <a:endParaRPr lang="fr-FR" sz="2200"/>
                    </a:p>
                  </a:txBody>
                  <a:tcPr/>
                </a:tc>
                <a:tc>
                  <a:txBody>
                    <a:bodyPr/>
                    <a:lstStyle/>
                    <a:p>
                      <a:endParaRPr lang="fr-FR" sz="2200"/>
                    </a:p>
                  </a:txBody>
                  <a:tcPr/>
                </a:tc>
                <a:tc>
                  <a:txBody>
                    <a:bodyPr/>
                    <a:lstStyle/>
                    <a:p>
                      <a:r>
                        <a:rPr lang="fr-FR" sz="2200">
                          <a:solidFill>
                            <a:schemeClr val="accent5">
                              <a:lumMod val="50000"/>
                            </a:schemeClr>
                          </a:solidFill>
                        </a:rPr>
                        <a:t>dormir</a:t>
                      </a:r>
                      <a:endParaRPr lang="fr-FR" sz="2200" dirty="0">
                        <a:solidFill>
                          <a:schemeClr val="accent5">
                            <a:lumMod val="50000"/>
                          </a:schemeClr>
                        </a:solidFill>
                      </a:endParaRPr>
                    </a:p>
                  </a:txBody>
                  <a:tcPr/>
                </a:tc>
                <a:extLst>
                  <a:ext uri="{0D108BD9-81ED-4DB2-BD59-A6C34878D82A}">
                    <a16:rowId xmlns:a16="http://schemas.microsoft.com/office/drawing/2014/main" val="2448441589"/>
                  </a:ext>
                </a:extLst>
              </a:tr>
              <a:tr h="132966">
                <a:tc>
                  <a:txBody>
                    <a:bodyPr/>
                    <a:lstStyle/>
                    <a:p>
                      <a:endParaRPr lang="fr-FR" sz="2200"/>
                    </a:p>
                  </a:txBody>
                  <a:tcPr/>
                </a:tc>
                <a:tc>
                  <a:txBody>
                    <a:bodyPr/>
                    <a:lstStyle/>
                    <a:p>
                      <a:endParaRPr lang="fr-FR" sz="2200"/>
                    </a:p>
                  </a:txBody>
                  <a:tcPr/>
                </a:tc>
                <a:tc>
                  <a:txBody>
                    <a:bodyPr/>
                    <a:lstStyle/>
                    <a:p>
                      <a:endParaRPr lang="fr-FR" sz="2200"/>
                    </a:p>
                  </a:txBody>
                  <a:tcPr/>
                </a:tc>
                <a:tc>
                  <a:txBody>
                    <a:bodyPr/>
                    <a:lstStyle/>
                    <a:p>
                      <a:r>
                        <a:rPr lang="fr-FR" sz="2200" dirty="0">
                          <a:solidFill>
                            <a:srgbClr val="002060"/>
                          </a:solidFill>
                        </a:rPr>
                        <a:t>réussit</a:t>
                      </a:r>
                    </a:p>
                  </a:txBody>
                  <a:tcPr/>
                </a:tc>
                <a:tc>
                  <a:txBody>
                    <a:bodyPr/>
                    <a:lstStyle/>
                    <a:p>
                      <a:endParaRPr lang="fr-FR" sz="2200"/>
                    </a:p>
                  </a:txBody>
                  <a:tcPr/>
                </a:tc>
                <a:tc>
                  <a:txBody>
                    <a:bodyPr/>
                    <a:lstStyle/>
                    <a:p>
                      <a:endParaRPr lang="fr-FR" sz="2200" dirty="0"/>
                    </a:p>
                  </a:txBody>
                  <a:tcPr/>
                </a:tc>
                <a:tc>
                  <a:txBody>
                    <a:bodyPr/>
                    <a:lstStyle/>
                    <a:p>
                      <a:endParaRPr lang="fr-FR" sz="2200"/>
                    </a:p>
                  </a:txBody>
                  <a:tcPr/>
                </a:tc>
                <a:tc>
                  <a:txBody>
                    <a:bodyPr/>
                    <a:lstStyle/>
                    <a:p>
                      <a:r>
                        <a:rPr lang="fr-FR" sz="2200">
                          <a:solidFill>
                            <a:schemeClr val="accent5">
                              <a:lumMod val="50000"/>
                            </a:schemeClr>
                          </a:solidFill>
                        </a:rPr>
                        <a:t>entendre</a:t>
                      </a:r>
                      <a:endParaRPr lang="fr-FR" sz="2200" dirty="0">
                        <a:solidFill>
                          <a:schemeClr val="accent5">
                            <a:lumMod val="50000"/>
                          </a:schemeClr>
                        </a:solidFill>
                      </a:endParaRPr>
                    </a:p>
                  </a:txBody>
                  <a:tcPr/>
                </a:tc>
                <a:extLst>
                  <a:ext uri="{0D108BD9-81ED-4DB2-BD59-A6C34878D82A}">
                    <a16:rowId xmlns:a16="http://schemas.microsoft.com/office/drawing/2014/main" val="2462755005"/>
                  </a:ext>
                </a:extLst>
              </a:tr>
              <a:tr h="132966">
                <a:tc>
                  <a:txBody>
                    <a:bodyPr/>
                    <a:lstStyle/>
                    <a:p>
                      <a:endParaRPr lang="fr-FR" sz="2200"/>
                    </a:p>
                  </a:txBody>
                  <a:tcPr/>
                </a:tc>
                <a:tc>
                  <a:txBody>
                    <a:bodyPr/>
                    <a:lstStyle/>
                    <a:p>
                      <a:endParaRPr lang="fr-FR" sz="2200"/>
                    </a:p>
                  </a:txBody>
                  <a:tcPr/>
                </a:tc>
                <a:tc>
                  <a:txBody>
                    <a:bodyPr/>
                    <a:lstStyle/>
                    <a:p>
                      <a:endParaRPr lang="fr-FR" sz="2200"/>
                    </a:p>
                  </a:txBody>
                  <a:tcPr/>
                </a:tc>
                <a:tc>
                  <a:txBody>
                    <a:bodyPr/>
                    <a:lstStyle/>
                    <a:p>
                      <a:r>
                        <a:rPr lang="fr-FR" sz="2200" dirty="0">
                          <a:solidFill>
                            <a:srgbClr val="002060"/>
                          </a:solidFill>
                        </a:rPr>
                        <a:t>comprendre</a:t>
                      </a:r>
                    </a:p>
                  </a:txBody>
                  <a:tcPr/>
                </a:tc>
                <a:tc>
                  <a:txBody>
                    <a:bodyPr/>
                    <a:lstStyle/>
                    <a:p>
                      <a:endParaRPr lang="fr-FR" sz="2200" dirty="0"/>
                    </a:p>
                  </a:txBody>
                  <a:tcPr/>
                </a:tc>
                <a:tc>
                  <a:txBody>
                    <a:bodyPr/>
                    <a:lstStyle/>
                    <a:p>
                      <a:endParaRPr lang="fr-FR" sz="2200"/>
                    </a:p>
                  </a:txBody>
                  <a:tcPr/>
                </a:tc>
                <a:tc>
                  <a:txBody>
                    <a:bodyPr/>
                    <a:lstStyle/>
                    <a:p>
                      <a:endParaRPr lang="fr-FR" sz="2200" dirty="0"/>
                    </a:p>
                  </a:txBody>
                  <a:tcPr/>
                </a:tc>
                <a:tc>
                  <a:txBody>
                    <a:bodyPr/>
                    <a:lstStyle/>
                    <a:p>
                      <a:r>
                        <a:rPr lang="fr-FR" sz="2200">
                          <a:solidFill>
                            <a:schemeClr val="accent5">
                              <a:lumMod val="50000"/>
                            </a:schemeClr>
                          </a:solidFill>
                        </a:rPr>
                        <a:t>revenir</a:t>
                      </a:r>
                      <a:endParaRPr lang="fr-FR" sz="2200" dirty="0">
                        <a:solidFill>
                          <a:schemeClr val="accent5">
                            <a:lumMod val="50000"/>
                          </a:schemeClr>
                        </a:solidFill>
                      </a:endParaRPr>
                    </a:p>
                  </a:txBody>
                  <a:tcPr/>
                </a:tc>
                <a:extLst>
                  <a:ext uri="{0D108BD9-81ED-4DB2-BD59-A6C34878D82A}">
                    <a16:rowId xmlns:a16="http://schemas.microsoft.com/office/drawing/2014/main" val="3674849975"/>
                  </a:ext>
                </a:extLst>
              </a:tr>
              <a:tr h="142463">
                <a:tc>
                  <a:txBody>
                    <a:bodyPr/>
                    <a:lstStyle/>
                    <a:p>
                      <a:endParaRPr lang="fr-FR" sz="2200"/>
                    </a:p>
                  </a:txBody>
                  <a:tcPr/>
                </a:tc>
                <a:tc>
                  <a:txBody>
                    <a:bodyPr/>
                    <a:lstStyle/>
                    <a:p>
                      <a:endParaRPr lang="fr-FR" sz="2200"/>
                    </a:p>
                  </a:txBody>
                  <a:tcPr/>
                </a:tc>
                <a:tc>
                  <a:txBody>
                    <a:bodyPr/>
                    <a:lstStyle/>
                    <a:p>
                      <a:endParaRPr lang="fr-FR" sz="2200"/>
                    </a:p>
                  </a:txBody>
                  <a:tcPr/>
                </a:tc>
                <a:tc>
                  <a:txBody>
                    <a:bodyPr/>
                    <a:lstStyle/>
                    <a:p>
                      <a:r>
                        <a:rPr lang="fr-FR" sz="2200" dirty="0">
                          <a:solidFill>
                            <a:srgbClr val="002060"/>
                          </a:solidFill>
                        </a:rPr>
                        <a:t>répond</a:t>
                      </a:r>
                    </a:p>
                  </a:txBody>
                  <a:tcPr/>
                </a:tc>
                <a:tc>
                  <a:txBody>
                    <a:bodyPr/>
                    <a:lstStyle/>
                    <a:p>
                      <a:endParaRPr lang="fr-FR" sz="2200" dirty="0"/>
                    </a:p>
                  </a:txBody>
                  <a:tcPr/>
                </a:tc>
                <a:tc>
                  <a:txBody>
                    <a:bodyPr/>
                    <a:lstStyle/>
                    <a:p>
                      <a:endParaRPr lang="fr-FR" sz="2200" dirty="0"/>
                    </a:p>
                  </a:txBody>
                  <a:tcPr/>
                </a:tc>
                <a:tc>
                  <a:txBody>
                    <a:bodyPr/>
                    <a:lstStyle/>
                    <a:p>
                      <a:endParaRPr lang="fr-FR" sz="2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err="1">
                          <a:solidFill>
                            <a:schemeClr val="accent5">
                              <a:lumMod val="50000"/>
                            </a:schemeClr>
                          </a:solidFill>
                        </a:rPr>
                        <a:t>être</a:t>
                      </a:r>
                      <a:endParaRPr lang="en-US" sz="2400" b="0" dirty="0">
                        <a:solidFill>
                          <a:schemeClr val="accent5">
                            <a:lumMod val="50000"/>
                          </a:schemeClr>
                        </a:solidFill>
                      </a:endParaRPr>
                    </a:p>
                  </a:txBody>
                  <a:tcPr/>
                </a:tc>
                <a:extLst>
                  <a:ext uri="{0D108BD9-81ED-4DB2-BD59-A6C34878D82A}">
                    <a16:rowId xmlns:a16="http://schemas.microsoft.com/office/drawing/2014/main" val="2952794511"/>
                  </a:ext>
                </a:extLst>
              </a:tr>
              <a:tr h="142463">
                <a:tc>
                  <a:txBody>
                    <a:bodyPr/>
                    <a:lstStyle/>
                    <a:p>
                      <a:endParaRPr lang="fr-FR" sz="2200"/>
                    </a:p>
                  </a:txBody>
                  <a:tcPr/>
                </a:tc>
                <a:tc>
                  <a:txBody>
                    <a:bodyPr/>
                    <a:lstStyle/>
                    <a:p>
                      <a:endParaRPr lang="fr-FR" sz="2200"/>
                    </a:p>
                  </a:txBody>
                  <a:tcPr/>
                </a:tc>
                <a:tc>
                  <a:txBody>
                    <a:bodyPr/>
                    <a:lstStyle/>
                    <a:p>
                      <a:endParaRPr lang="fr-FR" sz="22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200" dirty="0">
                          <a:solidFill>
                            <a:schemeClr val="accent5">
                              <a:lumMod val="50000"/>
                            </a:schemeClr>
                          </a:solidFill>
                        </a:rPr>
                        <a:t>devient</a:t>
                      </a:r>
                    </a:p>
                  </a:txBody>
                  <a:tcPr/>
                </a:tc>
                <a:tc>
                  <a:txBody>
                    <a:bodyPr/>
                    <a:lstStyle/>
                    <a:p>
                      <a:endParaRPr lang="fr-FR" sz="2200" dirty="0"/>
                    </a:p>
                  </a:txBody>
                  <a:tcPr/>
                </a:tc>
                <a:tc>
                  <a:txBody>
                    <a:bodyPr/>
                    <a:lstStyle/>
                    <a:p>
                      <a:endParaRPr lang="fr-FR" sz="2200" dirty="0"/>
                    </a:p>
                  </a:txBody>
                  <a:tcPr/>
                </a:tc>
                <a:tc>
                  <a:txBody>
                    <a:bodyPr/>
                    <a:lstStyle/>
                    <a:p>
                      <a:endParaRPr lang="fr-FR" sz="2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err="1">
                          <a:solidFill>
                            <a:schemeClr val="accent5">
                              <a:lumMod val="50000"/>
                            </a:schemeClr>
                          </a:solidFill>
                        </a:rPr>
                        <a:t>va</a:t>
                      </a:r>
                      <a:endParaRPr lang="en-US" sz="2400" b="0" dirty="0">
                        <a:solidFill>
                          <a:schemeClr val="accent5">
                            <a:lumMod val="50000"/>
                          </a:schemeClr>
                        </a:solidFill>
                      </a:endParaRPr>
                    </a:p>
                  </a:txBody>
                  <a:tcPr/>
                </a:tc>
                <a:extLst>
                  <a:ext uri="{0D108BD9-81ED-4DB2-BD59-A6C34878D82A}">
                    <a16:rowId xmlns:a16="http://schemas.microsoft.com/office/drawing/2014/main" val="2270613238"/>
                  </a:ext>
                </a:extLst>
              </a:tr>
            </a:tbl>
          </a:graphicData>
        </a:graphic>
      </p:graphicFrame>
      <p:sp>
        <p:nvSpPr>
          <p:cNvPr id="14" name="Action Button: Custom 16">
            <a:hlinkClick r:id="" action="ppaction://noaction" highlightClick="1">
              <a:snd r:embed="rId4" name="1 dit.wav"/>
            </a:hlinkClick>
            <a:extLst>
              <a:ext uri="{FF2B5EF4-FFF2-40B4-BE49-F238E27FC236}">
                <a16:creationId xmlns:a16="http://schemas.microsoft.com/office/drawing/2014/main" id="{4E4A4235-FF84-4887-A37F-17C65B4474B6}"/>
              </a:ext>
            </a:extLst>
          </p:cNvPr>
          <p:cNvSpPr/>
          <p:nvPr/>
        </p:nvSpPr>
        <p:spPr>
          <a:xfrm>
            <a:off x="1001276" y="2479683"/>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5" name="Action Button: Custom 16">
            <a:hlinkClick r:id="" action="ppaction://noaction" highlightClick="1">
              <a:snd r:embed="rId5" name="2 manger.wav"/>
            </a:hlinkClick>
            <a:extLst>
              <a:ext uri="{FF2B5EF4-FFF2-40B4-BE49-F238E27FC236}">
                <a16:creationId xmlns:a16="http://schemas.microsoft.com/office/drawing/2014/main" id="{56E26818-54BD-4F02-8376-E3C7E29DF708}"/>
              </a:ext>
            </a:extLst>
          </p:cNvPr>
          <p:cNvSpPr/>
          <p:nvPr/>
        </p:nvSpPr>
        <p:spPr>
          <a:xfrm>
            <a:off x="1001276" y="2900491"/>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6" name="Action Button: Custom 16">
            <a:hlinkClick r:id="" action="ppaction://noaction" highlightClick="1">
              <a:snd r:embed="rId6" name="3 choisir.wav"/>
            </a:hlinkClick>
            <a:extLst>
              <a:ext uri="{FF2B5EF4-FFF2-40B4-BE49-F238E27FC236}">
                <a16:creationId xmlns:a16="http://schemas.microsoft.com/office/drawing/2014/main" id="{2AFCC421-56AE-40DB-9A03-89457AC4BD11}"/>
              </a:ext>
            </a:extLst>
          </p:cNvPr>
          <p:cNvSpPr/>
          <p:nvPr/>
        </p:nvSpPr>
        <p:spPr>
          <a:xfrm>
            <a:off x="1001276" y="3331120"/>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7" name="Action Button: Custom 16">
            <a:hlinkClick r:id="" action="ppaction://noaction" highlightClick="1">
              <a:snd r:embed="rId7" name="4 apprend.wav"/>
            </a:hlinkClick>
            <a:extLst>
              <a:ext uri="{FF2B5EF4-FFF2-40B4-BE49-F238E27FC236}">
                <a16:creationId xmlns:a16="http://schemas.microsoft.com/office/drawing/2014/main" id="{737B0649-5F3D-46A7-B40A-A5641BB6D72D}"/>
              </a:ext>
            </a:extLst>
          </p:cNvPr>
          <p:cNvSpPr/>
          <p:nvPr/>
        </p:nvSpPr>
        <p:spPr>
          <a:xfrm>
            <a:off x="1001276" y="3753300"/>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8" name="Action Button: Custom 16">
            <a:hlinkClick r:id="" action="ppaction://noaction" highlightClick="1">
              <a:snd r:embed="rId8" name="5 réussit.wav"/>
            </a:hlinkClick>
            <a:extLst>
              <a:ext uri="{FF2B5EF4-FFF2-40B4-BE49-F238E27FC236}">
                <a16:creationId xmlns:a16="http://schemas.microsoft.com/office/drawing/2014/main" id="{F324CB30-0278-4528-B20E-EAA276C34B20}"/>
              </a:ext>
            </a:extLst>
          </p:cNvPr>
          <p:cNvSpPr/>
          <p:nvPr/>
        </p:nvSpPr>
        <p:spPr>
          <a:xfrm>
            <a:off x="1001276" y="4184102"/>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9" name="Action Button: Custom 16">
            <a:hlinkClick r:id="" action="ppaction://noaction" highlightClick="1">
              <a:snd r:embed="rId9" name="6 comprendre.wav"/>
            </a:hlinkClick>
            <a:extLst>
              <a:ext uri="{FF2B5EF4-FFF2-40B4-BE49-F238E27FC236}">
                <a16:creationId xmlns:a16="http://schemas.microsoft.com/office/drawing/2014/main" id="{88575D00-8239-438D-8B1C-F7872C5345A2}"/>
              </a:ext>
            </a:extLst>
          </p:cNvPr>
          <p:cNvSpPr/>
          <p:nvPr/>
        </p:nvSpPr>
        <p:spPr>
          <a:xfrm>
            <a:off x="1001276" y="4602045"/>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0" name="Action Button: Custom 16">
            <a:hlinkClick r:id="" action="ppaction://noaction" highlightClick="1">
              <a:snd r:embed="rId10" name="7 répond.wav"/>
            </a:hlinkClick>
            <a:extLst>
              <a:ext uri="{FF2B5EF4-FFF2-40B4-BE49-F238E27FC236}">
                <a16:creationId xmlns:a16="http://schemas.microsoft.com/office/drawing/2014/main" id="{86FD2235-2B7C-457A-8C58-0C4CB4C7E778}"/>
              </a:ext>
            </a:extLst>
          </p:cNvPr>
          <p:cNvSpPr/>
          <p:nvPr/>
        </p:nvSpPr>
        <p:spPr>
          <a:xfrm>
            <a:off x="1001276" y="5044906"/>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1" name="Action Button: Custom 16">
            <a:hlinkClick r:id="" action="ppaction://noaction" highlightClick="1">
              <a:snd r:embed="rId11" name="8 devient.wav"/>
            </a:hlinkClick>
            <a:extLst>
              <a:ext uri="{FF2B5EF4-FFF2-40B4-BE49-F238E27FC236}">
                <a16:creationId xmlns:a16="http://schemas.microsoft.com/office/drawing/2014/main" id="{370C2916-3BD0-488F-8427-518DA93F8185}"/>
              </a:ext>
            </a:extLst>
          </p:cNvPr>
          <p:cNvSpPr/>
          <p:nvPr/>
        </p:nvSpPr>
        <p:spPr>
          <a:xfrm>
            <a:off x="1001276" y="5501846"/>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28" name="Picture 27" descr="green checkmark">
            <a:extLst>
              <a:ext uri="{FF2B5EF4-FFF2-40B4-BE49-F238E27FC236}">
                <a16:creationId xmlns:a16="http://schemas.microsoft.com/office/drawing/2014/main" id="{964CCBDC-6E79-449C-B30C-FA940D121D1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21833" y="2505433"/>
            <a:ext cx="282522" cy="294294"/>
          </a:xfrm>
          <a:prstGeom prst="rect">
            <a:avLst/>
          </a:prstGeom>
        </p:spPr>
      </p:pic>
      <p:pic>
        <p:nvPicPr>
          <p:cNvPr id="29" name="Picture 28" descr="green checkmark">
            <a:extLst>
              <a:ext uri="{FF2B5EF4-FFF2-40B4-BE49-F238E27FC236}">
                <a16:creationId xmlns:a16="http://schemas.microsoft.com/office/drawing/2014/main" id="{C63A486C-B3CF-4B81-8C18-7A67E184EEC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414968" y="2942423"/>
            <a:ext cx="282522" cy="294294"/>
          </a:xfrm>
          <a:prstGeom prst="rect">
            <a:avLst/>
          </a:prstGeom>
        </p:spPr>
      </p:pic>
      <p:pic>
        <p:nvPicPr>
          <p:cNvPr id="30" name="Picture 29" descr="green checkmark">
            <a:extLst>
              <a:ext uri="{FF2B5EF4-FFF2-40B4-BE49-F238E27FC236}">
                <a16:creationId xmlns:a16="http://schemas.microsoft.com/office/drawing/2014/main" id="{76A038D2-A8E9-4EC1-81B7-331CFB493FC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98185" y="3389808"/>
            <a:ext cx="282522" cy="294294"/>
          </a:xfrm>
          <a:prstGeom prst="rect">
            <a:avLst/>
          </a:prstGeom>
        </p:spPr>
      </p:pic>
      <p:pic>
        <p:nvPicPr>
          <p:cNvPr id="31" name="Picture 30" descr="green checkmark">
            <a:extLst>
              <a:ext uri="{FF2B5EF4-FFF2-40B4-BE49-F238E27FC236}">
                <a16:creationId xmlns:a16="http://schemas.microsoft.com/office/drawing/2014/main" id="{2D8CE514-4D24-4816-ACFC-2C6A2D58086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21833" y="3791133"/>
            <a:ext cx="282522" cy="294294"/>
          </a:xfrm>
          <a:prstGeom prst="rect">
            <a:avLst/>
          </a:prstGeom>
        </p:spPr>
      </p:pic>
      <p:pic>
        <p:nvPicPr>
          <p:cNvPr id="32" name="Picture 31" descr="green checkmark">
            <a:extLst>
              <a:ext uri="{FF2B5EF4-FFF2-40B4-BE49-F238E27FC236}">
                <a16:creationId xmlns:a16="http://schemas.microsoft.com/office/drawing/2014/main" id="{3282232A-CC15-4D74-A273-5E7E3169EC2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21833" y="4235624"/>
            <a:ext cx="282522" cy="294294"/>
          </a:xfrm>
          <a:prstGeom prst="rect">
            <a:avLst/>
          </a:prstGeom>
        </p:spPr>
      </p:pic>
      <p:pic>
        <p:nvPicPr>
          <p:cNvPr id="33" name="Picture 32" descr="green checkmark">
            <a:extLst>
              <a:ext uri="{FF2B5EF4-FFF2-40B4-BE49-F238E27FC236}">
                <a16:creationId xmlns:a16="http://schemas.microsoft.com/office/drawing/2014/main" id="{A62D75FD-41BF-40D0-ADD1-F5148D14656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98185" y="4661258"/>
            <a:ext cx="282522" cy="294294"/>
          </a:xfrm>
          <a:prstGeom prst="rect">
            <a:avLst/>
          </a:prstGeom>
        </p:spPr>
      </p:pic>
      <p:pic>
        <p:nvPicPr>
          <p:cNvPr id="34" name="Picture 33" descr="green checkmark">
            <a:extLst>
              <a:ext uri="{FF2B5EF4-FFF2-40B4-BE49-F238E27FC236}">
                <a16:creationId xmlns:a16="http://schemas.microsoft.com/office/drawing/2014/main" id="{42A9BC17-CBC7-447C-A715-51FC39273C1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21833" y="5048819"/>
            <a:ext cx="282522" cy="294294"/>
          </a:xfrm>
          <a:prstGeom prst="rect">
            <a:avLst/>
          </a:prstGeom>
        </p:spPr>
      </p:pic>
      <p:pic>
        <p:nvPicPr>
          <p:cNvPr id="35" name="Picture 34" descr="green checkmark">
            <a:extLst>
              <a:ext uri="{FF2B5EF4-FFF2-40B4-BE49-F238E27FC236}">
                <a16:creationId xmlns:a16="http://schemas.microsoft.com/office/drawing/2014/main" id="{854163CC-ED99-4461-A125-E99910A8348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21833" y="5534699"/>
            <a:ext cx="282522" cy="294294"/>
          </a:xfrm>
          <a:prstGeom prst="rect">
            <a:avLst/>
          </a:prstGeom>
        </p:spPr>
      </p:pic>
      <p:pic>
        <p:nvPicPr>
          <p:cNvPr id="36" name="Picture 35" descr="green checkmark">
            <a:extLst>
              <a:ext uri="{FF2B5EF4-FFF2-40B4-BE49-F238E27FC236}">
                <a16:creationId xmlns:a16="http://schemas.microsoft.com/office/drawing/2014/main" id="{2AD6A274-90F9-4AA5-9D13-28E17BF0822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10800" y="2498120"/>
            <a:ext cx="282522" cy="294294"/>
          </a:xfrm>
          <a:prstGeom prst="rect">
            <a:avLst/>
          </a:prstGeom>
        </p:spPr>
      </p:pic>
      <p:pic>
        <p:nvPicPr>
          <p:cNvPr id="37" name="Picture 36" descr="green checkmark">
            <a:extLst>
              <a:ext uri="{FF2B5EF4-FFF2-40B4-BE49-F238E27FC236}">
                <a16:creationId xmlns:a16="http://schemas.microsoft.com/office/drawing/2014/main" id="{105D652C-D5DC-45D2-AF5E-0851A527425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761112" y="2908212"/>
            <a:ext cx="282522" cy="294294"/>
          </a:xfrm>
          <a:prstGeom prst="rect">
            <a:avLst/>
          </a:prstGeom>
        </p:spPr>
      </p:pic>
      <p:pic>
        <p:nvPicPr>
          <p:cNvPr id="38" name="Picture 37" descr="green checkmark">
            <a:extLst>
              <a:ext uri="{FF2B5EF4-FFF2-40B4-BE49-F238E27FC236}">
                <a16:creationId xmlns:a16="http://schemas.microsoft.com/office/drawing/2014/main" id="{E582ECE0-C3F6-4352-AA05-016C4E91713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10800" y="3349967"/>
            <a:ext cx="282522" cy="294294"/>
          </a:xfrm>
          <a:prstGeom prst="rect">
            <a:avLst/>
          </a:prstGeom>
        </p:spPr>
      </p:pic>
      <p:pic>
        <p:nvPicPr>
          <p:cNvPr id="39" name="Picture 38" descr="green checkmark">
            <a:extLst>
              <a:ext uri="{FF2B5EF4-FFF2-40B4-BE49-F238E27FC236}">
                <a16:creationId xmlns:a16="http://schemas.microsoft.com/office/drawing/2014/main" id="{6F55FDBD-1E35-4CA8-9FB5-9808DE23774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756578" y="3781466"/>
            <a:ext cx="282522" cy="294294"/>
          </a:xfrm>
          <a:prstGeom prst="rect">
            <a:avLst/>
          </a:prstGeom>
        </p:spPr>
      </p:pic>
      <p:pic>
        <p:nvPicPr>
          <p:cNvPr id="40" name="Picture 39" descr="green checkmark">
            <a:extLst>
              <a:ext uri="{FF2B5EF4-FFF2-40B4-BE49-F238E27FC236}">
                <a16:creationId xmlns:a16="http://schemas.microsoft.com/office/drawing/2014/main" id="{CB7E6212-B1E9-4383-B1E0-3890ED17C2C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756578" y="4217873"/>
            <a:ext cx="282522" cy="294294"/>
          </a:xfrm>
          <a:prstGeom prst="rect">
            <a:avLst/>
          </a:prstGeom>
        </p:spPr>
      </p:pic>
      <p:pic>
        <p:nvPicPr>
          <p:cNvPr id="41" name="Picture 40" descr="green checkmark">
            <a:extLst>
              <a:ext uri="{FF2B5EF4-FFF2-40B4-BE49-F238E27FC236}">
                <a16:creationId xmlns:a16="http://schemas.microsoft.com/office/drawing/2014/main" id="{AEA03AAF-76CA-4130-A299-1D0053BEF3A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756578" y="4654280"/>
            <a:ext cx="282522" cy="294294"/>
          </a:xfrm>
          <a:prstGeom prst="rect">
            <a:avLst/>
          </a:prstGeom>
        </p:spPr>
      </p:pic>
      <p:sp>
        <p:nvSpPr>
          <p:cNvPr id="3" name="Rectangle 2">
            <a:extLst>
              <a:ext uri="{FF2B5EF4-FFF2-40B4-BE49-F238E27FC236}">
                <a16:creationId xmlns:a16="http://schemas.microsoft.com/office/drawing/2014/main" id="{09A750C1-70FD-4F53-BDA5-3A63E662D2EE}"/>
              </a:ext>
            </a:extLst>
          </p:cNvPr>
          <p:cNvSpPr/>
          <p:nvPr/>
        </p:nvSpPr>
        <p:spPr>
          <a:xfrm>
            <a:off x="4200733" y="2459694"/>
            <a:ext cx="1809750" cy="353507"/>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2" name="Rectangle 41">
            <a:extLst>
              <a:ext uri="{FF2B5EF4-FFF2-40B4-BE49-F238E27FC236}">
                <a16:creationId xmlns:a16="http://schemas.microsoft.com/office/drawing/2014/main" id="{ED68D57D-61D6-4AC2-BD38-CB8C4DBB0D27}"/>
              </a:ext>
            </a:extLst>
          </p:cNvPr>
          <p:cNvSpPr/>
          <p:nvPr/>
        </p:nvSpPr>
        <p:spPr>
          <a:xfrm>
            <a:off x="4200733" y="2895993"/>
            <a:ext cx="1809750" cy="353507"/>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06DB80C7-1096-4140-85FA-F95CCEE7E247}"/>
              </a:ext>
            </a:extLst>
          </p:cNvPr>
          <p:cNvSpPr/>
          <p:nvPr/>
        </p:nvSpPr>
        <p:spPr>
          <a:xfrm>
            <a:off x="4200733" y="3334662"/>
            <a:ext cx="1809750" cy="353507"/>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ectangle 43">
            <a:extLst>
              <a:ext uri="{FF2B5EF4-FFF2-40B4-BE49-F238E27FC236}">
                <a16:creationId xmlns:a16="http://schemas.microsoft.com/office/drawing/2014/main" id="{A1D795AF-7ECA-4F87-98B5-28A9DF4D6358}"/>
              </a:ext>
            </a:extLst>
          </p:cNvPr>
          <p:cNvSpPr/>
          <p:nvPr/>
        </p:nvSpPr>
        <p:spPr>
          <a:xfrm>
            <a:off x="4200733" y="3773331"/>
            <a:ext cx="1809750" cy="353507"/>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Rectangle 44">
            <a:extLst>
              <a:ext uri="{FF2B5EF4-FFF2-40B4-BE49-F238E27FC236}">
                <a16:creationId xmlns:a16="http://schemas.microsoft.com/office/drawing/2014/main" id="{4E80D4FE-CE8B-4A80-BB1B-0E74599F72D8}"/>
              </a:ext>
            </a:extLst>
          </p:cNvPr>
          <p:cNvSpPr/>
          <p:nvPr/>
        </p:nvSpPr>
        <p:spPr>
          <a:xfrm>
            <a:off x="4200733" y="4187350"/>
            <a:ext cx="1809750" cy="353507"/>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Rectangle 45">
            <a:extLst>
              <a:ext uri="{FF2B5EF4-FFF2-40B4-BE49-F238E27FC236}">
                <a16:creationId xmlns:a16="http://schemas.microsoft.com/office/drawing/2014/main" id="{BEFE00EC-ADBF-4346-8D60-93FA9C648A8D}"/>
              </a:ext>
            </a:extLst>
          </p:cNvPr>
          <p:cNvSpPr/>
          <p:nvPr/>
        </p:nvSpPr>
        <p:spPr>
          <a:xfrm>
            <a:off x="4200733" y="4602045"/>
            <a:ext cx="1809750" cy="353507"/>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Rectangle 46">
            <a:extLst>
              <a:ext uri="{FF2B5EF4-FFF2-40B4-BE49-F238E27FC236}">
                <a16:creationId xmlns:a16="http://schemas.microsoft.com/office/drawing/2014/main" id="{D6489709-A5C4-4C81-8146-92388184CA4F}"/>
              </a:ext>
            </a:extLst>
          </p:cNvPr>
          <p:cNvSpPr/>
          <p:nvPr/>
        </p:nvSpPr>
        <p:spPr>
          <a:xfrm>
            <a:off x="4200733" y="5052365"/>
            <a:ext cx="1809750" cy="353507"/>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B35A140B-7B5F-401F-B4EB-1E5720FAF6D0}"/>
              </a:ext>
            </a:extLst>
          </p:cNvPr>
          <p:cNvSpPr/>
          <p:nvPr/>
        </p:nvSpPr>
        <p:spPr>
          <a:xfrm>
            <a:off x="4200733" y="5459527"/>
            <a:ext cx="1809750" cy="353507"/>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Rectangle 48">
            <a:extLst>
              <a:ext uri="{FF2B5EF4-FFF2-40B4-BE49-F238E27FC236}">
                <a16:creationId xmlns:a16="http://schemas.microsoft.com/office/drawing/2014/main" id="{8AC39AEA-27BB-471D-BFE4-4AC5000C8EF4}"/>
              </a:ext>
            </a:extLst>
          </p:cNvPr>
          <p:cNvSpPr/>
          <p:nvPr/>
        </p:nvSpPr>
        <p:spPr>
          <a:xfrm>
            <a:off x="9556022" y="2912816"/>
            <a:ext cx="1809750" cy="353507"/>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Rectangle 49">
            <a:extLst>
              <a:ext uri="{FF2B5EF4-FFF2-40B4-BE49-F238E27FC236}">
                <a16:creationId xmlns:a16="http://schemas.microsoft.com/office/drawing/2014/main" id="{04FD91E6-DEA1-45F3-9C7B-84AD29A76E21}"/>
              </a:ext>
            </a:extLst>
          </p:cNvPr>
          <p:cNvSpPr/>
          <p:nvPr/>
        </p:nvSpPr>
        <p:spPr>
          <a:xfrm>
            <a:off x="9596432" y="3336498"/>
            <a:ext cx="1809750" cy="353507"/>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Rectangle 50">
            <a:extLst>
              <a:ext uri="{FF2B5EF4-FFF2-40B4-BE49-F238E27FC236}">
                <a16:creationId xmlns:a16="http://schemas.microsoft.com/office/drawing/2014/main" id="{F57E4F48-4583-4FEA-97AC-DEFFB492A4D6}"/>
              </a:ext>
            </a:extLst>
          </p:cNvPr>
          <p:cNvSpPr/>
          <p:nvPr/>
        </p:nvSpPr>
        <p:spPr>
          <a:xfrm>
            <a:off x="9553095" y="3734955"/>
            <a:ext cx="1809750" cy="353507"/>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Rectangle 51">
            <a:extLst>
              <a:ext uri="{FF2B5EF4-FFF2-40B4-BE49-F238E27FC236}">
                <a16:creationId xmlns:a16="http://schemas.microsoft.com/office/drawing/2014/main" id="{4C00AB1B-574C-4C84-A6F4-7B409124B119}"/>
              </a:ext>
            </a:extLst>
          </p:cNvPr>
          <p:cNvSpPr/>
          <p:nvPr/>
        </p:nvSpPr>
        <p:spPr>
          <a:xfrm>
            <a:off x="9564342" y="4187349"/>
            <a:ext cx="1809750" cy="353507"/>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Rectangle 52">
            <a:extLst>
              <a:ext uri="{FF2B5EF4-FFF2-40B4-BE49-F238E27FC236}">
                <a16:creationId xmlns:a16="http://schemas.microsoft.com/office/drawing/2014/main" id="{8AF158B9-EC82-4232-A799-83268E46DCF7}"/>
              </a:ext>
            </a:extLst>
          </p:cNvPr>
          <p:cNvSpPr/>
          <p:nvPr/>
        </p:nvSpPr>
        <p:spPr>
          <a:xfrm>
            <a:off x="9552796" y="4602045"/>
            <a:ext cx="1809750" cy="353507"/>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4" name="Rectangle 53">
            <a:extLst>
              <a:ext uri="{FF2B5EF4-FFF2-40B4-BE49-F238E27FC236}">
                <a16:creationId xmlns:a16="http://schemas.microsoft.com/office/drawing/2014/main" id="{C3541160-A9E7-438A-9741-CE5FA7F8EBF2}"/>
              </a:ext>
            </a:extLst>
          </p:cNvPr>
          <p:cNvSpPr/>
          <p:nvPr/>
        </p:nvSpPr>
        <p:spPr>
          <a:xfrm>
            <a:off x="9579015" y="5070677"/>
            <a:ext cx="1809750" cy="353507"/>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Rounded Rectangle 46">
            <a:extLst>
              <a:ext uri="{FF2B5EF4-FFF2-40B4-BE49-F238E27FC236}">
                <a16:creationId xmlns:a16="http://schemas.microsoft.com/office/drawing/2014/main" id="{4F09F57C-93E0-4E75-B03C-FE96C5A3F659}"/>
              </a:ext>
            </a:extLst>
          </p:cNvPr>
          <p:cNvSpPr/>
          <p:nvPr/>
        </p:nvSpPr>
        <p:spPr>
          <a:xfrm>
            <a:off x="4200733" y="2491082"/>
            <a:ext cx="1872000" cy="337203"/>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dire</a:t>
            </a:r>
          </a:p>
        </p:txBody>
      </p:sp>
      <p:sp>
        <p:nvSpPr>
          <p:cNvPr id="56" name="Rounded Rectangle 46">
            <a:extLst>
              <a:ext uri="{FF2B5EF4-FFF2-40B4-BE49-F238E27FC236}">
                <a16:creationId xmlns:a16="http://schemas.microsoft.com/office/drawing/2014/main" id="{72B67404-2943-4C30-B2C2-034C6466C33B}"/>
              </a:ext>
            </a:extLst>
          </p:cNvPr>
          <p:cNvSpPr/>
          <p:nvPr/>
        </p:nvSpPr>
        <p:spPr>
          <a:xfrm>
            <a:off x="4205011" y="2917732"/>
            <a:ext cx="1872000" cy="337203"/>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mange</a:t>
            </a:r>
          </a:p>
        </p:txBody>
      </p:sp>
      <p:sp>
        <p:nvSpPr>
          <p:cNvPr id="57" name="Rounded Rectangle 46">
            <a:extLst>
              <a:ext uri="{FF2B5EF4-FFF2-40B4-BE49-F238E27FC236}">
                <a16:creationId xmlns:a16="http://schemas.microsoft.com/office/drawing/2014/main" id="{E8936C03-74AF-4779-BD33-664FD249CB26}"/>
              </a:ext>
            </a:extLst>
          </p:cNvPr>
          <p:cNvSpPr/>
          <p:nvPr/>
        </p:nvSpPr>
        <p:spPr>
          <a:xfrm>
            <a:off x="4200733" y="3336498"/>
            <a:ext cx="1872000" cy="337203"/>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choisit</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8" name="Rounded Rectangle 46">
            <a:extLst>
              <a:ext uri="{FF2B5EF4-FFF2-40B4-BE49-F238E27FC236}">
                <a16:creationId xmlns:a16="http://schemas.microsoft.com/office/drawing/2014/main" id="{9B76419B-B060-4FF7-84D0-16CDA0F5D44F}"/>
              </a:ext>
            </a:extLst>
          </p:cNvPr>
          <p:cNvSpPr/>
          <p:nvPr/>
        </p:nvSpPr>
        <p:spPr>
          <a:xfrm>
            <a:off x="4200733" y="3755144"/>
            <a:ext cx="1872000" cy="337203"/>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apprendre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9" name="Rounded Rectangle 46">
            <a:extLst>
              <a:ext uri="{FF2B5EF4-FFF2-40B4-BE49-F238E27FC236}">
                <a16:creationId xmlns:a16="http://schemas.microsoft.com/office/drawing/2014/main" id="{4E9F574E-5025-48F2-9155-EAF5F0048E68}"/>
              </a:ext>
            </a:extLst>
          </p:cNvPr>
          <p:cNvSpPr/>
          <p:nvPr/>
        </p:nvSpPr>
        <p:spPr>
          <a:xfrm>
            <a:off x="4200733" y="4192715"/>
            <a:ext cx="1872000" cy="337203"/>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réussir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0" name="Rounded Rectangle 46">
            <a:extLst>
              <a:ext uri="{FF2B5EF4-FFF2-40B4-BE49-F238E27FC236}">
                <a16:creationId xmlns:a16="http://schemas.microsoft.com/office/drawing/2014/main" id="{E31FC1B2-CF56-4CDA-8323-EF0D500BC371}"/>
              </a:ext>
            </a:extLst>
          </p:cNvPr>
          <p:cNvSpPr/>
          <p:nvPr/>
        </p:nvSpPr>
        <p:spPr>
          <a:xfrm>
            <a:off x="4200733" y="4624015"/>
            <a:ext cx="1872000" cy="337203"/>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comprend</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1" name="Rounded Rectangle 46">
            <a:extLst>
              <a:ext uri="{FF2B5EF4-FFF2-40B4-BE49-F238E27FC236}">
                <a16:creationId xmlns:a16="http://schemas.microsoft.com/office/drawing/2014/main" id="{8E12B55F-4E91-4C77-ACF3-0694C43C1D8B}"/>
              </a:ext>
            </a:extLst>
          </p:cNvPr>
          <p:cNvSpPr/>
          <p:nvPr/>
        </p:nvSpPr>
        <p:spPr>
          <a:xfrm>
            <a:off x="4200733" y="5044906"/>
            <a:ext cx="1872000" cy="337203"/>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répondre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2" name="Rounded Rectangle 46">
            <a:extLst>
              <a:ext uri="{FF2B5EF4-FFF2-40B4-BE49-F238E27FC236}">
                <a16:creationId xmlns:a16="http://schemas.microsoft.com/office/drawing/2014/main" id="{A37A38AE-049F-418F-BD7F-34CC8378F279}"/>
              </a:ext>
            </a:extLst>
          </p:cNvPr>
          <p:cNvSpPr/>
          <p:nvPr/>
        </p:nvSpPr>
        <p:spPr>
          <a:xfrm>
            <a:off x="4200733" y="5516523"/>
            <a:ext cx="1872000" cy="337203"/>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devenir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DC54139F-7DCF-4645-84AA-E5D3DB902562}"/>
              </a:ext>
            </a:extLst>
          </p:cNvPr>
          <p:cNvSpPr txBox="1"/>
          <p:nvPr/>
        </p:nvSpPr>
        <p:spPr>
          <a:xfrm>
            <a:off x="328435" y="1257757"/>
            <a:ext cx="116893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Est-ce que tu entends la forme ‘il/elle’ ou un infinitif ? Dis l’autre forme. </a:t>
            </a:r>
          </a:p>
        </p:txBody>
      </p:sp>
      <p:sp>
        <p:nvSpPr>
          <p:cNvPr id="6" name="Rectangle 5">
            <a:extLst>
              <a:ext uri="{FF2B5EF4-FFF2-40B4-BE49-F238E27FC236}">
                <a16:creationId xmlns:a16="http://schemas.microsoft.com/office/drawing/2014/main" id="{1FFF06F9-4641-4FA9-BECB-0999DAD888C4}"/>
              </a:ext>
            </a:extLst>
          </p:cNvPr>
          <p:cNvSpPr/>
          <p:nvPr/>
        </p:nvSpPr>
        <p:spPr>
          <a:xfrm>
            <a:off x="8182099" y="1210874"/>
            <a:ext cx="3835730" cy="555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7" name="Rectangle 76">
            <a:extLst>
              <a:ext uri="{FF2B5EF4-FFF2-40B4-BE49-F238E27FC236}">
                <a16:creationId xmlns:a16="http://schemas.microsoft.com/office/drawing/2014/main" id="{9422A340-1AA8-4EE4-A73C-CEA852CD4CD8}"/>
              </a:ext>
            </a:extLst>
          </p:cNvPr>
          <p:cNvSpPr/>
          <p:nvPr/>
        </p:nvSpPr>
        <p:spPr>
          <a:xfrm>
            <a:off x="9552796" y="5523071"/>
            <a:ext cx="1809750" cy="353507"/>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8" name="Rectangle 77">
            <a:extLst>
              <a:ext uri="{FF2B5EF4-FFF2-40B4-BE49-F238E27FC236}">
                <a16:creationId xmlns:a16="http://schemas.microsoft.com/office/drawing/2014/main" id="{26F7BB7C-F2B0-4F14-9767-278D7462C6A9}"/>
              </a:ext>
            </a:extLst>
          </p:cNvPr>
          <p:cNvSpPr/>
          <p:nvPr/>
        </p:nvSpPr>
        <p:spPr>
          <a:xfrm>
            <a:off x="9552796" y="2498120"/>
            <a:ext cx="1809750" cy="353507"/>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79" name="Picture 78" descr="green checkmark">
            <a:extLst>
              <a:ext uri="{FF2B5EF4-FFF2-40B4-BE49-F238E27FC236}">
                <a16:creationId xmlns:a16="http://schemas.microsoft.com/office/drawing/2014/main" id="{E457E3B2-56DF-40C6-A269-8012E21C95F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764427" y="5090688"/>
            <a:ext cx="282522" cy="294294"/>
          </a:xfrm>
          <a:prstGeom prst="rect">
            <a:avLst/>
          </a:prstGeom>
        </p:spPr>
      </p:pic>
      <p:pic>
        <p:nvPicPr>
          <p:cNvPr id="80" name="Picture 79" descr="green checkmark">
            <a:extLst>
              <a:ext uri="{FF2B5EF4-FFF2-40B4-BE49-F238E27FC236}">
                <a16:creationId xmlns:a16="http://schemas.microsoft.com/office/drawing/2014/main" id="{3E7B3C8E-8827-4009-9C41-5635F812B48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10800" y="5489925"/>
            <a:ext cx="282522" cy="294294"/>
          </a:xfrm>
          <a:prstGeom prst="rect">
            <a:avLst/>
          </a:prstGeom>
        </p:spPr>
      </p:pic>
      <p:sp>
        <p:nvSpPr>
          <p:cNvPr id="89" name="Action Button: Custom 16">
            <a:hlinkClick r:id="" action="ppaction://noaction" highlightClick="1">
              <a:snd r:embed="rId13" name="9 marche.wav"/>
            </a:hlinkClick>
            <a:extLst>
              <a:ext uri="{FF2B5EF4-FFF2-40B4-BE49-F238E27FC236}">
                <a16:creationId xmlns:a16="http://schemas.microsoft.com/office/drawing/2014/main" id="{AFD6C6F6-1B42-4E3E-9FBF-A9BC3D2637C1}"/>
              </a:ext>
            </a:extLst>
          </p:cNvPr>
          <p:cNvSpPr/>
          <p:nvPr/>
        </p:nvSpPr>
        <p:spPr>
          <a:xfrm>
            <a:off x="6294116" y="2468285"/>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90" name="Action Button: Custom 16">
            <a:hlinkClick r:id="" action="ppaction://noaction" highlightClick="1">
              <a:snd r:embed="rId14" name="10 décrire.wav"/>
            </a:hlinkClick>
            <a:extLst>
              <a:ext uri="{FF2B5EF4-FFF2-40B4-BE49-F238E27FC236}">
                <a16:creationId xmlns:a16="http://schemas.microsoft.com/office/drawing/2014/main" id="{B9E76D2F-7D96-42C1-83BF-2AB017F85B12}"/>
              </a:ext>
            </a:extLst>
          </p:cNvPr>
          <p:cNvSpPr/>
          <p:nvPr/>
        </p:nvSpPr>
        <p:spPr>
          <a:xfrm>
            <a:off x="6294116" y="2889093"/>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normalizeH="0" baseline="0" noProof="0" dirty="0">
                <a:solidFill>
                  <a:prstClr val="white"/>
                </a:solidFill>
                <a:uLnTx/>
                <a:uFillTx/>
                <a:latin typeface="Century Gothic" panose="020B0502020202020204" pitchFamily="34" charset="0"/>
                <a:ea typeface="+mn-ea"/>
                <a:cs typeface="+mn-cs"/>
              </a:rPr>
              <a:t>10</a:t>
            </a:r>
          </a:p>
        </p:txBody>
      </p:sp>
      <p:sp>
        <p:nvSpPr>
          <p:cNvPr id="91" name="Action Button: Custom 16">
            <a:hlinkClick r:id="" action="ppaction://noaction" highlightClick="1">
              <a:snd r:embed="rId15" name="11 sort.wav"/>
            </a:hlinkClick>
            <a:extLst>
              <a:ext uri="{FF2B5EF4-FFF2-40B4-BE49-F238E27FC236}">
                <a16:creationId xmlns:a16="http://schemas.microsoft.com/office/drawing/2014/main" id="{761D0570-17B9-46C5-B8DA-F4DFC634266A}"/>
              </a:ext>
            </a:extLst>
          </p:cNvPr>
          <p:cNvSpPr/>
          <p:nvPr/>
        </p:nvSpPr>
        <p:spPr>
          <a:xfrm>
            <a:off x="6294116" y="3319722"/>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92" name="Action Button: Custom 16">
            <a:hlinkClick r:id="" action="ppaction://noaction" highlightClick="1">
              <a:snd r:embed="rId16" name="12 dormir.wav"/>
            </a:hlinkClick>
            <a:extLst>
              <a:ext uri="{FF2B5EF4-FFF2-40B4-BE49-F238E27FC236}">
                <a16:creationId xmlns:a16="http://schemas.microsoft.com/office/drawing/2014/main" id="{33D4E12A-66D7-436B-949A-F7FAA53B4422}"/>
              </a:ext>
            </a:extLst>
          </p:cNvPr>
          <p:cNvSpPr/>
          <p:nvPr/>
        </p:nvSpPr>
        <p:spPr>
          <a:xfrm>
            <a:off x="6294116" y="3741902"/>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sp>
        <p:nvSpPr>
          <p:cNvPr id="93" name="Action Button: Custom 16">
            <a:hlinkClick r:id="" action="ppaction://noaction" highlightClick="1">
              <a:snd r:embed="rId17" name="13 entendre.wav"/>
            </a:hlinkClick>
            <a:extLst>
              <a:ext uri="{FF2B5EF4-FFF2-40B4-BE49-F238E27FC236}">
                <a16:creationId xmlns:a16="http://schemas.microsoft.com/office/drawing/2014/main" id="{2C0B17AC-CF01-43BC-B742-A31DC57F6BF5}"/>
              </a:ext>
            </a:extLst>
          </p:cNvPr>
          <p:cNvSpPr/>
          <p:nvPr/>
        </p:nvSpPr>
        <p:spPr>
          <a:xfrm>
            <a:off x="6294116" y="4172704"/>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13</a:t>
            </a:r>
          </a:p>
        </p:txBody>
      </p:sp>
      <p:sp>
        <p:nvSpPr>
          <p:cNvPr id="94" name="Action Button: Custom 16">
            <a:hlinkClick r:id="" action="ppaction://noaction" highlightClick="1">
              <a:snd r:embed="rId18" name="14 revenir.wav"/>
            </a:hlinkClick>
            <a:extLst>
              <a:ext uri="{FF2B5EF4-FFF2-40B4-BE49-F238E27FC236}">
                <a16:creationId xmlns:a16="http://schemas.microsoft.com/office/drawing/2014/main" id="{CA59102E-BFE5-4219-93B1-8E9BEB30A970}"/>
              </a:ext>
            </a:extLst>
          </p:cNvPr>
          <p:cNvSpPr/>
          <p:nvPr/>
        </p:nvSpPr>
        <p:spPr>
          <a:xfrm>
            <a:off x="6294116" y="4590647"/>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14</a:t>
            </a:r>
          </a:p>
        </p:txBody>
      </p:sp>
      <p:sp>
        <p:nvSpPr>
          <p:cNvPr id="95" name="Action Button: Custom 16">
            <a:hlinkClick r:id="" action="ppaction://noaction" highlightClick="1">
              <a:snd r:embed="rId19" name="15 être.wav"/>
            </a:hlinkClick>
            <a:extLst>
              <a:ext uri="{FF2B5EF4-FFF2-40B4-BE49-F238E27FC236}">
                <a16:creationId xmlns:a16="http://schemas.microsoft.com/office/drawing/2014/main" id="{BA088B97-4FFF-441B-AA4E-FE1206768486}"/>
              </a:ext>
            </a:extLst>
          </p:cNvPr>
          <p:cNvSpPr/>
          <p:nvPr/>
        </p:nvSpPr>
        <p:spPr>
          <a:xfrm>
            <a:off x="6294116" y="5033508"/>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15</a:t>
            </a:r>
          </a:p>
        </p:txBody>
      </p:sp>
      <p:sp>
        <p:nvSpPr>
          <p:cNvPr id="96" name="Action Button: Custom 16">
            <a:hlinkClick r:id="" action="ppaction://noaction" highlightClick="1">
              <a:snd r:embed="rId20" name="16 va.wav"/>
            </a:hlinkClick>
            <a:extLst>
              <a:ext uri="{FF2B5EF4-FFF2-40B4-BE49-F238E27FC236}">
                <a16:creationId xmlns:a16="http://schemas.microsoft.com/office/drawing/2014/main" id="{7F1F6C25-5D84-46E6-B201-25F7572E64AB}"/>
              </a:ext>
            </a:extLst>
          </p:cNvPr>
          <p:cNvSpPr/>
          <p:nvPr/>
        </p:nvSpPr>
        <p:spPr>
          <a:xfrm>
            <a:off x="6294116" y="5490448"/>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16</a:t>
            </a:r>
          </a:p>
        </p:txBody>
      </p:sp>
      <p:sp>
        <p:nvSpPr>
          <p:cNvPr id="113" name="Rounded Rectangle 46">
            <a:extLst>
              <a:ext uri="{FF2B5EF4-FFF2-40B4-BE49-F238E27FC236}">
                <a16:creationId xmlns:a16="http://schemas.microsoft.com/office/drawing/2014/main" id="{03E0706D-EE48-42E7-A627-EA9E250A438F}"/>
              </a:ext>
            </a:extLst>
          </p:cNvPr>
          <p:cNvSpPr/>
          <p:nvPr/>
        </p:nvSpPr>
        <p:spPr>
          <a:xfrm>
            <a:off x="9511198" y="2476036"/>
            <a:ext cx="1872000" cy="337203"/>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marche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4" name="Rounded Rectangle 46">
            <a:extLst>
              <a:ext uri="{FF2B5EF4-FFF2-40B4-BE49-F238E27FC236}">
                <a16:creationId xmlns:a16="http://schemas.microsoft.com/office/drawing/2014/main" id="{D606BE05-40D2-4519-8D75-B9E155DFB775}"/>
              </a:ext>
            </a:extLst>
          </p:cNvPr>
          <p:cNvSpPr/>
          <p:nvPr/>
        </p:nvSpPr>
        <p:spPr>
          <a:xfrm>
            <a:off x="9515476" y="2902686"/>
            <a:ext cx="1872000" cy="337203"/>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décrit</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5" name="Rounded Rectangle 46">
            <a:extLst>
              <a:ext uri="{FF2B5EF4-FFF2-40B4-BE49-F238E27FC236}">
                <a16:creationId xmlns:a16="http://schemas.microsoft.com/office/drawing/2014/main" id="{0FDEACB1-BA7E-4FF6-AA56-F040DF9CE618}"/>
              </a:ext>
            </a:extLst>
          </p:cNvPr>
          <p:cNvSpPr/>
          <p:nvPr/>
        </p:nvSpPr>
        <p:spPr>
          <a:xfrm>
            <a:off x="9511198" y="3321452"/>
            <a:ext cx="1872000" cy="337203"/>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sortir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6" name="Rounded Rectangle 46">
            <a:extLst>
              <a:ext uri="{FF2B5EF4-FFF2-40B4-BE49-F238E27FC236}">
                <a16:creationId xmlns:a16="http://schemas.microsoft.com/office/drawing/2014/main" id="{42A917EF-F312-4954-AC48-8E04C2DAEF3C}"/>
              </a:ext>
            </a:extLst>
          </p:cNvPr>
          <p:cNvSpPr/>
          <p:nvPr/>
        </p:nvSpPr>
        <p:spPr>
          <a:xfrm>
            <a:off x="9511198" y="3740098"/>
            <a:ext cx="1872000" cy="337203"/>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dort</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7" name="Rounded Rectangle 46">
            <a:extLst>
              <a:ext uri="{FF2B5EF4-FFF2-40B4-BE49-F238E27FC236}">
                <a16:creationId xmlns:a16="http://schemas.microsoft.com/office/drawing/2014/main" id="{106F03C3-326D-4F70-81DB-9CCC4FA45530}"/>
              </a:ext>
            </a:extLst>
          </p:cNvPr>
          <p:cNvSpPr/>
          <p:nvPr/>
        </p:nvSpPr>
        <p:spPr>
          <a:xfrm>
            <a:off x="9511198" y="4177669"/>
            <a:ext cx="1872000" cy="337203"/>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entend</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8" name="Rounded Rectangle 46">
            <a:extLst>
              <a:ext uri="{FF2B5EF4-FFF2-40B4-BE49-F238E27FC236}">
                <a16:creationId xmlns:a16="http://schemas.microsoft.com/office/drawing/2014/main" id="{FA241CE9-7597-4FDE-997C-65145698B66D}"/>
              </a:ext>
            </a:extLst>
          </p:cNvPr>
          <p:cNvSpPr/>
          <p:nvPr/>
        </p:nvSpPr>
        <p:spPr>
          <a:xfrm>
            <a:off x="9511198" y="4608969"/>
            <a:ext cx="1872000" cy="337203"/>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revient</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9" name="Rounded Rectangle 46">
            <a:extLst>
              <a:ext uri="{FF2B5EF4-FFF2-40B4-BE49-F238E27FC236}">
                <a16:creationId xmlns:a16="http://schemas.microsoft.com/office/drawing/2014/main" id="{085397F5-DF21-4383-BDFB-F632B1B44DC3}"/>
              </a:ext>
            </a:extLst>
          </p:cNvPr>
          <p:cNvSpPr/>
          <p:nvPr/>
        </p:nvSpPr>
        <p:spPr>
          <a:xfrm>
            <a:off x="9511198" y="5029860"/>
            <a:ext cx="1872000" cy="337203"/>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est</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0" name="Rounded Rectangle 46">
            <a:extLst>
              <a:ext uri="{FF2B5EF4-FFF2-40B4-BE49-F238E27FC236}">
                <a16:creationId xmlns:a16="http://schemas.microsoft.com/office/drawing/2014/main" id="{753E7848-4CC3-491E-A16A-DF086C19040F}"/>
              </a:ext>
            </a:extLst>
          </p:cNvPr>
          <p:cNvSpPr/>
          <p:nvPr/>
        </p:nvSpPr>
        <p:spPr>
          <a:xfrm>
            <a:off x="9511198" y="5501477"/>
            <a:ext cx="1872000" cy="337203"/>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aller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0229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0"/>
                                          </p:stCondLst>
                                        </p:cTn>
                                        <p:tgtEl>
                                          <p:spTgt spid="4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xit" presetSubtype="0" fill="hold" grpId="0" nodeType="withEffect">
                                  <p:stCondLst>
                                    <p:cond delay="0"/>
                                  </p:stCondLst>
                                  <p:childTnLst>
                                    <p:set>
                                      <p:cBhvr>
                                        <p:cTn id="50" dur="1" fill="hold">
                                          <p:stCondLst>
                                            <p:cond delay="0"/>
                                          </p:stCondLst>
                                        </p:cTn>
                                        <p:tgtEl>
                                          <p:spTgt spid="4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par>
                                <p:cTn id="55" presetID="1" presetClass="exit" presetSubtype="0" fill="hold" grpId="0" nodeType="withEffect">
                                  <p:stCondLst>
                                    <p:cond delay="0"/>
                                  </p:stCondLst>
                                  <p:childTnLst>
                                    <p:set>
                                      <p:cBhvr>
                                        <p:cTn id="56" dur="1" fill="hold">
                                          <p:stCondLst>
                                            <p:cond delay="0"/>
                                          </p:stCondLst>
                                        </p:cTn>
                                        <p:tgtEl>
                                          <p:spTgt spid="7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par>
                                <p:cTn id="61" presetID="1" presetClass="exit" presetSubtype="0" fill="hold" grpId="0" nodeType="withEffect">
                                  <p:stCondLst>
                                    <p:cond delay="0"/>
                                  </p:stCondLst>
                                  <p:childTnLst>
                                    <p:set>
                                      <p:cBhvr>
                                        <p:cTn id="62" dur="1" fill="hold">
                                          <p:stCondLst>
                                            <p:cond delay="0"/>
                                          </p:stCondLst>
                                        </p:cTn>
                                        <p:tgtEl>
                                          <p:spTgt spid="4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par>
                                <p:cTn id="67" presetID="1" presetClass="exit" presetSubtype="0" fill="hold" grpId="0" nodeType="withEffect">
                                  <p:stCondLst>
                                    <p:cond delay="0"/>
                                  </p:stCondLst>
                                  <p:childTnLst>
                                    <p:set>
                                      <p:cBhvr>
                                        <p:cTn id="68" dur="1" fill="hold">
                                          <p:stCondLst>
                                            <p:cond delay="0"/>
                                          </p:stCondLst>
                                        </p:cTn>
                                        <p:tgtEl>
                                          <p:spTgt spid="50"/>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9"/>
                                        </p:tgtEl>
                                        <p:attrNameLst>
                                          <p:attrName>style.visibility</p:attrName>
                                        </p:attrNameLst>
                                      </p:cBhvr>
                                      <p:to>
                                        <p:strVal val="visible"/>
                                      </p:to>
                                    </p:set>
                                  </p:childTnLst>
                                </p:cTn>
                              </p:par>
                              <p:par>
                                <p:cTn id="73" presetID="1" presetClass="exit" presetSubtype="0" fill="hold" grpId="0" nodeType="withEffect">
                                  <p:stCondLst>
                                    <p:cond delay="0"/>
                                  </p:stCondLst>
                                  <p:childTnLst>
                                    <p:set>
                                      <p:cBhvr>
                                        <p:cTn id="74" dur="1" fill="hold">
                                          <p:stCondLst>
                                            <p:cond delay="0"/>
                                          </p:stCondLst>
                                        </p:cTn>
                                        <p:tgtEl>
                                          <p:spTgt spid="51"/>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par>
                                <p:cTn id="79" presetID="1" presetClass="exit" presetSubtype="0" fill="hold" grpId="0" nodeType="withEffect">
                                  <p:stCondLst>
                                    <p:cond delay="0"/>
                                  </p:stCondLst>
                                  <p:childTnLst>
                                    <p:set>
                                      <p:cBhvr>
                                        <p:cTn id="80" dur="1" fill="hold">
                                          <p:stCondLst>
                                            <p:cond delay="0"/>
                                          </p:stCondLst>
                                        </p:cTn>
                                        <p:tgtEl>
                                          <p:spTgt spid="52"/>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41"/>
                                        </p:tgtEl>
                                        <p:attrNameLst>
                                          <p:attrName>style.visibility</p:attrName>
                                        </p:attrNameLst>
                                      </p:cBhvr>
                                      <p:to>
                                        <p:strVal val="visible"/>
                                      </p:to>
                                    </p:set>
                                  </p:childTnLst>
                                </p:cTn>
                              </p:par>
                              <p:par>
                                <p:cTn id="85" presetID="1" presetClass="exit" presetSubtype="0" fill="hold" grpId="0" nodeType="withEffect">
                                  <p:stCondLst>
                                    <p:cond delay="0"/>
                                  </p:stCondLst>
                                  <p:childTnLst>
                                    <p:set>
                                      <p:cBhvr>
                                        <p:cTn id="86" dur="1" fill="hold">
                                          <p:stCondLst>
                                            <p:cond delay="0"/>
                                          </p:stCondLst>
                                        </p:cTn>
                                        <p:tgtEl>
                                          <p:spTgt spid="5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79"/>
                                        </p:tgtEl>
                                        <p:attrNameLst>
                                          <p:attrName>style.visibility</p:attrName>
                                        </p:attrNameLst>
                                      </p:cBhvr>
                                      <p:to>
                                        <p:strVal val="visible"/>
                                      </p:to>
                                    </p:set>
                                  </p:childTnLst>
                                </p:cTn>
                              </p:par>
                              <p:par>
                                <p:cTn id="91" presetID="1" presetClass="exit" presetSubtype="0" fill="hold" grpId="0" nodeType="withEffect">
                                  <p:stCondLst>
                                    <p:cond delay="0"/>
                                  </p:stCondLst>
                                  <p:childTnLst>
                                    <p:set>
                                      <p:cBhvr>
                                        <p:cTn id="92" dur="1" fill="hold">
                                          <p:stCondLst>
                                            <p:cond delay="0"/>
                                          </p:stCondLst>
                                        </p:cTn>
                                        <p:tgtEl>
                                          <p:spTgt spid="5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80"/>
                                        </p:tgtEl>
                                        <p:attrNameLst>
                                          <p:attrName>style.visibility</p:attrName>
                                        </p:attrNameLst>
                                      </p:cBhvr>
                                      <p:to>
                                        <p:strVal val="visible"/>
                                      </p:to>
                                    </p:set>
                                  </p:childTnLst>
                                </p:cTn>
                              </p:par>
                              <p:par>
                                <p:cTn id="97" presetID="1" presetClass="exit" presetSubtype="0" fill="hold" grpId="0" nodeType="withEffect">
                                  <p:stCondLst>
                                    <p:cond delay="0"/>
                                  </p:stCondLst>
                                  <p:childTnLst>
                                    <p:set>
                                      <p:cBhvr>
                                        <p:cTn id="98" dur="1" fill="hold">
                                          <p:stCondLst>
                                            <p:cond delay="0"/>
                                          </p:stCondLst>
                                        </p:cTn>
                                        <p:tgtEl>
                                          <p:spTgt spid="77"/>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5"/>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56"/>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57"/>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58"/>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59"/>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60"/>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61"/>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62"/>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113"/>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114"/>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115"/>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116"/>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117"/>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118"/>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119"/>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 grpId="0" animBg="1"/>
      <p:bldP spid="77" grpId="0" animBg="1"/>
      <p:bldP spid="78" grpId="0" animBg="1"/>
      <p:bldP spid="113" grpId="0" animBg="1"/>
      <p:bldP spid="114" grpId="0" animBg="1"/>
      <p:bldP spid="115" grpId="0" animBg="1"/>
      <p:bldP spid="116" grpId="0" animBg="1"/>
      <p:bldP spid="117" grpId="0" animBg="1"/>
      <p:bldP spid="118" grpId="0" animBg="1"/>
      <p:bldP spid="119" grpId="0" animBg="1"/>
      <p:bldP spid="120"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Table 8">
            <a:extLst>
              <a:ext uri="{FF2B5EF4-FFF2-40B4-BE49-F238E27FC236}">
                <a16:creationId xmlns:a16="http://schemas.microsoft.com/office/drawing/2014/main" id="{DC110449-F88C-4A0B-B09A-3FBFF3B64BB4}"/>
              </a:ext>
            </a:extLst>
          </p:cNvPr>
          <p:cNvGraphicFramePr>
            <a:graphicFrameLocks noGrp="1"/>
          </p:cNvGraphicFramePr>
          <p:nvPr>
            <p:extLst>
              <p:ext uri="{D42A27DB-BD31-4B8C-83A1-F6EECF244321}">
                <p14:modId xmlns:p14="http://schemas.microsoft.com/office/powerpoint/2010/main" val="1883551451"/>
              </p:ext>
            </p:extLst>
          </p:nvPr>
        </p:nvGraphicFramePr>
        <p:xfrm>
          <a:off x="854862" y="1953986"/>
          <a:ext cx="10482275" cy="4114800"/>
        </p:xfrm>
        <a:graphic>
          <a:graphicData uri="http://schemas.openxmlformats.org/drawingml/2006/table">
            <a:tbl>
              <a:tblPr firstRow="1" bandRow="1">
                <a:tableStyleId>{21E4AEA4-8DFA-4A89-87EB-49C32662AFE0}</a:tableStyleId>
              </a:tblPr>
              <a:tblGrid>
                <a:gridCol w="3612536">
                  <a:extLst>
                    <a:ext uri="{9D8B030D-6E8A-4147-A177-3AD203B41FA5}">
                      <a16:colId xmlns:a16="http://schemas.microsoft.com/office/drawing/2014/main" val="1820508449"/>
                    </a:ext>
                  </a:extLst>
                </a:gridCol>
                <a:gridCol w="2289913">
                  <a:extLst>
                    <a:ext uri="{9D8B030D-6E8A-4147-A177-3AD203B41FA5}">
                      <a16:colId xmlns:a16="http://schemas.microsoft.com/office/drawing/2014/main" val="2414851925"/>
                    </a:ext>
                  </a:extLst>
                </a:gridCol>
                <a:gridCol w="2289913">
                  <a:extLst>
                    <a:ext uri="{9D8B030D-6E8A-4147-A177-3AD203B41FA5}">
                      <a16:colId xmlns:a16="http://schemas.microsoft.com/office/drawing/2014/main" val="400932772"/>
                    </a:ext>
                  </a:extLst>
                </a:gridCol>
                <a:gridCol w="2289913">
                  <a:extLst>
                    <a:ext uri="{9D8B030D-6E8A-4147-A177-3AD203B41FA5}">
                      <a16:colId xmlns:a16="http://schemas.microsoft.com/office/drawing/2014/main" val="2142560366"/>
                    </a:ext>
                  </a:extLst>
                </a:gridCol>
              </a:tblGrid>
              <a:tr h="370840">
                <a:tc>
                  <a:txBody>
                    <a:bodyPr/>
                    <a:lstStyle/>
                    <a:p>
                      <a:pPr algn="ctr"/>
                      <a:r>
                        <a:rPr lang="fr-FR" sz="2400" dirty="0"/>
                        <a:t>Q</a:t>
                      </a:r>
                    </a:p>
                  </a:txBody>
                  <a:tcPr/>
                </a:tc>
                <a:tc>
                  <a:txBody>
                    <a:bodyPr/>
                    <a:lstStyle/>
                    <a:p>
                      <a:pPr algn="ctr"/>
                      <a:r>
                        <a:rPr lang="fr-FR" sz="2400" dirty="0"/>
                        <a:t>(je)</a:t>
                      </a:r>
                    </a:p>
                  </a:txBody>
                  <a:tcPr/>
                </a:tc>
                <a:tc>
                  <a:txBody>
                    <a:bodyPr/>
                    <a:lstStyle/>
                    <a:p>
                      <a:pPr algn="ctr"/>
                      <a:r>
                        <a:rPr lang="fr-FR" sz="2400" dirty="0"/>
                        <a:t>infinitive</a:t>
                      </a:r>
                    </a:p>
                  </a:txBody>
                  <a:tcPr/>
                </a:tc>
                <a:tc>
                  <a:txBody>
                    <a:bodyPr/>
                    <a:lstStyle/>
                    <a:p>
                      <a:pPr algn="ctr"/>
                      <a:r>
                        <a:rPr lang="fr-FR" sz="2400" dirty="0" err="1"/>
                        <a:t>other</a:t>
                      </a:r>
                      <a:r>
                        <a:rPr lang="fr-FR" sz="2400" dirty="0"/>
                        <a:t> </a:t>
                      </a:r>
                      <a:r>
                        <a:rPr lang="fr-FR" sz="2400" dirty="0" err="1"/>
                        <a:t>form</a:t>
                      </a:r>
                      <a:endParaRPr lang="fr-FR" sz="2400" dirty="0"/>
                    </a:p>
                  </a:txBody>
                  <a:tcPr/>
                </a:tc>
                <a:extLst>
                  <a:ext uri="{0D108BD9-81ED-4DB2-BD59-A6C34878D82A}">
                    <a16:rowId xmlns:a16="http://schemas.microsoft.com/office/drawing/2014/main" val="3462774412"/>
                  </a:ext>
                </a:extLst>
              </a:tr>
              <a:tr h="370840">
                <a:tc>
                  <a:txBody>
                    <a:bodyPr/>
                    <a:lstStyle/>
                    <a:p>
                      <a:r>
                        <a:rPr lang="fr-FR" sz="2400" dirty="0">
                          <a:solidFill>
                            <a:schemeClr val="accent5">
                              <a:lumMod val="50000"/>
                            </a:schemeClr>
                          </a:solidFill>
                        </a:rPr>
                        <a:t>1. compte (count)</a:t>
                      </a:r>
                    </a:p>
                  </a:txBody>
                  <a:tcPr/>
                </a:tc>
                <a:tc>
                  <a:txBody>
                    <a:bodyPr/>
                    <a:lstStyle/>
                    <a:p>
                      <a:endParaRPr lang="fr-FR" sz="2400">
                        <a:solidFill>
                          <a:schemeClr val="accent5">
                            <a:lumMod val="50000"/>
                          </a:schemeClr>
                        </a:solidFill>
                      </a:endParaRPr>
                    </a:p>
                  </a:txBody>
                  <a:tcPr/>
                </a:tc>
                <a:tc>
                  <a:txBody>
                    <a:bodyPr/>
                    <a:lstStyle/>
                    <a:p>
                      <a:endParaRPr lang="fr-FR" sz="2400" dirty="0">
                        <a:solidFill>
                          <a:schemeClr val="accent5">
                            <a:lumMod val="50000"/>
                          </a:schemeClr>
                        </a:solidFill>
                      </a:endParaRPr>
                    </a:p>
                  </a:txBody>
                  <a:tcPr/>
                </a:tc>
                <a:tc>
                  <a:txBody>
                    <a:bodyPr/>
                    <a:lstStyle/>
                    <a:p>
                      <a:pPr marL="0" algn="l" defTabSz="914400" rtl="0" eaLnBrk="1" latinLnBrk="0" hangingPunct="1"/>
                      <a:r>
                        <a:rPr lang="fr-FR" sz="2400" kern="1200" dirty="0">
                          <a:solidFill>
                            <a:schemeClr val="accent5">
                              <a:lumMod val="50000"/>
                            </a:schemeClr>
                          </a:solidFill>
                          <a:latin typeface="+mn-lt"/>
                          <a:ea typeface="+mn-ea"/>
                          <a:cs typeface="+mn-cs"/>
                        </a:rPr>
                        <a:t>compter</a:t>
                      </a:r>
                    </a:p>
                  </a:txBody>
                  <a:tcPr/>
                </a:tc>
                <a:extLst>
                  <a:ext uri="{0D108BD9-81ED-4DB2-BD59-A6C34878D82A}">
                    <a16:rowId xmlns:a16="http://schemas.microsoft.com/office/drawing/2014/main" val="3301407551"/>
                  </a:ext>
                </a:extLst>
              </a:tr>
              <a:tr h="370840">
                <a:tc>
                  <a:txBody>
                    <a:bodyPr/>
                    <a:lstStyle/>
                    <a:p>
                      <a:r>
                        <a:rPr lang="fr-FR" sz="2400" dirty="0">
                          <a:solidFill>
                            <a:schemeClr val="accent5">
                              <a:lumMod val="50000"/>
                            </a:schemeClr>
                          </a:solidFill>
                        </a:rPr>
                        <a:t>2. prescrire (</a:t>
                      </a:r>
                      <a:r>
                        <a:rPr lang="fr-FR" sz="2400" dirty="0" err="1">
                          <a:solidFill>
                            <a:schemeClr val="accent5">
                              <a:lumMod val="50000"/>
                            </a:schemeClr>
                          </a:solidFill>
                        </a:rPr>
                        <a:t>prescribe</a:t>
                      </a:r>
                      <a:r>
                        <a:rPr lang="fr-FR" sz="2400" dirty="0">
                          <a:solidFill>
                            <a:schemeClr val="accent5">
                              <a:lumMod val="50000"/>
                            </a:schemeClr>
                          </a:solidFill>
                        </a:rPr>
                        <a:t>)</a:t>
                      </a:r>
                    </a:p>
                  </a:txBody>
                  <a:tcPr/>
                </a:tc>
                <a:tc>
                  <a:txBody>
                    <a:bodyPr/>
                    <a:lstStyle/>
                    <a:p>
                      <a:endParaRPr lang="fr-FR" sz="2400" dirty="0">
                        <a:solidFill>
                          <a:schemeClr val="accent5">
                            <a:lumMod val="50000"/>
                          </a:schemeClr>
                        </a:solidFill>
                      </a:endParaRPr>
                    </a:p>
                  </a:txBody>
                  <a:tcPr/>
                </a:tc>
                <a:tc>
                  <a:txBody>
                    <a:bodyPr/>
                    <a:lstStyle/>
                    <a:p>
                      <a:endParaRPr lang="fr-FR" sz="2400" dirty="0">
                        <a:solidFill>
                          <a:schemeClr val="accent5">
                            <a:lumMod val="50000"/>
                          </a:schemeClr>
                        </a:solidFill>
                      </a:endParaRPr>
                    </a:p>
                  </a:txBody>
                  <a:tcPr/>
                </a:tc>
                <a:tc>
                  <a:txBody>
                    <a:bodyPr/>
                    <a:lstStyle/>
                    <a:p>
                      <a:pPr marL="0" algn="l" defTabSz="914400" rtl="0" eaLnBrk="1" latinLnBrk="0" hangingPunct="1"/>
                      <a:r>
                        <a:rPr lang="fr-FR" sz="2400" dirty="0">
                          <a:solidFill>
                            <a:schemeClr val="accent5">
                              <a:lumMod val="50000"/>
                            </a:schemeClr>
                          </a:solidFill>
                        </a:rPr>
                        <a:t>prescris</a:t>
                      </a:r>
                      <a:endParaRPr lang="fr-FR" sz="2400" kern="1200" dirty="0">
                        <a:solidFill>
                          <a:schemeClr val="accent5">
                            <a:lumMod val="50000"/>
                          </a:schemeClr>
                        </a:solidFill>
                        <a:latin typeface="+mn-lt"/>
                        <a:ea typeface="+mn-ea"/>
                        <a:cs typeface="+mn-cs"/>
                      </a:endParaRPr>
                    </a:p>
                  </a:txBody>
                  <a:tcPr/>
                </a:tc>
                <a:extLst>
                  <a:ext uri="{0D108BD9-81ED-4DB2-BD59-A6C34878D82A}">
                    <a16:rowId xmlns:a16="http://schemas.microsoft.com/office/drawing/2014/main" val="21633721"/>
                  </a:ext>
                </a:extLst>
              </a:tr>
              <a:tr h="370840">
                <a:tc>
                  <a:txBody>
                    <a:bodyPr/>
                    <a:lstStyle/>
                    <a:p>
                      <a:r>
                        <a:rPr lang="fr-FR" sz="2400" dirty="0">
                          <a:solidFill>
                            <a:schemeClr val="accent5">
                              <a:lumMod val="50000"/>
                            </a:schemeClr>
                          </a:solidFill>
                        </a:rPr>
                        <a:t>3. polir (polish)</a:t>
                      </a:r>
                    </a:p>
                  </a:txBody>
                  <a:tcPr/>
                </a:tc>
                <a:tc>
                  <a:txBody>
                    <a:bodyPr/>
                    <a:lstStyle/>
                    <a:p>
                      <a:endParaRPr lang="fr-FR" sz="2400">
                        <a:solidFill>
                          <a:schemeClr val="accent5">
                            <a:lumMod val="50000"/>
                          </a:schemeClr>
                        </a:solidFill>
                      </a:endParaRPr>
                    </a:p>
                  </a:txBody>
                  <a:tcPr/>
                </a:tc>
                <a:tc>
                  <a:txBody>
                    <a:bodyPr/>
                    <a:lstStyle/>
                    <a:p>
                      <a:endParaRPr lang="fr-FR" sz="2400" dirty="0">
                        <a:solidFill>
                          <a:schemeClr val="accent5">
                            <a:lumMod val="50000"/>
                          </a:schemeClr>
                        </a:solidFill>
                      </a:endParaRPr>
                    </a:p>
                  </a:txBody>
                  <a:tcPr/>
                </a:tc>
                <a:tc>
                  <a:txBody>
                    <a:bodyPr/>
                    <a:lstStyle/>
                    <a:p>
                      <a:pPr marL="0" algn="l" defTabSz="914400" rtl="0" eaLnBrk="1" latinLnBrk="0" hangingPunct="1"/>
                      <a:r>
                        <a:rPr lang="fr-FR" sz="2400" kern="1200" dirty="0">
                          <a:solidFill>
                            <a:schemeClr val="accent5">
                              <a:lumMod val="50000"/>
                            </a:schemeClr>
                          </a:solidFill>
                          <a:latin typeface="+mn-lt"/>
                          <a:ea typeface="+mn-ea"/>
                          <a:cs typeface="+mn-cs"/>
                        </a:rPr>
                        <a:t>polis</a:t>
                      </a:r>
                    </a:p>
                  </a:txBody>
                  <a:tcPr/>
                </a:tc>
                <a:extLst>
                  <a:ext uri="{0D108BD9-81ED-4DB2-BD59-A6C34878D82A}">
                    <a16:rowId xmlns:a16="http://schemas.microsoft.com/office/drawing/2014/main" val="2320292819"/>
                  </a:ext>
                </a:extLst>
              </a:tr>
              <a:tr h="370840">
                <a:tc>
                  <a:txBody>
                    <a:bodyPr/>
                    <a:lstStyle/>
                    <a:p>
                      <a:r>
                        <a:rPr lang="fr-FR" sz="2400" dirty="0">
                          <a:solidFill>
                            <a:schemeClr val="accent5">
                              <a:lumMod val="50000"/>
                            </a:schemeClr>
                          </a:solidFill>
                        </a:rPr>
                        <a:t>4. détruire (destroy)</a:t>
                      </a:r>
                    </a:p>
                  </a:txBody>
                  <a:tcPr/>
                </a:tc>
                <a:tc>
                  <a:txBody>
                    <a:bodyPr/>
                    <a:lstStyle/>
                    <a:p>
                      <a:endParaRPr lang="fr-FR" sz="2400">
                        <a:solidFill>
                          <a:schemeClr val="accent5">
                            <a:lumMod val="50000"/>
                          </a:schemeClr>
                        </a:solidFill>
                      </a:endParaRPr>
                    </a:p>
                  </a:txBody>
                  <a:tcPr/>
                </a:tc>
                <a:tc>
                  <a:txBody>
                    <a:bodyPr/>
                    <a:lstStyle/>
                    <a:p>
                      <a:endParaRPr lang="fr-FR" sz="2400">
                        <a:solidFill>
                          <a:schemeClr val="accent5">
                            <a:lumMod val="50000"/>
                          </a:schemeClr>
                        </a:solidFill>
                      </a:endParaRPr>
                    </a:p>
                  </a:txBody>
                  <a:tcPr/>
                </a:tc>
                <a:tc>
                  <a:txBody>
                    <a:bodyPr/>
                    <a:lstStyle/>
                    <a:p>
                      <a:pPr marL="0" algn="l" defTabSz="914400" rtl="0" eaLnBrk="1" latinLnBrk="0" hangingPunct="1"/>
                      <a:r>
                        <a:rPr lang="fr-FR" sz="2400" kern="1200" dirty="0">
                          <a:solidFill>
                            <a:schemeClr val="accent5">
                              <a:lumMod val="50000"/>
                            </a:schemeClr>
                          </a:solidFill>
                          <a:latin typeface="+mn-lt"/>
                          <a:ea typeface="+mn-ea"/>
                          <a:cs typeface="+mn-cs"/>
                        </a:rPr>
                        <a:t>détruis</a:t>
                      </a:r>
                    </a:p>
                  </a:txBody>
                  <a:tcPr/>
                </a:tc>
                <a:extLst>
                  <a:ext uri="{0D108BD9-81ED-4DB2-BD59-A6C34878D82A}">
                    <a16:rowId xmlns:a16="http://schemas.microsoft.com/office/drawing/2014/main" val="2924089678"/>
                  </a:ext>
                </a:extLst>
              </a:tr>
              <a:tr h="370840">
                <a:tc>
                  <a:txBody>
                    <a:bodyPr/>
                    <a:lstStyle/>
                    <a:p>
                      <a:r>
                        <a:rPr lang="fr-FR" sz="2400" dirty="0">
                          <a:solidFill>
                            <a:schemeClr val="accent5">
                              <a:lumMod val="50000"/>
                            </a:schemeClr>
                          </a:solidFill>
                        </a:rPr>
                        <a:t>5. éviter (</a:t>
                      </a:r>
                      <a:r>
                        <a:rPr lang="fr-FR" sz="2400" dirty="0" err="1">
                          <a:solidFill>
                            <a:schemeClr val="accent5">
                              <a:lumMod val="50000"/>
                            </a:schemeClr>
                          </a:solidFill>
                        </a:rPr>
                        <a:t>avoid</a:t>
                      </a:r>
                      <a:r>
                        <a:rPr lang="fr-FR" sz="2400" dirty="0">
                          <a:solidFill>
                            <a:schemeClr val="accent5">
                              <a:lumMod val="50000"/>
                            </a:schemeClr>
                          </a:solidFill>
                        </a:rPr>
                        <a:t>)</a:t>
                      </a:r>
                    </a:p>
                  </a:txBody>
                  <a:tcPr/>
                </a:tc>
                <a:tc>
                  <a:txBody>
                    <a:bodyPr/>
                    <a:lstStyle/>
                    <a:p>
                      <a:endParaRPr lang="fr-FR" sz="2400">
                        <a:solidFill>
                          <a:schemeClr val="accent5">
                            <a:lumMod val="50000"/>
                          </a:schemeClr>
                        </a:solidFill>
                      </a:endParaRPr>
                    </a:p>
                  </a:txBody>
                  <a:tcPr/>
                </a:tc>
                <a:tc>
                  <a:txBody>
                    <a:bodyPr/>
                    <a:lstStyle/>
                    <a:p>
                      <a:endParaRPr lang="fr-FR" sz="2400">
                        <a:solidFill>
                          <a:schemeClr val="accent5">
                            <a:lumMod val="50000"/>
                          </a:schemeClr>
                        </a:solidFill>
                      </a:endParaRPr>
                    </a:p>
                  </a:txBody>
                  <a:tcPr/>
                </a:tc>
                <a:tc>
                  <a:txBody>
                    <a:bodyPr/>
                    <a:lstStyle/>
                    <a:p>
                      <a:pPr marL="0" algn="l" defTabSz="914400" rtl="0" eaLnBrk="1" latinLnBrk="0" hangingPunct="1"/>
                      <a:r>
                        <a:rPr lang="fr-FR" sz="2400" kern="1200" dirty="0">
                          <a:solidFill>
                            <a:schemeClr val="accent5">
                              <a:lumMod val="50000"/>
                            </a:schemeClr>
                          </a:solidFill>
                          <a:latin typeface="+mn-lt"/>
                          <a:ea typeface="+mn-ea"/>
                          <a:cs typeface="+mn-cs"/>
                        </a:rPr>
                        <a:t>évite</a:t>
                      </a:r>
                    </a:p>
                  </a:txBody>
                  <a:tcPr/>
                </a:tc>
                <a:extLst>
                  <a:ext uri="{0D108BD9-81ED-4DB2-BD59-A6C34878D82A}">
                    <a16:rowId xmlns:a16="http://schemas.microsoft.com/office/drawing/2014/main" val="2562274324"/>
                  </a:ext>
                </a:extLst>
              </a:tr>
              <a:tr h="370840">
                <a:tc>
                  <a:txBody>
                    <a:bodyPr/>
                    <a:lstStyle/>
                    <a:p>
                      <a:r>
                        <a:rPr lang="fr-FR" sz="2400" dirty="0">
                          <a:solidFill>
                            <a:schemeClr val="accent5">
                              <a:lumMod val="50000"/>
                            </a:schemeClr>
                          </a:solidFill>
                        </a:rPr>
                        <a:t>6. surprends (surprise)</a:t>
                      </a:r>
                    </a:p>
                  </a:txBody>
                  <a:tcPr/>
                </a:tc>
                <a:tc>
                  <a:txBody>
                    <a:bodyPr/>
                    <a:lstStyle/>
                    <a:p>
                      <a:endParaRPr lang="fr-FR" sz="2400">
                        <a:solidFill>
                          <a:schemeClr val="accent5">
                            <a:lumMod val="50000"/>
                          </a:schemeClr>
                        </a:solidFill>
                      </a:endParaRPr>
                    </a:p>
                  </a:txBody>
                  <a:tcPr/>
                </a:tc>
                <a:tc>
                  <a:txBody>
                    <a:bodyPr/>
                    <a:lstStyle/>
                    <a:p>
                      <a:endParaRPr lang="fr-FR" sz="2400" dirty="0">
                        <a:solidFill>
                          <a:schemeClr val="accent5">
                            <a:lumMod val="50000"/>
                          </a:schemeClr>
                        </a:solidFill>
                      </a:endParaRPr>
                    </a:p>
                  </a:txBody>
                  <a:tcPr/>
                </a:tc>
                <a:tc>
                  <a:txBody>
                    <a:bodyPr/>
                    <a:lstStyle/>
                    <a:p>
                      <a:pPr marL="0" algn="l" defTabSz="914400" rtl="0" eaLnBrk="1" latinLnBrk="0" hangingPunct="1"/>
                      <a:r>
                        <a:rPr lang="fr-FR" sz="2400" kern="1200" dirty="0">
                          <a:solidFill>
                            <a:schemeClr val="accent5">
                              <a:lumMod val="50000"/>
                            </a:schemeClr>
                          </a:solidFill>
                          <a:latin typeface="+mn-lt"/>
                          <a:ea typeface="+mn-ea"/>
                          <a:cs typeface="+mn-cs"/>
                        </a:rPr>
                        <a:t>surprendre</a:t>
                      </a:r>
                    </a:p>
                  </a:txBody>
                  <a:tcPr/>
                </a:tc>
                <a:extLst>
                  <a:ext uri="{0D108BD9-81ED-4DB2-BD59-A6C34878D82A}">
                    <a16:rowId xmlns:a16="http://schemas.microsoft.com/office/drawing/2014/main" val="172700248"/>
                  </a:ext>
                </a:extLst>
              </a:tr>
              <a:tr h="370840">
                <a:tc>
                  <a:txBody>
                    <a:bodyPr/>
                    <a:lstStyle/>
                    <a:p>
                      <a:r>
                        <a:rPr lang="fr-FR" sz="2400" dirty="0">
                          <a:solidFill>
                            <a:schemeClr val="accent5">
                              <a:lumMod val="50000"/>
                            </a:schemeClr>
                          </a:solidFill>
                        </a:rPr>
                        <a:t>7. préviens (</a:t>
                      </a:r>
                      <a:r>
                        <a:rPr lang="fr-FR" sz="2400" dirty="0" err="1">
                          <a:solidFill>
                            <a:schemeClr val="accent5">
                              <a:lumMod val="50000"/>
                            </a:schemeClr>
                          </a:solidFill>
                        </a:rPr>
                        <a:t>warn</a:t>
                      </a:r>
                      <a:r>
                        <a:rPr lang="fr-FR" sz="2400" dirty="0">
                          <a:solidFill>
                            <a:schemeClr val="accent5">
                              <a:lumMod val="50000"/>
                            </a:schemeClr>
                          </a:solidFill>
                        </a:rPr>
                        <a:t>)</a:t>
                      </a:r>
                    </a:p>
                  </a:txBody>
                  <a:tcPr/>
                </a:tc>
                <a:tc>
                  <a:txBody>
                    <a:bodyPr/>
                    <a:lstStyle/>
                    <a:p>
                      <a:endParaRPr lang="fr-FR" sz="2400" dirty="0">
                        <a:solidFill>
                          <a:schemeClr val="accent5">
                            <a:lumMod val="50000"/>
                          </a:schemeClr>
                        </a:solidFill>
                      </a:endParaRPr>
                    </a:p>
                  </a:txBody>
                  <a:tcPr/>
                </a:tc>
                <a:tc>
                  <a:txBody>
                    <a:bodyPr/>
                    <a:lstStyle/>
                    <a:p>
                      <a:endParaRPr lang="fr-FR" sz="2400" dirty="0">
                        <a:solidFill>
                          <a:schemeClr val="accent5">
                            <a:lumMod val="50000"/>
                          </a:schemeClr>
                        </a:solidFill>
                      </a:endParaRPr>
                    </a:p>
                  </a:txBody>
                  <a:tcPr/>
                </a:tc>
                <a:tc>
                  <a:txBody>
                    <a:bodyPr/>
                    <a:lstStyle/>
                    <a:p>
                      <a:pPr marL="0" algn="l" defTabSz="914400" rtl="0" eaLnBrk="1" latinLnBrk="0" hangingPunct="1"/>
                      <a:r>
                        <a:rPr lang="fr-FR" sz="2400" kern="1200" dirty="0">
                          <a:solidFill>
                            <a:schemeClr val="accent5">
                              <a:lumMod val="50000"/>
                            </a:schemeClr>
                          </a:solidFill>
                          <a:latin typeface="+mn-lt"/>
                          <a:ea typeface="+mn-ea"/>
                          <a:cs typeface="+mn-cs"/>
                        </a:rPr>
                        <a:t>prévenir</a:t>
                      </a:r>
                    </a:p>
                  </a:txBody>
                  <a:tcPr/>
                </a:tc>
                <a:extLst>
                  <a:ext uri="{0D108BD9-81ED-4DB2-BD59-A6C34878D82A}">
                    <a16:rowId xmlns:a16="http://schemas.microsoft.com/office/drawing/2014/main" val="3938064189"/>
                  </a:ext>
                </a:extLst>
              </a:tr>
              <a:tr h="0">
                <a:tc>
                  <a:txBody>
                    <a:bodyPr/>
                    <a:lstStyle/>
                    <a:p>
                      <a:r>
                        <a:rPr lang="fr-FR" sz="2400" dirty="0">
                          <a:solidFill>
                            <a:schemeClr val="accent5">
                              <a:lumMod val="50000"/>
                            </a:schemeClr>
                          </a:solidFill>
                        </a:rPr>
                        <a:t>8. mords (bite)</a:t>
                      </a:r>
                    </a:p>
                  </a:txBody>
                  <a:tcPr/>
                </a:tc>
                <a:tc>
                  <a:txBody>
                    <a:bodyPr/>
                    <a:lstStyle/>
                    <a:p>
                      <a:endParaRPr lang="fr-FR" sz="2400" dirty="0">
                        <a:solidFill>
                          <a:schemeClr val="accent5">
                            <a:lumMod val="50000"/>
                          </a:schemeClr>
                        </a:solidFill>
                      </a:endParaRPr>
                    </a:p>
                  </a:txBody>
                  <a:tcPr/>
                </a:tc>
                <a:tc>
                  <a:txBody>
                    <a:bodyPr/>
                    <a:lstStyle/>
                    <a:p>
                      <a:endParaRPr lang="fr-FR" sz="2400" dirty="0">
                        <a:solidFill>
                          <a:schemeClr val="accent5">
                            <a:lumMod val="50000"/>
                          </a:schemeClr>
                        </a:solidFill>
                      </a:endParaRPr>
                    </a:p>
                  </a:txBody>
                  <a:tcPr/>
                </a:tc>
                <a:tc>
                  <a:txBody>
                    <a:bodyPr/>
                    <a:lstStyle/>
                    <a:p>
                      <a:pPr marL="0" algn="l" defTabSz="914400" rtl="0" eaLnBrk="1" latinLnBrk="0" hangingPunct="1"/>
                      <a:r>
                        <a:rPr lang="fr-FR" sz="2400" kern="1200" dirty="0">
                          <a:solidFill>
                            <a:schemeClr val="accent5">
                              <a:lumMod val="50000"/>
                            </a:schemeClr>
                          </a:solidFill>
                          <a:latin typeface="+mn-lt"/>
                          <a:ea typeface="+mn-ea"/>
                          <a:cs typeface="+mn-cs"/>
                        </a:rPr>
                        <a:t>mordre</a:t>
                      </a:r>
                    </a:p>
                  </a:txBody>
                  <a:tcPr/>
                </a:tc>
                <a:extLst>
                  <a:ext uri="{0D108BD9-81ED-4DB2-BD59-A6C34878D82A}">
                    <a16:rowId xmlns:a16="http://schemas.microsoft.com/office/drawing/2014/main" val="3662018618"/>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un </a:t>
            </a:r>
            <a:r>
              <a:rPr lang="en-GB" sz="3600" b="1" dirty="0" err="1">
                <a:solidFill>
                  <a:schemeClr val="bg1"/>
                </a:solidFill>
              </a:rPr>
              <a:t>infinitif</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9350" y="249869"/>
            <a:ext cx="1870570"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BB9B9AFC-5B15-4A75-A3A5-2597768469BC}"/>
              </a:ext>
            </a:extLst>
          </p:cNvPr>
          <p:cNvSpPr/>
          <p:nvPr/>
        </p:nvSpPr>
        <p:spPr>
          <a:xfrm>
            <a:off x="9051136" y="2419350"/>
            <a:ext cx="2286001" cy="40005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FF2B5EF4-FFF2-40B4-BE49-F238E27FC236}">
                <a16:creationId xmlns:a16="http://schemas.microsoft.com/office/drawing/2014/main" id="{A4EC1863-7995-4DEA-8C4B-4E71E203F761}"/>
              </a:ext>
            </a:extLst>
          </p:cNvPr>
          <p:cNvSpPr/>
          <p:nvPr/>
        </p:nvSpPr>
        <p:spPr>
          <a:xfrm>
            <a:off x="9051133" y="2891764"/>
            <a:ext cx="2286001" cy="40005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(like écrire)</a:t>
            </a:r>
          </a:p>
        </p:txBody>
      </p:sp>
      <p:sp>
        <p:nvSpPr>
          <p:cNvPr id="11" name="Rectangle 10">
            <a:extLst>
              <a:ext uri="{FF2B5EF4-FFF2-40B4-BE49-F238E27FC236}">
                <a16:creationId xmlns:a16="http://schemas.microsoft.com/office/drawing/2014/main" id="{13FD3A5C-B61E-42F4-86CE-8D66A958DF99}"/>
              </a:ext>
            </a:extLst>
          </p:cNvPr>
          <p:cNvSpPr/>
          <p:nvPr/>
        </p:nvSpPr>
        <p:spPr>
          <a:xfrm>
            <a:off x="9051132" y="3366162"/>
            <a:ext cx="2286001" cy="40005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(like choisir)</a:t>
            </a:r>
          </a:p>
        </p:txBody>
      </p:sp>
      <p:sp>
        <p:nvSpPr>
          <p:cNvPr id="12" name="Rectangle 11">
            <a:extLst>
              <a:ext uri="{FF2B5EF4-FFF2-40B4-BE49-F238E27FC236}">
                <a16:creationId xmlns:a16="http://schemas.microsoft.com/office/drawing/2014/main" id="{9C8DCDBF-AC45-4D00-9BF9-E4D00625F983}"/>
              </a:ext>
            </a:extLst>
          </p:cNvPr>
          <p:cNvSpPr/>
          <p:nvPr/>
        </p:nvSpPr>
        <p:spPr>
          <a:xfrm>
            <a:off x="9051133" y="3830410"/>
            <a:ext cx="2286001" cy="40005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(like lire)</a:t>
            </a:r>
          </a:p>
        </p:txBody>
      </p:sp>
      <p:sp>
        <p:nvSpPr>
          <p:cNvPr id="13" name="Rectangle 12">
            <a:extLst>
              <a:ext uri="{FF2B5EF4-FFF2-40B4-BE49-F238E27FC236}">
                <a16:creationId xmlns:a16="http://schemas.microsoft.com/office/drawing/2014/main" id="{1F8DDC6C-2223-4F98-A5FC-09405F86766E}"/>
              </a:ext>
            </a:extLst>
          </p:cNvPr>
          <p:cNvSpPr/>
          <p:nvPr/>
        </p:nvSpPr>
        <p:spPr>
          <a:xfrm>
            <a:off x="9051135" y="4302677"/>
            <a:ext cx="2286001" cy="40005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71B4A5AF-5473-4C0F-AE39-B1F536E0F039}"/>
              </a:ext>
            </a:extLst>
          </p:cNvPr>
          <p:cNvSpPr/>
          <p:nvPr/>
        </p:nvSpPr>
        <p:spPr>
          <a:xfrm>
            <a:off x="9051133" y="4744663"/>
            <a:ext cx="2286001" cy="40005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(like prendre)</a:t>
            </a:r>
          </a:p>
        </p:txBody>
      </p:sp>
      <p:sp>
        <p:nvSpPr>
          <p:cNvPr id="15" name="Rectangle 14">
            <a:extLst>
              <a:ext uri="{FF2B5EF4-FFF2-40B4-BE49-F238E27FC236}">
                <a16:creationId xmlns:a16="http://schemas.microsoft.com/office/drawing/2014/main" id="{CEB59671-1298-4974-AF53-0C0D4FE3AD99}"/>
              </a:ext>
            </a:extLst>
          </p:cNvPr>
          <p:cNvSpPr/>
          <p:nvPr/>
        </p:nvSpPr>
        <p:spPr>
          <a:xfrm>
            <a:off x="9051133" y="5184953"/>
            <a:ext cx="2286001" cy="40005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(like venir)</a:t>
            </a:r>
          </a:p>
        </p:txBody>
      </p:sp>
      <p:sp>
        <p:nvSpPr>
          <p:cNvPr id="16" name="Rectangle 15">
            <a:extLst>
              <a:ext uri="{FF2B5EF4-FFF2-40B4-BE49-F238E27FC236}">
                <a16:creationId xmlns:a16="http://schemas.microsoft.com/office/drawing/2014/main" id="{6AE921B1-0118-446D-9A05-E34BC5C61171}"/>
              </a:ext>
            </a:extLst>
          </p:cNvPr>
          <p:cNvSpPr/>
          <p:nvPr/>
        </p:nvSpPr>
        <p:spPr>
          <a:xfrm>
            <a:off x="9051133" y="5631415"/>
            <a:ext cx="2286001" cy="40005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(like entendre)</a:t>
            </a:r>
          </a:p>
        </p:txBody>
      </p:sp>
      <p:pic>
        <p:nvPicPr>
          <p:cNvPr id="18" name="Picture 17" descr="green checkmark">
            <a:extLst>
              <a:ext uri="{FF2B5EF4-FFF2-40B4-BE49-F238E27FC236}">
                <a16:creationId xmlns:a16="http://schemas.microsoft.com/office/drawing/2014/main" id="{10125408-5C33-4953-9FE1-61D342EEEC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3250" y="2492785"/>
            <a:ext cx="282522" cy="294294"/>
          </a:xfrm>
          <a:prstGeom prst="rect">
            <a:avLst/>
          </a:prstGeom>
        </p:spPr>
      </p:pic>
      <p:pic>
        <p:nvPicPr>
          <p:cNvPr id="19" name="Picture 18" descr="green checkmark">
            <a:extLst>
              <a:ext uri="{FF2B5EF4-FFF2-40B4-BE49-F238E27FC236}">
                <a16:creationId xmlns:a16="http://schemas.microsoft.com/office/drawing/2014/main" id="{B8B6EDCD-61FA-4891-B15F-E2F8F6B0AB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3550" y="2937592"/>
            <a:ext cx="282522" cy="294294"/>
          </a:xfrm>
          <a:prstGeom prst="rect">
            <a:avLst/>
          </a:prstGeom>
        </p:spPr>
      </p:pic>
      <p:pic>
        <p:nvPicPr>
          <p:cNvPr id="20" name="Picture 19" descr="green checkmark">
            <a:extLst>
              <a:ext uri="{FF2B5EF4-FFF2-40B4-BE49-F238E27FC236}">
                <a16:creationId xmlns:a16="http://schemas.microsoft.com/office/drawing/2014/main" id="{C990F826-3E08-4169-AE6B-DDDF2C90F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3550" y="3413068"/>
            <a:ext cx="282522" cy="294294"/>
          </a:xfrm>
          <a:prstGeom prst="rect">
            <a:avLst/>
          </a:prstGeom>
        </p:spPr>
      </p:pic>
      <p:pic>
        <p:nvPicPr>
          <p:cNvPr id="21" name="Picture 20" descr="green checkmark">
            <a:extLst>
              <a:ext uri="{FF2B5EF4-FFF2-40B4-BE49-F238E27FC236}">
                <a16:creationId xmlns:a16="http://schemas.microsoft.com/office/drawing/2014/main" id="{B4E18BA5-2D1A-4AA9-8B56-D2FD8C52EE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3550" y="3888544"/>
            <a:ext cx="282522" cy="294294"/>
          </a:xfrm>
          <a:prstGeom prst="rect">
            <a:avLst/>
          </a:prstGeom>
        </p:spPr>
      </p:pic>
      <p:pic>
        <p:nvPicPr>
          <p:cNvPr id="22" name="Picture 21" descr="green checkmark">
            <a:extLst>
              <a:ext uri="{FF2B5EF4-FFF2-40B4-BE49-F238E27FC236}">
                <a16:creationId xmlns:a16="http://schemas.microsoft.com/office/drawing/2014/main" id="{8684A537-0702-45A5-801C-D27CFB67F1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3550" y="4355555"/>
            <a:ext cx="282522" cy="294294"/>
          </a:xfrm>
          <a:prstGeom prst="rect">
            <a:avLst/>
          </a:prstGeom>
        </p:spPr>
      </p:pic>
      <p:pic>
        <p:nvPicPr>
          <p:cNvPr id="23" name="Picture 22" descr="green checkmark">
            <a:extLst>
              <a:ext uri="{FF2B5EF4-FFF2-40B4-BE49-F238E27FC236}">
                <a16:creationId xmlns:a16="http://schemas.microsoft.com/office/drawing/2014/main" id="{ACABB088-AED9-4EC4-A88E-D23446BAEE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3250" y="4795199"/>
            <a:ext cx="282522" cy="294294"/>
          </a:xfrm>
          <a:prstGeom prst="rect">
            <a:avLst/>
          </a:prstGeom>
        </p:spPr>
      </p:pic>
      <p:pic>
        <p:nvPicPr>
          <p:cNvPr id="24" name="Picture 23" descr="green checkmark">
            <a:extLst>
              <a:ext uri="{FF2B5EF4-FFF2-40B4-BE49-F238E27FC236}">
                <a16:creationId xmlns:a16="http://schemas.microsoft.com/office/drawing/2014/main" id="{1E447FAA-4A64-40F7-AC59-1062DB7785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3250" y="5237831"/>
            <a:ext cx="282522" cy="294294"/>
          </a:xfrm>
          <a:prstGeom prst="rect">
            <a:avLst/>
          </a:prstGeom>
        </p:spPr>
      </p:pic>
      <p:pic>
        <p:nvPicPr>
          <p:cNvPr id="25" name="Picture 24" descr="green checkmark">
            <a:extLst>
              <a:ext uri="{FF2B5EF4-FFF2-40B4-BE49-F238E27FC236}">
                <a16:creationId xmlns:a16="http://schemas.microsoft.com/office/drawing/2014/main" id="{03DA95D6-C4EA-4C60-97FA-918548D76D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3250" y="5702172"/>
            <a:ext cx="282522" cy="294294"/>
          </a:xfrm>
          <a:prstGeom prst="rect">
            <a:avLst/>
          </a:prstGeom>
        </p:spPr>
      </p:pic>
      <p:sp>
        <p:nvSpPr>
          <p:cNvPr id="26" name="TextBox 25">
            <a:extLst>
              <a:ext uri="{FF2B5EF4-FFF2-40B4-BE49-F238E27FC236}">
                <a16:creationId xmlns:a16="http://schemas.microsoft.com/office/drawing/2014/main" id="{68C21BB7-533F-45C9-AE6F-9357F072901B}"/>
              </a:ext>
            </a:extLst>
          </p:cNvPr>
          <p:cNvSpPr txBox="1"/>
          <p:nvPr/>
        </p:nvSpPr>
        <p:spPr>
          <a:xfrm>
            <a:off x="328435" y="1257757"/>
            <a:ext cx="116893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C’est la forme ‘je’ ou </a:t>
            </a:r>
            <a:r>
              <a:rPr lang="fr-FR" sz="2400" dirty="0">
                <a:solidFill>
                  <a:srgbClr val="4472C4">
                    <a:lumMod val="50000"/>
                  </a:srgbClr>
                </a:solidFill>
                <a:latin typeface="Century Gothic" panose="020F0302020204030204"/>
              </a:rPr>
              <a:t>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infinitif ? Écris l’autre forme. </a:t>
            </a:r>
          </a:p>
        </p:txBody>
      </p:sp>
      <p:sp>
        <p:nvSpPr>
          <p:cNvPr id="27" name="Rectangle 26">
            <a:extLst>
              <a:ext uri="{FF2B5EF4-FFF2-40B4-BE49-F238E27FC236}">
                <a16:creationId xmlns:a16="http://schemas.microsoft.com/office/drawing/2014/main" id="{3469DF92-28C1-4305-82DA-880888E46639}"/>
              </a:ext>
            </a:extLst>
          </p:cNvPr>
          <p:cNvSpPr/>
          <p:nvPr/>
        </p:nvSpPr>
        <p:spPr>
          <a:xfrm>
            <a:off x="4980870" y="1210874"/>
            <a:ext cx="3835730" cy="555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3959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L’usage</a:t>
            </a:r>
            <a:r>
              <a:rPr lang="en-GB" sz="3600" b="1" dirty="0">
                <a:solidFill>
                  <a:schemeClr val="bg1"/>
                </a:solidFill>
              </a:rPr>
              <a:t> de </a:t>
            </a:r>
            <a:r>
              <a:rPr lang="en-GB" sz="3600" b="1" dirty="0" err="1">
                <a:solidFill>
                  <a:schemeClr val="bg1"/>
                </a:solidFill>
              </a:rPr>
              <a:t>l’infinitif</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DF9F18FC-1E50-40B0-91AC-36BA896007A3}"/>
              </a:ext>
            </a:extLst>
          </p:cNvPr>
          <p:cNvSpPr txBox="1"/>
          <p:nvPr/>
        </p:nvSpPr>
        <p:spPr>
          <a:xfrm>
            <a:off x="179770" y="1327428"/>
            <a:ext cx="11832460" cy="4708981"/>
          </a:xfrm>
          <a:prstGeom prst="rect">
            <a:avLst/>
          </a:prstGeom>
          <a:noFill/>
        </p:spPr>
        <p:txBody>
          <a:bodyPr wrap="square" rtlCol="0">
            <a:spAutoFit/>
          </a:bodyPr>
          <a:lstStyle/>
          <a:p>
            <a:pPr lvl="0">
              <a:defRPr/>
            </a:pPr>
            <a:r>
              <a:rPr lang="en-US" sz="2400" dirty="0">
                <a:solidFill>
                  <a:srgbClr val="4472C4">
                    <a:lumMod val="50000"/>
                  </a:srgbClr>
                </a:solidFill>
                <a:latin typeface="Century Gothic" panose="020F0302020204030204"/>
              </a:rPr>
              <a:t>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 infinitive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long form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can be used as the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 </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a:t>
            </a:r>
            <a:r>
              <a:rPr kumimoji="0" lang="en-US" sz="24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 sentence to express an </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activity</a:t>
            </a:r>
            <a:r>
              <a:rPr kumimoji="0" lang="en-US" sz="24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It works like a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noun </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a:t>
            </a:r>
            <a:r>
              <a:rPr kumimoji="0" lang="en-US" sz="24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is often the </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first word </a:t>
            </a:r>
            <a:r>
              <a:rPr kumimoji="0" lang="en-US" sz="24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in the sentence:</a:t>
            </a:r>
            <a:endParaRPr lang="en-US" sz="2400" b="1" dirty="0">
              <a:solidFill>
                <a:srgbClr val="4472C4">
                  <a:lumMod val="50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E87D1E"/>
                </a:solidFill>
                <a:effectLst/>
                <a:uLnTx/>
                <a:uFillTx/>
                <a:latin typeface="Century Gothic" panose="020F0302020204030204"/>
                <a:ea typeface="+mn-ea"/>
                <a:cs typeface="+mn-cs"/>
              </a:rPr>
              <a:t>Conduire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dans la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neige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difficile.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a:defRPr/>
            </a:pPr>
            <a:r>
              <a:rPr lang="en-US" sz="2400" dirty="0">
                <a:solidFill>
                  <a:srgbClr val="4472C4">
                    <a:lumMod val="50000"/>
                  </a:srgbClr>
                </a:solidFill>
              </a:rPr>
              <a:t>We normally translate this using the English verb in the </a:t>
            </a:r>
            <a:r>
              <a:rPr lang="en-US" sz="2400" b="1" dirty="0">
                <a:solidFill>
                  <a:srgbClr val="4472C4">
                    <a:lumMod val="50000"/>
                  </a:srgbClr>
                </a:solidFill>
              </a:rPr>
              <a:t>–</a:t>
            </a:r>
            <a:r>
              <a:rPr lang="en-US" sz="2400" b="1" dirty="0" err="1">
                <a:solidFill>
                  <a:srgbClr val="4472C4">
                    <a:lumMod val="50000"/>
                  </a:srgbClr>
                </a:solidFill>
              </a:rPr>
              <a:t>ing</a:t>
            </a:r>
            <a:r>
              <a:rPr lang="en-US" sz="2400" b="1" dirty="0">
                <a:solidFill>
                  <a:srgbClr val="4472C4">
                    <a:lumMod val="50000"/>
                  </a:srgbClr>
                </a:solidFill>
              </a:rPr>
              <a:t> </a:t>
            </a:r>
            <a:r>
              <a:rPr lang="en-US" sz="2400" dirty="0">
                <a:solidFill>
                  <a:srgbClr val="4472C4">
                    <a:lumMod val="50000"/>
                  </a:srgbClr>
                </a:solidFill>
              </a:rPr>
              <a:t>form:</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87D1E"/>
                </a:solidFill>
                <a:effectLst/>
                <a:uLnTx/>
                <a:uFillTx/>
                <a:latin typeface="Century Gothic" panose="020F0302020204030204"/>
                <a:ea typeface="+mn-ea"/>
                <a:cs typeface="+mn-cs"/>
              </a:rPr>
              <a:t>Driving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the snow is difficult.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verb in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short form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the start of a sentence normally indicates a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question about what someone or something is doing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87D1E"/>
                </a:solidFill>
                <a:effectLst/>
                <a:uLnTx/>
                <a:uFillTx/>
                <a:latin typeface="Century Gothic" panose="020F0302020204030204"/>
                <a:ea typeface="+mn-ea"/>
                <a:cs typeface="+mn-cs"/>
              </a:rPr>
              <a:t>Conduit-il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dans la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neige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1" i="0" u="none" strike="noStrike" kern="1200" cap="none" spc="0" normalizeH="0" baseline="0" noProof="0" dirty="0">
                <a:ln>
                  <a:noFill/>
                </a:ln>
                <a:solidFill>
                  <a:srgbClr val="E87D1E"/>
                </a:solidFill>
                <a:effectLst/>
                <a:uLnTx/>
                <a:uFillTx/>
                <a:latin typeface="Century Gothic" panose="020F0302020204030204"/>
                <a:ea typeface="+mn-ea"/>
                <a:cs typeface="+mn-cs"/>
              </a:rPr>
              <a:t>Is he driving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the snow ?</a:t>
            </a:r>
          </a:p>
        </p:txBody>
      </p:sp>
      <p:sp>
        <p:nvSpPr>
          <p:cNvPr id="3" name="Speech Bubble: Rectangle with Corners Rounded 2">
            <a:extLst>
              <a:ext uri="{FF2B5EF4-FFF2-40B4-BE49-F238E27FC236}">
                <a16:creationId xmlns:a16="http://schemas.microsoft.com/office/drawing/2014/main" id="{6C8BC2F3-56FD-4DC8-957A-D8E33B9C94BF}"/>
              </a:ext>
            </a:extLst>
          </p:cNvPr>
          <p:cNvSpPr/>
          <p:nvPr/>
        </p:nvSpPr>
        <p:spPr>
          <a:xfrm>
            <a:off x="2562672" y="646916"/>
            <a:ext cx="4490503" cy="1638154"/>
          </a:xfrm>
          <a:prstGeom prst="wedgeRoundRectCallout">
            <a:avLst>
              <a:gd name="adj1" fmla="val -22583"/>
              <a:gd name="adj2" fmla="val 63245"/>
              <a:gd name="adj3" fmla="val 16667"/>
            </a:avLst>
          </a:prstGeom>
          <a:solidFill>
            <a:srgbClr val="105076"/>
          </a:solidFill>
          <a:ln>
            <a:solidFill>
              <a:srgbClr val="EE6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When</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the sentence starts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with</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an infinitive, the </a:t>
            </a:r>
            <a:r>
              <a:rPr kumimoji="0" lang="fr-FR"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activity</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often</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followed</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by a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comma + ‘c’est’.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different</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from</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English.</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Speech Bubble: Rectangle with Corners Rounded 8">
            <a:extLst>
              <a:ext uri="{FF2B5EF4-FFF2-40B4-BE49-F238E27FC236}">
                <a16:creationId xmlns:a16="http://schemas.microsoft.com/office/drawing/2014/main" id="{8B64739A-4E20-4F34-B794-E68120B09F11}"/>
              </a:ext>
            </a:extLst>
          </p:cNvPr>
          <p:cNvSpPr/>
          <p:nvPr/>
        </p:nvSpPr>
        <p:spPr>
          <a:xfrm>
            <a:off x="7419418" y="2092196"/>
            <a:ext cx="4490503" cy="985628"/>
          </a:xfrm>
          <a:prstGeom prst="wedgeRoundRectCallout">
            <a:avLst>
              <a:gd name="adj1" fmla="val -22583"/>
              <a:gd name="adj2" fmla="val 63245"/>
              <a:gd name="adj3" fmla="val 16667"/>
            </a:avLst>
          </a:prstGeom>
          <a:solidFill>
            <a:srgbClr val="105076"/>
          </a:solidFill>
          <a:ln>
            <a:solidFill>
              <a:srgbClr val="EE6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Where</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else</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have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you</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seen</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verb</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the start of a sentence?</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Speech Bubble: Rectangle with Corners Rounded 10">
            <a:extLst>
              <a:ext uri="{FF2B5EF4-FFF2-40B4-BE49-F238E27FC236}">
                <a16:creationId xmlns:a16="http://schemas.microsoft.com/office/drawing/2014/main" id="{2BFCC5CC-9811-461A-A3C3-DF9EE543D289}"/>
              </a:ext>
            </a:extLst>
          </p:cNvPr>
          <p:cNvSpPr/>
          <p:nvPr/>
        </p:nvSpPr>
        <p:spPr>
          <a:xfrm>
            <a:off x="6256928" y="3429000"/>
            <a:ext cx="5675929" cy="1883461"/>
          </a:xfrm>
          <a:prstGeom prst="wedgeRoundRectCallout">
            <a:avLst>
              <a:gd name="adj1" fmla="val -22583"/>
              <a:gd name="adj2" fmla="val 63245"/>
              <a:gd name="adj3" fmla="val 16667"/>
            </a:avLst>
          </a:prstGeom>
          <a:solidFill>
            <a:srgbClr val="105076"/>
          </a:solidFill>
          <a:ln>
            <a:solidFill>
              <a:srgbClr val="EE6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Remember</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 inversion questions, the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verb</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and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subject</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swap places: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Prend-il</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le train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If the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verbs</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ends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with</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vowel</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we</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add</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 before “il/</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elle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Prépare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-t-il le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déjeuner ?</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786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1"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D501468B-3B67-B345-A164-F0FD9386B8AF}" vid="{0B0ACFC0-23DE-1147-806D-67F8822142AC}"/>
    </a:ext>
  </a:extLst>
</a:theme>
</file>

<file path=ppt/theme/theme3.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7239</Words>
  <Application>Microsoft Office PowerPoint</Application>
  <PresentationFormat>Widescreen</PresentationFormat>
  <Paragraphs>991</Paragraphs>
  <Slides>33</Slides>
  <Notes>33</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33</vt:i4>
      </vt:variant>
    </vt:vector>
  </HeadingPairs>
  <TitlesOfParts>
    <vt:vector size="43" baseType="lpstr">
      <vt:lpstr>-apple-system</vt:lpstr>
      <vt:lpstr>Arial</vt:lpstr>
      <vt:lpstr>Arial Rounded MT Bold</vt:lpstr>
      <vt:lpstr>Calibri</vt:lpstr>
      <vt:lpstr>Century Gothic</vt:lpstr>
      <vt:lpstr>Tw Cen MT</vt:lpstr>
      <vt:lpstr>1_Office Theme</vt:lpstr>
      <vt:lpstr>4_Office Theme</vt:lpstr>
      <vt:lpstr>NCELP Theme</vt:lpstr>
      <vt:lpstr>2_Office Theme</vt:lpstr>
      <vt:lpstr>Travel activities in France </vt:lpstr>
      <vt:lpstr>qu</vt:lpstr>
      <vt:lpstr>Mots qui finissent par -que  </vt:lpstr>
      <vt:lpstr>Mots qui finissent par -que  </vt:lpstr>
      <vt:lpstr>Jeanne d’Arc à Chinon</vt:lpstr>
      <vt:lpstr>L’infinitif</vt:lpstr>
      <vt:lpstr>C'est un infinitif ?</vt:lpstr>
      <vt:lpstr>C'est un infinitif ?</vt:lpstr>
      <vt:lpstr>L’usage de l’infinitif</vt:lpstr>
      <vt:lpstr>Amir pense aux vacances </vt:lpstr>
      <vt:lpstr>Amir pense aux vacances </vt:lpstr>
      <vt:lpstr>Finis la phrase !</vt:lpstr>
      <vt:lpstr>Finis la phrase !</vt:lpstr>
      <vt:lpstr>Finis la phrase ! (B)</vt:lpstr>
      <vt:lpstr>Finis la phrase ! (A)</vt:lpstr>
      <vt:lpstr>Travel activities in France </vt:lpstr>
      <vt:lpstr>qu</vt:lpstr>
      <vt:lpstr>Mots qui finissent par -que  </vt:lpstr>
      <vt:lpstr>Mots qui finissent par -ique  </vt:lpstr>
      <vt:lpstr>Vocabulaire</vt:lpstr>
      <vt:lpstr>Versailles</vt:lpstr>
      <vt:lpstr>Uses of infinitives: modal verbs</vt:lpstr>
      <vt:lpstr>Un message d’Amandine</vt:lpstr>
      <vt:lpstr>Uses of infinitives: aimer and aller</vt:lpstr>
      <vt:lpstr>Amir et Océane parle du voyage</vt:lpstr>
      <vt:lpstr>Amir et Océane parle du voyage</vt:lpstr>
      <vt:lpstr>Amir et Océane parle du voyage</vt:lpstr>
      <vt:lpstr>Amir et Océane parle du voyage</vt:lpstr>
      <vt:lpstr>Amir et Océane parle du voyage</vt:lpstr>
      <vt:lpstr>pour/sans + infinitif</vt:lpstr>
      <vt:lpstr>Un message à Abdel</vt:lpstr>
      <vt:lpstr>La Vallée d’Aoste</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Louise Bibbey</cp:lastModifiedBy>
  <cp:revision>688</cp:revision>
  <dcterms:created xsi:type="dcterms:W3CDTF">2021-01-26T12:41:57Z</dcterms:created>
  <dcterms:modified xsi:type="dcterms:W3CDTF">2022-08-08T14:23:55Z</dcterms:modified>
</cp:coreProperties>
</file>