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4" r:id="rId1"/>
    <p:sldMasterId id="2147483746" r:id="rId2"/>
  </p:sldMasterIdLst>
  <p:notesMasterIdLst>
    <p:notesMasterId r:id="rId6"/>
  </p:notesMasterIdLst>
  <p:sldIdLst>
    <p:sldId id="258" r:id="rId3"/>
    <p:sldId id="259" r:id="rId4"/>
    <p:sldId id="260" r:id="rId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talie Finlayson" initials="NF" lastIdx="5" clrIdx="0">
    <p:extLst>
      <p:ext uri="{19B8F6BF-5375-455C-9EA6-DF929625EA0E}">
        <p15:presenceInfo xmlns:p15="http://schemas.microsoft.com/office/powerpoint/2012/main" userId="Natalie Finlayson" providerId="None"/>
      </p:ext>
    </p:extLst>
  </p:cmAuthor>
  <p:cmAuthor id="2" name="falafalie@gmail.com" initials="f" lastIdx="1" clrIdx="1">
    <p:extLst>
      <p:ext uri="{19B8F6BF-5375-455C-9EA6-DF929625EA0E}">
        <p15:presenceInfo xmlns:p15="http://schemas.microsoft.com/office/powerpoint/2012/main" userId="1dbfc56e662127c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A520"/>
    <a:srgbClr val="115076"/>
    <a:srgbClr val="FBC1F7"/>
    <a:srgbClr val="FBF0D5"/>
    <a:srgbClr val="E3EA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7283F0C-659A-4994-975D-93B1857162E5}" v="113" dt="2020-04-01T13:08:49.807"/>
    <p1510:client id="{7F60C301-FC1C-43F7-BB5D-9190590DFCF0}" v="3" dt="2020-04-02T12:14:56.26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27" autoAdjust="0"/>
    <p:restoredTop sz="75036" autoAdjust="0"/>
  </p:normalViewPr>
  <p:slideViewPr>
    <p:cSldViewPr snapToGrid="0">
      <p:cViewPr varScale="1">
        <p:scale>
          <a:sx n="83" d="100"/>
          <a:sy n="83" d="100"/>
        </p:scale>
        <p:origin x="1674" y="8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326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13" Type="http://schemas.microsoft.com/office/2016/11/relationships/changesInfo" Target="changesInfos/changesInfo1.xml"/><Relationship Id="rId3" Type="http://schemas.openxmlformats.org/officeDocument/2006/relationships/slide" Target="slides/slide1.xml"/><Relationship Id="rId7" Type="http://schemas.openxmlformats.org/officeDocument/2006/relationships/commentAuthors" Target="commentAuthor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notesMaster" Target="notesMasters/notesMaster1.xml"/><Relationship Id="rId11" Type="http://schemas.openxmlformats.org/officeDocument/2006/relationships/tableStyles" Target="tableStyles.xml"/><Relationship Id="rId5" Type="http://schemas.openxmlformats.org/officeDocument/2006/relationships/slide" Target="slides/slide3.xml"/><Relationship Id="rId10"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viewProps" Target="viewProps.xml"/><Relationship Id="rId14"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alafalie@gmail.com" userId="1dbfc56e662127cb" providerId="LiveId" clId="{7F60C301-FC1C-43F7-BB5D-9190590DFCF0}"/>
    <pc:docChg chg="addSld delSld modSld">
      <pc:chgData name="falafalie@gmail.com" userId="1dbfc56e662127cb" providerId="LiveId" clId="{7F60C301-FC1C-43F7-BB5D-9190590DFCF0}" dt="2020-04-02T12:15:00.645" v="4" actId="2696"/>
      <pc:docMkLst>
        <pc:docMk/>
      </pc:docMkLst>
      <pc:sldChg chg="del">
        <pc:chgData name="falafalie@gmail.com" userId="1dbfc56e662127cb" providerId="LiveId" clId="{7F60C301-FC1C-43F7-BB5D-9190590DFCF0}" dt="2020-04-02T12:14:59.971" v="3" actId="2696"/>
        <pc:sldMkLst>
          <pc:docMk/>
          <pc:sldMk cId="2011517456" sldId="275"/>
        </pc:sldMkLst>
      </pc:sldChg>
      <pc:sldChg chg="del">
        <pc:chgData name="falafalie@gmail.com" userId="1dbfc56e662127cb" providerId="LiveId" clId="{7F60C301-FC1C-43F7-BB5D-9190590DFCF0}" dt="2020-04-02T12:15:00.645" v="4" actId="2696"/>
        <pc:sldMkLst>
          <pc:docMk/>
          <pc:sldMk cId="2621016757" sldId="276"/>
        </pc:sldMkLst>
      </pc:sldChg>
      <pc:sldChg chg="add del">
        <pc:chgData name="falafalie@gmail.com" userId="1dbfc56e662127cb" providerId="LiveId" clId="{7F60C301-FC1C-43F7-BB5D-9190590DFCF0}" dt="2020-04-02T12:14:56.082" v="1"/>
        <pc:sldMkLst>
          <pc:docMk/>
          <pc:sldMk cId="2731549577" sldId="279"/>
        </pc:sldMkLst>
      </pc:sldChg>
      <pc:sldChg chg="add">
        <pc:chgData name="falafalie@gmail.com" userId="1dbfc56e662127cb" providerId="LiveId" clId="{7F60C301-FC1C-43F7-BB5D-9190590DFCF0}" dt="2020-04-02T12:14:56.259" v="2"/>
        <pc:sldMkLst>
          <pc:docMk/>
          <pc:sldMk cId="4073821948" sldId="279"/>
        </pc:sldMkLst>
      </pc:sldChg>
      <pc:sldChg chg="add del">
        <pc:chgData name="falafalie@gmail.com" userId="1dbfc56e662127cb" providerId="LiveId" clId="{7F60C301-FC1C-43F7-BB5D-9190590DFCF0}" dt="2020-04-02T12:14:56.082" v="1"/>
        <pc:sldMkLst>
          <pc:docMk/>
          <pc:sldMk cId="2304032036" sldId="280"/>
        </pc:sldMkLst>
      </pc:sldChg>
      <pc:sldChg chg="add">
        <pc:chgData name="falafalie@gmail.com" userId="1dbfc56e662127cb" providerId="LiveId" clId="{7F60C301-FC1C-43F7-BB5D-9190590DFCF0}" dt="2020-04-02T12:14:56.259" v="2"/>
        <pc:sldMkLst>
          <pc:docMk/>
          <pc:sldMk cId="3492573894" sldId="28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21/05/2020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smtClean="0"/>
              <a:t>Revision</a:t>
            </a:r>
            <a:r>
              <a:rPr lang="en-GB" sz="1200" b="0" baseline="0" dirty="0" smtClean="0"/>
              <a:t> of HABEN and SEIN [all persons taught so far: </a:t>
            </a:r>
            <a:r>
              <a:rPr lang="en-GB" sz="1200" b="0" baseline="0" dirty="0" err="1" smtClean="0"/>
              <a:t>ich</a:t>
            </a:r>
            <a:r>
              <a:rPr lang="en-GB" sz="1200" b="0" baseline="0" dirty="0" smtClean="0"/>
              <a:t>, du, </a:t>
            </a:r>
            <a:r>
              <a:rPr lang="en-GB" sz="1200" b="0" baseline="0" dirty="0" err="1" smtClean="0"/>
              <a:t>er</a:t>
            </a:r>
            <a:r>
              <a:rPr lang="en-GB" sz="1200" b="0" baseline="0" dirty="0" smtClean="0"/>
              <a:t>/</a:t>
            </a:r>
            <a:r>
              <a:rPr lang="en-GB" sz="1200" b="0" baseline="0" dirty="0" err="1" smtClean="0"/>
              <a:t>sie</a:t>
            </a:r>
            <a:r>
              <a:rPr lang="en-GB" sz="1200" b="0" baseline="0" dirty="0" smtClean="0"/>
              <a:t>/</a:t>
            </a:r>
            <a:r>
              <a:rPr lang="en-GB" sz="1200" b="0" baseline="0" dirty="0" err="1" smtClean="0"/>
              <a:t>es</a:t>
            </a:r>
            <a:r>
              <a:rPr lang="en-GB" sz="1200" b="0" baseline="0" dirty="0" smtClean="0"/>
              <a:t>, </a:t>
            </a:r>
            <a:r>
              <a:rPr lang="en-GB" sz="1200" b="0" baseline="0" dirty="0" err="1" smtClean="0"/>
              <a:t>wir</a:t>
            </a:r>
            <a:r>
              <a:rPr lang="en-GB" sz="1200" b="0" baseline="0" dirty="0" smtClean="0"/>
              <a:t>, </a:t>
            </a:r>
            <a:r>
              <a:rPr lang="en-GB" sz="1200" b="0" baseline="0" dirty="0" err="1" smtClean="0"/>
              <a:t>sie</a:t>
            </a:r>
            <a:r>
              <a:rPr lang="en-GB" sz="1200" b="0" baseline="0" dirty="0" smtClean="0"/>
              <a:t>]</a:t>
            </a:r>
            <a:endParaRPr lang="en-GB" sz="1200" b="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smtClean="0"/>
              <a:t>No new vocabulary</a:t>
            </a:r>
            <a:r>
              <a:rPr lang="en-GB" sz="1200" b="1" baseline="0" dirty="0" smtClean="0"/>
              <a:t> or revisited vocabulary this week.  Vocabulary will recycle language previously taught across the whole year.</a:t>
            </a:r>
            <a:endParaRPr lang="en-GB" sz="1200"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26980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a:t>Vokabeln</a:t>
            </a:r>
            <a:r>
              <a:rPr lang="en-GB" b="1" baseline="0" dirty="0"/>
              <a:t/>
            </a:r>
            <a:br>
              <a:rPr lang="en-GB" b="1" baseline="0" dirty="0"/>
            </a:br>
            <a:r>
              <a:rPr lang="en-GB" b="0" baseline="0" dirty="0"/>
              <a:t>This listening </a:t>
            </a:r>
            <a:r>
              <a:rPr lang="en-GB" b="0" baseline="0" dirty="0" smtClean="0"/>
              <a:t>activity </a:t>
            </a:r>
            <a:r>
              <a:rPr lang="en-GB" b="0" baseline="0" dirty="0"/>
              <a:t>revisits 48 words from Y7.  For each question, students listen to a list of six words and identify the category that best fits.</a:t>
            </a:r>
            <a:br>
              <a:rPr lang="en-GB" b="0" baseline="0" dirty="0"/>
            </a:br>
            <a:r>
              <a:rPr lang="en-GB" b="1" i="1" baseline="0" dirty="0"/>
              <a:t>Note:</a:t>
            </a:r>
            <a:r>
              <a:rPr lang="en-GB" b="0" baseline="0" dirty="0"/>
              <a:t> To ensure that students think about the meaning of all the words, the selection begins with the less obvious words and finishes with the most transparent.</a:t>
            </a:r>
            <a:br>
              <a:rPr lang="en-GB" b="0" baseline="0" dirty="0"/>
            </a:br>
            <a:r>
              <a:rPr lang="en-GB" b="0" baseline="0" dirty="0"/>
              <a:t>Students may find it useful to try to note down as many of the words as they can, so that they have a little more time to process meaning and consider the categories.  However, transcription is not the main aim of the task so the speed of delivery will reflect this.</a:t>
            </a:r>
            <a:br>
              <a:rPr lang="en-GB" b="0" baseline="0" dirty="0"/>
            </a:br>
            <a:r>
              <a:rPr lang="en-GB" b="0" baseline="0" dirty="0"/>
              <a:t/>
            </a:r>
            <a:br>
              <a:rPr lang="en-GB" b="0" baseline="0" dirty="0"/>
            </a:br>
            <a:r>
              <a:rPr lang="en-GB" b="0" baseline="0" dirty="0"/>
              <a:t>Teachers to ensure that all of the category words are still known.</a:t>
            </a:r>
            <a:br>
              <a:rPr lang="en-GB" b="0" baseline="0" dirty="0"/>
            </a:b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The first one can be done as a worked example with students.</a:t>
            </a:r>
            <a:br>
              <a:rPr lang="en-GB" b="0" baseline="0" dirty="0"/>
            </a:br>
            <a:r>
              <a:rPr lang="en-GB" b="0" baseline="0" dirty="0"/>
              <a:t/>
            </a:r>
            <a:br>
              <a:rPr lang="en-GB" b="0" baseline="0" dirty="0"/>
            </a:br>
            <a:r>
              <a:rPr lang="en-GB" b="1" baseline="0" dirty="0"/>
              <a:t>Transcript (minus the category words):</a:t>
            </a:r>
            <a:r>
              <a:rPr lang="en-GB" b="0" baseline="0" dirty="0"/>
              <a:t/>
            </a:r>
            <a:br>
              <a:rPr lang="en-GB" b="0" baseline="0" dirty="0"/>
            </a:br>
            <a:r>
              <a:rPr lang="en-GB" b="0" baseline="0" dirty="0"/>
              <a:t/>
            </a:r>
            <a:br>
              <a:rPr lang="en-GB" b="0" baseline="0" dirty="0"/>
            </a:br>
            <a:r>
              <a:rPr lang="en-GB" sz="1200" b="1" kern="1200" dirty="0">
                <a:solidFill>
                  <a:schemeClr val="tx1"/>
                </a:solidFill>
                <a:effectLst/>
                <a:latin typeface="+mn-lt"/>
                <a:ea typeface="+mn-ea"/>
                <a:cs typeface="+mn-cs"/>
              </a:rPr>
              <a:t>1/ </a:t>
            </a:r>
            <a:r>
              <a:rPr lang="en-GB" sz="1200" b="1" kern="1200" dirty="0" err="1">
                <a:solidFill>
                  <a:schemeClr val="tx1"/>
                </a:solidFill>
                <a:effectLst/>
                <a:latin typeface="+mn-lt"/>
                <a:ea typeface="+mn-ea"/>
                <a:cs typeface="+mn-cs"/>
              </a:rPr>
              <a:t>Familie</a:t>
            </a:r>
            <a:r>
              <a:rPr lang="en-GB" sz="1200" b="1" kern="1200" dirty="0">
                <a:solidFill>
                  <a:schemeClr val="tx1"/>
                </a:solidFill>
                <a:effectLst/>
                <a:latin typeface="+mn-lt"/>
                <a:ea typeface="+mn-ea"/>
                <a:cs typeface="+mn-cs"/>
              </a:rPr>
              <a:t> [310] - </a:t>
            </a:r>
            <a:r>
              <a:rPr lang="en-GB" sz="1200" kern="1200" dirty="0">
                <a:solidFill>
                  <a:schemeClr val="tx1"/>
                </a:solidFill>
                <a:effectLst/>
                <a:latin typeface="+mn-lt"/>
                <a:ea typeface="+mn-ea"/>
                <a:cs typeface="+mn-cs"/>
              </a:rPr>
              <a:t>das Kind [106], </a:t>
            </a:r>
            <a:r>
              <a:rPr lang="en-GB" sz="1200" kern="1200" dirty="0" err="1">
                <a:solidFill>
                  <a:schemeClr val="tx1"/>
                </a:solidFill>
                <a:effectLst/>
                <a:latin typeface="+mn-lt"/>
                <a:ea typeface="+mn-ea"/>
                <a:cs typeface="+mn-cs"/>
              </a:rPr>
              <a:t>wohnen</a:t>
            </a:r>
            <a:r>
              <a:rPr lang="en-GB" sz="1200" kern="1200" dirty="0">
                <a:solidFill>
                  <a:schemeClr val="tx1"/>
                </a:solidFill>
                <a:effectLst/>
                <a:latin typeface="+mn-lt"/>
                <a:ea typeface="+mn-ea"/>
                <a:cs typeface="+mn-cs"/>
              </a:rPr>
              <a:t> [380] </a:t>
            </a:r>
            <a:r>
              <a:rPr lang="en-GB" sz="1200" kern="1200" dirty="0" err="1">
                <a:solidFill>
                  <a:schemeClr val="tx1"/>
                </a:solidFill>
                <a:effectLst/>
                <a:latin typeface="+mn-lt"/>
                <a:ea typeface="+mn-ea"/>
                <a:cs typeface="+mn-cs"/>
              </a:rPr>
              <a:t>wichtig</a:t>
            </a:r>
            <a:r>
              <a:rPr lang="en-GB" sz="1200" kern="1200" dirty="0">
                <a:solidFill>
                  <a:schemeClr val="tx1"/>
                </a:solidFill>
                <a:effectLst/>
                <a:latin typeface="+mn-lt"/>
                <a:ea typeface="+mn-ea"/>
                <a:cs typeface="+mn-cs"/>
              </a:rPr>
              <a:t> [177], die </a:t>
            </a:r>
            <a:r>
              <a:rPr lang="en-GB" sz="1200" kern="1200" dirty="0" err="1">
                <a:solidFill>
                  <a:schemeClr val="tx1"/>
                </a:solidFill>
                <a:effectLst/>
                <a:latin typeface="+mn-lt"/>
                <a:ea typeface="+mn-ea"/>
                <a:cs typeface="+mn-cs"/>
              </a:rPr>
              <a:t>Eltern</a:t>
            </a:r>
            <a:r>
              <a:rPr lang="en-GB" sz="1200" kern="1200" dirty="0">
                <a:solidFill>
                  <a:schemeClr val="tx1"/>
                </a:solidFill>
                <a:effectLst/>
                <a:latin typeface="+mn-lt"/>
                <a:ea typeface="+mn-ea"/>
                <a:cs typeface="+mn-cs"/>
              </a:rPr>
              <a:t> [351], </a:t>
            </a:r>
            <a:r>
              <a:rPr lang="en-GB" sz="1200" kern="1200" dirty="0" err="1">
                <a:solidFill>
                  <a:schemeClr val="tx1"/>
                </a:solidFill>
                <a:effectLst/>
                <a:latin typeface="+mn-lt"/>
                <a:ea typeface="+mn-ea"/>
                <a:cs typeface="+mn-cs"/>
              </a:rPr>
              <a:t>mit</a:t>
            </a:r>
            <a:r>
              <a:rPr lang="en-GB" sz="1200" kern="1200" dirty="0">
                <a:solidFill>
                  <a:schemeClr val="tx1"/>
                </a:solidFill>
                <a:effectLst/>
                <a:latin typeface="+mn-lt"/>
                <a:ea typeface="+mn-ea"/>
                <a:cs typeface="+mn-cs"/>
              </a:rPr>
              <a:t> [13], die </a:t>
            </a:r>
            <a:r>
              <a:rPr lang="en-GB" sz="1200" kern="1200" dirty="0" err="1">
                <a:solidFill>
                  <a:schemeClr val="tx1"/>
                </a:solidFill>
                <a:effectLst/>
                <a:latin typeface="+mn-lt"/>
                <a:ea typeface="+mn-ea"/>
                <a:cs typeface="+mn-cs"/>
              </a:rPr>
              <a:t>Geschwister</a:t>
            </a:r>
            <a:r>
              <a:rPr lang="en-GB" sz="1200" kern="1200" dirty="0">
                <a:solidFill>
                  <a:schemeClr val="tx1"/>
                </a:solidFill>
                <a:effectLst/>
                <a:latin typeface="+mn-lt"/>
                <a:ea typeface="+mn-ea"/>
                <a:cs typeface="+mn-cs"/>
              </a:rPr>
              <a:t> [3090]</a:t>
            </a:r>
            <a:br>
              <a:rPr lang="en-GB" sz="1200" kern="1200" dirty="0">
                <a:solidFill>
                  <a:schemeClr val="tx1"/>
                </a:solidFill>
                <a:effectLst/>
                <a:latin typeface="+mn-lt"/>
                <a:ea typeface="+mn-ea"/>
                <a:cs typeface="+mn-cs"/>
              </a:rPr>
            </a:br>
            <a:r>
              <a:rPr lang="en-GB" sz="1200" b="1" kern="1200" dirty="0">
                <a:solidFill>
                  <a:schemeClr val="tx1"/>
                </a:solidFill>
                <a:effectLst/>
                <a:latin typeface="+mn-lt"/>
                <a:ea typeface="+mn-ea"/>
                <a:cs typeface="+mn-cs"/>
              </a:rPr>
              <a:t>2/ Jobs [1090] - </a:t>
            </a:r>
            <a:r>
              <a:rPr lang="en-GB" sz="1200" kern="1200" dirty="0">
                <a:solidFill>
                  <a:schemeClr val="tx1"/>
                </a:solidFill>
                <a:effectLst/>
                <a:latin typeface="+mn-lt"/>
                <a:ea typeface="+mn-ea"/>
                <a:cs typeface="+mn-cs"/>
              </a:rPr>
              <a:t>der </a:t>
            </a:r>
            <a:r>
              <a:rPr lang="en-GB" sz="1200" kern="1200" dirty="0" err="1">
                <a:solidFill>
                  <a:schemeClr val="tx1"/>
                </a:solidFill>
                <a:effectLst/>
                <a:latin typeface="+mn-lt"/>
                <a:ea typeface="+mn-ea"/>
                <a:cs typeface="+mn-cs"/>
              </a:rPr>
              <a:t>Arzt</a:t>
            </a:r>
            <a:r>
              <a:rPr lang="en-GB" sz="1200" kern="1200" dirty="0">
                <a:solidFill>
                  <a:schemeClr val="tx1"/>
                </a:solidFill>
                <a:effectLst/>
                <a:latin typeface="+mn-lt"/>
                <a:ea typeface="+mn-ea"/>
                <a:cs typeface="+mn-cs"/>
              </a:rPr>
              <a:t> [614], </a:t>
            </a:r>
            <a:r>
              <a:rPr lang="en-GB" sz="1200" kern="1200" dirty="0" err="1">
                <a:solidFill>
                  <a:schemeClr val="tx1"/>
                </a:solidFill>
                <a:effectLst/>
                <a:latin typeface="+mn-lt"/>
                <a:ea typeface="+mn-ea"/>
                <a:cs typeface="+mn-cs"/>
              </a:rPr>
              <a:t>arbeiten</a:t>
            </a:r>
            <a:r>
              <a:rPr lang="en-GB" sz="1200" kern="1200" dirty="0">
                <a:solidFill>
                  <a:schemeClr val="tx1"/>
                </a:solidFill>
                <a:effectLst/>
                <a:latin typeface="+mn-lt"/>
                <a:ea typeface="+mn-ea"/>
                <a:cs typeface="+mn-cs"/>
              </a:rPr>
              <a:t> [200], die </a:t>
            </a:r>
            <a:r>
              <a:rPr lang="en-GB" sz="1200" kern="1200" dirty="0" err="1">
                <a:solidFill>
                  <a:schemeClr val="tx1"/>
                </a:solidFill>
                <a:effectLst/>
                <a:latin typeface="+mn-lt"/>
                <a:ea typeface="+mn-ea"/>
                <a:cs typeface="+mn-cs"/>
              </a:rPr>
              <a:t>Lehrerin</a:t>
            </a:r>
            <a:r>
              <a:rPr lang="en-GB" sz="1200" kern="1200" dirty="0">
                <a:solidFill>
                  <a:schemeClr val="tx1"/>
                </a:solidFill>
                <a:effectLst/>
                <a:latin typeface="+mn-lt"/>
                <a:ea typeface="+mn-ea"/>
                <a:cs typeface="+mn-cs"/>
              </a:rPr>
              <a:t> [2696], das Geld [249], der </a:t>
            </a:r>
            <a:r>
              <a:rPr lang="en-GB" sz="1200" kern="1200" dirty="0" err="1">
                <a:solidFill>
                  <a:schemeClr val="tx1"/>
                </a:solidFill>
                <a:effectLst/>
                <a:latin typeface="+mn-lt"/>
                <a:ea typeface="+mn-ea"/>
                <a:cs typeface="+mn-cs"/>
              </a:rPr>
              <a:t>Sänger</a:t>
            </a:r>
            <a:r>
              <a:rPr lang="en-GB" sz="1200" kern="1200" dirty="0">
                <a:solidFill>
                  <a:schemeClr val="tx1"/>
                </a:solidFill>
                <a:effectLst/>
                <a:latin typeface="+mn-lt"/>
                <a:ea typeface="+mn-ea"/>
                <a:cs typeface="+mn-cs"/>
              </a:rPr>
              <a:t> [3916], der </a:t>
            </a:r>
            <a:r>
              <a:rPr lang="en-GB" sz="1200" kern="1200" dirty="0" err="1">
                <a:solidFill>
                  <a:schemeClr val="tx1"/>
                </a:solidFill>
                <a:effectLst/>
                <a:latin typeface="+mn-lt"/>
                <a:ea typeface="+mn-ea"/>
                <a:cs typeface="+mn-cs"/>
              </a:rPr>
              <a:t>Schauspieler</a:t>
            </a:r>
            <a:r>
              <a:rPr lang="en-GB" sz="1200" kern="1200" dirty="0">
                <a:solidFill>
                  <a:schemeClr val="tx1"/>
                </a:solidFill>
                <a:effectLst/>
                <a:latin typeface="+mn-lt"/>
                <a:ea typeface="+mn-ea"/>
                <a:cs typeface="+mn-cs"/>
              </a:rPr>
              <a:t> [2202]</a:t>
            </a:r>
          </a:p>
          <a:p>
            <a:r>
              <a:rPr lang="en-GB" sz="1200" b="1" kern="1200" dirty="0">
                <a:solidFill>
                  <a:schemeClr val="tx1"/>
                </a:solidFill>
                <a:effectLst/>
                <a:latin typeface="+mn-lt"/>
                <a:ea typeface="+mn-ea"/>
                <a:cs typeface="+mn-cs"/>
              </a:rPr>
              <a:t>3/ </a:t>
            </a:r>
            <a:r>
              <a:rPr lang="en-GB" sz="1200" b="1" kern="1200" dirty="0" err="1">
                <a:solidFill>
                  <a:schemeClr val="tx1"/>
                </a:solidFill>
                <a:effectLst/>
                <a:latin typeface="+mn-lt"/>
                <a:ea typeface="+mn-ea"/>
                <a:cs typeface="+mn-cs"/>
              </a:rPr>
              <a:t>zu</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Hause</a:t>
            </a:r>
            <a:r>
              <a:rPr lang="en-GB" sz="1200" b="1" kern="1200" dirty="0">
                <a:solidFill>
                  <a:schemeClr val="tx1"/>
                </a:solidFill>
                <a:effectLst/>
                <a:latin typeface="+mn-lt"/>
                <a:ea typeface="+mn-ea"/>
                <a:cs typeface="+mn-cs"/>
              </a:rPr>
              <a:t> [6/159] - </a:t>
            </a:r>
            <a:r>
              <a:rPr lang="en-GB" sz="1200" kern="1200" dirty="0">
                <a:solidFill>
                  <a:schemeClr val="tx1"/>
                </a:solidFill>
                <a:effectLst/>
                <a:latin typeface="+mn-lt"/>
                <a:ea typeface="+mn-ea"/>
                <a:cs typeface="+mn-cs"/>
              </a:rPr>
              <a:t>der Boden [445], die </a:t>
            </a:r>
            <a:r>
              <a:rPr lang="en-GB" sz="1200" kern="1200" dirty="0" err="1">
                <a:solidFill>
                  <a:schemeClr val="tx1"/>
                </a:solidFill>
                <a:effectLst/>
                <a:latin typeface="+mn-lt"/>
                <a:ea typeface="+mn-ea"/>
                <a:cs typeface="+mn-cs"/>
              </a:rPr>
              <a:t>Tür</a:t>
            </a:r>
            <a:r>
              <a:rPr lang="en-GB" sz="1200" kern="1200" dirty="0">
                <a:solidFill>
                  <a:schemeClr val="tx1"/>
                </a:solidFill>
                <a:effectLst/>
                <a:latin typeface="+mn-lt"/>
                <a:ea typeface="+mn-ea"/>
                <a:cs typeface="+mn-cs"/>
              </a:rPr>
              <a:t> [400], </a:t>
            </a:r>
            <a:r>
              <a:rPr lang="en-GB" sz="1200" kern="1200" dirty="0" err="1">
                <a:solidFill>
                  <a:schemeClr val="tx1"/>
                </a:solidFill>
                <a:effectLst/>
                <a:latin typeface="+mn-lt"/>
                <a:ea typeface="+mn-ea"/>
                <a:cs typeface="+mn-cs"/>
              </a:rPr>
              <a:t>bleiben</a:t>
            </a:r>
            <a:r>
              <a:rPr lang="en-GB" sz="1200" kern="1200" dirty="0">
                <a:solidFill>
                  <a:schemeClr val="tx1"/>
                </a:solidFill>
                <a:effectLst/>
                <a:latin typeface="+mn-lt"/>
                <a:ea typeface="+mn-ea"/>
                <a:cs typeface="+mn-cs"/>
              </a:rPr>
              <a:t> [112], </a:t>
            </a:r>
            <a:r>
              <a:rPr lang="en-GB" sz="1200" kern="1200" dirty="0" err="1">
                <a:solidFill>
                  <a:schemeClr val="tx1"/>
                </a:solidFill>
                <a:effectLst/>
                <a:latin typeface="+mn-lt"/>
                <a:ea typeface="+mn-ea"/>
                <a:cs typeface="+mn-cs"/>
              </a:rPr>
              <a:t>kochen</a:t>
            </a:r>
            <a:r>
              <a:rPr lang="en-GB" sz="1200" kern="1200" dirty="0">
                <a:solidFill>
                  <a:schemeClr val="tx1"/>
                </a:solidFill>
                <a:effectLst/>
                <a:latin typeface="+mn-lt"/>
                <a:ea typeface="+mn-ea"/>
                <a:cs typeface="+mn-cs"/>
              </a:rPr>
              <a:t> [1005], die </a:t>
            </a:r>
            <a:r>
              <a:rPr lang="en-GB" sz="1200" kern="1200" dirty="0" err="1">
                <a:solidFill>
                  <a:schemeClr val="tx1"/>
                </a:solidFill>
                <a:effectLst/>
                <a:latin typeface="+mn-lt"/>
                <a:ea typeface="+mn-ea"/>
                <a:cs typeface="+mn-cs"/>
              </a:rPr>
              <a:t>Nummer</a:t>
            </a:r>
            <a:r>
              <a:rPr lang="en-GB" sz="1200" kern="1200" dirty="0">
                <a:solidFill>
                  <a:schemeClr val="tx1"/>
                </a:solidFill>
                <a:effectLst/>
                <a:latin typeface="+mn-lt"/>
                <a:ea typeface="+mn-ea"/>
                <a:cs typeface="+mn-cs"/>
              </a:rPr>
              <a:t> [1048], der Garten [959]</a:t>
            </a:r>
            <a:r>
              <a:rPr lang="en-GB" b="0" baseline="0" dirty="0"/>
              <a:t/>
            </a:r>
            <a:br>
              <a:rPr lang="en-GB" b="0" baseline="0" dirty="0"/>
            </a:br>
            <a:r>
              <a:rPr lang="en-GB" sz="1200" b="1" kern="1200" dirty="0">
                <a:solidFill>
                  <a:schemeClr val="tx1"/>
                </a:solidFill>
                <a:effectLst/>
                <a:latin typeface="+mn-lt"/>
                <a:ea typeface="+mn-ea"/>
                <a:cs typeface="+mn-cs"/>
              </a:rPr>
              <a:t>4/ </a:t>
            </a:r>
            <a:r>
              <a:rPr lang="en-GB" sz="1200" b="1" kern="1200" dirty="0" err="1">
                <a:solidFill>
                  <a:schemeClr val="tx1"/>
                </a:solidFill>
                <a:effectLst/>
                <a:latin typeface="+mn-lt"/>
                <a:ea typeface="+mn-ea"/>
                <a:cs typeface="+mn-cs"/>
              </a:rPr>
              <a:t>Lieblingssachen</a:t>
            </a:r>
            <a:r>
              <a:rPr lang="en-GB" sz="1200" b="1" kern="1200" dirty="0">
                <a:solidFill>
                  <a:schemeClr val="tx1"/>
                </a:solidFill>
                <a:effectLst/>
                <a:latin typeface="+mn-lt"/>
                <a:ea typeface="+mn-ea"/>
                <a:cs typeface="+mn-cs"/>
              </a:rPr>
              <a:t> [&gt;4034/251] </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mögen</a:t>
            </a:r>
            <a:r>
              <a:rPr lang="en-GB" sz="1200" kern="1200" dirty="0">
                <a:solidFill>
                  <a:schemeClr val="tx1"/>
                </a:solidFill>
                <a:effectLst/>
                <a:latin typeface="+mn-lt"/>
                <a:ea typeface="+mn-ea"/>
                <a:cs typeface="+mn-cs"/>
              </a:rPr>
              <a:t> [151], der Sport [845], </a:t>
            </a:r>
            <a:r>
              <a:rPr lang="en-GB" sz="1200" kern="1200" dirty="0" err="1">
                <a:solidFill>
                  <a:schemeClr val="tx1"/>
                </a:solidFill>
                <a:effectLst/>
                <a:latin typeface="+mn-lt"/>
                <a:ea typeface="+mn-ea"/>
                <a:cs typeface="+mn-cs"/>
              </a:rPr>
              <a:t>dein</a:t>
            </a:r>
            <a:r>
              <a:rPr lang="en-GB" sz="1200" kern="1200" dirty="0">
                <a:solidFill>
                  <a:schemeClr val="tx1"/>
                </a:solidFill>
                <a:effectLst/>
                <a:latin typeface="+mn-lt"/>
                <a:ea typeface="+mn-ea"/>
                <a:cs typeface="+mn-cs"/>
              </a:rPr>
              <a:t> [225], die </a:t>
            </a:r>
            <a:r>
              <a:rPr lang="en-GB" sz="1200" kern="1200" dirty="0" err="1">
                <a:solidFill>
                  <a:schemeClr val="tx1"/>
                </a:solidFill>
                <a:effectLst/>
                <a:latin typeface="+mn-lt"/>
                <a:ea typeface="+mn-ea"/>
                <a:cs typeface="+mn-cs"/>
              </a:rPr>
              <a:t>Musik</a:t>
            </a:r>
            <a:r>
              <a:rPr lang="en-GB" sz="1200" kern="1200" dirty="0">
                <a:solidFill>
                  <a:schemeClr val="tx1"/>
                </a:solidFill>
                <a:effectLst/>
                <a:latin typeface="+mn-lt"/>
                <a:ea typeface="+mn-ea"/>
                <a:cs typeface="+mn-cs"/>
              </a:rPr>
              <a:t> [469], die </a:t>
            </a:r>
            <a:r>
              <a:rPr lang="en-GB" sz="1200" kern="1200" dirty="0" err="1">
                <a:solidFill>
                  <a:schemeClr val="tx1"/>
                </a:solidFill>
                <a:effectLst/>
                <a:latin typeface="+mn-lt"/>
                <a:ea typeface="+mn-ea"/>
                <a:cs typeface="+mn-cs"/>
              </a:rPr>
              <a:t>Farbe</a:t>
            </a:r>
            <a:r>
              <a:rPr lang="en-GB" sz="1200" kern="1200" dirty="0">
                <a:solidFill>
                  <a:schemeClr val="tx1"/>
                </a:solidFill>
                <a:effectLst/>
                <a:latin typeface="+mn-lt"/>
                <a:ea typeface="+mn-ea"/>
                <a:cs typeface="+mn-cs"/>
              </a:rPr>
              <a:t> [929], der Tag [108]</a:t>
            </a:r>
            <a:br>
              <a:rPr lang="en-GB" sz="1200" kern="1200" dirty="0">
                <a:solidFill>
                  <a:schemeClr val="tx1"/>
                </a:solidFill>
                <a:effectLst/>
                <a:latin typeface="+mn-lt"/>
                <a:ea typeface="+mn-ea"/>
                <a:cs typeface="+mn-cs"/>
              </a:rPr>
            </a:br>
            <a:r>
              <a:rPr lang="en-GB" sz="1200" b="1" kern="1200" dirty="0">
                <a:solidFill>
                  <a:schemeClr val="tx1"/>
                </a:solidFill>
                <a:effectLst/>
                <a:latin typeface="+mn-lt"/>
                <a:ea typeface="+mn-ea"/>
                <a:cs typeface="+mn-cs"/>
              </a:rPr>
              <a:t>5/ </a:t>
            </a:r>
            <a:r>
              <a:rPr lang="en-GB" sz="1200" b="1" kern="1200" dirty="0" err="1">
                <a:solidFill>
                  <a:schemeClr val="tx1"/>
                </a:solidFill>
                <a:effectLst/>
                <a:latin typeface="+mn-lt"/>
                <a:ea typeface="+mn-ea"/>
                <a:cs typeface="+mn-cs"/>
              </a:rPr>
              <a:t>Sprache</a:t>
            </a:r>
            <a:r>
              <a:rPr lang="en-GB" sz="1200" b="1" kern="1200" dirty="0">
                <a:solidFill>
                  <a:schemeClr val="tx1"/>
                </a:solidFill>
                <a:effectLst/>
                <a:latin typeface="+mn-lt"/>
                <a:ea typeface="+mn-ea"/>
                <a:cs typeface="+mn-cs"/>
              </a:rPr>
              <a:t> [367] - </a:t>
            </a:r>
            <a:r>
              <a:rPr lang="en-GB" sz="1200" kern="1200" dirty="0">
                <a:solidFill>
                  <a:schemeClr val="tx1"/>
                </a:solidFill>
                <a:effectLst/>
                <a:latin typeface="+mn-lt"/>
                <a:ea typeface="+mn-ea"/>
                <a:cs typeface="+mn-cs"/>
              </a:rPr>
              <a:t>das Wort [243], </a:t>
            </a:r>
            <a:r>
              <a:rPr lang="en-GB" sz="1200" kern="1200" dirty="0" err="1">
                <a:solidFill>
                  <a:schemeClr val="tx1"/>
                </a:solidFill>
                <a:effectLst/>
                <a:latin typeface="+mn-lt"/>
                <a:ea typeface="+mn-ea"/>
                <a:cs typeface="+mn-cs"/>
              </a:rPr>
              <a:t>Tschüs</a:t>
            </a:r>
            <a:r>
              <a:rPr lang="en-GB" sz="1200" kern="1200" dirty="0">
                <a:solidFill>
                  <a:schemeClr val="tx1"/>
                </a:solidFill>
                <a:effectLst/>
                <a:latin typeface="+mn-lt"/>
                <a:ea typeface="+mn-ea"/>
                <a:cs typeface="+mn-cs"/>
              </a:rPr>
              <a:t>! [&lt;4034], </a:t>
            </a:r>
            <a:r>
              <a:rPr lang="en-GB" sz="1200" kern="1200" dirty="0" err="1">
                <a:solidFill>
                  <a:schemeClr val="tx1"/>
                </a:solidFill>
                <a:effectLst/>
                <a:latin typeface="+mn-lt"/>
                <a:ea typeface="+mn-ea"/>
                <a:cs typeface="+mn-cs"/>
              </a:rPr>
              <a:t>wiederholen</a:t>
            </a:r>
            <a:r>
              <a:rPr lang="en-GB" sz="1200" kern="1200" dirty="0">
                <a:solidFill>
                  <a:schemeClr val="tx1"/>
                </a:solidFill>
                <a:effectLst/>
                <a:latin typeface="+mn-lt"/>
                <a:ea typeface="+mn-ea"/>
                <a:cs typeface="+mn-cs"/>
              </a:rPr>
              <a:t> [1044], </a:t>
            </a:r>
            <a:r>
              <a:rPr lang="en-GB" sz="1200" kern="1200" dirty="0" err="1">
                <a:solidFill>
                  <a:schemeClr val="tx1"/>
                </a:solidFill>
                <a:effectLst/>
                <a:latin typeface="+mn-lt"/>
                <a:ea typeface="+mn-ea"/>
                <a:cs typeface="+mn-cs"/>
              </a:rPr>
              <a:t>türkisch</a:t>
            </a:r>
            <a:r>
              <a:rPr lang="en-GB" sz="1200" kern="1200" dirty="0">
                <a:solidFill>
                  <a:schemeClr val="tx1"/>
                </a:solidFill>
                <a:effectLst/>
                <a:latin typeface="+mn-lt"/>
                <a:ea typeface="+mn-ea"/>
                <a:cs typeface="+mn-cs"/>
              </a:rPr>
              <a:t> [1908], das </a:t>
            </a:r>
            <a:r>
              <a:rPr lang="en-GB" sz="1200" kern="1200" dirty="0" err="1">
                <a:solidFill>
                  <a:schemeClr val="tx1"/>
                </a:solidFill>
                <a:effectLst/>
                <a:latin typeface="+mn-lt"/>
                <a:ea typeface="+mn-ea"/>
                <a:cs typeface="+mn-cs"/>
              </a:rPr>
              <a:t>Beispiel</a:t>
            </a:r>
            <a:r>
              <a:rPr lang="en-GB" sz="1200" kern="1200" dirty="0">
                <a:solidFill>
                  <a:schemeClr val="tx1"/>
                </a:solidFill>
                <a:effectLst/>
                <a:latin typeface="+mn-lt"/>
                <a:ea typeface="+mn-ea"/>
                <a:cs typeface="+mn-cs"/>
              </a:rPr>
              <a:t> [89], der </a:t>
            </a:r>
            <a:r>
              <a:rPr lang="en-GB" sz="1200" kern="1200" dirty="0" err="1">
                <a:solidFill>
                  <a:schemeClr val="tx1"/>
                </a:solidFill>
                <a:effectLst/>
                <a:latin typeface="+mn-lt"/>
                <a:ea typeface="+mn-ea"/>
                <a:cs typeface="+mn-cs"/>
              </a:rPr>
              <a:t>Grund</a:t>
            </a:r>
            <a:r>
              <a:rPr lang="en-GB" sz="1200" kern="1200" dirty="0">
                <a:solidFill>
                  <a:schemeClr val="tx1"/>
                </a:solidFill>
                <a:effectLst/>
                <a:latin typeface="+mn-lt"/>
                <a:ea typeface="+mn-ea"/>
                <a:cs typeface="+mn-cs"/>
              </a:rPr>
              <a:t> [230]</a:t>
            </a:r>
            <a:br>
              <a:rPr lang="en-GB" sz="1200" kern="1200" dirty="0">
                <a:solidFill>
                  <a:schemeClr val="tx1"/>
                </a:solidFill>
                <a:effectLst/>
                <a:latin typeface="+mn-lt"/>
                <a:ea typeface="+mn-ea"/>
                <a:cs typeface="+mn-cs"/>
              </a:rPr>
            </a:br>
            <a:r>
              <a:rPr lang="en-GB" sz="1200" b="1" kern="1200" dirty="0">
                <a:solidFill>
                  <a:schemeClr val="tx1"/>
                </a:solidFill>
                <a:effectLst/>
                <a:latin typeface="+mn-lt"/>
                <a:ea typeface="+mn-ea"/>
                <a:cs typeface="+mn-cs"/>
              </a:rPr>
              <a:t>6/ </a:t>
            </a:r>
            <a:r>
              <a:rPr lang="en-GB" sz="1200" b="1" kern="1200" dirty="0" err="1">
                <a:solidFill>
                  <a:schemeClr val="tx1"/>
                </a:solidFill>
                <a:effectLst/>
                <a:latin typeface="+mn-lt"/>
                <a:ea typeface="+mn-ea"/>
                <a:cs typeface="+mn-cs"/>
              </a:rPr>
              <a:t>Im</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Klassenzimmer</a:t>
            </a:r>
            <a:r>
              <a:rPr lang="en-GB" sz="1200" b="1" kern="1200" dirty="0">
                <a:solidFill>
                  <a:schemeClr val="tx1"/>
                </a:solidFill>
                <a:effectLst/>
                <a:latin typeface="+mn-lt"/>
                <a:ea typeface="+mn-ea"/>
                <a:cs typeface="+mn-cs"/>
              </a:rPr>
              <a:t> - </a:t>
            </a:r>
            <a:r>
              <a:rPr lang="en-GB" sz="1200" kern="1200" dirty="0">
                <a:solidFill>
                  <a:schemeClr val="tx1"/>
                </a:solidFill>
                <a:effectLst/>
                <a:latin typeface="+mn-lt"/>
                <a:ea typeface="+mn-ea"/>
                <a:cs typeface="+mn-cs"/>
              </a:rPr>
              <a:t>der </a:t>
            </a:r>
            <a:r>
              <a:rPr lang="en-GB" sz="1200" kern="1200" dirty="0" err="1">
                <a:solidFill>
                  <a:schemeClr val="tx1"/>
                </a:solidFill>
                <a:effectLst/>
                <a:latin typeface="+mn-lt"/>
                <a:ea typeface="+mn-ea"/>
                <a:cs typeface="+mn-cs"/>
              </a:rPr>
              <a:t>Unterricht</a:t>
            </a:r>
            <a:r>
              <a:rPr lang="en-GB" sz="1200" kern="1200" dirty="0">
                <a:solidFill>
                  <a:schemeClr val="tx1"/>
                </a:solidFill>
                <a:effectLst/>
                <a:latin typeface="+mn-lt"/>
                <a:ea typeface="+mn-ea"/>
                <a:cs typeface="+mn-cs"/>
              </a:rPr>
              <a:t> [1107], die </a:t>
            </a:r>
            <a:r>
              <a:rPr lang="en-GB" sz="1200" kern="1200" dirty="0" err="1">
                <a:solidFill>
                  <a:schemeClr val="tx1"/>
                </a:solidFill>
                <a:effectLst/>
                <a:latin typeface="+mn-lt"/>
                <a:ea typeface="+mn-ea"/>
                <a:cs typeface="+mn-cs"/>
              </a:rPr>
              <a:t>Aufgabe</a:t>
            </a:r>
            <a:r>
              <a:rPr lang="en-GB" sz="1200" kern="1200" dirty="0">
                <a:solidFill>
                  <a:schemeClr val="tx1"/>
                </a:solidFill>
                <a:effectLst/>
                <a:latin typeface="+mn-lt"/>
                <a:ea typeface="+mn-ea"/>
                <a:cs typeface="+mn-cs"/>
              </a:rPr>
              <a:t> [317], </a:t>
            </a:r>
            <a:r>
              <a:rPr lang="en-GB" sz="1200" kern="1200" dirty="0" err="1">
                <a:solidFill>
                  <a:schemeClr val="tx1"/>
                </a:solidFill>
                <a:effectLst/>
                <a:latin typeface="+mn-lt"/>
                <a:ea typeface="+mn-ea"/>
                <a:cs typeface="+mn-cs"/>
              </a:rPr>
              <a:t>schreiben</a:t>
            </a:r>
            <a:r>
              <a:rPr lang="en-GB" sz="1200" kern="1200" dirty="0">
                <a:solidFill>
                  <a:schemeClr val="tx1"/>
                </a:solidFill>
                <a:effectLst/>
                <a:latin typeface="+mn-lt"/>
                <a:ea typeface="+mn-ea"/>
                <a:cs typeface="+mn-cs"/>
              </a:rPr>
              <a:t> [245], </a:t>
            </a:r>
            <a:r>
              <a:rPr lang="en-GB" sz="1200" kern="1200" dirty="0" err="1">
                <a:solidFill>
                  <a:schemeClr val="tx1"/>
                </a:solidFill>
                <a:effectLst/>
                <a:latin typeface="+mn-lt"/>
                <a:ea typeface="+mn-ea"/>
                <a:cs typeface="+mn-cs"/>
              </a:rPr>
              <a:t>schwierig</a:t>
            </a:r>
            <a:r>
              <a:rPr lang="en-GB" sz="1200" kern="1200" dirty="0">
                <a:solidFill>
                  <a:schemeClr val="tx1"/>
                </a:solidFill>
                <a:effectLst/>
                <a:latin typeface="+mn-lt"/>
                <a:ea typeface="+mn-ea"/>
                <a:cs typeface="+mn-cs"/>
              </a:rPr>
              <a:t> [471], die </a:t>
            </a:r>
            <a:r>
              <a:rPr lang="en-GB" sz="1200" kern="1200" dirty="0" err="1">
                <a:solidFill>
                  <a:schemeClr val="tx1"/>
                </a:solidFill>
                <a:effectLst/>
                <a:latin typeface="+mn-lt"/>
                <a:ea typeface="+mn-ea"/>
                <a:cs typeface="+mn-cs"/>
              </a:rPr>
              <a:t>Tafel</a:t>
            </a:r>
            <a:r>
              <a:rPr lang="en-GB" sz="1200" kern="1200" dirty="0">
                <a:solidFill>
                  <a:schemeClr val="tx1"/>
                </a:solidFill>
                <a:effectLst/>
                <a:latin typeface="+mn-lt"/>
                <a:ea typeface="+mn-ea"/>
                <a:cs typeface="+mn-cs"/>
              </a:rPr>
              <a:t> [3660], das </a:t>
            </a:r>
            <a:r>
              <a:rPr lang="en-GB" sz="1200" kern="1200" dirty="0" err="1">
                <a:solidFill>
                  <a:schemeClr val="tx1"/>
                </a:solidFill>
                <a:effectLst/>
                <a:latin typeface="+mn-lt"/>
                <a:ea typeface="+mn-ea"/>
                <a:cs typeface="+mn-cs"/>
              </a:rPr>
              <a:t>Fenster</a:t>
            </a:r>
            <a:r>
              <a:rPr lang="en-GB" sz="1200" kern="1200" dirty="0">
                <a:solidFill>
                  <a:schemeClr val="tx1"/>
                </a:solidFill>
                <a:effectLst/>
                <a:latin typeface="+mn-lt"/>
                <a:ea typeface="+mn-ea"/>
                <a:cs typeface="+mn-cs"/>
              </a:rPr>
              <a:t> [634], </a:t>
            </a:r>
            <a:br>
              <a:rPr lang="en-GB" sz="1200" kern="1200" dirty="0">
                <a:solidFill>
                  <a:schemeClr val="tx1"/>
                </a:solidFill>
                <a:effectLst/>
                <a:latin typeface="+mn-lt"/>
                <a:ea typeface="+mn-ea"/>
                <a:cs typeface="+mn-cs"/>
              </a:rPr>
            </a:br>
            <a:r>
              <a:rPr lang="en-GB" sz="1200" b="1" kern="1200" dirty="0">
                <a:solidFill>
                  <a:schemeClr val="tx1"/>
                </a:solidFill>
                <a:effectLst/>
                <a:latin typeface="+mn-lt"/>
                <a:ea typeface="+mn-ea"/>
                <a:cs typeface="+mn-cs"/>
              </a:rPr>
              <a:t>7/ </a:t>
            </a:r>
            <a:r>
              <a:rPr lang="en-GB" sz="1200" b="1" kern="1200" dirty="0" err="1">
                <a:solidFill>
                  <a:schemeClr val="tx1"/>
                </a:solidFill>
                <a:effectLst/>
                <a:latin typeface="+mn-lt"/>
                <a:ea typeface="+mn-ea"/>
                <a:cs typeface="+mn-cs"/>
              </a:rPr>
              <a:t>reisen</a:t>
            </a:r>
            <a:r>
              <a:rPr lang="en-GB" sz="1200" b="1" kern="1200" dirty="0">
                <a:solidFill>
                  <a:schemeClr val="tx1"/>
                </a:solidFill>
                <a:effectLst/>
                <a:latin typeface="+mn-lt"/>
                <a:ea typeface="+mn-ea"/>
                <a:cs typeface="+mn-cs"/>
              </a:rPr>
              <a:t> [978] – </a:t>
            </a:r>
            <a:r>
              <a:rPr lang="en-GB" sz="1200" b="0" kern="1200" dirty="0" err="1">
                <a:solidFill>
                  <a:schemeClr val="tx1"/>
                </a:solidFill>
                <a:effectLst/>
                <a:latin typeface="+mn-lt"/>
                <a:ea typeface="+mn-ea"/>
                <a:cs typeface="+mn-cs"/>
              </a:rPr>
              <a:t>nehmen</a:t>
            </a:r>
            <a:r>
              <a:rPr lang="en-GB" sz="1200" b="0" kern="1200" dirty="0">
                <a:solidFill>
                  <a:schemeClr val="tx1"/>
                </a:solidFill>
                <a:effectLst/>
                <a:latin typeface="+mn-lt"/>
                <a:ea typeface="+mn-ea"/>
                <a:cs typeface="+mn-cs"/>
              </a:rPr>
              <a:t> [139], </a:t>
            </a:r>
            <a:r>
              <a:rPr lang="en-GB" sz="1200" b="0" kern="1200" dirty="0" err="1">
                <a:solidFill>
                  <a:schemeClr val="tx1"/>
                </a:solidFill>
                <a:effectLst/>
                <a:latin typeface="+mn-lt"/>
                <a:ea typeface="+mn-ea"/>
                <a:cs typeface="+mn-cs"/>
              </a:rPr>
              <a:t>dauern</a:t>
            </a:r>
            <a:r>
              <a:rPr lang="en-GB" sz="1200" b="0" kern="1200" dirty="0">
                <a:solidFill>
                  <a:schemeClr val="tx1"/>
                </a:solidFill>
                <a:effectLst/>
                <a:latin typeface="+mn-lt"/>
                <a:ea typeface="+mn-ea"/>
                <a:cs typeface="+mn-cs"/>
              </a:rPr>
              <a:t> [696], </a:t>
            </a:r>
            <a:r>
              <a:rPr lang="en-GB" sz="1200" kern="1200" dirty="0">
                <a:solidFill>
                  <a:schemeClr val="tx1"/>
                </a:solidFill>
                <a:effectLst/>
                <a:latin typeface="+mn-lt"/>
                <a:ea typeface="+mn-ea"/>
                <a:cs typeface="+mn-cs"/>
              </a:rPr>
              <a:t>die </a:t>
            </a:r>
            <a:r>
              <a:rPr lang="en-GB" sz="1200" kern="1200" dirty="0" err="1">
                <a:solidFill>
                  <a:schemeClr val="tx1"/>
                </a:solidFill>
                <a:effectLst/>
                <a:latin typeface="+mn-lt"/>
                <a:ea typeface="+mn-ea"/>
                <a:cs typeface="+mn-cs"/>
              </a:rPr>
              <a:t>Stunde</a:t>
            </a:r>
            <a:r>
              <a:rPr lang="en-GB" sz="1200" kern="1200" dirty="0">
                <a:solidFill>
                  <a:schemeClr val="tx1"/>
                </a:solidFill>
                <a:effectLst/>
                <a:latin typeface="+mn-lt"/>
                <a:ea typeface="+mn-ea"/>
                <a:cs typeface="+mn-cs"/>
              </a:rPr>
              <a:t> [262] das </a:t>
            </a:r>
            <a:r>
              <a:rPr lang="en-GB" sz="1200" kern="1200" dirty="0" err="1">
                <a:solidFill>
                  <a:schemeClr val="tx1"/>
                </a:solidFill>
                <a:effectLst/>
                <a:latin typeface="+mn-lt"/>
                <a:ea typeface="+mn-ea"/>
                <a:cs typeface="+mn-cs"/>
              </a:rPr>
              <a:t>Fahrrad</a:t>
            </a:r>
            <a:r>
              <a:rPr lang="en-GB" sz="1200" kern="1200" dirty="0">
                <a:solidFill>
                  <a:schemeClr val="tx1"/>
                </a:solidFill>
                <a:effectLst/>
                <a:latin typeface="+mn-lt"/>
                <a:ea typeface="+mn-ea"/>
                <a:cs typeface="+mn-cs"/>
              </a:rPr>
              <a:t> [1596], der Zug [613], </a:t>
            </a:r>
            <a:r>
              <a:rPr lang="en-GB" sz="1200" kern="1200" dirty="0" err="1">
                <a:solidFill>
                  <a:schemeClr val="tx1"/>
                </a:solidFill>
                <a:effectLst/>
                <a:latin typeface="+mn-lt"/>
                <a:ea typeface="+mn-ea"/>
                <a:cs typeface="+mn-cs"/>
              </a:rPr>
              <a:t>Österreich</a:t>
            </a:r>
            <a:r>
              <a:rPr lang="en-GB" sz="1200" kern="1200" dirty="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N/A]</a:t>
            </a:r>
            <a:r>
              <a:rPr lang="en-GB" b="0" baseline="0" dirty="0"/>
              <a:t/>
            </a:r>
            <a:br>
              <a:rPr lang="en-GB" b="0" baseline="0" dirty="0"/>
            </a:br>
            <a:r>
              <a:rPr lang="en-GB" sz="1200" b="1" kern="1200" baseline="0" dirty="0">
                <a:solidFill>
                  <a:schemeClr val="tx1"/>
                </a:solidFill>
                <a:effectLst/>
                <a:latin typeface="+mn-lt"/>
                <a:ea typeface="+mn-ea"/>
                <a:cs typeface="+mn-cs"/>
              </a:rPr>
              <a:t>8</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Wann</a:t>
            </a:r>
            <a:r>
              <a:rPr lang="en-GB" sz="1200" b="1" kern="1200" dirty="0">
                <a:solidFill>
                  <a:schemeClr val="tx1"/>
                </a:solidFill>
                <a:effectLst/>
                <a:latin typeface="+mn-lt"/>
                <a:ea typeface="+mn-ea"/>
                <a:cs typeface="+mn-cs"/>
              </a:rPr>
              <a:t>? [583] - </a:t>
            </a:r>
            <a:r>
              <a:rPr lang="en-GB" sz="1200" kern="1200" dirty="0" err="1">
                <a:solidFill>
                  <a:schemeClr val="tx1"/>
                </a:solidFill>
                <a:effectLst/>
                <a:latin typeface="+mn-lt"/>
                <a:ea typeface="+mn-ea"/>
                <a:cs typeface="+mn-cs"/>
              </a:rPr>
              <a:t>schließlich</a:t>
            </a:r>
            <a:r>
              <a:rPr lang="en-GB" sz="1200" kern="1200" dirty="0">
                <a:solidFill>
                  <a:schemeClr val="tx1"/>
                </a:solidFill>
                <a:effectLst/>
                <a:latin typeface="+mn-lt"/>
                <a:ea typeface="+mn-ea"/>
                <a:cs typeface="+mn-cs"/>
              </a:rPr>
              <a:t> [307], </a:t>
            </a:r>
            <a:r>
              <a:rPr lang="en-GB" sz="1200" kern="1200" dirty="0" err="1">
                <a:solidFill>
                  <a:schemeClr val="tx1"/>
                </a:solidFill>
                <a:effectLst/>
                <a:latin typeface="+mn-lt"/>
                <a:ea typeface="+mn-ea"/>
                <a:cs typeface="+mn-cs"/>
              </a:rPr>
              <a:t>danach</a:t>
            </a:r>
            <a:r>
              <a:rPr lang="en-GB" sz="1200" kern="1200" dirty="0">
                <a:solidFill>
                  <a:schemeClr val="tx1"/>
                </a:solidFill>
                <a:effectLst/>
                <a:latin typeface="+mn-lt"/>
                <a:ea typeface="+mn-ea"/>
                <a:cs typeface="+mn-cs"/>
              </a:rPr>
              <a:t> [437], </a:t>
            </a:r>
            <a:r>
              <a:rPr lang="en-GB" sz="1200" kern="1200" dirty="0" err="1">
                <a:solidFill>
                  <a:schemeClr val="tx1"/>
                </a:solidFill>
                <a:effectLst/>
                <a:latin typeface="+mn-lt"/>
                <a:ea typeface="+mn-ea"/>
                <a:cs typeface="+mn-cs"/>
              </a:rPr>
              <a:t>immer</a:t>
            </a:r>
            <a:r>
              <a:rPr lang="en-GB" sz="1200" kern="1200" dirty="0">
                <a:solidFill>
                  <a:schemeClr val="tx1"/>
                </a:solidFill>
                <a:effectLst/>
                <a:latin typeface="+mn-lt"/>
                <a:ea typeface="+mn-ea"/>
                <a:cs typeface="+mn-cs"/>
              </a:rPr>
              <a:t> [68], der </a:t>
            </a:r>
            <a:r>
              <a:rPr lang="en-GB" sz="1200" kern="1200" dirty="0" err="1">
                <a:solidFill>
                  <a:schemeClr val="tx1"/>
                </a:solidFill>
                <a:effectLst/>
                <a:latin typeface="+mn-lt"/>
                <a:ea typeface="+mn-ea"/>
                <a:cs typeface="+mn-cs"/>
              </a:rPr>
              <a:t>Nachmittag</a:t>
            </a:r>
            <a:r>
              <a:rPr lang="en-GB" sz="1200" kern="1200" dirty="0">
                <a:solidFill>
                  <a:schemeClr val="tx1"/>
                </a:solidFill>
                <a:effectLst/>
                <a:latin typeface="+mn-lt"/>
                <a:ea typeface="+mn-ea"/>
                <a:cs typeface="+mn-cs"/>
              </a:rPr>
              <a:t> [1426], das </a:t>
            </a:r>
            <a:r>
              <a:rPr lang="en-GB" sz="1200" kern="1200" dirty="0" err="1">
                <a:solidFill>
                  <a:schemeClr val="tx1"/>
                </a:solidFill>
                <a:effectLst/>
                <a:latin typeface="+mn-lt"/>
                <a:ea typeface="+mn-ea"/>
                <a:cs typeface="+mn-cs"/>
              </a:rPr>
              <a:t>Wochenende</a:t>
            </a:r>
            <a:r>
              <a:rPr lang="en-GB" sz="1200" kern="1200" dirty="0">
                <a:solidFill>
                  <a:schemeClr val="tx1"/>
                </a:solidFill>
                <a:effectLst/>
                <a:latin typeface="+mn-lt"/>
                <a:ea typeface="+mn-ea"/>
                <a:cs typeface="+mn-cs"/>
              </a:rPr>
              <a:t> [764],  die </a:t>
            </a:r>
            <a:r>
              <a:rPr lang="en-GB" sz="1200" kern="1200" dirty="0" err="1">
                <a:solidFill>
                  <a:schemeClr val="tx1"/>
                </a:solidFill>
                <a:effectLst/>
                <a:latin typeface="+mn-lt"/>
                <a:ea typeface="+mn-ea"/>
                <a:cs typeface="+mn-cs"/>
              </a:rPr>
              <a:t>Nacht</a:t>
            </a:r>
            <a:r>
              <a:rPr lang="en-GB" sz="1200" kern="1200" dirty="0">
                <a:solidFill>
                  <a:schemeClr val="tx1"/>
                </a:solidFill>
                <a:effectLst/>
                <a:latin typeface="+mn-lt"/>
                <a:ea typeface="+mn-ea"/>
                <a:cs typeface="+mn-cs"/>
              </a:rPr>
              <a:t> [335]</a:t>
            </a:r>
          </a:p>
          <a:p>
            <a:endParaRPr lang="en-GB" sz="1200" b="0" kern="1200" baseline="0" dirty="0">
              <a:solidFill>
                <a:schemeClr val="tx1"/>
              </a:solidFill>
              <a:effectLst/>
              <a:latin typeface="+mn-lt"/>
              <a:ea typeface="+mn-ea"/>
              <a:cs typeface="+mn-cs"/>
            </a:endParaRPr>
          </a:p>
          <a:p>
            <a:r>
              <a:rPr lang="en-GB" sz="1200" b="1" i="1" kern="1200" baseline="0" dirty="0">
                <a:solidFill>
                  <a:schemeClr val="tx1"/>
                </a:solidFill>
                <a:effectLst/>
                <a:latin typeface="+mn-lt"/>
                <a:ea typeface="+mn-ea"/>
                <a:cs typeface="+mn-cs"/>
              </a:rPr>
              <a:t>Note: </a:t>
            </a:r>
            <a:r>
              <a:rPr lang="en-GB" sz="1200" b="0" kern="1200" baseline="0" dirty="0">
                <a:solidFill>
                  <a:schemeClr val="tx1"/>
                </a:solidFill>
                <a:effectLst/>
                <a:latin typeface="+mn-lt"/>
                <a:ea typeface="+mn-ea"/>
                <a:cs typeface="+mn-cs"/>
              </a:rPr>
              <a:t>To encourage listening to the final list, teachers could ask students to predict any of the words that they might be in this category (</a:t>
            </a:r>
            <a:r>
              <a:rPr lang="en-GB" sz="1200" b="0" kern="1200" baseline="0" dirty="0" err="1">
                <a:solidFill>
                  <a:schemeClr val="tx1"/>
                </a:solidFill>
                <a:effectLst/>
                <a:latin typeface="+mn-lt"/>
                <a:ea typeface="+mn-ea"/>
                <a:cs typeface="+mn-cs"/>
              </a:rPr>
              <a:t>Wann</a:t>
            </a:r>
            <a:r>
              <a:rPr lang="en-GB" sz="1200" b="0" kern="1200" baseline="0" dirty="0">
                <a:solidFill>
                  <a:schemeClr val="tx1"/>
                </a:solidFill>
                <a:effectLst/>
                <a:latin typeface="+mn-lt"/>
                <a:ea typeface="+mn-ea"/>
                <a:cs typeface="+mn-cs"/>
              </a:rPr>
              <a:t>?) before listening.</a:t>
            </a:r>
            <a:endParaRPr lang="en-GB" b="0" baseline="0" dirty="0"/>
          </a:p>
        </p:txBody>
      </p:sp>
      <p:sp>
        <p:nvSpPr>
          <p:cNvPr id="4" name="Slide Number Placeholder 3"/>
          <p:cNvSpPr>
            <a:spLocks noGrp="1"/>
          </p:cNvSpPr>
          <p:nvPr>
            <p:ph type="sldNum" sz="quarter" idx="10"/>
          </p:nvPr>
        </p:nvSpPr>
        <p:spPr/>
        <p:txBody>
          <a:bodyPr/>
          <a:lstStyle/>
          <a:p>
            <a:pPr>
              <a:defRPr/>
            </a:pPr>
            <a:fld id="{672843D9-4757-4631-B0CD-BAA271821DF5}" type="slidenum">
              <a:rPr lang="en-GB" smtClean="0">
                <a:solidFill>
                  <a:prstClr val="black"/>
                </a:solidFill>
              </a:rPr>
              <a:pPr>
                <a:defRPr/>
              </a:pPr>
              <a:t>2</a:t>
            </a:fld>
            <a:endParaRPr lang="en-GB">
              <a:solidFill>
                <a:prstClr val="black"/>
              </a:solidFill>
            </a:endParaRPr>
          </a:p>
        </p:txBody>
      </p:sp>
    </p:spTree>
    <p:extLst>
      <p:ext uri="{BB962C8B-B14F-4D97-AF65-F5344CB8AC3E}">
        <p14:creationId xmlns:p14="http://schemas.microsoft.com/office/powerpoint/2010/main" val="39984462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This vocabulary task revisits previously</a:t>
            </a:r>
            <a:r>
              <a:rPr lang="en-GB" b="0" baseline="0" dirty="0"/>
              <a:t> </a:t>
            </a:r>
            <a:r>
              <a:rPr lang="en-GB" b="0" dirty="0"/>
              <a:t>taught adverb and adverbial</a:t>
            </a:r>
            <a:r>
              <a:rPr lang="en-GB" b="0" baseline="0" dirty="0"/>
              <a:t> time phrases that will be needed for the present tense revision activities that follow in this lesson.</a:t>
            </a:r>
            <a:endParaRPr lang="en-GB" b="0" dirty="0"/>
          </a:p>
          <a:p>
            <a:r>
              <a:rPr lang="en-GB" b="0" dirty="0"/>
              <a:t/>
            </a:r>
            <a:br>
              <a:rPr lang="en-GB" b="0" dirty="0"/>
            </a:br>
            <a:r>
              <a:rPr lang="en-GB" b="1" dirty="0"/>
              <a:t>Task</a:t>
            </a:r>
            <a:r>
              <a:rPr lang="en-GB" b="1" baseline="0" dirty="0"/>
              <a:t> instructions</a:t>
            </a:r>
            <a:r>
              <a:rPr lang="en-GB" b="0" baseline="0" dirty="0"/>
              <a:t/>
            </a:r>
            <a:br>
              <a:rPr lang="en-GB" b="0" baseline="0" dirty="0"/>
            </a:br>
            <a:r>
              <a:rPr lang="en-GB" b="0" baseline="0" dirty="0"/>
              <a:t>1. Write 1-8 and each adverb / adverbial phrase in German.</a:t>
            </a:r>
            <a:br>
              <a:rPr lang="en-GB" b="0" baseline="0" dirty="0"/>
            </a:br>
            <a:r>
              <a:rPr lang="en-GB" b="0" baseline="0" dirty="0"/>
              <a:t>2. Translate orally into English with a partner.</a:t>
            </a:r>
            <a:br>
              <a:rPr lang="en-GB" b="0" baseline="0" dirty="0"/>
            </a:br>
            <a:r>
              <a:rPr lang="en-GB" b="0" baseline="0" dirty="0"/>
              <a:t>3. Teacher elicits adverb answers from students.</a:t>
            </a:r>
            <a:br>
              <a:rPr lang="en-GB" b="0" baseline="0" dirty="0"/>
            </a:br>
            <a:r>
              <a:rPr lang="en-GB" b="0" baseline="0" dirty="0"/>
              <a:t>4. Teacher elicits oral translations, drawing students’ attention to their own use of present simple and present continuous in each sentence, reminding students that there is only one present tense in German.</a:t>
            </a:r>
            <a:br>
              <a:rPr lang="en-GB" b="0" baseline="0" dirty="0"/>
            </a:br>
            <a:r>
              <a:rPr lang="en-GB" b="0" baseline="0" dirty="0"/>
              <a:t>5. Teacher elicits the pattern of usage from students, i.e., regular repeated actions = present simple, whereas actions occurring now, at the moment = present continuous</a:t>
            </a:r>
            <a:br>
              <a:rPr lang="en-GB" b="0" baseline="0" dirty="0"/>
            </a:br>
            <a:r>
              <a:rPr lang="en-GB" b="0" baseline="0" dirty="0"/>
              <a:t>It is usually the adverb which helps us choose the English tense to use when translating.</a:t>
            </a:r>
            <a:br>
              <a:rPr lang="en-GB" b="0" baseline="0" dirty="0"/>
            </a:br>
            <a:endParaRPr lang="en-GB" b="0" baseline="0" dirty="0"/>
          </a:p>
          <a:p>
            <a:r>
              <a:rPr lang="en-GB" b="1" baseline="0" dirty="0"/>
              <a:t>Note: </a:t>
            </a:r>
            <a:r>
              <a:rPr lang="en-GB" b="0" baseline="0" dirty="0"/>
              <a:t>the use of present continuous in English is far more nuanced than this, and there are often instances when both tenses are possible (as here in number 1, where both ‘She always helps me with homework’, and ‘she’s always helping me with homework’ are valid translations).  The important thing from an English speaking learner of German’s perspective is that that both of these just have one form in German!</a:t>
            </a:r>
          </a:p>
          <a:p>
            <a:endParaRPr lang="en-GB" b="0" baseline="0" dirty="0"/>
          </a:p>
          <a:p>
            <a:r>
              <a:rPr lang="en-GB" b="1" baseline="0" dirty="0"/>
              <a:t>Suggested (most probable) translations:</a:t>
            </a:r>
            <a:r>
              <a:rPr lang="en-GB" b="0" baseline="0" dirty="0"/>
              <a:t/>
            </a:r>
            <a:br>
              <a:rPr lang="en-GB" b="0" baseline="0" dirty="0"/>
            </a:br>
            <a:r>
              <a:rPr lang="en-GB" b="0" baseline="0" dirty="0"/>
              <a:t>1. We often play football in the park on Saturdays.</a:t>
            </a:r>
            <a:br>
              <a:rPr lang="en-GB" b="0" baseline="0" dirty="0"/>
            </a:br>
            <a:r>
              <a:rPr lang="en-GB" b="0" baseline="0" dirty="0"/>
              <a:t>2. I seldom go into town.</a:t>
            </a:r>
            <a:br>
              <a:rPr lang="en-GB" b="0" baseline="0" dirty="0"/>
            </a:br>
            <a:r>
              <a:rPr lang="en-GB" b="0" baseline="0" dirty="0"/>
              <a:t>3. She always helps me with homework.</a:t>
            </a:r>
            <a:br>
              <a:rPr lang="en-GB" b="0" baseline="0" dirty="0"/>
            </a:br>
            <a:r>
              <a:rPr lang="en-GB" b="0" baseline="0" dirty="0"/>
              <a:t>4. He never runs at the weekend.</a:t>
            </a:r>
            <a:br>
              <a:rPr lang="en-GB" b="0" baseline="0" dirty="0"/>
            </a:br>
            <a:r>
              <a:rPr lang="en-GB" b="0" baseline="0" dirty="0"/>
              <a:t>5. </a:t>
            </a:r>
            <a:r>
              <a:rPr lang="en-GB" b="0" baseline="0" dirty="0" err="1"/>
              <a:t>Mieze</a:t>
            </a:r>
            <a:r>
              <a:rPr lang="en-GB" b="0" baseline="0" dirty="0"/>
              <a:t> sometimes sits on the sofa but now she is drinking water.</a:t>
            </a:r>
            <a:br>
              <a:rPr lang="en-GB" b="0" baseline="0" dirty="0"/>
            </a:br>
            <a:r>
              <a:rPr lang="en-GB" b="0" baseline="0" dirty="0"/>
              <a:t>6. This afternoon Einstein is lying in the garden, and sleeping.  [</a:t>
            </a:r>
            <a:r>
              <a:rPr lang="en-GB" b="1" baseline="0" dirty="0"/>
              <a:t>NB</a:t>
            </a:r>
            <a:r>
              <a:rPr lang="en-GB" b="0" baseline="0" dirty="0"/>
              <a:t>: </a:t>
            </a:r>
            <a:r>
              <a:rPr lang="en-GB" b="0" baseline="0" dirty="0" err="1"/>
              <a:t>heute</a:t>
            </a:r>
            <a:r>
              <a:rPr lang="en-GB" b="0" baseline="0" dirty="0"/>
              <a:t> </a:t>
            </a:r>
            <a:r>
              <a:rPr lang="en-GB" b="0" baseline="0" dirty="0" err="1"/>
              <a:t>Nachmittag</a:t>
            </a:r>
            <a:r>
              <a:rPr lang="en-GB" b="0" baseline="0" dirty="0"/>
              <a:t> has not been explicitly taught together with the meaning ‘this afternoon’. Teachers can encourage further learning by eliciting ‘this morning’ and ‘this evening’ from the class.]</a:t>
            </a:r>
            <a:br>
              <a:rPr lang="en-GB" b="0" baseline="0" dirty="0"/>
            </a:br>
            <a:r>
              <a:rPr lang="en-GB" b="0" baseline="0" dirty="0"/>
              <a:t>7. Wolfgang takes lots of photos every day and on Monday he is showing them.</a:t>
            </a:r>
            <a:br>
              <a:rPr lang="en-GB" b="0" baseline="0" dirty="0"/>
            </a:br>
            <a:r>
              <a:rPr lang="en-GB" b="0" baseline="0" dirty="0"/>
              <a:t>8.  Usually I forget everything, but today I’m leaving nothing at home.</a:t>
            </a:r>
            <a:br>
              <a:rPr lang="en-GB" b="0" baseline="0" dirty="0"/>
            </a:br>
            <a:r>
              <a:rPr lang="en-GB" b="0" baseline="0" dirty="0"/>
              <a:t/>
            </a:r>
            <a:br>
              <a:rPr lang="en-GB" b="0" baseline="0" dirty="0"/>
            </a:br>
            <a:r>
              <a:rPr lang="en-GB" b="0" baseline="0" dirty="0"/>
              <a:t>It might also be useful to ask students go give examples of </a:t>
            </a:r>
            <a:r>
              <a:rPr lang="en-GB" b="1" baseline="0" dirty="0"/>
              <a:t>WO1</a:t>
            </a:r>
            <a:r>
              <a:rPr lang="en-GB" b="0" baseline="0" dirty="0"/>
              <a:t> and </a:t>
            </a:r>
            <a:r>
              <a:rPr lang="en-GB" b="1" baseline="0" dirty="0"/>
              <a:t>WO2</a:t>
            </a:r>
            <a:r>
              <a:rPr lang="en-GB" b="0" baseline="0" dirty="0"/>
              <a:t> phrases, to provide further opportunities to recognise these structures.</a:t>
            </a:r>
            <a:endParaRPr lang="en-GB" b="0" dirty="0"/>
          </a:p>
          <a:p>
            <a:endParaRPr lang="en-GB" b="0" dirty="0"/>
          </a:p>
          <a:p>
            <a:r>
              <a:rPr lang="en-GB" b="0" dirty="0"/>
              <a:t>The</a:t>
            </a:r>
            <a:r>
              <a:rPr lang="en-GB" b="0" baseline="0" dirty="0"/>
              <a:t> words with frequency rankings and the lesson when first taught:</a:t>
            </a:r>
            <a:endParaRPr lang="en-GB" b="0" dirty="0"/>
          </a:p>
          <a:p>
            <a:r>
              <a:rPr kumimoji="0" lang="en-GB" sz="1200" b="1" i="0" u="none" strike="noStrike" kern="1200" cap="none" spc="0" normalizeH="0" baseline="0" noProof="0" dirty="0" err="1">
                <a:ln>
                  <a:noFill/>
                </a:ln>
                <a:solidFill>
                  <a:prstClr val="black"/>
                </a:solidFill>
                <a:effectLst/>
                <a:uLnTx/>
                <a:uFillTx/>
                <a:latin typeface="+mn-lt"/>
                <a:ea typeface="+mn-ea"/>
                <a:cs typeface="+mn-cs"/>
              </a:rPr>
              <a:t>jeden</a:t>
            </a:r>
            <a:r>
              <a:rPr kumimoji="0" lang="en-GB" sz="1200" b="1" i="0" u="none" strike="noStrike" kern="1200" cap="none" spc="0" normalizeH="0" baseline="0" noProof="0" dirty="0">
                <a:ln>
                  <a:noFill/>
                </a:ln>
                <a:solidFill>
                  <a:prstClr val="black"/>
                </a:solidFill>
                <a:effectLst/>
                <a:uLnTx/>
                <a:uFillTx/>
                <a:latin typeface="+mn-lt"/>
                <a:ea typeface="+mn-ea"/>
                <a:cs typeface="+mn-cs"/>
              </a:rPr>
              <a:t> Tag </a:t>
            </a:r>
            <a:r>
              <a:rPr kumimoji="0" lang="en-GB" sz="1200" b="0" i="0" u="none" strike="noStrike" kern="1200" cap="none" spc="0" normalizeH="0" baseline="0" noProof="0" dirty="0">
                <a:ln>
                  <a:noFill/>
                </a:ln>
                <a:solidFill>
                  <a:prstClr val="black"/>
                </a:solidFill>
                <a:effectLst/>
                <a:uLnTx/>
                <a:uFillTx/>
                <a:latin typeface="+mn-lt"/>
                <a:ea typeface="+mn-ea"/>
                <a:cs typeface="+mn-cs"/>
              </a:rPr>
              <a:t>[88/108] </a:t>
            </a:r>
            <a:r>
              <a:rPr lang="en-GB" sz="1200" b="1" baseline="0" dirty="0"/>
              <a:t>Week</a:t>
            </a:r>
            <a:r>
              <a:rPr lang="en-GB" sz="1200" baseline="0" dirty="0"/>
              <a:t> </a:t>
            </a:r>
            <a:r>
              <a:rPr lang="en-GB" sz="1200" b="1" baseline="0" dirty="0"/>
              <a:t>1.2.3</a:t>
            </a:r>
            <a:r>
              <a:rPr kumimoji="0" lang="en-GB" sz="1200" b="0" i="0" u="none" strike="noStrike" kern="1200" cap="none" spc="0" normalizeH="0" baseline="0" noProof="0" dirty="0">
                <a:ln>
                  <a:noFill/>
                </a:ln>
                <a:solidFill>
                  <a:prstClr val="black"/>
                </a:solidFill>
                <a:effectLst/>
                <a:uLnTx/>
                <a:uFillTx/>
                <a:latin typeface="+mn-lt"/>
                <a:ea typeface="+mn-ea"/>
                <a:cs typeface="+mn-cs"/>
              </a:rPr>
              <a:t/>
            </a:r>
            <a:br>
              <a:rPr kumimoji="0" lang="en-GB" sz="1200" b="0" i="0" u="none" strike="noStrike" kern="1200" cap="none" spc="0" normalizeH="0" baseline="0" noProof="0" dirty="0">
                <a:ln>
                  <a:noFill/>
                </a:ln>
                <a:solidFill>
                  <a:prstClr val="black"/>
                </a:solidFill>
                <a:effectLst/>
                <a:uLnTx/>
                <a:uFillTx/>
                <a:latin typeface="+mn-lt"/>
                <a:ea typeface="+mn-ea"/>
                <a:cs typeface="+mn-cs"/>
              </a:rPr>
            </a:br>
            <a:r>
              <a:rPr lang="en-GB" sz="1200" b="1" baseline="0" dirty="0" err="1"/>
              <a:t>jetzt</a:t>
            </a:r>
            <a:r>
              <a:rPr lang="en-GB" sz="1200" b="1" baseline="0" dirty="0"/>
              <a:t> </a:t>
            </a:r>
            <a:r>
              <a:rPr lang="en-GB" sz="1200" baseline="0" dirty="0"/>
              <a:t>[62] </a:t>
            </a:r>
            <a:r>
              <a:rPr lang="en-GB" sz="1200" b="1" baseline="0" dirty="0"/>
              <a:t>Week</a:t>
            </a:r>
            <a:r>
              <a:rPr lang="en-GB" sz="1200" baseline="0" dirty="0"/>
              <a:t> </a:t>
            </a:r>
            <a:r>
              <a:rPr lang="en-GB" sz="1200" b="1" baseline="0" dirty="0"/>
              <a:t>2.1.1</a:t>
            </a:r>
            <a:r>
              <a:rPr lang="en-GB" sz="1200" baseline="0" dirty="0"/>
              <a:t/>
            </a:r>
            <a:br>
              <a:rPr lang="en-GB" sz="1200" baseline="0" dirty="0"/>
            </a:br>
            <a:r>
              <a:rPr lang="en-GB" sz="1200" b="1" baseline="0" dirty="0" err="1"/>
              <a:t>heute</a:t>
            </a:r>
            <a:r>
              <a:rPr lang="en-GB" sz="1200" baseline="0" dirty="0"/>
              <a:t> [121] </a:t>
            </a:r>
            <a:r>
              <a:rPr lang="en-GB" sz="1200" b="1" baseline="0" dirty="0"/>
              <a:t>Week</a:t>
            </a:r>
            <a:r>
              <a:rPr lang="en-GB" sz="1200" baseline="0" dirty="0"/>
              <a:t> </a:t>
            </a:r>
            <a:r>
              <a:rPr lang="en-GB" sz="1200" b="1" baseline="0" dirty="0"/>
              <a:t>2.2.4</a:t>
            </a:r>
            <a:br>
              <a:rPr lang="en-GB" sz="1200" b="1" baseline="0" dirty="0"/>
            </a:br>
            <a:r>
              <a:rPr lang="en-GB" sz="1200" b="1" baseline="0" dirty="0" err="1"/>
              <a:t>normalerweise</a:t>
            </a:r>
            <a:r>
              <a:rPr lang="en-GB" sz="1200" b="1" baseline="0" dirty="0"/>
              <a:t> </a:t>
            </a:r>
            <a:r>
              <a:rPr lang="en-GB" sz="1200" b="0" baseline="0" dirty="0"/>
              <a:t>[1898] </a:t>
            </a:r>
            <a:r>
              <a:rPr lang="en-GB" sz="1200" b="1" baseline="0" dirty="0"/>
              <a:t>Week</a:t>
            </a:r>
            <a:r>
              <a:rPr lang="en-GB" sz="1200" baseline="0" dirty="0"/>
              <a:t> </a:t>
            </a:r>
            <a:r>
              <a:rPr lang="en-GB" sz="1200" b="1" baseline="0" dirty="0"/>
              <a:t>3.1.6</a:t>
            </a:r>
            <a:br>
              <a:rPr lang="en-GB" sz="1200" b="1" baseline="0" dirty="0"/>
            </a:br>
            <a:r>
              <a:rPr lang="en-GB" sz="1200" b="1" baseline="0" dirty="0" err="1"/>
              <a:t>immer</a:t>
            </a:r>
            <a:r>
              <a:rPr lang="en-GB" sz="1200" b="1" baseline="0" dirty="0"/>
              <a:t> </a:t>
            </a:r>
            <a:r>
              <a:rPr lang="en-GB" sz="1200" b="0" baseline="0" dirty="0"/>
              <a:t>[68] </a:t>
            </a:r>
            <a:r>
              <a:rPr lang="en-GB" sz="1200" b="1" baseline="0" dirty="0"/>
              <a:t>Week</a:t>
            </a:r>
            <a:r>
              <a:rPr lang="en-GB" sz="1200" baseline="0" dirty="0"/>
              <a:t> </a:t>
            </a:r>
            <a:r>
              <a:rPr lang="en-GB" sz="1200" b="1" baseline="0" dirty="0"/>
              <a:t>2.1.6</a:t>
            </a:r>
            <a:br>
              <a:rPr lang="en-GB" sz="1200" b="1" baseline="0" dirty="0"/>
            </a:br>
            <a:r>
              <a:rPr lang="en-GB" sz="1200" b="1" baseline="0" dirty="0"/>
              <a:t>oft </a:t>
            </a:r>
            <a:r>
              <a:rPr lang="en-GB" sz="1200" b="0" baseline="0" dirty="0"/>
              <a:t>[215] </a:t>
            </a:r>
            <a:r>
              <a:rPr lang="en-GB" sz="1200" b="1" baseline="0" dirty="0"/>
              <a:t>Week</a:t>
            </a:r>
            <a:r>
              <a:rPr lang="en-GB" sz="1200" baseline="0" dirty="0"/>
              <a:t> </a:t>
            </a:r>
            <a:r>
              <a:rPr lang="en-GB" sz="1200" b="1" baseline="0" dirty="0"/>
              <a:t>1.2.3</a:t>
            </a:r>
            <a:br>
              <a:rPr lang="en-GB" sz="1200" b="1" baseline="0" dirty="0"/>
            </a:br>
            <a:r>
              <a:rPr lang="en-GB" sz="1200" b="1" baseline="0" dirty="0" err="1"/>
              <a:t>manchmal</a:t>
            </a:r>
            <a:r>
              <a:rPr lang="en-GB" sz="1200" b="1" baseline="0" dirty="0"/>
              <a:t> </a:t>
            </a:r>
            <a:r>
              <a:rPr lang="en-GB" sz="1200" b="0" baseline="0" dirty="0"/>
              <a:t>[394] </a:t>
            </a:r>
            <a:r>
              <a:rPr lang="en-GB" sz="1200" b="1" baseline="0" dirty="0"/>
              <a:t>Week</a:t>
            </a:r>
            <a:r>
              <a:rPr lang="en-GB" sz="1200" baseline="0" dirty="0"/>
              <a:t> </a:t>
            </a:r>
            <a:r>
              <a:rPr lang="en-GB" sz="1200" b="1" baseline="0" dirty="0"/>
              <a:t>1.2.3</a:t>
            </a:r>
            <a:br>
              <a:rPr lang="en-GB" sz="1200" b="1" baseline="0" dirty="0"/>
            </a:br>
            <a:r>
              <a:rPr lang="en-GB" sz="1200" b="1" baseline="0" dirty="0" err="1"/>
              <a:t>kaum</a:t>
            </a:r>
            <a:r>
              <a:rPr lang="en-GB" sz="1200" b="1" baseline="0" dirty="0"/>
              <a:t> </a:t>
            </a:r>
            <a:r>
              <a:rPr lang="en-GB" sz="1200" b="0" baseline="0" dirty="0"/>
              <a:t>[259] </a:t>
            </a:r>
            <a:r>
              <a:rPr lang="en-GB" sz="1200" b="1" baseline="0" dirty="0"/>
              <a:t>Week</a:t>
            </a:r>
            <a:r>
              <a:rPr lang="en-GB" sz="1200" baseline="0" dirty="0"/>
              <a:t> </a:t>
            </a:r>
            <a:r>
              <a:rPr lang="en-GB" sz="1200" b="1" baseline="0" dirty="0"/>
              <a:t>1.2.3</a:t>
            </a:r>
            <a:br>
              <a:rPr lang="en-GB" sz="1200" b="1" baseline="0" dirty="0"/>
            </a:br>
            <a:r>
              <a:rPr lang="en-GB" sz="1200" b="1" baseline="0" dirty="0" err="1"/>
              <a:t>nie</a:t>
            </a:r>
            <a:r>
              <a:rPr lang="en-GB" sz="1200" b="1" baseline="0" dirty="0"/>
              <a:t> </a:t>
            </a:r>
            <a:r>
              <a:rPr lang="en-GB" sz="1200" b="0" baseline="0" dirty="0"/>
              <a:t>[196] </a:t>
            </a:r>
            <a:r>
              <a:rPr lang="en-GB" sz="1200" b="1" baseline="0" dirty="0"/>
              <a:t>Week</a:t>
            </a:r>
            <a:r>
              <a:rPr lang="en-GB" sz="1200" baseline="0" dirty="0"/>
              <a:t> </a:t>
            </a:r>
            <a:r>
              <a:rPr lang="en-GB" sz="1200" b="1" baseline="0" dirty="0"/>
              <a:t>1.2.3</a:t>
            </a:r>
            <a:br>
              <a:rPr lang="en-GB" sz="1200" b="1" baseline="0" dirty="0"/>
            </a:br>
            <a:r>
              <a:rPr lang="en-GB" sz="1200" b="1" baseline="0" dirty="0"/>
              <a:t>am Montag </a:t>
            </a:r>
            <a:r>
              <a:rPr lang="en-GB" sz="1200" b="0" baseline="0" dirty="0"/>
              <a:t>[19/794] </a:t>
            </a:r>
            <a:r>
              <a:rPr lang="en-GB" sz="1200" b="1" baseline="0" dirty="0"/>
              <a:t>Week</a:t>
            </a:r>
            <a:r>
              <a:rPr lang="en-GB" sz="1200" baseline="0" dirty="0"/>
              <a:t> </a:t>
            </a:r>
            <a:r>
              <a:rPr lang="en-GB" sz="1200" b="1" baseline="0" dirty="0"/>
              <a:t>1.1.7</a:t>
            </a:r>
            <a:br>
              <a:rPr lang="en-GB" sz="1200" b="1" baseline="0" dirty="0"/>
            </a:br>
            <a:r>
              <a:rPr lang="en-GB" sz="1200" b="1" baseline="0" dirty="0" err="1"/>
              <a:t>samstags</a:t>
            </a:r>
            <a:r>
              <a:rPr lang="en-GB" sz="1200" b="1" baseline="0" dirty="0"/>
              <a:t> </a:t>
            </a:r>
            <a:r>
              <a:rPr lang="en-GB" sz="1200" b="0" baseline="0" dirty="0"/>
              <a:t>[1306] </a:t>
            </a:r>
            <a:r>
              <a:rPr lang="en-GB" sz="1200" b="1" baseline="0" dirty="0"/>
              <a:t>Week</a:t>
            </a:r>
            <a:r>
              <a:rPr lang="en-GB" sz="1200" baseline="0" dirty="0"/>
              <a:t> </a:t>
            </a:r>
            <a:r>
              <a:rPr lang="en-GB" sz="1200" b="1" baseline="0" dirty="0"/>
              <a:t>3.1.1</a:t>
            </a:r>
            <a:br>
              <a:rPr lang="en-GB" sz="1200" b="1" baseline="0" dirty="0"/>
            </a:br>
            <a:r>
              <a:rPr lang="en-GB" sz="1200" b="1" baseline="0" dirty="0"/>
              <a:t>(am) </a:t>
            </a:r>
            <a:r>
              <a:rPr lang="en-GB" sz="1200" b="1" baseline="0" dirty="0" err="1"/>
              <a:t>Nachmittag</a:t>
            </a:r>
            <a:r>
              <a:rPr lang="en-GB" sz="1200" b="1" baseline="0" dirty="0"/>
              <a:t> </a:t>
            </a:r>
            <a:r>
              <a:rPr lang="en-GB" sz="1200" b="0" baseline="0" dirty="0"/>
              <a:t>[19/1426] </a:t>
            </a:r>
            <a:r>
              <a:rPr lang="en-GB" sz="1200" b="1" baseline="0" dirty="0"/>
              <a:t>Week</a:t>
            </a:r>
            <a:r>
              <a:rPr lang="en-GB" sz="1200" baseline="0" dirty="0"/>
              <a:t> </a:t>
            </a:r>
            <a:r>
              <a:rPr lang="en-GB" sz="1200" b="1" baseline="0" dirty="0"/>
              <a:t>2.2.4</a:t>
            </a:r>
            <a:br>
              <a:rPr lang="en-GB" sz="1200" b="1" baseline="0" dirty="0"/>
            </a:br>
            <a:r>
              <a:rPr lang="en-GB" sz="1200" b="1" baseline="0" dirty="0"/>
              <a:t/>
            </a:r>
            <a:br>
              <a:rPr lang="en-GB" sz="1200" b="1" baseline="0" dirty="0"/>
            </a:br>
            <a:r>
              <a:rPr lang="en-GB" sz="1200" b="0" baseline="0" dirty="0"/>
              <a:t>All other vocabulary has also been previously taught.</a:t>
            </a:r>
            <a:r>
              <a:rPr lang="en-GB" sz="1200" b="1" baseline="0" dirty="0"/>
              <a:t/>
            </a:r>
            <a:br>
              <a:rPr lang="en-GB" sz="1200" b="1" baseline="0" dirty="0"/>
            </a:br>
            <a:endParaRPr lang="en-GB" b="0" dirty="0"/>
          </a:p>
        </p:txBody>
      </p:sp>
      <p:sp>
        <p:nvSpPr>
          <p:cNvPr id="4" name="Slide Number Placeholder 3"/>
          <p:cNvSpPr>
            <a:spLocks noGrp="1"/>
          </p:cNvSpPr>
          <p:nvPr>
            <p:ph type="sldNum" sz="quarter" idx="10"/>
          </p:nvPr>
        </p:nvSpPr>
        <p:spPr/>
        <p:txBody>
          <a:bodyPr/>
          <a:lstStyle/>
          <a:p>
            <a:pPr>
              <a:defRPr/>
            </a:pPr>
            <a:fld id="{672843D9-4757-4631-B0CD-BAA271821DF5}" type="slidenum">
              <a:rPr lang="en-GB" smtClean="0">
                <a:solidFill>
                  <a:prstClr val="black"/>
                </a:solidFill>
              </a:rPr>
              <a:pPr>
                <a:defRPr/>
              </a:pPr>
              <a:t>3</a:t>
            </a:fld>
            <a:endParaRPr lang="en-GB">
              <a:solidFill>
                <a:prstClr val="black"/>
              </a:solidFill>
            </a:endParaRPr>
          </a:p>
        </p:txBody>
      </p:sp>
    </p:spTree>
    <p:extLst>
      <p:ext uri="{BB962C8B-B14F-4D97-AF65-F5344CB8AC3E}">
        <p14:creationId xmlns:p14="http://schemas.microsoft.com/office/powerpoint/2010/main" val="19880907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0FA070A8-75FF-4F63-93B6-8413D3C9B57A}" type="datetimeFigureOut">
              <a:rPr lang="en-GB" smtClean="0"/>
              <a:t>21/05/2020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24307894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FA070A8-75FF-4F63-93B6-8413D3C9B57A}" type="datetimeFigureOut">
              <a:rPr lang="en-GB" smtClean="0"/>
              <a:t>21/05/2020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25909331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FA070A8-75FF-4F63-93B6-8413D3C9B57A}" type="datetimeFigureOut">
              <a:rPr lang="en-GB" smtClean="0"/>
              <a:t>21/05/2020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26002756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20292609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010498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0442031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976831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826767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1247080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31311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0890610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FA070A8-75FF-4F63-93B6-8413D3C9B57A}" type="datetimeFigureOut">
              <a:rPr lang="en-GB" smtClean="0"/>
              <a:t>21/05/2020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37754556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22213125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638186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245821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08373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FA070A8-75FF-4F63-93B6-8413D3C9B57A}" type="datetimeFigureOut">
              <a:rPr lang="en-GB" smtClean="0"/>
              <a:t>21/05/2020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27976215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0FA070A8-75FF-4F63-93B6-8413D3C9B57A}" type="datetimeFigureOut">
              <a:rPr lang="en-GB" smtClean="0"/>
              <a:t>21/05/2020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17294984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0FA070A8-75FF-4F63-93B6-8413D3C9B57A}" type="datetimeFigureOut">
              <a:rPr lang="en-GB" smtClean="0"/>
              <a:t>21/05/2020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6078434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0FA070A8-75FF-4F63-93B6-8413D3C9B57A}" type="datetimeFigureOut">
              <a:rPr lang="en-GB" smtClean="0"/>
              <a:t>21/05/2020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42622964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A070A8-75FF-4F63-93B6-8413D3C9B57A}" type="datetimeFigureOut">
              <a:rPr lang="en-GB" smtClean="0"/>
              <a:t>21/05/2020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29297425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FA070A8-75FF-4F63-93B6-8413D3C9B57A}" type="datetimeFigureOut">
              <a:rPr lang="en-GB" smtClean="0"/>
              <a:t>21/05/2020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5443200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FA070A8-75FF-4F63-93B6-8413D3C9B57A}" type="datetimeFigureOut">
              <a:rPr lang="en-GB" smtClean="0"/>
              <a:t>21/05/2020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27758059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A070A8-75FF-4F63-93B6-8413D3C9B57A}" type="datetimeFigureOut">
              <a:rPr lang="en-GB" smtClean="0"/>
              <a:t>21/05/2020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5E9109-AB8D-4945-A2DA-93F8155F9609}" type="slidenum">
              <a:rPr lang="en-GB" smtClean="0"/>
              <a:t>‹#›</a:t>
            </a:fld>
            <a:endParaRPr lang="en-GB"/>
          </a:p>
        </p:txBody>
      </p:sp>
    </p:spTree>
    <p:extLst>
      <p:ext uri="{BB962C8B-B14F-4D97-AF65-F5344CB8AC3E}">
        <p14:creationId xmlns:p14="http://schemas.microsoft.com/office/powerpoint/2010/main" val="1366067965"/>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90287235"/>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audio" Target="../media/audio8.wav"/><Relationship Id="rId3" Type="http://schemas.openxmlformats.org/officeDocument/2006/relationships/image" Target="../media/image3.png"/><Relationship Id="rId7" Type="http://schemas.openxmlformats.org/officeDocument/2006/relationships/audio" Target="../media/audio2.wav"/><Relationship Id="rId12" Type="http://schemas.openxmlformats.org/officeDocument/2006/relationships/audio" Target="../media/audio7.wav"/><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audio" Target="../media/audio1.wav"/><Relationship Id="rId11" Type="http://schemas.openxmlformats.org/officeDocument/2006/relationships/audio" Target="../media/audio6.wav"/><Relationship Id="rId5" Type="http://schemas.openxmlformats.org/officeDocument/2006/relationships/image" Target="../media/image5.gif"/><Relationship Id="rId10" Type="http://schemas.openxmlformats.org/officeDocument/2006/relationships/audio" Target="../media/audio5.wav"/><Relationship Id="rId4" Type="http://schemas.openxmlformats.org/officeDocument/2006/relationships/image" Target="../media/image4.gif"/><Relationship Id="rId9" Type="http://schemas.openxmlformats.org/officeDocument/2006/relationships/audio" Target="../media/audio4.wav"/></Relationships>
</file>

<file path=ppt/slides/_rels/slide3.xml.rels><?xml version="1.0" encoding="UTF-8" standalone="yes"?>
<Relationships xmlns="http://schemas.openxmlformats.org/package/2006/relationships"><Relationship Id="rId8" Type="http://schemas.openxmlformats.org/officeDocument/2006/relationships/image" Target="../media/image9.gif"/><Relationship Id="rId13" Type="http://schemas.openxmlformats.org/officeDocument/2006/relationships/image" Target="../media/image13.png"/><Relationship Id="rId3" Type="http://schemas.openxmlformats.org/officeDocument/2006/relationships/image" Target="../media/image1.jpg"/><Relationship Id="rId7" Type="http://schemas.openxmlformats.org/officeDocument/2006/relationships/image" Target="../media/image8.gif"/><Relationship Id="rId12"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7.gif"/><Relationship Id="rId11" Type="http://schemas.openxmlformats.org/officeDocument/2006/relationships/image" Target="../media/image11.png"/><Relationship Id="rId5" Type="http://schemas.openxmlformats.org/officeDocument/2006/relationships/image" Target="../media/image3.png"/><Relationship Id="rId10" Type="http://schemas.openxmlformats.org/officeDocument/2006/relationships/image" Target="../media/image4.gif"/><Relationship Id="rId4" Type="http://schemas.openxmlformats.org/officeDocument/2006/relationships/image" Target="../media/image6.png"/><Relationship Id="rId9" Type="http://schemas.openxmlformats.org/officeDocument/2006/relationships/image" Target="../media/image10.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C183D7F6-B498-43B3-948B-1728B52AA6E4}">
                    <adec:decorative xmlns=""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Isosceles Triangle 3">
              <a:extLst>
                <a:ext uri="{C183D7F6-B498-43B3-948B-1728B52AA6E4}">
                  <adec:decorative xmlns=""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C183D7F6-B498-43B3-948B-1728B52AA6E4}">
                  <adec:decorative xmlns=""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 xmlns:a16="http://schemas.microsoft.com/office/drawing/2014/main" id="{D416ACD7-98EC-DE49-972E-2020897CCB2E}"/>
              </a:ext>
            </a:extLst>
          </p:cNvPr>
          <p:cNvSpPr>
            <a:spLocks noGrp="1"/>
          </p:cNvSpPr>
          <p:nvPr>
            <p:ph type="title"/>
          </p:nvPr>
        </p:nvSpPr>
        <p:spPr>
          <a:xfrm>
            <a:off x="168926" y="2395093"/>
            <a:ext cx="10515600" cy="1325563"/>
          </a:xfrm>
        </p:spPr>
        <p:txBody>
          <a:bodyPr>
            <a:normAutofit/>
          </a:bodyPr>
          <a:lstStyle/>
          <a:p>
            <a:pPr lvl="0">
              <a:lnSpc>
                <a:spcPct val="100000"/>
              </a:lnSpc>
              <a:spcBef>
                <a:spcPts val="0"/>
              </a:spcBef>
              <a:defRPr/>
            </a:pPr>
            <a:r>
              <a:rPr lang="en-GB" sz="4000" b="1" dirty="0">
                <a:solidFill>
                  <a:prstClr val="white"/>
                </a:solidFill>
                <a:latin typeface="Century Gothic" panose="020B0502020202020204" pitchFamily="34" charset="0"/>
                <a:ea typeface="+mn-ea"/>
                <a:cs typeface="+mn-cs"/>
              </a:rPr>
              <a:t>Vocabulary</a:t>
            </a:r>
            <a:endParaRPr lang="en-US" dirty="0"/>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
        <p:nvSpPr>
          <p:cNvPr id="12" name="Title 3">
            <a:extLst>
              <a:ext uri="{FF2B5EF4-FFF2-40B4-BE49-F238E27FC236}">
                <a16:creationId xmlns="" xmlns:a16="http://schemas.microsoft.com/office/drawing/2014/main" id="{0ADD7E60-80FD-4845-B6DC-EEC6534E9E2B}"/>
              </a:ext>
            </a:extLst>
          </p:cNvPr>
          <p:cNvSpPr txBox="1">
            <a:spLocks/>
          </p:cNvSpPr>
          <p:nvPr/>
        </p:nvSpPr>
        <p:spPr>
          <a:xfrm>
            <a:off x="166350" y="5011336"/>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kumimoji="0" lang="en-GB" sz="1800" b="0" i="0" u="none" strike="noStrike" kern="1200" cap="none" spc="0" normalizeH="0" baseline="0" noProof="0" dirty="0" smtClean="0">
                <a:ln>
                  <a:noFill/>
                </a:ln>
                <a:solidFill>
                  <a:prstClr val="white"/>
                </a:solidFill>
                <a:effectLst/>
                <a:uLnTx/>
                <a:uFillTx/>
                <a:latin typeface="Century Gothic" panose="020B0502020202020204" pitchFamily="34" charset="0"/>
                <a:ea typeface="+mj-ea"/>
                <a:cs typeface="+mj-cs"/>
              </a:rPr>
              <a:t>3.2 </a:t>
            </a:r>
            <a:r>
              <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r>
              <a:rPr kumimoji="0" lang="en-GB" sz="1800" b="0" i="0" u="none" strike="noStrike" kern="1200" cap="none" spc="0" normalizeH="0" baseline="0" noProof="0" dirty="0" smtClean="0">
                <a:ln>
                  <a:noFill/>
                </a:ln>
                <a:solidFill>
                  <a:prstClr val="white"/>
                </a:solidFill>
                <a:effectLst/>
                <a:uLnTx/>
                <a:uFillTx/>
                <a:latin typeface="Century Gothic" panose="020B0502020202020204" pitchFamily="34" charset="0"/>
                <a:ea typeface="+mj-ea"/>
                <a:cs typeface="+mj-cs"/>
              </a:rPr>
              <a:t>Week 1</a:t>
            </a: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3" name="Title 3">
            <a:extLst>
              <a:ext uri="{FF2B5EF4-FFF2-40B4-BE49-F238E27FC236}">
                <a16:creationId xmlns="" xmlns:a16="http://schemas.microsoft.com/office/drawing/2014/main" id="{174C3A74-4692-4A08-9745-62D78F8C1A38}"/>
              </a:ext>
            </a:extLst>
          </p:cNvPr>
          <p:cNvSpPr txBox="1">
            <a:spLocks/>
          </p:cNvSpPr>
          <p:nvPr/>
        </p:nvSpPr>
        <p:spPr>
          <a:xfrm>
            <a:off x="166350" y="5864255"/>
            <a:ext cx="5784972" cy="59418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lvl="0">
              <a:defRPr/>
            </a:pPr>
            <a:r>
              <a:rPr lang="en-GB" sz="1400" dirty="0">
                <a:solidFill>
                  <a:prstClr val="white"/>
                </a:solidFill>
                <a:latin typeface="Century Gothic" panose="020B0502020202020204" pitchFamily="34" charset="0"/>
              </a:rPr>
              <a:t>Rachel Hawkes / Natalie </a:t>
            </a:r>
            <a:r>
              <a:rPr lang="en-GB" sz="1400" dirty="0" smtClean="0">
                <a:solidFill>
                  <a:prstClr val="white"/>
                </a:solidFill>
                <a:latin typeface="Century Gothic" panose="020B0502020202020204" pitchFamily="34" charset="0"/>
              </a:rPr>
              <a:t>Finlayson </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a:t>
            </a:r>
            <a:r>
              <a:rPr kumimoji="0" lang="en-GB" sz="1400" b="0" i="0" u="none" strike="noStrike" kern="1200" cap="none" spc="0" normalizeH="0" baseline="0" noProof="0" dirty="0" smtClean="0">
                <a:ln>
                  <a:noFill/>
                </a:ln>
                <a:solidFill>
                  <a:prstClr val="white"/>
                </a:solidFill>
                <a:effectLst/>
                <a:uLnTx/>
                <a:uFillTx/>
                <a:latin typeface="Century Gothic" panose="020B0502020202020204" pitchFamily="34" charset="0"/>
                <a:ea typeface="+mj-ea"/>
                <a:cs typeface="+mj-cs"/>
              </a:rPr>
              <a:t> 21/05.20</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Tree>
    <p:extLst>
      <p:ext uri="{BB962C8B-B14F-4D97-AF65-F5344CB8AC3E}">
        <p14:creationId xmlns:p14="http://schemas.microsoft.com/office/powerpoint/2010/main" val="39769263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31481"/>
            <a:ext cx="6807200" cy="869950"/>
          </a:xfrm>
          <a:prstGeom prst="rect">
            <a:avLst/>
          </a:prstGeom>
        </p:spPr>
      </p:pic>
      <p:sp>
        <p:nvSpPr>
          <p:cNvPr id="4" name="Title 3"/>
          <p:cNvSpPr>
            <a:spLocks noGrp="1"/>
          </p:cNvSpPr>
          <p:nvPr>
            <p:ph type="title"/>
          </p:nvPr>
        </p:nvSpPr>
        <p:spPr>
          <a:xfrm>
            <a:off x="92440" y="162636"/>
            <a:ext cx="5895975" cy="707849"/>
          </a:xfrm>
        </p:spPr>
        <p:txBody>
          <a:bodyPr>
            <a:normAutofit/>
          </a:bodyPr>
          <a:lstStyle/>
          <a:p>
            <a:r>
              <a:rPr lang="en-GB" sz="3200" b="1" dirty="0" err="1">
                <a:solidFill>
                  <a:schemeClr val="bg1"/>
                </a:solidFill>
              </a:rPr>
              <a:t>Vokabeln</a:t>
            </a:r>
            <a:r>
              <a:rPr lang="en-GB" sz="3200" b="1" dirty="0">
                <a:solidFill>
                  <a:schemeClr val="bg1"/>
                </a:solidFill>
              </a:rPr>
              <a:t> </a:t>
            </a:r>
          </a:p>
        </p:txBody>
      </p:sp>
      <p:sp>
        <p:nvSpPr>
          <p:cNvPr id="5" name="Rounded Rectangle 11">
            <a:extLst>
              <a:ext uri="{FF2B5EF4-FFF2-40B4-BE49-F238E27FC236}">
                <a16:creationId xmlns="" xmlns:a16="http://schemas.microsoft.com/office/drawing/2014/main" id="{483D7EB9-C2AA-4190-98DE-925F861600E9}"/>
              </a:ext>
            </a:extLst>
          </p:cNvPr>
          <p:cNvSpPr/>
          <p:nvPr/>
        </p:nvSpPr>
        <p:spPr>
          <a:xfrm>
            <a:off x="9762161" y="247047"/>
            <a:ext cx="2195166" cy="335685"/>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b="1" dirty="0" err="1">
                <a:solidFill>
                  <a:prstClr val="white"/>
                </a:solidFill>
              </a:rPr>
              <a:t>hören</a:t>
            </a:r>
            <a:r>
              <a:rPr lang="en-GB" b="1" dirty="0">
                <a:solidFill>
                  <a:prstClr val="white"/>
                </a:solidFill>
              </a:rPr>
              <a:t> / </a:t>
            </a:r>
            <a:r>
              <a:rPr lang="en-GB" b="1" dirty="0" err="1">
                <a:solidFill>
                  <a:prstClr val="white"/>
                </a:solidFill>
              </a:rPr>
              <a:t>schreiben</a:t>
            </a:r>
            <a:endParaRPr lang="en-GB" b="1" dirty="0">
              <a:solidFill>
                <a:prstClr val="white"/>
              </a:solidFill>
            </a:endParaRPr>
          </a:p>
        </p:txBody>
      </p:sp>
      <p:pic>
        <p:nvPicPr>
          <p:cNvPr id="186" name="Picture 185">
            <a:extLst>
              <a:ext uri="{FF2B5EF4-FFF2-40B4-BE49-F238E27FC236}">
                <a16:creationId xmlns="" xmlns:a16="http://schemas.microsoft.com/office/drawing/2014/main" id="{B4E28A8F-54D4-4EC7-B8C6-D1890F1819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0" y="1605772"/>
            <a:ext cx="1716482" cy="1722019"/>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09731" y="1377268"/>
            <a:ext cx="1346686" cy="1950523"/>
          </a:xfrm>
          <a:prstGeom prst="rect">
            <a:avLst/>
          </a:prstGeom>
        </p:spPr>
      </p:pic>
      <p:sp>
        <p:nvSpPr>
          <p:cNvPr id="8" name="Action Button: Custom 7">
            <a:hlinkClick r:id="" action="ppaction://noaction" highlightClick="1">
              <a:snd r:embed="rId6" name="20.8.wav"/>
            </a:hlinkClick>
          </p:cNvPr>
          <p:cNvSpPr/>
          <p:nvPr/>
        </p:nvSpPr>
        <p:spPr>
          <a:xfrm>
            <a:off x="2529995" y="5466054"/>
            <a:ext cx="480675" cy="467185"/>
          </a:xfrm>
          <a:prstGeom prst="actionButtonBlank">
            <a:avLst/>
          </a:prstGeom>
          <a:solidFill>
            <a:srgbClr val="115076"/>
          </a:solidFill>
          <a:ln w="381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prstClr val="white"/>
                </a:solidFill>
              </a:rPr>
              <a:t>8</a:t>
            </a:r>
          </a:p>
        </p:txBody>
      </p:sp>
      <p:sp>
        <p:nvSpPr>
          <p:cNvPr id="9" name="Action Button: Custom 8">
            <a:hlinkClick r:id="" action="ppaction://noaction" highlightClick="1">
              <a:snd r:embed="rId7" name="20.7.wav"/>
            </a:hlinkClick>
          </p:cNvPr>
          <p:cNvSpPr/>
          <p:nvPr/>
        </p:nvSpPr>
        <p:spPr>
          <a:xfrm>
            <a:off x="2529995" y="4823636"/>
            <a:ext cx="480675" cy="467185"/>
          </a:xfrm>
          <a:prstGeom prst="actionButtonBlank">
            <a:avLst/>
          </a:prstGeom>
          <a:solidFill>
            <a:srgbClr val="115076"/>
          </a:solidFill>
          <a:ln w="381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prstClr val="white"/>
                </a:solidFill>
              </a:rPr>
              <a:t>7</a:t>
            </a:r>
          </a:p>
        </p:txBody>
      </p:sp>
      <p:sp>
        <p:nvSpPr>
          <p:cNvPr id="10" name="Action Button: Custom 9">
            <a:hlinkClick r:id="" action="ppaction://noaction" highlightClick="1">
              <a:snd r:embed="rId8" name="20.6.wav"/>
            </a:hlinkClick>
          </p:cNvPr>
          <p:cNvSpPr/>
          <p:nvPr/>
        </p:nvSpPr>
        <p:spPr>
          <a:xfrm>
            <a:off x="2529995" y="4186948"/>
            <a:ext cx="480675" cy="467185"/>
          </a:xfrm>
          <a:prstGeom prst="actionButtonBlank">
            <a:avLst/>
          </a:prstGeom>
          <a:solidFill>
            <a:srgbClr val="115076"/>
          </a:solidFill>
          <a:ln w="381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prstClr val="white"/>
                </a:solidFill>
              </a:rPr>
              <a:t>6</a:t>
            </a:r>
          </a:p>
        </p:txBody>
      </p:sp>
      <p:sp>
        <p:nvSpPr>
          <p:cNvPr id="11" name="Action Button: Custom 10">
            <a:hlinkClick r:id="" action="ppaction://noaction" highlightClick="1">
              <a:snd r:embed="rId9" name="20.5.wav"/>
            </a:hlinkClick>
          </p:cNvPr>
          <p:cNvSpPr/>
          <p:nvPr/>
        </p:nvSpPr>
        <p:spPr>
          <a:xfrm>
            <a:off x="2529997" y="3533145"/>
            <a:ext cx="480675" cy="467185"/>
          </a:xfrm>
          <a:prstGeom prst="actionButtonBlank">
            <a:avLst/>
          </a:prstGeom>
          <a:solidFill>
            <a:srgbClr val="115076"/>
          </a:solidFill>
          <a:ln w="381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prstClr val="white"/>
                </a:solidFill>
              </a:rPr>
              <a:t>5</a:t>
            </a:r>
          </a:p>
        </p:txBody>
      </p:sp>
      <p:sp>
        <p:nvSpPr>
          <p:cNvPr id="12" name="Action Button: Custom 11">
            <a:hlinkClick r:id="" action="ppaction://noaction" highlightClick="1">
              <a:snd r:embed="rId10" name="20.4.wav"/>
            </a:hlinkClick>
          </p:cNvPr>
          <p:cNvSpPr/>
          <p:nvPr/>
        </p:nvSpPr>
        <p:spPr>
          <a:xfrm>
            <a:off x="215577" y="5428282"/>
            <a:ext cx="480675" cy="467185"/>
          </a:xfrm>
          <a:prstGeom prst="actionButtonBlank">
            <a:avLst/>
          </a:prstGeom>
          <a:solidFill>
            <a:srgbClr val="115076"/>
          </a:solidFill>
          <a:ln w="381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prstClr val="white"/>
                </a:solidFill>
              </a:rPr>
              <a:t>4</a:t>
            </a:r>
          </a:p>
        </p:txBody>
      </p:sp>
      <p:sp>
        <p:nvSpPr>
          <p:cNvPr id="13" name="Action Button: Custom 12">
            <a:hlinkClick r:id="" action="ppaction://noaction" highlightClick="1">
              <a:snd r:embed="rId11" name="20.3.wav"/>
            </a:hlinkClick>
          </p:cNvPr>
          <p:cNvSpPr/>
          <p:nvPr/>
        </p:nvSpPr>
        <p:spPr>
          <a:xfrm>
            <a:off x="215577" y="4799832"/>
            <a:ext cx="480675" cy="467185"/>
          </a:xfrm>
          <a:prstGeom prst="actionButtonBlank">
            <a:avLst/>
          </a:prstGeom>
          <a:solidFill>
            <a:srgbClr val="115076"/>
          </a:solidFill>
          <a:ln w="381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prstClr val="white"/>
                </a:solidFill>
              </a:rPr>
              <a:t>3</a:t>
            </a:r>
          </a:p>
        </p:txBody>
      </p:sp>
      <p:sp>
        <p:nvSpPr>
          <p:cNvPr id="14" name="Action Button: Custom 13">
            <a:hlinkClick r:id="" action="ppaction://noaction" highlightClick="1">
              <a:snd r:embed="rId12" name="20.2.wav"/>
            </a:hlinkClick>
          </p:cNvPr>
          <p:cNvSpPr/>
          <p:nvPr/>
        </p:nvSpPr>
        <p:spPr>
          <a:xfrm>
            <a:off x="215577" y="4182810"/>
            <a:ext cx="480675" cy="467185"/>
          </a:xfrm>
          <a:prstGeom prst="actionButtonBlank">
            <a:avLst/>
          </a:prstGeom>
          <a:solidFill>
            <a:srgbClr val="115076"/>
          </a:solidFill>
          <a:ln w="381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prstClr val="white"/>
                </a:solidFill>
              </a:rPr>
              <a:t>2</a:t>
            </a:r>
          </a:p>
        </p:txBody>
      </p:sp>
      <p:sp>
        <p:nvSpPr>
          <p:cNvPr id="15" name="Action Button: Custom 14">
            <a:hlinkClick r:id="" action="ppaction://noaction" highlightClick="1">
              <a:snd r:embed="rId13" name="20.1.wav"/>
            </a:hlinkClick>
          </p:cNvPr>
          <p:cNvSpPr/>
          <p:nvPr/>
        </p:nvSpPr>
        <p:spPr>
          <a:xfrm>
            <a:off x="215577" y="3533145"/>
            <a:ext cx="480675" cy="467185"/>
          </a:xfrm>
          <a:prstGeom prst="actionButtonBlank">
            <a:avLst/>
          </a:prstGeom>
          <a:solidFill>
            <a:srgbClr val="115076"/>
          </a:solidFill>
          <a:ln w="381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prstClr val="white"/>
                </a:solidFill>
              </a:rPr>
              <a:t>1</a:t>
            </a:r>
          </a:p>
        </p:txBody>
      </p:sp>
      <p:sp>
        <p:nvSpPr>
          <p:cNvPr id="23" name="TextBox 22"/>
          <p:cNvSpPr txBox="1"/>
          <p:nvPr/>
        </p:nvSpPr>
        <p:spPr>
          <a:xfrm>
            <a:off x="696252" y="3510290"/>
            <a:ext cx="1786822" cy="523220"/>
          </a:xfrm>
          <a:prstGeom prst="rect">
            <a:avLst/>
          </a:prstGeom>
          <a:noFill/>
        </p:spPr>
        <p:txBody>
          <a:bodyPr wrap="square" rtlCol="0">
            <a:spAutoFit/>
          </a:bodyPr>
          <a:lstStyle/>
          <a:p>
            <a:r>
              <a:rPr lang="en-GB" sz="2800" b="1" dirty="0" err="1">
                <a:solidFill>
                  <a:srgbClr val="4472C4">
                    <a:lumMod val="50000"/>
                  </a:srgbClr>
                </a:solidFill>
              </a:rPr>
              <a:t>Familie</a:t>
            </a:r>
            <a:endParaRPr lang="en-GB" sz="2800" b="1" dirty="0">
              <a:solidFill>
                <a:srgbClr val="4472C4">
                  <a:lumMod val="50000"/>
                </a:srgbClr>
              </a:solidFill>
            </a:endParaRPr>
          </a:p>
        </p:txBody>
      </p:sp>
      <p:graphicFrame>
        <p:nvGraphicFramePr>
          <p:cNvPr id="2" name="Table 1"/>
          <p:cNvGraphicFramePr>
            <a:graphicFrameLocks noGrp="1"/>
          </p:cNvGraphicFramePr>
          <p:nvPr>
            <p:extLst/>
          </p:nvPr>
        </p:nvGraphicFramePr>
        <p:xfrm>
          <a:off x="5594626" y="1930298"/>
          <a:ext cx="6080814" cy="4158592"/>
        </p:xfrm>
        <a:graphic>
          <a:graphicData uri="http://schemas.openxmlformats.org/drawingml/2006/table">
            <a:tbl>
              <a:tblPr firstRow="1" bandRow="1">
                <a:effectLst>
                  <a:outerShdw blurRad="50800" dist="38100" dir="5400000" algn="t" rotWithShape="0">
                    <a:prstClr val="black">
                      <a:alpha val="40000"/>
                    </a:prstClr>
                  </a:outerShdw>
                </a:effectLst>
                <a:tableStyleId>{5940675A-B579-460E-94D1-54222C63F5DA}</a:tableStyleId>
              </a:tblPr>
              <a:tblGrid>
                <a:gridCol w="3040407">
                  <a:extLst>
                    <a:ext uri="{9D8B030D-6E8A-4147-A177-3AD203B41FA5}">
                      <a16:colId xmlns="" xmlns:a16="http://schemas.microsoft.com/office/drawing/2014/main" val="20000"/>
                    </a:ext>
                  </a:extLst>
                </a:gridCol>
                <a:gridCol w="3040407">
                  <a:extLst>
                    <a:ext uri="{9D8B030D-6E8A-4147-A177-3AD203B41FA5}">
                      <a16:colId xmlns="" xmlns:a16="http://schemas.microsoft.com/office/drawing/2014/main" val="20001"/>
                    </a:ext>
                  </a:extLst>
                </a:gridCol>
              </a:tblGrid>
              <a:tr h="1039648">
                <a:tc>
                  <a:txBody>
                    <a:bodyPr/>
                    <a:lstStyle/>
                    <a:p>
                      <a:pPr algn="ctr"/>
                      <a:r>
                        <a:rPr lang="en-GB" sz="4000" b="1" dirty="0" err="1">
                          <a:solidFill>
                            <a:schemeClr val="bg1"/>
                          </a:solidFill>
                        </a:rPr>
                        <a:t>reisen</a:t>
                      </a:r>
                      <a:endParaRPr lang="en-GB" sz="4000" b="1" dirty="0">
                        <a:solidFill>
                          <a:schemeClr val="bg1"/>
                        </a:solidFill>
                      </a:endParaRPr>
                    </a:p>
                  </a:txBody>
                  <a:tcPr anchor="ctr">
                    <a:lnL w="38100" cap="flat" cmpd="sng" algn="ctr">
                      <a:solidFill>
                        <a:srgbClr val="DAA520"/>
                      </a:solidFill>
                      <a:prstDash val="solid"/>
                      <a:round/>
                      <a:headEnd type="none" w="med" len="med"/>
                      <a:tailEnd type="none" w="med" len="med"/>
                    </a:lnL>
                    <a:lnR w="38100" cap="flat" cmpd="sng" algn="ctr">
                      <a:solidFill>
                        <a:srgbClr val="DAA520"/>
                      </a:solidFill>
                      <a:prstDash val="solid"/>
                      <a:round/>
                      <a:headEnd type="none" w="med" len="med"/>
                      <a:tailEnd type="none" w="med" len="med"/>
                    </a:lnR>
                    <a:lnT w="38100" cap="flat" cmpd="sng" algn="ctr">
                      <a:solidFill>
                        <a:srgbClr val="DAA520"/>
                      </a:solidFill>
                      <a:prstDash val="solid"/>
                      <a:round/>
                      <a:headEnd type="none" w="med" len="med"/>
                      <a:tailEnd type="none" w="med" len="med"/>
                    </a:lnT>
                    <a:lnB w="38100" cap="flat" cmpd="sng" algn="ctr">
                      <a:solidFill>
                        <a:srgbClr val="DAA520"/>
                      </a:solidFill>
                      <a:prstDash val="solid"/>
                      <a:round/>
                      <a:headEnd type="none" w="med" len="med"/>
                      <a:tailEnd type="none" w="med" len="med"/>
                    </a:lnB>
                    <a:solidFill>
                      <a:srgbClr val="115076"/>
                    </a:solidFill>
                  </a:tcPr>
                </a:tc>
                <a:tc>
                  <a:txBody>
                    <a:bodyPr/>
                    <a:lstStyle/>
                    <a:p>
                      <a:pPr algn="ctr"/>
                      <a:r>
                        <a:rPr lang="en-GB" sz="4000" b="1" dirty="0" err="1">
                          <a:solidFill>
                            <a:schemeClr val="bg1"/>
                          </a:solidFill>
                        </a:rPr>
                        <a:t>Sprache</a:t>
                      </a:r>
                      <a:endParaRPr lang="en-GB" sz="4000" b="1" dirty="0">
                        <a:solidFill>
                          <a:schemeClr val="bg1"/>
                        </a:solidFill>
                      </a:endParaRPr>
                    </a:p>
                  </a:txBody>
                  <a:tcPr anchor="ctr">
                    <a:lnL w="38100" cap="flat" cmpd="sng" algn="ctr">
                      <a:solidFill>
                        <a:srgbClr val="DAA520"/>
                      </a:solidFill>
                      <a:prstDash val="solid"/>
                      <a:round/>
                      <a:headEnd type="none" w="med" len="med"/>
                      <a:tailEnd type="none" w="med" len="med"/>
                    </a:lnL>
                    <a:lnR w="38100" cap="flat" cmpd="sng" algn="ctr">
                      <a:solidFill>
                        <a:srgbClr val="DAA520"/>
                      </a:solidFill>
                      <a:prstDash val="solid"/>
                      <a:round/>
                      <a:headEnd type="none" w="med" len="med"/>
                      <a:tailEnd type="none" w="med" len="med"/>
                    </a:lnR>
                    <a:lnT w="38100" cap="flat" cmpd="sng" algn="ctr">
                      <a:solidFill>
                        <a:srgbClr val="DAA520"/>
                      </a:solidFill>
                      <a:prstDash val="solid"/>
                      <a:round/>
                      <a:headEnd type="none" w="med" len="med"/>
                      <a:tailEnd type="none" w="med" len="med"/>
                    </a:lnT>
                    <a:lnB w="38100" cap="flat" cmpd="sng" algn="ctr">
                      <a:solidFill>
                        <a:srgbClr val="DAA520"/>
                      </a:solidFill>
                      <a:prstDash val="solid"/>
                      <a:round/>
                      <a:headEnd type="none" w="med" len="med"/>
                      <a:tailEnd type="none" w="med" len="med"/>
                    </a:lnB>
                    <a:solidFill>
                      <a:srgbClr val="115076"/>
                    </a:solidFill>
                  </a:tcPr>
                </a:tc>
                <a:extLst>
                  <a:ext uri="{0D108BD9-81ED-4DB2-BD59-A6C34878D82A}">
                    <a16:rowId xmlns="" xmlns:a16="http://schemas.microsoft.com/office/drawing/2014/main" val="10000"/>
                  </a:ext>
                </a:extLst>
              </a:tr>
              <a:tr h="1039648">
                <a:tc>
                  <a:txBody>
                    <a:bodyPr/>
                    <a:lstStyle/>
                    <a:p>
                      <a:pPr algn="ctr"/>
                      <a:r>
                        <a:rPr lang="en-GB" sz="4000" b="1" dirty="0" err="1">
                          <a:solidFill>
                            <a:schemeClr val="bg1"/>
                          </a:solidFill>
                        </a:rPr>
                        <a:t>zu</a:t>
                      </a:r>
                      <a:r>
                        <a:rPr lang="en-GB" sz="4000" b="1" dirty="0">
                          <a:solidFill>
                            <a:schemeClr val="bg1"/>
                          </a:solidFill>
                        </a:rPr>
                        <a:t> </a:t>
                      </a:r>
                      <a:r>
                        <a:rPr lang="en-GB" sz="4000" b="1" dirty="0" err="1">
                          <a:solidFill>
                            <a:schemeClr val="bg1"/>
                          </a:solidFill>
                        </a:rPr>
                        <a:t>Hause</a:t>
                      </a:r>
                      <a:endParaRPr lang="en-GB" sz="4000" b="1" dirty="0">
                        <a:solidFill>
                          <a:schemeClr val="bg1"/>
                        </a:solidFill>
                      </a:endParaRPr>
                    </a:p>
                  </a:txBody>
                  <a:tcPr anchor="ctr">
                    <a:lnL w="38100" cap="flat" cmpd="sng" algn="ctr">
                      <a:solidFill>
                        <a:srgbClr val="DAA520"/>
                      </a:solidFill>
                      <a:prstDash val="solid"/>
                      <a:round/>
                      <a:headEnd type="none" w="med" len="med"/>
                      <a:tailEnd type="none" w="med" len="med"/>
                    </a:lnL>
                    <a:lnR w="38100" cap="flat" cmpd="sng" algn="ctr">
                      <a:solidFill>
                        <a:srgbClr val="DAA520"/>
                      </a:solidFill>
                      <a:prstDash val="solid"/>
                      <a:round/>
                      <a:headEnd type="none" w="med" len="med"/>
                      <a:tailEnd type="none" w="med" len="med"/>
                    </a:lnR>
                    <a:lnT w="38100" cap="flat" cmpd="sng" algn="ctr">
                      <a:solidFill>
                        <a:srgbClr val="DAA520"/>
                      </a:solidFill>
                      <a:prstDash val="solid"/>
                      <a:round/>
                      <a:headEnd type="none" w="med" len="med"/>
                      <a:tailEnd type="none" w="med" len="med"/>
                    </a:lnT>
                    <a:lnB w="38100" cap="flat" cmpd="sng" algn="ctr">
                      <a:solidFill>
                        <a:srgbClr val="DAA520"/>
                      </a:solidFill>
                      <a:prstDash val="solid"/>
                      <a:round/>
                      <a:headEnd type="none" w="med" len="med"/>
                      <a:tailEnd type="none" w="med" len="med"/>
                    </a:lnB>
                    <a:solidFill>
                      <a:srgbClr val="11507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b="1" dirty="0">
                          <a:solidFill>
                            <a:schemeClr val="bg1"/>
                          </a:solidFill>
                        </a:rPr>
                        <a:t>Jobs</a:t>
                      </a:r>
                    </a:p>
                  </a:txBody>
                  <a:tcPr anchor="ctr">
                    <a:lnL w="38100" cap="flat" cmpd="sng" algn="ctr">
                      <a:solidFill>
                        <a:srgbClr val="DAA520"/>
                      </a:solidFill>
                      <a:prstDash val="solid"/>
                      <a:round/>
                      <a:headEnd type="none" w="med" len="med"/>
                      <a:tailEnd type="none" w="med" len="med"/>
                    </a:lnL>
                    <a:lnR w="38100" cap="flat" cmpd="sng" algn="ctr">
                      <a:solidFill>
                        <a:srgbClr val="DAA520"/>
                      </a:solidFill>
                      <a:prstDash val="solid"/>
                      <a:round/>
                      <a:headEnd type="none" w="med" len="med"/>
                      <a:tailEnd type="none" w="med" len="med"/>
                    </a:lnR>
                    <a:lnT w="38100" cap="flat" cmpd="sng" algn="ctr">
                      <a:solidFill>
                        <a:srgbClr val="DAA520"/>
                      </a:solidFill>
                      <a:prstDash val="solid"/>
                      <a:round/>
                      <a:headEnd type="none" w="med" len="med"/>
                      <a:tailEnd type="none" w="med" len="med"/>
                    </a:lnT>
                    <a:lnB w="38100" cap="flat" cmpd="sng" algn="ctr">
                      <a:solidFill>
                        <a:srgbClr val="DAA520"/>
                      </a:solidFill>
                      <a:prstDash val="solid"/>
                      <a:round/>
                      <a:headEnd type="none" w="med" len="med"/>
                      <a:tailEnd type="none" w="med" len="med"/>
                    </a:lnB>
                    <a:solidFill>
                      <a:srgbClr val="115076"/>
                    </a:solidFill>
                  </a:tcPr>
                </a:tc>
                <a:extLst>
                  <a:ext uri="{0D108BD9-81ED-4DB2-BD59-A6C34878D82A}">
                    <a16:rowId xmlns="" xmlns:a16="http://schemas.microsoft.com/office/drawing/2014/main" val="10001"/>
                  </a:ext>
                </a:extLst>
              </a:tr>
              <a:tr h="103964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err="1">
                          <a:solidFill>
                            <a:schemeClr val="bg1"/>
                          </a:solidFill>
                        </a:rPr>
                        <a:t>im</a:t>
                      </a:r>
                      <a:r>
                        <a:rPr lang="en-GB" sz="2800" b="1" dirty="0">
                          <a:solidFill>
                            <a:schemeClr val="bg1"/>
                          </a:solidFill>
                        </a:rPr>
                        <a:t> </a:t>
                      </a:r>
                      <a:r>
                        <a:rPr lang="en-GB" sz="2800" b="1" dirty="0" err="1">
                          <a:solidFill>
                            <a:schemeClr val="bg1"/>
                          </a:solidFill>
                        </a:rPr>
                        <a:t>Klassenzimmer</a:t>
                      </a:r>
                      <a:endParaRPr lang="en-GB" sz="2800" b="1" dirty="0">
                        <a:solidFill>
                          <a:schemeClr val="bg1"/>
                        </a:solidFill>
                      </a:endParaRPr>
                    </a:p>
                  </a:txBody>
                  <a:tcPr anchor="ctr">
                    <a:lnL w="38100" cap="flat" cmpd="sng" algn="ctr">
                      <a:solidFill>
                        <a:srgbClr val="DAA520"/>
                      </a:solidFill>
                      <a:prstDash val="solid"/>
                      <a:round/>
                      <a:headEnd type="none" w="med" len="med"/>
                      <a:tailEnd type="none" w="med" len="med"/>
                    </a:lnL>
                    <a:lnR w="38100" cap="flat" cmpd="sng" algn="ctr">
                      <a:solidFill>
                        <a:srgbClr val="DAA520"/>
                      </a:solidFill>
                      <a:prstDash val="solid"/>
                      <a:round/>
                      <a:headEnd type="none" w="med" len="med"/>
                      <a:tailEnd type="none" w="med" len="med"/>
                    </a:lnR>
                    <a:lnT w="38100" cap="flat" cmpd="sng" algn="ctr">
                      <a:solidFill>
                        <a:srgbClr val="DAA520"/>
                      </a:solidFill>
                      <a:prstDash val="solid"/>
                      <a:round/>
                      <a:headEnd type="none" w="med" len="med"/>
                      <a:tailEnd type="none" w="med" len="med"/>
                    </a:lnT>
                    <a:lnB w="38100" cap="flat" cmpd="sng" algn="ctr">
                      <a:solidFill>
                        <a:srgbClr val="DAA520"/>
                      </a:solidFill>
                      <a:prstDash val="solid"/>
                      <a:round/>
                      <a:headEnd type="none" w="med" len="med"/>
                      <a:tailEnd type="none" w="med" len="med"/>
                    </a:lnB>
                    <a:solidFill>
                      <a:srgbClr val="11507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err="1">
                          <a:solidFill>
                            <a:schemeClr val="bg1"/>
                          </a:solidFill>
                        </a:rPr>
                        <a:t>Lieblingssachen</a:t>
                      </a:r>
                      <a:endParaRPr lang="en-GB" sz="2800" b="1" dirty="0">
                        <a:solidFill>
                          <a:schemeClr val="bg1"/>
                        </a:solidFill>
                      </a:endParaRPr>
                    </a:p>
                  </a:txBody>
                  <a:tcPr anchor="ctr">
                    <a:lnL w="38100" cap="flat" cmpd="sng" algn="ctr">
                      <a:solidFill>
                        <a:srgbClr val="DAA520"/>
                      </a:solidFill>
                      <a:prstDash val="solid"/>
                      <a:round/>
                      <a:headEnd type="none" w="med" len="med"/>
                      <a:tailEnd type="none" w="med" len="med"/>
                    </a:lnL>
                    <a:lnR w="38100" cap="flat" cmpd="sng" algn="ctr">
                      <a:solidFill>
                        <a:srgbClr val="DAA520"/>
                      </a:solidFill>
                      <a:prstDash val="solid"/>
                      <a:round/>
                      <a:headEnd type="none" w="med" len="med"/>
                      <a:tailEnd type="none" w="med" len="med"/>
                    </a:lnR>
                    <a:lnT w="38100" cap="flat" cmpd="sng" algn="ctr">
                      <a:solidFill>
                        <a:srgbClr val="DAA520"/>
                      </a:solidFill>
                      <a:prstDash val="solid"/>
                      <a:round/>
                      <a:headEnd type="none" w="med" len="med"/>
                      <a:tailEnd type="none" w="med" len="med"/>
                    </a:lnT>
                    <a:lnB w="38100" cap="flat" cmpd="sng" algn="ctr">
                      <a:solidFill>
                        <a:srgbClr val="DAA520"/>
                      </a:solidFill>
                      <a:prstDash val="solid"/>
                      <a:round/>
                      <a:headEnd type="none" w="med" len="med"/>
                      <a:tailEnd type="none" w="med" len="med"/>
                    </a:lnB>
                    <a:solidFill>
                      <a:srgbClr val="115076"/>
                    </a:solidFill>
                  </a:tcPr>
                </a:tc>
                <a:extLst>
                  <a:ext uri="{0D108BD9-81ED-4DB2-BD59-A6C34878D82A}">
                    <a16:rowId xmlns="" xmlns:a16="http://schemas.microsoft.com/office/drawing/2014/main" val="10002"/>
                  </a:ext>
                </a:extLst>
              </a:tr>
              <a:tr h="103964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b="1" dirty="0" err="1">
                          <a:solidFill>
                            <a:schemeClr val="bg1"/>
                          </a:solidFill>
                        </a:rPr>
                        <a:t>Familie</a:t>
                      </a:r>
                      <a:endParaRPr lang="en-GB" sz="4000" b="1" dirty="0">
                        <a:solidFill>
                          <a:schemeClr val="bg1"/>
                        </a:solidFill>
                      </a:endParaRPr>
                    </a:p>
                  </a:txBody>
                  <a:tcPr anchor="ctr">
                    <a:lnL w="38100" cap="flat" cmpd="sng" algn="ctr">
                      <a:solidFill>
                        <a:srgbClr val="DAA520"/>
                      </a:solidFill>
                      <a:prstDash val="solid"/>
                      <a:round/>
                      <a:headEnd type="none" w="med" len="med"/>
                      <a:tailEnd type="none" w="med" len="med"/>
                    </a:lnL>
                    <a:lnR w="38100" cap="flat" cmpd="sng" algn="ctr">
                      <a:solidFill>
                        <a:srgbClr val="DAA520"/>
                      </a:solidFill>
                      <a:prstDash val="solid"/>
                      <a:round/>
                      <a:headEnd type="none" w="med" len="med"/>
                      <a:tailEnd type="none" w="med" len="med"/>
                    </a:lnR>
                    <a:lnT w="38100" cap="flat" cmpd="sng" algn="ctr">
                      <a:solidFill>
                        <a:srgbClr val="DAA520"/>
                      </a:solidFill>
                      <a:prstDash val="solid"/>
                      <a:round/>
                      <a:headEnd type="none" w="med" len="med"/>
                      <a:tailEnd type="none" w="med" len="med"/>
                    </a:lnT>
                    <a:lnB w="38100" cap="flat" cmpd="sng" algn="ctr">
                      <a:solidFill>
                        <a:srgbClr val="DAA520"/>
                      </a:solidFill>
                      <a:prstDash val="solid"/>
                      <a:round/>
                      <a:headEnd type="none" w="med" len="med"/>
                      <a:tailEnd type="none" w="med" len="med"/>
                    </a:lnB>
                    <a:solidFill>
                      <a:srgbClr val="115076"/>
                    </a:solidFill>
                  </a:tcPr>
                </a:tc>
                <a:tc>
                  <a:txBody>
                    <a:bodyPr/>
                    <a:lstStyle/>
                    <a:p>
                      <a:pPr algn="ctr"/>
                      <a:r>
                        <a:rPr lang="en-GB" sz="4000" b="1" dirty="0" err="1">
                          <a:solidFill>
                            <a:schemeClr val="bg1"/>
                          </a:solidFill>
                        </a:rPr>
                        <a:t>Wann</a:t>
                      </a:r>
                      <a:r>
                        <a:rPr lang="en-GB" sz="4000" b="1" dirty="0">
                          <a:solidFill>
                            <a:schemeClr val="bg1"/>
                          </a:solidFill>
                        </a:rPr>
                        <a:t>?</a:t>
                      </a:r>
                    </a:p>
                  </a:txBody>
                  <a:tcPr anchor="ctr">
                    <a:lnL w="38100" cap="flat" cmpd="sng" algn="ctr">
                      <a:solidFill>
                        <a:srgbClr val="DAA520"/>
                      </a:solidFill>
                      <a:prstDash val="solid"/>
                      <a:round/>
                      <a:headEnd type="none" w="med" len="med"/>
                      <a:tailEnd type="none" w="med" len="med"/>
                    </a:lnL>
                    <a:lnR w="38100" cap="flat" cmpd="sng" algn="ctr">
                      <a:solidFill>
                        <a:srgbClr val="DAA520"/>
                      </a:solidFill>
                      <a:prstDash val="solid"/>
                      <a:round/>
                      <a:headEnd type="none" w="med" len="med"/>
                      <a:tailEnd type="none" w="med" len="med"/>
                    </a:lnR>
                    <a:lnT w="38100" cap="flat" cmpd="sng" algn="ctr">
                      <a:solidFill>
                        <a:srgbClr val="DAA520"/>
                      </a:solidFill>
                      <a:prstDash val="solid"/>
                      <a:round/>
                      <a:headEnd type="none" w="med" len="med"/>
                      <a:tailEnd type="none" w="med" len="med"/>
                    </a:lnT>
                    <a:lnB w="38100" cap="flat" cmpd="sng" algn="ctr">
                      <a:solidFill>
                        <a:srgbClr val="DAA520"/>
                      </a:solidFill>
                      <a:prstDash val="solid"/>
                      <a:round/>
                      <a:headEnd type="none" w="med" len="med"/>
                      <a:tailEnd type="none" w="med" len="med"/>
                    </a:lnB>
                    <a:solidFill>
                      <a:srgbClr val="115076"/>
                    </a:solidFill>
                  </a:tcPr>
                </a:tc>
                <a:extLst>
                  <a:ext uri="{0D108BD9-81ED-4DB2-BD59-A6C34878D82A}">
                    <a16:rowId xmlns="" xmlns:a16="http://schemas.microsoft.com/office/drawing/2014/main" val="10003"/>
                  </a:ext>
                </a:extLst>
              </a:tr>
            </a:tbl>
          </a:graphicData>
        </a:graphic>
      </p:graphicFrame>
      <p:sp>
        <p:nvSpPr>
          <p:cNvPr id="7" name="TextBox 6"/>
          <p:cNvSpPr txBox="1"/>
          <p:nvPr/>
        </p:nvSpPr>
        <p:spPr>
          <a:xfrm>
            <a:off x="0" y="1044397"/>
            <a:ext cx="12667080" cy="400110"/>
          </a:xfrm>
          <a:prstGeom prst="rect">
            <a:avLst/>
          </a:prstGeom>
          <a:noFill/>
        </p:spPr>
        <p:txBody>
          <a:bodyPr wrap="square" rtlCol="0">
            <a:spAutoFit/>
          </a:bodyPr>
          <a:lstStyle/>
          <a:p>
            <a:r>
              <a:rPr lang="en-GB" sz="2000" dirty="0">
                <a:solidFill>
                  <a:srgbClr val="115076"/>
                </a:solidFill>
              </a:rPr>
              <a:t>Mia and Alastair </a:t>
            </a:r>
            <a:r>
              <a:rPr lang="en-GB" sz="2000" dirty="0" err="1">
                <a:solidFill>
                  <a:srgbClr val="115076"/>
                </a:solidFill>
              </a:rPr>
              <a:t>spielen</a:t>
            </a:r>
            <a:r>
              <a:rPr lang="en-GB" sz="2000" dirty="0">
                <a:solidFill>
                  <a:srgbClr val="115076"/>
                </a:solidFill>
              </a:rPr>
              <a:t> </a:t>
            </a:r>
            <a:r>
              <a:rPr lang="en-GB" sz="2000" dirty="0" err="1">
                <a:solidFill>
                  <a:srgbClr val="115076"/>
                </a:solidFill>
              </a:rPr>
              <a:t>ein</a:t>
            </a:r>
            <a:r>
              <a:rPr lang="en-GB" sz="2000" dirty="0">
                <a:solidFill>
                  <a:srgbClr val="115076"/>
                </a:solidFill>
              </a:rPr>
              <a:t> </a:t>
            </a:r>
            <a:r>
              <a:rPr lang="en-GB" sz="2000" dirty="0" err="1">
                <a:solidFill>
                  <a:srgbClr val="115076"/>
                </a:solidFill>
              </a:rPr>
              <a:t>Wortspiel</a:t>
            </a:r>
            <a:r>
              <a:rPr lang="en-GB" sz="2000" dirty="0">
                <a:solidFill>
                  <a:srgbClr val="115076"/>
                </a:solidFill>
              </a:rPr>
              <a:t>, </a:t>
            </a:r>
            <a:r>
              <a:rPr lang="en-GB" sz="2000" dirty="0" err="1">
                <a:solidFill>
                  <a:srgbClr val="115076"/>
                </a:solidFill>
              </a:rPr>
              <a:t>Konnekt</a:t>
            </a:r>
            <a:r>
              <a:rPr lang="en-GB" sz="2000" dirty="0">
                <a:solidFill>
                  <a:srgbClr val="115076"/>
                </a:solidFill>
              </a:rPr>
              <a:t> 6. Alastair </a:t>
            </a:r>
            <a:r>
              <a:rPr lang="en-GB" sz="2000" dirty="0" err="1" smtClean="0">
                <a:solidFill>
                  <a:srgbClr val="115076"/>
                </a:solidFill>
              </a:rPr>
              <a:t>sagt</a:t>
            </a:r>
            <a:r>
              <a:rPr lang="en-GB" sz="2000" dirty="0" smtClean="0">
                <a:solidFill>
                  <a:srgbClr val="115076"/>
                </a:solidFill>
              </a:rPr>
              <a:t> </a:t>
            </a:r>
            <a:r>
              <a:rPr lang="en-GB" sz="2000" dirty="0" err="1" smtClean="0">
                <a:solidFill>
                  <a:srgbClr val="115076"/>
                </a:solidFill>
              </a:rPr>
              <a:t>sechs</a:t>
            </a:r>
            <a:r>
              <a:rPr lang="en-GB" sz="2000" dirty="0" smtClean="0">
                <a:solidFill>
                  <a:srgbClr val="115076"/>
                </a:solidFill>
              </a:rPr>
              <a:t> </a:t>
            </a:r>
            <a:r>
              <a:rPr lang="en-GB" sz="2000" dirty="0" err="1">
                <a:solidFill>
                  <a:srgbClr val="115076"/>
                </a:solidFill>
              </a:rPr>
              <a:t>Wörter</a:t>
            </a:r>
            <a:r>
              <a:rPr lang="en-GB" sz="2000" dirty="0">
                <a:solidFill>
                  <a:srgbClr val="115076"/>
                </a:solidFill>
              </a:rPr>
              <a:t>. Mia </a:t>
            </a:r>
            <a:r>
              <a:rPr lang="en-GB" sz="2000" dirty="0" err="1">
                <a:solidFill>
                  <a:srgbClr val="115076"/>
                </a:solidFill>
              </a:rPr>
              <a:t>sagt</a:t>
            </a:r>
            <a:r>
              <a:rPr lang="en-GB" sz="2000" dirty="0">
                <a:solidFill>
                  <a:srgbClr val="115076"/>
                </a:solidFill>
              </a:rPr>
              <a:t> das </a:t>
            </a:r>
            <a:r>
              <a:rPr lang="en-GB" sz="2000" dirty="0" err="1">
                <a:solidFill>
                  <a:srgbClr val="115076"/>
                </a:solidFill>
              </a:rPr>
              <a:t>Thema</a:t>
            </a:r>
            <a:r>
              <a:rPr lang="en-GB" sz="2000" dirty="0">
                <a:solidFill>
                  <a:srgbClr val="115076"/>
                </a:solidFill>
              </a:rPr>
              <a:t>.</a:t>
            </a:r>
          </a:p>
        </p:txBody>
      </p:sp>
      <p:sp>
        <p:nvSpPr>
          <p:cNvPr id="16" name="TextBox 15"/>
          <p:cNvSpPr txBox="1"/>
          <p:nvPr/>
        </p:nvSpPr>
        <p:spPr>
          <a:xfrm>
            <a:off x="6552233" y="1444507"/>
            <a:ext cx="4165600" cy="461665"/>
          </a:xfrm>
          <a:prstGeom prst="rect">
            <a:avLst/>
          </a:prstGeom>
          <a:noFill/>
        </p:spPr>
        <p:txBody>
          <a:bodyPr wrap="square" rtlCol="0">
            <a:spAutoFit/>
          </a:bodyPr>
          <a:lstStyle/>
          <a:p>
            <a:pPr algn="ctr"/>
            <a:r>
              <a:rPr lang="en-GB" sz="2400" dirty="0">
                <a:solidFill>
                  <a:srgbClr val="5B9BD5">
                    <a:lumMod val="50000"/>
                  </a:srgbClr>
                </a:solidFill>
              </a:rPr>
              <a:t>Was </a:t>
            </a:r>
            <a:r>
              <a:rPr lang="en-GB" sz="2400" dirty="0" err="1">
                <a:solidFill>
                  <a:srgbClr val="5B9BD5">
                    <a:lumMod val="50000"/>
                  </a:srgbClr>
                </a:solidFill>
              </a:rPr>
              <a:t>ist</a:t>
            </a:r>
            <a:r>
              <a:rPr lang="en-GB" sz="2400" dirty="0">
                <a:solidFill>
                  <a:srgbClr val="5B9BD5">
                    <a:lumMod val="50000"/>
                  </a:srgbClr>
                </a:solidFill>
              </a:rPr>
              <a:t> das </a:t>
            </a:r>
            <a:r>
              <a:rPr lang="en-GB" sz="2400" dirty="0" err="1">
                <a:solidFill>
                  <a:srgbClr val="5B9BD5">
                    <a:lumMod val="50000"/>
                  </a:srgbClr>
                </a:solidFill>
              </a:rPr>
              <a:t>Thema</a:t>
            </a:r>
            <a:r>
              <a:rPr lang="en-GB" sz="2400" dirty="0">
                <a:solidFill>
                  <a:srgbClr val="5B9BD5">
                    <a:lumMod val="50000"/>
                  </a:srgbClr>
                </a:solidFill>
              </a:rPr>
              <a:t>?</a:t>
            </a:r>
          </a:p>
        </p:txBody>
      </p:sp>
      <p:cxnSp>
        <p:nvCxnSpPr>
          <p:cNvPr id="18" name="Straight Connector 17"/>
          <p:cNvCxnSpPr/>
          <p:nvPr/>
        </p:nvCxnSpPr>
        <p:spPr>
          <a:xfrm>
            <a:off x="6006143" y="5661874"/>
            <a:ext cx="2121857" cy="0"/>
          </a:xfrm>
          <a:prstGeom prst="line">
            <a:avLst/>
          </a:prstGeom>
          <a:ln w="76200">
            <a:solidFill>
              <a:srgbClr val="DAA520"/>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696252" y="4125183"/>
            <a:ext cx="1786822" cy="523220"/>
          </a:xfrm>
          <a:prstGeom prst="rect">
            <a:avLst/>
          </a:prstGeom>
          <a:noFill/>
        </p:spPr>
        <p:txBody>
          <a:bodyPr wrap="square" rtlCol="0">
            <a:spAutoFit/>
          </a:bodyPr>
          <a:lstStyle/>
          <a:p>
            <a:r>
              <a:rPr lang="en-GB" sz="2800" b="1">
                <a:solidFill>
                  <a:srgbClr val="4472C4">
                    <a:lumMod val="50000"/>
                  </a:srgbClr>
                </a:solidFill>
              </a:rPr>
              <a:t>Jobs</a:t>
            </a:r>
            <a:endParaRPr lang="en-GB" sz="2800" b="1" dirty="0">
              <a:solidFill>
                <a:srgbClr val="4472C4">
                  <a:lumMod val="50000"/>
                </a:srgbClr>
              </a:solidFill>
            </a:endParaRPr>
          </a:p>
        </p:txBody>
      </p:sp>
      <p:cxnSp>
        <p:nvCxnSpPr>
          <p:cNvPr id="25" name="Straight Connector 24"/>
          <p:cNvCxnSpPr/>
          <p:nvPr/>
        </p:nvCxnSpPr>
        <p:spPr>
          <a:xfrm>
            <a:off x="9002696" y="3533145"/>
            <a:ext cx="2121857" cy="0"/>
          </a:xfrm>
          <a:prstGeom prst="line">
            <a:avLst/>
          </a:prstGeom>
          <a:ln w="76200">
            <a:solidFill>
              <a:srgbClr val="DAA520"/>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696252" y="4762127"/>
            <a:ext cx="1786822" cy="523220"/>
          </a:xfrm>
          <a:prstGeom prst="rect">
            <a:avLst/>
          </a:prstGeom>
          <a:noFill/>
        </p:spPr>
        <p:txBody>
          <a:bodyPr wrap="square" rtlCol="0">
            <a:spAutoFit/>
          </a:bodyPr>
          <a:lstStyle/>
          <a:p>
            <a:r>
              <a:rPr lang="en-GB" sz="2800" b="1" dirty="0" err="1">
                <a:solidFill>
                  <a:srgbClr val="4472C4">
                    <a:lumMod val="50000"/>
                  </a:srgbClr>
                </a:solidFill>
              </a:rPr>
              <a:t>zu</a:t>
            </a:r>
            <a:r>
              <a:rPr lang="en-GB" sz="2800" b="1" dirty="0">
                <a:solidFill>
                  <a:srgbClr val="4472C4">
                    <a:lumMod val="50000"/>
                  </a:srgbClr>
                </a:solidFill>
              </a:rPr>
              <a:t> </a:t>
            </a:r>
            <a:r>
              <a:rPr lang="en-GB" sz="2800" b="1" dirty="0" err="1">
                <a:solidFill>
                  <a:srgbClr val="4472C4">
                    <a:lumMod val="50000"/>
                  </a:srgbClr>
                </a:solidFill>
              </a:rPr>
              <a:t>Hause</a:t>
            </a:r>
            <a:endParaRPr lang="en-GB" sz="2800" b="1" dirty="0">
              <a:solidFill>
                <a:srgbClr val="4472C4">
                  <a:lumMod val="50000"/>
                </a:srgbClr>
              </a:solidFill>
            </a:endParaRPr>
          </a:p>
        </p:txBody>
      </p:sp>
      <p:cxnSp>
        <p:nvCxnSpPr>
          <p:cNvPr id="27" name="Straight Connector 26"/>
          <p:cNvCxnSpPr/>
          <p:nvPr/>
        </p:nvCxnSpPr>
        <p:spPr>
          <a:xfrm flipV="1">
            <a:off x="6025597" y="3533145"/>
            <a:ext cx="2102403" cy="8490"/>
          </a:xfrm>
          <a:prstGeom prst="line">
            <a:avLst/>
          </a:prstGeom>
          <a:ln w="76200">
            <a:solidFill>
              <a:srgbClr val="DAA520"/>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696252" y="5346856"/>
            <a:ext cx="1786822" cy="954107"/>
          </a:xfrm>
          <a:prstGeom prst="rect">
            <a:avLst/>
          </a:prstGeom>
          <a:noFill/>
        </p:spPr>
        <p:txBody>
          <a:bodyPr wrap="square" rtlCol="0">
            <a:spAutoFit/>
          </a:bodyPr>
          <a:lstStyle/>
          <a:p>
            <a:r>
              <a:rPr lang="en-GB" sz="2800" b="1" dirty="0" err="1">
                <a:solidFill>
                  <a:srgbClr val="4472C4">
                    <a:lumMod val="50000"/>
                  </a:srgbClr>
                </a:solidFill>
              </a:rPr>
              <a:t>Lieblings-sachen</a:t>
            </a:r>
            <a:endParaRPr lang="en-GB" sz="2800" b="1" dirty="0">
              <a:solidFill>
                <a:srgbClr val="4472C4">
                  <a:lumMod val="50000"/>
                </a:srgbClr>
              </a:solidFill>
            </a:endParaRPr>
          </a:p>
        </p:txBody>
      </p:sp>
      <p:cxnSp>
        <p:nvCxnSpPr>
          <p:cNvPr id="29" name="Straight Connector 28"/>
          <p:cNvCxnSpPr/>
          <p:nvPr/>
        </p:nvCxnSpPr>
        <p:spPr>
          <a:xfrm>
            <a:off x="8635033" y="4537644"/>
            <a:ext cx="3040407" cy="4539"/>
          </a:xfrm>
          <a:prstGeom prst="line">
            <a:avLst/>
          </a:prstGeom>
          <a:ln w="76200">
            <a:solidFill>
              <a:srgbClr val="DAA520"/>
            </a:solidFill>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3040428" y="3510290"/>
            <a:ext cx="1786822" cy="523220"/>
          </a:xfrm>
          <a:prstGeom prst="rect">
            <a:avLst/>
          </a:prstGeom>
          <a:noFill/>
        </p:spPr>
        <p:txBody>
          <a:bodyPr wrap="square" rtlCol="0">
            <a:spAutoFit/>
          </a:bodyPr>
          <a:lstStyle/>
          <a:p>
            <a:r>
              <a:rPr lang="en-GB" sz="2800" b="1" dirty="0" err="1">
                <a:solidFill>
                  <a:srgbClr val="4472C4">
                    <a:lumMod val="50000"/>
                  </a:srgbClr>
                </a:solidFill>
              </a:rPr>
              <a:t>Sprache</a:t>
            </a:r>
            <a:endParaRPr lang="en-GB" sz="2800" b="1" dirty="0">
              <a:solidFill>
                <a:srgbClr val="4472C4">
                  <a:lumMod val="50000"/>
                </a:srgbClr>
              </a:solidFill>
            </a:endParaRPr>
          </a:p>
        </p:txBody>
      </p:sp>
      <p:cxnSp>
        <p:nvCxnSpPr>
          <p:cNvPr id="33" name="Straight Connector 32"/>
          <p:cNvCxnSpPr/>
          <p:nvPr/>
        </p:nvCxnSpPr>
        <p:spPr>
          <a:xfrm>
            <a:off x="9094307" y="2466781"/>
            <a:ext cx="2121857" cy="0"/>
          </a:xfrm>
          <a:prstGeom prst="line">
            <a:avLst/>
          </a:prstGeom>
          <a:ln w="76200">
            <a:solidFill>
              <a:srgbClr val="DAA520"/>
            </a:solidFill>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3098063" y="4154792"/>
            <a:ext cx="2425418" cy="400110"/>
          </a:xfrm>
          <a:prstGeom prst="rect">
            <a:avLst/>
          </a:prstGeom>
          <a:noFill/>
        </p:spPr>
        <p:txBody>
          <a:bodyPr wrap="square" rtlCol="0">
            <a:spAutoFit/>
          </a:bodyPr>
          <a:lstStyle/>
          <a:p>
            <a:r>
              <a:rPr lang="en-GB" sz="2000" b="1" dirty="0" err="1">
                <a:solidFill>
                  <a:srgbClr val="4472C4">
                    <a:lumMod val="50000"/>
                  </a:srgbClr>
                </a:solidFill>
              </a:rPr>
              <a:t>im</a:t>
            </a:r>
            <a:r>
              <a:rPr lang="en-GB" sz="2000" b="1" dirty="0">
                <a:solidFill>
                  <a:srgbClr val="4472C4">
                    <a:lumMod val="50000"/>
                  </a:srgbClr>
                </a:solidFill>
              </a:rPr>
              <a:t> </a:t>
            </a:r>
            <a:r>
              <a:rPr lang="en-GB" sz="2000" b="1" dirty="0" err="1">
                <a:solidFill>
                  <a:srgbClr val="4472C4">
                    <a:lumMod val="50000"/>
                  </a:srgbClr>
                </a:solidFill>
              </a:rPr>
              <a:t>Klassenzimmer</a:t>
            </a:r>
            <a:endParaRPr lang="en-GB" sz="2000" b="1" dirty="0">
              <a:solidFill>
                <a:srgbClr val="4472C4">
                  <a:lumMod val="50000"/>
                </a:srgbClr>
              </a:solidFill>
            </a:endParaRPr>
          </a:p>
        </p:txBody>
      </p:sp>
      <p:sp>
        <p:nvSpPr>
          <p:cNvPr id="35" name="TextBox 34"/>
          <p:cNvSpPr txBox="1"/>
          <p:nvPr/>
        </p:nvSpPr>
        <p:spPr>
          <a:xfrm>
            <a:off x="3081815" y="4771814"/>
            <a:ext cx="1786822" cy="523220"/>
          </a:xfrm>
          <a:prstGeom prst="rect">
            <a:avLst/>
          </a:prstGeom>
          <a:noFill/>
        </p:spPr>
        <p:txBody>
          <a:bodyPr wrap="square" rtlCol="0">
            <a:spAutoFit/>
          </a:bodyPr>
          <a:lstStyle/>
          <a:p>
            <a:r>
              <a:rPr lang="en-GB" sz="2800" b="1" dirty="0" err="1">
                <a:solidFill>
                  <a:srgbClr val="4472C4">
                    <a:lumMod val="50000"/>
                  </a:srgbClr>
                </a:solidFill>
              </a:rPr>
              <a:t>reisen</a:t>
            </a:r>
            <a:endParaRPr lang="en-GB" sz="2800" b="1" dirty="0">
              <a:solidFill>
                <a:srgbClr val="4472C4">
                  <a:lumMod val="50000"/>
                </a:srgbClr>
              </a:solidFill>
            </a:endParaRPr>
          </a:p>
        </p:txBody>
      </p:sp>
      <p:cxnSp>
        <p:nvCxnSpPr>
          <p:cNvPr id="36" name="Straight Connector 35"/>
          <p:cNvCxnSpPr/>
          <p:nvPr/>
        </p:nvCxnSpPr>
        <p:spPr>
          <a:xfrm>
            <a:off x="5594626" y="4762127"/>
            <a:ext cx="3040407" cy="4539"/>
          </a:xfrm>
          <a:prstGeom prst="line">
            <a:avLst/>
          </a:prstGeom>
          <a:ln w="762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6053900" y="2466781"/>
            <a:ext cx="2121857" cy="0"/>
          </a:xfrm>
          <a:prstGeom prst="line">
            <a:avLst/>
          </a:prstGeom>
          <a:ln w="76200">
            <a:solidFill>
              <a:srgbClr val="DAA520"/>
            </a:solidFill>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3098063" y="5400264"/>
            <a:ext cx="1786822" cy="523220"/>
          </a:xfrm>
          <a:prstGeom prst="rect">
            <a:avLst/>
          </a:prstGeom>
          <a:noFill/>
        </p:spPr>
        <p:txBody>
          <a:bodyPr wrap="square" rtlCol="0">
            <a:spAutoFit/>
          </a:bodyPr>
          <a:lstStyle/>
          <a:p>
            <a:r>
              <a:rPr lang="en-GB" sz="2800" b="1" dirty="0" err="1">
                <a:solidFill>
                  <a:srgbClr val="4472C4">
                    <a:lumMod val="50000"/>
                  </a:srgbClr>
                </a:solidFill>
              </a:rPr>
              <a:t>Wann</a:t>
            </a:r>
            <a:r>
              <a:rPr lang="en-GB" sz="2800" b="1" dirty="0">
                <a:solidFill>
                  <a:srgbClr val="4472C4">
                    <a:lumMod val="50000"/>
                  </a:srgbClr>
                </a:solidFill>
              </a:rPr>
              <a:t>?</a:t>
            </a:r>
          </a:p>
        </p:txBody>
      </p:sp>
      <p:cxnSp>
        <p:nvCxnSpPr>
          <p:cNvPr id="39" name="Straight Connector 38"/>
          <p:cNvCxnSpPr/>
          <p:nvPr/>
        </p:nvCxnSpPr>
        <p:spPr>
          <a:xfrm>
            <a:off x="9094307" y="5642276"/>
            <a:ext cx="2121857" cy="0"/>
          </a:xfrm>
          <a:prstGeom prst="line">
            <a:avLst/>
          </a:prstGeom>
          <a:ln w="76200">
            <a:solidFill>
              <a:srgbClr val="DAA52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6245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6" grpId="0"/>
      <p:bldP spid="28" grpId="0"/>
      <p:bldP spid="32" grpId="0"/>
      <p:bldP spid="34" grpId="0"/>
      <p:bldP spid="35" grpId="0"/>
      <p:bldP spid="3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80" name="Group 79">
            <a:extLst>
              <a:ext uri="{FF2B5EF4-FFF2-40B4-BE49-F238E27FC236}">
                <a16:creationId xmlns="" xmlns:a16="http://schemas.microsoft.com/office/drawing/2014/main" id="{A50E59D6-9683-DA48-B3B9-695B48F01B12}"/>
              </a:ext>
            </a:extLst>
          </p:cNvPr>
          <p:cNvGrpSpPr/>
          <p:nvPr/>
        </p:nvGrpSpPr>
        <p:grpSpPr>
          <a:xfrm flipH="1">
            <a:off x="10829259" y="2566017"/>
            <a:ext cx="431926" cy="611911"/>
            <a:chOff x="8519170" y="1051851"/>
            <a:chExt cx="3153336" cy="4619360"/>
          </a:xfrm>
        </p:grpSpPr>
        <p:pic>
          <p:nvPicPr>
            <p:cNvPr id="81" name="Picture 80">
              <a:extLst>
                <a:ext uri="{FF2B5EF4-FFF2-40B4-BE49-F238E27FC236}">
                  <a16:creationId xmlns="" xmlns:a16="http://schemas.microsoft.com/office/drawing/2014/main" id="{066CEA89-32AC-D949-BDB2-627C220FA09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8518" r="52391"/>
            <a:stretch/>
          </p:blipFill>
          <p:spPr>
            <a:xfrm flipH="1">
              <a:off x="8519170" y="1219015"/>
              <a:ext cx="3153336" cy="4452196"/>
            </a:xfrm>
            <a:prstGeom prst="rect">
              <a:avLst/>
            </a:prstGeom>
          </p:spPr>
        </p:pic>
        <p:sp>
          <p:nvSpPr>
            <p:cNvPr id="82" name="Rectangle 81">
              <a:extLst>
                <a:ext uri="{FF2B5EF4-FFF2-40B4-BE49-F238E27FC236}">
                  <a16:creationId xmlns="" xmlns:a16="http://schemas.microsoft.com/office/drawing/2014/main" id="{D2DE8274-92B7-4847-B82C-1B70FE00CD2E}"/>
                </a:ext>
              </a:extLst>
            </p:cNvPr>
            <p:cNvSpPr/>
            <p:nvPr/>
          </p:nvSpPr>
          <p:spPr>
            <a:xfrm>
              <a:off x="8519170" y="1051851"/>
              <a:ext cx="603565" cy="12648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pic>
        <p:nvPicPr>
          <p:cNvPr id="3" name="Picture 2" descr="background rectangle">
            <a:extLst>
              <a:ext uri="{C183D7F6-B498-43B3-948B-1728B52AA6E4}">
                <adec:decorative xmlns=""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4062845"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 xmlns:a16="http://schemas.microsoft.com/office/drawing/2014/main" id="{483D7EB9-C2AA-4190-98DE-925F861600E9}"/>
              </a:ext>
            </a:extLst>
          </p:cNvPr>
          <p:cNvSpPr/>
          <p:nvPr/>
        </p:nvSpPr>
        <p:spPr>
          <a:xfrm>
            <a:off x="9523141" y="247046"/>
            <a:ext cx="2434186" cy="422027"/>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sz="2000" b="1" dirty="0" err="1">
                <a:solidFill>
                  <a:prstClr val="white"/>
                </a:solidFill>
              </a:rPr>
              <a:t>lesen</a:t>
            </a:r>
            <a:r>
              <a:rPr lang="en-GB" sz="2000" b="1" dirty="0">
                <a:solidFill>
                  <a:prstClr val="white"/>
                </a:solidFill>
              </a:rPr>
              <a:t> / </a:t>
            </a:r>
            <a:r>
              <a:rPr lang="en-GB" sz="2000" b="1" dirty="0" err="1">
                <a:solidFill>
                  <a:prstClr val="white"/>
                </a:solidFill>
              </a:rPr>
              <a:t>schreiben</a:t>
            </a:r>
            <a:endParaRPr lang="en-GB" sz="2000" b="1" dirty="0">
              <a:solidFill>
                <a:prstClr val="white"/>
              </a:solidFill>
            </a:endParaRPr>
          </a:p>
        </p:txBody>
      </p:sp>
      <p:graphicFrame>
        <p:nvGraphicFramePr>
          <p:cNvPr id="2" name="Table 1"/>
          <p:cNvGraphicFramePr>
            <a:graphicFrameLocks noGrp="1"/>
          </p:cNvGraphicFramePr>
          <p:nvPr>
            <p:extLst/>
          </p:nvPr>
        </p:nvGraphicFramePr>
        <p:xfrm>
          <a:off x="669073" y="1388740"/>
          <a:ext cx="11351942" cy="4811336"/>
        </p:xfrm>
        <a:graphic>
          <a:graphicData uri="http://schemas.openxmlformats.org/drawingml/2006/table">
            <a:tbl>
              <a:tblPr firstRow="1" bandRow="1">
                <a:tableStyleId>{5940675A-B579-460E-94D1-54222C63F5DA}</a:tableStyleId>
              </a:tblPr>
              <a:tblGrid>
                <a:gridCol w="11351942">
                  <a:extLst>
                    <a:ext uri="{9D8B030D-6E8A-4147-A177-3AD203B41FA5}">
                      <a16:colId xmlns="" xmlns:a16="http://schemas.microsoft.com/office/drawing/2014/main" val="20000"/>
                    </a:ext>
                  </a:extLst>
                </a:gridCol>
              </a:tblGrid>
              <a:tr h="601417">
                <a:tc>
                  <a:txBody>
                    <a:bodyPr/>
                    <a:lstStyle/>
                    <a:p>
                      <a:r>
                        <a:rPr lang="en-GB" sz="2400" dirty="0">
                          <a:solidFill>
                            <a:srgbClr val="115076"/>
                          </a:solidFill>
                        </a:rPr>
                        <a:t>[On</a:t>
                      </a:r>
                      <a:r>
                        <a:rPr lang="en-GB" sz="2400" baseline="0" dirty="0">
                          <a:solidFill>
                            <a:srgbClr val="115076"/>
                          </a:solidFill>
                        </a:rPr>
                        <a:t> Saturdays] </a:t>
                      </a:r>
                      <a:r>
                        <a:rPr lang="en-GB" sz="2400" baseline="0" dirty="0" err="1">
                          <a:solidFill>
                            <a:srgbClr val="115076"/>
                          </a:solidFill>
                        </a:rPr>
                        <a:t>spielen</a:t>
                      </a:r>
                      <a:r>
                        <a:rPr lang="en-GB" sz="2400" baseline="0" dirty="0">
                          <a:solidFill>
                            <a:srgbClr val="115076"/>
                          </a:solidFill>
                        </a:rPr>
                        <a:t> </a:t>
                      </a:r>
                      <a:r>
                        <a:rPr lang="en-GB" sz="2400" baseline="0" dirty="0" err="1">
                          <a:solidFill>
                            <a:srgbClr val="115076"/>
                          </a:solidFill>
                        </a:rPr>
                        <a:t>wir</a:t>
                      </a:r>
                      <a:r>
                        <a:rPr lang="en-GB" sz="2400" baseline="0" dirty="0">
                          <a:solidFill>
                            <a:srgbClr val="115076"/>
                          </a:solidFill>
                        </a:rPr>
                        <a:t> [often] </a:t>
                      </a:r>
                      <a:r>
                        <a:rPr lang="en-GB" sz="2400" baseline="0" dirty="0" err="1">
                          <a:solidFill>
                            <a:srgbClr val="115076"/>
                          </a:solidFill>
                        </a:rPr>
                        <a:t>im</a:t>
                      </a:r>
                      <a:r>
                        <a:rPr lang="en-GB" sz="2400" baseline="0" dirty="0">
                          <a:solidFill>
                            <a:srgbClr val="115076"/>
                          </a:solidFill>
                        </a:rPr>
                        <a:t> Park </a:t>
                      </a:r>
                      <a:r>
                        <a:rPr lang="en-GB" sz="2400" baseline="0" dirty="0" err="1">
                          <a:solidFill>
                            <a:srgbClr val="115076"/>
                          </a:solidFill>
                        </a:rPr>
                        <a:t>Fußball</a:t>
                      </a:r>
                      <a:r>
                        <a:rPr lang="en-GB" sz="2400" baseline="0" dirty="0">
                          <a:solidFill>
                            <a:srgbClr val="115076"/>
                          </a:solidFill>
                        </a:rPr>
                        <a:t>.</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 xmlns:a16="http://schemas.microsoft.com/office/drawing/2014/main" val="10000"/>
                  </a:ext>
                </a:extLst>
              </a:tr>
              <a:tr h="601417">
                <a:tc>
                  <a:txBody>
                    <a:bodyPr/>
                    <a:lstStyle/>
                    <a:p>
                      <a:r>
                        <a:rPr lang="en-GB" sz="2400" dirty="0">
                          <a:solidFill>
                            <a:srgbClr val="115076"/>
                          </a:solidFill>
                        </a:rPr>
                        <a:t>Sie </a:t>
                      </a:r>
                      <a:r>
                        <a:rPr lang="en-GB" sz="2400" dirty="0" err="1">
                          <a:solidFill>
                            <a:srgbClr val="115076"/>
                          </a:solidFill>
                        </a:rPr>
                        <a:t>gehen</a:t>
                      </a:r>
                      <a:r>
                        <a:rPr lang="en-GB" sz="2400" dirty="0">
                          <a:solidFill>
                            <a:srgbClr val="115076"/>
                          </a:solidFill>
                        </a:rPr>
                        <a:t> [rarely]</a:t>
                      </a:r>
                      <a:r>
                        <a:rPr lang="en-GB" sz="2400" baseline="0" dirty="0">
                          <a:solidFill>
                            <a:srgbClr val="115076"/>
                          </a:solidFill>
                        </a:rPr>
                        <a:t> in die </a:t>
                      </a:r>
                      <a:r>
                        <a:rPr lang="en-GB" sz="2400" baseline="0" dirty="0" err="1">
                          <a:solidFill>
                            <a:srgbClr val="115076"/>
                          </a:solidFill>
                        </a:rPr>
                        <a:t>Stadt</a:t>
                      </a:r>
                      <a:r>
                        <a:rPr lang="en-GB" sz="2400" baseline="0" dirty="0">
                          <a:solidFill>
                            <a:srgbClr val="115076"/>
                          </a:solidFill>
                        </a:rPr>
                        <a:t>.</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 xmlns:a16="http://schemas.microsoft.com/office/drawing/2014/main" val="10001"/>
                  </a:ext>
                </a:extLst>
              </a:tr>
              <a:tr h="60141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115076"/>
                          </a:solidFill>
                        </a:rPr>
                        <a:t>[Always] </a:t>
                      </a:r>
                      <a:r>
                        <a:rPr lang="en-GB" sz="2400" dirty="0" err="1">
                          <a:solidFill>
                            <a:srgbClr val="115076"/>
                          </a:solidFill>
                        </a:rPr>
                        <a:t>hilft</a:t>
                      </a:r>
                      <a:r>
                        <a:rPr lang="en-GB" sz="2400" dirty="0">
                          <a:solidFill>
                            <a:srgbClr val="115076"/>
                          </a:solidFill>
                        </a:rPr>
                        <a:t> </a:t>
                      </a:r>
                      <a:r>
                        <a:rPr lang="en-GB" sz="2400" dirty="0" err="1">
                          <a:solidFill>
                            <a:srgbClr val="115076"/>
                          </a:solidFill>
                        </a:rPr>
                        <a:t>sie</a:t>
                      </a:r>
                      <a:r>
                        <a:rPr lang="en-GB" sz="2400" dirty="0">
                          <a:solidFill>
                            <a:srgbClr val="115076"/>
                          </a:solidFill>
                        </a:rPr>
                        <a:t> Mia</a:t>
                      </a:r>
                      <a:r>
                        <a:rPr lang="en-GB" sz="2400" baseline="0" dirty="0">
                          <a:solidFill>
                            <a:srgbClr val="115076"/>
                          </a:solidFill>
                        </a:rPr>
                        <a:t> </a:t>
                      </a:r>
                      <a:r>
                        <a:rPr lang="en-GB" sz="2400" baseline="0" dirty="0" err="1">
                          <a:solidFill>
                            <a:srgbClr val="115076"/>
                          </a:solidFill>
                        </a:rPr>
                        <a:t>mit</a:t>
                      </a:r>
                      <a:r>
                        <a:rPr lang="en-GB" sz="2400" baseline="0" dirty="0">
                          <a:solidFill>
                            <a:srgbClr val="115076"/>
                          </a:solidFill>
                        </a:rPr>
                        <a:t> den </a:t>
                      </a:r>
                      <a:r>
                        <a:rPr lang="en-GB" sz="2400" baseline="0" dirty="0" err="1">
                          <a:solidFill>
                            <a:srgbClr val="115076"/>
                          </a:solidFill>
                        </a:rPr>
                        <a:t>Hausaufgaben</a:t>
                      </a:r>
                      <a:r>
                        <a:rPr lang="en-GB" sz="2400" baseline="0" dirty="0">
                          <a:solidFill>
                            <a:srgbClr val="115076"/>
                          </a:solidFill>
                        </a:rPr>
                        <a:t>.</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 xmlns:a16="http://schemas.microsoft.com/office/drawing/2014/main" val="10002"/>
                  </a:ext>
                </a:extLst>
              </a:tr>
              <a:tr h="601417">
                <a:tc>
                  <a:txBody>
                    <a:bodyPr/>
                    <a:lstStyle/>
                    <a:p>
                      <a:r>
                        <a:rPr lang="en-GB" sz="2400" dirty="0">
                          <a:solidFill>
                            <a:srgbClr val="115076"/>
                          </a:solidFill>
                        </a:rPr>
                        <a:t>Am </a:t>
                      </a:r>
                      <a:r>
                        <a:rPr lang="en-GB" sz="2400" dirty="0" err="1">
                          <a:solidFill>
                            <a:srgbClr val="115076"/>
                          </a:solidFill>
                        </a:rPr>
                        <a:t>Wochenende</a:t>
                      </a:r>
                      <a:r>
                        <a:rPr lang="en-GB" sz="2400" baseline="0" dirty="0">
                          <a:solidFill>
                            <a:srgbClr val="115076"/>
                          </a:solidFill>
                        </a:rPr>
                        <a:t> </a:t>
                      </a:r>
                      <a:r>
                        <a:rPr lang="en-GB" sz="2400" dirty="0" err="1">
                          <a:solidFill>
                            <a:srgbClr val="115076"/>
                          </a:solidFill>
                        </a:rPr>
                        <a:t>läuft</a:t>
                      </a:r>
                      <a:r>
                        <a:rPr lang="en-GB" sz="2400" dirty="0">
                          <a:solidFill>
                            <a:srgbClr val="115076"/>
                          </a:solidFill>
                        </a:rPr>
                        <a:t> </a:t>
                      </a:r>
                      <a:r>
                        <a:rPr lang="en-GB" sz="2400" dirty="0" err="1">
                          <a:solidFill>
                            <a:srgbClr val="115076"/>
                          </a:solidFill>
                        </a:rPr>
                        <a:t>sie</a:t>
                      </a:r>
                      <a:r>
                        <a:rPr lang="en-GB" sz="2400" dirty="0">
                          <a:solidFill>
                            <a:srgbClr val="115076"/>
                          </a:solidFill>
                        </a:rPr>
                        <a:t> [never].</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 xmlns:a16="http://schemas.microsoft.com/office/drawing/2014/main" val="10003"/>
                  </a:ext>
                </a:extLst>
              </a:tr>
              <a:tr h="60141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aseline="0" dirty="0" err="1">
                          <a:solidFill>
                            <a:srgbClr val="115076"/>
                          </a:solidFill>
                        </a:rPr>
                        <a:t>Mieze</a:t>
                      </a:r>
                      <a:r>
                        <a:rPr lang="en-GB" sz="2400" baseline="0" dirty="0">
                          <a:solidFill>
                            <a:srgbClr val="115076"/>
                          </a:solidFill>
                        </a:rPr>
                        <a:t> </a:t>
                      </a:r>
                      <a:r>
                        <a:rPr lang="en-GB" sz="2400" baseline="0" dirty="0" err="1">
                          <a:solidFill>
                            <a:srgbClr val="115076"/>
                          </a:solidFill>
                        </a:rPr>
                        <a:t>sitzt</a:t>
                      </a:r>
                      <a:r>
                        <a:rPr lang="en-GB" sz="2400" baseline="0" dirty="0">
                          <a:solidFill>
                            <a:srgbClr val="115076"/>
                          </a:solidFill>
                        </a:rPr>
                        <a:t> </a:t>
                      </a:r>
                      <a:r>
                        <a:rPr lang="en-GB" sz="2400" dirty="0">
                          <a:solidFill>
                            <a:srgbClr val="115076"/>
                          </a:solidFill>
                        </a:rPr>
                        <a:t>[sometimes]</a:t>
                      </a:r>
                      <a:r>
                        <a:rPr lang="en-GB" sz="2400" baseline="0" dirty="0">
                          <a:solidFill>
                            <a:srgbClr val="115076"/>
                          </a:solidFill>
                        </a:rPr>
                        <a:t> auf </a:t>
                      </a:r>
                      <a:r>
                        <a:rPr lang="en-GB" sz="2400" baseline="0" dirty="0" err="1">
                          <a:solidFill>
                            <a:srgbClr val="115076"/>
                          </a:solidFill>
                        </a:rPr>
                        <a:t>dem</a:t>
                      </a:r>
                      <a:r>
                        <a:rPr lang="en-GB" sz="2400" baseline="0" dirty="0">
                          <a:solidFill>
                            <a:srgbClr val="115076"/>
                          </a:solidFill>
                        </a:rPr>
                        <a:t> Sofa, </a:t>
                      </a:r>
                      <a:r>
                        <a:rPr lang="en-GB" sz="2400" baseline="0" dirty="0" err="1">
                          <a:solidFill>
                            <a:srgbClr val="115076"/>
                          </a:solidFill>
                        </a:rPr>
                        <a:t>aber</a:t>
                      </a:r>
                      <a:r>
                        <a:rPr lang="en-GB" sz="2400" baseline="0" dirty="0">
                          <a:solidFill>
                            <a:srgbClr val="115076"/>
                          </a:solidFill>
                        </a:rPr>
                        <a:t> [now] </a:t>
                      </a:r>
                      <a:r>
                        <a:rPr lang="en-GB" sz="2400" baseline="0" dirty="0" err="1">
                          <a:solidFill>
                            <a:srgbClr val="115076"/>
                          </a:solidFill>
                        </a:rPr>
                        <a:t>trinkt</a:t>
                      </a:r>
                      <a:r>
                        <a:rPr lang="en-GB" sz="2400" baseline="0" dirty="0">
                          <a:solidFill>
                            <a:srgbClr val="115076"/>
                          </a:solidFill>
                        </a:rPr>
                        <a:t> </a:t>
                      </a:r>
                      <a:r>
                        <a:rPr lang="en-GB" sz="2400" baseline="0" dirty="0" err="1">
                          <a:solidFill>
                            <a:srgbClr val="115076"/>
                          </a:solidFill>
                        </a:rPr>
                        <a:t>sie</a:t>
                      </a:r>
                      <a:r>
                        <a:rPr lang="en-GB" sz="2400" baseline="0" dirty="0">
                          <a:solidFill>
                            <a:srgbClr val="115076"/>
                          </a:solidFill>
                        </a:rPr>
                        <a:t> Wasser.</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 xmlns:a16="http://schemas.microsoft.com/office/drawing/2014/main" val="10004"/>
                  </a:ext>
                </a:extLst>
              </a:tr>
              <a:tr h="601417">
                <a:tc>
                  <a:txBody>
                    <a:bodyPr/>
                    <a:lstStyle/>
                    <a:p>
                      <a:r>
                        <a:rPr lang="en-GB" sz="2400" dirty="0" err="1">
                          <a:solidFill>
                            <a:srgbClr val="115076"/>
                          </a:solidFill>
                        </a:rPr>
                        <a:t>Heute</a:t>
                      </a:r>
                      <a:r>
                        <a:rPr lang="en-GB" sz="2400" dirty="0">
                          <a:solidFill>
                            <a:srgbClr val="115076"/>
                          </a:solidFill>
                        </a:rPr>
                        <a:t> [afternoon] </a:t>
                      </a:r>
                      <a:r>
                        <a:rPr lang="en-GB" sz="2400" dirty="0" err="1">
                          <a:solidFill>
                            <a:srgbClr val="115076"/>
                          </a:solidFill>
                        </a:rPr>
                        <a:t>liegt</a:t>
                      </a:r>
                      <a:r>
                        <a:rPr lang="en-GB" sz="2400" dirty="0">
                          <a:solidFill>
                            <a:srgbClr val="115076"/>
                          </a:solidFill>
                        </a:rPr>
                        <a:t> Einstein </a:t>
                      </a:r>
                      <a:r>
                        <a:rPr lang="en-GB" sz="2400" dirty="0" err="1">
                          <a:solidFill>
                            <a:srgbClr val="115076"/>
                          </a:solidFill>
                        </a:rPr>
                        <a:t>im</a:t>
                      </a:r>
                      <a:r>
                        <a:rPr lang="en-GB" sz="2400" dirty="0">
                          <a:solidFill>
                            <a:srgbClr val="115076"/>
                          </a:solidFill>
                        </a:rPr>
                        <a:t> Garten, und </a:t>
                      </a:r>
                      <a:r>
                        <a:rPr lang="en-GB" sz="2400" dirty="0" err="1">
                          <a:solidFill>
                            <a:srgbClr val="115076"/>
                          </a:solidFill>
                        </a:rPr>
                        <a:t>schläft</a:t>
                      </a:r>
                      <a:r>
                        <a:rPr lang="en-GB" sz="2400" dirty="0">
                          <a:solidFill>
                            <a:srgbClr val="115076"/>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 xmlns:a16="http://schemas.microsoft.com/office/drawing/2014/main" val="10005"/>
                  </a:ext>
                </a:extLst>
              </a:tr>
              <a:tr h="601417">
                <a:tc>
                  <a:txBody>
                    <a:bodyPr/>
                    <a:lstStyle/>
                    <a:p>
                      <a:r>
                        <a:rPr lang="en-GB" sz="2400" dirty="0">
                          <a:solidFill>
                            <a:srgbClr val="115076"/>
                          </a:solidFill>
                        </a:rPr>
                        <a:t>[Every</a:t>
                      </a:r>
                      <a:r>
                        <a:rPr lang="en-GB" sz="2400" baseline="0" dirty="0">
                          <a:solidFill>
                            <a:srgbClr val="115076"/>
                          </a:solidFill>
                        </a:rPr>
                        <a:t> day] </a:t>
                      </a:r>
                      <a:r>
                        <a:rPr lang="en-GB" sz="2400" baseline="0" dirty="0" err="1">
                          <a:solidFill>
                            <a:srgbClr val="115076"/>
                          </a:solidFill>
                        </a:rPr>
                        <a:t>macht</a:t>
                      </a:r>
                      <a:r>
                        <a:rPr lang="en-GB" sz="2400" baseline="0" dirty="0">
                          <a:solidFill>
                            <a:srgbClr val="115076"/>
                          </a:solidFill>
                        </a:rPr>
                        <a:t> </a:t>
                      </a:r>
                      <a:r>
                        <a:rPr lang="en-GB" sz="2400" baseline="0" dirty="0" err="1">
                          <a:solidFill>
                            <a:srgbClr val="115076"/>
                          </a:solidFill>
                        </a:rPr>
                        <a:t>Wolfang</a:t>
                      </a:r>
                      <a:r>
                        <a:rPr lang="en-GB" sz="2400" baseline="0" dirty="0">
                          <a:solidFill>
                            <a:srgbClr val="115076"/>
                          </a:solidFill>
                        </a:rPr>
                        <a:t> </a:t>
                      </a:r>
                      <a:r>
                        <a:rPr lang="en-GB" sz="2400" baseline="0" dirty="0" err="1">
                          <a:solidFill>
                            <a:srgbClr val="115076"/>
                          </a:solidFill>
                        </a:rPr>
                        <a:t>viele</a:t>
                      </a:r>
                      <a:r>
                        <a:rPr lang="en-GB" sz="2400" baseline="0" dirty="0">
                          <a:solidFill>
                            <a:srgbClr val="115076"/>
                          </a:solidFill>
                        </a:rPr>
                        <a:t> </a:t>
                      </a:r>
                      <a:r>
                        <a:rPr lang="en-GB" sz="2400" baseline="0" dirty="0" err="1">
                          <a:solidFill>
                            <a:srgbClr val="115076"/>
                          </a:solidFill>
                        </a:rPr>
                        <a:t>Fotos</a:t>
                      </a:r>
                      <a:r>
                        <a:rPr lang="en-GB" sz="2400" baseline="0" dirty="0">
                          <a:solidFill>
                            <a:srgbClr val="115076"/>
                          </a:solidFill>
                        </a:rPr>
                        <a:t>, und [on Monday] </a:t>
                      </a:r>
                      <a:r>
                        <a:rPr lang="en-GB" sz="2400" baseline="0" dirty="0" err="1">
                          <a:solidFill>
                            <a:srgbClr val="115076"/>
                          </a:solidFill>
                        </a:rPr>
                        <a:t>zeigt</a:t>
                      </a:r>
                      <a:r>
                        <a:rPr lang="en-GB" sz="2400" baseline="0" dirty="0">
                          <a:solidFill>
                            <a:srgbClr val="115076"/>
                          </a:solidFill>
                        </a:rPr>
                        <a:t> </a:t>
                      </a:r>
                      <a:r>
                        <a:rPr lang="en-GB" sz="2400" baseline="0" dirty="0" err="1">
                          <a:solidFill>
                            <a:srgbClr val="115076"/>
                          </a:solidFill>
                        </a:rPr>
                        <a:t>er</a:t>
                      </a:r>
                      <a:r>
                        <a:rPr lang="en-GB" sz="2400" baseline="0" dirty="0">
                          <a:solidFill>
                            <a:srgbClr val="115076"/>
                          </a:solidFill>
                        </a:rPr>
                        <a:t> </a:t>
                      </a:r>
                      <a:r>
                        <a:rPr lang="en-GB" sz="2400" baseline="0" dirty="0" err="1">
                          <a:solidFill>
                            <a:srgbClr val="115076"/>
                          </a:solidFill>
                        </a:rPr>
                        <a:t>sie</a:t>
                      </a:r>
                      <a:r>
                        <a:rPr lang="en-GB" sz="2400" baseline="0" dirty="0">
                          <a:solidFill>
                            <a:srgbClr val="115076"/>
                          </a:solidFill>
                        </a:rPr>
                        <a:t>.</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 xmlns:a16="http://schemas.microsoft.com/office/drawing/2014/main" val="10006"/>
                  </a:ext>
                </a:extLst>
              </a:tr>
              <a:tr h="601417">
                <a:tc>
                  <a:txBody>
                    <a:bodyPr/>
                    <a:lstStyle/>
                    <a:p>
                      <a:r>
                        <a:rPr lang="en-GB" sz="2400" dirty="0">
                          <a:solidFill>
                            <a:srgbClr val="115076"/>
                          </a:solidFill>
                        </a:rPr>
                        <a:t>   [Usually]    </a:t>
                      </a:r>
                      <a:r>
                        <a:rPr lang="en-GB" sz="2400" dirty="0" err="1">
                          <a:solidFill>
                            <a:srgbClr val="115076"/>
                          </a:solidFill>
                        </a:rPr>
                        <a:t>vergisst</a:t>
                      </a:r>
                      <a:r>
                        <a:rPr lang="en-GB" sz="2400" baseline="0" dirty="0">
                          <a:solidFill>
                            <a:srgbClr val="115076"/>
                          </a:solidFill>
                        </a:rPr>
                        <a:t> </a:t>
                      </a:r>
                      <a:r>
                        <a:rPr lang="en-GB" sz="2400" baseline="0" dirty="0" err="1">
                          <a:solidFill>
                            <a:srgbClr val="115076"/>
                          </a:solidFill>
                        </a:rPr>
                        <a:t>sie</a:t>
                      </a:r>
                      <a:r>
                        <a:rPr lang="en-GB" sz="2400" baseline="0" dirty="0">
                          <a:solidFill>
                            <a:srgbClr val="115076"/>
                          </a:solidFill>
                        </a:rPr>
                        <a:t> </a:t>
                      </a:r>
                      <a:r>
                        <a:rPr lang="en-GB" sz="2400" baseline="0" dirty="0" err="1">
                          <a:solidFill>
                            <a:srgbClr val="115076"/>
                          </a:solidFill>
                        </a:rPr>
                        <a:t>alles</a:t>
                      </a:r>
                      <a:r>
                        <a:rPr lang="en-GB" sz="2400" baseline="0" dirty="0">
                          <a:solidFill>
                            <a:srgbClr val="115076"/>
                          </a:solidFill>
                        </a:rPr>
                        <a:t>, </a:t>
                      </a:r>
                      <a:r>
                        <a:rPr lang="en-GB" sz="2400" baseline="0" dirty="0" err="1">
                          <a:solidFill>
                            <a:srgbClr val="115076"/>
                          </a:solidFill>
                        </a:rPr>
                        <a:t>aber</a:t>
                      </a:r>
                      <a:r>
                        <a:rPr lang="en-GB" sz="2400" baseline="0" dirty="0">
                          <a:solidFill>
                            <a:srgbClr val="115076"/>
                          </a:solidFill>
                        </a:rPr>
                        <a:t> [today] </a:t>
                      </a:r>
                      <a:r>
                        <a:rPr lang="en-GB" sz="2400" baseline="0" dirty="0" err="1">
                          <a:solidFill>
                            <a:srgbClr val="115076"/>
                          </a:solidFill>
                        </a:rPr>
                        <a:t>lässt</a:t>
                      </a:r>
                      <a:r>
                        <a:rPr lang="en-GB" sz="2400" baseline="0" dirty="0">
                          <a:solidFill>
                            <a:srgbClr val="115076"/>
                          </a:solidFill>
                        </a:rPr>
                        <a:t> </a:t>
                      </a:r>
                      <a:r>
                        <a:rPr lang="en-GB" sz="2400" baseline="0" dirty="0" err="1">
                          <a:solidFill>
                            <a:srgbClr val="115076"/>
                          </a:solidFill>
                        </a:rPr>
                        <a:t>sie</a:t>
                      </a:r>
                      <a:r>
                        <a:rPr lang="en-GB" sz="2400" baseline="0" dirty="0">
                          <a:solidFill>
                            <a:srgbClr val="115076"/>
                          </a:solidFill>
                        </a:rPr>
                        <a:t> </a:t>
                      </a:r>
                      <a:r>
                        <a:rPr lang="en-GB" sz="2400" baseline="0" dirty="0" err="1">
                          <a:solidFill>
                            <a:srgbClr val="115076"/>
                          </a:solidFill>
                        </a:rPr>
                        <a:t>nichts</a:t>
                      </a:r>
                      <a:r>
                        <a:rPr lang="en-GB" sz="2400" baseline="0" dirty="0">
                          <a:solidFill>
                            <a:srgbClr val="115076"/>
                          </a:solidFill>
                        </a:rPr>
                        <a:t> </a:t>
                      </a:r>
                      <a:r>
                        <a:rPr lang="en-GB" sz="2400" baseline="0" dirty="0" err="1">
                          <a:solidFill>
                            <a:srgbClr val="115076"/>
                          </a:solidFill>
                        </a:rPr>
                        <a:t>zu</a:t>
                      </a:r>
                      <a:r>
                        <a:rPr lang="en-GB" sz="2400" baseline="0" dirty="0">
                          <a:solidFill>
                            <a:srgbClr val="115076"/>
                          </a:solidFill>
                        </a:rPr>
                        <a:t> </a:t>
                      </a:r>
                      <a:r>
                        <a:rPr lang="en-GB" sz="2400" baseline="0" dirty="0" err="1">
                          <a:solidFill>
                            <a:srgbClr val="115076"/>
                          </a:solidFill>
                        </a:rPr>
                        <a:t>Hause</a:t>
                      </a:r>
                      <a:r>
                        <a:rPr lang="en-GB" sz="2400" baseline="0" dirty="0">
                          <a:solidFill>
                            <a:srgbClr val="115076"/>
                          </a:solidFill>
                        </a:rPr>
                        <a:t>.</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 xmlns:a16="http://schemas.microsoft.com/office/drawing/2014/main" val="10007"/>
                  </a:ext>
                </a:extLst>
              </a:tr>
            </a:tbl>
          </a:graphicData>
        </a:graphic>
      </p:graphicFrame>
      <p:sp>
        <p:nvSpPr>
          <p:cNvPr id="42" name="Action Button: Custom 10" descr="number 1">
            <a:hlinkClick r:id="" action="ppaction://noaction" highlightClick="1"/>
            <a:extLst>
              <a:ext uri="{FF2B5EF4-FFF2-40B4-BE49-F238E27FC236}">
                <a16:creationId xmlns="" xmlns:a16="http://schemas.microsoft.com/office/drawing/2014/main" id="{BD0D480F-062F-4355-9758-8A2DB52162AF}"/>
              </a:ext>
            </a:extLst>
          </p:cNvPr>
          <p:cNvSpPr/>
          <p:nvPr/>
        </p:nvSpPr>
        <p:spPr>
          <a:xfrm>
            <a:off x="66906" y="1433344"/>
            <a:ext cx="512337" cy="514470"/>
          </a:xfrm>
          <a:prstGeom prst="actionButtonBlank">
            <a:avLst/>
          </a:prstGeom>
          <a:solidFill>
            <a:srgbClr val="DAA520"/>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800" b="1" dirty="0">
                <a:solidFill>
                  <a:prstClr val="white"/>
                </a:solidFill>
              </a:rPr>
              <a:t>1</a:t>
            </a:r>
          </a:p>
        </p:txBody>
      </p:sp>
      <p:sp>
        <p:nvSpPr>
          <p:cNvPr id="43" name="Action Button: Custom 10" descr="number 1">
            <a:hlinkClick r:id="" action="ppaction://noaction" highlightClick="1"/>
            <a:extLst>
              <a:ext uri="{FF2B5EF4-FFF2-40B4-BE49-F238E27FC236}">
                <a16:creationId xmlns="" xmlns:a16="http://schemas.microsoft.com/office/drawing/2014/main" id="{BD0D480F-062F-4355-9758-8A2DB52162AF}"/>
              </a:ext>
            </a:extLst>
          </p:cNvPr>
          <p:cNvSpPr/>
          <p:nvPr/>
        </p:nvSpPr>
        <p:spPr>
          <a:xfrm>
            <a:off x="66905" y="2022224"/>
            <a:ext cx="512337" cy="514470"/>
          </a:xfrm>
          <a:prstGeom prst="actionButtonBlank">
            <a:avLst/>
          </a:prstGeom>
          <a:solidFill>
            <a:srgbClr val="DAA520"/>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800" b="1" dirty="0">
                <a:solidFill>
                  <a:prstClr val="white"/>
                </a:solidFill>
              </a:rPr>
              <a:t>2</a:t>
            </a:r>
          </a:p>
        </p:txBody>
      </p:sp>
      <p:sp>
        <p:nvSpPr>
          <p:cNvPr id="47" name="Action Button: Custom 10" descr="number 1">
            <a:hlinkClick r:id="" action="ppaction://noaction" highlightClick="1"/>
            <a:extLst>
              <a:ext uri="{FF2B5EF4-FFF2-40B4-BE49-F238E27FC236}">
                <a16:creationId xmlns="" xmlns:a16="http://schemas.microsoft.com/office/drawing/2014/main" id="{BD0D480F-062F-4355-9758-8A2DB52162AF}"/>
              </a:ext>
            </a:extLst>
          </p:cNvPr>
          <p:cNvSpPr/>
          <p:nvPr/>
        </p:nvSpPr>
        <p:spPr>
          <a:xfrm>
            <a:off x="66906" y="2627623"/>
            <a:ext cx="512337" cy="514470"/>
          </a:xfrm>
          <a:prstGeom prst="actionButtonBlank">
            <a:avLst/>
          </a:prstGeom>
          <a:solidFill>
            <a:srgbClr val="DAA520"/>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800" b="1" dirty="0">
                <a:solidFill>
                  <a:prstClr val="white"/>
                </a:solidFill>
              </a:rPr>
              <a:t>3</a:t>
            </a:r>
          </a:p>
        </p:txBody>
      </p:sp>
      <p:sp>
        <p:nvSpPr>
          <p:cNvPr id="48" name="Action Button: Custom 10" descr="number 1">
            <a:hlinkClick r:id="" action="ppaction://noaction" highlightClick="1"/>
            <a:extLst>
              <a:ext uri="{FF2B5EF4-FFF2-40B4-BE49-F238E27FC236}">
                <a16:creationId xmlns="" xmlns:a16="http://schemas.microsoft.com/office/drawing/2014/main" id="{BD0D480F-062F-4355-9758-8A2DB52162AF}"/>
              </a:ext>
            </a:extLst>
          </p:cNvPr>
          <p:cNvSpPr/>
          <p:nvPr/>
        </p:nvSpPr>
        <p:spPr>
          <a:xfrm>
            <a:off x="66905" y="3238805"/>
            <a:ext cx="512337" cy="514470"/>
          </a:xfrm>
          <a:prstGeom prst="actionButtonBlank">
            <a:avLst/>
          </a:prstGeom>
          <a:solidFill>
            <a:srgbClr val="DAA520"/>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800" b="1" dirty="0">
                <a:solidFill>
                  <a:prstClr val="white"/>
                </a:solidFill>
              </a:rPr>
              <a:t>4</a:t>
            </a:r>
          </a:p>
        </p:txBody>
      </p:sp>
      <p:sp>
        <p:nvSpPr>
          <p:cNvPr id="49" name="Action Button: Custom 10" descr="number 1">
            <a:hlinkClick r:id="" action="ppaction://noaction" highlightClick="1"/>
            <a:extLst>
              <a:ext uri="{FF2B5EF4-FFF2-40B4-BE49-F238E27FC236}">
                <a16:creationId xmlns="" xmlns:a16="http://schemas.microsoft.com/office/drawing/2014/main" id="{BD0D480F-062F-4355-9758-8A2DB52162AF}"/>
              </a:ext>
            </a:extLst>
          </p:cNvPr>
          <p:cNvSpPr/>
          <p:nvPr/>
        </p:nvSpPr>
        <p:spPr>
          <a:xfrm>
            <a:off x="66906" y="3828368"/>
            <a:ext cx="512337" cy="514470"/>
          </a:xfrm>
          <a:prstGeom prst="actionButtonBlank">
            <a:avLst/>
          </a:prstGeom>
          <a:solidFill>
            <a:srgbClr val="DAA520"/>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800" b="1" dirty="0">
                <a:solidFill>
                  <a:prstClr val="white"/>
                </a:solidFill>
              </a:rPr>
              <a:t>5</a:t>
            </a:r>
          </a:p>
        </p:txBody>
      </p:sp>
      <p:sp>
        <p:nvSpPr>
          <p:cNvPr id="50" name="Action Button: Custom 10" descr="number 1">
            <a:hlinkClick r:id="" action="ppaction://noaction" highlightClick="1"/>
            <a:extLst>
              <a:ext uri="{FF2B5EF4-FFF2-40B4-BE49-F238E27FC236}">
                <a16:creationId xmlns="" xmlns:a16="http://schemas.microsoft.com/office/drawing/2014/main" id="{BD0D480F-062F-4355-9758-8A2DB52162AF}"/>
              </a:ext>
            </a:extLst>
          </p:cNvPr>
          <p:cNvSpPr/>
          <p:nvPr/>
        </p:nvSpPr>
        <p:spPr>
          <a:xfrm>
            <a:off x="66905" y="4417248"/>
            <a:ext cx="512337" cy="514470"/>
          </a:xfrm>
          <a:prstGeom prst="actionButtonBlank">
            <a:avLst/>
          </a:prstGeom>
          <a:solidFill>
            <a:srgbClr val="DAA520"/>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800" b="1" dirty="0">
                <a:solidFill>
                  <a:prstClr val="white"/>
                </a:solidFill>
              </a:rPr>
              <a:t>6</a:t>
            </a:r>
          </a:p>
        </p:txBody>
      </p:sp>
      <p:sp>
        <p:nvSpPr>
          <p:cNvPr id="51" name="Action Button: Custom 10" descr="number 1">
            <a:hlinkClick r:id="" action="ppaction://noaction" highlightClick="1"/>
            <a:extLst>
              <a:ext uri="{FF2B5EF4-FFF2-40B4-BE49-F238E27FC236}">
                <a16:creationId xmlns="" xmlns:a16="http://schemas.microsoft.com/office/drawing/2014/main" id="{BD0D480F-062F-4355-9758-8A2DB52162AF}"/>
              </a:ext>
            </a:extLst>
          </p:cNvPr>
          <p:cNvSpPr/>
          <p:nvPr/>
        </p:nvSpPr>
        <p:spPr>
          <a:xfrm>
            <a:off x="66906" y="5022647"/>
            <a:ext cx="512337" cy="514470"/>
          </a:xfrm>
          <a:prstGeom prst="actionButtonBlank">
            <a:avLst/>
          </a:prstGeom>
          <a:solidFill>
            <a:srgbClr val="DAA520"/>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800" b="1" dirty="0">
                <a:solidFill>
                  <a:prstClr val="white"/>
                </a:solidFill>
              </a:rPr>
              <a:t>7</a:t>
            </a:r>
          </a:p>
        </p:txBody>
      </p:sp>
      <p:sp>
        <p:nvSpPr>
          <p:cNvPr id="52" name="Action Button: Custom 10" descr="number 1">
            <a:hlinkClick r:id="" action="ppaction://noaction" highlightClick="1"/>
            <a:extLst>
              <a:ext uri="{FF2B5EF4-FFF2-40B4-BE49-F238E27FC236}">
                <a16:creationId xmlns="" xmlns:a16="http://schemas.microsoft.com/office/drawing/2014/main" id="{BD0D480F-062F-4355-9758-8A2DB52162AF}"/>
              </a:ext>
            </a:extLst>
          </p:cNvPr>
          <p:cNvSpPr/>
          <p:nvPr/>
        </p:nvSpPr>
        <p:spPr>
          <a:xfrm>
            <a:off x="66905" y="5633829"/>
            <a:ext cx="512337" cy="514470"/>
          </a:xfrm>
          <a:prstGeom prst="actionButtonBlank">
            <a:avLst/>
          </a:prstGeom>
          <a:solidFill>
            <a:srgbClr val="DAA520"/>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800" b="1" dirty="0">
                <a:solidFill>
                  <a:prstClr val="white"/>
                </a:solidFill>
              </a:rPr>
              <a:t>8</a:t>
            </a:r>
          </a:p>
        </p:txBody>
      </p:sp>
      <p:sp>
        <p:nvSpPr>
          <p:cNvPr id="9" name="TextBox 8"/>
          <p:cNvSpPr txBox="1"/>
          <p:nvPr/>
        </p:nvSpPr>
        <p:spPr>
          <a:xfrm>
            <a:off x="775503" y="1433344"/>
            <a:ext cx="2152891" cy="523220"/>
          </a:xfrm>
          <a:prstGeom prst="rect">
            <a:avLst/>
          </a:prstGeom>
          <a:solidFill>
            <a:schemeClr val="bg1"/>
          </a:solidFill>
        </p:spPr>
        <p:txBody>
          <a:bodyPr wrap="square" rtlCol="0">
            <a:spAutoFit/>
          </a:bodyPr>
          <a:lstStyle/>
          <a:p>
            <a:pPr algn="ctr"/>
            <a:r>
              <a:rPr lang="en-GB" sz="2800" dirty="0" err="1">
                <a:solidFill>
                  <a:srgbClr val="DAA520"/>
                </a:solidFill>
              </a:rPr>
              <a:t>Samstags</a:t>
            </a:r>
            <a:endParaRPr lang="en-GB" sz="2800" dirty="0">
              <a:solidFill>
                <a:srgbClr val="DAA520"/>
              </a:solidFill>
            </a:endParaRPr>
          </a:p>
        </p:txBody>
      </p:sp>
      <p:sp>
        <p:nvSpPr>
          <p:cNvPr id="53" name="TextBox 52"/>
          <p:cNvSpPr txBox="1"/>
          <p:nvPr/>
        </p:nvSpPr>
        <p:spPr>
          <a:xfrm>
            <a:off x="4641449" y="1419835"/>
            <a:ext cx="995422" cy="523220"/>
          </a:xfrm>
          <a:prstGeom prst="rect">
            <a:avLst/>
          </a:prstGeom>
          <a:solidFill>
            <a:schemeClr val="bg1"/>
          </a:solidFill>
        </p:spPr>
        <p:txBody>
          <a:bodyPr wrap="square" rtlCol="0">
            <a:spAutoFit/>
          </a:bodyPr>
          <a:lstStyle/>
          <a:p>
            <a:pPr algn="ctr"/>
            <a:r>
              <a:rPr lang="en-GB" sz="2800" dirty="0">
                <a:solidFill>
                  <a:srgbClr val="DAA520"/>
                </a:solidFill>
              </a:rPr>
              <a:t>oft</a:t>
            </a:r>
          </a:p>
        </p:txBody>
      </p:sp>
      <p:sp>
        <p:nvSpPr>
          <p:cNvPr id="54" name="TextBox 53"/>
          <p:cNvSpPr txBox="1"/>
          <p:nvPr/>
        </p:nvSpPr>
        <p:spPr>
          <a:xfrm>
            <a:off x="2234557" y="2025070"/>
            <a:ext cx="1169043" cy="523220"/>
          </a:xfrm>
          <a:prstGeom prst="rect">
            <a:avLst/>
          </a:prstGeom>
          <a:solidFill>
            <a:schemeClr val="bg1"/>
          </a:solidFill>
        </p:spPr>
        <p:txBody>
          <a:bodyPr wrap="square" rtlCol="0">
            <a:spAutoFit/>
          </a:bodyPr>
          <a:lstStyle/>
          <a:p>
            <a:pPr algn="ctr"/>
            <a:r>
              <a:rPr lang="en-GB" sz="2800" dirty="0" err="1">
                <a:solidFill>
                  <a:srgbClr val="DAA520"/>
                </a:solidFill>
              </a:rPr>
              <a:t>kaum</a:t>
            </a:r>
            <a:endParaRPr lang="en-GB" sz="2800" dirty="0">
              <a:solidFill>
                <a:srgbClr val="DAA520"/>
              </a:solidFill>
            </a:endParaRPr>
          </a:p>
        </p:txBody>
      </p:sp>
      <p:sp>
        <p:nvSpPr>
          <p:cNvPr id="55" name="TextBox 54"/>
          <p:cNvSpPr txBox="1"/>
          <p:nvPr/>
        </p:nvSpPr>
        <p:spPr>
          <a:xfrm>
            <a:off x="721555" y="2627623"/>
            <a:ext cx="1309867" cy="523220"/>
          </a:xfrm>
          <a:prstGeom prst="rect">
            <a:avLst/>
          </a:prstGeom>
          <a:solidFill>
            <a:schemeClr val="bg1"/>
          </a:solidFill>
        </p:spPr>
        <p:txBody>
          <a:bodyPr wrap="square" rtlCol="0">
            <a:spAutoFit/>
          </a:bodyPr>
          <a:lstStyle/>
          <a:p>
            <a:pPr algn="ctr"/>
            <a:r>
              <a:rPr lang="en-GB" sz="2800" dirty="0" err="1">
                <a:solidFill>
                  <a:srgbClr val="DAA520"/>
                </a:solidFill>
              </a:rPr>
              <a:t>Immer</a:t>
            </a:r>
            <a:endParaRPr lang="en-GB" sz="2800" dirty="0">
              <a:solidFill>
                <a:srgbClr val="DAA520"/>
              </a:solidFill>
            </a:endParaRPr>
          </a:p>
        </p:txBody>
      </p:sp>
      <p:sp>
        <p:nvSpPr>
          <p:cNvPr id="56" name="TextBox 55"/>
          <p:cNvSpPr txBox="1"/>
          <p:nvPr/>
        </p:nvSpPr>
        <p:spPr>
          <a:xfrm>
            <a:off x="4641449" y="3238805"/>
            <a:ext cx="1113286" cy="523220"/>
          </a:xfrm>
          <a:prstGeom prst="rect">
            <a:avLst/>
          </a:prstGeom>
          <a:solidFill>
            <a:schemeClr val="bg1"/>
          </a:solidFill>
        </p:spPr>
        <p:txBody>
          <a:bodyPr wrap="square" rtlCol="0">
            <a:spAutoFit/>
          </a:bodyPr>
          <a:lstStyle/>
          <a:p>
            <a:pPr algn="ctr"/>
            <a:r>
              <a:rPr lang="en-GB" sz="2800" dirty="0" err="1">
                <a:solidFill>
                  <a:srgbClr val="DAA520"/>
                </a:solidFill>
              </a:rPr>
              <a:t>nie</a:t>
            </a:r>
            <a:endParaRPr lang="en-GB" sz="2800" dirty="0">
              <a:solidFill>
                <a:srgbClr val="DAA520"/>
              </a:solidFill>
            </a:endParaRPr>
          </a:p>
        </p:txBody>
      </p:sp>
      <p:sp>
        <p:nvSpPr>
          <p:cNvPr id="60" name="TextBox 59"/>
          <p:cNvSpPr txBox="1"/>
          <p:nvPr/>
        </p:nvSpPr>
        <p:spPr>
          <a:xfrm>
            <a:off x="2234557" y="3839012"/>
            <a:ext cx="1943904" cy="492443"/>
          </a:xfrm>
          <a:prstGeom prst="rect">
            <a:avLst/>
          </a:prstGeom>
          <a:solidFill>
            <a:schemeClr val="bg1"/>
          </a:solidFill>
        </p:spPr>
        <p:txBody>
          <a:bodyPr wrap="square" rtlCol="0">
            <a:spAutoFit/>
          </a:bodyPr>
          <a:lstStyle/>
          <a:p>
            <a:pPr algn="ctr"/>
            <a:r>
              <a:rPr lang="en-GB" sz="2600" dirty="0" err="1">
                <a:solidFill>
                  <a:srgbClr val="DAA520"/>
                </a:solidFill>
              </a:rPr>
              <a:t>manchmal</a:t>
            </a:r>
            <a:endParaRPr lang="en-GB" sz="2600" dirty="0">
              <a:solidFill>
                <a:srgbClr val="DAA520"/>
              </a:solidFill>
            </a:endParaRPr>
          </a:p>
        </p:txBody>
      </p:sp>
      <p:sp>
        <p:nvSpPr>
          <p:cNvPr id="67" name="TextBox 66"/>
          <p:cNvSpPr txBox="1"/>
          <p:nvPr/>
        </p:nvSpPr>
        <p:spPr>
          <a:xfrm>
            <a:off x="7110103" y="3839012"/>
            <a:ext cx="888003" cy="492443"/>
          </a:xfrm>
          <a:prstGeom prst="rect">
            <a:avLst/>
          </a:prstGeom>
          <a:solidFill>
            <a:schemeClr val="bg1"/>
          </a:solidFill>
        </p:spPr>
        <p:txBody>
          <a:bodyPr wrap="square" rtlCol="0">
            <a:spAutoFit/>
          </a:bodyPr>
          <a:lstStyle/>
          <a:p>
            <a:pPr algn="ctr"/>
            <a:r>
              <a:rPr lang="en-GB" sz="2600" dirty="0" err="1">
                <a:solidFill>
                  <a:srgbClr val="DAA520"/>
                </a:solidFill>
              </a:rPr>
              <a:t>jetzt</a:t>
            </a:r>
            <a:endParaRPr lang="en-GB" sz="2600" dirty="0">
              <a:solidFill>
                <a:srgbClr val="DAA520"/>
              </a:solidFill>
            </a:endParaRPr>
          </a:p>
        </p:txBody>
      </p:sp>
      <p:sp>
        <p:nvSpPr>
          <p:cNvPr id="69" name="TextBox 68"/>
          <p:cNvSpPr txBox="1"/>
          <p:nvPr/>
        </p:nvSpPr>
        <p:spPr>
          <a:xfrm>
            <a:off x="1637818" y="4481444"/>
            <a:ext cx="1823014" cy="430887"/>
          </a:xfrm>
          <a:prstGeom prst="rect">
            <a:avLst/>
          </a:prstGeom>
          <a:solidFill>
            <a:schemeClr val="bg1"/>
          </a:solidFill>
        </p:spPr>
        <p:txBody>
          <a:bodyPr wrap="square" rtlCol="0">
            <a:spAutoFit/>
          </a:bodyPr>
          <a:lstStyle/>
          <a:p>
            <a:pPr algn="ctr"/>
            <a:r>
              <a:rPr lang="en-GB" sz="2200" dirty="0" err="1">
                <a:solidFill>
                  <a:srgbClr val="DAA520"/>
                </a:solidFill>
              </a:rPr>
              <a:t>Nachmittag</a:t>
            </a:r>
            <a:endParaRPr lang="en-GB" sz="2200" dirty="0">
              <a:solidFill>
                <a:srgbClr val="DAA520"/>
              </a:solidFill>
            </a:endParaRPr>
          </a:p>
        </p:txBody>
      </p:sp>
      <p:sp>
        <p:nvSpPr>
          <p:cNvPr id="70" name="TextBox 69"/>
          <p:cNvSpPr txBox="1"/>
          <p:nvPr/>
        </p:nvSpPr>
        <p:spPr>
          <a:xfrm>
            <a:off x="744703" y="5084749"/>
            <a:ext cx="1668685" cy="430887"/>
          </a:xfrm>
          <a:prstGeom prst="rect">
            <a:avLst/>
          </a:prstGeom>
          <a:solidFill>
            <a:schemeClr val="bg1"/>
          </a:solidFill>
        </p:spPr>
        <p:txBody>
          <a:bodyPr wrap="square" rtlCol="0">
            <a:spAutoFit/>
          </a:bodyPr>
          <a:lstStyle/>
          <a:p>
            <a:pPr algn="ctr"/>
            <a:r>
              <a:rPr lang="en-GB" sz="2200" dirty="0" err="1">
                <a:solidFill>
                  <a:srgbClr val="DAA520"/>
                </a:solidFill>
              </a:rPr>
              <a:t>Jeden</a:t>
            </a:r>
            <a:r>
              <a:rPr lang="en-GB" sz="2200" dirty="0">
                <a:solidFill>
                  <a:srgbClr val="DAA520"/>
                </a:solidFill>
              </a:rPr>
              <a:t> Tag</a:t>
            </a:r>
          </a:p>
        </p:txBody>
      </p:sp>
      <p:sp>
        <p:nvSpPr>
          <p:cNvPr id="71" name="TextBox 70"/>
          <p:cNvSpPr txBox="1"/>
          <p:nvPr/>
        </p:nvSpPr>
        <p:spPr>
          <a:xfrm>
            <a:off x="7274753" y="5106230"/>
            <a:ext cx="1915546" cy="430887"/>
          </a:xfrm>
          <a:prstGeom prst="rect">
            <a:avLst/>
          </a:prstGeom>
          <a:solidFill>
            <a:schemeClr val="bg1"/>
          </a:solidFill>
        </p:spPr>
        <p:txBody>
          <a:bodyPr wrap="square" rtlCol="0">
            <a:spAutoFit/>
          </a:bodyPr>
          <a:lstStyle/>
          <a:p>
            <a:pPr algn="ctr"/>
            <a:r>
              <a:rPr lang="en-GB" sz="2200" dirty="0">
                <a:solidFill>
                  <a:srgbClr val="DAA520"/>
                </a:solidFill>
              </a:rPr>
              <a:t>am Montag</a:t>
            </a:r>
          </a:p>
        </p:txBody>
      </p:sp>
      <p:sp>
        <p:nvSpPr>
          <p:cNvPr id="72" name="TextBox 71"/>
          <p:cNvSpPr txBox="1"/>
          <p:nvPr/>
        </p:nvSpPr>
        <p:spPr>
          <a:xfrm>
            <a:off x="715179" y="5732287"/>
            <a:ext cx="1834146" cy="369332"/>
          </a:xfrm>
          <a:prstGeom prst="rect">
            <a:avLst/>
          </a:prstGeom>
          <a:solidFill>
            <a:schemeClr val="bg1"/>
          </a:solidFill>
        </p:spPr>
        <p:txBody>
          <a:bodyPr wrap="square" rtlCol="0">
            <a:spAutoFit/>
          </a:bodyPr>
          <a:lstStyle/>
          <a:p>
            <a:pPr algn="ctr"/>
            <a:r>
              <a:rPr lang="en-GB" dirty="0" err="1">
                <a:solidFill>
                  <a:srgbClr val="DAA520"/>
                </a:solidFill>
              </a:rPr>
              <a:t>Normalerweise</a:t>
            </a:r>
            <a:endParaRPr lang="en-GB" dirty="0">
              <a:solidFill>
                <a:srgbClr val="DAA520"/>
              </a:solidFill>
            </a:endParaRPr>
          </a:p>
        </p:txBody>
      </p:sp>
      <p:sp>
        <p:nvSpPr>
          <p:cNvPr id="73" name="TextBox 72"/>
          <p:cNvSpPr txBox="1"/>
          <p:nvPr/>
        </p:nvSpPr>
        <p:spPr>
          <a:xfrm>
            <a:off x="5754735" y="5660231"/>
            <a:ext cx="1180618" cy="461665"/>
          </a:xfrm>
          <a:prstGeom prst="rect">
            <a:avLst/>
          </a:prstGeom>
          <a:solidFill>
            <a:schemeClr val="bg1"/>
          </a:solidFill>
        </p:spPr>
        <p:txBody>
          <a:bodyPr wrap="square" rtlCol="0">
            <a:spAutoFit/>
          </a:bodyPr>
          <a:lstStyle/>
          <a:p>
            <a:pPr algn="ctr"/>
            <a:r>
              <a:rPr lang="en-GB" sz="2400" dirty="0" err="1">
                <a:solidFill>
                  <a:srgbClr val="DAA520"/>
                </a:solidFill>
              </a:rPr>
              <a:t>heute</a:t>
            </a:r>
            <a:endParaRPr lang="en-GB" sz="2400" dirty="0">
              <a:solidFill>
                <a:srgbClr val="DAA520"/>
              </a:solidFill>
            </a:endParaRPr>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405335" y="5001215"/>
            <a:ext cx="599959" cy="577319"/>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443247" y="4386500"/>
            <a:ext cx="431713" cy="620773"/>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1405335" y="3790793"/>
            <a:ext cx="507538" cy="588880"/>
          </a:xfrm>
          <a:prstGeom prst="rect">
            <a:avLst/>
          </a:prstGeom>
        </p:spPr>
      </p:pic>
      <p:pic>
        <p:nvPicPr>
          <p:cNvPr id="74" name="Picture 73" descr="A close up of a logo&#10;&#10;Description automatically generated">
            <a:extLst>
              <a:ext uri="{FF2B5EF4-FFF2-40B4-BE49-F238E27FC236}">
                <a16:creationId xmlns="" xmlns:a16="http://schemas.microsoft.com/office/drawing/2014/main" id="{835E81E3-3041-439D-B815-5225D908364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351015" y="3176078"/>
            <a:ext cx="402663" cy="633220"/>
          </a:xfrm>
          <a:prstGeom prst="rect">
            <a:avLst/>
          </a:prstGeom>
        </p:spPr>
      </p:pic>
      <p:pic>
        <p:nvPicPr>
          <p:cNvPr id="75" name="Picture 74">
            <a:extLst>
              <a:ext uri="{FF2B5EF4-FFF2-40B4-BE49-F238E27FC236}">
                <a16:creationId xmlns="" xmlns:a16="http://schemas.microsoft.com/office/drawing/2014/main" id="{38AAED9E-A28E-422C-98D6-9A28CD31D37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11280770" y="2574696"/>
            <a:ext cx="572691" cy="594555"/>
          </a:xfrm>
          <a:prstGeom prst="rect">
            <a:avLst/>
          </a:prstGeom>
        </p:spPr>
      </p:pic>
      <p:pic>
        <p:nvPicPr>
          <p:cNvPr id="14" name="Picture 13"/>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878106" y="1351339"/>
            <a:ext cx="472909" cy="585452"/>
          </a:xfrm>
          <a:prstGeom prst="rect">
            <a:avLst/>
          </a:prstGeom>
        </p:spPr>
      </p:pic>
      <p:pic>
        <p:nvPicPr>
          <p:cNvPr id="76" name="Picture 7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300674" y="1346105"/>
            <a:ext cx="599959" cy="577319"/>
          </a:xfrm>
          <a:prstGeom prst="rect">
            <a:avLst/>
          </a:prstGeom>
        </p:spPr>
      </p:pic>
      <p:pic>
        <p:nvPicPr>
          <p:cNvPr id="77" name="Picture 76">
            <a:extLst>
              <a:ext uri="{FF2B5EF4-FFF2-40B4-BE49-F238E27FC236}">
                <a16:creationId xmlns="" xmlns:a16="http://schemas.microsoft.com/office/drawing/2014/main" id="{38AAED9E-A28E-422C-98D6-9A28CD31D37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11494430" y="5563564"/>
            <a:ext cx="572691" cy="594555"/>
          </a:xfrm>
          <a:prstGeom prst="rect">
            <a:avLst/>
          </a:prstGeom>
        </p:spPr>
      </p:pic>
      <p:pic>
        <p:nvPicPr>
          <p:cNvPr id="78" name="Picture 7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10958203" y="1963195"/>
            <a:ext cx="395314" cy="573499"/>
          </a:xfrm>
          <a:prstGeom prst="rect">
            <a:avLst/>
          </a:prstGeom>
        </p:spPr>
      </p:pic>
      <p:pic>
        <p:nvPicPr>
          <p:cNvPr id="79" name="Picture 78">
            <a:extLst>
              <a:ext uri="{FF2B5EF4-FFF2-40B4-BE49-F238E27FC236}">
                <a16:creationId xmlns="" xmlns:a16="http://schemas.microsoft.com/office/drawing/2014/main" id="{224E42B5-FF18-4139-B0F8-9D6D3804E54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460805" y="1987593"/>
            <a:ext cx="439828" cy="552664"/>
          </a:xfrm>
          <a:prstGeom prst="rect">
            <a:avLst/>
          </a:prstGeom>
        </p:spPr>
      </p:pic>
    </p:spTree>
    <p:extLst>
      <p:ext uri="{BB962C8B-B14F-4D97-AF65-F5344CB8AC3E}">
        <p14:creationId xmlns:p14="http://schemas.microsoft.com/office/powerpoint/2010/main" val="3253167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3" grpId="0" animBg="1"/>
      <p:bldP spid="54" grpId="0" animBg="1"/>
      <p:bldP spid="55" grpId="0" animBg="1"/>
      <p:bldP spid="56" grpId="0" animBg="1"/>
      <p:bldP spid="60" grpId="0" animBg="1"/>
      <p:bldP spid="67" grpId="0" animBg="1"/>
      <p:bldP spid="69" grpId="0" animBg="1"/>
      <p:bldP spid="70" grpId="0" animBg="1"/>
      <p:bldP spid="71" grpId="0" animBg="1"/>
      <p:bldP spid="72" grpId="0" animBg="1"/>
      <p:bldP spid="73" grpId="0" animBg="1"/>
    </p:bldLst>
  </p:timing>
</p:sld>
</file>

<file path=ppt/theme/theme1.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ED67C606-AF9C-7242-AF89-7E0EA20FADA6}" vid="{330BF7C0-A975-874B-A7BE-A2ADB8C43C49}"/>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3" id="{ED67C606-AF9C-7242-AF89-7E0EA20FADA6}" vid="{57BDA786-453C-1140-BFAB-14CE2D2BCFC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German_template</Template>
  <TotalTime>2114</TotalTime>
  <Words>279</Words>
  <Application>Microsoft Office PowerPoint</Application>
  <PresentationFormat>Widescreen</PresentationFormat>
  <Paragraphs>83</Paragraphs>
  <Slides>3</Slides>
  <Notes>3</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vt:i4>
      </vt:variant>
    </vt:vector>
  </HeadingPairs>
  <TitlesOfParts>
    <vt:vector size="9" baseType="lpstr">
      <vt:lpstr>Arial</vt:lpstr>
      <vt:lpstr>Calibri</vt:lpstr>
      <vt:lpstr>Calibri Light</vt:lpstr>
      <vt:lpstr>Century Gothic</vt:lpstr>
      <vt:lpstr>6_Office Theme</vt:lpstr>
      <vt:lpstr>1_Office Theme</vt:lpstr>
      <vt:lpstr>Vocabulary</vt:lpstr>
      <vt:lpstr>Vokabeln </vt:lpstr>
      <vt:lpstr>Vokabeln</vt:lpstr>
    </vt:vector>
  </TitlesOfParts>
  <Company>University of York</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Natalie Finlayson</dc:creator>
  <cp:lastModifiedBy>Rachel Hawkes</cp:lastModifiedBy>
  <cp:revision>161</cp:revision>
  <dcterms:created xsi:type="dcterms:W3CDTF">2020-03-10T16:54:18Z</dcterms:created>
  <dcterms:modified xsi:type="dcterms:W3CDTF">2020-05-21T12:01:56Z</dcterms:modified>
</cp:coreProperties>
</file>