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6"/>
  </p:notesMasterIdLst>
  <p:sldIdLst>
    <p:sldId id="268" r:id="rId2"/>
    <p:sldId id="299" r:id="rId3"/>
    <p:sldId id="261" r:id="rId4"/>
    <p:sldId id="349" r:id="rId5"/>
    <p:sldId id="350" r:id="rId6"/>
    <p:sldId id="358" r:id="rId7"/>
    <p:sldId id="351" r:id="rId8"/>
    <p:sldId id="352" r:id="rId9"/>
    <p:sldId id="363" r:id="rId10"/>
    <p:sldId id="354" r:id="rId11"/>
    <p:sldId id="368" r:id="rId12"/>
    <p:sldId id="370" r:id="rId13"/>
    <p:sldId id="376" r:id="rId14"/>
    <p:sldId id="3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86442" autoAdjust="0"/>
  </p:normalViewPr>
  <p:slideViewPr>
    <p:cSldViewPr snapToGrid="0">
      <p:cViewPr>
        <p:scale>
          <a:sx n="136" d="100"/>
          <a:sy n="136" d="100"/>
        </p:scale>
        <p:origin x="120" y="-7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48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0" dirty="0"/>
              <a:t>Teacher to elicit some model answers from the class by saying ‘Was hast du </a:t>
            </a:r>
            <a:r>
              <a:rPr lang="en-GB" i="0" dirty="0" err="1"/>
              <a:t>mit</a:t>
            </a:r>
            <a:r>
              <a:rPr lang="en-GB" i="0" dirty="0"/>
              <a:t> </a:t>
            </a:r>
            <a:r>
              <a:rPr lang="en-GB" i="0" dirty="0" err="1"/>
              <a:t>deinem</a:t>
            </a:r>
            <a:r>
              <a:rPr lang="en-GB" i="0" dirty="0"/>
              <a:t> Partner </a:t>
            </a:r>
            <a:r>
              <a:rPr lang="en-GB" i="0" dirty="0" err="1"/>
              <a:t>gemeinsam</a:t>
            </a:r>
            <a:r>
              <a:rPr lang="en-GB" i="0" dirty="0"/>
              <a:t>?’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19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and the slides that follow, we continue to emphasise</a:t>
            </a:r>
            <a:r>
              <a:rPr lang="en-GB" baseline="0" dirty="0"/>
              <a:t> that one German present tense is equivalent to two English present tenses.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Here, the metalanguage (</a:t>
            </a:r>
            <a:r>
              <a:rPr lang="en-GB" b="1" dirty="0"/>
              <a:t>present simple</a:t>
            </a:r>
            <a:r>
              <a:rPr lang="en-GB" dirty="0"/>
              <a:t>, </a:t>
            </a:r>
            <a:r>
              <a:rPr lang="en-GB" b="1" dirty="0"/>
              <a:t>present continuous </a:t>
            </a:r>
            <a:r>
              <a:rPr lang="en-GB" dirty="0"/>
              <a:t>and </a:t>
            </a:r>
            <a:r>
              <a:rPr lang="en-GB" b="1" dirty="0"/>
              <a:t>adverbs</a:t>
            </a:r>
            <a:r>
              <a:rPr lang="en-GB" dirty="0"/>
              <a:t>) used to talk about verbs in this and subsequent sequences is described and explained.</a:t>
            </a:r>
          </a:p>
          <a:p>
            <a:endParaRPr lang="en-GB" dirty="0"/>
          </a:p>
          <a:p>
            <a:r>
              <a:rPr lang="en-GB" dirty="0"/>
              <a:t>Teacher to highlight the distinction between present simple for </a:t>
            </a:r>
            <a:r>
              <a:rPr lang="en-GB" b="1" dirty="0"/>
              <a:t>routine actions</a:t>
            </a:r>
            <a:r>
              <a:rPr lang="en-GB" b="0" dirty="0"/>
              <a:t> and present continuous for </a:t>
            </a:r>
            <a:r>
              <a:rPr lang="en-GB" b="1" dirty="0"/>
              <a:t>current/ongoing actions.</a:t>
            </a:r>
            <a:endParaRPr lang="en-GB" dirty="0"/>
          </a:p>
          <a:p>
            <a:endParaRPr lang="en-GB" dirty="0"/>
          </a:p>
          <a:p>
            <a:r>
              <a:rPr lang="en-GB" dirty="0"/>
              <a:t>Teacher to stress the fact that the BE + -</a:t>
            </a:r>
            <a:r>
              <a:rPr lang="en-GB" dirty="0" err="1"/>
              <a:t>ing</a:t>
            </a:r>
            <a:r>
              <a:rPr lang="en-GB" dirty="0"/>
              <a:t> form is an English construction only. </a:t>
            </a:r>
            <a:r>
              <a:rPr lang="en-GB" i="1" dirty="0"/>
              <a:t>Sein </a:t>
            </a:r>
            <a:r>
              <a:rPr lang="en-GB" dirty="0"/>
              <a:t>cannot be used with a verb this way.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580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Awareness</a:t>
            </a:r>
            <a:r>
              <a:rPr lang="en-GB" baseline="0" dirty="0"/>
              <a:t>-raising exercise in English to teach students to connect temporal adverbs with tense.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Teacher to ask students to explain how they knew the answer. B</a:t>
            </a:r>
            <a:r>
              <a:rPr lang="en-GB" b="0" baseline="0" dirty="0"/>
              <a:t>y </a:t>
            </a:r>
            <a:r>
              <a:rPr lang="en-GB" b="1" baseline="0" dirty="0"/>
              <a:t>looking at the verb form in present tense</a:t>
            </a:r>
            <a:r>
              <a:rPr lang="en-GB" b="0" baseline="0" dirty="0"/>
              <a:t>, we can tell whether an action </a:t>
            </a:r>
            <a:r>
              <a:rPr lang="en-GB" b="1" baseline="0" dirty="0"/>
              <a:t>happens</a:t>
            </a:r>
            <a:r>
              <a:rPr lang="en-GB" b="0" baseline="0" dirty="0"/>
              <a:t> </a:t>
            </a:r>
            <a:r>
              <a:rPr lang="en-GB" b="1" baseline="0" dirty="0"/>
              <a:t>routinely</a:t>
            </a:r>
            <a:r>
              <a:rPr lang="en-GB" b="0" baseline="0" dirty="0"/>
              <a:t> (present simple) or </a:t>
            </a:r>
            <a:r>
              <a:rPr lang="en-GB" b="1" baseline="0" dirty="0"/>
              <a:t>is happening currently</a:t>
            </a:r>
            <a:r>
              <a:rPr lang="en-GB" b="0" baseline="0" dirty="0"/>
              <a:t> (present continuous). This tells us </a:t>
            </a:r>
            <a:r>
              <a:rPr lang="en-GB" b="1" baseline="0" dirty="0"/>
              <a:t>which adverb</a:t>
            </a:r>
            <a:r>
              <a:rPr lang="en-GB" b="0" baseline="0" dirty="0"/>
              <a:t> to use.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Explain that as there is only one verb form in German, the verb </a:t>
            </a:r>
            <a:r>
              <a:rPr lang="en-GB" b="1" baseline="0" dirty="0"/>
              <a:t>does not give us this information</a:t>
            </a:r>
            <a:r>
              <a:rPr lang="en-GB" b="0" baseline="0" dirty="0"/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E1776-69C2-4E12-A70F-79050CFBB1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037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Answers revealed on clicks.</a:t>
            </a:r>
            <a:endParaRPr lang="en-GB" b="0" baseline="0" dirty="0"/>
          </a:p>
          <a:p>
            <a:endParaRPr lang="en-GB" baseline="0" dirty="0"/>
          </a:p>
          <a:p>
            <a:r>
              <a:rPr lang="en-GB" b="1" baseline="0" dirty="0"/>
              <a:t>Transcript</a:t>
            </a:r>
          </a:p>
          <a:p>
            <a:endParaRPr lang="en-GB" baseline="0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Wolfgang macht jetzt Hausaufgaben.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Wolfgang und Mia gehen jetzt in die Schule.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Mia spielt jede Woche Schlagzeug.	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Wolfgang und Mia spielen jetzt zusammen Computer.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Mia schwimmt jede Woche.</a:t>
            </a:r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		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0283-8F82-4806-99B9-86195C8586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394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Answers revealed on clicks.</a:t>
            </a:r>
            <a:endParaRPr lang="en-GB" b="0" baseline="0" dirty="0"/>
          </a:p>
          <a:p>
            <a:endParaRPr lang="en-GB" baseline="0" dirty="0"/>
          </a:p>
          <a:p>
            <a:r>
              <a:rPr lang="en-GB" b="1" baseline="0" dirty="0"/>
              <a:t>Transcript</a:t>
            </a:r>
          </a:p>
          <a:p>
            <a:endParaRPr lang="en-GB" baseline="0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Wolfgang macht jetzt Hausaufgaben.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Wolfgang und Mia gehen jetzt in die Schule.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Mia spielt jede Woche Schlagzeug.	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Wolfgang und Mia spielen jetzt zusammen Computer.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Mia schwimmt jede Woche.</a:t>
            </a:r>
            <a:r>
              <a:rPr lang="en-GB" sz="1200" strike="noStrike" dirty="0">
                <a:solidFill>
                  <a:srgbClr val="000066"/>
                </a:solidFill>
                <a:latin typeface="Century Gothic"/>
                <a:ea typeface="Calibri"/>
              </a:rPr>
              <a:t>			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0283-8F82-4806-99B9-86195C8586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2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It’s important to celebrate simplicity when it occurs! </a:t>
            </a:r>
            <a:br>
              <a:rPr lang="en-GB" dirty="0"/>
            </a:br>
            <a:r>
              <a:rPr lang="en-GB" dirty="0"/>
              <a:t>The fact that the </a:t>
            </a:r>
            <a:r>
              <a:rPr lang="en-GB" b="1" i="1" dirty="0" err="1"/>
              <a:t>wir</a:t>
            </a:r>
            <a:r>
              <a:rPr lang="en-GB" dirty="0"/>
              <a:t> form is the same as the infinitive is just one such moment. Hence the </a:t>
            </a:r>
            <a:r>
              <a:rPr lang="en-GB" dirty="0">
                <a:sym typeface="Wingdings" panose="05000000000000000000" pitchFamily="2" charset="2"/>
              </a:rPr>
              <a:t>.</a:t>
            </a:r>
            <a:endParaRPr dirty="0"/>
          </a:p>
        </p:txBody>
      </p:sp>
      <p:sp>
        <p:nvSpPr>
          <p:cNvPr id="146" name="Google Shape;1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190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 have previously met all vocabulary in this task, with the exception of near-cognates </a:t>
            </a:r>
            <a:r>
              <a:rPr lang="en-GB" b="1" i="1" dirty="0" err="1"/>
              <a:t>allein</a:t>
            </a:r>
            <a:r>
              <a:rPr lang="en-GB" b="0" i="0" dirty="0"/>
              <a:t> [259] and </a:t>
            </a:r>
            <a:r>
              <a:rPr lang="en-GB" sz="1200" b="1" i="1" dirty="0" err="1">
                <a:solidFill>
                  <a:schemeClr val="accent1">
                    <a:lumMod val="50000"/>
                  </a:schemeClr>
                </a:solidFill>
              </a:rPr>
              <a:t>natürlich</a:t>
            </a:r>
            <a:r>
              <a:rPr lang="en-GB" sz="12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1200" b="0" i="0" dirty="0">
                <a:solidFill>
                  <a:schemeClr val="accent1">
                    <a:lumMod val="50000"/>
                  </a:schemeClr>
                </a:solidFill>
              </a:rPr>
              <a:t>[n/a], and </a:t>
            </a:r>
            <a:r>
              <a:rPr lang="en-GB" sz="1200" b="1" i="1" dirty="0">
                <a:solidFill>
                  <a:schemeClr val="accent1">
                    <a:lumMod val="50000"/>
                  </a:schemeClr>
                </a:solidFill>
              </a:rPr>
              <a:t>um </a:t>
            </a:r>
            <a:r>
              <a:rPr lang="en-GB" sz="1200" b="0" i="0" dirty="0">
                <a:solidFill>
                  <a:schemeClr val="accent1">
                    <a:lumMod val="50000"/>
                  </a:schemeClr>
                </a:solidFill>
              </a:rPr>
              <a:t>[47] used to introduce times. Students should be able to infer meaning from context when completing the exercise, but teacher should check and clarify during the feedback stage.</a:t>
            </a:r>
          </a:p>
          <a:p>
            <a:endParaRPr lang="en-GB" sz="1200" b="0" i="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1200" b="0" i="0" dirty="0">
                <a:solidFill>
                  <a:schemeClr val="accent1">
                    <a:lumMod val="50000"/>
                  </a:schemeClr>
                </a:solidFill>
              </a:rPr>
              <a:t>Adverbs containing lexical clues (</a:t>
            </a:r>
            <a:r>
              <a:rPr lang="en-GB" sz="1200" b="0" i="1" dirty="0" err="1">
                <a:solidFill>
                  <a:schemeClr val="accent1">
                    <a:lumMod val="50000"/>
                  </a:schemeClr>
                </a:solidFill>
              </a:rPr>
              <a:t>beide</a:t>
            </a:r>
            <a:r>
              <a:rPr lang="en-GB" sz="1200" b="0" i="1" dirty="0">
                <a:solidFill>
                  <a:schemeClr val="accent1">
                    <a:lumMod val="50000"/>
                  </a:schemeClr>
                </a:solidFill>
              </a:rPr>
              <a:t> / </a:t>
            </a:r>
            <a:r>
              <a:rPr lang="en-GB" sz="1200" b="0" i="1" dirty="0" err="1">
                <a:solidFill>
                  <a:schemeClr val="accent1">
                    <a:lumMod val="50000"/>
                  </a:schemeClr>
                </a:solidFill>
              </a:rPr>
              <a:t>zusammen</a:t>
            </a:r>
            <a:r>
              <a:rPr lang="en-GB" sz="1200" b="0" i="0" dirty="0">
                <a:solidFill>
                  <a:schemeClr val="accent1">
                    <a:lumMod val="50000"/>
                  </a:schemeClr>
                </a:solidFill>
              </a:rPr>
              <a:t>) are avoided here, so that students focus on the verb endings.</a:t>
            </a:r>
          </a:p>
          <a:p>
            <a:endParaRPr lang="en-GB" dirty="0"/>
          </a:p>
          <a:p>
            <a:r>
              <a:rPr lang="en-GB" dirty="0"/>
              <a:t>Answers revealed on individual clicks.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737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exercise, students link verb endings with meaning (doing things alone, or together with someone else).</a:t>
            </a:r>
          </a:p>
          <a:p>
            <a:endParaRPr lang="en-GB" dirty="0"/>
          </a:p>
          <a:p>
            <a:r>
              <a:rPr lang="en-GB" b="1" dirty="0"/>
              <a:t>At more advanced levels, the teacher may prefer to ask students to write complete sentences, with the adverb in the correct position and a subject that makes sense.</a:t>
            </a:r>
          </a:p>
          <a:p>
            <a:endParaRPr lang="en-GB" dirty="0"/>
          </a:p>
          <a:p>
            <a:r>
              <a:rPr lang="en-GB" dirty="0"/>
              <a:t>Audio (with subject and adverb obscured) plays on number clicks.</a:t>
            </a:r>
          </a:p>
          <a:p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[Mehmet und ich] </a:t>
            </a:r>
            <a:r>
              <a:rPr lang="en-GB" dirty="0" err="1"/>
              <a:t>hören</a:t>
            </a:r>
            <a:r>
              <a:rPr lang="en-GB" dirty="0"/>
              <a:t> [</a:t>
            </a:r>
            <a:r>
              <a:rPr lang="en-GB" dirty="0" err="1"/>
              <a:t>zusammen</a:t>
            </a:r>
            <a:r>
              <a:rPr lang="en-GB" dirty="0"/>
              <a:t>] </a:t>
            </a:r>
            <a:r>
              <a:rPr lang="en-GB" dirty="0" err="1"/>
              <a:t>Musik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/>
              <a:t>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schwimmen</a:t>
            </a:r>
            <a:r>
              <a:rPr lang="en-GB" dirty="0"/>
              <a:t> oft [</a:t>
            </a:r>
            <a:r>
              <a:rPr lang="en-GB" dirty="0" err="1"/>
              <a:t>zusammen</a:t>
            </a:r>
            <a:r>
              <a:rPr lang="en-GB" dirty="0"/>
              <a:t>].</a:t>
            </a:r>
          </a:p>
          <a:p>
            <a:pPr marL="228600" indent="-228600">
              <a:buAutoNum type="arabicParenR"/>
            </a:pPr>
            <a:r>
              <a:rPr lang="en-GB" dirty="0"/>
              <a:t>[Ich] </a:t>
            </a:r>
            <a:r>
              <a:rPr lang="en-GB" dirty="0" err="1"/>
              <a:t>spiele</a:t>
            </a:r>
            <a:r>
              <a:rPr lang="en-GB" dirty="0"/>
              <a:t> [</a:t>
            </a:r>
            <a:r>
              <a:rPr lang="en-GB" dirty="0" err="1"/>
              <a:t>allein</a:t>
            </a:r>
            <a:r>
              <a:rPr lang="en-GB" dirty="0"/>
              <a:t>] Computer.</a:t>
            </a:r>
          </a:p>
          <a:p>
            <a:pPr marL="228600" indent="-228600">
              <a:buAutoNum type="arabicParenR"/>
            </a:pPr>
            <a:r>
              <a:rPr lang="en-GB" dirty="0"/>
              <a:t>[Ich] </a:t>
            </a:r>
            <a:r>
              <a:rPr lang="en-GB" dirty="0" err="1"/>
              <a:t>bleibe</a:t>
            </a:r>
            <a:r>
              <a:rPr lang="en-GB" dirty="0"/>
              <a:t> [</a:t>
            </a:r>
            <a:r>
              <a:rPr lang="en-GB" dirty="0" err="1"/>
              <a:t>allein</a:t>
            </a:r>
            <a:r>
              <a:rPr lang="en-GB" dirty="0"/>
              <a:t>]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Hause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/>
              <a:t>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hören</a:t>
            </a:r>
            <a:r>
              <a:rPr lang="en-GB" dirty="0"/>
              <a:t> [</a:t>
            </a:r>
            <a:r>
              <a:rPr lang="en-GB" dirty="0" err="1"/>
              <a:t>zusammen</a:t>
            </a:r>
            <a:r>
              <a:rPr lang="en-GB" dirty="0"/>
              <a:t>] </a:t>
            </a:r>
            <a:r>
              <a:rPr lang="en-GB" dirty="0" err="1"/>
              <a:t>Musik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/>
              <a:t>[Mehmet und ich] </a:t>
            </a:r>
            <a:r>
              <a:rPr lang="en-GB" dirty="0" err="1"/>
              <a:t>lernen</a:t>
            </a:r>
            <a:r>
              <a:rPr lang="en-GB" dirty="0"/>
              <a:t> [</a:t>
            </a:r>
            <a:r>
              <a:rPr lang="en-GB" dirty="0" err="1"/>
              <a:t>zusammen</a:t>
            </a:r>
            <a:r>
              <a:rPr lang="en-GB" dirty="0"/>
              <a:t>] </a:t>
            </a:r>
            <a:r>
              <a:rPr lang="en-GB" dirty="0" err="1"/>
              <a:t>Englisch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/>
              <a:t>[Ich] liege [</a:t>
            </a:r>
            <a:r>
              <a:rPr lang="en-GB" dirty="0" err="1"/>
              <a:t>allein</a:t>
            </a:r>
            <a:r>
              <a:rPr lang="en-GB" dirty="0"/>
              <a:t>] </a:t>
            </a:r>
            <a:r>
              <a:rPr lang="en-GB" dirty="0" err="1"/>
              <a:t>im</a:t>
            </a:r>
            <a:r>
              <a:rPr lang="en-GB" dirty="0"/>
              <a:t> Garten.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78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Answers (with subject and adverb included) play on number clicks.</a:t>
            </a:r>
          </a:p>
          <a:p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Mehmet und </a:t>
            </a:r>
            <a:r>
              <a:rPr lang="en-GB" dirty="0" err="1"/>
              <a:t>ich</a:t>
            </a:r>
            <a:r>
              <a:rPr lang="en-GB" dirty="0"/>
              <a:t> </a:t>
            </a:r>
            <a:r>
              <a:rPr lang="en-GB" dirty="0" err="1"/>
              <a:t>hören</a:t>
            </a:r>
            <a:r>
              <a:rPr lang="en-GB" dirty="0"/>
              <a:t> </a:t>
            </a:r>
            <a:r>
              <a:rPr lang="en-GB" dirty="0" err="1"/>
              <a:t>zusammen</a:t>
            </a:r>
            <a:r>
              <a:rPr lang="en-GB" dirty="0"/>
              <a:t> </a:t>
            </a:r>
            <a:r>
              <a:rPr lang="en-GB" dirty="0" err="1"/>
              <a:t>Musik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schwimmen</a:t>
            </a:r>
            <a:r>
              <a:rPr lang="en-GB" dirty="0"/>
              <a:t> oft </a:t>
            </a:r>
            <a:r>
              <a:rPr lang="en-GB" dirty="0" err="1"/>
              <a:t>zusammen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 err="1"/>
              <a:t>Ich</a:t>
            </a:r>
            <a:r>
              <a:rPr lang="en-GB" dirty="0"/>
              <a:t> </a:t>
            </a:r>
            <a:r>
              <a:rPr lang="en-GB" dirty="0" err="1"/>
              <a:t>spiele</a:t>
            </a:r>
            <a:r>
              <a:rPr lang="en-GB" dirty="0"/>
              <a:t> </a:t>
            </a:r>
            <a:r>
              <a:rPr lang="en-GB" dirty="0" err="1"/>
              <a:t>allein</a:t>
            </a:r>
            <a:r>
              <a:rPr lang="en-GB" dirty="0"/>
              <a:t> Computer.</a:t>
            </a:r>
          </a:p>
          <a:p>
            <a:pPr marL="228600" indent="-228600">
              <a:buAutoNum type="arabicParenR"/>
            </a:pPr>
            <a:r>
              <a:rPr lang="en-GB" dirty="0" err="1"/>
              <a:t>Ich</a:t>
            </a:r>
            <a:r>
              <a:rPr lang="en-GB" baseline="0" dirty="0"/>
              <a:t> </a:t>
            </a:r>
            <a:r>
              <a:rPr lang="en-GB" dirty="0" err="1"/>
              <a:t>bleibe</a:t>
            </a:r>
            <a:r>
              <a:rPr lang="en-GB" dirty="0"/>
              <a:t> </a:t>
            </a:r>
            <a:r>
              <a:rPr lang="en-GB" dirty="0" err="1"/>
              <a:t>allein</a:t>
            </a:r>
            <a:r>
              <a:rPr lang="en-GB" dirty="0"/>
              <a:t> </a:t>
            </a:r>
            <a:r>
              <a:rPr lang="en-GB" dirty="0" err="1"/>
              <a:t>zu</a:t>
            </a:r>
            <a:r>
              <a:rPr lang="en-GB" dirty="0"/>
              <a:t> </a:t>
            </a:r>
            <a:r>
              <a:rPr lang="en-GB" dirty="0" err="1"/>
              <a:t>Hause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 err="1"/>
              <a:t>Wir</a:t>
            </a:r>
            <a:r>
              <a:rPr lang="en-GB" dirty="0"/>
              <a:t> </a:t>
            </a:r>
            <a:r>
              <a:rPr lang="en-GB" dirty="0" err="1"/>
              <a:t>hören</a:t>
            </a:r>
            <a:r>
              <a:rPr lang="en-GB" dirty="0"/>
              <a:t> </a:t>
            </a:r>
            <a:r>
              <a:rPr lang="en-GB" dirty="0" err="1"/>
              <a:t>zusammen</a:t>
            </a:r>
            <a:r>
              <a:rPr lang="en-GB" dirty="0"/>
              <a:t> </a:t>
            </a:r>
            <a:r>
              <a:rPr lang="en-GB" dirty="0" err="1"/>
              <a:t>Musik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/>
              <a:t>Mehmet und </a:t>
            </a:r>
            <a:r>
              <a:rPr lang="en-GB" dirty="0" err="1"/>
              <a:t>ich</a:t>
            </a:r>
            <a:r>
              <a:rPr lang="en-GB" dirty="0"/>
              <a:t> </a:t>
            </a:r>
            <a:r>
              <a:rPr lang="en-GB" dirty="0" err="1"/>
              <a:t>lernen</a:t>
            </a:r>
            <a:r>
              <a:rPr lang="en-GB" dirty="0"/>
              <a:t> </a:t>
            </a:r>
            <a:r>
              <a:rPr lang="en-GB" dirty="0" err="1"/>
              <a:t>zusammen</a:t>
            </a:r>
            <a:r>
              <a:rPr lang="en-GB" dirty="0"/>
              <a:t> </a:t>
            </a:r>
            <a:r>
              <a:rPr lang="en-GB" dirty="0" err="1"/>
              <a:t>Englisch</a:t>
            </a:r>
            <a:r>
              <a:rPr lang="en-GB" dirty="0"/>
              <a:t>.</a:t>
            </a:r>
          </a:p>
          <a:p>
            <a:pPr marL="228600" indent="-228600">
              <a:buAutoNum type="arabicParenR"/>
            </a:pPr>
            <a:r>
              <a:rPr lang="en-GB" dirty="0" err="1"/>
              <a:t>Ich</a:t>
            </a:r>
            <a:r>
              <a:rPr lang="en-GB" dirty="0"/>
              <a:t> liege </a:t>
            </a:r>
            <a:r>
              <a:rPr lang="en-GB" dirty="0" err="1"/>
              <a:t>allein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Garten.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992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free production exercise allows for dictionary practice. First, ask students to use the dictionary to find the meaning of the example sentences given.</a:t>
            </a:r>
          </a:p>
          <a:p>
            <a:endParaRPr lang="en-GB" dirty="0"/>
          </a:p>
          <a:p>
            <a:r>
              <a:rPr lang="en-GB" dirty="0"/>
              <a:t>Them encourage students to find German translations for things they do alone and with friends. Students know that if they are using the </a:t>
            </a:r>
            <a:r>
              <a:rPr lang="en-GB" i="1" dirty="0" err="1"/>
              <a:t>wir</a:t>
            </a:r>
            <a:r>
              <a:rPr lang="en-GB" i="0" dirty="0"/>
              <a:t> form, verbs may be used as they are found in the dictionary. If they are using the </a:t>
            </a:r>
            <a:r>
              <a:rPr lang="en-GB" i="1" dirty="0"/>
              <a:t>ich</a:t>
            </a:r>
            <a:r>
              <a:rPr lang="en-GB" i="0" dirty="0"/>
              <a:t> form, they must change the ending appropriately.</a:t>
            </a:r>
          </a:p>
          <a:p>
            <a:endParaRPr lang="en-GB" i="0" dirty="0"/>
          </a:p>
          <a:p>
            <a:r>
              <a:rPr lang="en-GB" i="0" dirty="0"/>
              <a:t>Teacher can elicit some examples from the class by asking students ‘Was </a:t>
            </a:r>
            <a:r>
              <a:rPr lang="en-GB" i="0" dirty="0" err="1"/>
              <a:t>machst</a:t>
            </a:r>
            <a:r>
              <a:rPr lang="en-GB" i="0" dirty="0"/>
              <a:t> du </a:t>
            </a:r>
            <a:r>
              <a:rPr lang="en-GB" i="0" dirty="0" err="1"/>
              <a:t>mit</a:t>
            </a:r>
            <a:r>
              <a:rPr lang="en-GB" i="0" dirty="0"/>
              <a:t> </a:t>
            </a:r>
            <a:r>
              <a:rPr lang="en-GB" i="0" dirty="0" err="1"/>
              <a:t>Freunden</a:t>
            </a:r>
            <a:r>
              <a:rPr lang="en-GB" i="0" dirty="0"/>
              <a:t> </a:t>
            </a:r>
            <a:r>
              <a:rPr lang="en-GB" i="0" dirty="0" err="1"/>
              <a:t>zusammen</a:t>
            </a:r>
            <a:r>
              <a:rPr lang="en-GB" i="0" dirty="0"/>
              <a:t>?’ ‘Was </a:t>
            </a:r>
            <a:r>
              <a:rPr lang="en-GB" i="0" dirty="0" err="1"/>
              <a:t>machst</a:t>
            </a:r>
            <a:r>
              <a:rPr lang="en-GB" i="0" dirty="0"/>
              <a:t> du </a:t>
            </a:r>
            <a:r>
              <a:rPr lang="en-GB" i="0" dirty="0" err="1"/>
              <a:t>allein</a:t>
            </a:r>
            <a:r>
              <a:rPr lang="en-GB" i="0" dirty="0"/>
              <a:t>?’</a:t>
            </a:r>
          </a:p>
          <a:p>
            <a:endParaRPr lang="en-GB" i="0" dirty="0"/>
          </a:p>
          <a:p>
            <a:r>
              <a:rPr lang="en-GB" b="1" i="0" dirty="0"/>
              <a:t>Note</a:t>
            </a:r>
            <a:r>
              <a:rPr lang="en-GB" i="0" dirty="0"/>
              <a:t>: Students are safe to use the vast majority of verbs</a:t>
            </a:r>
            <a:r>
              <a:rPr lang="en-GB" i="0" baseline="0" dirty="0"/>
              <a:t> that they find in the dictionary, as strong verbs don’t change their stems in the ‘</a:t>
            </a:r>
            <a:r>
              <a:rPr lang="en-GB" i="0" baseline="0" dirty="0" err="1"/>
              <a:t>ich</a:t>
            </a:r>
            <a:r>
              <a:rPr lang="en-GB" i="0" baseline="0" dirty="0"/>
              <a:t>’ or ‘</a:t>
            </a:r>
            <a:r>
              <a:rPr lang="en-GB" i="0" baseline="0" dirty="0" err="1"/>
              <a:t>wir</a:t>
            </a:r>
            <a:r>
              <a:rPr lang="en-GB" i="0" baseline="0" dirty="0"/>
              <a:t>’ forms. They will be learning about strong verbs in the 2</a:t>
            </a:r>
            <a:r>
              <a:rPr lang="en-GB" i="0" baseline="30000" dirty="0"/>
              <a:t>nd</a:t>
            </a:r>
            <a:r>
              <a:rPr lang="en-GB" i="0" baseline="0" dirty="0"/>
              <a:t> half of the spring term (Term 2.2 Week 3).  Whilst students should be encouraged to use a dictionary for the verbs, teachers will probably want to insist that they draw on their own, known vocabulary for the remainder of the sentence.</a:t>
            </a:r>
          </a:p>
          <a:p>
            <a:endParaRPr lang="en-GB" i="0" baseline="0" dirty="0"/>
          </a:p>
          <a:p>
            <a:endParaRPr lang="en-GB" i="0" baseline="0" dirty="0"/>
          </a:p>
          <a:p>
            <a:endParaRPr lang="en-GB" i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02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Teacher to draw extra attention to the note on </a:t>
            </a:r>
            <a:r>
              <a:rPr lang="en-GB" i="1" dirty="0"/>
              <a:t>sein</a:t>
            </a:r>
            <a:r>
              <a:rPr lang="en-GB" i="0" dirty="0"/>
              <a:t> + no definite article in the bubble.</a:t>
            </a:r>
            <a:br>
              <a:rPr lang="en-GB" i="0" dirty="0"/>
            </a:br>
            <a:br>
              <a:rPr lang="en-GB" i="0" dirty="0"/>
            </a:br>
            <a:r>
              <a:rPr lang="en-GB" i="0" dirty="0"/>
              <a:t>Ask students what other structures this may refer to: </a:t>
            </a:r>
            <a:r>
              <a:rPr lang="en-GB" i="1" dirty="0"/>
              <a:t>Ich bin Student, Lehrer(-in), </a:t>
            </a:r>
            <a:r>
              <a:rPr lang="en-GB" i="0" dirty="0"/>
              <a:t>other job titles </a:t>
            </a:r>
            <a:endParaRPr i="0" dirty="0"/>
          </a:p>
        </p:txBody>
      </p:sp>
      <p:sp>
        <p:nvSpPr>
          <p:cNvPr id="146" name="Google Shape;1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916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this exercise, students link verb endings with meaning (having things in common with someone, or not).</a:t>
            </a:r>
          </a:p>
          <a:p>
            <a:endParaRPr lang="en-GB" dirty="0"/>
          </a:p>
          <a:p>
            <a:r>
              <a:rPr lang="en-GB" dirty="0"/>
              <a:t>Teacher to draw attention to the verb </a:t>
            </a:r>
            <a:r>
              <a:rPr lang="en-GB" i="1" dirty="0" err="1"/>
              <a:t>simsen</a:t>
            </a:r>
            <a:r>
              <a:rPr lang="en-GB" i="0" dirty="0"/>
              <a:t> in the rubric. What kind of word is it? Students should be able to tell from the –</a:t>
            </a:r>
            <a:r>
              <a:rPr lang="en-GB" i="0" dirty="0" err="1"/>
              <a:t>en</a:t>
            </a:r>
            <a:r>
              <a:rPr lang="en-GB" i="0" dirty="0"/>
              <a:t> ending that it is a verb. They may be able to work out the meaning of </a:t>
            </a:r>
            <a:r>
              <a:rPr lang="en-GB" i="1" dirty="0" err="1"/>
              <a:t>simsen</a:t>
            </a:r>
            <a:r>
              <a:rPr lang="en-GB" i="0" dirty="0"/>
              <a:t> (to text) by recognising SMS and tying it into the context.</a:t>
            </a:r>
          </a:p>
          <a:p>
            <a:endParaRPr lang="en-GB" i="0" dirty="0"/>
          </a:p>
          <a:p>
            <a:r>
              <a:rPr lang="en-GB" b="1" i="0" dirty="0"/>
              <a:t>Note: </a:t>
            </a:r>
            <a:r>
              <a:rPr lang="en-GB" i="0" dirty="0"/>
              <a:t>Teachers need to make really clear to students that when the verb is singular</a:t>
            </a:r>
            <a:r>
              <a:rPr lang="en-GB" i="0" baseline="0" dirty="0"/>
              <a:t> (</a:t>
            </a:r>
            <a:r>
              <a:rPr lang="en-GB" i="0" baseline="0" dirty="0" err="1"/>
              <a:t>ich</a:t>
            </a:r>
            <a:r>
              <a:rPr lang="en-GB" i="0" baseline="0" dirty="0"/>
              <a:t> form) you cannot use ‘</a:t>
            </a:r>
            <a:r>
              <a:rPr lang="en-GB" i="0" baseline="0" dirty="0" err="1"/>
              <a:t>beide</a:t>
            </a:r>
            <a:r>
              <a:rPr lang="en-GB" i="0" baseline="0" dirty="0"/>
              <a:t>’ (both) so that’s when they would record (-).</a:t>
            </a:r>
            <a:br>
              <a:rPr lang="en-GB" i="0" baseline="0" dirty="0"/>
            </a:br>
            <a:r>
              <a:rPr lang="en-GB" i="0" baseline="0" dirty="0"/>
              <a:t>It will be clear once they get the hang of it, but will need clear explanation at the outset.</a:t>
            </a:r>
            <a:endParaRPr lang="en-GB" i="0" dirty="0"/>
          </a:p>
          <a:p>
            <a:endParaRPr lang="en-GB" i="0" dirty="0"/>
          </a:p>
          <a:p>
            <a:r>
              <a:rPr lang="en-GB" i="0" dirty="0"/>
              <a:t>Teacher to draw attention to new work </a:t>
            </a:r>
            <a:r>
              <a:rPr lang="en-GB" i="1" dirty="0" err="1"/>
              <a:t>Krimis</a:t>
            </a:r>
            <a:r>
              <a:rPr lang="en-GB" i="0" dirty="0"/>
              <a:t>, presented with </a:t>
            </a:r>
            <a:r>
              <a:rPr lang="en-GB" i="1" dirty="0" err="1"/>
              <a:t>lesen</a:t>
            </a:r>
            <a:r>
              <a:rPr lang="en-GB" i="1" dirty="0"/>
              <a:t>. </a:t>
            </a:r>
            <a:r>
              <a:rPr lang="en-GB" i="0" dirty="0"/>
              <a:t>Teacher to ask students what kind of text this might be, and point to the importance of crime novels/films in German-speaking culture.</a:t>
            </a:r>
          </a:p>
          <a:p>
            <a:endParaRPr lang="en-GB" i="0" dirty="0"/>
          </a:p>
          <a:p>
            <a:r>
              <a:rPr lang="en-GB" i="0" dirty="0"/>
              <a:t>On individual clicks, the crack obscuring each pronoun appears at the same time as the adverbs (</a:t>
            </a:r>
            <a:r>
              <a:rPr lang="en-GB" i="1" dirty="0" err="1"/>
              <a:t>beide</a:t>
            </a:r>
            <a:r>
              <a:rPr lang="en-GB" i="0" dirty="0"/>
              <a:t> or (-)) it indicates.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200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Model questions, answers and sentences for the spoken and written exercise to come, which brings together the </a:t>
            </a:r>
            <a:r>
              <a:rPr lang="en-GB" i="1" dirty="0"/>
              <a:t>ich, </a:t>
            </a:r>
            <a:r>
              <a:rPr lang="en-GB" i="1" dirty="0" err="1"/>
              <a:t>er</a:t>
            </a:r>
            <a:r>
              <a:rPr lang="en-GB" i="1" dirty="0"/>
              <a:t>/</a:t>
            </a:r>
            <a:r>
              <a:rPr lang="en-GB" i="1" dirty="0" err="1"/>
              <a:t>sie</a:t>
            </a:r>
            <a:r>
              <a:rPr lang="en-GB" i="0" dirty="0"/>
              <a:t> and </a:t>
            </a:r>
            <a:r>
              <a:rPr lang="en-GB" i="1" dirty="0" err="1"/>
              <a:t>wir</a:t>
            </a:r>
            <a:r>
              <a:rPr lang="en-GB" i="0" dirty="0"/>
              <a:t> forms of all verbs studied so far.</a:t>
            </a:r>
            <a:endParaRPr lang="en-GB" dirty="0"/>
          </a:p>
          <a:p>
            <a:endParaRPr lang="en-GB" dirty="0"/>
          </a:p>
          <a:p>
            <a:r>
              <a:rPr lang="en-GB" dirty="0"/>
              <a:t>Teacher to elicit</a:t>
            </a:r>
            <a:r>
              <a:rPr lang="en-GB" b="1" dirty="0"/>
              <a:t> questions, answers</a:t>
            </a:r>
            <a:r>
              <a:rPr lang="en-GB" dirty="0"/>
              <a:t> and </a:t>
            </a:r>
            <a:r>
              <a:rPr lang="en-GB" b="1" dirty="0"/>
              <a:t>written responses </a:t>
            </a:r>
            <a:r>
              <a:rPr lang="en-GB" dirty="0"/>
              <a:t>in each case, drawing attention to the following points:</a:t>
            </a:r>
            <a:endParaRPr lang="en-GB" i="0" dirty="0"/>
          </a:p>
          <a:p>
            <a:endParaRPr lang="en-GB" i="1" dirty="0"/>
          </a:p>
          <a:p>
            <a:pPr marL="0" indent="0">
              <a:buFontTx/>
              <a:buNone/>
            </a:pPr>
            <a:r>
              <a:rPr lang="en-GB" i="0" dirty="0"/>
              <a:t>- difference in meaning/usage between </a:t>
            </a:r>
            <a:r>
              <a:rPr lang="en-GB" i="1" dirty="0" err="1"/>
              <a:t>auch</a:t>
            </a:r>
            <a:r>
              <a:rPr lang="en-GB" i="0" dirty="0"/>
              <a:t> and </a:t>
            </a:r>
            <a:r>
              <a:rPr lang="en-GB" i="1" dirty="0" err="1"/>
              <a:t>beide</a:t>
            </a:r>
            <a:r>
              <a:rPr lang="en-GB" i="1" dirty="0"/>
              <a:t>;</a:t>
            </a:r>
          </a:p>
          <a:p>
            <a:r>
              <a:rPr lang="en-GB" i="0" dirty="0"/>
              <a:t>- word order rule with </a:t>
            </a:r>
            <a:r>
              <a:rPr lang="en-GB" i="1" dirty="0"/>
              <a:t>Ich bin </a:t>
            </a:r>
            <a:r>
              <a:rPr lang="en-GB" b="1" i="1" dirty="0" err="1"/>
              <a:t>auch</a:t>
            </a:r>
            <a:r>
              <a:rPr lang="en-GB" i="1" dirty="0"/>
              <a:t> </a:t>
            </a:r>
            <a:r>
              <a:rPr lang="en-GB" i="1" dirty="0" err="1"/>
              <a:t>Einzelkind</a:t>
            </a:r>
            <a:r>
              <a:rPr lang="en-GB" i="1" dirty="0"/>
              <a:t> </a:t>
            </a:r>
            <a:r>
              <a:rPr lang="en-GB" i="0" dirty="0"/>
              <a:t>and </a:t>
            </a:r>
            <a:r>
              <a:rPr lang="en-GB" i="1" dirty="0" err="1"/>
              <a:t>Wir</a:t>
            </a:r>
            <a:r>
              <a:rPr lang="en-GB" i="1" dirty="0"/>
              <a:t> </a:t>
            </a:r>
            <a:r>
              <a:rPr lang="en-GB" i="1" dirty="0" err="1"/>
              <a:t>sind</a:t>
            </a:r>
            <a:r>
              <a:rPr lang="en-GB" i="1" dirty="0"/>
              <a:t> </a:t>
            </a:r>
            <a:r>
              <a:rPr lang="en-GB" b="1" i="1" dirty="0" err="1"/>
              <a:t>beide</a:t>
            </a:r>
            <a:r>
              <a:rPr lang="en-GB" i="1" dirty="0"/>
              <a:t> </a:t>
            </a:r>
            <a:r>
              <a:rPr lang="en-GB" i="1" dirty="0" err="1"/>
              <a:t>Einzelkinder</a:t>
            </a:r>
            <a:r>
              <a:rPr lang="en-GB" i="0" dirty="0"/>
              <a:t>. Which parts of speech are these? Where do they go in the sentence?</a:t>
            </a:r>
          </a:p>
          <a:p>
            <a:pPr marL="0" indent="0">
              <a:buFontTx/>
              <a:buNone/>
            </a:pPr>
            <a:r>
              <a:rPr lang="en-GB" i="0" dirty="0"/>
              <a:t>- use of </a:t>
            </a:r>
            <a:r>
              <a:rPr lang="en-GB" i="1" dirty="0" err="1"/>
              <a:t>kein</a:t>
            </a:r>
            <a:r>
              <a:rPr lang="en-GB" i="1" dirty="0"/>
              <a:t>(e) </a:t>
            </a:r>
            <a:r>
              <a:rPr lang="en-GB" i="0" dirty="0"/>
              <a:t>+ noun to mean </a:t>
            </a:r>
            <a:r>
              <a:rPr lang="en-GB" i="1" dirty="0"/>
              <a:t>not a</a:t>
            </a:r>
          </a:p>
          <a:p>
            <a:pPr marL="171450" indent="-171450">
              <a:buFontTx/>
              <a:buChar char="-"/>
            </a:pP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/>
              <a:t>NB: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NCELP suggest that, having taught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 on, it is important to include as much practice of the structure, in varied contexts and with varied lexis, as possible.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However, if the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prefers to avoid this complexity introduced by </a:t>
            </a:r>
            <a:r>
              <a:rPr lang="en-GB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noun at this time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task may by edited by substituting the 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noun items for 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noun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adjective items (e.g.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ich bin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nein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ich bin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groß</a:t>
            </a:r>
            <a:r>
              <a:rPr lang="en-GB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54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92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33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7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8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24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764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06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28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74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91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70A8-75FF-4F63-93B6-8413D3C9B57A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E9109-AB8D-4945-A2DA-93F8155F96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image" Target="../media/image13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image" Target="../media/image15.png"/><Relationship Id="rId5" Type="http://schemas.openxmlformats.org/officeDocument/2006/relationships/audio" Target="../media/audio16.wav"/><Relationship Id="rId10" Type="http://schemas.openxmlformats.org/officeDocument/2006/relationships/image" Target="../media/image14.png"/><Relationship Id="rId4" Type="http://schemas.openxmlformats.org/officeDocument/2006/relationships/audio" Target="../media/audio15.wav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3" Type="http://schemas.openxmlformats.org/officeDocument/2006/relationships/image" Target="../media/image13.png"/><Relationship Id="rId7" Type="http://schemas.openxmlformats.org/officeDocument/2006/relationships/audio" Target="../media/audio1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7.wav"/><Relationship Id="rId11" Type="http://schemas.openxmlformats.org/officeDocument/2006/relationships/image" Target="../media/image15.png"/><Relationship Id="rId5" Type="http://schemas.openxmlformats.org/officeDocument/2006/relationships/audio" Target="../media/audio16.wav"/><Relationship Id="rId10" Type="http://schemas.openxmlformats.org/officeDocument/2006/relationships/image" Target="../media/image14.png"/><Relationship Id="rId4" Type="http://schemas.openxmlformats.org/officeDocument/2006/relationships/audio" Target="../media/audio15.wav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2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6.png"/><Relationship Id="rId10" Type="http://schemas.openxmlformats.org/officeDocument/2006/relationships/audio" Target="../media/audio5.wav"/><Relationship Id="rId4" Type="http://schemas.openxmlformats.org/officeDocument/2006/relationships/image" Target="../media/image5.tiff"/><Relationship Id="rId9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image" Target="../media/image6.png"/><Relationship Id="rId10" Type="http://schemas.openxmlformats.org/officeDocument/2006/relationships/audio" Target="../media/audio12.wav"/><Relationship Id="rId4" Type="http://schemas.openxmlformats.org/officeDocument/2006/relationships/image" Target="../media/image5.tiff"/><Relationship Id="rId9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6523271-2662-084F-9684-6AEBCCC2B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96" y="1953953"/>
            <a:ext cx="9144000" cy="894779"/>
          </a:xfrm>
        </p:spPr>
        <p:txBody>
          <a:bodyPr/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  <a:ea typeface="+mn-ea"/>
                <a:cs typeface="+mn-cs"/>
              </a:rPr>
              <a:t>Grammar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9EA1430-5959-D841-A022-9618BF178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596" y="2848732"/>
            <a:ext cx="7424829" cy="165576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de-DE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Present</a:t>
            </a:r>
            <a:r>
              <a:rPr lang="de-DE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tense</a:t>
            </a:r>
            <a:r>
              <a:rPr lang="de-DE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weak</a:t>
            </a:r>
            <a:r>
              <a:rPr lang="de-DE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verbs</a:t>
            </a:r>
            <a:r>
              <a:rPr lang="de-DE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1st person singular vs 1st person plural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5308430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2.1 - Week 6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6161349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Natalie Finlayson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26/04/20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8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644640" cy="707849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Was </a:t>
            </a:r>
            <a:r>
              <a:rPr lang="en-GB" sz="3200" b="1" dirty="0" err="1">
                <a:solidFill>
                  <a:schemeClr val="bg1"/>
                </a:solidFill>
              </a:rPr>
              <a:t>haben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wir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gemeinsam</a:t>
            </a:r>
            <a:r>
              <a:rPr lang="en-GB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8900160" y="247046"/>
            <a:ext cx="305716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und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2DF58-2B12-45FE-9ED5-BC787C264072}"/>
              </a:ext>
            </a:extLst>
          </p:cNvPr>
          <p:cNvSpPr txBox="1"/>
          <p:nvPr/>
        </p:nvSpPr>
        <p:spPr>
          <a:xfrm>
            <a:off x="213360" y="1074509"/>
            <a:ext cx="1174396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1.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Einzelkind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sein? _________________________________________________________________________</a:t>
            </a:r>
          </a:p>
          <a:p>
            <a:pPr marL="457200" indent="-457200">
              <a:buAutoNum type="arabicPeriod"/>
            </a:pPr>
            <a:endParaRPr lang="en-GB" sz="2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2. in die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Moschee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gehen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? ________________________________________________________________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3.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Sänger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(-in) sein? _______________________________________________________________________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4.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Rockmusik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hören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? ______________________________________________________________________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5.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streng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sein? ____________________________________________________________________________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6. Kunst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mögen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? _________________________________________________________________________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7.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schwimmen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gehen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? __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_________________________________________________________________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8. Deutsch verstehen? ___________________________________________________________________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1495461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037" y="1425855"/>
            <a:ext cx="11697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English has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two present tense forms. </a:t>
            </a:r>
          </a:p>
          <a:p>
            <a:endParaRPr lang="en-GB" sz="21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I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play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the drums </a:t>
            </a:r>
            <a:r>
              <a:rPr lang="en-GB" sz="2100" b="1" dirty="0">
                <a:solidFill>
                  <a:srgbClr val="DAA521"/>
                </a:solidFill>
                <a:latin typeface="Century Gothic" panose="020B0502020202020204" pitchFamily="34" charset="0"/>
              </a:rPr>
              <a:t>every week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.	     I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am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playing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the drums </a:t>
            </a:r>
            <a:r>
              <a:rPr lang="en-GB" sz="2100" b="1" dirty="0">
                <a:solidFill>
                  <a:srgbClr val="DAA521"/>
                </a:solidFill>
                <a:latin typeface="Century Gothic" panose="020B0502020202020204" pitchFamily="34" charset="0"/>
              </a:rPr>
              <a:t>right now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1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1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German has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one present tense 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only. The BE + -</a:t>
            </a:r>
            <a:r>
              <a:rPr lang="en-GB" sz="21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ing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form does not exist.</a:t>
            </a:r>
          </a:p>
          <a:p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1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Ich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spiele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100" b="1" dirty="0" err="1">
                <a:solidFill>
                  <a:srgbClr val="DAA521"/>
                </a:solidFill>
                <a:latin typeface="Century Gothic" panose="020B0502020202020204" pitchFamily="34" charset="0"/>
              </a:rPr>
              <a:t>jede</a:t>
            </a:r>
            <a:r>
              <a:rPr lang="en-GB" sz="2100" b="1" dirty="0">
                <a:solidFill>
                  <a:srgbClr val="DAA521"/>
                </a:solidFill>
                <a:latin typeface="Century Gothic" panose="020B0502020202020204" pitchFamily="34" charset="0"/>
              </a:rPr>
              <a:t> </a:t>
            </a:r>
            <a:r>
              <a:rPr lang="en-GB" sz="2100" b="1" dirty="0" err="1">
                <a:solidFill>
                  <a:srgbClr val="DAA521"/>
                </a:solidFill>
                <a:latin typeface="Century Gothic" panose="020B0502020202020204" pitchFamily="34" charset="0"/>
              </a:rPr>
              <a:t>Woche</a:t>
            </a:r>
            <a:r>
              <a:rPr lang="en-GB" sz="2100" dirty="0">
                <a:solidFill>
                  <a:srgbClr val="DAA521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Schlagzeug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.	     </a:t>
            </a:r>
            <a:r>
              <a:rPr lang="en-GB" sz="21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Ich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spiele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100" b="1" dirty="0" err="1">
                <a:solidFill>
                  <a:srgbClr val="DAA521"/>
                </a:solidFill>
                <a:latin typeface="Century Gothic" panose="020B0502020202020204" pitchFamily="34" charset="0"/>
              </a:rPr>
              <a:t>jetzt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1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Schlagzeug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.	</a:t>
            </a:r>
          </a:p>
          <a:p>
            <a:endParaRPr lang="en-GB" sz="21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300037" y="2733051"/>
            <a:ext cx="492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Present simple - normally; routine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B3C74-D4C4-4D96-8A13-A1346445F201}"/>
              </a:ext>
            </a:extLst>
          </p:cNvPr>
          <p:cNvSpPr txBox="1"/>
          <p:nvPr/>
        </p:nvSpPr>
        <p:spPr>
          <a:xfrm>
            <a:off x="5224406" y="2757298"/>
            <a:ext cx="7242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Present continuous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(BE + -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ing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)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-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ongoing; current</a:t>
            </a:r>
          </a:p>
        </p:txBody>
      </p:sp>
      <p:sp>
        <p:nvSpPr>
          <p:cNvPr id="21" name="Explosion: 8 Points 20">
            <a:extLst>
              <a:ext uri="{FF2B5EF4-FFF2-40B4-BE49-F238E27FC236}">
                <a16:creationId xmlns:a16="http://schemas.microsoft.com/office/drawing/2014/main" id="{608D6088-26AE-4412-A13D-48C65CA9A46B}"/>
              </a:ext>
            </a:extLst>
          </p:cNvPr>
          <p:cNvSpPr/>
          <p:nvPr/>
        </p:nvSpPr>
        <p:spPr>
          <a:xfrm>
            <a:off x="7896678" y="2733051"/>
            <a:ext cx="4100791" cy="3496955"/>
          </a:xfrm>
          <a:prstGeom prst="irregularSeal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i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Ich</a:t>
            </a:r>
            <a:r>
              <a:rPr lang="en-GB" sz="2200" i="1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i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spiele</a:t>
            </a:r>
            <a:r>
              <a:rPr lang="en-GB" sz="2200" i="1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= </a:t>
            </a:r>
          </a:p>
          <a:p>
            <a:pPr algn="ctr"/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 play AND </a:t>
            </a:r>
          </a:p>
          <a:p>
            <a:pPr algn="ctr"/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 am playing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181EAB-E740-4113-B9CB-8FE2B1A333AD}"/>
              </a:ext>
            </a:extLst>
          </p:cNvPr>
          <p:cNvSpPr txBox="1"/>
          <p:nvPr/>
        </p:nvSpPr>
        <p:spPr>
          <a:xfrm>
            <a:off x="300036" y="3434753"/>
            <a:ext cx="9140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DAA521"/>
                </a:solidFill>
                <a:latin typeface="Century Gothic" panose="020B0502020202020204" pitchFamily="34" charset="0"/>
              </a:rPr>
              <a:t>Adverbs of time</a:t>
            </a:r>
            <a:r>
              <a:rPr lang="en-GB" sz="2200" dirty="0">
                <a:solidFill>
                  <a:srgbClr val="DAA521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tell us which English tense to choose.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72736D-C1C0-4F4F-A65C-AEB778AD4D28}"/>
              </a:ext>
            </a:extLst>
          </p:cNvPr>
          <p:cNvSpPr txBox="1"/>
          <p:nvPr/>
        </p:nvSpPr>
        <p:spPr>
          <a:xfrm>
            <a:off x="300036" y="5465114"/>
            <a:ext cx="9140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In German, the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present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simple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is used with </a:t>
            </a:r>
            <a:r>
              <a:rPr lang="en-GB" sz="2200" b="1" dirty="0">
                <a:solidFill>
                  <a:srgbClr val="DAA521"/>
                </a:solidFill>
                <a:latin typeface="Century Gothic" panose="020B0502020202020204" pitchFamily="34" charset="0"/>
              </a:rPr>
              <a:t>all adverbs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6" name="Picture 15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2" y="278996"/>
            <a:ext cx="6807200" cy="869950"/>
          </a:xfrm>
          <a:prstGeom prst="rect">
            <a:avLst/>
          </a:prstGeom>
        </p:spPr>
      </p:pic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78181" y="247046"/>
            <a:ext cx="217914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8B355B-F407-2944-96D2-D19D5F6F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62" y="265492"/>
            <a:ext cx="6501429" cy="758134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Present simple or continuous?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63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1" grpId="0" animBg="1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0037" y="1369883"/>
            <a:ext cx="1169743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Wolfgang and Mia are staying with </a:t>
            </a:r>
            <a:r>
              <a:rPr lang="en-GB" sz="21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Oma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 this week. She makes notes about their routine.</a:t>
            </a:r>
          </a:p>
          <a:p>
            <a:endParaRPr lang="en-GB" sz="21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1.1 Choose the </a:t>
            </a:r>
            <a:r>
              <a:rPr lang="en-GB" sz="21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correct adverb</a:t>
            </a:r>
            <a:r>
              <a:rPr lang="en-GB" sz="2100" dirty="0">
                <a:solidFill>
                  <a:srgbClr val="105076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9559" y="3000185"/>
            <a:ext cx="549030" cy="2476068"/>
            <a:chOff x="1150816" y="2729627"/>
            <a:chExt cx="948251" cy="2907312"/>
          </a:xfrm>
        </p:grpSpPr>
        <p:sp>
          <p:nvSpPr>
            <p:cNvPr id="9" name="Action Button: Custom 8">
              <a:hlinkClick r:id="" action="ppaction://noaction" highlightClick="1"/>
            </p:cNvPr>
            <p:cNvSpPr/>
            <p:nvPr/>
          </p:nvSpPr>
          <p:spPr>
            <a:xfrm>
              <a:off x="1150816" y="2729627"/>
              <a:ext cx="948251" cy="506936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A</a:t>
              </a:r>
            </a:p>
          </p:txBody>
        </p:sp>
        <p:sp>
          <p:nvSpPr>
            <p:cNvPr id="10" name="Action Button: Custom 9">
              <a:hlinkClick r:id="" action="ppaction://noaction" highlightClick="1"/>
            </p:cNvPr>
            <p:cNvSpPr/>
            <p:nvPr/>
          </p:nvSpPr>
          <p:spPr>
            <a:xfrm>
              <a:off x="1150816" y="3339227"/>
              <a:ext cx="948251" cy="506936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B</a:t>
              </a:r>
            </a:p>
          </p:txBody>
        </p:sp>
        <p:sp>
          <p:nvSpPr>
            <p:cNvPr id="11" name="Action Button: Custom 10">
              <a:hlinkClick r:id="" action="ppaction://noaction" highlightClick="1"/>
            </p:cNvPr>
            <p:cNvSpPr/>
            <p:nvPr/>
          </p:nvSpPr>
          <p:spPr>
            <a:xfrm>
              <a:off x="1150816" y="3948827"/>
              <a:ext cx="948251" cy="506936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C</a:t>
              </a:r>
            </a:p>
          </p:txBody>
        </p:sp>
        <p:sp>
          <p:nvSpPr>
            <p:cNvPr id="12" name="Action Button: Custom 11">
              <a:hlinkClick r:id="" action="ppaction://noaction" highlightClick="1"/>
            </p:cNvPr>
            <p:cNvSpPr/>
            <p:nvPr/>
          </p:nvSpPr>
          <p:spPr>
            <a:xfrm>
              <a:off x="1150816" y="4558427"/>
              <a:ext cx="948251" cy="506936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D</a:t>
              </a:r>
            </a:p>
          </p:txBody>
        </p:sp>
        <p:sp>
          <p:nvSpPr>
            <p:cNvPr id="13" name="Action Button: Custom 12">
              <a:hlinkClick r:id="" action="ppaction://noaction" highlightClick="1"/>
            </p:cNvPr>
            <p:cNvSpPr/>
            <p:nvPr/>
          </p:nvSpPr>
          <p:spPr>
            <a:xfrm>
              <a:off x="1150816" y="5130003"/>
              <a:ext cx="948251" cy="506936"/>
            </a:xfrm>
            <a:prstGeom prst="actionButtonBlan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</a:rPr>
                <a:t>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20032" y="3031817"/>
            <a:ext cx="7366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Wolfgang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is playing tennis at the moment/every week.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0029" y="3553816"/>
            <a:ext cx="7366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wears a uniform at the moment/every week.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0030" y="4057178"/>
            <a:ext cx="73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Mia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is having lunch at the moment/every week.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0030" y="4579177"/>
            <a:ext cx="7841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Wolfgang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is doing his homework at the moment/every week.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0029" y="5071989"/>
            <a:ext cx="73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105076"/>
                </a:solidFill>
                <a:latin typeface="Century Gothic" panose="020B0502020202020204" pitchFamily="34" charset="0"/>
              </a:rPr>
              <a:t>Mia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goes for a walk at the moment/every week.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112757" y="3755534"/>
            <a:ext cx="1817866" cy="12236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930623" y="4262647"/>
            <a:ext cx="1394409" cy="19938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7669161" y="4789482"/>
            <a:ext cx="1316334" cy="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V="1">
            <a:off x="6754328" y="3236361"/>
            <a:ext cx="1395220" cy="3220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D69F3E-51F7-4B09-AC55-B4FDAB63C6C3}"/>
              </a:ext>
            </a:extLst>
          </p:cNvPr>
          <p:cNvCxnSpPr/>
          <p:nvPr/>
        </p:nvCxnSpPr>
        <p:spPr>
          <a:xfrm>
            <a:off x="4006718" y="5273998"/>
            <a:ext cx="1817866" cy="12236"/>
          </a:xfrm>
          <a:prstGeom prst="line">
            <a:avLst/>
          </a:prstGeom>
          <a:ln w="41275">
            <a:solidFill>
              <a:schemeClr val="accent1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9" name="Picture 28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2" y="278996"/>
            <a:ext cx="6807200" cy="869950"/>
          </a:xfrm>
          <a:prstGeom prst="rect">
            <a:avLst/>
          </a:prstGeom>
        </p:spPr>
      </p:pic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422193" y="247046"/>
            <a:ext cx="153513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372" y="2683427"/>
            <a:ext cx="2012253" cy="29192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DA9BF-C7C4-3844-90E1-706AD43C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9407"/>
            <a:ext cx="6037729" cy="950090"/>
          </a:xfrm>
        </p:spPr>
        <p:txBody>
          <a:bodyPr>
            <a:normAutofit/>
          </a:bodyPr>
          <a:lstStyle/>
          <a:p>
            <a:r>
              <a:rPr lang="en-GB" sz="3100" b="1" dirty="0">
                <a:solidFill>
                  <a:schemeClr val="bg1"/>
                </a:solidFill>
              </a:rPr>
              <a:t>Present simple or continuous?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140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00037" y="1237436"/>
            <a:ext cx="114588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Oma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calls </a:t>
            </a: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Opa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to tell him about Wolfgang and Mia.</a:t>
            </a:r>
          </a:p>
          <a:p>
            <a:endParaRPr lang="en-GB" sz="2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Choose present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simple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continuous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300038" y="72756"/>
            <a:ext cx="4734417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Speaking exercise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538" y="2661490"/>
            <a:ext cx="1123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D970F0-CA6A-4DC3-89C2-D5B1B3D1812A}"/>
              </a:ext>
            </a:extLst>
          </p:cNvPr>
          <p:cNvGrpSpPr/>
          <p:nvPr/>
        </p:nvGrpSpPr>
        <p:grpSpPr>
          <a:xfrm>
            <a:off x="9898311" y="3724819"/>
            <a:ext cx="2042272" cy="2242805"/>
            <a:chOff x="9879759" y="3624481"/>
            <a:chExt cx="2096064" cy="2458882"/>
          </a:xfrm>
        </p:grpSpPr>
        <p:pic>
          <p:nvPicPr>
            <p:cNvPr id="1034" name="Picture 10" descr="Zig Zag Clip Art">
              <a:extLst>
                <a:ext uri="{FF2B5EF4-FFF2-40B4-BE49-F238E27FC236}">
                  <a16:creationId xmlns:a16="http://schemas.microsoft.com/office/drawing/2014/main" id="{7D3FA29A-3A62-4779-BE74-5D1777A95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03397">
              <a:off x="10057352" y="3624481"/>
              <a:ext cx="1918471" cy="42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AEF796EC-1C0B-4861-B9BC-13559DEA4B9D}"/>
                </a:ext>
              </a:extLst>
            </p:cNvPr>
            <p:cNvSpPr/>
            <p:nvPr/>
          </p:nvSpPr>
          <p:spPr>
            <a:xfrm>
              <a:off x="9879759" y="5501704"/>
              <a:ext cx="691263" cy="581659"/>
            </a:xfrm>
            <a:prstGeom prst="wedgeEllipseCallout">
              <a:avLst>
                <a:gd name="adj1" fmla="val 52979"/>
                <a:gd name="adj2" fmla="val -79908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Action Button: Custom 12">
            <a:hlinkClick r:id="" action="ppaction://noaction" highlightClick="1">
              <a:snd r:embed="rId4" name="jetztHausaufgaben.wav"/>
            </a:hlinkClick>
            <a:extLst>
              <a:ext uri="{FF2B5EF4-FFF2-40B4-BE49-F238E27FC236}">
                <a16:creationId xmlns:a16="http://schemas.microsoft.com/office/drawing/2014/main" id="{B29211D2-CC5A-4E66-A61B-CE162D488E4F}"/>
              </a:ext>
            </a:extLst>
          </p:cNvPr>
          <p:cNvSpPr/>
          <p:nvPr/>
        </p:nvSpPr>
        <p:spPr>
          <a:xfrm>
            <a:off x="527538" y="27221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Action Button: Custom 13">
            <a:hlinkClick r:id="" action="ppaction://noaction" highlightClick="1">
              <a:snd r:embed="rId5" name="jetztindieSchule.wav"/>
            </a:hlinkClick>
            <a:extLst>
              <a:ext uri="{FF2B5EF4-FFF2-40B4-BE49-F238E27FC236}">
                <a16:creationId xmlns:a16="http://schemas.microsoft.com/office/drawing/2014/main" id="{29864D55-6BBC-4E9E-9570-DC3C6613E64F}"/>
              </a:ext>
            </a:extLst>
          </p:cNvPr>
          <p:cNvSpPr/>
          <p:nvPr/>
        </p:nvSpPr>
        <p:spPr>
          <a:xfrm>
            <a:off x="527538" y="33317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Action Button: Custom 14">
            <a:hlinkClick r:id="" action="ppaction://noaction" highlightClick="1">
              <a:snd r:embed="rId6" name="jede Woche Schlagzeug.wav"/>
            </a:hlinkClick>
            <a:extLst>
              <a:ext uri="{FF2B5EF4-FFF2-40B4-BE49-F238E27FC236}">
                <a16:creationId xmlns:a16="http://schemas.microsoft.com/office/drawing/2014/main" id="{F4800614-E40A-432A-9CD1-EB7569FF2F8C}"/>
              </a:ext>
            </a:extLst>
          </p:cNvPr>
          <p:cNvSpPr/>
          <p:nvPr/>
        </p:nvSpPr>
        <p:spPr>
          <a:xfrm>
            <a:off x="527538" y="39413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6" name="Action Button: Custom 15">
            <a:hlinkClick r:id="" action="ppaction://noaction" highlightClick="1">
              <a:snd r:embed="rId7" name="jetztComputermp3.wav"/>
            </a:hlinkClick>
            <a:extLst>
              <a:ext uri="{FF2B5EF4-FFF2-40B4-BE49-F238E27FC236}">
                <a16:creationId xmlns:a16="http://schemas.microsoft.com/office/drawing/2014/main" id="{D07629F9-A1E2-48EF-8971-096F0887F8AC}"/>
              </a:ext>
            </a:extLst>
          </p:cNvPr>
          <p:cNvSpPr/>
          <p:nvPr/>
        </p:nvSpPr>
        <p:spPr>
          <a:xfrm>
            <a:off x="527538" y="45509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28" name="Action Button: Custom 17">
            <a:hlinkClick r:id="" action="ppaction://noaction" highlightClick="1">
              <a:snd r:embed="rId8" name="schwimmt jede Woche.wav"/>
            </a:hlinkClick>
            <a:extLst>
              <a:ext uri="{FF2B5EF4-FFF2-40B4-BE49-F238E27FC236}">
                <a16:creationId xmlns:a16="http://schemas.microsoft.com/office/drawing/2014/main" id="{BD78CE85-BF41-48BD-AD82-4D50FD3D8F06}"/>
              </a:ext>
            </a:extLst>
          </p:cNvPr>
          <p:cNvSpPr/>
          <p:nvPr/>
        </p:nvSpPr>
        <p:spPr>
          <a:xfrm>
            <a:off x="527538" y="51605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1E169-E524-414E-A89E-BB6F5EC5C731}"/>
              </a:ext>
            </a:extLst>
          </p:cNvPr>
          <p:cNvGrpSpPr/>
          <p:nvPr/>
        </p:nvGrpSpPr>
        <p:grpSpPr>
          <a:xfrm>
            <a:off x="1386292" y="2760170"/>
            <a:ext cx="8224433" cy="3169817"/>
            <a:chOff x="1744706" y="2113528"/>
            <a:chExt cx="6930759" cy="316981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7CA740-1F7B-4972-AFFD-A67D4663A1FE}"/>
                </a:ext>
              </a:extLst>
            </p:cNvPr>
            <p:cNvSpPr txBox="1"/>
            <p:nvPr/>
          </p:nvSpPr>
          <p:spPr>
            <a:xfrm>
              <a:off x="1744707" y="2113528"/>
              <a:ext cx="66737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Wolfgang		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does/is doing		his homework.	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51F8FD-2D68-4229-8CC9-B368BFEAAB8A}"/>
                </a:ext>
              </a:extLst>
            </p:cNvPr>
            <p:cNvSpPr txBox="1"/>
            <p:nvPr/>
          </p:nvSpPr>
          <p:spPr>
            <a:xfrm>
              <a:off x="1744706" y="4513904"/>
              <a:ext cx="61572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Mia		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swims/is swimming.				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6AADED-38A4-4836-A8A5-DB6726A003B2}"/>
                </a:ext>
              </a:extLst>
            </p:cNvPr>
            <p:cNvSpPr txBox="1"/>
            <p:nvPr/>
          </p:nvSpPr>
          <p:spPr>
            <a:xfrm>
              <a:off x="1744706" y="3942328"/>
              <a:ext cx="69307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Wolfgang and Mia </a:t>
              </a: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	plays/are playing	on the Computer. 			</a:t>
              </a:r>
              <a:endPara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5FFBB4-3CA2-4875-A3B1-62818E509869}"/>
                </a:ext>
              </a:extLst>
            </p:cNvPr>
            <p:cNvSpPr txBox="1"/>
            <p:nvPr/>
          </p:nvSpPr>
          <p:spPr>
            <a:xfrm>
              <a:off x="1744707" y="3332728"/>
              <a:ext cx="61572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Mia			plays/is playing	the drums.		</a:t>
              </a:r>
              <a:endPara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401EEE-1B9D-47F2-A2C2-C0096761C80D}"/>
                </a:ext>
              </a:extLst>
            </p:cNvPr>
            <p:cNvSpPr txBox="1"/>
            <p:nvPr/>
          </p:nvSpPr>
          <p:spPr>
            <a:xfrm>
              <a:off x="1744707" y="2718448"/>
              <a:ext cx="61572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Wolfgang and Mia	</a:t>
              </a: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go/are going		to school.	</a:t>
              </a:r>
              <a:endPara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422193" y="247046"/>
            <a:ext cx="153513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725"/>
            <a:ext cx="6807200" cy="8699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9354" y="4194814"/>
            <a:ext cx="1112370" cy="16137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4E42B5-FF18-4139-B0F8-9D6D3804E5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09" y="2002350"/>
            <a:ext cx="1183988" cy="14877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58039A-029D-F040-827F-6B5AA33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62" y="247047"/>
            <a:ext cx="6234503" cy="792129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Present simple or continuous?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17734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00037" y="1237436"/>
            <a:ext cx="114588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Oma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calls </a:t>
            </a: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Opa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to tell him about Wolfgang and Mia.</a:t>
            </a:r>
          </a:p>
          <a:p>
            <a:endParaRPr lang="en-GB" sz="22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Choose present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simple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or 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continuous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itle 3"/>
          <p:cNvSpPr txBox="1">
            <a:spLocks/>
          </p:cNvSpPr>
          <p:nvPr/>
        </p:nvSpPr>
        <p:spPr>
          <a:xfrm>
            <a:off x="300038" y="72756"/>
            <a:ext cx="4734417" cy="707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Speaking exercise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7538" y="2661490"/>
            <a:ext cx="1123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Lucida Handwriting" panose="03010101010101010101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D970F0-CA6A-4DC3-89C2-D5B1B3D1812A}"/>
              </a:ext>
            </a:extLst>
          </p:cNvPr>
          <p:cNvGrpSpPr/>
          <p:nvPr/>
        </p:nvGrpSpPr>
        <p:grpSpPr>
          <a:xfrm>
            <a:off x="9898311" y="3724819"/>
            <a:ext cx="2042272" cy="2242805"/>
            <a:chOff x="9879759" y="3624481"/>
            <a:chExt cx="2096064" cy="2458882"/>
          </a:xfrm>
        </p:grpSpPr>
        <p:pic>
          <p:nvPicPr>
            <p:cNvPr id="1034" name="Picture 10" descr="Zig Zag Clip Art">
              <a:extLst>
                <a:ext uri="{FF2B5EF4-FFF2-40B4-BE49-F238E27FC236}">
                  <a16:creationId xmlns:a16="http://schemas.microsoft.com/office/drawing/2014/main" id="{7D3FA29A-3A62-4779-BE74-5D1777A95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03397">
              <a:off x="10057352" y="3624481"/>
              <a:ext cx="1918471" cy="42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AEF796EC-1C0B-4861-B9BC-13559DEA4B9D}"/>
                </a:ext>
              </a:extLst>
            </p:cNvPr>
            <p:cNvSpPr/>
            <p:nvPr/>
          </p:nvSpPr>
          <p:spPr>
            <a:xfrm>
              <a:off x="9879759" y="5501704"/>
              <a:ext cx="691263" cy="581659"/>
            </a:xfrm>
            <a:prstGeom prst="wedgeEllipseCallout">
              <a:avLst>
                <a:gd name="adj1" fmla="val 52979"/>
                <a:gd name="adj2" fmla="val -79908"/>
              </a:avLst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3" name="Action Button: Custom 12">
            <a:hlinkClick r:id="" action="ppaction://noaction" highlightClick="1">
              <a:snd r:embed="rId4" name="jetztHausaufgaben.wav"/>
            </a:hlinkClick>
            <a:extLst>
              <a:ext uri="{FF2B5EF4-FFF2-40B4-BE49-F238E27FC236}">
                <a16:creationId xmlns:a16="http://schemas.microsoft.com/office/drawing/2014/main" id="{B29211D2-CC5A-4E66-A61B-CE162D488E4F}"/>
              </a:ext>
            </a:extLst>
          </p:cNvPr>
          <p:cNvSpPr/>
          <p:nvPr/>
        </p:nvSpPr>
        <p:spPr>
          <a:xfrm>
            <a:off x="527538" y="27221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Action Button: Custom 13">
            <a:hlinkClick r:id="" action="ppaction://noaction" highlightClick="1">
              <a:snd r:embed="rId5" name="jetztindieSchule.wav"/>
            </a:hlinkClick>
            <a:extLst>
              <a:ext uri="{FF2B5EF4-FFF2-40B4-BE49-F238E27FC236}">
                <a16:creationId xmlns:a16="http://schemas.microsoft.com/office/drawing/2014/main" id="{29864D55-6BBC-4E9E-9570-DC3C6613E64F}"/>
              </a:ext>
            </a:extLst>
          </p:cNvPr>
          <p:cNvSpPr/>
          <p:nvPr/>
        </p:nvSpPr>
        <p:spPr>
          <a:xfrm>
            <a:off x="527538" y="33317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5" name="Action Button: Custom 14">
            <a:hlinkClick r:id="" action="ppaction://noaction" highlightClick="1">
              <a:snd r:embed="rId6" name="jede Woche Schlagzeug.wav"/>
            </a:hlinkClick>
            <a:extLst>
              <a:ext uri="{FF2B5EF4-FFF2-40B4-BE49-F238E27FC236}">
                <a16:creationId xmlns:a16="http://schemas.microsoft.com/office/drawing/2014/main" id="{F4800614-E40A-432A-9CD1-EB7569FF2F8C}"/>
              </a:ext>
            </a:extLst>
          </p:cNvPr>
          <p:cNvSpPr/>
          <p:nvPr/>
        </p:nvSpPr>
        <p:spPr>
          <a:xfrm>
            <a:off x="527538" y="39413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26" name="Action Button: Custom 15">
            <a:hlinkClick r:id="" action="ppaction://noaction" highlightClick="1">
              <a:snd r:embed="rId7" name="jetztComputermp3.wav"/>
            </a:hlinkClick>
            <a:extLst>
              <a:ext uri="{FF2B5EF4-FFF2-40B4-BE49-F238E27FC236}">
                <a16:creationId xmlns:a16="http://schemas.microsoft.com/office/drawing/2014/main" id="{D07629F9-A1E2-48EF-8971-096F0887F8AC}"/>
              </a:ext>
            </a:extLst>
          </p:cNvPr>
          <p:cNvSpPr/>
          <p:nvPr/>
        </p:nvSpPr>
        <p:spPr>
          <a:xfrm>
            <a:off x="527538" y="45509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28" name="Action Button: Custom 17">
            <a:hlinkClick r:id="" action="ppaction://noaction" highlightClick="1">
              <a:snd r:embed="rId8" name="schwimmt jede Woche.wav"/>
            </a:hlinkClick>
            <a:extLst>
              <a:ext uri="{FF2B5EF4-FFF2-40B4-BE49-F238E27FC236}">
                <a16:creationId xmlns:a16="http://schemas.microsoft.com/office/drawing/2014/main" id="{BD78CE85-BF41-48BD-AD82-4D50FD3D8F06}"/>
              </a:ext>
            </a:extLst>
          </p:cNvPr>
          <p:cNvSpPr/>
          <p:nvPr/>
        </p:nvSpPr>
        <p:spPr>
          <a:xfrm>
            <a:off x="527538" y="5160546"/>
            <a:ext cx="679311" cy="50693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B1E169-E524-414E-A89E-BB6F5EC5C731}"/>
              </a:ext>
            </a:extLst>
          </p:cNvPr>
          <p:cNvGrpSpPr/>
          <p:nvPr/>
        </p:nvGrpSpPr>
        <p:grpSpPr>
          <a:xfrm>
            <a:off x="1386292" y="2760170"/>
            <a:ext cx="8224433" cy="3169817"/>
            <a:chOff x="1744706" y="2113528"/>
            <a:chExt cx="6930759" cy="316981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7CA740-1F7B-4972-AFFD-A67D4663A1FE}"/>
                </a:ext>
              </a:extLst>
            </p:cNvPr>
            <p:cNvSpPr txBox="1"/>
            <p:nvPr/>
          </p:nvSpPr>
          <p:spPr>
            <a:xfrm>
              <a:off x="1744707" y="2113528"/>
              <a:ext cx="66737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Wolfgang		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does/is doing		his homework.		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51F8FD-2D68-4229-8CC9-B368BFEAAB8A}"/>
                </a:ext>
              </a:extLst>
            </p:cNvPr>
            <p:cNvSpPr txBox="1"/>
            <p:nvPr/>
          </p:nvSpPr>
          <p:spPr>
            <a:xfrm>
              <a:off x="1744706" y="4513904"/>
              <a:ext cx="61572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Mia		</a:t>
              </a: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swims/is swimming.				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6AADED-38A4-4836-A8A5-DB6726A003B2}"/>
                </a:ext>
              </a:extLst>
            </p:cNvPr>
            <p:cNvSpPr txBox="1"/>
            <p:nvPr/>
          </p:nvSpPr>
          <p:spPr>
            <a:xfrm>
              <a:off x="1744706" y="3942328"/>
              <a:ext cx="69307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Wolfgang and Mia </a:t>
              </a: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	plays/are playing	on the Computer. 			</a:t>
              </a:r>
              <a:endPara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5FFBB4-3CA2-4875-A3B1-62818E509869}"/>
                </a:ext>
              </a:extLst>
            </p:cNvPr>
            <p:cNvSpPr txBox="1"/>
            <p:nvPr/>
          </p:nvSpPr>
          <p:spPr>
            <a:xfrm>
              <a:off x="1744707" y="3332728"/>
              <a:ext cx="61572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Mia			plays/is playing	the drums.		</a:t>
              </a:r>
              <a:endPara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0401EEE-1B9D-47F2-A2C2-C0096761C80D}"/>
                </a:ext>
              </a:extLst>
            </p:cNvPr>
            <p:cNvSpPr txBox="1"/>
            <p:nvPr/>
          </p:nvSpPr>
          <p:spPr>
            <a:xfrm>
              <a:off x="1744707" y="2718448"/>
              <a:ext cx="61572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Wolfgang and Mia	</a:t>
              </a:r>
              <a:r>
                <a:rPr lang="en-GB" sz="2200" dirty="0"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  <a:cs typeface="Times New Roman" panose="02020603050405020304" pitchFamily="18" charset="0"/>
                </a:rPr>
                <a:t>go/are going		to school.	</a:t>
              </a:r>
              <a:endPara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422193" y="247046"/>
            <a:ext cx="153513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2" y="278996"/>
            <a:ext cx="6807200" cy="8699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09354" y="4194814"/>
            <a:ext cx="1112370" cy="16137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24E42B5-FF18-4139-B0F8-9D6D3804E5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09" y="2002350"/>
            <a:ext cx="1183988" cy="148773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14566" y="2991323"/>
            <a:ext cx="614088" cy="828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214566" y="3612011"/>
            <a:ext cx="386009" cy="1872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038977" y="4229810"/>
            <a:ext cx="1199898" cy="1672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14566" y="4842503"/>
            <a:ext cx="614088" cy="828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128416" y="5389089"/>
            <a:ext cx="1571373" cy="23065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1F9A5314-1668-DC41-8907-26FF68F54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7046"/>
            <a:ext cx="6033670" cy="783848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Present simple or continuous?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449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7916"/>
            <a:ext cx="8294914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>
            <a:spLocks noGrp="1"/>
          </p:cNvSpPr>
          <p:nvPr>
            <p:ph type="title"/>
          </p:nvPr>
        </p:nvSpPr>
        <p:spPr>
          <a:xfrm>
            <a:off x="0" y="294040"/>
            <a:ext cx="7396843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000" b="1" dirty="0">
                <a:solidFill>
                  <a:schemeClr val="lt1"/>
                </a:solidFill>
              </a:rPr>
              <a:t>Talking about yourself and others (</a:t>
            </a:r>
            <a:r>
              <a:rPr lang="en-GB" sz="3000" b="1" i="1" dirty="0" err="1">
                <a:solidFill>
                  <a:schemeClr val="lt1"/>
                </a:solidFill>
              </a:rPr>
              <a:t>wir</a:t>
            </a:r>
            <a:r>
              <a:rPr lang="en-GB" sz="3000" b="1" dirty="0">
                <a:solidFill>
                  <a:schemeClr val="lt1"/>
                </a:solidFill>
              </a:rPr>
              <a:t>)</a:t>
            </a:r>
            <a:endParaRPr sz="3000" b="1" dirty="0">
              <a:solidFill>
                <a:schemeClr val="lt1"/>
              </a:solidFill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10321636" y="247046"/>
            <a:ext cx="1635691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Grammatik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822" y="1263073"/>
            <a:ext cx="1183435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As you know, 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regular</a:t>
            </a:r>
            <a:r>
              <a:rPr kumimoji="0" lang="en-GB" sz="21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verbs</a:t>
            </a:r>
            <a:r>
              <a:rPr kumimoji="0" lang="en-GB" sz="21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have </a:t>
            </a:r>
            <a:r>
              <a:rPr kumimoji="0" lang="en-GB" sz="21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endings</a:t>
            </a:r>
            <a:r>
              <a:rPr kumimoji="0" lang="en-GB" sz="210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which match the </a:t>
            </a:r>
            <a:r>
              <a:rPr kumimoji="0" lang="en-GB" sz="21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subject pronoun.</a:t>
            </a: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1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  <a:r>
              <a:rPr kumimoji="0" lang="en-GB" sz="21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say </a:t>
            </a:r>
            <a:r>
              <a:rPr kumimoji="0" lang="en-GB" sz="2100" b="1" i="1" u="none" strike="noStrike" kern="1200" cap="none" spc="0" normalizeH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</a:rPr>
              <a:t>wir</a:t>
            </a:r>
            <a:r>
              <a:rPr kumimoji="0" lang="en-GB" sz="2100" b="1" i="1" u="none" strike="noStrike" kern="1200" cap="none" spc="0" normalizeH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100" i="1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(we)</a:t>
            </a:r>
            <a:r>
              <a:rPr kumimoji="0" lang="en-GB" sz="210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10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+ regular verb:</a:t>
            </a: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noProof="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noProof="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The </a:t>
            </a:r>
            <a:r>
              <a:rPr lang="en-GB" sz="2000" b="1" i="1" noProof="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wir</a:t>
            </a:r>
            <a:r>
              <a:rPr lang="en-GB" sz="2000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form of the verb is the </a:t>
            </a:r>
            <a:r>
              <a:rPr lang="en-GB" sz="2000" u="sng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same</a:t>
            </a:r>
            <a:r>
              <a:rPr lang="en-GB" sz="2000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as the </a:t>
            </a:r>
            <a:r>
              <a:rPr lang="en-GB" sz="2000" b="1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000" noProof="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form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that you find in the dictionary. 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042" y="3503643"/>
            <a:ext cx="582174" cy="31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5548" y="3489488"/>
            <a:ext cx="582174" cy="31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75744" y="3489488"/>
            <a:ext cx="582174" cy="31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ADECE-96C2-4938-B9A3-B436EB803217}"/>
              </a:ext>
            </a:extLst>
          </p:cNvPr>
          <p:cNvSpPr txBox="1"/>
          <p:nvPr/>
        </p:nvSpPr>
        <p:spPr>
          <a:xfrm>
            <a:off x="189918" y="1794363"/>
            <a:ext cx="470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DAA521"/>
                </a:solidFill>
                <a:latin typeface="Century Gothic" panose="020F0302020204030204"/>
              </a:rPr>
              <a:t>Ich</a:t>
            </a:r>
            <a:r>
              <a:rPr lang="en-GB" sz="2000" dirty="0">
                <a:solidFill>
                  <a:srgbClr val="DAA521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geh</a:t>
            </a:r>
            <a:r>
              <a:rPr lang="en-GB" sz="2000" b="1" dirty="0" err="1">
                <a:solidFill>
                  <a:srgbClr val="DAA521"/>
                </a:solidFill>
                <a:latin typeface="Century Gothic" panose="020F0302020204030204"/>
              </a:rPr>
              <a:t>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jeden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Tage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in die Schule.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EF3CA3-0736-4C2E-9685-F35F45FE348A}"/>
              </a:ext>
            </a:extLst>
          </p:cNvPr>
          <p:cNvSpPr txBox="1"/>
          <p:nvPr/>
        </p:nvSpPr>
        <p:spPr>
          <a:xfrm>
            <a:off x="4767624" y="1794363"/>
            <a:ext cx="3640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bleib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kaum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9BCDF8-5983-4334-873F-88DD3781F527}"/>
              </a:ext>
            </a:extLst>
          </p:cNvPr>
          <p:cNvSpPr txBox="1"/>
          <p:nvPr/>
        </p:nvSpPr>
        <p:spPr>
          <a:xfrm>
            <a:off x="8399264" y="1794363"/>
            <a:ext cx="284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</a:rPr>
              <a:t>Sie 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heiß</a:t>
            </a:r>
            <a:r>
              <a:rPr lang="en-GB" sz="2000" b="1" dirty="0" err="1">
                <a:solidFill>
                  <a:srgbClr val="DAA521"/>
                </a:solidFill>
                <a:latin typeface="Century Gothic" panose="020B0502020202020204" pitchFamily="34" charset="0"/>
              </a:rPr>
              <a:t>t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Sara.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	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A5CFAE-64BA-42EA-B97B-C8587615C2B3}"/>
              </a:ext>
            </a:extLst>
          </p:cNvPr>
          <p:cNvSpPr txBox="1"/>
          <p:nvPr/>
        </p:nvSpPr>
        <p:spPr>
          <a:xfrm>
            <a:off x="4777498" y="1888554"/>
            <a:ext cx="47635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3E40A8-0B09-4C1F-9717-7E25FA66CEC9}"/>
              </a:ext>
            </a:extLst>
          </p:cNvPr>
          <p:cNvSpPr txBox="1"/>
          <p:nvPr/>
        </p:nvSpPr>
        <p:spPr>
          <a:xfrm>
            <a:off x="8371617" y="1869795"/>
            <a:ext cx="533401" cy="309634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622FB9-67DB-4991-8552-686056DF6170}"/>
              </a:ext>
            </a:extLst>
          </p:cNvPr>
          <p:cNvSpPr txBox="1"/>
          <p:nvPr/>
        </p:nvSpPr>
        <p:spPr>
          <a:xfrm>
            <a:off x="216722" y="1883165"/>
            <a:ext cx="52047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781AB9-3EF3-42C7-89C9-BC4A417C57D3}"/>
              </a:ext>
            </a:extLst>
          </p:cNvPr>
          <p:cNvSpPr txBox="1"/>
          <p:nvPr/>
        </p:nvSpPr>
        <p:spPr>
          <a:xfrm>
            <a:off x="189918" y="3466875"/>
            <a:ext cx="4706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DAA521"/>
                </a:solidFill>
                <a:latin typeface="Century Gothic" panose="020F0302020204030204"/>
              </a:rPr>
              <a:t>Wir</a:t>
            </a:r>
            <a:r>
              <a:rPr lang="en-GB" sz="2000" dirty="0">
                <a:solidFill>
                  <a:srgbClr val="DAA521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geh</a:t>
            </a:r>
            <a:r>
              <a:rPr lang="en-GB" sz="2000" b="1" dirty="0" err="1">
                <a:solidFill>
                  <a:srgbClr val="DAA521"/>
                </a:solidFill>
                <a:latin typeface="Century Gothic" panose="020F0302020204030204"/>
              </a:rPr>
              <a:t>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jeden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rPr>
              <a:t> Tag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in die Schule.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DAA521"/>
                </a:solidFill>
                <a:latin typeface="Century Gothic" panose="020F0302020204030204"/>
              </a:rPr>
              <a:t>We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go to school every day.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6F45F0-E059-47D5-8354-0AD98B5B5CFC}"/>
              </a:ext>
            </a:extLst>
          </p:cNvPr>
          <p:cNvSpPr txBox="1"/>
          <p:nvPr/>
        </p:nvSpPr>
        <p:spPr>
          <a:xfrm>
            <a:off x="4767624" y="3471206"/>
            <a:ext cx="3640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DAA520"/>
                </a:solidFill>
                <a:latin typeface="Century Gothic" panose="020F0302020204030204"/>
              </a:rPr>
              <a:t>Wir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bleib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kaum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Hause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rarely stay at home.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281AD2-BD41-4926-A244-DB67D625E4B3}"/>
              </a:ext>
            </a:extLst>
          </p:cNvPr>
          <p:cNvSpPr txBox="1"/>
          <p:nvPr/>
        </p:nvSpPr>
        <p:spPr>
          <a:xfrm>
            <a:off x="8410359" y="3475271"/>
            <a:ext cx="3986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000" b="1" dirty="0" err="1">
                <a:solidFill>
                  <a:srgbClr val="DAA520"/>
                </a:solidFill>
                <a:latin typeface="Century Gothic" panose="020F0302020204030204"/>
              </a:rPr>
              <a:t>Wir</a:t>
            </a:r>
            <a:r>
              <a:rPr lang="en-GB" sz="2000" b="1" dirty="0">
                <a:solidFill>
                  <a:srgbClr val="DAA520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heiß</a:t>
            </a:r>
            <a:r>
              <a:rPr lang="en-GB" sz="2000" b="1" dirty="0" err="1">
                <a:solidFill>
                  <a:srgbClr val="DAA521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Sara und Max.</a:t>
            </a:r>
          </a:p>
          <a:p>
            <a:pPr lvl="0"/>
            <a:endParaRPr lang="en-GB" sz="20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/>
            <a:r>
              <a:rPr lang="en-GB" sz="2000" b="1" dirty="0">
                <a:solidFill>
                  <a:srgbClr val="DAA521"/>
                </a:solidFill>
                <a:latin typeface="Century Gothic" panose="020B0502020202020204" pitchFamily="34" charset="0"/>
              </a:rPr>
              <a:t>We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are called Sara and Max.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DA5076-95DC-430B-ACF8-500F3283B850}"/>
              </a:ext>
            </a:extLst>
          </p:cNvPr>
          <p:cNvSpPr txBox="1"/>
          <p:nvPr/>
        </p:nvSpPr>
        <p:spPr>
          <a:xfrm>
            <a:off x="4777498" y="3565397"/>
            <a:ext cx="47635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B6BABB-FC5D-467B-A662-6480E6515FA4}"/>
              </a:ext>
            </a:extLst>
          </p:cNvPr>
          <p:cNvSpPr txBox="1"/>
          <p:nvPr/>
        </p:nvSpPr>
        <p:spPr>
          <a:xfrm>
            <a:off x="8399264" y="3540450"/>
            <a:ext cx="533401" cy="309634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AFE847-5C9C-4F48-9E2A-662540B390CB}"/>
              </a:ext>
            </a:extLst>
          </p:cNvPr>
          <p:cNvSpPr txBox="1"/>
          <p:nvPr/>
        </p:nvSpPr>
        <p:spPr>
          <a:xfrm>
            <a:off x="216722" y="3555677"/>
            <a:ext cx="49059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5435F278-C749-43F2-ABBD-F523471763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1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10665999" y="5199127"/>
            <a:ext cx="1162880" cy="11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1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37" grpId="0"/>
      <p:bldP spid="38" grpId="0"/>
      <p:bldP spid="39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" y="186460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889" y="241349"/>
            <a:ext cx="597379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Mein Freund Mehmet und </a:t>
            </a:r>
            <a:r>
              <a:rPr lang="en-GB" sz="3600" b="1" dirty="0" err="1">
                <a:solidFill>
                  <a:schemeClr val="bg1"/>
                </a:solidFill>
              </a:rPr>
              <a:t>ich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803402" y="194355"/>
            <a:ext cx="1169814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997C2-756D-47C3-971D-A673F1279A9B}"/>
              </a:ext>
            </a:extLst>
          </p:cNvPr>
          <p:cNvSpPr txBox="1"/>
          <p:nvPr/>
        </p:nvSpPr>
        <p:spPr>
          <a:xfrm>
            <a:off x="375139" y="1095131"/>
            <a:ext cx="11816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Wolfgang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schreibt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Oma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eine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Email. Was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macht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allein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? Was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macht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mit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Mehmet? </a:t>
            </a:r>
          </a:p>
          <a:p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Schreib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ich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oder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1">
                    <a:lumMod val="50000"/>
                  </a:schemeClr>
                </a:solidFill>
              </a:rPr>
              <a:t>wir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2052" name="Picture 4" descr="http://www.clker.com/cliparts/S/6/5/k/Y/X/computer-monitor-blank-md.png">
            <a:extLst>
              <a:ext uri="{FF2B5EF4-FFF2-40B4-BE49-F238E27FC236}">
                <a16:creationId xmlns:a16="http://schemas.microsoft.com/office/drawing/2014/main" id="{58F13581-5317-4799-8082-CF0891DA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1" y="1949410"/>
            <a:ext cx="5569267" cy="42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clker.com/cliparts/S/6/5/k/Y/X/computer-monitor-blank-md.png">
            <a:extLst>
              <a:ext uri="{FF2B5EF4-FFF2-40B4-BE49-F238E27FC236}">
                <a16:creationId xmlns:a16="http://schemas.microsoft.com/office/drawing/2014/main" id="{838E1D36-16B6-4A6F-B0D4-B9916F251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13" y="1949410"/>
            <a:ext cx="5569267" cy="42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E74BF-69BB-47DF-AF42-706B25AFD3C2}"/>
              </a:ext>
            </a:extLst>
          </p:cNvPr>
          <p:cNvSpPr txBox="1"/>
          <p:nvPr/>
        </p:nvSpPr>
        <p:spPr>
          <a:xfrm>
            <a:off x="633045" y="2202555"/>
            <a:ext cx="5190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Hallo Oma, 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b="1" dirty="0">
                <a:solidFill>
                  <a:srgbClr val="DAA521"/>
                </a:solidFill>
              </a:rPr>
              <a:t>Ich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habe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einen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neuen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Freund!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heißt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Mehmet und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b="1" dirty="0" err="1">
                <a:solidFill>
                  <a:srgbClr val="DAA521"/>
                </a:solidFill>
              </a:rPr>
              <a:t>wir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haben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viel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gemeinsam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b="1" dirty="0">
                <a:solidFill>
                  <a:srgbClr val="DAA521"/>
                </a:solidFill>
              </a:rPr>
              <a:t>Ich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gehe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jeden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Tag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früh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in die Schule. </a:t>
            </a:r>
            <a:r>
              <a:rPr lang="en-GB" sz="2000" b="1" dirty="0">
                <a:solidFill>
                  <a:srgbClr val="DAA521"/>
                </a:solidFill>
              </a:rPr>
              <a:t>Ich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habe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um 8.00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Tanzunterricht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Mehmet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kommt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um 8.30. </a:t>
            </a:r>
            <a:r>
              <a:rPr lang="en-GB" sz="2000" b="1" dirty="0" err="1">
                <a:solidFill>
                  <a:srgbClr val="DAA521"/>
                </a:solidFill>
              </a:rPr>
              <a:t>Wir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sitzen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im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Klassenzimmer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und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reden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C0DA1-0D69-47A0-AFD6-C27939E3253D}"/>
              </a:ext>
            </a:extLst>
          </p:cNvPr>
          <p:cNvSpPr txBox="1"/>
          <p:nvPr/>
        </p:nvSpPr>
        <p:spPr>
          <a:xfrm>
            <a:off x="6466450" y="2202555"/>
            <a:ext cx="50925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DAA521"/>
                </a:solidFill>
              </a:rPr>
              <a:t>Wir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haben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um 9.00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Unterricht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b="1" dirty="0" err="1">
                <a:solidFill>
                  <a:srgbClr val="DAA521"/>
                </a:solidFill>
              </a:rPr>
              <a:t>Wir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mögen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Kunst und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Naturwissenschaften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GB" sz="2000" b="1" dirty="0">
                <a:solidFill>
                  <a:srgbClr val="DAA521"/>
                </a:solidFill>
              </a:rPr>
              <a:t>Ich 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mag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auch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Sport. 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b="1" dirty="0" err="1">
                <a:solidFill>
                  <a:srgbClr val="DAA521"/>
                </a:solidFill>
              </a:rPr>
              <a:t>Wir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spielen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nach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der Schule oft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Musik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Mehmet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spielt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Schlagzeug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und</a:t>
            </a:r>
            <a:r>
              <a:rPr lang="en-GB" sz="2000" b="1" dirty="0">
                <a:solidFill>
                  <a:srgbClr val="DAA521"/>
                </a:solidFill>
              </a:rPr>
              <a:t> ich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spiele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Gitarre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GB" sz="2000" b="1" dirty="0" err="1">
                <a:solidFill>
                  <a:srgbClr val="DAA521"/>
                </a:solidFill>
              </a:rPr>
              <a:t>Wir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gehen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manchmal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schwimmen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b="1" dirty="0" err="1">
                <a:solidFill>
                  <a:srgbClr val="DAA521"/>
                </a:solidFill>
              </a:rPr>
              <a:t>Wir</a:t>
            </a:r>
            <a:r>
              <a:rPr lang="en-GB" sz="2000" b="1" dirty="0">
                <a:solidFill>
                  <a:srgbClr val="DAA521"/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machen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auch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natürlich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immer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Hausaufgaben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8F5578-40D0-449B-8E6F-F4F655DB1E43}"/>
              </a:ext>
            </a:extLst>
          </p:cNvPr>
          <p:cNvSpPr txBox="1"/>
          <p:nvPr/>
        </p:nvSpPr>
        <p:spPr>
          <a:xfrm>
            <a:off x="731521" y="2887189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E48368-CD7F-4AF4-B14A-206BFF1A0440}"/>
              </a:ext>
            </a:extLst>
          </p:cNvPr>
          <p:cNvSpPr txBox="1"/>
          <p:nvPr/>
        </p:nvSpPr>
        <p:spPr>
          <a:xfrm>
            <a:off x="2371567" y="3194966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2641D3-8D86-41DB-8F4B-5ACC6FA101EC}"/>
              </a:ext>
            </a:extLst>
          </p:cNvPr>
          <p:cNvSpPr txBox="1"/>
          <p:nvPr/>
        </p:nvSpPr>
        <p:spPr>
          <a:xfrm>
            <a:off x="731521" y="3753078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ABF9C3-EDB0-46B8-9ADF-D6DA501B9EC0}"/>
              </a:ext>
            </a:extLst>
          </p:cNvPr>
          <p:cNvSpPr txBox="1"/>
          <p:nvPr/>
        </p:nvSpPr>
        <p:spPr>
          <a:xfrm>
            <a:off x="734514" y="4061671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D6CAAA-6C95-4EFE-BF3B-15BD08EFF526}"/>
              </a:ext>
            </a:extLst>
          </p:cNvPr>
          <p:cNvSpPr txBox="1"/>
          <p:nvPr/>
        </p:nvSpPr>
        <p:spPr>
          <a:xfrm>
            <a:off x="3852705" y="4414166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C1BBDA-8177-450D-8215-B5C1B64E4D30}"/>
              </a:ext>
            </a:extLst>
          </p:cNvPr>
          <p:cNvSpPr txBox="1"/>
          <p:nvPr/>
        </p:nvSpPr>
        <p:spPr>
          <a:xfrm>
            <a:off x="6553042" y="2256657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CA3F81-BA84-4E57-B50F-8C1F369C7AA6}"/>
              </a:ext>
            </a:extLst>
          </p:cNvPr>
          <p:cNvSpPr txBox="1"/>
          <p:nvPr/>
        </p:nvSpPr>
        <p:spPr>
          <a:xfrm>
            <a:off x="10224930" y="2256656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1595FE-5639-441F-A2C2-F364F3C356FD}"/>
              </a:ext>
            </a:extLst>
          </p:cNvPr>
          <p:cNvSpPr txBox="1"/>
          <p:nvPr/>
        </p:nvSpPr>
        <p:spPr>
          <a:xfrm>
            <a:off x="6553041" y="2853719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916396-8EBC-45AF-B22E-845084DE6818}"/>
              </a:ext>
            </a:extLst>
          </p:cNvPr>
          <p:cNvSpPr txBox="1"/>
          <p:nvPr/>
        </p:nvSpPr>
        <p:spPr>
          <a:xfrm>
            <a:off x="6553041" y="3450782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00DC8E-7273-4BFF-A79F-5A6DCB832600}"/>
              </a:ext>
            </a:extLst>
          </p:cNvPr>
          <p:cNvSpPr txBox="1"/>
          <p:nvPr/>
        </p:nvSpPr>
        <p:spPr>
          <a:xfrm>
            <a:off x="10428911" y="3753078"/>
            <a:ext cx="407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0E8E34-E08B-4178-AF21-501F882B0CE4}"/>
              </a:ext>
            </a:extLst>
          </p:cNvPr>
          <p:cNvSpPr txBox="1"/>
          <p:nvPr/>
        </p:nvSpPr>
        <p:spPr>
          <a:xfrm>
            <a:off x="8312622" y="4061671"/>
            <a:ext cx="45724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5EA3B2-3BA5-40F1-B179-A0FEC003A172}"/>
              </a:ext>
            </a:extLst>
          </p:cNvPr>
          <p:cNvSpPr txBox="1"/>
          <p:nvPr/>
        </p:nvSpPr>
        <p:spPr>
          <a:xfrm>
            <a:off x="8158162" y="4409385"/>
            <a:ext cx="461963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141885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" y="186460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877" y="201592"/>
            <a:ext cx="5758378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Meine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Woche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880035" y="154598"/>
            <a:ext cx="109318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BC4324-3123-4AE1-AC7F-419F553A33C6}"/>
              </a:ext>
            </a:extLst>
          </p:cNvPr>
          <p:cNvSpPr txBox="1"/>
          <p:nvPr/>
        </p:nvSpPr>
        <p:spPr>
          <a:xfrm>
            <a:off x="140877" y="1157408"/>
            <a:ext cx="11664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Wolfgang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redet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mit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Opa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am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Telefon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Wie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macht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die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Aktivitäten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Mit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Mehmet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oder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allein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1B56BEC-E3C6-4DF0-8F20-E0E92193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484" y="4507263"/>
            <a:ext cx="1697176" cy="16330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4E42B5-FF18-4139-B0F8-9D6D3804E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" y="3382064"/>
            <a:ext cx="2195097" cy="275823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1AF6BFC-567C-4A3B-8060-F1448AE8F859}"/>
              </a:ext>
            </a:extLst>
          </p:cNvPr>
          <p:cNvGraphicFramePr>
            <a:graphicFrameLocks noGrp="1"/>
          </p:cNvGraphicFramePr>
          <p:nvPr/>
        </p:nvGraphicFramePr>
        <p:xfrm>
          <a:off x="3434002" y="1796141"/>
          <a:ext cx="5758378" cy="434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3932">
                  <a:extLst>
                    <a:ext uri="{9D8B030D-6E8A-4147-A177-3AD203B41FA5}">
                      <a16:colId xmlns:a16="http://schemas.microsoft.com/office/drawing/2014/main" val="526305132"/>
                    </a:ext>
                  </a:extLst>
                </a:gridCol>
                <a:gridCol w="2332223">
                  <a:extLst>
                    <a:ext uri="{9D8B030D-6E8A-4147-A177-3AD203B41FA5}">
                      <a16:colId xmlns:a16="http://schemas.microsoft.com/office/drawing/2014/main" val="4134025037"/>
                    </a:ext>
                  </a:extLst>
                </a:gridCol>
                <a:gridCol w="2332223">
                  <a:extLst>
                    <a:ext uri="{9D8B030D-6E8A-4147-A177-3AD203B41FA5}">
                      <a16:colId xmlns:a16="http://schemas.microsoft.com/office/drawing/2014/main" val="923393937"/>
                    </a:ext>
                  </a:extLst>
                </a:gridCol>
              </a:tblGrid>
              <a:tr h="54302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allein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zusammen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78475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091972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615778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297927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079288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93785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589365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721543"/>
                  </a:ext>
                </a:extLst>
              </a:tr>
            </a:tbl>
          </a:graphicData>
        </a:graphic>
      </p:graphicFrame>
      <p:sp>
        <p:nvSpPr>
          <p:cNvPr id="13" name="TextBox 12">
            <a:hlinkClick r:id="" action="ppaction://noaction">
              <a:snd r:embed="rId6" name="1. Hören Musik.wav"/>
            </a:hlinkClick>
            <a:extLst>
              <a:ext uri="{FF2B5EF4-FFF2-40B4-BE49-F238E27FC236}">
                <a16:creationId xmlns:a16="http://schemas.microsoft.com/office/drawing/2014/main" id="{47C1845C-E428-4B42-816A-8B6615EA3E22}"/>
              </a:ext>
            </a:extLst>
          </p:cNvPr>
          <p:cNvSpPr txBox="1"/>
          <p:nvPr/>
        </p:nvSpPr>
        <p:spPr>
          <a:xfrm>
            <a:off x="3767295" y="2413173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7" name="TextBox 36">
            <a:hlinkClick r:id="" action="ppaction://noaction">
              <a:snd r:embed="rId7" name="2. Schwimmen oft.wav"/>
            </a:hlinkClick>
            <a:extLst>
              <a:ext uri="{FF2B5EF4-FFF2-40B4-BE49-F238E27FC236}">
                <a16:creationId xmlns:a16="http://schemas.microsoft.com/office/drawing/2014/main" id="{341D2399-E2A3-4092-8855-69164EAFC6EE}"/>
              </a:ext>
            </a:extLst>
          </p:cNvPr>
          <p:cNvSpPr txBox="1"/>
          <p:nvPr/>
        </p:nvSpPr>
        <p:spPr>
          <a:xfrm>
            <a:off x="3767295" y="2955626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8" name="TextBox 37">
            <a:hlinkClick r:id="" action="ppaction://noaction">
              <a:snd r:embed="rId8" name="untitled.wav"/>
            </a:hlinkClick>
            <a:extLst>
              <a:ext uri="{FF2B5EF4-FFF2-40B4-BE49-F238E27FC236}">
                <a16:creationId xmlns:a16="http://schemas.microsoft.com/office/drawing/2014/main" id="{20CB5881-F8F0-47FD-9A81-387EEB1041F4}"/>
              </a:ext>
            </a:extLst>
          </p:cNvPr>
          <p:cNvSpPr txBox="1"/>
          <p:nvPr/>
        </p:nvSpPr>
        <p:spPr>
          <a:xfrm>
            <a:off x="3767295" y="3498079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9" name="TextBox 38">
            <a:hlinkClick r:id="" action="ppaction://noaction">
              <a:snd r:embed="rId9" name="4. Bleibe zu Hause.wav"/>
            </a:hlinkClick>
            <a:extLst>
              <a:ext uri="{FF2B5EF4-FFF2-40B4-BE49-F238E27FC236}">
                <a16:creationId xmlns:a16="http://schemas.microsoft.com/office/drawing/2014/main" id="{20D8AD8C-07F7-49FC-9669-5B59D3F9C555}"/>
              </a:ext>
            </a:extLst>
          </p:cNvPr>
          <p:cNvSpPr txBox="1"/>
          <p:nvPr/>
        </p:nvSpPr>
        <p:spPr>
          <a:xfrm>
            <a:off x="3767295" y="4040532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0" name="TextBox 39">
            <a:hlinkClick r:id="" action="ppaction://noaction">
              <a:snd r:embed="rId10" name="5. Hören Musik.wav"/>
            </a:hlinkClick>
            <a:extLst>
              <a:ext uri="{FF2B5EF4-FFF2-40B4-BE49-F238E27FC236}">
                <a16:creationId xmlns:a16="http://schemas.microsoft.com/office/drawing/2014/main" id="{FEEBE8D0-A17D-4BF7-B148-5C20310B4AF4}"/>
              </a:ext>
            </a:extLst>
          </p:cNvPr>
          <p:cNvSpPr txBox="1"/>
          <p:nvPr/>
        </p:nvSpPr>
        <p:spPr>
          <a:xfrm>
            <a:off x="3767295" y="4582985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41" name="TextBox 40">
            <a:hlinkClick r:id="" action="ppaction://noaction">
              <a:snd r:embed="rId11" name="6. Lernen Englisch.wav"/>
            </a:hlinkClick>
            <a:extLst>
              <a:ext uri="{FF2B5EF4-FFF2-40B4-BE49-F238E27FC236}">
                <a16:creationId xmlns:a16="http://schemas.microsoft.com/office/drawing/2014/main" id="{7AF519BF-6393-493F-84E3-9DAC25986EC2}"/>
              </a:ext>
            </a:extLst>
          </p:cNvPr>
          <p:cNvSpPr txBox="1"/>
          <p:nvPr/>
        </p:nvSpPr>
        <p:spPr>
          <a:xfrm>
            <a:off x="3767295" y="5125438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42" name="TextBox 41">
            <a:hlinkClick r:id="" action="ppaction://noaction">
              <a:snd r:embed="rId12" name="7. Liege im Garten.wav"/>
            </a:hlinkClick>
            <a:extLst>
              <a:ext uri="{FF2B5EF4-FFF2-40B4-BE49-F238E27FC236}">
                <a16:creationId xmlns:a16="http://schemas.microsoft.com/office/drawing/2014/main" id="{C2EE8352-C31B-4FD9-84ED-1ABDB0DC8768}"/>
              </a:ext>
            </a:extLst>
          </p:cNvPr>
          <p:cNvSpPr txBox="1"/>
          <p:nvPr/>
        </p:nvSpPr>
        <p:spPr>
          <a:xfrm>
            <a:off x="3767295" y="5667893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020968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" y="186460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877" y="201592"/>
            <a:ext cx="5758378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Meine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Woche</a:t>
            </a:r>
            <a:r>
              <a:rPr lang="en-GB" sz="3600" b="1" dirty="0">
                <a:solidFill>
                  <a:schemeClr val="bg1"/>
                </a:solidFill>
              </a:rPr>
              <a:t> (</a:t>
            </a:r>
            <a:r>
              <a:rPr lang="en-GB" sz="3600" b="1" dirty="0" err="1">
                <a:solidFill>
                  <a:schemeClr val="bg1"/>
                </a:solidFill>
              </a:rPr>
              <a:t>Antworten</a:t>
            </a:r>
            <a:r>
              <a:rPr lang="en-GB" sz="3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880035" y="154598"/>
            <a:ext cx="109318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BC4324-3123-4AE1-AC7F-419F553A33C6}"/>
              </a:ext>
            </a:extLst>
          </p:cNvPr>
          <p:cNvSpPr txBox="1"/>
          <p:nvPr/>
        </p:nvSpPr>
        <p:spPr>
          <a:xfrm>
            <a:off x="140877" y="1157408"/>
            <a:ext cx="11664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Wolfgang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redet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mit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Opa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am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Telefon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Wie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macht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die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Aktivitäten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Mit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Mehmet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oder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allein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?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1B56BEC-E3C6-4DF0-8F20-E0E92193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484" y="4507263"/>
            <a:ext cx="1697176" cy="16330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24E42B5-FF18-4139-B0F8-9D6D3804E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" y="3382064"/>
            <a:ext cx="2195097" cy="2758237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1AF6BFC-567C-4A3B-8060-F1448AE8F859}"/>
              </a:ext>
            </a:extLst>
          </p:cNvPr>
          <p:cNvGraphicFramePr>
            <a:graphicFrameLocks noGrp="1"/>
          </p:cNvGraphicFramePr>
          <p:nvPr/>
        </p:nvGraphicFramePr>
        <p:xfrm>
          <a:off x="3434002" y="1796141"/>
          <a:ext cx="5758378" cy="4344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3932">
                  <a:extLst>
                    <a:ext uri="{9D8B030D-6E8A-4147-A177-3AD203B41FA5}">
                      <a16:colId xmlns:a16="http://schemas.microsoft.com/office/drawing/2014/main" val="526305132"/>
                    </a:ext>
                  </a:extLst>
                </a:gridCol>
                <a:gridCol w="2332223">
                  <a:extLst>
                    <a:ext uri="{9D8B030D-6E8A-4147-A177-3AD203B41FA5}">
                      <a16:colId xmlns:a16="http://schemas.microsoft.com/office/drawing/2014/main" val="4134025037"/>
                    </a:ext>
                  </a:extLst>
                </a:gridCol>
                <a:gridCol w="2332223">
                  <a:extLst>
                    <a:ext uri="{9D8B030D-6E8A-4147-A177-3AD203B41FA5}">
                      <a16:colId xmlns:a16="http://schemas.microsoft.com/office/drawing/2014/main" val="923393937"/>
                    </a:ext>
                  </a:extLst>
                </a:gridCol>
              </a:tblGrid>
              <a:tr h="543020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allein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zusammen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78475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091972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615778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297927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079288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93785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589365"/>
                  </a:ext>
                </a:extLst>
              </a:tr>
              <a:tr h="5430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721543"/>
                  </a:ext>
                </a:extLst>
              </a:tr>
            </a:tbl>
          </a:graphicData>
        </a:graphic>
      </p:graphicFrame>
      <p:sp>
        <p:nvSpPr>
          <p:cNvPr id="13" name="TextBox 12">
            <a:hlinkClick r:id="" action="ppaction://noaction">
              <a:snd r:embed="rId6" name="One.wav"/>
            </a:hlinkClick>
            <a:extLst>
              <a:ext uri="{FF2B5EF4-FFF2-40B4-BE49-F238E27FC236}">
                <a16:creationId xmlns:a16="http://schemas.microsoft.com/office/drawing/2014/main" id="{47C1845C-E428-4B42-816A-8B6615EA3E22}"/>
              </a:ext>
            </a:extLst>
          </p:cNvPr>
          <p:cNvSpPr txBox="1"/>
          <p:nvPr/>
        </p:nvSpPr>
        <p:spPr>
          <a:xfrm>
            <a:off x="3767295" y="2413173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7" name="TextBox 36">
            <a:hlinkClick r:id="" action="ppaction://noaction">
              <a:snd r:embed="rId7" name="Two.wav"/>
            </a:hlinkClick>
            <a:extLst>
              <a:ext uri="{FF2B5EF4-FFF2-40B4-BE49-F238E27FC236}">
                <a16:creationId xmlns:a16="http://schemas.microsoft.com/office/drawing/2014/main" id="{341D2399-E2A3-4092-8855-69164EAFC6EE}"/>
              </a:ext>
            </a:extLst>
          </p:cNvPr>
          <p:cNvSpPr txBox="1"/>
          <p:nvPr/>
        </p:nvSpPr>
        <p:spPr>
          <a:xfrm>
            <a:off x="3767295" y="2955626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8" name="TextBox 37">
            <a:hlinkClick r:id="" action="ppaction://noaction">
              <a:snd r:embed="rId8" name="Three.wav"/>
            </a:hlinkClick>
            <a:extLst>
              <a:ext uri="{FF2B5EF4-FFF2-40B4-BE49-F238E27FC236}">
                <a16:creationId xmlns:a16="http://schemas.microsoft.com/office/drawing/2014/main" id="{20CB5881-F8F0-47FD-9A81-387EEB1041F4}"/>
              </a:ext>
            </a:extLst>
          </p:cNvPr>
          <p:cNvSpPr txBox="1"/>
          <p:nvPr/>
        </p:nvSpPr>
        <p:spPr>
          <a:xfrm>
            <a:off x="3767295" y="3498079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9" name="TextBox 38">
            <a:hlinkClick r:id="" action="ppaction://noaction">
              <a:snd r:embed="rId9" name="Four.wav"/>
            </a:hlinkClick>
            <a:extLst>
              <a:ext uri="{FF2B5EF4-FFF2-40B4-BE49-F238E27FC236}">
                <a16:creationId xmlns:a16="http://schemas.microsoft.com/office/drawing/2014/main" id="{20D8AD8C-07F7-49FC-9669-5B59D3F9C555}"/>
              </a:ext>
            </a:extLst>
          </p:cNvPr>
          <p:cNvSpPr txBox="1"/>
          <p:nvPr/>
        </p:nvSpPr>
        <p:spPr>
          <a:xfrm>
            <a:off x="3767295" y="4040532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40" name="TextBox 39">
            <a:hlinkClick r:id="" action="ppaction://noaction">
              <a:snd r:embed="rId10" name="Five.wav"/>
            </a:hlinkClick>
            <a:extLst>
              <a:ext uri="{FF2B5EF4-FFF2-40B4-BE49-F238E27FC236}">
                <a16:creationId xmlns:a16="http://schemas.microsoft.com/office/drawing/2014/main" id="{FEEBE8D0-A17D-4BF7-B148-5C20310B4AF4}"/>
              </a:ext>
            </a:extLst>
          </p:cNvPr>
          <p:cNvSpPr txBox="1"/>
          <p:nvPr/>
        </p:nvSpPr>
        <p:spPr>
          <a:xfrm>
            <a:off x="3767295" y="4582985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41" name="TextBox 40">
            <a:hlinkClick r:id="" action="ppaction://noaction">
              <a:snd r:embed="rId11" name="Six.wav"/>
            </a:hlinkClick>
            <a:extLst>
              <a:ext uri="{FF2B5EF4-FFF2-40B4-BE49-F238E27FC236}">
                <a16:creationId xmlns:a16="http://schemas.microsoft.com/office/drawing/2014/main" id="{7AF519BF-6393-493F-84E3-9DAC25986EC2}"/>
              </a:ext>
            </a:extLst>
          </p:cNvPr>
          <p:cNvSpPr txBox="1"/>
          <p:nvPr/>
        </p:nvSpPr>
        <p:spPr>
          <a:xfrm>
            <a:off x="3767295" y="5125438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42" name="TextBox 41">
            <a:hlinkClick r:id="" action="ppaction://noaction">
              <a:snd r:embed="rId12" name="Seven.wav"/>
            </a:hlinkClick>
            <a:extLst>
              <a:ext uri="{FF2B5EF4-FFF2-40B4-BE49-F238E27FC236}">
                <a16:creationId xmlns:a16="http://schemas.microsoft.com/office/drawing/2014/main" id="{C2EE8352-C31B-4FD9-84ED-1ABDB0DC8768}"/>
              </a:ext>
            </a:extLst>
          </p:cNvPr>
          <p:cNvSpPr txBox="1"/>
          <p:nvPr/>
        </p:nvSpPr>
        <p:spPr>
          <a:xfrm>
            <a:off x="3767295" y="5667893"/>
            <a:ext cx="457200" cy="400110"/>
          </a:xfrm>
          <a:prstGeom prst="rect">
            <a:avLst/>
          </a:prstGeom>
          <a:solidFill>
            <a:srgbClr val="DAA5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62299F2-336D-47DB-8042-A2BF04C8E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07" y="2413173"/>
            <a:ext cx="372635" cy="3881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90563EB-D1EF-45F3-B1A6-59126EB0978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07" y="2955626"/>
            <a:ext cx="372635" cy="3881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8C1F73-B705-433A-9276-B15D3D2E5D0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82" y="3498079"/>
            <a:ext cx="372635" cy="3881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FDA0A95-6B9C-4CFD-9736-0F989EA838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82" y="4040532"/>
            <a:ext cx="372635" cy="38816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067136D-D2D1-4B39-A1D3-90DF2AC96D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07" y="4601448"/>
            <a:ext cx="372635" cy="3881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2F9069D-9FBD-468D-B11A-C9811FEBD6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507" y="5125438"/>
            <a:ext cx="372635" cy="3881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D22F2D8-EE2A-4151-8168-94EB837D6FB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82" y="5667893"/>
            <a:ext cx="372635" cy="3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14103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Zusammen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oder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allein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78181" y="247046"/>
            <a:ext cx="217914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31881-3C03-4DD0-8481-641B959D38FD}"/>
              </a:ext>
            </a:extLst>
          </p:cNvPr>
          <p:cNvSpPr txBox="1"/>
          <p:nvPr/>
        </p:nvSpPr>
        <p:spPr>
          <a:xfrm>
            <a:off x="148733" y="1325737"/>
            <a:ext cx="1153073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Und was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machst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du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Freunden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zusammen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? Was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machst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du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allein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?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Finde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Verben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im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Wörterbuch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Sätze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i="1" dirty="0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GB" sz="2000" b="1" i="1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Beispiel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		</a:t>
            </a:r>
            <a:r>
              <a:rPr lang="en-GB" sz="2000" b="1" i="1" dirty="0" err="1">
                <a:solidFill>
                  <a:srgbClr val="DAA521"/>
                </a:solidFill>
                <a:latin typeface="Lucida Handwriting" panose="03010101010101010101" pitchFamily="66" charset="0"/>
              </a:rPr>
              <a:t>Wir</a:t>
            </a:r>
            <a:r>
              <a:rPr lang="en-GB" sz="2000" i="1" dirty="0">
                <a:solidFill>
                  <a:srgbClr val="DAA521"/>
                </a:solidFill>
                <a:latin typeface="Lucida Handwriting" panose="03010101010101010101" pitchFamily="66" charset="0"/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sitz</a:t>
            </a:r>
            <a:r>
              <a:rPr lang="en-GB" sz="2000" b="1" i="1" dirty="0" err="1">
                <a:solidFill>
                  <a:srgbClr val="DAA521"/>
                </a:solidFill>
                <a:latin typeface="Lucida Handwriting" panose="03010101010101010101" pitchFamily="66" charset="0"/>
              </a:rPr>
              <a:t>en</a:t>
            </a:r>
            <a:r>
              <a:rPr lang="en-GB" sz="2000" b="1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zusammen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im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 Garten.</a:t>
            </a:r>
          </a:p>
          <a:p>
            <a:r>
              <a:rPr lang="en-GB" sz="2000" b="1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			</a:t>
            </a:r>
          </a:p>
          <a:p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			</a:t>
            </a:r>
            <a:r>
              <a:rPr lang="en-GB" sz="2000" b="1" i="1" dirty="0">
                <a:solidFill>
                  <a:srgbClr val="DAA521"/>
                </a:solidFill>
                <a:latin typeface="Lucida Handwriting" panose="03010101010101010101" pitchFamily="66" charset="0"/>
              </a:rPr>
              <a:t>Ich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 les</a:t>
            </a:r>
            <a:r>
              <a:rPr lang="en-GB" sz="2000" b="1" i="1" dirty="0">
                <a:solidFill>
                  <a:srgbClr val="DAA521"/>
                </a:solidFill>
                <a:latin typeface="Lucida Handwriting" panose="03010101010101010101" pitchFamily="66" charset="0"/>
              </a:rPr>
              <a:t>e </a:t>
            </a:r>
            <a:r>
              <a:rPr lang="en-GB" sz="2000" b="1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allein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 </a:t>
            </a:r>
            <a:r>
              <a:rPr lang="en-GB" sz="2000" i="1" dirty="0" err="1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im</a:t>
            </a:r>
            <a:r>
              <a:rPr lang="en-GB" sz="2000" i="1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 Zimmer.</a:t>
            </a:r>
          </a:p>
          <a:p>
            <a:endParaRPr lang="en-GB" sz="2000" i="1" dirty="0">
              <a:solidFill>
                <a:schemeClr val="accent5">
                  <a:lumMod val="50000"/>
                </a:schemeClr>
              </a:solidFill>
              <a:latin typeface="Lucida Handwriting" panose="03010101010101010101" pitchFamily="66" charset="0"/>
            </a:endParaRPr>
          </a:p>
          <a:p>
            <a:endParaRPr lang="en-GB" sz="1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1. Ich …					4.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Wir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…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2.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Wir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…					5. Ich …</a:t>
            </a:r>
          </a:p>
          <a:p>
            <a:pPr>
              <a:lnSpc>
                <a:spcPct val="250000"/>
              </a:lnSpc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3. Ich …					6.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Wir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…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CA47239-9273-4FF7-A460-43F76528321D}"/>
              </a:ext>
            </a:extLst>
          </p:cNvPr>
          <p:cNvSpPr/>
          <p:nvPr/>
        </p:nvSpPr>
        <p:spPr>
          <a:xfrm>
            <a:off x="9190495" y="1995581"/>
            <a:ext cx="2723779" cy="1755009"/>
          </a:xfrm>
          <a:prstGeom prst="wedgeRoundRectCallout">
            <a:avLst>
              <a:gd name="adj1" fmla="val -63974"/>
              <a:gd name="adj2" fmla="val -2392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dirty="0" err="1"/>
              <a:t>Zusammen</a:t>
            </a:r>
            <a:r>
              <a:rPr lang="en-GB" sz="2000" dirty="0"/>
              <a:t> and </a:t>
            </a:r>
            <a:r>
              <a:rPr lang="en-GB" sz="2000" i="1" dirty="0" err="1"/>
              <a:t>allein</a:t>
            </a:r>
            <a:r>
              <a:rPr lang="en-GB" sz="2000" dirty="0"/>
              <a:t> are </a:t>
            </a:r>
            <a:r>
              <a:rPr lang="en-GB" sz="2000" b="1" dirty="0"/>
              <a:t>adverbs. </a:t>
            </a:r>
            <a:r>
              <a:rPr lang="en-GB" sz="2000" dirty="0"/>
              <a:t>Use them </a:t>
            </a:r>
            <a:r>
              <a:rPr lang="en-GB" sz="2000" b="1" dirty="0"/>
              <a:t>after the verb.</a:t>
            </a:r>
            <a:endParaRPr lang="en-GB" sz="2000" i="1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98F5DFE-C5ED-4A7B-B42F-547F2724B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13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4" t="6666" r="46876" b="4444"/>
          <a:stretch/>
        </p:blipFill>
        <p:spPr>
          <a:xfrm>
            <a:off x="10558041" y="4868134"/>
            <a:ext cx="1162880" cy="11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5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7916"/>
            <a:ext cx="8294914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>
            <a:spLocks noGrp="1"/>
          </p:cNvSpPr>
          <p:nvPr>
            <p:ph type="title"/>
          </p:nvPr>
        </p:nvSpPr>
        <p:spPr>
          <a:xfrm>
            <a:off x="0" y="294040"/>
            <a:ext cx="7396843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000" b="1" dirty="0">
                <a:solidFill>
                  <a:schemeClr val="lt1"/>
                </a:solidFill>
              </a:rPr>
              <a:t>Talking about what you and others are like</a:t>
            </a:r>
            <a:endParaRPr sz="3000" b="1" dirty="0">
              <a:solidFill>
                <a:schemeClr val="lt1"/>
              </a:solidFill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10321636" y="247046"/>
            <a:ext cx="1635691" cy="400919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Grammatik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822" y="1263073"/>
            <a:ext cx="11834355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you know, the </a:t>
            </a:r>
            <a:r>
              <a:rPr kumimoji="0" lang="en-GB" sz="21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verb </a:t>
            </a:r>
            <a:r>
              <a:rPr kumimoji="0" lang="en-GB" sz="21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sein</a:t>
            </a:r>
            <a:r>
              <a:rPr kumimoji="0" lang="en-GB" sz="21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has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irregular</a:t>
            </a:r>
            <a:r>
              <a:rPr kumimoji="0" lang="en-GB" sz="21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forms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which match the </a:t>
            </a:r>
            <a:r>
              <a:rPr kumimoji="0" lang="en-GB" sz="21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subject pronoun.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+ </a:t>
            </a:r>
            <a:r>
              <a:rPr kumimoji="0" lang="en-GB" sz="21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</a:t>
            </a:r>
            <a:r>
              <a:rPr kumimoji="0" lang="en-GB" sz="21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 of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the same as the </a:t>
            </a:r>
            <a:r>
              <a:rPr lang="en-GB" sz="2000" b="1" i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sie</a:t>
            </a:r>
            <a:r>
              <a:rPr lang="en-GB" sz="20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(they)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042" y="3503643"/>
            <a:ext cx="582174" cy="31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5548" y="3489488"/>
            <a:ext cx="582174" cy="31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75744" y="3489488"/>
            <a:ext cx="582174" cy="310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ADECE-96C2-4938-B9A3-B436EB803217}"/>
              </a:ext>
            </a:extLst>
          </p:cNvPr>
          <p:cNvSpPr txBox="1"/>
          <p:nvPr/>
        </p:nvSpPr>
        <p:spPr>
          <a:xfrm>
            <a:off x="189918" y="1794363"/>
            <a:ext cx="470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bin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Einzelkind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EF3CA3-0736-4C2E-9685-F35F45FE348A}"/>
              </a:ext>
            </a:extLst>
          </p:cNvPr>
          <p:cNvSpPr txBox="1"/>
          <p:nvPr/>
        </p:nvSpPr>
        <p:spPr>
          <a:xfrm>
            <a:off x="4767624" y="1794363"/>
            <a:ext cx="3640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Du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nett.	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9BCDF8-5983-4334-873F-88DD3781F527}"/>
              </a:ext>
            </a:extLst>
          </p:cNvPr>
          <p:cNvSpPr txBox="1"/>
          <p:nvPr/>
        </p:nvSpPr>
        <p:spPr>
          <a:xfrm>
            <a:off x="8399264" y="1794363"/>
            <a:ext cx="284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Sängerin</a:t>
            </a:r>
            <a:r>
              <a:rPr lang="en-GB" sz="20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A5CFAE-64BA-42EA-B97B-C8587615C2B3}"/>
              </a:ext>
            </a:extLst>
          </p:cNvPr>
          <p:cNvSpPr txBox="1"/>
          <p:nvPr/>
        </p:nvSpPr>
        <p:spPr>
          <a:xfrm>
            <a:off x="4777498" y="1888554"/>
            <a:ext cx="47635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3E40A8-0B09-4C1F-9717-7E25FA66CEC9}"/>
              </a:ext>
            </a:extLst>
          </p:cNvPr>
          <p:cNvSpPr txBox="1"/>
          <p:nvPr/>
        </p:nvSpPr>
        <p:spPr>
          <a:xfrm>
            <a:off x="8371617" y="1869795"/>
            <a:ext cx="533401" cy="309634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622FB9-67DB-4991-8552-686056DF6170}"/>
              </a:ext>
            </a:extLst>
          </p:cNvPr>
          <p:cNvSpPr txBox="1"/>
          <p:nvPr/>
        </p:nvSpPr>
        <p:spPr>
          <a:xfrm>
            <a:off x="216722" y="1883165"/>
            <a:ext cx="520474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781AB9-3EF3-42C7-89C9-BC4A417C57D3}"/>
              </a:ext>
            </a:extLst>
          </p:cNvPr>
          <p:cNvSpPr txBox="1"/>
          <p:nvPr/>
        </p:nvSpPr>
        <p:spPr>
          <a:xfrm>
            <a:off x="178822" y="3202915"/>
            <a:ext cx="4706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Einzelkind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only children.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46F45F0-E059-47D5-8354-0AD98B5B5CFC}"/>
              </a:ext>
            </a:extLst>
          </p:cNvPr>
          <p:cNvSpPr txBox="1"/>
          <p:nvPr/>
        </p:nvSpPr>
        <p:spPr>
          <a:xfrm>
            <a:off x="4756528" y="3207246"/>
            <a:ext cx="3640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DAA521"/>
                </a:solidFill>
                <a:latin typeface="Century Gothic" panose="020B0502020202020204" pitchFamily="34" charset="0"/>
              </a:rPr>
              <a:t>sind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nice.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281AD2-BD41-4926-A244-DB67D625E4B3}"/>
              </a:ext>
            </a:extLst>
          </p:cNvPr>
          <p:cNvSpPr txBox="1"/>
          <p:nvPr/>
        </p:nvSpPr>
        <p:spPr>
          <a:xfrm>
            <a:off x="8399263" y="3211311"/>
            <a:ext cx="3986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Sänger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singers.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DA5076-95DC-430B-ACF8-500F3283B850}"/>
              </a:ext>
            </a:extLst>
          </p:cNvPr>
          <p:cNvSpPr txBox="1"/>
          <p:nvPr/>
        </p:nvSpPr>
        <p:spPr>
          <a:xfrm>
            <a:off x="4766402" y="3301437"/>
            <a:ext cx="47635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B6BABB-FC5D-467B-A662-6480E6515FA4}"/>
              </a:ext>
            </a:extLst>
          </p:cNvPr>
          <p:cNvSpPr txBox="1"/>
          <p:nvPr/>
        </p:nvSpPr>
        <p:spPr>
          <a:xfrm>
            <a:off x="8388168" y="3276490"/>
            <a:ext cx="533401" cy="309634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AAFE847-5C9C-4F48-9E2A-662540B390CB}"/>
              </a:ext>
            </a:extLst>
          </p:cNvPr>
          <p:cNvSpPr txBox="1"/>
          <p:nvPr/>
        </p:nvSpPr>
        <p:spPr>
          <a:xfrm>
            <a:off x="205626" y="3291717"/>
            <a:ext cx="49059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CE903B-2B54-4DCB-9E90-F41DA0BF44F9}"/>
              </a:ext>
            </a:extLst>
          </p:cNvPr>
          <p:cNvSpPr txBox="1"/>
          <p:nvPr/>
        </p:nvSpPr>
        <p:spPr>
          <a:xfrm>
            <a:off x="216722" y="5090115"/>
            <a:ext cx="4706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Einzelkind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only children.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9359D8-20AB-41DB-BEB0-3A47DAC76A74}"/>
              </a:ext>
            </a:extLst>
          </p:cNvPr>
          <p:cNvSpPr txBox="1"/>
          <p:nvPr/>
        </p:nvSpPr>
        <p:spPr>
          <a:xfrm>
            <a:off x="4794428" y="5094446"/>
            <a:ext cx="3640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 </a:t>
            </a:r>
            <a:r>
              <a:rPr lang="en-GB" sz="2000" b="1" dirty="0" err="1">
                <a:solidFill>
                  <a:srgbClr val="DAA521"/>
                </a:solidFill>
                <a:latin typeface="Century Gothic" panose="020B0502020202020204" pitchFamily="34" charset="0"/>
              </a:rPr>
              <a:t>sind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nett.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A52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nice.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14162C-65D6-422A-A298-ECE482AD3253}"/>
              </a:ext>
            </a:extLst>
          </p:cNvPr>
          <p:cNvSpPr txBox="1"/>
          <p:nvPr/>
        </p:nvSpPr>
        <p:spPr>
          <a:xfrm>
            <a:off x="189918" y="5160171"/>
            <a:ext cx="49059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739DB9-D03D-49AF-ACB9-0D355801BCCF}"/>
              </a:ext>
            </a:extLst>
          </p:cNvPr>
          <p:cNvSpPr txBox="1"/>
          <p:nvPr/>
        </p:nvSpPr>
        <p:spPr>
          <a:xfrm>
            <a:off x="4752162" y="5187500"/>
            <a:ext cx="49059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D09B138-9CA9-4284-943E-AECE5816A624}"/>
              </a:ext>
            </a:extLst>
          </p:cNvPr>
          <p:cNvSpPr/>
          <p:nvPr/>
        </p:nvSpPr>
        <p:spPr>
          <a:xfrm>
            <a:off x="7511593" y="2555139"/>
            <a:ext cx="4310475" cy="3193532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When using </a:t>
            </a:r>
            <a:r>
              <a:rPr lang="en-GB" sz="2000" b="1" i="1" dirty="0">
                <a:solidFill>
                  <a:schemeClr val="bg1"/>
                </a:solidFill>
              </a:rPr>
              <a:t>sein + </a:t>
            </a:r>
            <a:r>
              <a:rPr lang="en-GB" sz="2000" b="1" dirty="0">
                <a:solidFill>
                  <a:schemeClr val="bg1"/>
                </a:solidFill>
              </a:rPr>
              <a:t>noun </a:t>
            </a:r>
            <a:r>
              <a:rPr lang="en-GB" sz="2000" dirty="0">
                <a:solidFill>
                  <a:schemeClr val="bg1"/>
                </a:solidFill>
              </a:rPr>
              <a:t>to talk about yourself or others, </a:t>
            </a:r>
            <a:r>
              <a:rPr lang="en-GB" sz="2000" b="1" dirty="0">
                <a:solidFill>
                  <a:schemeClr val="bg1"/>
                </a:solidFill>
              </a:rPr>
              <a:t>no indefinite article </a:t>
            </a:r>
            <a:r>
              <a:rPr lang="en-GB" sz="2000" dirty="0">
                <a:solidFill>
                  <a:schemeClr val="bg1"/>
                </a:solidFill>
              </a:rPr>
              <a:t>is needed:</a:t>
            </a:r>
          </a:p>
          <a:p>
            <a:pPr algn="ctr"/>
            <a:endParaRPr lang="en-GB" sz="2000" b="1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Ich bin </a:t>
            </a:r>
            <a:r>
              <a:rPr lang="en-GB" sz="2000" dirty="0" err="1">
                <a:solidFill>
                  <a:schemeClr val="bg1"/>
                </a:solidFill>
              </a:rPr>
              <a:t>Einzelkind</a:t>
            </a:r>
            <a:r>
              <a:rPr lang="en-GB" sz="20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This is different from English:</a:t>
            </a:r>
          </a:p>
          <a:p>
            <a:pPr algn="ctr"/>
            <a:endParaRPr lang="en-GB" sz="2000" dirty="0">
              <a:solidFill>
                <a:schemeClr val="bg1"/>
              </a:solidFill>
            </a:endParaRPr>
          </a:p>
          <a:p>
            <a:pPr algn="ctr"/>
            <a:r>
              <a:rPr lang="en-GB" sz="2000" dirty="0">
                <a:solidFill>
                  <a:schemeClr val="bg1"/>
                </a:solidFill>
              </a:rPr>
              <a:t>I am </a:t>
            </a:r>
            <a:r>
              <a:rPr lang="en-GB" sz="2000" b="1" dirty="0">
                <a:solidFill>
                  <a:schemeClr val="bg1"/>
                </a:solidFill>
              </a:rPr>
              <a:t>an</a:t>
            </a:r>
            <a:r>
              <a:rPr lang="en-GB" sz="2000" dirty="0">
                <a:solidFill>
                  <a:schemeClr val="bg1"/>
                </a:solidFill>
              </a:rPr>
              <a:t> only child.</a:t>
            </a:r>
          </a:p>
        </p:txBody>
      </p:sp>
    </p:spTree>
    <p:extLst>
      <p:ext uri="{BB962C8B-B14F-4D97-AF65-F5344CB8AC3E}">
        <p14:creationId xmlns:p14="http://schemas.microsoft.com/office/powerpoint/2010/main" val="28017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37" grpId="0"/>
      <p:bldP spid="38" grpId="0"/>
      <p:bldP spid="39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22" grpId="0"/>
      <p:bldP spid="25" grpId="0"/>
      <p:bldP spid="26" grpId="0" animBg="1"/>
      <p:bldP spid="26" grpId="1" animBg="1"/>
      <p:bldP spid="27" grpId="0" animBg="1"/>
      <p:bldP spid="27" grpId="1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" y="186460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877" y="201592"/>
            <a:ext cx="5758378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Was </a:t>
            </a:r>
            <a:r>
              <a:rPr lang="en-GB" sz="3600" b="1" dirty="0" err="1">
                <a:solidFill>
                  <a:schemeClr val="bg1"/>
                </a:solidFill>
              </a:rPr>
              <a:t>haben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wir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gemeinsam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880035" y="154598"/>
            <a:ext cx="109318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BC4324-3123-4AE1-AC7F-419F553A33C6}"/>
              </a:ext>
            </a:extLst>
          </p:cNvPr>
          <p:cNvSpPr txBox="1"/>
          <p:nvPr/>
        </p:nvSpPr>
        <p:spPr>
          <a:xfrm>
            <a:off x="140877" y="1051932"/>
            <a:ext cx="11664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Wolfgang und Mehmet </a:t>
            </a:r>
            <a:r>
              <a:rPr lang="en-GB" sz="2000" i="1" dirty="0" err="1">
                <a:solidFill>
                  <a:schemeClr val="accent1">
                    <a:lumMod val="50000"/>
                  </a:schemeClr>
                </a:solidFill>
              </a:rPr>
              <a:t>simsen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Wolfgangs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Handy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ist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kaputt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! 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Was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haben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Wolfgang und Mehmet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gemeinsam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?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Schreib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i="1" dirty="0" err="1">
                <a:solidFill>
                  <a:schemeClr val="accent1">
                    <a:lumMod val="50000"/>
                  </a:schemeClr>
                </a:solidFill>
              </a:rPr>
              <a:t>beide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(both)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oder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</a:rPr>
              <a:t>(-)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C6502D-CE2A-4F37-9223-2DC1F7698EFA}"/>
              </a:ext>
            </a:extLst>
          </p:cNvPr>
          <p:cNvGrpSpPr/>
          <p:nvPr/>
        </p:nvGrpSpPr>
        <p:grpSpPr>
          <a:xfrm>
            <a:off x="254757" y="1907752"/>
            <a:ext cx="2858591" cy="4320864"/>
            <a:chOff x="329542" y="1840386"/>
            <a:chExt cx="2909067" cy="441619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119FB36-A156-4444-B45E-A0D53D74031A}"/>
                </a:ext>
              </a:extLst>
            </p:cNvPr>
            <p:cNvGrpSpPr/>
            <p:nvPr/>
          </p:nvGrpSpPr>
          <p:grpSpPr>
            <a:xfrm>
              <a:off x="329542" y="1840386"/>
              <a:ext cx="2909067" cy="4416193"/>
              <a:chOff x="4719331" y="2191837"/>
              <a:chExt cx="2198943" cy="40032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62E6B7A-4EC2-423F-8990-80C32B44B84B}"/>
                  </a:ext>
                </a:extLst>
              </p:cNvPr>
              <p:cNvGrpSpPr/>
              <p:nvPr/>
            </p:nvGrpSpPr>
            <p:grpSpPr>
              <a:xfrm>
                <a:off x="4719331" y="2191837"/>
                <a:ext cx="2198943" cy="4003200"/>
                <a:chOff x="-30480" y="22860"/>
                <a:chExt cx="3394710" cy="6004560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60E0CDCD-C9D7-4E3F-910C-D4E694C77DA8}"/>
                    </a:ext>
                  </a:extLst>
                </p:cNvPr>
                <p:cNvGrpSpPr/>
                <p:nvPr/>
              </p:nvGrpSpPr>
              <p:grpSpPr>
                <a:xfrm>
                  <a:off x="-30480" y="22860"/>
                  <a:ext cx="3394710" cy="6004560"/>
                  <a:chOff x="-30480" y="22860"/>
                  <a:chExt cx="3394710" cy="600456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030B3499-9BDC-49E4-B719-0698F6568925}"/>
                      </a:ext>
                    </a:extLst>
                  </p:cNvPr>
                  <p:cNvGrpSpPr/>
                  <p:nvPr/>
                </p:nvGrpSpPr>
                <p:grpSpPr>
                  <a:xfrm>
                    <a:off x="-30480" y="22860"/>
                    <a:ext cx="3394710" cy="6004560"/>
                    <a:chOff x="-30480" y="22860"/>
                    <a:chExt cx="3394710" cy="6004560"/>
                  </a:xfrm>
                </p:grpSpPr>
                <p:sp>
                  <p:nvSpPr>
                    <p:cNvPr id="30" name="Rectangle: Rounded Corners 29">
                      <a:extLst>
                        <a:ext uri="{FF2B5EF4-FFF2-40B4-BE49-F238E27FC236}">
                          <a16:creationId xmlns:a16="http://schemas.microsoft.com/office/drawing/2014/main" id="{8AC5B96D-D394-4060-9BF8-F883077B3A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480" y="22860"/>
                      <a:ext cx="3394710" cy="6004560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D749EA16-3AEA-4940-9710-A5F5950E9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400" y="396240"/>
                      <a:ext cx="3032760" cy="510921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649B573A-65F7-4978-852E-19AF0BDC3730}"/>
                      </a:ext>
                    </a:extLst>
                  </p:cNvPr>
                  <p:cNvSpPr/>
                  <p:nvPr/>
                </p:nvSpPr>
                <p:spPr>
                  <a:xfrm>
                    <a:off x="1577340" y="5593080"/>
                    <a:ext cx="316230" cy="316230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27" name="Speech Bubble: Rectangle with Corners Rounded 26">
                  <a:extLst>
                    <a:ext uri="{FF2B5EF4-FFF2-40B4-BE49-F238E27FC236}">
                      <a16:creationId xmlns:a16="http://schemas.microsoft.com/office/drawing/2014/main" id="{7BC97A99-457C-4E41-92D8-488126ED121E}"/>
                    </a:ext>
                  </a:extLst>
                </p:cNvPr>
                <p:cNvSpPr/>
                <p:nvPr/>
              </p:nvSpPr>
              <p:spPr>
                <a:xfrm>
                  <a:off x="251529" y="549535"/>
                  <a:ext cx="2830691" cy="1975332"/>
                </a:xfrm>
                <a:prstGeom prst="wedgeRoundRectCallout">
                  <a:avLst>
                    <a:gd name="adj1" fmla="val 35114"/>
                    <a:gd name="adj2" fmla="val 65490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GB" sz="1050" b="1" dirty="0">
                      <a:solidFill>
                        <a:srgbClr val="1F4E79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GB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0246EA-BB3C-4D42-85FE-66CA83C52FDC}"/>
                  </a:ext>
                </a:extLst>
              </p:cNvPr>
              <p:cNvSpPr txBox="1"/>
              <p:nvPr/>
            </p:nvSpPr>
            <p:spPr>
              <a:xfrm>
                <a:off x="4943659" y="2593021"/>
                <a:ext cx="1964488" cy="1189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Mehmet: 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Ich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denke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,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wir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haben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viel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gemeinsam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,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nicht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wahr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?</a:t>
                </a:r>
                <a:endPara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id="{374CBD6F-7370-4646-8F3B-C3B8327585CC}"/>
                </a:ext>
              </a:extLst>
            </p:cNvPr>
            <p:cNvSpPr/>
            <p:nvPr/>
          </p:nvSpPr>
          <p:spPr>
            <a:xfrm>
              <a:off x="579730" y="4046331"/>
              <a:ext cx="2419214" cy="1520001"/>
            </a:xfrm>
            <a:prstGeom prst="wedgeRoundRectCallout">
              <a:avLst>
                <a:gd name="adj1" fmla="val 36232"/>
                <a:gd name="adj2" fmla="val 64982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8006D7-1CAC-4A05-80B4-DA058B6E0F57}"/>
                </a:ext>
              </a:extLst>
            </p:cNvPr>
            <p:cNvSpPr txBox="1"/>
            <p:nvPr/>
          </p:nvSpPr>
          <p:spPr>
            <a:xfrm>
              <a:off x="626314" y="4073798"/>
              <a:ext cx="2396422" cy="1352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Wolf: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Ja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!</a:t>
              </a:r>
              <a:r>
                <a: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Wir</a:t>
              </a:r>
              <a:r>
                <a: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lesen</a:t>
              </a:r>
              <a:r>
                <a:rPr lang="en-GB" sz="2000" b="1" dirty="0">
                  <a:solidFill>
                    <a:srgbClr val="DAA52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 err="1">
                  <a:solidFill>
                    <a:srgbClr val="DAA521"/>
                  </a:solidFill>
                  <a:latin typeface="Century Gothic" panose="020B0502020202020204" pitchFamily="34" charset="0"/>
                </a:rPr>
                <a:t>beide</a:t>
              </a:r>
              <a:r>
                <a:rPr lang="en-GB" sz="2000" b="1" dirty="0">
                  <a:solidFill>
                    <a:srgbClr val="DAA52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Krimis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und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hören</a:t>
              </a:r>
              <a:r>
                <a:rPr lang="en-GB" sz="2000" b="1" dirty="0">
                  <a:solidFill>
                    <a:srgbClr val="DAA52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 err="1">
                  <a:solidFill>
                    <a:srgbClr val="DAA521"/>
                  </a:solidFill>
                  <a:latin typeface="Century Gothic" panose="020B0502020202020204" pitchFamily="34" charset="0"/>
                </a:rPr>
                <a:t>beide</a:t>
              </a:r>
              <a:r>
                <a:rPr lang="en-GB" sz="2000" b="1" dirty="0">
                  <a:solidFill>
                    <a:srgbClr val="DAA52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auch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Rockmusik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 </a:t>
              </a:r>
              <a:endParaRPr lang="en-GB" sz="2000" b="1" dirty="0">
                <a:solidFill>
                  <a:srgbClr val="1F4E79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9D5E22-6C71-47C5-8920-1463EAEDB3EC}"/>
              </a:ext>
            </a:extLst>
          </p:cNvPr>
          <p:cNvGrpSpPr/>
          <p:nvPr/>
        </p:nvGrpSpPr>
        <p:grpSpPr>
          <a:xfrm>
            <a:off x="3217352" y="1907752"/>
            <a:ext cx="2844633" cy="4320864"/>
            <a:chOff x="329542" y="1822870"/>
            <a:chExt cx="2909067" cy="441619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BDD7E76-2D9A-4500-BC82-3277EBCBEB13}"/>
                </a:ext>
              </a:extLst>
            </p:cNvPr>
            <p:cNvGrpSpPr/>
            <p:nvPr/>
          </p:nvGrpSpPr>
          <p:grpSpPr>
            <a:xfrm>
              <a:off x="329542" y="1822870"/>
              <a:ext cx="2909067" cy="4416193"/>
              <a:chOff x="4719331" y="2175959"/>
              <a:chExt cx="2198943" cy="4003200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679E2EC5-8E8E-4787-801C-25142C9B8FBD}"/>
                  </a:ext>
                </a:extLst>
              </p:cNvPr>
              <p:cNvGrpSpPr/>
              <p:nvPr/>
            </p:nvGrpSpPr>
            <p:grpSpPr>
              <a:xfrm>
                <a:off x="4719331" y="2175959"/>
                <a:ext cx="2198943" cy="4003200"/>
                <a:chOff x="-30480" y="-956"/>
                <a:chExt cx="3394710" cy="6004560"/>
              </a:xfrm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3906D46A-0BA4-4328-8078-B67875E7018E}"/>
                    </a:ext>
                  </a:extLst>
                </p:cNvPr>
                <p:cNvGrpSpPr/>
                <p:nvPr/>
              </p:nvGrpSpPr>
              <p:grpSpPr>
                <a:xfrm>
                  <a:off x="-30480" y="-956"/>
                  <a:ext cx="3394710" cy="6004560"/>
                  <a:chOff x="-30480" y="-956"/>
                  <a:chExt cx="3394710" cy="6004560"/>
                </a:xfrm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440E17B0-64A4-4FAD-80E9-6D90F0104413}"/>
                      </a:ext>
                    </a:extLst>
                  </p:cNvPr>
                  <p:cNvGrpSpPr/>
                  <p:nvPr/>
                </p:nvGrpSpPr>
                <p:grpSpPr>
                  <a:xfrm>
                    <a:off x="-30480" y="-956"/>
                    <a:ext cx="3394710" cy="6004560"/>
                    <a:chOff x="-30480" y="-956"/>
                    <a:chExt cx="3394710" cy="6004560"/>
                  </a:xfrm>
                </p:grpSpPr>
                <p:sp>
                  <p:nvSpPr>
                    <p:cNvPr id="82" name="Rectangle: Rounded Corners 81">
                      <a:extLst>
                        <a:ext uri="{FF2B5EF4-FFF2-40B4-BE49-F238E27FC236}">
                          <a16:creationId xmlns:a16="http://schemas.microsoft.com/office/drawing/2014/main" id="{5419AC26-6BF9-4C57-ACEB-6F6543FEB9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480" y="-956"/>
                      <a:ext cx="3394710" cy="6004560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 dirty="0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A9582EF9-5D8B-45D9-9F8C-9D0922CBA9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493" y="372424"/>
                      <a:ext cx="3032760" cy="510921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7314FBC2-BC9E-494C-8AF1-77E1945AB39C}"/>
                      </a:ext>
                    </a:extLst>
                  </p:cNvPr>
                  <p:cNvSpPr/>
                  <p:nvPr/>
                </p:nvSpPr>
                <p:spPr>
                  <a:xfrm>
                    <a:off x="1577340" y="5593080"/>
                    <a:ext cx="316230" cy="316230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79" name="Speech Bubble: Rectangle with Corners Rounded 78">
                  <a:extLst>
                    <a:ext uri="{FF2B5EF4-FFF2-40B4-BE49-F238E27FC236}">
                      <a16:creationId xmlns:a16="http://schemas.microsoft.com/office/drawing/2014/main" id="{5C5BCFE3-3FD6-450C-A300-5953E562C636}"/>
                    </a:ext>
                  </a:extLst>
                </p:cNvPr>
                <p:cNvSpPr/>
                <p:nvPr/>
              </p:nvSpPr>
              <p:spPr>
                <a:xfrm>
                  <a:off x="251529" y="549534"/>
                  <a:ext cx="2830691" cy="2912018"/>
                </a:xfrm>
                <a:prstGeom prst="wedgeRoundRectCallout">
                  <a:avLst>
                    <a:gd name="adj1" fmla="val 35119"/>
                    <a:gd name="adj2" fmla="val 64190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GB" sz="1050" b="1" dirty="0">
                      <a:solidFill>
                        <a:srgbClr val="1F4E79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GB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A61B6E6-EA84-4F80-A0C6-F96E6A152F80}"/>
                  </a:ext>
                </a:extLst>
              </p:cNvPr>
              <p:cNvSpPr txBox="1"/>
              <p:nvPr/>
            </p:nvSpPr>
            <p:spPr>
              <a:xfrm>
                <a:off x="4916379" y="2566713"/>
                <a:ext cx="1964488" cy="1796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Mehmet: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Das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ist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toll!</a:t>
                </a:r>
                <a:r>
                  <a:rPr lang="en-GB" sz="2000" b="1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Wir</a:t>
                </a:r>
                <a:r>
                  <a:rPr lang="en-GB" sz="2000" b="1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wohnen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auch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rgbClr val="DAA521"/>
                    </a:solidFill>
                    <a:latin typeface="Century Gothic" panose="020B0502020202020204" pitchFamily="34" charset="0"/>
                  </a:rPr>
                  <a:t>beide</a:t>
                </a:r>
                <a:r>
                  <a:rPr lang="en-GB" sz="2000" b="1" dirty="0">
                    <a:solidFill>
                      <a:srgbClr val="DAA52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in</a:t>
                </a:r>
                <a:r>
                  <a:rPr lang="en-GB" sz="2000" b="1" dirty="0">
                    <a:solidFill>
                      <a:srgbClr val="DAA52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Berlin.</a:t>
                </a:r>
                <a:r>
                  <a:rPr lang="en-GB" sz="2000" b="1" dirty="0">
                    <a:solidFill>
                      <a:schemeClr val="accent1">
                        <a:lumMod val="50000"/>
                      </a:schemeClr>
                    </a:solidFill>
                    <a:latin typeface="Century Gothic" panose="020B0502020202020204" pitchFamily="34" charset="0"/>
                  </a:rPr>
                  <a:t> Ich 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bin        </a:t>
                </a:r>
                <a:b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</a:br>
                <a:r>
                  <a:rPr lang="en-GB" sz="2000" b="1" dirty="0">
                    <a:solidFill>
                      <a:srgbClr val="DAA521"/>
                    </a:solidFill>
                    <a:latin typeface="Century Gothic" panose="020B0502020202020204" pitchFamily="34" charset="0"/>
                  </a:rPr>
                  <a:t>   (-)  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aber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Einzelkind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.</a:t>
                </a:r>
                <a:endPara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4" name="Speech Bubble: Rectangle with Corners Rounded 73">
              <a:extLst>
                <a:ext uri="{FF2B5EF4-FFF2-40B4-BE49-F238E27FC236}">
                  <a16:creationId xmlns:a16="http://schemas.microsoft.com/office/drawing/2014/main" id="{B2BDED79-4A71-4353-82CA-A14C491068B2}"/>
                </a:ext>
              </a:extLst>
            </p:cNvPr>
            <p:cNvSpPr/>
            <p:nvPr/>
          </p:nvSpPr>
          <p:spPr>
            <a:xfrm>
              <a:off x="574777" y="4795261"/>
              <a:ext cx="2419214" cy="782362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E624ADD-2C82-46A7-BBE6-7BD30E8880B0}"/>
                </a:ext>
              </a:extLst>
            </p:cNvPr>
            <p:cNvSpPr txBox="1"/>
            <p:nvPr/>
          </p:nvSpPr>
          <p:spPr>
            <a:xfrm>
              <a:off x="611276" y="4854118"/>
              <a:ext cx="2396422" cy="723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Wolf: 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Und</a:t>
              </a:r>
              <a:r>
                <a: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ich 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bin</a:t>
              </a:r>
            </a:p>
            <a:p>
              <a:r>
                <a:rPr lang="en-GB" sz="2000" b="1" dirty="0">
                  <a:solidFill>
                    <a:srgbClr val="DAA521"/>
                  </a:solidFill>
                  <a:latin typeface="Century Gothic" panose="020B0502020202020204" pitchFamily="34" charset="0"/>
                </a:rPr>
                <a:t>   (-)   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Zwilling.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45F0DA5-40A9-4499-B971-E6030E93B54D}"/>
              </a:ext>
            </a:extLst>
          </p:cNvPr>
          <p:cNvGrpSpPr/>
          <p:nvPr/>
        </p:nvGrpSpPr>
        <p:grpSpPr>
          <a:xfrm>
            <a:off x="6165989" y="1924890"/>
            <a:ext cx="2858591" cy="4320864"/>
            <a:chOff x="329542" y="1840386"/>
            <a:chExt cx="2909067" cy="4416193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6F75ECCE-D93D-4554-BD8D-E736F2567AFE}"/>
                </a:ext>
              </a:extLst>
            </p:cNvPr>
            <p:cNvGrpSpPr/>
            <p:nvPr/>
          </p:nvGrpSpPr>
          <p:grpSpPr>
            <a:xfrm>
              <a:off x="329542" y="1840386"/>
              <a:ext cx="2909067" cy="4416193"/>
              <a:chOff x="4719331" y="2191837"/>
              <a:chExt cx="2198943" cy="4003200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76F13F2C-3791-4AA0-A077-D7005230D649}"/>
                  </a:ext>
                </a:extLst>
              </p:cNvPr>
              <p:cNvGrpSpPr/>
              <p:nvPr/>
            </p:nvGrpSpPr>
            <p:grpSpPr>
              <a:xfrm>
                <a:off x="4719331" y="2191837"/>
                <a:ext cx="2198943" cy="4003200"/>
                <a:chOff x="-30480" y="22860"/>
                <a:chExt cx="3394710" cy="6004560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7FD299F0-90B3-424B-802B-19A05D3C3F47}"/>
                    </a:ext>
                  </a:extLst>
                </p:cNvPr>
                <p:cNvGrpSpPr/>
                <p:nvPr/>
              </p:nvGrpSpPr>
              <p:grpSpPr>
                <a:xfrm>
                  <a:off x="-30480" y="22860"/>
                  <a:ext cx="3394710" cy="6004560"/>
                  <a:chOff x="-30480" y="22860"/>
                  <a:chExt cx="3394710" cy="6004560"/>
                </a:xfrm>
              </p:grpSpPr>
              <p:grpSp>
                <p:nvGrpSpPr>
                  <p:cNvPr id="140" name="Group 139">
                    <a:extLst>
                      <a:ext uri="{FF2B5EF4-FFF2-40B4-BE49-F238E27FC236}">
                        <a16:creationId xmlns:a16="http://schemas.microsoft.com/office/drawing/2014/main" id="{BEC262E2-4AB9-4E44-8177-2EF072823275}"/>
                      </a:ext>
                    </a:extLst>
                  </p:cNvPr>
                  <p:cNvGrpSpPr/>
                  <p:nvPr/>
                </p:nvGrpSpPr>
                <p:grpSpPr>
                  <a:xfrm>
                    <a:off x="-30480" y="22860"/>
                    <a:ext cx="3394710" cy="6004560"/>
                    <a:chOff x="-30480" y="22860"/>
                    <a:chExt cx="3394710" cy="6004560"/>
                  </a:xfrm>
                </p:grpSpPr>
                <p:sp>
                  <p:nvSpPr>
                    <p:cNvPr id="142" name="Rectangle: Rounded Corners 141">
                      <a:extLst>
                        <a:ext uri="{FF2B5EF4-FFF2-40B4-BE49-F238E27FC236}">
                          <a16:creationId xmlns:a16="http://schemas.microsoft.com/office/drawing/2014/main" id="{A8D4B797-47B1-438B-9638-0B84CCF271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480" y="22860"/>
                      <a:ext cx="3394710" cy="6004560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3" name="Rectangle 142">
                      <a:extLst>
                        <a:ext uri="{FF2B5EF4-FFF2-40B4-BE49-F238E27FC236}">
                          <a16:creationId xmlns:a16="http://schemas.microsoft.com/office/drawing/2014/main" id="{447D8253-0F81-4161-A775-B505F1E575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494" y="379433"/>
                      <a:ext cx="3032760" cy="510921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 dirty="0"/>
                    </a:p>
                  </p:txBody>
                </p:sp>
              </p:grp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C2ABE518-0345-4355-B77B-C790B5062464}"/>
                      </a:ext>
                    </a:extLst>
                  </p:cNvPr>
                  <p:cNvSpPr/>
                  <p:nvPr/>
                </p:nvSpPr>
                <p:spPr>
                  <a:xfrm>
                    <a:off x="1577340" y="5593080"/>
                    <a:ext cx="316230" cy="316230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139" name="Speech Bubble: Rectangle with Corners Rounded 138">
                  <a:extLst>
                    <a:ext uri="{FF2B5EF4-FFF2-40B4-BE49-F238E27FC236}">
                      <a16:creationId xmlns:a16="http://schemas.microsoft.com/office/drawing/2014/main" id="{41A5A31F-3737-4EF1-8875-05EC74B088A4}"/>
                    </a:ext>
                  </a:extLst>
                </p:cNvPr>
                <p:cNvSpPr/>
                <p:nvPr/>
              </p:nvSpPr>
              <p:spPr>
                <a:xfrm>
                  <a:off x="251529" y="549535"/>
                  <a:ext cx="2830691" cy="2473485"/>
                </a:xfrm>
                <a:prstGeom prst="wedgeRoundRectCallout">
                  <a:avLst>
                    <a:gd name="adj1" fmla="val 34558"/>
                    <a:gd name="adj2" fmla="val 64373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GB" sz="1050" b="1" dirty="0">
                      <a:solidFill>
                        <a:srgbClr val="1F4E79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GB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A3205878-0906-42D9-83AB-23BD2D4FB6FB}"/>
                  </a:ext>
                </a:extLst>
              </p:cNvPr>
              <p:cNvSpPr txBox="1"/>
              <p:nvPr/>
            </p:nvSpPr>
            <p:spPr>
              <a:xfrm>
                <a:off x="4936761" y="2582591"/>
                <a:ext cx="1798840" cy="1511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Mehmet: </a:t>
                </a:r>
                <a:r>
                  <a:rPr lang="en-GB" sz="2000" b="1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Wir</a:t>
                </a:r>
                <a:r>
                  <a:rPr lang="en-GB" sz="2000" b="1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sind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rgbClr val="DAA521"/>
                    </a:solidFill>
                    <a:latin typeface="Century Gothic" panose="020B0502020202020204" pitchFamily="34" charset="0"/>
                  </a:rPr>
                  <a:t>beide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praktisch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. Und </a:t>
                </a:r>
                <a:r>
                  <a:rPr lang="en-GB" sz="2000" b="1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wir</a:t>
                </a:r>
                <a:r>
                  <a:rPr lang="en-GB" sz="2000" b="1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haben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 err="1">
                    <a:solidFill>
                      <a:srgbClr val="DAA521"/>
                    </a:solidFill>
                    <a:latin typeface="Century Gothic" panose="020B0502020202020204" pitchFamily="34" charset="0"/>
                  </a:rPr>
                  <a:t>beide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Angst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vor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Katzen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! </a:t>
                </a:r>
                <a:endPara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4" name="Speech Bubble: Rectangle with Corners Rounded 133">
              <a:extLst>
                <a:ext uri="{FF2B5EF4-FFF2-40B4-BE49-F238E27FC236}">
                  <a16:creationId xmlns:a16="http://schemas.microsoft.com/office/drawing/2014/main" id="{1AE234E0-2DDD-47D9-B9E9-29DAB26828FF}"/>
                </a:ext>
              </a:extLst>
            </p:cNvPr>
            <p:cNvSpPr/>
            <p:nvPr/>
          </p:nvSpPr>
          <p:spPr>
            <a:xfrm>
              <a:off x="609743" y="4461326"/>
              <a:ext cx="2419214" cy="1130647"/>
            </a:xfrm>
            <a:prstGeom prst="wedgeRoundRectCallout">
              <a:avLst>
                <a:gd name="adj1" fmla="val 34002"/>
                <a:gd name="adj2" fmla="val 70329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9138C6B-A6F8-43B2-AFDB-EDC375DF5F08}"/>
              </a:ext>
            </a:extLst>
          </p:cNvPr>
          <p:cNvGrpSpPr/>
          <p:nvPr/>
        </p:nvGrpSpPr>
        <p:grpSpPr>
          <a:xfrm>
            <a:off x="9128583" y="1907752"/>
            <a:ext cx="2844633" cy="4320864"/>
            <a:chOff x="329542" y="1840386"/>
            <a:chExt cx="2909067" cy="4416193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E97AB384-B3EF-4A69-9573-30EE46F36749}"/>
                </a:ext>
              </a:extLst>
            </p:cNvPr>
            <p:cNvGrpSpPr/>
            <p:nvPr/>
          </p:nvGrpSpPr>
          <p:grpSpPr>
            <a:xfrm>
              <a:off x="329542" y="1840386"/>
              <a:ext cx="2909067" cy="4416193"/>
              <a:chOff x="4719331" y="2191837"/>
              <a:chExt cx="2198943" cy="4003200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2AA42CF0-B9DA-4F3A-9F0C-138560B904CF}"/>
                  </a:ext>
                </a:extLst>
              </p:cNvPr>
              <p:cNvGrpSpPr/>
              <p:nvPr/>
            </p:nvGrpSpPr>
            <p:grpSpPr>
              <a:xfrm>
                <a:off x="4719331" y="2191837"/>
                <a:ext cx="2198943" cy="4003200"/>
                <a:chOff x="-30480" y="22860"/>
                <a:chExt cx="3394710" cy="6004560"/>
              </a:xfrm>
            </p:grpSpPr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727BD9FC-CD31-4D4F-909E-D3715931A779}"/>
                    </a:ext>
                  </a:extLst>
                </p:cNvPr>
                <p:cNvGrpSpPr/>
                <p:nvPr/>
              </p:nvGrpSpPr>
              <p:grpSpPr>
                <a:xfrm>
                  <a:off x="-30480" y="22860"/>
                  <a:ext cx="3394710" cy="6004560"/>
                  <a:chOff x="-30480" y="22860"/>
                  <a:chExt cx="3394710" cy="6004560"/>
                </a:xfrm>
              </p:grpSpPr>
              <p:grpSp>
                <p:nvGrpSpPr>
                  <p:cNvPr id="152" name="Group 151">
                    <a:extLst>
                      <a:ext uri="{FF2B5EF4-FFF2-40B4-BE49-F238E27FC236}">
                        <a16:creationId xmlns:a16="http://schemas.microsoft.com/office/drawing/2014/main" id="{8772610B-0F71-4C95-A350-7D02F1E547D5}"/>
                      </a:ext>
                    </a:extLst>
                  </p:cNvPr>
                  <p:cNvGrpSpPr/>
                  <p:nvPr/>
                </p:nvGrpSpPr>
                <p:grpSpPr>
                  <a:xfrm>
                    <a:off x="-30480" y="22860"/>
                    <a:ext cx="3394710" cy="6004560"/>
                    <a:chOff x="-30480" y="22860"/>
                    <a:chExt cx="3394710" cy="6004560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F48644D2-06FD-47B8-B19B-1A977B97D8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480" y="22860"/>
                      <a:ext cx="3394710" cy="6004560"/>
                    </a:xfrm>
                    <a:prstGeom prst="round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D8196CAD-BCA4-4892-BF6F-048DC2A2F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0493" y="394967"/>
                      <a:ext cx="3032760" cy="510921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GB" dirty="0"/>
                    </a:p>
                  </p:txBody>
                </p:sp>
              </p:grpSp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836289CB-0937-40A3-9881-7183DFE86508}"/>
                      </a:ext>
                    </a:extLst>
                  </p:cNvPr>
                  <p:cNvSpPr/>
                  <p:nvPr/>
                </p:nvSpPr>
                <p:spPr>
                  <a:xfrm>
                    <a:off x="1577340" y="5593080"/>
                    <a:ext cx="316230" cy="316230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GB"/>
                  </a:p>
                </p:txBody>
              </p:sp>
            </p:grpSp>
            <p:sp>
              <p:nvSpPr>
                <p:cNvPr id="151" name="Speech Bubble: Rectangle with Corners Rounded 150">
                  <a:extLst>
                    <a:ext uri="{FF2B5EF4-FFF2-40B4-BE49-F238E27FC236}">
                      <a16:creationId xmlns:a16="http://schemas.microsoft.com/office/drawing/2014/main" id="{2411BA87-881A-41E9-947D-B77442D39DAB}"/>
                    </a:ext>
                  </a:extLst>
                </p:cNvPr>
                <p:cNvSpPr/>
                <p:nvPr/>
              </p:nvSpPr>
              <p:spPr>
                <a:xfrm>
                  <a:off x="251529" y="549535"/>
                  <a:ext cx="2830691" cy="1555405"/>
                </a:xfrm>
                <a:prstGeom prst="wedgeRoundRectCallout">
                  <a:avLst>
                    <a:gd name="adj1" fmla="val 34002"/>
                    <a:gd name="adj2" fmla="val 70329"/>
                    <a:gd name="adj3" fmla="val 16667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en-GB" sz="1050" b="1" dirty="0">
                      <a:solidFill>
                        <a:srgbClr val="1F4E79"/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 </a:t>
                  </a:r>
                  <a:endParaRPr lang="en-GB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712546AF-7D04-48F6-A8CF-B18880E2D77D}"/>
                  </a:ext>
                </a:extLst>
              </p:cNvPr>
              <p:cNvSpPr txBox="1"/>
              <p:nvPr/>
            </p:nvSpPr>
            <p:spPr>
              <a:xfrm>
                <a:off x="4906934" y="2542968"/>
                <a:ext cx="1828666" cy="940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Mehmet: Ich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gehe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GB" sz="2000" b="1" dirty="0">
                    <a:solidFill>
                      <a:srgbClr val="DAA521"/>
                    </a:solidFill>
                    <a:latin typeface="Century Gothic" panose="020B0502020202020204" pitchFamily="34" charset="0"/>
                  </a:rPr>
                  <a:t>   (-)   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aber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 in die </a:t>
                </a:r>
                <a:r>
                  <a:rPr lang="en-GB" sz="2000" dirty="0" err="1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Moschee</a:t>
                </a:r>
                <a:r>
                  <a:rPr lang="en-GB" sz="2000" dirty="0">
                    <a:solidFill>
                      <a:srgbClr val="1F4E79"/>
                    </a:solidFill>
                    <a:latin typeface="Century Gothic" panose="020B0502020202020204" pitchFamily="34" charset="0"/>
                  </a:rPr>
                  <a:t>.</a:t>
                </a:r>
                <a:endPara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46" name="Speech Bubble: Rectangle with Corners Rounded 145">
              <a:extLst>
                <a:ext uri="{FF2B5EF4-FFF2-40B4-BE49-F238E27FC236}">
                  <a16:creationId xmlns:a16="http://schemas.microsoft.com/office/drawing/2014/main" id="{7BAD3B2A-AC7E-4DBF-8D51-F82557EE1A98}"/>
                </a:ext>
              </a:extLst>
            </p:cNvPr>
            <p:cNvSpPr/>
            <p:nvPr/>
          </p:nvSpPr>
          <p:spPr>
            <a:xfrm>
              <a:off x="571207" y="3739521"/>
              <a:ext cx="2419214" cy="1817411"/>
            </a:xfrm>
            <a:prstGeom prst="wedgeRoundRectCallout">
              <a:avLst>
                <a:gd name="adj1" fmla="val 35683"/>
                <a:gd name="adj2" fmla="val 62131"/>
                <a:gd name="adj3" fmla="val 1666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050" b="1" dirty="0">
                  <a:solidFill>
                    <a:srgbClr val="1F4E79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GB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1873AEF-6D4E-4A6F-A2B1-A9609F439E60}"/>
                </a:ext>
              </a:extLst>
            </p:cNvPr>
            <p:cNvSpPr txBox="1"/>
            <p:nvPr/>
          </p:nvSpPr>
          <p:spPr>
            <a:xfrm>
              <a:off x="589124" y="3790013"/>
              <a:ext cx="2396422" cy="1667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Wolf: Ich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gehe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      </a:t>
              </a:r>
              <a:b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</a:br>
              <a:r>
                <a:rPr lang="en-GB" sz="2000" b="1" dirty="0">
                  <a:solidFill>
                    <a:srgbClr val="DAA521"/>
                  </a:solidFill>
                  <a:latin typeface="Century Gothic" panose="020B0502020202020204" pitchFamily="34" charset="0"/>
                </a:rPr>
                <a:t>   (-)   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manchmal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in die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Kirche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. Sind </a:t>
              </a:r>
              <a:r>
                <a:rPr lang="en-GB" sz="2000" b="1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wir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b="1" dirty="0" err="1">
                  <a:solidFill>
                    <a:srgbClr val="DAA521"/>
                  </a:solidFill>
                  <a:latin typeface="Century Gothic" panose="020B0502020202020204" pitchFamily="34" charset="0"/>
                </a:rPr>
                <a:t>beide</a:t>
              </a:r>
              <a:r>
                <a:rPr lang="en-GB" sz="2000" b="1" dirty="0">
                  <a:solidFill>
                    <a:srgbClr val="DAA52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nicht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auch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000" dirty="0" err="1">
                  <a:solidFill>
                    <a:srgbClr val="1F4E79"/>
                  </a:solidFill>
                  <a:latin typeface="Century Gothic" panose="020B0502020202020204" pitchFamily="34" charset="0"/>
                </a:rPr>
                <a:t>Zwillinge</a:t>
              </a:r>
              <a:r>
                <a:rPr lang="en-GB" sz="2000" dirty="0">
                  <a:solidFill>
                    <a:srgbClr val="1F4E79"/>
                  </a:solidFill>
                  <a:latin typeface="Century Gothic" panose="020B0502020202020204" pitchFamily="34" charset="0"/>
                </a:rPr>
                <a:t>?!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7F49DF6E-824F-47BD-B9E4-8DB859F637D5}"/>
              </a:ext>
            </a:extLst>
          </p:cNvPr>
          <p:cNvSpPr txBox="1"/>
          <p:nvPr/>
        </p:nvSpPr>
        <p:spPr>
          <a:xfrm>
            <a:off x="6502032" y="4528409"/>
            <a:ext cx="2343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Wolf: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Haha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,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ja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!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Ich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mag   </a:t>
            </a:r>
            <a:r>
              <a:rPr lang="en-GB" sz="2000" b="1" dirty="0">
                <a:solidFill>
                  <a:srgbClr val="DAA521"/>
                </a:solidFill>
                <a:latin typeface="Century Gothic" panose="020B0502020202020204" pitchFamily="34" charset="0"/>
              </a:rPr>
              <a:t>(-)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Mias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Katze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</a:rPr>
              <a:t>nicht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A0757A96-7828-4A42-8D09-2366D94F39A9}"/>
              </a:ext>
            </a:extLst>
          </p:cNvPr>
          <p:cNvSpPr txBox="1"/>
          <p:nvPr/>
        </p:nvSpPr>
        <p:spPr>
          <a:xfrm>
            <a:off x="1272210" y="4472821"/>
            <a:ext cx="79513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EC151F6-5845-4F07-8F96-D783A8385893}"/>
              </a:ext>
            </a:extLst>
          </p:cNvPr>
          <p:cNvSpPr txBox="1"/>
          <p:nvPr/>
        </p:nvSpPr>
        <p:spPr>
          <a:xfrm>
            <a:off x="1942197" y="4757400"/>
            <a:ext cx="79513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5318CA5-923D-454D-8FE6-B8BED8CEAFCD}"/>
              </a:ext>
            </a:extLst>
          </p:cNvPr>
          <p:cNvSpPr txBox="1"/>
          <p:nvPr/>
        </p:nvSpPr>
        <p:spPr>
          <a:xfrm>
            <a:off x="3492845" y="3612003"/>
            <a:ext cx="75118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7893FFFB-3A00-47FC-B6FE-B72521B62626}"/>
              </a:ext>
            </a:extLst>
          </p:cNvPr>
          <p:cNvSpPr txBox="1"/>
          <p:nvPr/>
        </p:nvSpPr>
        <p:spPr>
          <a:xfrm>
            <a:off x="4235125" y="3001695"/>
            <a:ext cx="79513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A0C83C8-D4F5-40C8-9E7F-3ABDC7055E73}"/>
              </a:ext>
            </a:extLst>
          </p:cNvPr>
          <p:cNvSpPr txBox="1"/>
          <p:nvPr/>
        </p:nvSpPr>
        <p:spPr>
          <a:xfrm>
            <a:off x="3526853" y="5245492"/>
            <a:ext cx="75118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ACC80D04-6968-4D0C-BA60-B46426D60E38}"/>
              </a:ext>
            </a:extLst>
          </p:cNvPr>
          <p:cNvSpPr txBox="1"/>
          <p:nvPr/>
        </p:nvSpPr>
        <p:spPr>
          <a:xfrm>
            <a:off x="6461610" y="2721743"/>
            <a:ext cx="83768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B61B1A94-2471-4839-9D8D-B0A302094D89}"/>
              </a:ext>
            </a:extLst>
          </p:cNvPr>
          <p:cNvSpPr txBox="1"/>
          <p:nvPr/>
        </p:nvSpPr>
        <p:spPr>
          <a:xfrm>
            <a:off x="6483549" y="3301145"/>
            <a:ext cx="83768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32447DA-8A8F-498A-A980-38A5CA345A5E}"/>
              </a:ext>
            </a:extLst>
          </p:cNvPr>
          <p:cNvSpPr txBox="1"/>
          <p:nvPr/>
        </p:nvSpPr>
        <p:spPr>
          <a:xfrm>
            <a:off x="7667659" y="4890940"/>
            <a:ext cx="837685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8165ECC-04C5-40EE-875A-951D4178FE83}"/>
              </a:ext>
            </a:extLst>
          </p:cNvPr>
          <p:cNvSpPr txBox="1"/>
          <p:nvPr/>
        </p:nvSpPr>
        <p:spPr>
          <a:xfrm>
            <a:off x="10167079" y="2642721"/>
            <a:ext cx="76126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0223491D-1362-4A93-A3CB-E42C10DDEF09}"/>
              </a:ext>
            </a:extLst>
          </p:cNvPr>
          <p:cNvSpPr txBox="1"/>
          <p:nvPr/>
        </p:nvSpPr>
        <p:spPr>
          <a:xfrm>
            <a:off x="9405818" y="4220632"/>
            <a:ext cx="76126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3FD01F1-9561-4483-AC38-93217D10EA0A}"/>
              </a:ext>
            </a:extLst>
          </p:cNvPr>
          <p:cNvSpPr txBox="1"/>
          <p:nvPr/>
        </p:nvSpPr>
        <p:spPr>
          <a:xfrm>
            <a:off x="9869172" y="4775426"/>
            <a:ext cx="761261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sp>
        <p:nvSpPr>
          <p:cNvPr id="177" name="Explosion: 14 Points 176">
            <a:extLst>
              <a:ext uri="{FF2B5EF4-FFF2-40B4-BE49-F238E27FC236}">
                <a16:creationId xmlns:a16="http://schemas.microsoft.com/office/drawing/2014/main" id="{2765F4C0-D88F-4B17-8E69-F11697E5BC5C}"/>
              </a:ext>
            </a:extLst>
          </p:cNvPr>
          <p:cNvSpPr/>
          <p:nvPr/>
        </p:nvSpPr>
        <p:spPr>
          <a:xfrm rot="3018273">
            <a:off x="10099314" y="3810063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Explosion: 14 Points 178">
            <a:extLst>
              <a:ext uri="{FF2B5EF4-FFF2-40B4-BE49-F238E27FC236}">
                <a16:creationId xmlns:a16="http://schemas.microsoft.com/office/drawing/2014/main" id="{6298D239-C8DE-4E61-BE3D-098268F3EAAF}"/>
              </a:ext>
            </a:extLst>
          </p:cNvPr>
          <p:cNvSpPr/>
          <p:nvPr/>
        </p:nvSpPr>
        <p:spPr>
          <a:xfrm rot="3018273">
            <a:off x="9465511" y="4742548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Explosion: 14 Points 179">
            <a:extLst>
              <a:ext uri="{FF2B5EF4-FFF2-40B4-BE49-F238E27FC236}">
                <a16:creationId xmlns:a16="http://schemas.microsoft.com/office/drawing/2014/main" id="{A31CCDA6-C5FC-46E7-B169-C51D4F63F351}"/>
              </a:ext>
            </a:extLst>
          </p:cNvPr>
          <p:cNvSpPr/>
          <p:nvPr/>
        </p:nvSpPr>
        <p:spPr>
          <a:xfrm rot="3018273">
            <a:off x="10573276" y="2271620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Explosion: 14 Points 180">
            <a:extLst>
              <a:ext uri="{FF2B5EF4-FFF2-40B4-BE49-F238E27FC236}">
                <a16:creationId xmlns:a16="http://schemas.microsoft.com/office/drawing/2014/main" id="{126F9C87-79F3-4CC3-B9E7-1DF9D8CCC661}"/>
              </a:ext>
            </a:extLst>
          </p:cNvPr>
          <p:cNvSpPr/>
          <p:nvPr/>
        </p:nvSpPr>
        <p:spPr>
          <a:xfrm rot="3018273">
            <a:off x="6548274" y="4819139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Explosion: 14 Points 181">
            <a:extLst>
              <a:ext uri="{FF2B5EF4-FFF2-40B4-BE49-F238E27FC236}">
                <a16:creationId xmlns:a16="http://schemas.microsoft.com/office/drawing/2014/main" id="{E7B2B803-54DA-4362-BB12-A731548392CC}"/>
              </a:ext>
            </a:extLst>
          </p:cNvPr>
          <p:cNvSpPr/>
          <p:nvPr/>
        </p:nvSpPr>
        <p:spPr>
          <a:xfrm rot="3018273">
            <a:off x="7067892" y="2947394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Explosion: 14 Points 182">
            <a:extLst>
              <a:ext uri="{FF2B5EF4-FFF2-40B4-BE49-F238E27FC236}">
                <a16:creationId xmlns:a16="http://schemas.microsoft.com/office/drawing/2014/main" id="{607CB123-BD60-4923-BC5B-B020697683C6}"/>
              </a:ext>
            </a:extLst>
          </p:cNvPr>
          <p:cNvSpPr/>
          <p:nvPr/>
        </p:nvSpPr>
        <p:spPr>
          <a:xfrm rot="3018273">
            <a:off x="7649931" y="2331056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Explosion: 14 Points 183">
            <a:extLst>
              <a:ext uri="{FF2B5EF4-FFF2-40B4-BE49-F238E27FC236}">
                <a16:creationId xmlns:a16="http://schemas.microsoft.com/office/drawing/2014/main" id="{456943B1-400D-46E2-BDDA-F6FB524D972F}"/>
              </a:ext>
            </a:extLst>
          </p:cNvPr>
          <p:cNvSpPr/>
          <p:nvPr/>
        </p:nvSpPr>
        <p:spPr>
          <a:xfrm rot="3018273">
            <a:off x="4039338" y="2625767"/>
            <a:ext cx="424587" cy="449327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Explosion: 14 Points 184">
            <a:extLst>
              <a:ext uri="{FF2B5EF4-FFF2-40B4-BE49-F238E27FC236}">
                <a16:creationId xmlns:a16="http://schemas.microsoft.com/office/drawing/2014/main" id="{080EB834-2710-4AE4-8B68-8F0A3DFD6220}"/>
              </a:ext>
            </a:extLst>
          </p:cNvPr>
          <p:cNvSpPr/>
          <p:nvPr/>
        </p:nvSpPr>
        <p:spPr>
          <a:xfrm rot="3018273">
            <a:off x="4320568" y="3195162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6" name="Explosion: 14 Points 185">
            <a:extLst>
              <a:ext uri="{FF2B5EF4-FFF2-40B4-BE49-F238E27FC236}">
                <a16:creationId xmlns:a16="http://schemas.microsoft.com/office/drawing/2014/main" id="{3D1761FC-9508-44F5-8B16-D36F751972BE}"/>
              </a:ext>
            </a:extLst>
          </p:cNvPr>
          <p:cNvSpPr/>
          <p:nvPr/>
        </p:nvSpPr>
        <p:spPr>
          <a:xfrm rot="3018273">
            <a:off x="4775736" y="4856998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Explosion: 14 Points 186">
            <a:extLst>
              <a:ext uri="{FF2B5EF4-FFF2-40B4-BE49-F238E27FC236}">
                <a16:creationId xmlns:a16="http://schemas.microsoft.com/office/drawing/2014/main" id="{FE48FE39-69B1-4A7B-BB36-28507104E35D}"/>
              </a:ext>
            </a:extLst>
          </p:cNvPr>
          <p:cNvSpPr/>
          <p:nvPr/>
        </p:nvSpPr>
        <p:spPr>
          <a:xfrm rot="3018273">
            <a:off x="1701572" y="4093885"/>
            <a:ext cx="488736" cy="47443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188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8" grpId="0" animBg="1"/>
      <p:bldP spid="159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7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2DF58-2B12-45FE-9ED5-BC787C264072}"/>
              </a:ext>
            </a:extLst>
          </p:cNvPr>
          <p:cNvSpPr txBox="1"/>
          <p:nvPr/>
        </p:nvSpPr>
        <p:spPr>
          <a:xfrm>
            <a:off x="224016" y="1132006"/>
            <a:ext cx="117439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Einzelkind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sein?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			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endParaRPr lang="en-GB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endParaRPr lang="en-GB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endParaRPr lang="en-GB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endParaRPr lang="en-GB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endParaRPr lang="en-GB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endParaRPr lang="en-GB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endParaRPr lang="en-GB" sz="20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457200" indent="-457200">
              <a:buAutoNum type="arabicPeriod" startAt="2"/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in die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Moschee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gehen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?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	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C15273-4F7A-47F3-A907-7F539DCC8549}"/>
              </a:ext>
            </a:extLst>
          </p:cNvPr>
          <p:cNvSpPr txBox="1"/>
          <p:nvPr/>
        </p:nvSpPr>
        <p:spPr>
          <a:xfrm>
            <a:off x="6724153" y="1873998"/>
            <a:ext cx="5467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“Bist du Einzelkind?” 			</a:t>
            </a:r>
          </a:p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“Nein, ich bin kein Einzelkind. Und du?”</a:t>
            </a:r>
          </a:p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“Nein, ich bin auch kein Einzelkind.” </a:t>
            </a:r>
          </a:p>
          <a:p>
            <a:endParaRPr lang="de-DE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Wir sind beide keine Einzelkinder.</a:t>
            </a: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644640" cy="707849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Was </a:t>
            </a:r>
            <a:r>
              <a:rPr lang="en-GB" sz="3200" b="1" dirty="0" err="1">
                <a:solidFill>
                  <a:schemeClr val="bg1"/>
                </a:solidFill>
              </a:rPr>
              <a:t>haben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wir</a:t>
            </a:r>
            <a:r>
              <a:rPr lang="en-GB" sz="3200" b="1" dirty="0">
                <a:solidFill>
                  <a:schemeClr val="bg1"/>
                </a:solidFill>
              </a:rPr>
              <a:t> </a:t>
            </a:r>
            <a:r>
              <a:rPr lang="en-GB" sz="3200" b="1" dirty="0" err="1">
                <a:solidFill>
                  <a:schemeClr val="bg1"/>
                </a:solidFill>
              </a:rPr>
              <a:t>gemeinsam</a:t>
            </a:r>
            <a:r>
              <a:rPr lang="en-GB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8900160" y="247046"/>
            <a:ext cx="305716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und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6CEECD-5F0C-410D-962F-31604060B04E}"/>
              </a:ext>
            </a:extLst>
          </p:cNvPr>
          <p:cNvSpPr/>
          <p:nvPr/>
        </p:nvSpPr>
        <p:spPr>
          <a:xfrm>
            <a:off x="9280552" y="778820"/>
            <a:ext cx="2571872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01874-0013-4DF0-8FB7-4AD35E86E6F3}"/>
              </a:ext>
            </a:extLst>
          </p:cNvPr>
          <p:cNvSpPr txBox="1"/>
          <p:nvPr/>
        </p:nvSpPr>
        <p:spPr>
          <a:xfrm>
            <a:off x="668336" y="1873998"/>
            <a:ext cx="4769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“Bist du Einzelkind?” 			</a:t>
            </a:r>
          </a:p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“Ja, ich bin Einzelkind. Und du?”	</a:t>
            </a:r>
          </a:p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“Ja, ich bin auch Einzelkind.” </a:t>
            </a:r>
          </a:p>
          <a:p>
            <a:endParaRPr lang="de-DE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Wir sind beide Einzelkinder.</a:t>
            </a: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9FE1BE-CF4E-4C60-AA95-4E9772A1233D}"/>
              </a:ext>
            </a:extLst>
          </p:cNvPr>
          <p:cNvSpPr txBox="1"/>
          <p:nvPr/>
        </p:nvSpPr>
        <p:spPr>
          <a:xfrm>
            <a:off x="675690" y="4353271"/>
            <a:ext cx="11494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Gehst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du in die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Moschee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?” 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Ja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, ich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gehe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in die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Moschee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 Und du?</a:t>
            </a: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Nein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, ich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gehe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nicht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in die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Moschee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 Ich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gehe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in die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Kirche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.” </a:t>
            </a:r>
          </a:p>
          <a:p>
            <a:endParaRPr lang="en-GB" sz="2000" u="sng" dirty="0">
              <a:solidFill>
                <a:schemeClr val="accent5">
                  <a:lumMod val="50000"/>
                </a:schemeClr>
              </a:solidFill>
              <a:latin typeface="Lucida Calligraphy" panose="03010101010101010101" pitchFamily="66" charset="0"/>
            </a:endParaRPr>
          </a:p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Ich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gehe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 in die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Moschee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 und Sara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geht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 in die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Kirche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Lucida Calligraphy" panose="03010101010101010101" pitchFamily="66" charset="0"/>
              </a:rPr>
              <a:t>.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707DA5-35AB-4CD3-8130-0A35115E1174}"/>
              </a:ext>
            </a:extLst>
          </p:cNvPr>
          <p:cNvSpPr/>
          <p:nvPr/>
        </p:nvSpPr>
        <p:spPr>
          <a:xfrm>
            <a:off x="302863" y="1873998"/>
            <a:ext cx="3627120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5DF426-67DA-4A54-8613-849D1F23612E}"/>
              </a:ext>
            </a:extLst>
          </p:cNvPr>
          <p:cNvSpPr/>
          <p:nvPr/>
        </p:nvSpPr>
        <p:spPr>
          <a:xfrm>
            <a:off x="6250200" y="1877938"/>
            <a:ext cx="3627120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3E0B4A0-7FD3-4B9B-8642-E1D0AAB1D166}"/>
              </a:ext>
            </a:extLst>
          </p:cNvPr>
          <p:cNvSpPr/>
          <p:nvPr/>
        </p:nvSpPr>
        <p:spPr>
          <a:xfrm>
            <a:off x="675690" y="4436450"/>
            <a:ext cx="3627120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 descr="Pen Clip Art">
            <a:extLst>
              <a:ext uri="{FF2B5EF4-FFF2-40B4-BE49-F238E27FC236}">
                <a16:creationId xmlns:a16="http://schemas.microsoft.com/office/drawing/2014/main" id="{A8A13E52-0F7D-4955-B4DC-866DA89E5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268">
            <a:off x="347872" y="3110122"/>
            <a:ext cx="291582" cy="3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Pen Clip Art">
            <a:extLst>
              <a:ext uri="{FF2B5EF4-FFF2-40B4-BE49-F238E27FC236}">
                <a16:creationId xmlns:a16="http://schemas.microsoft.com/office/drawing/2014/main" id="{CFD3DB6E-2D36-4649-9009-348EE8063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268">
            <a:off x="347872" y="5544038"/>
            <a:ext cx="291582" cy="3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en Clip Art">
            <a:extLst>
              <a:ext uri="{FF2B5EF4-FFF2-40B4-BE49-F238E27FC236}">
                <a16:creationId xmlns:a16="http://schemas.microsoft.com/office/drawing/2014/main" id="{B2B477EB-0917-42C2-B573-DA780F8A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268">
            <a:off x="6306271" y="3052437"/>
            <a:ext cx="291582" cy="37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9C80543-267D-4C5E-8C38-91964313AE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445" y="2246653"/>
          <a:ext cx="275386" cy="328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6" imgW="1343160" imgH="1600200" progId="Paint.Picture">
                  <p:embed/>
                </p:oleObj>
              </mc:Choice>
              <mc:Fallback>
                <p:oleObj name="Bitmap Image" r:id="rId6" imgW="1343160" imgH="1600200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D9C80543-267D-4C5E-8C38-91964313A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3445" y="2246653"/>
                        <a:ext cx="275386" cy="328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8BCAA1AB-2610-4CE9-A9BB-AFE73C17AC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3445" y="2574771"/>
          <a:ext cx="275386" cy="328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8" imgW="1343160" imgH="1600200" progId="Paint.Picture">
                  <p:embed/>
                </p:oleObj>
              </mc:Choice>
              <mc:Fallback>
                <p:oleObj name="Bitmap Image" r:id="rId8" imgW="1343160" imgH="1600200" progId="Paint.Picture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8BCAA1AB-2610-4CE9-A9BB-AFE73C17AC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3445" y="2574771"/>
                        <a:ext cx="275386" cy="328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99991F31-985C-4065-9ED9-B671A9FF09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737" y="2599352"/>
            <a:ext cx="240806" cy="281917"/>
          </a:xfrm>
          <a:prstGeom prst="rect">
            <a:avLst/>
          </a:prstGeom>
        </p:spPr>
      </p:pic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FE9B3A68-A2C2-43A9-8D49-A727D9AABB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001" y="4730206"/>
          <a:ext cx="275386" cy="328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map Image" r:id="rId10" imgW="1343160" imgH="1600200" progId="Paint.Picture">
                  <p:embed/>
                </p:oleObj>
              </mc:Choice>
              <mc:Fallback>
                <p:oleObj name="Bitmap Image" r:id="rId10" imgW="1343160" imgH="1600200" progId="Paint.Picture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FE9B3A68-A2C2-43A9-8D49-A727D9AABB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3001" y="4730206"/>
                        <a:ext cx="275386" cy="328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C89096D5-4A1A-48A2-A6CE-8D260F00C6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5737" y="2289163"/>
            <a:ext cx="240806" cy="2819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965B5CE-2E52-4E09-AE1D-65DF542F5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735" y="5091921"/>
            <a:ext cx="240806" cy="281917"/>
          </a:xfrm>
          <a:prstGeom prst="rect">
            <a:avLst/>
          </a:prstGeom>
        </p:spPr>
      </p:pic>
      <p:pic>
        <p:nvPicPr>
          <p:cNvPr id="1032" name="Picture 8" descr="Question Mark Clip Art">
            <a:extLst>
              <a:ext uri="{FF2B5EF4-FFF2-40B4-BE49-F238E27FC236}">
                <a16:creationId xmlns:a16="http://schemas.microsoft.com/office/drawing/2014/main" id="{506C95F4-6F21-4299-9A55-649290747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9" y="1874268"/>
            <a:ext cx="267802" cy="33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Question Mark Clip Art">
            <a:extLst>
              <a:ext uri="{FF2B5EF4-FFF2-40B4-BE49-F238E27FC236}">
                <a16:creationId xmlns:a16="http://schemas.microsoft.com/office/drawing/2014/main" id="{5F24151E-42B8-4571-B0A0-02D1EDF8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41" y="1868210"/>
            <a:ext cx="267802" cy="33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Question Mark Clip Art">
            <a:extLst>
              <a:ext uri="{FF2B5EF4-FFF2-40B4-BE49-F238E27FC236}">
                <a16:creationId xmlns:a16="http://schemas.microsoft.com/office/drawing/2014/main" id="{D1BEADE1-3651-4DE1-9286-04B4B123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6" y="4353271"/>
            <a:ext cx="267802" cy="33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B684143-928D-4B7C-A9B0-05412022F33B}"/>
              </a:ext>
            </a:extLst>
          </p:cNvPr>
          <p:cNvSpPr/>
          <p:nvPr/>
        </p:nvSpPr>
        <p:spPr>
          <a:xfrm>
            <a:off x="3073554" y="146711"/>
            <a:ext cx="2571872" cy="1500331"/>
          </a:xfrm>
          <a:prstGeom prst="wedgeRoundRectCallout">
            <a:avLst>
              <a:gd name="adj1" fmla="val -23850"/>
              <a:gd name="adj2" fmla="val 60898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i="1" dirty="0" err="1"/>
              <a:t>Beide</a:t>
            </a:r>
            <a:r>
              <a:rPr lang="en-GB" sz="2000" dirty="0"/>
              <a:t> and </a:t>
            </a:r>
            <a:r>
              <a:rPr lang="en-GB" sz="2000" i="1" dirty="0" err="1"/>
              <a:t>auch</a:t>
            </a:r>
            <a:r>
              <a:rPr lang="en-GB" sz="2000" dirty="0"/>
              <a:t> are </a:t>
            </a:r>
            <a:r>
              <a:rPr lang="en-GB" sz="2000" b="1" dirty="0"/>
              <a:t>adverbs. </a:t>
            </a:r>
          </a:p>
          <a:p>
            <a:pPr algn="ctr"/>
            <a:r>
              <a:rPr lang="en-GB" sz="2000" dirty="0"/>
              <a:t>They come </a:t>
            </a:r>
            <a:r>
              <a:rPr lang="en-GB" sz="2000" b="1" dirty="0"/>
              <a:t>after the verb</a:t>
            </a:r>
            <a:r>
              <a:rPr lang="en-GB" sz="2000" dirty="0"/>
              <a:t>.</a:t>
            </a:r>
            <a:endParaRPr lang="en-GB" sz="2000" i="1" dirty="0"/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EA0AC8F6-0150-4502-AC47-555EA16149B8}"/>
              </a:ext>
            </a:extLst>
          </p:cNvPr>
          <p:cNvSpPr/>
          <p:nvPr/>
        </p:nvSpPr>
        <p:spPr>
          <a:xfrm>
            <a:off x="9429234" y="146711"/>
            <a:ext cx="2571872" cy="1500331"/>
          </a:xfrm>
          <a:prstGeom prst="wedgeRoundRectCallout">
            <a:avLst>
              <a:gd name="adj1" fmla="val -23850"/>
              <a:gd name="adj2" fmla="val 60898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Remember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i="1" dirty="0" err="1"/>
              <a:t>kein</a:t>
            </a:r>
            <a:r>
              <a:rPr lang="en-GB" sz="2000" i="1" dirty="0"/>
              <a:t>(e)</a:t>
            </a:r>
            <a:r>
              <a:rPr lang="en-GB" sz="2000" dirty="0"/>
              <a:t> + noun = ‘</a:t>
            </a:r>
            <a:r>
              <a:rPr lang="en-GB" sz="2000" b="1" dirty="0"/>
              <a:t>not a’</a:t>
            </a:r>
            <a:endParaRPr lang="en-GB" sz="2000" i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79F6A97-391C-4D0C-AE21-5312EDC7C8BD}"/>
              </a:ext>
            </a:extLst>
          </p:cNvPr>
          <p:cNvSpPr/>
          <p:nvPr/>
        </p:nvSpPr>
        <p:spPr>
          <a:xfrm>
            <a:off x="513428" y="2223256"/>
            <a:ext cx="4167902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97E2DA2-CF04-43F3-A650-775E2DE91DFD}"/>
              </a:ext>
            </a:extLst>
          </p:cNvPr>
          <p:cNvSpPr/>
          <p:nvPr/>
        </p:nvSpPr>
        <p:spPr>
          <a:xfrm>
            <a:off x="703586" y="2512816"/>
            <a:ext cx="3627120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89ED0D-4E50-4F1F-BF45-16D4D855C4CE}"/>
              </a:ext>
            </a:extLst>
          </p:cNvPr>
          <p:cNvSpPr/>
          <p:nvPr/>
        </p:nvSpPr>
        <p:spPr>
          <a:xfrm>
            <a:off x="6838070" y="2196492"/>
            <a:ext cx="4823198" cy="3745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EC5E2F8-71EC-4606-883B-9EF3FF9DE550}"/>
              </a:ext>
            </a:extLst>
          </p:cNvPr>
          <p:cNvSpPr/>
          <p:nvPr/>
        </p:nvSpPr>
        <p:spPr>
          <a:xfrm>
            <a:off x="6838070" y="2526077"/>
            <a:ext cx="4454239" cy="289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9315E0D-DF13-4E4E-8AB5-E4E8ADB70750}"/>
              </a:ext>
            </a:extLst>
          </p:cNvPr>
          <p:cNvSpPr/>
          <p:nvPr/>
        </p:nvSpPr>
        <p:spPr>
          <a:xfrm>
            <a:off x="703586" y="4688435"/>
            <a:ext cx="4941840" cy="340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96D8183-FF42-4D76-9EE0-5674890E8DF3}"/>
              </a:ext>
            </a:extLst>
          </p:cNvPr>
          <p:cNvSpPr/>
          <p:nvPr/>
        </p:nvSpPr>
        <p:spPr>
          <a:xfrm>
            <a:off x="675689" y="5057490"/>
            <a:ext cx="7653301" cy="340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7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13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3725901B-0E02-274F-9B7E-6D7C73D471C2}" vid="{82AF7C57-371A-AD42-9015-4400105BBD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3</TotalTime>
  <Words>2676</Words>
  <Application>Microsoft Macintosh PowerPoint</Application>
  <PresentationFormat>Widescreen</PresentationFormat>
  <Paragraphs>402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Lucida Calligraphy</vt:lpstr>
      <vt:lpstr>Lucida Handwriting</vt:lpstr>
      <vt:lpstr>Office Theme</vt:lpstr>
      <vt:lpstr>Bitmap Image</vt:lpstr>
      <vt:lpstr>Grammar</vt:lpstr>
      <vt:lpstr>Talking about yourself and others (wir)</vt:lpstr>
      <vt:lpstr>Mein Freund Mehmet und ich</vt:lpstr>
      <vt:lpstr>Meine Woche</vt:lpstr>
      <vt:lpstr>Meine Woche (Antworten)</vt:lpstr>
      <vt:lpstr>Zusammen oder allein?</vt:lpstr>
      <vt:lpstr>Talking about what you and others are like</vt:lpstr>
      <vt:lpstr>Was haben wir gemeinsam?</vt:lpstr>
      <vt:lpstr>Was haben wir gemeinsam?</vt:lpstr>
      <vt:lpstr>Was haben wir gemeinsam?</vt:lpstr>
      <vt:lpstr>Present simple or continuous?</vt:lpstr>
      <vt:lpstr>Present simple or continuous?</vt:lpstr>
      <vt:lpstr>Present simple or continuous?</vt:lpstr>
      <vt:lpstr>Present simple or continuous?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Grammar</dc:title>
  <dc:creator>Inge Alferink</dc:creator>
  <cp:lastModifiedBy>Inge Alferink</cp:lastModifiedBy>
  <cp:revision>1</cp:revision>
  <dcterms:created xsi:type="dcterms:W3CDTF">2020-03-26T14:51:47Z</dcterms:created>
  <dcterms:modified xsi:type="dcterms:W3CDTF">2020-03-26T14:54:55Z</dcterms:modified>
</cp:coreProperties>
</file>