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Lst>
  <p:notesMasterIdLst>
    <p:notesMasterId r:id="rId33"/>
  </p:notesMasterIdLst>
  <p:sldIdLst>
    <p:sldId id="259" r:id="rId3"/>
    <p:sldId id="707" r:id="rId4"/>
    <p:sldId id="710" r:id="rId5"/>
    <p:sldId id="708" r:id="rId6"/>
    <p:sldId id="273" r:id="rId7"/>
    <p:sldId id="282" r:id="rId8"/>
    <p:sldId id="709" r:id="rId9"/>
    <p:sldId id="549" r:id="rId10"/>
    <p:sldId id="547" r:id="rId11"/>
    <p:sldId id="712" r:id="rId12"/>
    <p:sldId id="706" r:id="rId13"/>
    <p:sldId id="713" r:id="rId14"/>
    <p:sldId id="714" r:id="rId15"/>
    <p:sldId id="261" r:id="rId16"/>
    <p:sldId id="548" r:id="rId17"/>
    <p:sldId id="711" r:id="rId18"/>
    <p:sldId id="718" r:id="rId19"/>
    <p:sldId id="719" r:id="rId20"/>
    <p:sldId id="720" r:id="rId21"/>
    <p:sldId id="721" r:id="rId22"/>
    <p:sldId id="704" r:id="rId23"/>
    <p:sldId id="274" r:id="rId24"/>
    <p:sldId id="715" r:id="rId25"/>
    <p:sldId id="716" r:id="rId26"/>
    <p:sldId id="717" r:id="rId27"/>
    <p:sldId id="722" r:id="rId28"/>
    <p:sldId id="726" r:id="rId29"/>
    <p:sldId id="723" r:id="rId30"/>
    <p:sldId id="725" r:id="rId31"/>
    <p:sldId id="2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700"/>
    <a:srgbClr val="FF6600"/>
    <a:srgbClr val="EBEFF7"/>
    <a:srgbClr val="FFE8CB"/>
    <a:srgbClr val="FFF4E7"/>
    <a:srgbClr val="FEF5D2"/>
    <a:srgbClr val="FBF0D5"/>
    <a:srgbClr val="E3EAFD"/>
    <a:srgbClr val="115076"/>
    <a:srgbClr val="FA6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5" autoAdjust="0"/>
    <p:restoredTop sz="83196" autoAdjust="0"/>
  </p:normalViewPr>
  <p:slideViewPr>
    <p:cSldViewPr snapToGrid="0">
      <p:cViewPr>
        <p:scale>
          <a:sx n="86" d="100"/>
          <a:sy n="86" d="100"/>
        </p:scale>
        <p:origin x="438" y="198"/>
      </p:cViewPr>
      <p:guideLst/>
    </p:cSldViewPr>
  </p:slideViewPr>
  <p:outlineViewPr>
    <p:cViewPr>
      <p:scale>
        <a:sx n="33" d="100"/>
        <a:sy n="33" d="100"/>
      </p:scale>
      <p:origin x="0" y="-42"/>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13/09/2021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[-d] </a:t>
            </a:r>
            <a:r>
              <a:rPr lang="en-GB" sz="1200" b="0" dirty="0"/>
              <a:t>and </a:t>
            </a:r>
            <a:r>
              <a:rPr lang="en-GB" sz="1200" b="1" dirty="0"/>
              <a:t>[-d-]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relative clauses (R1, nominative)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9.2.1.2</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jemand [330] niemand [362] Blume [2463] Gegenstand [1308] Juni [1148] Meter [479] Person [357]  Zentimeter [1338] gucken/kucken [1362] wachsen [470]  aktiv [790]  beliebt [1873] meist [705] ungefähr [1458]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9.1.2.7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dich2 [217] mich2 [65] sich [14] anziehen [1436] fühlen [394] halten [155] nennen [191] waschen [2315] Bett [659]  Stuhl [1661]  verantwortlich [1042] gerade [159]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9.1.1.2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ihr4 [27] dienen [684]  erwarten [389] feiern [869] sammeln [1219] ihr seid [27/4] Dienst [1558] Ende [183] Feuer [1576] Gast [576] Holz [2221] woher [1494]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(two slides)</a:t>
            </a:r>
            <a:br>
              <a:rPr lang="en-GB" b="1" dirty="0"/>
            </a:br>
            <a:r>
              <a:rPr lang="en-GB" b="1" dirty="0"/>
              <a:t/>
            </a:r>
            <a:br>
              <a:rPr lang="en-GB" b="1" dirty="0"/>
            </a:br>
            <a:r>
              <a:rPr lang="en-GB" b="1" dirty="0"/>
              <a:t>Aim: </a:t>
            </a:r>
            <a:r>
              <a:rPr lang="en-GB" b="0" dirty="0"/>
              <a:t>to practise comprehension of German relative clause syntax.</a:t>
            </a:r>
          </a:p>
          <a:p>
            <a:r>
              <a:rPr lang="en-GB" b="0" dirty="0"/>
              <a:t/>
            </a:r>
            <a:br>
              <a:rPr lang="en-GB" b="0" dirty="0"/>
            </a:br>
            <a:r>
              <a:rPr lang="en-GB" b="1" dirty="0"/>
              <a:t>Procedure:</a:t>
            </a:r>
            <a:r>
              <a:rPr lang="en-GB" dirty="0"/>
              <a:t/>
            </a:r>
            <a:br>
              <a:rPr lang="en-GB" dirty="0"/>
            </a:br>
            <a:r>
              <a:rPr lang="en-GB" dirty="0"/>
              <a:t>1. Click to play audio.  </a:t>
            </a:r>
          </a:p>
          <a:p>
            <a:r>
              <a:rPr lang="en-GB" dirty="0"/>
              <a:t>2. Students transcribe the first part of the sentence.</a:t>
            </a:r>
          </a:p>
          <a:p>
            <a:r>
              <a:rPr lang="en-GB" dirty="0"/>
              <a:t>3. Using what they have heard/written, they select the correct sentence ending.</a:t>
            </a:r>
          </a:p>
          <a:p>
            <a:r>
              <a:rPr lang="en-GB" dirty="0"/>
              <a:t>4. Click to reveal the correct German sentence ending.</a:t>
            </a:r>
          </a:p>
          <a:p>
            <a:r>
              <a:rPr lang="en-GB" dirty="0"/>
              <a:t>5. Repeat for items 2-8.</a:t>
            </a:r>
          </a:p>
          <a:p>
            <a:r>
              <a:rPr lang="en-GB" dirty="0"/>
              <a:t>6. When all answers are revealed, click to play full sentence audio.  Encourage students to speak their answers along with the recording, to build up spoken production.</a:t>
            </a:r>
            <a:br>
              <a:rPr lang="en-GB" dirty="0"/>
            </a:br>
            <a:r>
              <a:rPr lang="en-GB" dirty="0"/>
              <a:t>7. Move to the following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sz="1200" dirty="0">
                <a:solidFill>
                  <a:schemeClr val="accent5">
                    <a:lumMod val="50000"/>
                  </a:schemeClr>
                </a:solidFill>
              </a:rPr>
              <a:t>1. </a:t>
            </a:r>
            <a:r>
              <a:rPr lang="en-GB" sz="1200" dirty="0" err="1">
                <a:solidFill>
                  <a:schemeClr val="accent5">
                    <a:lumMod val="50000"/>
                  </a:schemeClr>
                </a:solidFill>
              </a:rPr>
              <a:t>Edelweiß</a:t>
            </a:r>
            <a:r>
              <a:rPr lang="en-GB" sz="1200" dirty="0">
                <a:solidFill>
                  <a:schemeClr val="accent5">
                    <a:lumMod val="50000"/>
                  </a:schemeClr>
                </a:solidFill>
              </a:rPr>
              <a:t>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eine</a:t>
            </a:r>
            <a:r>
              <a:rPr lang="en-GB" sz="1200" dirty="0">
                <a:solidFill>
                  <a:schemeClr val="accent5">
                    <a:lumMod val="50000"/>
                  </a:schemeClr>
                </a:solidFill>
              </a:rPr>
              <a:t> Blume, die [in den Bergen </a:t>
            </a:r>
            <a:r>
              <a:rPr lang="en-GB" sz="1200" dirty="0" err="1">
                <a:solidFill>
                  <a:schemeClr val="accent5">
                    <a:lumMod val="50000"/>
                  </a:schemeClr>
                </a:solidFill>
              </a:rPr>
              <a:t>wächst</a:t>
            </a:r>
            <a:r>
              <a:rPr lang="en-GB" sz="1200" dirty="0">
                <a:solidFill>
                  <a:schemeClr val="accent5">
                    <a:lumMod val="50000"/>
                  </a:schemeClr>
                </a:solidFill>
              </a:rPr>
              <a:t>]. /</a:t>
            </a:r>
            <a:r>
              <a:rPr lang="en-GB" sz="1200" dirty="0" err="1">
                <a:solidFill>
                  <a:schemeClr val="accent5">
                    <a:lumMod val="50000"/>
                  </a:schemeClr>
                </a:solidFill>
              </a:rPr>
              <a:t>wächst</a:t>
            </a:r>
            <a:r>
              <a:rPr lang="en-GB" sz="1200" dirty="0">
                <a:solidFill>
                  <a:schemeClr val="accent5">
                    <a:lumMod val="50000"/>
                  </a:schemeClr>
                </a:solidFill>
              </a:rPr>
              <a:t> in den Bergen.</a:t>
            </a:r>
          </a:p>
          <a:p>
            <a:pPr marL="0" indent="0">
              <a:buFontTx/>
              <a:buNone/>
            </a:pPr>
            <a:r>
              <a:rPr lang="en-GB" sz="1200" dirty="0">
                <a:solidFill>
                  <a:schemeClr val="accent5">
                    <a:lumMod val="50000"/>
                  </a:schemeClr>
                </a:solidFill>
              </a:rPr>
              <a:t>2. Das </a:t>
            </a:r>
            <a:r>
              <a:rPr lang="en-GB" sz="1200" dirty="0" err="1">
                <a:solidFill>
                  <a:schemeClr val="accent5">
                    <a:lumMod val="50000"/>
                  </a:schemeClr>
                </a:solidFill>
              </a:rPr>
              <a:t>Mittsommernachtsfeuer</a:t>
            </a:r>
            <a:r>
              <a:rPr lang="en-GB" sz="1200" dirty="0">
                <a:solidFill>
                  <a:schemeClr val="accent5">
                    <a:lumMod val="50000"/>
                  </a:schemeClr>
                </a:solidFill>
              </a:rPr>
              <a:t> [</a:t>
            </a:r>
            <a:r>
              <a:rPr lang="en-GB" sz="1200" dirty="0" err="1">
                <a:solidFill>
                  <a:schemeClr val="accent5">
                    <a:lumMod val="50000"/>
                  </a:schemeClr>
                </a:solidFill>
              </a:rPr>
              <a:t>findet</a:t>
            </a:r>
            <a:r>
              <a:rPr lang="en-GB" sz="1200" dirty="0">
                <a:solidFill>
                  <a:schemeClr val="accent5">
                    <a:lumMod val="50000"/>
                  </a:schemeClr>
                </a:solidFill>
              </a:rPr>
              <a:t> </a:t>
            </a:r>
            <a:r>
              <a:rPr lang="en-GB" sz="1200" dirty="0" err="1">
                <a:solidFill>
                  <a:schemeClr val="accent5">
                    <a:lumMod val="50000"/>
                  </a:schemeClr>
                </a:solidFill>
              </a:rPr>
              <a:t>im</a:t>
            </a:r>
            <a:r>
              <a:rPr lang="en-GB" sz="1200" dirty="0">
                <a:solidFill>
                  <a:schemeClr val="accent5">
                    <a:lumMod val="50000"/>
                  </a:schemeClr>
                </a:solidFill>
              </a:rPr>
              <a:t> </a:t>
            </a:r>
            <a:r>
              <a:rPr lang="en-GB" sz="1200" dirty="0" err="1">
                <a:solidFill>
                  <a:schemeClr val="accent5">
                    <a:lumMod val="50000"/>
                  </a:schemeClr>
                </a:solidFill>
              </a:rPr>
              <a:t>Juni</a:t>
            </a:r>
            <a:r>
              <a:rPr lang="en-GB" sz="1200" dirty="0">
                <a:solidFill>
                  <a:schemeClr val="accent5">
                    <a:lumMod val="50000"/>
                  </a:schemeClr>
                </a:solidFill>
              </a:rPr>
              <a:t> in </a:t>
            </a:r>
            <a:r>
              <a:rPr lang="en-GB" sz="1200" dirty="0" err="1">
                <a:solidFill>
                  <a:schemeClr val="accent5">
                    <a:lumMod val="50000"/>
                  </a:schemeClr>
                </a:solidFill>
              </a:rPr>
              <a:t>Spanien</a:t>
            </a:r>
            <a:r>
              <a:rPr lang="en-GB" sz="1200" dirty="0">
                <a:solidFill>
                  <a:schemeClr val="accent5">
                    <a:lumMod val="50000"/>
                  </a:schemeClr>
                </a:solidFill>
              </a:rPr>
              <a:t> </a:t>
            </a:r>
            <a:r>
              <a:rPr lang="en-GB" sz="1200" dirty="0" err="1">
                <a:solidFill>
                  <a:schemeClr val="accent5">
                    <a:lumMod val="50000"/>
                  </a:schemeClr>
                </a:solidFill>
              </a:rPr>
              <a:t>statt</a:t>
            </a:r>
            <a:r>
              <a:rPr lang="en-GB" sz="1200" dirty="0">
                <a:solidFill>
                  <a:schemeClr val="accent5">
                    <a:lumMod val="50000"/>
                  </a:schemeClr>
                </a:solidFill>
              </a:rPr>
              <a:t>]. / </a:t>
            </a:r>
            <a:r>
              <a:rPr lang="en-GB" sz="1200" dirty="0" err="1">
                <a:solidFill>
                  <a:schemeClr val="accent5">
                    <a:lumMod val="50000"/>
                  </a:schemeClr>
                </a:solidFill>
              </a:rPr>
              <a:t>im</a:t>
            </a:r>
            <a:r>
              <a:rPr lang="en-GB" sz="1200" dirty="0">
                <a:solidFill>
                  <a:schemeClr val="accent5">
                    <a:lumMod val="50000"/>
                  </a:schemeClr>
                </a:solidFill>
              </a:rPr>
              <a:t> </a:t>
            </a:r>
            <a:r>
              <a:rPr lang="en-GB" sz="1200" dirty="0" err="1">
                <a:solidFill>
                  <a:schemeClr val="accent5">
                    <a:lumMod val="50000"/>
                  </a:schemeClr>
                </a:solidFill>
              </a:rPr>
              <a:t>Juni</a:t>
            </a:r>
            <a:r>
              <a:rPr lang="en-GB" sz="1200" dirty="0">
                <a:solidFill>
                  <a:schemeClr val="accent5">
                    <a:lumMod val="50000"/>
                  </a:schemeClr>
                </a:solidFill>
              </a:rPr>
              <a:t> in </a:t>
            </a:r>
            <a:r>
              <a:rPr lang="en-GB" sz="1200" dirty="0" err="1">
                <a:solidFill>
                  <a:schemeClr val="accent5">
                    <a:lumMod val="50000"/>
                  </a:schemeClr>
                </a:solidFill>
              </a:rPr>
              <a:t>Spanien</a:t>
            </a:r>
            <a:r>
              <a:rPr lang="en-GB" sz="1200" dirty="0">
                <a:solidFill>
                  <a:schemeClr val="accent5">
                    <a:lumMod val="50000"/>
                  </a:schemeClr>
                </a:solidFill>
              </a:rPr>
              <a:t> </a:t>
            </a:r>
            <a:r>
              <a:rPr lang="en-GB" sz="1200" dirty="0" err="1">
                <a:solidFill>
                  <a:schemeClr val="accent5">
                    <a:lumMod val="50000"/>
                  </a:schemeClr>
                </a:solidFill>
              </a:rPr>
              <a:t>stattfindet</a:t>
            </a:r>
            <a:r>
              <a:rPr lang="en-GB" sz="1200" dirty="0">
                <a:solidFill>
                  <a:schemeClr val="accent5">
                    <a:lumMod val="50000"/>
                  </a:schemeClr>
                </a:solidFill>
              </a:rPr>
              <a:t>. </a:t>
            </a:r>
          </a:p>
          <a:p>
            <a:pPr marL="0" indent="0">
              <a:buFontTx/>
              <a:buNone/>
            </a:pPr>
            <a:r>
              <a:rPr lang="en-GB" sz="1200" dirty="0">
                <a:solidFill>
                  <a:schemeClr val="accent5">
                    <a:lumMod val="50000"/>
                  </a:schemeClr>
                </a:solidFill>
              </a:rPr>
              <a:t>3. Ein Hamburger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jemand</a:t>
            </a:r>
            <a:r>
              <a:rPr lang="en-GB" sz="1200" dirty="0">
                <a:solidFill>
                  <a:schemeClr val="accent5">
                    <a:lumMod val="50000"/>
                  </a:schemeClr>
                </a:solidFill>
              </a:rPr>
              <a:t>, der [</a:t>
            </a:r>
            <a:r>
              <a:rPr lang="en-GB" sz="1200" dirty="0" err="1">
                <a:solidFill>
                  <a:schemeClr val="accent5">
                    <a:lumMod val="50000"/>
                  </a:schemeClr>
                </a:solidFill>
              </a:rPr>
              <a:t>aus</a:t>
            </a:r>
            <a:r>
              <a:rPr lang="en-GB" sz="1200" dirty="0">
                <a:solidFill>
                  <a:schemeClr val="accent5">
                    <a:lumMod val="50000"/>
                  </a:schemeClr>
                </a:solidFill>
              </a:rPr>
              <a:t> Hamburg </a:t>
            </a:r>
            <a:r>
              <a:rPr lang="en-GB" sz="1200" dirty="0" err="1">
                <a:solidFill>
                  <a:schemeClr val="accent5">
                    <a:lumMod val="50000"/>
                  </a:schemeClr>
                </a:solidFill>
              </a:rPr>
              <a:t>kommt</a:t>
            </a:r>
            <a:r>
              <a:rPr lang="en-GB" sz="1200" dirty="0">
                <a:solidFill>
                  <a:schemeClr val="accent5">
                    <a:lumMod val="50000"/>
                  </a:schemeClr>
                </a:solidFill>
              </a:rPr>
              <a:t>]. / </a:t>
            </a:r>
            <a:r>
              <a:rPr lang="en-GB" sz="1200" dirty="0" err="1">
                <a:solidFill>
                  <a:schemeClr val="accent5">
                    <a:lumMod val="50000"/>
                  </a:schemeClr>
                </a:solidFill>
              </a:rPr>
              <a:t>kommt</a:t>
            </a:r>
            <a:r>
              <a:rPr lang="en-GB" sz="1200" dirty="0">
                <a:solidFill>
                  <a:schemeClr val="accent5">
                    <a:lumMod val="50000"/>
                  </a:schemeClr>
                </a:solidFill>
              </a:rPr>
              <a:t> </a:t>
            </a:r>
            <a:r>
              <a:rPr lang="en-GB" sz="1200" dirty="0" err="1">
                <a:solidFill>
                  <a:schemeClr val="accent5">
                    <a:lumMod val="50000"/>
                  </a:schemeClr>
                </a:solidFill>
              </a:rPr>
              <a:t>aus</a:t>
            </a:r>
            <a:r>
              <a:rPr lang="en-GB" sz="1200" dirty="0">
                <a:solidFill>
                  <a:schemeClr val="accent5">
                    <a:lumMod val="50000"/>
                  </a:schemeClr>
                </a:solidFill>
              </a:rPr>
              <a:t> Hamburg.</a:t>
            </a:r>
          </a:p>
          <a:p>
            <a:pPr marL="0" indent="0">
              <a:buFontTx/>
              <a:buNone/>
            </a:pPr>
            <a:r>
              <a:rPr lang="en-GB" sz="1200" dirty="0">
                <a:solidFill>
                  <a:schemeClr val="accent5">
                    <a:lumMod val="50000"/>
                  </a:schemeClr>
                </a:solidFill>
              </a:rPr>
              <a:t>4. Joanna </a:t>
            </a:r>
            <a:r>
              <a:rPr lang="en-GB" sz="1200" dirty="0" err="1">
                <a:solidFill>
                  <a:schemeClr val="accent5">
                    <a:lumMod val="50000"/>
                  </a:schemeClr>
                </a:solidFill>
              </a:rPr>
              <a:t>Quaas</a:t>
            </a:r>
            <a:r>
              <a:rPr lang="en-GB" sz="1200" dirty="0">
                <a:solidFill>
                  <a:schemeClr val="accent5">
                    <a:lumMod val="50000"/>
                  </a:schemeClr>
                </a:solidFill>
              </a:rPr>
              <a:t>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eine</a:t>
            </a:r>
            <a:r>
              <a:rPr lang="en-GB" sz="1200" dirty="0">
                <a:solidFill>
                  <a:schemeClr val="accent5">
                    <a:lumMod val="50000"/>
                  </a:schemeClr>
                </a:solidFill>
              </a:rPr>
              <a:t> </a:t>
            </a:r>
            <a:r>
              <a:rPr lang="en-GB" sz="1200" dirty="0" err="1">
                <a:solidFill>
                  <a:schemeClr val="accent5">
                    <a:lumMod val="50000"/>
                  </a:schemeClr>
                </a:solidFill>
              </a:rPr>
              <a:t>beliebte</a:t>
            </a:r>
            <a:r>
              <a:rPr lang="en-GB" sz="1200" dirty="0">
                <a:solidFill>
                  <a:schemeClr val="accent5">
                    <a:lumMod val="50000"/>
                  </a:schemeClr>
                </a:solidFill>
              </a:rPr>
              <a:t> Oma, die [</a:t>
            </a:r>
            <a:r>
              <a:rPr lang="en-GB" sz="1200" dirty="0" err="1">
                <a:solidFill>
                  <a:schemeClr val="accent5">
                    <a:lumMod val="50000"/>
                  </a:schemeClr>
                </a:solidFill>
              </a:rPr>
              <a:t>auch</a:t>
            </a:r>
            <a:r>
              <a:rPr lang="en-GB" sz="1200" dirty="0">
                <a:solidFill>
                  <a:schemeClr val="accent5">
                    <a:lumMod val="50000"/>
                  </a:schemeClr>
                </a:solidFill>
              </a:rPr>
              <a:t> </a:t>
            </a:r>
            <a:r>
              <a:rPr lang="en-GB" sz="1200" dirty="0" err="1">
                <a:solidFill>
                  <a:schemeClr val="accent5">
                    <a:lumMod val="50000"/>
                  </a:schemeClr>
                </a:solidFill>
              </a:rPr>
              <a:t>aktive</a:t>
            </a:r>
            <a:r>
              <a:rPr lang="en-GB" sz="1200" dirty="0">
                <a:solidFill>
                  <a:schemeClr val="accent5">
                    <a:lumMod val="50000"/>
                  </a:schemeClr>
                </a:solidFill>
              </a:rPr>
              <a:t> </a:t>
            </a:r>
            <a:r>
              <a:rPr lang="en-GB" sz="1200" dirty="0" err="1">
                <a:solidFill>
                  <a:schemeClr val="accent5">
                    <a:lumMod val="50000"/>
                  </a:schemeClr>
                </a:solidFill>
              </a:rPr>
              <a:t>Gymnastin</a:t>
            </a:r>
            <a:r>
              <a:rPr lang="en-GB" sz="1200" dirty="0">
                <a:solidFill>
                  <a:schemeClr val="accent5">
                    <a:lumMod val="50000"/>
                  </a:schemeClr>
                </a:solidFill>
              </a:rPr>
              <a:t> </a:t>
            </a:r>
            <a:r>
              <a:rPr lang="en-GB" sz="1200" dirty="0" err="1">
                <a:solidFill>
                  <a:schemeClr val="accent5">
                    <a:lumMod val="50000"/>
                  </a:schemeClr>
                </a:solidFill>
              </a:rPr>
              <a:t>ist</a:t>
            </a:r>
            <a:r>
              <a:rPr lang="en-GB" sz="1200" dirty="0">
                <a:solidFill>
                  <a:schemeClr val="accent5">
                    <a:lumMod val="50000"/>
                  </a:schemeClr>
                </a:solidFill>
              </a:rPr>
              <a:t>] /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auch</a:t>
            </a:r>
            <a:r>
              <a:rPr lang="en-GB" sz="1200" dirty="0">
                <a:solidFill>
                  <a:schemeClr val="accent5">
                    <a:lumMod val="50000"/>
                  </a:schemeClr>
                </a:solidFill>
              </a:rPr>
              <a:t> </a:t>
            </a:r>
            <a:r>
              <a:rPr lang="en-GB" sz="1200" dirty="0" err="1">
                <a:solidFill>
                  <a:schemeClr val="accent5">
                    <a:lumMod val="50000"/>
                  </a:schemeClr>
                </a:solidFill>
              </a:rPr>
              <a:t>aktive</a:t>
            </a:r>
            <a:r>
              <a:rPr lang="en-GB" sz="1200" dirty="0">
                <a:solidFill>
                  <a:schemeClr val="accent5">
                    <a:lumMod val="50000"/>
                  </a:schemeClr>
                </a:solidFill>
              </a:rPr>
              <a:t> </a:t>
            </a:r>
            <a:r>
              <a:rPr lang="en-GB" sz="1200" dirty="0" err="1">
                <a:solidFill>
                  <a:schemeClr val="accent5">
                    <a:lumMod val="50000"/>
                  </a:schemeClr>
                </a:solidFill>
              </a:rPr>
              <a:t>Gymnastin</a:t>
            </a:r>
            <a:r>
              <a:rPr lang="en-GB" sz="1200" dirty="0">
                <a:solidFill>
                  <a:schemeClr val="accent5">
                    <a:lumMod val="50000"/>
                  </a:schemeClr>
                </a:solidFill>
              </a:rPr>
              <a:t>.</a:t>
            </a:r>
          </a:p>
          <a:p>
            <a:pPr marL="0" indent="0">
              <a:buFontTx/>
              <a:buNone/>
            </a:pPr>
            <a:r>
              <a:rPr lang="en-GB" sz="1200" dirty="0">
                <a:solidFill>
                  <a:schemeClr val="accent5">
                    <a:lumMod val="50000"/>
                  </a:schemeClr>
                </a:solidFill>
              </a:rPr>
              <a:t>5. Der </a:t>
            </a:r>
            <a:r>
              <a:rPr lang="en-GB" sz="1200" dirty="0" err="1">
                <a:solidFill>
                  <a:schemeClr val="accent5">
                    <a:lumMod val="50000"/>
                  </a:schemeClr>
                </a:solidFill>
              </a:rPr>
              <a:t>kleine</a:t>
            </a:r>
            <a:r>
              <a:rPr lang="en-GB" sz="1200" dirty="0">
                <a:solidFill>
                  <a:schemeClr val="accent5">
                    <a:lumMod val="50000"/>
                  </a:schemeClr>
                </a:solidFill>
              </a:rPr>
              <a:t> Chihuahua [</a:t>
            </a:r>
            <a:r>
              <a:rPr lang="en-GB" sz="1200" dirty="0" err="1">
                <a:solidFill>
                  <a:schemeClr val="accent5">
                    <a:lumMod val="50000"/>
                  </a:schemeClr>
                </a:solidFill>
              </a:rPr>
              <a:t>wird</a:t>
            </a:r>
            <a:r>
              <a:rPr lang="en-GB" sz="1200" dirty="0">
                <a:solidFill>
                  <a:schemeClr val="accent5">
                    <a:lumMod val="50000"/>
                  </a:schemeClr>
                </a:solidFill>
              </a:rPr>
              <a:t> </a:t>
            </a:r>
            <a:r>
              <a:rPr lang="en-GB" sz="1200" dirty="0" err="1">
                <a:solidFill>
                  <a:schemeClr val="accent5">
                    <a:lumMod val="50000"/>
                  </a:schemeClr>
                </a:solidFill>
              </a:rPr>
              <a:t>ungefähr</a:t>
            </a:r>
            <a:r>
              <a:rPr lang="en-GB" sz="1200" dirty="0">
                <a:solidFill>
                  <a:schemeClr val="accent5">
                    <a:lumMod val="50000"/>
                  </a:schemeClr>
                </a:solidFill>
              </a:rPr>
              <a:t> 20 </a:t>
            </a:r>
            <a:r>
              <a:rPr lang="en-GB" sz="1200" dirty="0" err="1">
                <a:solidFill>
                  <a:schemeClr val="accent5">
                    <a:lumMod val="50000"/>
                  </a:schemeClr>
                </a:solidFill>
              </a:rPr>
              <a:t>Zentimeter</a:t>
            </a:r>
            <a:r>
              <a:rPr lang="en-GB" sz="1200" dirty="0">
                <a:solidFill>
                  <a:schemeClr val="accent5">
                    <a:lumMod val="50000"/>
                  </a:schemeClr>
                </a:solidFill>
              </a:rPr>
              <a:t> </a:t>
            </a:r>
            <a:r>
              <a:rPr lang="en-GB" sz="1200" dirty="0" err="1">
                <a:solidFill>
                  <a:schemeClr val="accent5">
                    <a:lumMod val="50000"/>
                  </a:schemeClr>
                </a:solidFill>
              </a:rPr>
              <a:t>groß</a:t>
            </a:r>
            <a:r>
              <a:rPr lang="en-GB" sz="1200" dirty="0">
                <a:solidFill>
                  <a:schemeClr val="accent5">
                    <a:lumMod val="50000"/>
                  </a:schemeClr>
                </a:solidFill>
              </a:rPr>
              <a:t>]. / </a:t>
            </a:r>
            <a:r>
              <a:rPr lang="en-GB" sz="1200" dirty="0" err="1">
                <a:solidFill>
                  <a:schemeClr val="accent5">
                    <a:lumMod val="50000"/>
                  </a:schemeClr>
                </a:solidFill>
              </a:rPr>
              <a:t>ungefähr</a:t>
            </a:r>
            <a:r>
              <a:rPr lang="en-GB" sz="1200" dirty="0">
                <a:solidFill>
                  <a:schemeClr val="accent5">
                    <a:lumMod val="50000"/>
                  </a:schemeClr>
                </a:solidFill>
              </a:rPr>
              <a:t> 20 </a:t>
            </a:r>
            <a:r>
              <a:rPr lang="en-GB" sz="1200" dirty="0" err="1">
                <a:solidFill>
                  <a:schemeClr val="accent5">
                    <a:lumMod val="50000"/>
                  </a:schemeClr>
                </a:solidFill>
              </a:rPr>
              <a:t>Zentimeter</a:t>
            </a:r>
            <a:r>
              <a:rPr lang="en-GB" sz="1200" dirty="0">
                <a:solidFill>
                  <a:schemeClr val="accent5">
                    <a:lumMod val="50000"/>
                  </a:schemeClr>
                </a:solidFill>
              </a:rPr>
              <a:t> </a:t>
            </a:r>
            <a:r>
              <a:rPr lang="en-GB" sz="1200" dirty="0" err="1">
                <a:solidFill>
                  <a:schemeClr val="accent5">
                    <a:lumMod val="50000"/>
                  </a:schemeClr>
                </a:solidFill>
              </a:rPr>
              <a:t>groß</a:t>
            </a:r>
            <a:r>
              <a:rPr lang="en-GB" sz="1200" dirty="0">
                <a:solidFill>
                  <a:schemeClr val="accent5">
                    <a:lumMod val="50000"/>
                  </a:schemeClr>
                </a:solidFill>
              </a:rPr>
              <a:t> </a:t>
            </a:r>
            <a:r>
              <a:rPr lang="en-GB" sz="1200" dirty="0" err="1">
                <a:solidFill>
                  <a:schemeClr val="accent5">
                    <a:lumMod val="50000"/>
                  </a:schemeClr>
                </a:solidFill>
              </a:rPr>
              <a:t>wird</a:t>
            </a:r>
            <a:r>
              <a:rPr lang="en-GB" sz="1200" dirty="0">
                <a:solidFill>
                  <a:schemeClr val="accent5">
                    <a:lumMod val="50000"/>
                  </a:schemeClr>
                </a:solidFill>
              </a:rPr>
              <a:t>.</a:t>
            </a:r>
          </a:p>
          <a:p>
            <a:pPr marL="0" indent="0">
              <a:buFontTx/>
              <a:buNone/>
            </a:pPr>
            <a:r>
              <a:rPr lang="en-GB" sz="1200" dirty="0">
                <a:solidFill>
                  <a:schemeClr val="accent5">
                    <a:lumMod val="50000"/>
                  </a:schemeClr>
                </a:solidFill>
              </a:rPr>
              <a:t>6. </a:t>
            </a:r>
            <a:r>
              <a:rPr lang="en-GB" sz="1200" dirty="0" err="1">
                <a:solidFill>
                  <a:schemeClr val="accent5">
                    <a:lumMod val="50000"/>
                  </a:schemeClr>
                </a:solidFill>
              </a:rPr>
              <a:t>Niemand</a:t>
            </a:r>
            <a:r>
              <a:rPr lang="en-GB" sz="1200" dirty="0">
                <a:solidFill>
                  <a:schemeClr val="accent5">
                    <a:lumMod val="50000"/>
                  </a:schemeClr>
                </a:solidFill>
              </a:rPr>
              <a:t> </a:t>
            </a:r>
            <a:r>
              <a:rPr lang="en-GB" sz="1200" dirty="0" err="1">
                <a:solidFill>
                  <a:schemeClr val="accent5">
                    <a:lumMod val="50000"/>
                  </a:schemeClr>
                </a:solidFill>
              </a:rPr>
              <a:t>unter</a:t>
            </a:r>
            <a:r>
              <a:rPr lang="en-GB" sz="1200" dirty="0">
                <a:solidFill>
                  <a:schemeClr val="accent5">
                    <a:lumMod val="50000"/>
                  </a:schemeClr>
                </a:solidFill>
              </a:rPr>
              <a:t> 14  [</a:t>
            </a:r>
            <a:r>
              <a:rPr lang="en-GB" sz="1200" dirty="0" err="1">
                <a:solidFill>
                  <a:schemeClr val="accent5">
                    <a:lumMod val="50000"/>
                  </a:schemeClr>
                </a:solidFill>
              </a:rPr>
              <a:t>darf</a:t>
            </a:r>
            <a:r>
              <a:rPr lang="en-GB" sz="1200" dirty="0">
                <a:solidFill>
                  <a:schemeClr val="accent5">
                    <a:lumMod val="50000"/>
                  </a:schemeClr>
                </a:solidFill>
              </a:rPr>
              <a:t> in Deutschland </a:t>
            </a:r>
            <a:r>
              <a:rPr lang="en-GB" sz="1200" dirty="0" err="1">
                <a:solidFill>
                  <a:schemeClr val="accent5">
                    <a:lumMod val="50000"/>
                  </a:schemeClr>
                </a:solidFill>
              </a:rPr>
              <a:t>Hunde</a:t>
            </a:r>
            <a:r>
              <a:rPr lang="en-GB" sz="1200" dirty="0">
                <a:solidFill>
                  <a:schemeClr val="accent5">
                    <a:lumMod val="50000"/>
                  </a:schemeClr>
                </a:solidFill>
              </a:rPr>
              <a:t> </a:t>
            </a:r>
            <a:r>
              <a:rPr lang="en-GB" sz="1200" dirty="0" err="1">
                <a:solidFill>
                  <a:schemeClr val="accent5">
                    <a:lumMod val="50000"/>
                  </a:schemeClr>
                </a:solidFill>
              </a:rPr>
              <a:t>sitten</a:t>
            </a:r>
            <a:r>
              <a:rPr lang="en-GB" sz="1200" dirty="0">
                <a:solidFill>
                  <a:schemeClr val="accent5">
                    <a:lumMod val="50000"/>
                  </a:schemeClr>
                </a:solidFill>
              </a:rPr>
              <a:t>.] /  in Deutschland </a:t>
            </a:r>
            <a:r>
              <a:rPr lang="en-GB" sz="1200" dirty="0" err="1">
                <a:solidFill>
                  <a:schemeClr val="accent5">
                    <a:lumMod val="50000"/>
                  </a:schemeClr>
                </a:solidFill>
              </a:rPr>
              <a:t>Hunde</a:t>
            </a:r>
            <a:r>
              <a:rPr lang="en-GB" sz="1200" dirty="0">
                <a:solidFill>
                  <a:schemeClr val="accent5">
                    <a:lumMod val="50000"/>
                  </a:schemeClr>
                </a:solidFill>
              </a:rPr>
              <a:t> </a:t>
            </a:r>
            <a:r>
              <a:rPr lang="en-GB" sz="1200" dirty="0" err="1">
                <a:solidFill>
                  <a:schemeClr val="accent5">
                    <a:lumMod val="50000"/>
                  </a:schemeClr>
                </a:solidFill>
              </a:rPr>
              <a:t>sitten</a:t>
            </a:r>
            <a:r>
              <a:rPr lang="en-GB" sz="1200" dirty="0">
                <a:solidFill>
                  <a:schemeClr val="accent5">
                    <a:lumMod val="50000"/>
                  </a:schemeClr>
                </a:solidFill>
              </a:rPr>
              <a:t> </a:t>
            </a:r>
            <a:r>
              <a:rPr lang="en-GB" sz="1200" dirty="0" err="1">
                <a:solidFill>
                  <a:schemeClr val="accent5">
                    <a:lumMod val="50000"/>
                  </a:schemeClr>
                </a:solidFill>
              </a:rPr>
              <a:t>darf</a:t>
            </a:r>
            <a:r>
              <a:rPr lang="en-GB" sz="1200" dirty="0">
                <a:solidFill>
                  <a:schemeClr val="accent5">
                    <a:lumMod val="50000"/>
                  </a:schemeClr>
                </a:solidFill>
              </a:rPr>
              <a:t>]</a:t>
            </a:r>
          </a:p>
          <a:p>
            <a:pPr marL="0" indent="0">
              <a:buFontTx/>
              <a:buNone/>
            </a:pPr>
            <a:r>
              <a:rPr lang="en-GB" sz="1200" dirty="0">
                <a:solidFill>
                  <a:schemeClr val="accent5">
                    <a:lumMod val="50000"/>
                  </a:schemeClr>
                </a:solidFill>
              </a:rPr>
              <a:t>7. Angela Merkel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eine</a:t>
            </a:r>
            <a:r>
              <a:rPr lang="en-GB" sz="1200" dirty="0">
                <a:solidFill>
                  <a:schemeClr val="accent5">
                    <a:lumMod val="50000"/>
                  </a:schemeClr>
                </a:solidFill>
              </a:rPr>
              <a:t> Person, die [</a:t>
            </a:r>
            <a:r>
              <a:rPr lang="en-GB" sz="1200" dirty="0" err="1">
                <a:solidFill>
                  <a:schemeClr val="accent5">
                    <a:lumMod val="50000"/>
                  </a:schemeClr>
                </a:solidFill>
              </a:rPr>
              <a:t>sich</a:t>
            </a:r>
            <a:r>
              <a:rPr lang="en-GB" sz="1200" dirty="0">
                <a:solidFill>
                  <a:schemeClr val="accent5">
                    <a:lumMod val="50000"/>
                  </a:schemeClr>
                </a:solidFill>
              </a:rPr>
              <a:t> </a:t>
            </a:r>
            <a:r>
              <a:rPr lang="en-GB" sz="1200" dirty="0" err="1">
                <a:solidFill>
                  <a:schemeClr val="accent5">
                    <a:lumMod val="50000"/>
                  </a:schemeClr>
                </a:solidFill>
              </a:rPr>
              <a:t>für</a:t>
            </a:r>
            <a:r>
              <a:rPr lang="en-GB" sz="1200" dirty="0">
                <a:solidFill>
                  <a:schemeClr val="accent5">
                    <a:lumMod val="50000"/>
                  </a:schemeClr>
                </a:solidFill>
              </a:rPr>
              <a:t> </a:t>
            </a:r>
            <a:r>
              <a:rPr lang="en-GB" sz="1200" dirty="0" err="1">
                <a:solidFill>
                  <a:schemeClr val="accent5">
                    <a:lumMod val="50000"/>
                  </a:schemeClr>
                </a:solidFill>
              </a:rPr>
              <a:t>ihre</a:t>
            </a:r>
            <a:r>
              <a:rPr lang="en-GB" sz="1200" dirty="0">
                <a:solidFill>
                  <a:schemeClr val="accent5">
                    <a:lumMod val="50000"/>
                  </a:schemeClr>
                </a:solidFill>
              </a:rPr>
              <a:t> Nation </a:t>
            </a:r>
            <a:r>
              <a:rPr lang="en-GB" sz="1200" dirty="0" err="1">
                <a:solidFill>
                  <a:schemeClr val="accent5">
                    <a:lumMod val="50000"/>
                  </a:schemeClr>
                </a:solidFill>
              </a:rPr>
              <a:t>sehr</a:t>
            </a:r>
            <a:r>
              <a:rPr lang="en-GB" sz="1200" dirty="0">
                <a:solidFill>
                  <a:schemeClr val="accent5">
                    <a:lumMod val="50000"/>
                  </a:schemeClr>
                </a:solidFill>
              </a:rPr>
              <a:t> </a:t>
            </a:r>
            <a:r>
              <a:rPr lang="en-GB" sz="1200" dirty="0" err="1">
                <a:solidFill>
                  <a:schemeClr val="accent5">
                    <a:lumMod val="50000"/>
                  </a:schemeClr>
                </a:solidFill>
              </a:rPr>
              <a:t>verantwortlich</a:t>
            </a:r>
            <a:r>
              <a:rPr lang="en-GB" sz="1200" dirty="0">
                <a:solidFill>
                  <a:schemeClr val="accent5">
                    <a:lumMod val="50000"/>
                  </a:schemeClr>
                </a:solidFill>
              </a:rPr>
              <a:t> </a:t>
            </a:r>
            <a:r>
              <a:rPr lang="en-GB" sz="1200" dirty="0" err="1">
                <a:solidFill>
                  <a:schemeClr val="accent5">
                    <a:lumMod val="50000"/>
                  </a:schemeClr>
                </a:solidFill>
              </a:rPr>
              <a:t>fühlt</a:t>
            </a:r>
            <a:r>
              <a:rPr lang="en-GB" sz="1200" dirty="0">
                <a:solidFill>
                  <a:schemeClr val="accent5">
                    <a:lumMod val="50000"/>
                  </a:schemeClr>
                </a:solidFill>
              </a:rPr>
              <a:t>]. / </a:t>
            </a:r>
            <a:r>
              <a:rPr lang="en-GB" sz="1200" dirty="0" err="1">
                <a:solidFill>
                  <a:schemeClr val="accent5">
                    <a:lumMod val="50000"/>
                  </a:schemeClr>
                </a:solidFill>
              </a:rPr>
              <a:t>fühlt</a:t>
            </a:r>
            <a:r>
              <a:rPr lang="en-GB" sz="1200" dirty="0">
                <a:solidFill>
                  <a:schemeClr val="accent5">
                    <a:lumMod val="50000"/>
                  </a:schemeClr>
                </a:solidFill>
              </a:rPr>
              <a:t> </a:t>
            </a:r>
            <a:r>
              <a:rPr lang="en-GB" sz="1200" dirty="0" err="1">
                <a:solidFill>
                  <a:schemeClr val="accent5">
                    <a:lumMod val="50000"/>
                  </a:schemeClr>
                </a:solidFill>
              </a:rPr>
              <a:t>sich</a:t>
            </a:r>
            <a:r>
              <a:rPr lang="en-GB" sz="1200" dirty="0">
                <a:solidFill>
                  <a:schemeClr val="accent5">
                    <a:lumMod val="50000"/>
                  </a:schemeClr>
                </a:solidFill>
              </a:rPr>
              <a:t> </a:t>
            </a:r>
            <a:r>
              <a:rPr lang="en-GB" sz="1200" dirty="0" err="1">
                <a:solidFill>
                  <a:schemeClr val="accent5">
                    <a:lumMod val="50000"/>
                  </a:schemeClr>
                </a:solidFill>
              </a:rPr>
              <a:t>für</a:t>
            </a:r>
            <a:r>
              <a:rPr lang="en-GB" sz="1200" dirty="0">
                <a:solidFill>
                  <a:schemeClr val="accent5">
                    <a:lumMod val="50000"/>
                  </a:schemeClr>
                </a:solidFill>
              </a:rPr>
              <a:t> </a:t>
            </a:r>
            <a:r>
              <a:rPr lang="en-GB" sz="1200" dirty="0" err="1">
                <a:solidFill>
                  <a:schemeClr val="accent5">
                    <a:lumMod val="50000"/>
                  </a:schemeClr>
                </a:solidFill>
              </a:rPr>
              <a:t>ihre</a:t>
            </a:r>
            <a:r>
              <a:rPr lang="en-GB" sz="1200" dirty="0">
                <a:solidFill>
                  <a:schemeClr val="accent5">
                    <a:lumMod val="50000"/>
                  </a:schemeClr>
                </a:solidFill>
              </a:rPr>
              <a:t> Nation </a:t>
            </a:r>
            <a:r>
              <a:rPr lang="en-GB" sz="1200" dirty="0" err="1">
                <a:solidFill>
                  <a:schemeClr val="accent5">
                    <a:lumMod val="50000"/>
                  </a:schemeClr>
                </a:solidFill>
              </a:rPr>
              <a:t>sehr</a:t>
            </a:r>
            <a:r>
              <a:rPr lang="en-GB" sz="1200" dirty="0">
                <a:solidFill>
                  <a:schemeClr val="accent5">
                    <a:lumMod val="50000"/>
                  </a:schemeClr>
                </a:solidFill>
              </a:rPr>
              <a:t> </a:t>
            </a:r>
            <a:r>
              <a:rPr lang="en-GB" sz="1200" dirty="0" err="1">
                <a:solidFill>
                  <a:schemeClr val="accent5">
                    <a:lumMod val="50000"/>
                  </a:schemeClr>
                </a:solidFill>
              </a:rPr>
              <a:t>verantwortlich</a:t>
            </a:r>
            <a:r>
              <a:rPr lang="en-GB" sz="1200" dirty="0">
                <a:solidFill>
                  <a:schemeClr val="accent5">
                    <a:lumMod val="50000"/>
                  </a:schemeClr>
                </a:solidFill>
              </a:rPr>
              <a:t>.</a:t>
            </a:r>
          </a:p>
          <a:p>
            <a:pPr marL="0" indent="0">
              <a:buFontTx/>
              <a:buNone/>
            </a:pPr>
            <a:r>
              <a:rPr lang="en-GB" sz="1200" dirty="0">
                <a:solidFill>
                  <a:schemeClr val="accent5">
                    <a:lumMod val="50000"/>
                  </a:schemeClr>
                </a:solidFill>
              </a:rPr>
              <a:t>8. Mia und Wolfgang, </a:t>
            </a:r>
            <a:r>
              <a:rPr lang="en-GB" sz="1200" dirty="0" err="1">
                <a:solidFill>
                  <a:schemeClr val="accent5">
                    <a:lumMod val="50000"/>
                  </a:schemeClr>
                </a:solidFill>
              </a:rPr>
              <a:t>ihr</a:t>
            </a:r>
            <a:r>
              <a:rPr lang="en-GB" sz="1200" dirty="0">
                <a:solidFill>
                  <a:schemeClr val="accent5">
                    <a:lumMod val="50000"/>
                  </a:schemeClr>
                </a:solidFill>
              </a:rPr>
              <a:t> [</a:t>
            </a:r>
            <a:r>
              <a:rPr lang="en-GB" sz="1200" dirty="0" err="1">
                <a:solidFill>
                  <a:schemeClr val="accent5">
                    <a:lumMod val="50000"/>
                  </a:schemeClr>
                </a:solidFill>
              </a:rPr>
              <a:t>seid</a:t>
            </a:r>
            <a:r>
              <a:rPr lang="en-GB" sz="1200" dirty="0">
                <a:solidFill>
                  <a:schemeClr val="accent5">
                    <a:lumMod val="50000"/>
                  </a:schemeClr>
                </a:solidFill>
              </a:rPr>
              <a:t> </a:t>
            </a:r>
            <a:r>
              <a:rPr lang="en-GB" sz="1200" dirty="0" err="1">
                <a:solidFill>
                  <a:schemeClr val="accent5">
                    <a:lumMod val="50000"/>
                  </a:schemeClr>
                </a:solidFill>
              </a:rPr>
              <a:t>beide</a:t>
            </a:r>
            <a:r>
              <a:rPr lang="en-GB" sz="1200" dirty="0">
                <a:solidFill>
                  <a:schemeClr val="accent5">
                    <a:lumMod val="50000"/>
                  </a:schemeClr>
                </a:solidFill>
              </a:rPr>
              <a:t> </a:t>
            </a:r>
            <a:r>
              <a:rPr lang="en-GB" sz="1200" dirty="0" err="1">
                <a:solidFill>
                  <a:schemeClr val="accent5">
                    <a:lumMod val="50000"/>
                  </a:schemeClr>
                </a:solidFill>
              </a:rPr>
              <a:t>meine</a:t>
            </a:r>
            <a:r>
              <a:rPr lang="en-GB" sz="1200" dirty="0">
                <a:solidFill>
                  <a:schemeClr val="accent5">
                    <a:lumMod val="50000"/>
                  </a:schemeClr>
                </a:solidFill>
              </a:rPr>
              <a:t> </a:t>
            </a:r>
            <a:r>
              <a:rPr lang="en-GB" sz="1200" dirty="0" err="1">
                <a:solidFill>
                  <a:schemeClr val="accent5">
                    <a:lumMod val="50000"/>
                  </a:schemeClr>
                </a:solidFill>
              </a:rPr>
              <a:t>Lieblingsmenschen</a:t>
            </a:r>
            <a:r>
              <a:rPr lang="en-GB" sz="1200" dirty="0">
                <a:solidFill>
                  <a:schemeClr val="accent5">
                    <a:lumMod val="50000"/>
                  </a:schemeClr>
                </a:solidFill>
              </a:rPr>
              <a:t>]. / </a:t>
            </a:r>
            <a:r>
              <a:rPr lang="en-GB" sz="1200" dirty="0" err="1">
                <a:solidFill>
                  <a:schemeClr val="accent5">
                    <a:lumMod val="50000"/>
                  </a:schemeClr>
                </a:solidFill>
              </a:rPr>
              <a:t>beide</a:t>
            </a:r>
            <a:r>
              <a:rPr lang="en-GB" sz="1200" dirty="0">
                <a:solidFill>
                  <a:schemeClr val="accent5">
                    <a:lumMod val="50000"/>
                  </a:schemeClr>
                </a:solidFill>
              </a:rPr>
              <a:t> </a:t>
            </a:r>
            <a:r>
              <a:rPr lang="en-GB" sz="1200" dirty="0" err="1">
                <a:solidFill>
                  <a:schemeClr val="accent5">
                    <a:lumMod val="50000"/>
                  </a:schemeClr>
                </a:solidFill>
              </a:rPr>
              <a:t>meine</a:t>
            </a:r>
            <a:r>
              <a:rPr lang="en-GB" sz="1200" dirty="0">
                <a:solidFill>
                  <a:schemeClr val="accent5">
                    <a:lumMod val="50000"/>
                  </a:schemeClr>
                </a:solidFill>
              </a:rPr>
              <a:t> </a:t>
            </a:r>
            <a:r>
              <a:rPr lang="en-GB" sz="1200" dirty="0" err="1">
                <a:solidFill>
                  <a:schemeClr val="accent5">
                    <a:lumMod val="50000"/>
                  </a:schemeClr>
                </a:solidFill>
              </a:rPr>
              <a:t>Lieblingsmenschen</a:t>
            </a:r>
            <a:r>
              <a:rPr lang="en-GB" sz="1200" dirty="0">
                <a:solidFill>
                  <a:schemeClr val="accent5">
                    <a:lumMod val="50000"/>
                  </a:schemeClr>
                </a:solidFill>
              </a:rPr>
              <a:t> </a:t>
            </a:r>
            <a:r>
              <a:rPr lang="en-GB" sz="1200" dirty="0" err="1">
                <a:solidFill>
                  <a:schemeClr val="accent5">
                    <a:lumMod val="50000"/>
                  </a:schemeClr>
                </a:solidFill>
              </a:rPr>
              <a:t>seid</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Gymnast [&gt;5009] Hamburger [2588] Oma [2175]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878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(two slides)</a:t>
            </a:r>
            <a:br>
              <a:rPr lang="en-GB" b="1" dirty="0"/>
            </a:br>
            <a:r>
              <a:rPr lang="en-GB" b="1" dirty="0"/>
              <a:t/>
            </a:r>
            <a:br>
              <a:rPr lang="en-GB" b="1" dirty="0"/>
            </a:br>
            <a:r>
              <a:rPr lang="en-GB" b="1" dirty="0"/>
              <a:t>Aim: </a:t>
            </a:r>
            <a:r>
              <a:rPr lang="en-GB" b="0" dirty="0"/>
              <a:t>to practise comprehension of German relative clause syntax.</a:t>
            </a:r>
          </a:p>
          <a:p>
            <a:r>
              <a:rPr lang="en-GB" b="0" dirty="0"/>
              <a:t/>
            </a:r>
            <a:br>
              <a:rPr lang="en-GB" b="0" dirty="0"/>
            </a:br>
            <a:r>
              <a:rPr lang="en-GB" b="1" dirty="0"/>
              <a:t>Procedure:</a:t>
            </a:r>
            <a:r>
              <a:rPr lang="en-GB" dirty="0"/>
              <a:t/>
            </a:r>
            <a:br>
              <a:rPr lang="en-GB" dirty="0"/>
            </a:br>
            <a:r>
              <a:rPr lang="en-GB" dirty="0"/>
              <a:t>1. Click to play audio.  </a:t>
            </a:r>
          </a:p>
          <a:p>
            <a:r>
              <a:rPr lang="en-GB" dirty="0"/>
              <a:t>2. Students transcribe the first part of the sentence.</a:t>
            </a:r>
          </a:p>
          <a:p>
            <a:r>
              <a:rPr lang="en-GB" dirty="0"/>
              <a:t>3. Using what they have heard/written, they select the correct sentence ending.</a:t>
            </a:r>
          </a:p>
          <a:p>
            <a:r>
              <a:rPr lang="en-GB" dirty="0"/>
              <a:t>4. Click to reveal the correct German sentence ending.</a:t>
            </a:r>
          </a:p>
          <a:p>
            <a:r>
              <a:rPr lang="en-GB" dirty="0"/>
              <a:t>5. Repeat for items 2-8.</a:t>
            </a:r>
          </a:p>
          <a:p>
            <a:r>
              <a:rPr lang="en-GB" dirty="0"/>
              <a:t>6. When all answers are revealed, click to play full sentence audio.  Encourage students to speak their answers along with the recording, to build up spoken production.</a:t>
            </a:r>
            <a:br>
              <a:rPr lang="en-GB" dirty="0"/>
            </a:br>
            <a:r>
              <a:rPr lang="en-GB" dirty="0"/>
              <a:t>7. Move to the following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sz="1200" dirty="0">
                <a:solidFill>
                  <a:schemeClr val="accent5">
                    <a:lumMod val="50000"/>
                  </a:schemeClr>
                </a:solidFill>
              </a:rPr>
              <a:t>1. </a:t>
            </a:r>
            <a:r>
              <a:rPr lang="en-GB" sz="1200" dirty="0" err="1">
                <a:solidFill>
                  <a:schemeClr val="accent5">
                    <a:lumMod val="50000"/>
                  </a:schemeClr>
                </a:solidFill>
              </a:rPr>
              <a:t>Edelweiß</a:t>
            </a:r>
            <a:r>
              <a:rPr lang="en-GB" sz="1200" dirty="0">
                <a:solidFill>
                  <a:schemeClr val="accent5">
                    <a:lumMod val="50000"/>
                  </a:schemeClr>
                </a:solidFill>
              </a:rPr>
              <a:t>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eine</a:t>
            </a:r>
            <a:r>
              <a:rPr lang="en-GB" sz="1200" dirty="0">
                <a:solidFill>
                  <a:schemeClr val="accent5">
                    <a:lumMod val="50000"/>
                  </a:schemeClr>
                </a:solidFill>
              </a:rPr>
              <a:t> Blume, die [in den Bergen </a:t>
            </a:r>
            <a:r>
              <a:rPr lang="en-GB" sz="1200" dirty="0" err="1">
                <a:solidFill>
                  <a:schemeClr val="accent5">
                    <a:lumMod val="50000"/>
                  </a:schemeClr>
                </a:solidFill>
              </a:rPr>
              <a:t>wächst</a:t>
            </a:r>
            <a:r>
              <a:rPr lang="en-GB" sz="1200" dirty="0">
                <a:solidFill>
                  <a:schemeClr val="accent5">
                    <a:lumMod val="50000"/>
                  </a:schemeClr>
                </a:solidFill>
              </a:rPr>
              <a:t>]. /</a:t>
            </a:r>
            <a:r>
              <a:rPr lang="en-GB" sz="1200" dirty="0" err="1">
                <a:solidFill>
                  <a:schemeClr val="accent5">
                    <a:lumMod val="50000"/>
                  </a:schemeClr>
                </a:solidFill>
              </a:rPr>
              <a:t>wächst</a:t>
            </a:r>
            <a:r>
              <a:rPr lang="en-GB" sz="1200" dirty="0">
                <a:solidFill>
                  <a:schemeClr val="accent5">
                    <a:lumMod val="50000"/>
                  </a:schemeClr>
                </a:solidFill>
              </a:rPr>
              <a:t> in den Bergen.</a:t>
            </a:r>
          </a:p>
          <a:p>
            <a:pPr marL="0" indent="0">
              <a:buFontTx/>
              <a:buNone/>
            </a:pPr>
            <a:r>
              <a:rPr lang="en-GB" sz="1200" dirty="0">
                <a:solidFill>
                  <a:schemeClr val="accent5">
                    <a:lumMod val="50000"/>
                  </a:schemeClr>
                </a:solidFill>
              </a:rPr>
              <a:t>2. Das </a:t>
            </a:r>
            <a:r>
              <a:rPr lang="en-GB" sz="1200" dirty="0" err="1">
                <a:solidFill>
                  <a:schemeClr val="accent5">
                    <a:lumMod val="50000"/>
                  </a:schemeClr>
                </a:solidFill>
              </a:rPr>
              <a:t>Mittsommernachtsfeuer</a:t>
            </a:r>
            <a:r>
              <a:rPr lang="en-GB" sz="1200" dirty="0">
                <a:solidFill>
                  <a:schemeClr val="accent5">
                    <a:lumMod val="50000"/>
                  </a:schemeClr>
                </a:solidFill>
              </a:rPr>
              <a:t> [</a:t>
            </a:r>
            <a:r>
              <a:rPr lang="en-GB" sz="1200" dirty="0" err="1">
                <a:solidFill>
                  <a:schemeClr val="accent5">
                    <a:lumMod val="50000"/>
                  </a:schemeClr>
                </a:solidFill>
              </a:rPr>
              <a:t>findet</a:t>
            </a:r>
            <a:r>
              <a:rPr lang="en-GB" sz="1200" dirty="0">
                <a:solidFill>
                  <a:schemeClr val="accent5">
                    <a:lumMod val="50000"/>
                  </a:schemeClr>
                </a:solidFill>
              </a:rPr>
              <a:t> </a:t>
            </a:r>
            <a:r>
              <a:rPr lang="en-GB" sz="1200" dirty="0" err="1">
                <a:solidFill>
                  <a:schemeClr val="accent5">
                    <a:lumMod val="50000"/>
                  </a:schemeClr>
                </a:solidFill>
              </a:rPr>
              <a:t>im</a:t>
            </a:r>
            <a:r>
              <a:rPr lang="en-GB" sz="1200" dirty="0">
                <a:solidFill>
                  <a:schemeClr val="accent5">
                    <a:lumMod val="50000"/>
                  </a:schemeClr>
                </a:solidFill>
              </a:rPr>
              <a:t> </a:t>
            </a:r>
            <a:r>
              <a:rPr lang="en-GB" sz="1200" dirty="0" err="1">
                <a:solidFill>
                  <a:schemeClr val="accent5">
                    <a:lumMod val="50000"/>
                  </a:schemeClr>
                </a:solidFill>
              </a:rPr>
              <a:t>Juni</a:t>
            </a:r>
            <a:r>
              <a:rPr lang="en-GB" sz="1200" dirty="0">
                <a:solidFill>
                  <a:schemeClr val="accent5">
                    <a:lumMod val="50000"/>
                  </a:schemeClr>
                </a:solidFill>
              </a:rPr>
              <a:t> in </a:t>
            </a:r>
            <a:r>
              <a:rPr lang="en-GB" sz="1200" dirty="0" err="1">
                <a:solidFill>
                  <a:schemeClr val="accent5">
                    <a:lumMod val="50000"/>
                  </a:schemeClr>
                </a:solidFill>
              </a:rPr>
              <a:t>Spanien</a:t>
            </a:r>
            <a:r>
              <a:rPr lang="en-GB" sz="1200" dirty="0">
                <a:solidFill>
                  <a:schemeClr val="accent5">
                    <a:lumMod val="50000"/>
                  </a:schemeClr>
                </a:solidFill>
              </a:rPr>
              <a:t> </a:t>
            </a:r>
            <a:r>
              <a:rPr lang="en-GB" sz="1200" dirty="0" err="1">
                <a:solidFill>
                  <a:schemeClr val="accent5">
                    <a:lumMod val="50000"/>
                  </a:schemeClr>
                </a:solidFill>
              </a:rPr>
              <a:t>statt</a:t>
            </a:r>
            <a:r>
              <a:rPr lang="en-GB" sz="1200" dirty="0">
                <a:solidFill>
                  <a:schemeClr val="accent5">
                    <a:lumMod val="50000"/>
                  </a:schemeClr>
                </a:solidFill>
              </a:rPr>
              <a:t>]. / </a:t>
            </a:r>
            <a:r>
              <a:rPr lang="en-GB" sz="1200" dirty="0" err="1">
                <a:solidFill>
                  <a:schemeClr val="accent5">
                    <a:lumMod val="50000"/>
                  </a:schemeClr>
                </a:solidFill>
              </a:rPr>
              <a:t>im</a:t>
            </a:r>
            <a:r>
              <a:rPr lang="en-GB" sz="1200" dirty="0">
                <a:solidFill>
                  <a:schemeClr val="accent5">
                    <a:lumMod val="50000"/>
                  </a:schemeClr>
                </a:solidFill>
              </a:rPr>
              <a:t> </a:t>
            </a:r>
            <a:r>
              <a:rPr lang="en-GB" sz="1200" dirty="0" err="1">
                <a:solidFill>
                  <a:schemeClr val="accent5">
                    <a:lumMod val="50000"/>
                  </a:schemeClr>
                </a:solidFill>
              </a:rPr>
              <a:t>Juni</a:t>
            </a:r>
            <a:r>
              <a:rPr lang="en-GB" sz="1200" dirty="0">
                <a:solidFill>
                  <a:schemeClr val="accent5">
                    <a:lumMod val="50000"/>
                  </a:schemeClr>
                </a:solidFill>
              </a:rPr>
              <a:t> in </a:t>
            </a:r>
            <a:r>
              <a:rPr lang="en-GB" sz="1200" dirty="0" err="1">
                <a:solidFill>
                  <a:schemeClr val="accent5">
                    <a:lumMod val="50000"/>
                  </a:schemeClr>
                </a:solidFill>
              </a:rPr>
              <a:t>Spanien</a:t>
            </a:r>
            <a:r>
              <a:rPr lang="en-GB" sz="1200" dirty="0">
                <a:solidFill>
                  <a:schemeClr val="accent5">
                    <a:lumMod val="50000"/>
                  </a:schemeClr>
                </a:solidFill>
              </a:rPr>
              <a:t> </a:t>
            </a:r>
            <a:r>
              <a:rPr lang="en-GB" sz="1200" dirty="0" err="1">
                <a:solidFill>
                  <a:schemeClr val="accent5">
                    <a:lumMod val="50000"/>
                  </a:schemeClr>
                </a:solidFill>
              </a:rPr>
              <a:t>stattfindet</a:t>
            </a:r>
            <a:r>
              <a:rPr lang="en-GB" sz="1200" dirty="0">
                <a:solidFill>
                  <a:schemeClr val="accent5">
                    <a:lumMod val="50000"/>
                  </a:schemeClr>
                </a:solidFill>
              </a:rPr>
              <a:t>. </a:t>
            </a:r>
          </a:p>
          <a:p>
            <a:pPr marL="0" indent="0">
              <a:buFontTx/>
              <a:buNone/>
            </a:pPr>
            <a:r>
              <a:rPr lang="en-GB" sz="1200" dirty="0">
                <a:solidFill>
                  <a:schemeClr val="accent5">
                    <a:lumMod val="50000"/>
                  </a:schemeClr>
                </a:solidFill>
              </a:rPr>
              <a:t>3. Ein Hamburger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jemand</a:t>
            </a:r>
            <a:r>
              <a:rPr lang="en-GB" sz="1200" dirty="0">
                <a:solidFill>
                  <a:schemeClr val="accent5">
                    <a:lumMod val="50000"/>
                  </a:schemeClr>
                </a:solidFill>
              </a:rPr>
              <a:t>, der [</a:t>
            </a:r>
            <a:r>
              <a:rPr lang="en-GB" sz="1200" dirty="0" err="1">
                <a:solidFill>
                  <a:schemeClr val="accent5">
                    <a:lumMod val="50000"/>
                  </a:schemeClr>
                </a:solidFill>
              </a:rPr>
              <a:t>aus</a:t>
            </a:r>
            <a:r>
              <a:rPr lang="en-GB" sz="1200" dirty="0">
                <a:solidFill>
                  <a:schemeClr val="accent5">
                    <a:lumMod val="50000"/>
                  </a:schemeClr>
                </a:solidFill>
              </a:rPr>
              <a:t> Hamburg </a:t>
            </a:r>
            <a:r>
              <a:rPr lang="en-GB" sz="1200" dirty="0" err="1">
                <a:solidFill>
                  <a:schemeClr val="accent5">
                    <a:lumMod val="50000"/>
                  </a:schemeClr>
                </a:solidFill>
              </a:rPr>
              <a:t>kommt</a:t>
            </a:r>
            <a:r>
              <a:rPr lang="en-GB" sz="1200" dirty="0">
                <a:solidFill>
                  <a:schemeClr val="accent5">
                    <a:lumMod val="50000"/>
                  </a:schemeClr>
                </a:solidFill>
              </a:rPr>
              <a:t>]. / </a:t>
            </a:r>
            <a:r>
              <a:rPr lang="en-GB" sz="1200" dirty="0" err="1">
                <a:solidFill>
                  <a:schemeClr val="accent5">
                    <a:lumMod val="50000"/>
                  </a:schemeClr>
                </a:solidFill>
              </a:rPr>
              <a:t>kommt</a:t>
            </a:r>
            <a:r>
              <a:rPr lang="en-GB" sz="1200" dirty="0">
                <a:solidFill>
                  <a:schemeClr val="accent5">
                    <a:lumMod val="50000"/>
                  </a:schemeClr>
                </a:solidFill>
              </a:rPr>
              <a:t> </a:t>
            </a:r>
            <a:r>
              <a:rPr lang="en-GB" sz="1200" dirty="0" err="1">
                <a:solidFill>
                  <a:schemeClr val="accent5">
                    <a:lumMod val="50000"/>
                  </a:schemeClr>
                </a:solidFill>
              </a:rPr>
              <a:t>aus</a:t>
            </a:r>
            <a:r>
              <a:rPr lang="en-GB" sz="1200" dirty="0">
                <a:solidFill>
                  <a:schemeClr val="accent5">
                    <a:lumMod val="50000"/>
                  </a:schemeClr>
                </a:solidFill>
              </a:rPr>
              <a:t> Hamburg.</a:t>
            </a:r>
          </a:p>
          <a:p>
            <a:pPr marL="0" indent="0">
              <a:buFontTx/>
              <a:buNone/>
            </a:pPr>
            <a:r>
              <a:rPr lang="en-GB" sz="1200" dirty="0">
                <a:solidFill>
                  <a:schemeClr val="accent5">
                    <a:lumMod val="50000"/>
                  </a:schemeClr>
                </a:solidFill>
              </a:rPr>
              <a:t>4. Joanna </a:t>
            </a:r>
            <a:r>
              <a:rPr lang="en-GB" sz="1200" dirty="0" err="1">
                <a:solidFill>
                  <a:schemeClr val="accent5">
                    <a:lumMod val="50000"/>
                  </a:schemeClr>
                </a:solidFill>
              </a:rPr>
              <a:t>Quaas</a:t>
            </a:r>
            <a:r>
              <a:rPr lang="en-GB" sz="1200" dirty="0">
                <a:solidFill>
                  <a:schemeClr val="accent5">
                    <a:lumMod val="50000"/>
                  </a:schemeClr>
                </a:solidFill>
              </a:rPr>
              <a:t>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eine</a:t>
            </a:r>
            <a:r>
              <a:rPr lang="en-GB" sz="1200" dirty="0">
                <a:solidFill>
                  <a:schemeClr val="accent5">
                    <a:lumMod val="50000"/>
                  </a:schemeClr>
                </a:solidFill>
              </a:rPr>
              <a:t> </a:t>
            </a:r>
            <a:r>
              <a:rPr lang="en-GB" sz="1200" dirty="0" err="1">
                <a:solidFill>
                  <a:schemeClr val="accent5">
                    <a:lumMod val="50000"/>
                  </a:schemeClr>
                </a:solidFill>
              </a:rPr>
              <a:t>beliebte</a:t>
            </a:r>
            <a:r>
              <a:rPr lang="en-GB" sz="1200" dirty="0">
                <a:solidFill>
                  <a:schemeClr val="accent5">
                    <a:lumMod val="50000"/>
                  </a:schemeClr>
                </a:solidFill>
              </a:rPr>
              <a:t> Oma, die [</a:t>
            </a:r>
            <a:r>
              <a:rPr lang="en-GB" sz="1200" dirty="0" err="1">
                <a:solidFill>
                  <a:schemeClr val="accent5">
                    <a:lumMod val="50000"/>
                  </a:schemeClr>
                </a:solidFill>
              </a:rPr>
              <a:t>auch</a:t>
            </a:r>
            <a:r>
              <a:rPr lang="en-GB" sz="1200" dirty="0">
                <a:solidFill>
                  <a:schemeClr val="accent5">
                    <a:lumMod val="50000"/>
                  </a:schemeClr>
                </a:solidFill>
              </a:rPr>
              <a:t> </a:t>
            </a:r>
            <a:r>
              <a:rPr lang="en-GB" sz="1200" dirty="0" err="1">
                <a:solidFill>
                  <a:schemeClr val="accent5">
                    <a:lumMod val="50000"/>
                  </a:schemeClr>
                </a:solidFill>
              </a:rPr>
              <a:t>aktive</a:t>
            </a:r>
            <a:r>
              <a:rPr lang="en-GB" sz="1200" dirty="0">
                <a:solidFill>
                  <a:schemeClr val="accent5">
                    <a:lumMod val="50000"/>
                  </a:schemeClr>
                </a:solidFill>
              </a:rPr>
              <a:t> </a:t>
            </a:r>
            <a:r>
              <a:rPr lang="en-GB" sz="1200" dirty="0" err="1">
                <a:solidFill>
                  <a:schemeClr val="accent5">
                    <a:lumMod val="50000"/>
                  </a:schemeClr>
                </a:solidFill>
              </a:rPr>
              <a:t>Gymnastin</a:t>
            </a:r>
            <a:r>
              <a:rPr lang="en-GB" sz="1200" dirty="0">
                <a:solidFill>
                  <a:schemeClr val="accent5">
                    <a:lumMod val="50000"/>
                  </a:schemeClr>
                </a:solidFill>
              </a:rPr>
              <a:t> </a:t>
            </a:r>
            <a:r>
              <a:rPr lang="en-GB" sz="1200" dirty="0" err="1">
                <a:solidFill>
                  <a:schemeClr val="accent5">
                    <a:lumMod val="50000"/>
                  </a:schemeClr>
                </a:solidFill>
              </a:rPr>
              <a:t>ist</a:t>
            </a:r>
            <a:r>
              <a:rPr lang="en-GB" sz="1200" dirty="0">
                <a:solidFill>
                  <a:schemeClr val="accent5">
                    <a:lumMod val="50000"/>
                  </a:schemeClr>
                </a:solidFill>
              </a:rPr>
              <a:t>] /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auch</a:t>
            </a:r>
            <a:r>
              <a:rPr lang="en-GB" sz="1200" dirty="0">
                <a:solidFill>
                  <a:schemeClr val="accent5">
                    <a:lumMod val="50000"/>
                  </a:schemeClr>
                </a:solidFill>
              </a:rPr>
              <a:t> </a:t>
            </a:r>
            <a:r>
              <a:rPr lang="en-GB" sz="1200" dirty="0" err="1">
                <a:solidFill>
                  <a:schemeClr val="accent5">
                    <a:lumMod val="50000"/>
                  </a:schemeClr>
                </a:solidFill>
              </a:rPr>
              <a:t>aktive</a:t>
            </a:r>
            <a:r>
              <a:rPr lang="en-GB" sz="1200" dirty="0">
                <a:solidFill>
                  <a:schemeClr val="accent5">
                    <a:lumMod val="50000"/>
                  </a:schemeClr>
                </a:solidFill>
              </a:rPr>
              <a:t> </a:t>
            </a:r>
            <a:r>
              <a:rPr lang="en-GB" sz="1200" dirty="0" err="1">
                <a:solidFill>
                  <a:schemeClr val="accent5">
                    <a:lumMod val="50000"/>
                  </a:schemeClr>
                </a:solidFill>
              </a:rPr>
              <a:t>Gymnastin</a:t>
            </a:r>
            <a:r>
              <a:rPr lang="en-GB" sz="1200" dirty="0">
                <a:solidFill>
                  <a:schemeClr val="accent5">
                    <a:lumMod val="50000"/>
                  </a:schemeClr>
                </a:solidFill>
              </a:rPr>
              <a:t>.</a:t>
            </a:r>
          </a:p>
          <a:p>
            <a:pPr marL="0" indent="0">
              <a:buFontTx/>
              <a:buNone/>
            </a:pPr>
            <a:r>
              <a:rPr lang="en-GB" sz="1200" dirty="0">
                <a:solidFill>
                  <a:schemeClr val="accent5">
                    <a:lumMod val="50000"/>
                  </a:schemeClr>
                </a:solidFill>
              </a:rPr>
              <a:t>5. Der </a:t>
            </a:r>
            <a:r>
              <a:rPr lang="en-GB" sz="1200" dirty="0" err="1">
                <a:solidFill>
                  <a:schemeClr val="accent5">
                    <a:lumMod val="50000"/>
                  </a:schemeClr>
                </a:solidFill>
              </a:rPr>
              <a:t>kleine</a:t>
            </a:r>
            <a:r>
              <a:rPr lang="en-GB" sz="1200" dirty="0">
                <a:solidFill>
                  <a:schemeClr val="accent5">
                    <a:lumMod val="50000"/>
                  </a:schemeClr>
                </a:solidFill>
              </a:rPr>
              <a:t> Chihuahua [</a:t>
            </a:r>
            <a:r>
              <a:rPr lang="en-GB" sz="1200" dirty="0" err="1">
                <a:solidFill>
                  <a:schemeClr val="accent5">
                    <a:lumMod val="50000"/>
                  </a:schemeClr>
                </a:solidFill>
              </a:rPr>
              <a:t>wird</a:t>
            </a:r>
            <a:r>
              <a:rPr lang="en-GB" sz="1200" dirty="0">
                <a:solidFill>
                  <a:schemeClr val="accent5">
                    <a:lumMod val="50000"/>
                  </a:schemeClr>
                </a:solidFill>
              </a:rPr>
              <a:t> </a:t>
            </a:r>
            <a:r>
              <a:rPr lang="en-GB" sz="1200" dirty="0" err="1">
                <a:solidFill>
                  <a:schemeClr val="accent5">
                    <a:lumMod val="50000"/>
                  </a:schemeClr>
                </a:solidFill>
              </a:rPr>
              <a:t>ungefähr</a:t>
            </a:r>
            <a:r>
              <a:rPr lang="en-GB" sz="1200" dirty="0">
                <a:solidFill>
                  <a:schemeClr val="accent5">
                    <a:lumMod val="50000"/>
                  </a:schemeClr>
                </a:solidFill>
              </a:rPr>
              <a:t> 20 </a:t>
            </a:r>
            <a:r>
              <a:rPr lang="en-GB" sz="1200" dirty="0" err="1">
                <a:solidFill>
                  <a:schemeClr val="accent5">
                    <a:lumMod val="50000"/>
                  </a:schemeClr>
                </a:solidFill>
              </a:rPr>
              <a:t>Zentimeter</a:t>
            </a:r>
            <a:r>
              <a:rPr lang="en-GB" sz="1200" dirty="0">
                <a:solidFill>
                  <a:schemeClr val="accent5">
                    <a:lumMod val="50000"/>
                  </a:schemeClr>
                </a:solidFill>
              </a:rPr>
              <a:t> </a:t>
            </a:r>
            <a:r>
              <a:rPr lang="en-GB" sz="1200" dirty="0" err="1">
                <a:solidFill>
                  <a:schemeClr val="accent5">
                    <a:lumMod val="50000"/>
                  </a:schemeClr>
                </a:solidFill>
              </a:rPr>
              <a:t>groß</a:t>
            </a:r>
            <a:r>
              <a:rPr lang="en-GB" sz="1200" dirty="0">
                <a:solidFill>
                  <a:schemeClr val="accent5">
                    <a:lumMod val="50000"/>
                  </a:schemeClr>
                </a:solidFill>
              </a:rPr>
              <a:t>]. / </a:t>
            </a:r>
            <a:r>
              <a:rPr lang="en-GB" sz="1200" dirty="0" err="1">
                <a:solidFill>
                  <a:schemeClr val="accent5">
                    <a:lumMod val="50000"/>
                  </a:schemeClr>
                </a:solidFill>
              </a:rPr>
              <a:t>ungefähr</a:t>
            </a:r>
            <a:r>
              <a:rPr lang="en-GB" sz="1200" dirty="0">
                <a:solidFill>
                  <a:schemeClr val="accent5">
                    <a:lumMod val="50000"/>
                  </a:schemeClr>
                </a:solidFill>
              </a:rPr>
              <a:t> 20 </a:t>
            </a:r>
            <a:r>
              <a:rPr lang="en-GB" sz="1200" dirty="0" err="1">
                <a:solidFill>
                  <a:schemeClr val="accent5">
                    <a:lumMod val="50000"/>
                  </a:schemeClr>
                </a:solidFill>
              </a:rPr>
              <a:t>Zentimeter</a:t>
            </a:r>
            <a:r>
              <a:rPr lang="en-GB" sz="1200" dirty="0">
                <a:solidFill>
                  <a:schemeClr val="accent5">
                    <a:lumMod val="50000"/>
                  </a:schemeClr>
                </a:solidFill>
              </a:rPr>
              <a:t> </a:t>
            </a:r>
            <a:r>
              <a:rPr lang="en-GB" sz="1200" dirty="0" err="1">
                <a:solidFill>
                  <a:schemeClr val="accent5">
                    <a:lumMod val="50000"/>
                  </a:schemeClr>
                </a:solidFill>
              </a:rPr>
              <a:t>groß</a:t>
            </a:r>
            <a:r>
              <a:rPr lang="en-GB" sz="1200" dirty="0">
                <a:solidFill>
                  <a:schemeClr val="accent5">
                    <a:lumMod val="50000"/>
                  </a:schemeClr>
                </a:solidFill>
              </a:rPr>
              <a:t> </a:t>
            </a:r>
            <a:r>
              <a:rPr lang="en-GB" sz="1200" dirty="0" err="1">
                <a:solidFill>
                  <a:schemeClr val="accent5">
                    <a:lumMod val="50000"/>
                  </a:schemeClr>
                </a:solidFill>
              </a:rPr>
              <a:t>wird</a:t>
            </a:r>
            <a:r>
              <a:rPr lang="en-GB" sz="1200" dirty="0">
                <a:solidFill>
                  <a:schemeClr val="accent5">
                    <a:lumMod val="50000"/>
                  </a:schemeClr>
                </a:solidFill>
              </a:rPr>
              <a:t>.</a:t>
            </a:r>
          </a:p>
          <a:p>
            <a:pPr marL="0" indent="0">
              <a:buFontTx/>
              <a:buNone/>
            </a:pPr>
            <a:r>
              <a:rPr lang="en-GB" sz="1200" dirty="0">
                <a:solidFill>
                  <a:schemeClr val="accent5">
                    <a:lumMod val="50000"/>
                  </a:schemeClr>
                </a:solidFill>
              </a:rPr>
              <a:t>6. </a:t>
            </a:r>
            <a:r>
              <a:rPr lang="en-GB" sz="1200" dirty="0" err="1">
                <a:solidFill>
                  <a:schemeClr val="accent5">
                    <a:lumMod val="50000"/>
                  </a:schemeClr>
                </a:solidFill>
              </a:rPr>
              <a:t>Niemand</a:t>
            </a:r>
            <a:r>
              <a:rPr lang="en-GB" sz="1200" dirty="0">
                <a:solidFill>
                  <a:schemeClr val="accent5">
                    <a:lumMod val="50000"/>
                  </a:schemeClr>
                </a:solidFill>
              </a:rPr>
              <a:t> </a:t>
            </a:r>
            <a:r>
              <a:rPr lang="en-GB" sz="1200" dirty="0" err="1">
                <a:solidFill>
                  <a:schemeClr val="accent5">
                    <a:lumMod val="50000"/>
                  </a:schemeClr>
                </a:solidFill>
              </a:rPr>
              <a:t>unter</a:t>
            </a:r>
            <a:r>
              <a:rPr lang="en-GB" sz="1200" dirty="0">
                <a:solidFill>
                  <a:schemeClr val="accent5">
                    <a:lumMod val="50000"/>
                  </a:schemeClr>
                </a:solidFill>
              </a:rPr>
              <a:t> 14  [</a:t>
            </a:r>
            <a:r>
              <a:rPr lang="en-GB" sz="1200" dirty="0" err="1">
                <a:solidFill>
                  <a:schemeClr val="accent5">
                    <a:lumMod val="50000"/>
                  </a:schemeClr>
                </a:solidFill>
              </a:rPr>
              <a:t>darf</a:t>
            </a:r>
            <a:r>
              <a:rPr lang="en-GB" sz="1200" dirty="0">
                <a:solidFill>
                  <a:schemeClr val="accent5">
                    <a:lumMod val="50000"/>
                  </a:schemeClr>
                </a:solidFill>
              </a:rPr>
              <a:t> in Deutschland </a:t>
            </a:r>
            <a:r>
              <a:rPr lang="en-GB" sz="1200" dirty="0" err="1">
                <a:solidFill>
                  <a:schemeClr val="accent5">
                    <a:lumMod val="50000"/>
                  </a:schemeClr>
                </a:solidFill>
              </a:rPr>
              <a:t>Hunde</a:t>
            </a:r>
            <a:r>
              <a:rPr lang="en-GB" sz="1200" dirty="0">
                <a:solidFill>
                  <a:schemeClr val="accent5">
                    <a:lumMod val="50000"/>
                  </a:schemeClr>
                </a:solidFill>
              </a:rPr>
              <a:t> </a:t>
            </a:r>
            <a:r>
              <a:rPr lang="en-GB" sz="1200" dirty="0" err="1">
                <a:solidFill>
                  <a:schemeClr val="accent5">
                    <a:lumMod val="50000"/>
                  </a:schemeClr>
                </a:solidFill>
              </a:rPr>
              <a:t>sitten</a:t>
            </a:r>
            <a:r>
              <a:rPr lang="en-GB" sz="1200" dirty="0">
                <a:solidFill>
                  <a:schemeClr val="accent5">
                    <a:lumMod val="50000"/>
                  </a:schemeClr>
                </a:solidFill>
              </a:rPr>
              <a:t>.] /  in Deutschland </a:t>
            </a:r>
            <a:r>
              <a:rPr lang="en-GB" sz="1200" dirty="0" err="1">
                <a:solidFill>
                  <a:schemeClr val="accent5">
                    <a:lumMod val="50000"/>
                  </a:schemeClr>
                </a:solidFill>
              </a:rPr>
              <a:t>Hunde</a:t>
            </a:r>
            <a:r>
              <a:rPr lang="en-GB" sz="1200" dirty="0">
                <a:solidFill>
                  <a:schemeClr val="accent5">
                    <a:lumMod val="50000"/>
                  </a:schemeClr>
                </a:solidFill>
              </a:rPr>
              <a:t> </a:t>
            </a:r>
            <a:r>
              <a:rPr lang="en-GB" sz="1200" dirty="0" err="1">
                <a:solidFill>
                  <a:schemeClr val="accent5">
                    <a:lumMod val="50000"/>
                  </a:schemeClr>
                </a:solidFill>
              </a:rPr>
              <a:t>sitten</a:t>
            </a:r>
            <a:r>
              <a:rPr lang="en-GB" sz="1200" dirty="0">
                <a:solidFill>
                  <a:schemeClr val="accent5">
                    <a:lumMod val="50000"/>
                  </a:schemeClr>
                </a:solidFill>
              </a:rPr>
              <a:t> </a:t>
            </a:r>
            <a:r>
              <a:rPr lang="en-GB" sz="1200" dirty="0" err="1">
                <a:solidFill>
                  <a:schemeClr val="accent5">
                    <a:lumMod val="50000"/>
                  </a:schemeClr>
                </a:solidFill>
              </a:rPr>
              <a:t>darf</a:t>
            </a:r>
            <a:r>
              <a:rPr lang="en-GB" sz="1200" dirty="0">
                <a:solidFill>
                  <a:schemeClr val="accent5">
                    <a:lumMod val="50000"/>
                  </a:schemeClr>
                </a:solidFill>
              </a:rPr>
              <a:t>]</a:t>
            </a:r>
          </a:p>
          <a:p>
            <a:pPr marL="0" indent="0">
              <a:buFontTx/>
              <a:buNone/>
            </a:pPr>
            <a:r>
              <a:rPr lang="en-GB" sz="1200" dirty="0">
                <a:solidFill>
                  <a:schemeClr val="accent5">
                    <a:lumMod val="50000"/>
                  </a:schemeClr>
                </a:solidFill>
              </a:rPr>
              <a:t>7. Angela Merkel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eine</a:t>
            </a:r>
            <a:r>
              <a:rPr lang="en-GB" sz="1200" dirty="0">
                <a:solidFill>
                  <a:schemeClr val="accent5">
                    <a:lumMod val="50000"/>
                  </a:schemeClr>
                </a:solidFill>
              </a:rPr>
              <a:t> Person, die [</a:t>
            </a:r>
            <a:r>
              <a:rPr lang="en-GB" sz="1200" dirty="0" err="1">
                <a:solidFill>
                  <a:schemeClr val="accent5">
                    <a:lumMod val="50000"/>
                  </a:schemeClr>
                </a:solidFill>
              </a:rPr>
              <a:t>sich</a:t>
            </a:r>
            <a:r>
              <a:rPr lang="en-GB" sz="1200" dirty="0">
                <a:solidFill>
                  <a:schemeClr val="accent5">
                    <a:lumMod val="50000"/>
                  </a:schemeClr>
                </a:solidFill>
              </a:rPr>
              <a:t> </a:t>
            </a:r>
            <a:r>
              <a:rPr lang="en-GB" sz="1200" dirty="0" err="1">
                <a:solidFill>
                  <a:schemeClr val="accent5">
                    <a:lumMod val="50000"/>
                  </a:schemeClr>
                </a:solidFill>
              </a:rPr>
              <a:t>für</a:t>
            </a:r>
            <a:r>
              <a:rPr lang="en-GB" sz="1200" dirty="0">
                <a:solidFill>
                  <a:schemeClr val="accent5">
                    <a:lumMod val="50000"/>
                  </a:schemeClr>
                </a:solidFill>
              </a:rPr>
              <a:t> </a:t>
            </a:r>
            <a:r>
              <a:rPr lang="en-GB" sz="1200" dirty="0" err="1">
                <a:solidFill>
                  <a:schemeClr val="accent5">
                    <a:lumMod val="50000"/>
                  </a:schemeClr>
                </a:solidFill>
              </a:rPr>
              <a:t>ihre</a:t>
            </a:r>
            <a:r>
              <a:rPr lang="en-GB" sz="1200" dirty="0">
                <a:solidFill>
                  <a:schemeClr val="accent5">
                    <a:lumMod val="50000"/>
                  </a:schemeClr>
                </a:solidFill>
              </a:rPr>
              <a:t> Nation </a:t>
            </a:r>
            <a:r>
              <a:rPr lang="en-GB" sz="1200" dirty="0" err="1">
                <a:solidFill>
                  <a:schemeClr val="accent5">
                    <a:lumMod val="50000"/>
                  </a:schemeClr>
                </a:solidFill>
              </a:rPr>
              <a:t>sehr</a:t>
            </a:r>
            <a:r>
              <a:rPr lang="en-GB" sz="1200" dirty="0">
                <a:solidFill>
                  <a:schemeClr val="accent5">
                    <a:lumMod val="50000"/>
                  </a:schemeClr>
                </a:solidFill>
              </a:rPr>
              <a:t> </a:t>
            </a:r>
            <a:r>
              <a:rPr lang="en-GB" sz="1200" dirty="0" err="1">
                <a:solidFill>
                  <a:schemeClr val="accent5">
                    <a:lumMod val="50000"/>
                  </a:schemeClr>
                </a:solidFill>
              </a:rPr>
              <a:t>verantwortlich</a:t>
            </a:r>
            <a:r>
              <a:rPr lang="en-GB" sz="1200" dirty="0">
                <a:solidFill>
                  <a:schemeClr val="accent5">
                    <a:lumMod val="50000"/>
                  </a:schemeClr>
                </a:solidFill>
              </a:rPr>
              <a:t> </a:t>
            </a:r>
            <a:r>
              <a:rPr lang="en-GB" sz="1200" dirty="0" err="1">
                <a:solidFill>
                  <a:schemeClr val="accent5">
                    <a:lumMod val="50000"/>
                  </a:schemeClr>
                </a:solidFill>
              </a:rPr>
              <a:t>fühlt</a:t>
            </a:r>
            <a:r>
              <a:rPr lang="en-GB" sz="1200" dirty="0">
                <a:solidFill>
                  <a:schemeClr val="accent5">
                    <a:lumMod val="50000"/>
                  </a:schemeClr>
                </a:solidFill>
              </a:rPr>
              <a:t>]. / </a:t>
            </a:r>
            <a:r>
              <a:rPr lang="en-GB" sz="1200" dirty="0" err="1">
                <a:solidFill>
                  <a:schemeClr val="accent5">
                    <a:lumMod val="50000"/>
                  </a:schemeClr>
                </a:solidFill>
              </a:rPr>
              <a:t>fühlt</a:t>
            </a:r>
            <a:r>
              <a:rPr lang="en-GB" sz="1200" dirty="0">
                <a:solidFill>
                  <a:schemeClr val="accent5">
                    <a:lumMod val="50000"/>
                  </a:schemeClr>
                </a:solidFill>
              </a:rPr>
              <a:t> </a:t>
            </a:r>
            <a:r>
              <a:rPr lang="en-GB" sz="1200" dirty="0" err="1">
                <a:solidFill>
                  <a:schemeClr val="accent5">
                    <a:lumMod val="50000"/>
                  </a:schemeClr>
                </a:solidFill>
              </a:rPr>
              <a:t>sich</a:t>
            </a:r>
            <a:r>
              <a:rPr lang="en-GB" sz="1200" dirty="0">
                <a:solidFill>
                  <a:schemeClr val="accent5">
                    <a:lumMod val="50000"/>
                  </a:schemeClr>
                </a:solidFill>
              </a:rPr>
              <a:t> </a:t>
            </a:r>
            <a:r>
              <a:rPr lang="en-GB" sz="1200" dirty="0" err="1">
                <a:solidFill>
                  <a:schemeClr val="accent5">
                    <a:lumMod val="50000"/>
                  </a:schemeClr>
                </a:solidFill>
              </a:rPr>
              <a:t>für</a:t>
            </a:r>
            <a:r>
              <a:rPr lang="en-GB" sz="1200" dirty="0">
                <a:solidFill>
                  <a:schemeClr val="accent5">
                    <a:lumMod val="50000"/>
                  </a:schemeClr>
                </a:solidFill>
              </a:rPr>
              <a:t> </a:t>
            </a:r>
            <a:r>
              <a:rPr lang="en-GB" sz="1200" dirty="0" err="1">
                <a:solidFill>
                  <a:schemeClr val="accent5">
                    <a:lumMod val="50000"/>
                  </a:schemeClr>
                </a:solidFill>
              </a:rPr>
              <a:t>ihre</a:t>
            </a:r>
            <a:r>
              <a:rPr lang="en-GB" sz="1200" dirty="0">
                <a:solidFill>
                  <a:schemeClr val="accent5">
                    <a:lumMod val="50000"/>
                  </a:schemeClr>
                </a:solidFill>
              </a:rPr>
              <a:t> Nation </a:t>
            </a:r>
            <a:r>
              <a:rPr lang="en-GB" sz="1200" dirty="0" err="1">
                <a:solidFill>
                  <a:schemeClr val="accent5">
                    <a:lumMod val="50000"/>
                  </a:schemeClr>
                </a:solidFill>
              </a:rPr>
              <a:t>sehr</a:t>
            </a:r>
            <a:r>
              <a:rPr lang="en-GB" sz="1200" dirty="0">
                <a:solidFill>
                  <a:schemeClr val="accent5">
                    <a:lumMod val="50000"/>
                  </a:schemeClr>
                </a:solidFill>
              </a:rPr>
              <a:t> </a:t>
            </a:r>
            <a:r>
              <a:rPr lang="en-GB" sz="1200" dirty="0" err="1">
                <a:solidFill>
                  <a:schemeClr val="accent5">
                    <a:lumMod val="50000"/>
                  </a:schemeClr>
                </a:solidFill>
              </a:rPr>
              <a:t>verantwortlich</a:t>
            </a:r>
            <a:r>
              <a:rPr lang="en-GB" sz="1200" dirty="0">
                <a:solidFill>
                  <a:schemeClr val="accent5">
                    <a:lumMod val="50000"/>
                  </a:schemeClr>
                </a:solidFill>
              </a:rPr>
              <a:t>.</a:t>
            </a:r>
          </a:p>
          <a:p>
            <a:pPr marL="0" indent="0">
              <a:buFontTx/>
              <a:buNone/>
            </a:pPr>
            <a:r>
              <a:rPr lang="en-GB" sz="1200" dirty="0">
                <a:solidFill>
                  <a:schemeClr val="accent5">
                    <a:lumMod val="50000"/>
                  </a:schemeClr>
                </a:solidFill>
              </a:rPr>
              <a:t>8. Mia und Wolfgang, </a:t>
            </a:r>
            <a:r>
              <a:rPr lang="en-GB" sz="1200" dirty="0" err="1">
                <a:solidFill>
                  <a:schemeClr val="accent5">
                    <a:lumMod val="50000"/>
                  </a:schemeClr>
                </a:solidFill>
              </a:rPr>
              <a:t>ihr</a:t>
            </a:r>
            <a:r>
              <a:rPr lang="en-GB" sz="1200" dirty="0">
                <a:solidFill>
                  <a:schemeClr val="accent5">
                    <a:lumMod val="50000"/>
                  </a:schemeClr>
                </a:solidFill>
              </a:rPr>
              <a:t> [</a:t>
            </a:r>
            <a:r>
              <a:rPr lang="en-GB" sz="1200" dirty="0" err="1">
                <a:solidFill>
                  <a:schemeClr val="accent5">
                    <a:lumMod val="50000"/>
                  </a:schemeClr>
                </a:solidFill>
              </a:rPr>
              <a:t>seid</a:t>
            </a:r>
            <a:r>
              <a:rPr lang="en-GB" sz="1200" dirty="0">
                <a:solidFill>
                  <a:schemeClr val="accent5">
                    <a:lumMod val="50000"/>
                  </a:schemeClr>
                </a:solidFill>
              </a:rPr>
              <a:t> </a:t>
            </a:r>
            <a:r>
              <a:rPr lang="en-GB" sz="1200" dirty="0" err="1">
                <a:solidFill>
                  <a:schemeClr val="accent5">
                    <a:lumMod val="50000"/>
                  </a:schemeClr>
                </a:solidFill>
              </a:rPr>
              <a:t>beide</a:t>
            </a:r>
            <a:r>
              <a:rPr lang="en-GB" sz="1200" dirty="0">
                <a:solidFill>
                  <a:schemeClr val="accent5">
                    <a:lumMod val="50000"/>
                  </a:schemeClr>
                </a:solidFill>
              </a:rPr>
              <a:t> </a:t>
            </a:r>
            <a:r>
              <a:rPr lang="en-GB" sz="1200" dirty="0" err="1">
                <a:solidFill>
                  <a:schemeClr val="accent5">
                    <a:lumMod val="50000"/>
                  </a:schemeClr>
                </a:solidFill>
              </a:rPr>
              <a:t>meine</a:t>
            </a:r>
            <a:r>
              <a:rPr lang="en-GB" sz="1200" dirty="0">
                <a:solidFill>
                  <a:schemeClr val="accent5">
                    <a:lumMod val="50000"/>
                  </a:schemeClr>
                </a:solidFill>
              </a:rPr>
              <a:t> </a:t>
            </a:r>
            <a:r>
              <a:rPr lang="en-GB" sz="1200" dirty="0" err="1">
                <a:solidFill>
                  <a:schemeClr val="accent5">
                    <a:lumMod val="50000"/>
                  </a:schemeClr>
                </a:solidFill>
              </a:rPr>
              <a:t>Lieblingsmenschen</a:t>
            </a:r>
            <a:r>
              <a:rPr lang="en-GB" sz="1200" dirty="0">
                <a:solidFill>
                  <a:schemeClr val="accent5">
                    <a:lumMod val="50000"/>
                  </a:schemeClr>
                </a:solidFill>
              </a:rPr>
              <a:t>]. / </a:t>
            </a:r>
            <a:r>
              <a:rPr lang="en-GB" sz="1200" dirty="0" err="1">
                <a:solidFill>
                  <a:schemeClr val="accent5">
                    <a:lumMod val="50000"/>
                  </a:schemeClr>
                </a:solidFill>
              </a:rPr>
              <a:t>beide</a:t>
            </a:r>
            <a:r>
              <a:rPr lang="en-GB" sz="1200" dirty="0">
                <a:solidFill>
                  <a:schemeClr val="accent5">
                    <a:lumMod val="50000"/>
                  </a:schemeClr>
                </a:solidFill>
              </a:rPr>
              <a:t> </a:t>
            </a:r>
            <a:r>
              <a:rPr lang="en-GB" sz="1200" dirty="0" err="1">
                <a:solidFill>
                  <a:schemeClr val="accent5">
                    <a:lumMod val="50000"/>
                  </a:schemeClr>
                </a:solidFill>
              </a:rPr>
              <a:t>meine</a:t>
            </a:r>
            <a:r>
              <a:rPr lang="en-GB" sz="1200" dirty="0">
                <a:solidFill>
                  <a:schemeClr val="accent5">
                    <a:lumMod val="50000"/>
                  </a:schemeClr>
                </a:solidFill>
              </a:rPr>
              <a:t> </a:t>
            </a:r>
            <a:r>
              <a:rPr lang="en-GB" sz="1200" dirty="0" err="1">
                <a:solidFill>
                  <a:schemeClr val="accent5">
                    <a:lumMod val="50000"/>
                  </a:schemeClr>
                </a:solidFill>
              </a:rPr>
              <a:t>Lieblingsmenschen</a:t>
            </a:r>
            <a:r>
              <a:rPr lang="en-GB" sz="1200" dirty="0">
                <a:solidFill>
                  <a:schemeClr val="accent5">
                    <a:lumMod val="50000"/>
                  </a:schemeClr>
                </a:solidFill>
              </a:rPr>
              <a:t> </a:t>
            </a:r>
            <a:r>
              <a:rPr lang="en-GB" sz="1200" dirty="0" err="1">
                <a:solidFill>
                  <a:schemeClr val="accent5">
                    <a:lumMod val="50000"/>
                  </a:schemeClr>
                </a:solidFill>
              </a:rPr>
              <a:t>seid</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aseline="0" dirty="0" err="1"/>
              <a:t>sitten</a:t>
            </a:r>
            <a:r>
              <a:rPr lang="en-GB" baseline="0" dirty="0"/>
              <a:t> [&gt;5009] Nation [1734]</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practise written comprehension of the text.</a:t>
            </a:r>
            <a:r>
              <a:rPr lang="en-GB" dirty="0"/>
              <a:t/>
            </a:r>
            <a:br>
              <a:rPr lang="en-GB" dirty="0"/>
            </a:br>
            <a:r>
              <a:rPr lang="en-GB" dirty="0"/>
              <a:t/>
            </a:r>
            <a:br>
              <a:rPr lang="en-GB" dirty="0"/>
            </a:br>
            <a:r>
              <a:rPr lang="en-GB" b="1" dirty="0"/>
              <a:t>Procedure:</a:t>
            </a:r>
            <a:r>
              <a:rPr lang="en-GB" dirty="0"/>
              <a:t/>
            </a:r>
            <a:br>
              <a:rPr lang="en-GB" dirty="0"/>
            </a:br>
            <a:r>
              <a:rPr lang="en-GB" dirty="0"/>
              <a:t>1. Students are given a 1-minute timer to write down as many facts from the text as they can. (Allow students to continue up to 2 minutes.  The timer acts as to compel students to make a prompt start.)</a:t>
            </a:r>
          </a:p>
          <a:p>
            <a:r>
              <a:rPr lang="en-GB" dirty="0"/>
              <a:t>2. Click to provide suggested English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aseline="0" dirty="0"/>
              <a:t>Gymnast [&gt;5009] Hamburger [2588] Oma [2175] </a:t>
            </a:r>
            <a:r>
              <a:rPr lang="en-GB" baseline="0" dirty="0" err="1"/>
              <a:t>sitten</a:t>
            </a:r>
            <a:r>
              <a:rPr lang="en-GB" baseline="0" dirty="0"/>
              <a:t> [&gt;5009] Nation [1734]</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a:t>
            </a:r>
            <a:r>
              <a:rPr lang="en-GB" dirty="0"/>
              <a:t/>
            </a:r>
            <a:br>
              <a:rPr lang="en-GB" dirty="0"/>
            </a:br>
            <a:r>
              <a:rPr lang="en-GB" b="1" dirty="0"/>
              <a:t/>
            </a:r>
            <a:br>
              <a:rPr lang="en-GB" b="1" dirty="0"/>
            </a:br>
            <a:r>
              <a:rPr lang="en-GB" b="1" dirty="0"/>
              <a:t>Aim: </a:t>
            </a:r>
            <a:r>
              <a:rPr lang="en-GB" b="0" dirty="0"/>
              <a:t>to practise written production of relative clauses, with the aim of reducing two sentences to one, reducing repetition and improving written style.</a:t>
            </a:r>
            <a:r>
              <a:rPr lang="en-GB" dirty="0"/>
              <a:t/>
            </a:r>
            <a:br>
              <a:rPr lang="en-GB" dirty="0"/>
            </a:br>
            <a:r>
              <a:rPr lang="en-GB" dirty="0"/>
              <a:t/>
            </a:r>
            <a:br>
              <a:rPr lang="en-GB" dirty="0"/>
            </a:br>
            <a:r>
              <a:rPr lang="en-GB" b="1" dirty="0"/>
              <a:t>Procedure:</a:t>
            </a:r>
            <a:r>
              <a:rPr lang="en-GB" dirty="0"/>
              <a:t/>
            </a:r>
            <a:br>
              <a:rPr lang="en-GB" dirty="0"/>
            </a:br>
            <a:r>
              <a:rPr lang="en-GB" dirty="0"/>
              <a:t>1. Ensure the task scenario is understood.</a:t>
            </a:r>
          </a:p>
          <a:p>
            <a:r>
              <a:rPr lang="en-GB" dirty="0"/>
              <a:t>2. Model the task using item 1.  Draw attention to the omission of the noun Buch from the relative clause, and the change in word order to WO3.</a:t>
            </a:r>
          </a:p>
          <a:p>
            <a:r>
              <a:rPr lang="en-GB" dirty="0"/>
              <a:t>3. Students complete numbers 2-3 independently.</a:t>
            </a:r>
          </a:p>
          <a:p>
            <a:r>
              <a:rPr lang="en-GB" dirty="0"/>
              <a:t>4. Click to provide answers.</a:t>
            </a:r>
            <a:br>
              <a:rPr lang="en-GB" dirty="0"/>
            </a:br>
            <a:r>
              <a:rPr lang="en-GB" dirty="0"/>
              <a:t>5. Complete the same steps with items 4-6 on the following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aseline="0" dirty="0" err="1"/>
              <a:t>Sonnenblume</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1280864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aseline="0" dirty="0" err="1"/>
              <a:t>Gerät</a:t>
            </a:r>
            <a:r>
              <a:rPr lang="en-GB" baseline="0" dirty="0"/>
              <a:t> [1646] </a:t>
            </a:r>
            <a:r>
              <a:rPr lang="en-GB" baseline="0" dirty="0" err="1"/>
              <a:t>Fernseher</a:t>
            </a:r>
            <a:r>
              <a:rPr lang="en-GB" baseline="0" dirty="0"/>
              <a:t> [2827]</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relative clauses (R1, nominative)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9.2.1.2</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jemand [330] niemand [362] Blume [2463] Gegenstand [1308] Juni [1148] Meter [479] Person [357]  Zentimeter [1338] gucken/kucken [1362] wachsen [470]  aktiv [790]  beliebt [1873] meist [705] ungefähr [1458]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9.1.2.7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dich2 [217] mich2 [65] sich [14] anziehen [1436] fühlen [394] halten [155] nennen [191] waschen [2315] Bett [659]  Stuhl [1661]  verantwortlich [1042] gerade [159]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9.1.1.2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ihr4 [27] dienen [684]  erwarten [389] feiern [869] sammeln [1219] ihr seid [27/4] Dienst [1558] Ende [183] Feuer [1576] Gast [576] Holz [2221] woher [1494]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751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r>
              <a:rPr lang="en-GB" dirty="0"/>
              <a:t/>
            </a:r>
            <a:br>
              <a:rPr lang="en-GB" dirty="0"/>
            </a:br>
            <a:r>
              <a:rPr lang="en-GB" b="1" dirty="0"/>
              <a:t/>
            </a:r>
            <a:br>
              <a:rPr lang="en-GB" b="1" dirty="0"/>
            </a:br>
            <a:r>
              <a:rPr lang="en-GB" b="1" dirty="0"/>
              <a:t>Aim: </a:t>
            </a:r>
            <a:r>
              <a:rPr lang="en-GB" b="0" dirty="0"/>
              <a:t>to practise aural comprehension of SSC [d] in longer sentences that include relative clause.</a:t>
            </a:r>
          </a:p>
          <a:p>
            <a:endParaRPr lang="en-GB" b="0" dirty="0"/>
          </a:p>
          <a:p>
            <a:r>
              <a:rPr lang="en-GB" b="1" dirty="0"/>
              <a:t>Procedure:</a:t>
            </a:r>
            <a:r>
              <a:rPr lang="en-GB" dirty="0"/>
              <a:t/>
            </a:r>
            <a:br>
              <a:rPr lang="en-GB" dirty="0"/>
            </a:br>
            <a:r>
              <a:rPr lang="en-GB" dirty="0"/>
              <a:t>1. Click to play the audio.</a:t>
            </a:r>
          </a:p>
          <a:p>
            <a:r>
              <a:rPr lang="en-GB" dirty="0"/>
              <a:t>2. Students tally the number of [-d] sounds they hear. </a:t>
            </a:r>
            <a:r>
              <a:rPr lang="en-GB" b="0" dirty="0"/>
              <a:t>(Initial, middle and final -d- sounds all count).</a:t>
            </a:r>
            <a:endParaRPr lang="en-GB" dirty="0"/>
          </a:p>
          <a:p>
            <a:r>
              <a:rPr lang="en-GB" dirty="0"/>
              <a:t>3. Click to check answers and reveal written full written sentences.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Deutschland hat sechzehn Bundesländer, die alle eigene Regierungen haben.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Bayern ist ein großes Bundesland, das im Süden von Deutschland liegt.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Die Stadt Dortmund liegt in einem Bundesland, das Nordrhein-Westfalen heißt.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Ein Dortmunder ist jemand, der in Dortmund wohnt.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Die Niederlande sind ein Land, das links von Norddeutschland liegt.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Die Niederlande haben Inseln, die in der Nordsee liegen.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aseline="0" dirty="0" err="1"/>
              <a:t>Regierung</a:t>
            </a:r>
            <a:r>
              <a:rPr lang="en-GB" baseline="0" dirty="0"/>
              <a:t> [521] </a:t>
            </a:r>
            <a:r>
              <a:rPr lang="en-GB" baseline="0" dirty="0" err="1"/>
              <a:t>Bundesland</a:t>
            </a:r>
            <a:r>
              <a:rPr lang="en-GB" baseline="0" dirty="0"/>
              <a:t> [1993] </a:t>
            </a:r>
            <a:r>
              <a:rPr lang="en-GB" baseline="0" dirty="0" err="1"/>
              <a:t>Niederlande</a:t>
            </a:r>
            <a:r>
              <a:rPr lang="en-GB" baseline="0" dirty="0"/>
              <a:t> [3798]</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917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a:t>
            </a:r>
            <a:r>
              <a:rPr lang="en-GB" b="0" dirty="0"/>
              <a:t>(2 slides)</a:t>
            </a:r>
            <a:r>
              <a:rPr lang="en-GB" dirty="0"/>
              <a:t/>
            </a:r>
            <a:br>
              <a:rPr lang="en-GB" dirty="0"/>
            </a:br>
            <a:r>
              <a:rPr lang="en-GB" b="1" dirty="0"/>
              <a:t/>
            </a:r>
            <a:br>
              <a:rPr lang="en-GB" b="1" dirty="0"/>
            </a:br>
            <a:r>
              <a:rPr lang="en-GB" b="1" dirty="0"/>
              <a:t>Aim: </a:t>
            </a:r>
            <a:r>
              <a:rPr lang="en-GB" b="0" dirty="0"/>
              <a:t>to revisit this week’s vocabulary.</a:t>
            </a:r>
          </a:p>
          <a:p>
            <a:endParaRPr lang="en-GB" b="0" dirty="0"/>
          </a:p>
          <a:p>
            <a:r>
              <a:rPr lang="en-GB" b="1" dirty="0"/>
              <a:t>Note: </a:t>
            </a:r>
            <a:r>
              <a:rPr lang="en-GB" b="0" dirty="0"/>
              <a:t>There is a more challenging version of this slide with translation into German on Slide 31.</a:t>
            </a:r>
            <a:endParaRPr lang="en-GB" b="1" dirty="0"/>
          </a:p>
          <a:p>
            <a:r>
              <a:rPr lang="en-GB" dirty="0"/>
              <a:t/>
            </a:r>
            <a:br>
              <a:rPr lang="en-GB" dirty="0"/>
            </a:br>
            <a:r>
              <a:rPr lang="en-GB" b="1" dirty="0"/>
              <a:t>Procedure:</a:t>
            </a:r>
            <a:r>
              <a:rPr lang="en-GB" dirty="0"/>
              <a:t/>
            </a:r>
            <a:br>
              <a:rPr lang="en-GB" dirty="0"/>
            </a:br>
            <a:r>
              <a:rPr lang="en-GB" dirty="0"/>
              <a:t>1. Explain the scenario: Ismet and Mehmet’s mother is calling Ismet to ask about his job. </a:t>
            </a:r>
          </a:p>
          <a:p>
            <a:r>
              <a:rPr lang="en-GB" dirty="0"/>
              <a:t>2. Students listen to recording of item 1 (click audio button to play recording). </a:t>
            </a:r>
          </a:p>
          <a:p>
            <a:r>
              <a:rPr lang="en-GB" dirty="0"/>
              <a:t>3. Students note down the English translation of the word in bold. </a:t>
            </a:r>
          </a:p>
          <a:p>
            <a:r>
              <a:rPr lang="en-GB" dirty="0"/>
              <a:t>4. Click to reveal the answer.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r>
              <a:rPr lang="en-GB" baseline="0" dirty="0"/>
              <a:t/>
            </a:r>
            <a:br>
              <a:rPr lang="en-GB" baseline="0" dirty="0"/>
            </a:br>
            <a:r>
              <a:rPr lang="en-GB" baseline="0" dirty="0"/>
              <a:t>Requisite [&gt;5009]</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943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a:p>
            <a:endParaRPr lang="en-GB" b="1" dirty="0"/>
          </a:p>
          <a:p>
            <a:r>
              <a:rPr lang="en-GB" b="1" baseline="0" dirty="0"/>
              <a:t>Word frequency of unknown words and cognates (1 is the most frequent word in German): </a:t>
            </a:r>
            <a:r>
              <a:rPr lang="en-GB" baseline="0" dirty="0"/>
              <a:t/>
            </a:r>
            <a:br>
              <a:rPr lang="en-GB" baseline="0" dirty="0"/>
            </a:br>
            <a:r>
              <a:rPr lang="en-GB" baseline="0" dirty="0"/>
              <a:t>Requisite [&gt;5009] </a:t>
            </a:r>
            <a:r>
              <a:rPr lang="en-GB" baseline="0" dirty="0" err="1"/>
              <a:t>Müll</a:t>
            </a:r>
            <a:r>
              <a:rPr lang="en-GB" baseline="0" dirty="0"/>
              <a:t> [4506] Teddy [&gt;5009]</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442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This is a more challenging version of the task on slide 29.</a:t>
            </a:r>
            <a:endParaRPr lang="en-GB" b="1" dirty="0"/>
          </a:p>
          <a:p>
            <a:endParaRPr lang="en-GB" b="1" dirty="0"/>
          </a:p>
          <a:p>
            <a:r>
              <a:rPr lang="en-GB" b="1" dirty="0"/>
              <a:t>Timing: 8 minutes </a:t>
            </a:r>
            <a:r>
              <a:rPr lang="en-GB" b="0" dirty="0"/>
              <a:t>(2 slides)</a:t>
            </a:r>
            <a:r>
              <a:rPr lang="en-GB" dirty="0"/>
              <a:t/>
            </a:r>
            <a:br>
              <a:rPr lang="en-GB" dirty="0"/>
            </a:br>
            <a:r>
              <a:rPr lang="en-GB" b="1" dirty="0"/>
              <a:t/>
            </a:r>
            <a:br>
              <a:rPr lang="en-GB" b="1" dirty="0"/>
            </a:br>
            <a:r>
              <a:rPr lang="en-GB" b="1" dirty="0"/>
              <a:t>Aim: </a:t>
            </a:r>
            <a:r>
              <a:rPr lang="en-GB" b="0" dirty="0"/>
              <a:t>to revisit this week’s vocabulary.</a:t>
            </a:r>
          </a:p>
          <a:p>
            <a:endParaRPr lang="en-GB" b="0" dirty="0"/>
          </a:p>
          <a:p>
            <a:r>
              <a:rPr lang="en-GB" b="1" dirty="0"/>
              <a:t>Procedure:</a:t>
            </a:r>
            <a:r>
              <a:rPr lang="en-GB" dirty="0"/>
              <a:t/>
            </a:r>
            <a:br>
              <a:rPr lang="en-GB" dirty="0"/>
            </a:br>
            <a:r>
              <a:rPr lang="en-GB" dirty="0"/>
              <a:t>1. Explain the scenario: Ismet and Mehmet’s mother is calling Ismet to ask about his job. </a:t>
            </a:r>
          </a:p>
          <a:p>
            <a:r>
              <a:rPr lang="en-GB" dirty="0"/>
              <a:t>2. Students read each sentence and note down the German translation for each gap, choosing from the English words below.</a:t>
            </a:r>
          </a:p>
          <a:p>
            <a:r>
              <a:rPr lang="en-GB" dirty="0"/>
              <a:t>3. Click the audio button to listen to the sentence. </a:t>
            </a:r>
          </a:p>
          <a:p>
            <a:r>
              <a:rPr lang="en-GB" dirty="0"/>
              <a:t>4. Click to reveal the answer.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r>
              <a:rPr lang="en-GB" baseline="0" dirty="0"/>
              <a:t/>
            </a:r>
            <a:br>
              <a:rPr lang="en-GB" baseline="0" dirty="0"/>
            </a:br>
            <a:r>
              <a:rPr lang="en-GB" baseline="0" dirty="0"/>
              <a:t>Requisite [&gt;5009]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612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r>
              <a:rPr lang="en-GB" dirty="0"/>
              <a:t/>
            </a:r>
            <a:br>
              <a:rPr lang="en-GB" dirty="0"/>
            </a:br>
            <a:r>
              <a:rPr lang="en-GB" b="1" dirty="0"/>
              <a:t/>
            </a:r>
            <a:br>
              <a:rPr lang="en-GB" b="1" dirty="0"/>
            </a:br>
            <a:r>
              <a:rPr lang="en-GB" b="1" dirty="0"/>
              <a:t>Aim: </a:t>
            </a:r>
            <a:r>
              <a:rPr lang="en-GB" b="0" dirty="0"/>
              <a:t>to recap the different sounds of [-d-] in German.</a:t>
            </a:r>
            <a:br>
              <a:rPr lang="en-GB" b="0" dirty="0"/>
            </a:br>
            <a:r>
              <a:rPr lang="en-GB" b="0" dirty="0"/>
              <a:t/>
            </a:r>
            <a:br>
              <a:rPr lang="en-GB" b="0" dirty="0"/>
            </a:br>
            <a:r>
              <a:rPr lang="en-GB" b="1" dirty="0"/>
              <a:t>Procedure:</a:t>
            </a:r>
            <a:r>
              <a:rPr lang="en-GB" dirty="0"/>
              <a:t/>
            </a:r>
            <a:br>
              <a:rPr lang="en-GB" dirty="0"/>
            </a:br>
            <a:r>
              <a:rPr lang="en-GB" dirty="0"/>
              <a:t>1. Click to bring up the reminders and play the audio for each example.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landen</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Saarland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die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Landschaft</a:t>
            </a:r>
            <a:endParaRPr lang="en-GB"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r>
              <a:rPr lang="en-GB" baseline="0" dirty="0"/>
              <a:t/>
            </a:r>
            <a:br>
              <a:rPr lang="en-GB" baseline="0" dirty="0"/>
            </a:br>
            <a:r>
              <a:rPr lang="en-GB" baseline="0" dirty="0" err="1"/>
              <a:t>landen</a:t>
            </a:r>
            <a:r>
              <a:rPr lang="en-GB" baseline="0" dirty="0"/>
              <a:t> [1316] Saarland [&gt;5009] </a:t>
            </a:r>
            <a:r>
              <a:rPr lang="en-GB" baseline="0" dirty="0" err="1"/>
              <a:t>Landschaft</a:t>
            </a:r>
            <a:r>
              <a:rPr lang="en-GB" baseline="0" dirty="0"/>
              <a:t> [1669]</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r>
              <a:rPr lang="en-GB" baseline="0" dirty="0"/>
              <a:t/>
            </a:r>
            <a:br>
              <a:rPr lang="en-GB" baseline="0" dirty="0"/>
            </a:br>
            <a:r>
              <a:rPr lang="en-GB" baseline="0" dirty="0"/>
              <a:t>Requisite [&gt;5009] </a:t>
            </a:r>
            <a:r>
              <a:rPr lang="en-GB" baseline="0" dirty="0" err="1"/>
              <a:t>Müll</a:t>
            </a:r>
            <a:r>
              <a:rPr lang="en-GB" baseline="0" dirty="0"/>
              <a:t> [4506] Teddy [&gt;5009]</a:t>
            </a:r>
            <a:endParaRPr lang="en-GB" b="1"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322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a:t>
            </a:r>
            <a:r>
              <a:rPr lang="en-GB" b="1" dirty="0"/>
              <a:t> </a:t>
            </a:r>
            <a:r>
              <a:rPr lang="en-GB" b="0" dirty="0"/>
              <a:t>present a particular use of relative clauses, and remind students of the accusative case for objects, in all sentences.</a:t>
            </a:r>
            <a:r>
              <a:rPr lang="en-GB" dirty="0"/>
              <a:t/>
            </a:r>
            <a:br>
              <a:rPr lang="en-GB" dirty="0"/>
            </a:br>
            <a:r>
              <a:rPr lang="en-GB" dirty="0"/>
              <a:t/>
            </a:r>
            <a:br>
              <a:rPr lang="en-GB" dirty="0"/>
            </a:br>
            <a:r>
              <a:rPr lang="en-GB" b="1" dirty="0"/>
              <a:t>Procedure:</a:t>
            </a:r>
            <a:r>
              <a:rPr lang="en-GB" dirty="0"/>
              <a:t/>
            </a:r>
            <a:br>
              <a:rPr lang="en-GB" dirty="0"/>
            </a:br>
            <a:r>
              <a:rPr lang="en-GB" dirty="0"/>
              <a:t>1. Click through to present information.</a:t>
            </a:r>
          </a:p>
          <a:p>
            <a:r>
              <a:rPr lang="en-GB" dirty="0"/>
              <a:t>2. Elicit the English meanings.</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844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revise knowledge of R1 (nom.) and R2 (acc.) article endings to determine the subject / object of a sentence.</a:t>
            </a:r>
            <a:r>
              <a:rPr lang="en-GB" dirty="0"/>
              <a:t/>
            </a:r>
            <a:br>
              <a:rPr lang="en-GB" dirty="0"/>
            </a:br>
            <a:r>
              <a:rPr lang="en-GB" dirty="0"/>
              <a:t/>
            </a:r>
            <a:br>
              <a:rPr lang="en-GB" dirty="0"/>
            </a:br>
            <a:r>
              <a:rPr lang="en-GB" b="1" dirty="0"/>
              <a:t>Procedure:</a:t>
            </a:r>
            <a:r>
              <a:rPr lang="en-GB" dirty="0"/>
              <a:t/>
            </a:r>
            <a:br>
              <a:rPr lang="en-GB" dirty="0"/>
            </a:br>
            <a:r>
              <a:rPr lang="en-GB" dirty="0"/>
              <a:t>1. Remind students they can use nominative and accusative article endings to determine whether a noun is the subject or object of a sentence.</a:t>
            </a:r>
          </a:p>
          <a:p>
            <a:r>
              <a:rPr lang="en-GB" dirty="0"/>
              <a:t>2. Ask them to use this knowledge to decide which verb should be used for each sentence.</a:t>
            </a:r>
          </a:p>
          <a:p>
            <a:r>
              <a:rPr lang="en-GB" dirty="0"/>
              <a:t>3. Click to reveal the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381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r>
              <a:rPr lang="en-GB" dirty="0"/>
              <a:t/>
            </a:r>
            <a:br>
              <a:rPr lang="en-GB" dirty="0"/>
            </a:br>
            <a:r>
              <a:rPr lang="en-GB" b="1" dirty="0"/>
              <a:t/>
            </a:r>
            <a:br>
              <a:rPr lang="en-GB" b="1" dirty="0"/>
            </a:br>
            <a:r>
              <a:rPr lang="en-GB" b="1" dirty="0"/>
              <a:t>Aim: </a:t>
            </a:r>
            <a:r>
              <a:rPr lang="en-GB" b="0" dirty="0"/>
              <a:t>to distinguish between relative clauses and main clauses.</a:t>
            </a:r>
          </a:p>
          <a:p>
            <a:endParaRPr lang="en-GB" b="0" dirty="0"/>
          </a:p>
          <a:p>
            <a:r>
              <a:rPr lang="en-GB" b="1" dirty="0"/>
              <a:t>Procedure:</a:t>
            </a:r>
            <a:r>
              <a:rPr lang="en-GB" dirty="0"/>
              <a:t/>
            </a:r>
            <a:br>
              <a:rPr lang="en-GB" dirty="0"/>
            </a:br>
            <a:r>
              <a:rPr lang="en-GB" dirty="0"/>
              <a:t>1. Explain the scenario: Ismet, (Mehmet’s brother), is back in Berlin for his </a:t>
            </a:r>
            <a:r>
              <a:rPr lang="en-GB" dirty="0" err="1"/>
              <a:t>uni</a:t>
            </a:r>
            <a:r>
              <a:rPr lang="en-GB" dirty="0"/>
              <a:t> holidays. He does work experience at the </a:t>
            </a:r>
            <a:r>
              <a:rPr lang="en-GB" dirty="0" err="1"/>
              <a:t>deutsches</a:t>
            </a:r>
            <a:r>
              <a:rPr lang="en-GB" dirty="0"/>
              <a:t> </a:t>
            </a:r>
            <a:r>
              <a:rPr lang="en-GB" dirty="0" err="1"/>
              <a:t>Theater</a:t>
            </a:r>
            <a:r>
              <a:rPr lang="en-GB" dirty="0"/>
              <a:t>, a famous Berlin theatre, as a stage designer. The stage set has one of some items and more than one of other items, so Ismet has to be precise with his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Remind students </a:t>
            </a:r>
            <a:r>
              <a:rPr lang="en-US" sz="1200" dirty="0">
                <a:solidFill>
                  <a:schemeClr val="bg1"/>
                </a:solidFill>
              </a:rPr>
              <a:t>that we often use defining relative clauses when we have two or more of something and need to tell them apart. </a:t>
            </a:r>
            <a:r>
              <a:rPr lang="en-GB" dirty="0"/>
              <a:t>If students hear a relative clause then there is likely to be more than one item, if no relative clause there is only one. </a:t>
            </a:r>
          </a:p>
          <a:p>
            <a:r>
              <a:rPr lang="en-GB" dirty="0"/>
              <a:t>3. Students listen to recording of item 1 (click audio button to play recording). </a:t>
            </a:r>
          </a:p>
          <a:p>
            <a:r>
              <a:rPr lang="en-GB" dirty="0"/>
              <a:t>4. Students decide whether there is likely to be just one (no relative clause) , or more than one of the thing Ismet talks about (relative clause). and tick the relevant column. </a:t>
            </a:r>
          </a:p>
          <a:p>
            <a:r>
              <a:rPr lang="en-GB" dirty="0"/>
              <a:t>5. Click to reveal written form.</a:t>
            </a:r>
          </a:p>
          <a:p>
            <a:r>
              <a:rPr lang="en-GB" dirty="0"/>
              <a:t>6. Click again to reveal answer ticks.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de-DE" dirty="0"/>
              <a:t>1. Rechts ist der Hund, der schwarz und weiß ist.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Ich glaube, das Bett steht in der Mitte.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Links steht das Kind, das nach vorne guckt.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Vorne gibt es einen Tisch, der aus Holz ist.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Hinten auf dem Tisch sind die Blumen.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Ich plane, das Feuer aktiv zu halten.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Ungefähr einen Meter daneben steht die Person, die einen Brief hält.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Am Ende setzt sich die beliebte Person vorne auf den Stuhl.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Bühnenbildner</a:t>
            </a:r>
            <a:r>
              <a:rPr lang="en-GB" b="0" baseline="0" dirty="0"/>
              <a:t> [&gt;5009] </a:t>
            </a:r>
            <a:r>
              <a:rPr lang="en-GB" b="0" baseline="0" dirty="0" err="1"/>
              <a:t>daneben</a:t>
            </a:r>
            <a:r>
              <a:rPr lang="en-GB" b="0" baseline="0" dirty="0"/>
              <a:t> [1939]</a:t>
            </a:r>
            <a:br>
              <a:rPr lang="en-GB" b="0"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849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a:t>
            </a:r>
            <a:r>
              <a:rPr lang="en-GB" b="0" dirty="0"/>
              <a:t>(two slides)</a:t>
            </a:r>
            <a:r>
              <a:rPr lang="en-GB" dirty="0"/>
              <a:t/>
            </a:r>
            <a:br>
              <a:rPr lang="en-GB" dirty="0"/>
            </a:br>
            <a:r>
              <a:rPr lang="en-GB" b="1" dirty="0"/>
              <a:t/>
            </a:r>
            <a:br>
              <a:rPr lang="en-GB" b="1" dirty="0"/>
            </a:br>
            <a:r>
              <a:rPr lang="en-GB" b="1" dirty="0"/>
              <a:t>Aim: </a:t>
            </a:r>
            <a:r>
              <a:rPr lang="en-GB" b="0" dirty="0"/>
              <a:t>to consolidate use and meaning of German relative clauses by translating from English into German. </a:t>
            </a:r>
          </a:p>
          <a:p>
            <a:r>
              <a:rPr lang="en-GB" dirty="0"/>
              <a:t/>
            </a:r>
            <a:br>
              <a:rPr lang="en-GB" dirty="0"/>
            </a:br>
            <a:r>
              <a:rPr lang="en-GB" b="1" dirty="0"/>
              <a:t>Procedure:</a:t>
            </a:r>
            <a:r>
              <a:rPr lang="en-GB" dirty="0"/>
              <a:t/>
            </a:r>
            <a:br>
              <a:rPr lang="en-GB" dirty="0"/>
            </a:br>
            <a:r>
              <a:rPr lang="en-GB" dirty="0"/>
              <a:t>1. Explain the scenario: </a:t>
            </a:r>
            <a:r>
              <a:rPr lang="en-US" dirty="0"/>
              <a:t>Communication with the play’s director is difficult, because he is Italian and speaks very little German, so Ismet decides to send WhatsApp messages about Scene 2 design.</a:t>
            </a:r>
          </a:p>
          <a:p>
            <a:r>
              <a:rPr lang="en-US" dirty="0"/>
              <a:t>He sends a sketch and then some messages to explain in English, but the director wants them also in German, for all the helpers to follow. </a:t>
            </a:r>
          </a:p>
          <a:p>
            <a:r>
              <a:rPr lang="en-GB" dirty="0"/>
              <a:t>2. Students translate the messages into German. </a:t>
            </a:r>
          </a:p>
          <a:p>
            <a:r>
              <a:rPr lang="en-GB" dirty="0"/>
              <a:t>NB: </a:t>
            </a:r>
            <a:r>
              <a:rPr lang="en-GB" dirty="0" err="1"/>
              <a:t>stehen</a:t>
            </a:r>
            <a:r>
              <a:rPr lang="en-GB" dirty="0"/>
              <a:t>/sein (</a:t>
            </a:r>
            <a:r>
              <a:rPr lang="en-GB" dirty="0" err="1"/>
              <a:t>steht</a:t>
            </a:r>
            <a:r>
              <a:rPr lang="en-GB" dirty="0"/>
              <a:t>/</a:t>
            </a:r>
            <a:r>
              <a:rPr lang="en-GB" dirty="0" err="1"/>
              <a:t>ist</a:t>
            </a:r>
            <a:r>
              <a:rPr lang="en-GB" dirty="0"/>
              <a:t>) can be used interchangeably in the translation. </a:t>
            </a:r>
            <a:br>
              <a:rPr lang="en-GB" dirty="0"/>
            </a:br>
            <a:r>
              <a:rPr lang="en-GB" dirty="0"/>
              <a:t>3. Consider working through items 1-3 together with the class, giving item-by-item feedback.</a:t>
            </a:r>
            <a:br>
              <a:rPr lang="en-GB" dirty="0"/>
            </a:br>
            <a:r>
              <a:rPr lang="en-GB" dirty="0"/>
              <a:t>4. Items 4-6 with suggested answers are on the following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Regisseur [&gt;5009] </a:t>
            </a:r>
            <a:r>
              <a:rPr lang="en-GB" b="0" baseline="0" dirty="0" err="1"/>
              <a:t>Nachricht</a:t>
            </a:r>
            <a:r>
              <a:rPr lang="en-GB" b="0" baseline="0" dirty="0"/>
              <a:t> [] </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650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endParaRPr lang="en-GB" b="0" dirty="0"/>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236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13 minutes </a:t>
            </a:r>
            <a:r>
              <a:rPr lang="en-GB" b="0" dirty="0"/>
              <a:t>(to include task repetition)</a:t>
            </a:r>
            <a:br>
              <a:rPr lang="en-GB" b="0" dirty="0"/>
            </a:br>
            <a:r>
              <a:rPr lang="en-GB" b="1" dirty="0"/>
              <a:t/>
            </a:r>
            <a:br>
              <a:rPr lang="en-GB" b="1" dirty="0"/>
            </a:br>
            <a:r>
              <a:rPr lang="en-GB" b="1" dirty="0"/>
              <a:t>Aim: </a:t>
            </a:r>
            <a:r>
              <a:rPr lang="en-GB" b="0" dirty="0"/>
              <a:t>to practise oral production of nominative relative clauses.</a:t>
            </a:r>
            <a:br>
              <a:rPr lang="en-GB" b="0" dirty="0"/>
            </a:br>
            <a:r>
              <a:rPr lang="en-GB" dirty="0"/>
              <a:t/>
            </a:r>
            <a:br>
              <a:rPr lang="en-GB" dirty="0"/>
            </a:br>
            <a:r>
              <a:rPr lang="en-GB" b="1" dirty="0"/>
              <a:t>Procedure:</a:t>
            </a:r>
            <a:r>
              <a:rPr lang="en-GB" dirty="0"/>
              <a:t/>
            </a:r>
            <a:br>
              <a:rPr lang="en-GB" dirty="0"/>
            </a:br>
            <a:r>
              <a:rPr lang="en-GB" dirty="0"/>
              <a:t>1. Students take it in turns to describe a square on their grid, stating both the stage area and what is in that area. </a:t>
            </a:r>
          </a:p>
          <a:p>
            <a:r>
              <a:rPr lang="en-GB" dirty="0"/>
              <a:t>2. They use relative pronouns to do this.</a:t>
            </a:r>
          </a:p>
          <a:p>
            <a:r>
              <a:rPr lang="en-GB" dirty="0"/>
              <a:t>3. Their partner notes the stage area of their partner’s six items that they have in common. They also need to write down </a:t>
            </a:r>
            <a:r>
              <a:rPr lang="en-GB" b="1" dirty="0"/>
              <a:t>in English </a:t>
            </a:r>
            <a:r>
              <a:rPr lang="en-GB" dirty="0"/>
              <a:t>the three different items.</a:t>
            </a:r>
          </a:p>
          <a:p>
            <a:r>
              <a:rPr lang="en-GB" dirty="0"/>
              <a:t>4. Go through the answers on slide 36. Click to reveal the pictures that match and reveal those that don’t.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930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Partner A</a:t>
            </a:r>
            <a:br>
              <a:rPr lang="en-GB" b="1" dirty="0"/>
            </a:br>
            <a:r>
              <a:rPr lang="en-GB" b="1" dirty="0"/>
              <a:t>DO NOT DISPLAY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046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Partner B</a:t>
            </a:r>
            <a:br>
              <a:rPr lang="en-GB" b="1" dirty="0"/>
            </a:br>
            <a:r>
              <a:rPr lang="en-GB" b="1" dirty="0"/>
              <a:t>DO NOT DISPLAY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315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dirty="0"/>
          </a:p>
          <a:p>
            <a:r>
              <a:rPr lang="en-GB" b="1" dirty="0"/>
              <a:t>Procedure:</a:t>
            </a:r>
            <a:r>
              <a:rPr lang="en-GB" dirty="0"/>
              <a:t/>
            </a:r>
            <a:br>
              <a:rPr lang="en-GB" dirty="0"/>
            </a:br>
            <a:r>
              <a:rPr lang="en-GB" dirty="0"/>
              <a:t>1. Click to show the six items that overlap and their different positions.</a:t>
            </a:r>
            <a:br>
              <a:rPr lang="en-GB" dirty="0"/>
            </a:br>
            <a:r>
              <a:rPr lang="en-GB" dirty="0"/>
              <a:t>2. Click to reveal the German for each of the non-matching clues (which reflects what students should have said).</a:t>
            </a:r>
            <a:br>
              <a:rPr lang="en-GB" dirty="0"/>
            </a:br>
            <a:r>
              <a:rPr lang="en-GB" dirty="0"/>
              <a:t>3. Elicit the English for the German prompts (which reflects what students should have written).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32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aural comprehension of plural noun forms with SSC [-d-], connecting them to their singular forms containing SSC [-d]; to produce the singular nouns orally.</a:t>
            </a:r>
            <a:endParaRPr lang="en-GB" b="1" dirty="0"/>
          </a:p>
          <a:p>
            <a:r>
              <a:rPr lang="en-GB" dirty="0"/>
              <a:t/>
            </a:r>
            <a:br>
              <a:rPr lang="en-GB" dirty="0"/>
            </a:br>
            <a:r>
              <a:rPr lang="en-GB" b="1" dirty="0"/>
              <a:t>Procedure:</a:t>
            </a:r>
            <a:r>
              <a:rPr lang="en-GB" dirty="0"/>
              <a:t/>
            </a:r>
            <a:br>
              <a:rPr lang="en-GB" dirty="0"/>
            </a:br>
            <a:r>
              <a:rPr lang="en-GB" dirty="0"/>
              <a:t>1. Click to play the audio.</a:t>
            </a:r>
          </a:p>
          <a:p>
            <a:r>
              <a:rPr lang="en-GB" dirty="0"/>
              <a:t>2. Students say the singular form.</a:t>
            </a:r>
          </a:p>
          <a:p>
            <a:r>
              <a:rPr lang="en-GB" dirty="0"/>
              <a:t>3. Click to check responses.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Hände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
            <a:b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Wände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
            <a:b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Länder</a:t>
            </a:r>
            <a:b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Strände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
            <a:b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Verbände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
            <a:b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Armb</a:t>
            </a:r>
            <a:r>
              <a:rPr lang="en-GB" sz="1200" dirty="0" err="1">
                <a:solidFill>
                  <a:srgbClr val="4472C4">
                    <a:lumMod val="50000"/>
                  </a:srgbClr>
                </a:solidFill>
                <a:latin typeface="Century Gothic" panose="020F0302020204030204"/>
              </a:rPr>
              <a:t>änder</a:t>
            </a:r>
            <a:endParaRPr lang="en-GB"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472C4">
                    <a:lumMod val="50000"/>
                  </a:srgbClr>
                </a:solidFill>
                <a:latin typeface="Century Gothic" panose="020F0302020204030204"/>
              </a:rPr>
              <a:t>7. </a:t>
            </a:r>
            <a:r>
              <a:rPr lang="en-GB" sz="1200" dirty="0" err="1">
                <a:solidFill>
                  <a:srgbClr val="4472C4">
                    <a:lumMod val="50000"/>
                  </a:srgbClr>
                </a:solidFill>
                <a:latin typeface="Century Gothic" panose="020F0302020204030204"/>
              </a:rPr>
              <a:t>Stände</a:t>
            </a:r>
            <a:r>
              <a:rPr lang="en-GB" sz="1200" dirty="0">
                <a:solidFill>
                  <a:srgbClr val="4472C4">
                    <a:lumMod val="50000"/>
                  </a:srgbClr>
                </a:solidFill>
                <a:latin typeface="Century Gothic" panose="020F0302020204030204"/>
              </a:rPr>
              <a:t/>
            </a:r>
            <a:br>
              <a:rPr lang="en-GB" sz="1200" dirty="0">
                <a:solidFill>
                  <a:srgbClr val="4472C4">
                    <a:lumMod val="50000"/>
                  </a:srgbClr>
                </a:solidFill>
                <a:latin typeface="Century Gothic" panose="020F0302020204030204"/>
              </a:rPr>
            </a:br>
            <a:r>
              <a:rPr lang="en-GB" sz="1200" dirty="0">
                <a:solidFill>
                  <a:srgbClr val="4472C4">
                    <a:lumMod val="50000"/>
                  </a:srgbClr>
                </a:solidFill>
                <a:latin typeface="Century Gothic" panose="020F0302020204030204"/>
              </a:rPr>
              <a:t>8. </a:t>
            </a:r>
            <a:r>
              <a:rPr lang="en-GB" sz="1200" dirty="0" err="1">
                <a:solidFill>
                  <a:srgbClr val="4472C4">
                    <a:lumMod val="50000"/>
                  </a:srgbClr>
                </a:solidFill>
                <a:latin typeface="Century Gothic" panose="020F0302020204030204"/>
              </a:rPr>
              <a:t>Brände</a:t>
            </a:r>
            <a:endParaRPr lang="en-GB"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r>
              <a:rPr lang="en-GB" baseline="0" dirty="0"/>
              <a:t/>
            </a:r>
            <a:br>
              <a:rPr lang="en-GB" baseline="0" dirty="0"/>
            </a:br>
            <a:r>
              <a:rPr lang="en-GB" baseline="0" dirty="0"/>
              <a:t>Hand [180] Wand [828] Land [134] Strand [1966] Armband [&gt;5000] Stand [1357] Brand [3937] </a:t>
            </a:r>
            <a:r>
              <a:rPr lang="en-GB" baseline="0" dirty="0" err="1"/>
              <a:t>Verband</a:t>
            </a:r>
            <a:r>
              <a:rPr lang="en-GB" baseline="0" dirty="0"/>
              <a:t> [1711]</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773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Link to student </a:t>
            </a:r>
            <a:r>
              <a:rPr lang="en-GB" sz="1200" b="0" i="0" dirty="0" err="1">
                <a:latin typeface="+mn-lt"/>
                <a:ea typeface="Calibri"/>
                <a:cs typeface="Calibri"/>
                <a:sym typeface="Calibri"/>
              </a:rPr>
              <a:t>hw</a:t>
            </a:r>
            <a:r>
              <a:rPr lang="en-GB" sz="1200" b="0" i="0" dirty="0">
                <a:latin typeface="+mn-lt"/>
                <a:ea typeface="Calibri"/>
                <a:cs typeface="Calibri"/>
                <a:sym typeface="Calibri"/>
              </a:rPr>
              <a:t> answer sheet: https://resources.ncelp.org/concern/resources/mc87pr58k?locale=en </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aural comprehension of this week’s new vocabulary set.</a:t>
            </a:r>
            <a:br>
              <a:rPr lang="en-GB" b="0" dirty="0"/>
            </a:br>
            <a:r>
              <a:rPr lang="en-GB" dirty="0"/>
              <a:t/>
            </a:r>
            <a:br>
              <a:rPr lang="en-GB" dirty="0"/>
            </a:br>
            <a:r>
              <a:rPr lang="en-GB" b="1" dirty="0"/>
              <a:t>Procedure:</a:t>
            </a:r>
            <a:r>
              <a:rPr lang="en-GB" dirty="0"/>
              <a:t/>
            </a:r>
            <a:br>
              <a:rPr lang="en-GB" dirty="0"/>
            </a:br>
            <a:r>
              <a:rPr lang="en-GB" dirty="0"/>
              <a:t>1. Click to play the audio.</a:t>
            </a:r>
          </a:p>
          <a:p>
            <a:r>
              <a:rPr lang="en-GB" dirty="0"/>
              <a:t>2. Students write the corresponding letter.</a:t>
            </a:r>
          </a:p>
          <a:p>
            <a:r>
              <a:rPr lang="en-GB" dirty="0"/>
              <a:t>3. Click to check responses.</a:t>
            </a:r>
          </a:p>
          <a:p>
            <a:r>
              <a:rPr lang="en-GB" dirty="0"/>
              <a:t>4. Teachers may then also seek to practise oral recall by using the letters. E.g., Wie </a:t>
            </a:r>
            <a:r>
              <a:rPr lang="en-GB" dirty="0" err="1"/>
              <a:t>heißt</a:t>
            </a:r>
            <a:r>
              <a:rPr lang="en-GB" dirty="0"/>
              <a:t> Q auf Deutsch?  </a:t>
            </a:r>
            <a:r>
              <a:rPr lang="en-GB" dirty="0" err="1"/>
              <a:t>Fühlen</a:t>
            </a:r>
            <a:r>
              <a:rPr lang="en-GB" dirty="0"/>
              <a:t>. </a:t>
            </a:r>
            <a:r>
              <a:rPr lang="en-GB" dirty="0" err="1"/>
              <a:t>Ja</a:t>
            </a:r>
            <a:r>
              <a:rPr lang="en-GB" dirty="0"/>
              <a:t>, </a:t>
            </a:r>
            <a:r>
              <a:rPr lang="en-GB" dirty="0" err="1"/>
              <a:t>richtig</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a:t>
            </a:r>
            <a:r>
              <a:rPr lang="en-GB" dirty="0" err="1"/>
              <a:t>ungefähr</a:t>
            </a:r>
            <a:r>
              <a:rPr lang="en-GB" dirty="0"/>
              <a:t/>
            </a:r>
            <a:br>
              <a:rPr lang="en-GB" dirty="0"/>
            </a:br>
            <a:r>
              <a:rPr lang="en-GB" dirty="0"/>
              <a:t>2. </a:t>
            </a:r>
            <a:r>
              <a:rPr lang="en-GB" dirty="0" err="1"/>
              <a:t>meist</a:t>
            </a:r>
            <a:r>
              <a:rPr lang="en-GB" dirty="0"/>
              <a:t/>
            </a:r>
            <a:br>
              <a:rPr lang="en-GB" dirty="0"/>
            </a:br>
            <a:r>
              <a:rPr lang="en-GB" dirty="0"/>
              <a:t>3. </a:t>
            </a:r>
            <a:r>
              <a:rPr lang="en-GB" dirty="0" err="1"/>
              <a:t>niemand</a:t>
            </a:r>
            <a:r>
              <a:rPr lang="en-GB" dirty="0"/>
              <a:t/>
            </a:r>
            <a:br>
              <a:rPr lang="en-GB" dirty="0"/>
            </a:br>
            <a:r>
              <a:rPr lang="en-GB" dirty="0"/>
              <a:t>4. die Blume</a:t>
            </a:r>
            <a:br>
              <a:rPr lang="en-GB" dirty="0"/>
            </a:br>
            <a:r>
              <a:rPr lang="en-GB" dirty="0"/>
              <a:t>5. </a:t>
            </a:r>
            <a:r>
              <a:rPr lang="en-GB" dirty="0" err="1"/>
              <a:t>gucken</a:t>
            </a:r>
            <a:r>
              <a:rPr lang="en-GB" dirty="0"/>
              <a:t>, </a:t>
            </a:r>
            <a:r>
              <a:rPr lang="en-GB" dirty="0" err="1"/>
              <a:t>kucken</a:t>
            </a:r>
            <a:r>
              <a:rPr lang="en-GB" dirty="0"/>
              <a:t/>
            </a:r>
            <a:br>
              <a:rPr lang="en-GB" dirty="0"/>
            </a:br>
            <a:r>
              <a:rPr lang="en-GB" dirty="0"/>
              <a:t>6. </a:t>
            </a:r>
            <a:r>
              <a:rPr lang="en-GB" dirty="0" err="1"/>
              <a:t>aktiv</a:t>
            </a:r>
            <a:r>
              <a:rPr lang="en-GB" dirty="0"/>
              <a:t/>
            </a:r>
            <a:br>
              <a:rPr lang="en-GB" dirty="0"/>
            </a:br>
            <a:r>
              <a:rPr lang="en-GB" dirty="0"/>
              <a:t>7. </a:t>
            </a:r>
            <a:r>
              <a:rPr lang="en-GB" dirty="0" err="1"/>
              <a:t>jemand</a:t>
            </a:r>
            <a:r>
              <a:rPr lang="en-GB" dirty="0"/>
              <a:t/>
            </a:r>
            <a:br>
              <a:rPr lang="en-GB" dirty="0"/>
            </a:br>
            <a:r>
              <a:rPr lang="en-GB" dirty="0"/>
              <a:t>8. </a:t>
            </a:r>
            <a:r>
              <a:rPr lang="en-GB" dirty="0" err="1"/>
              <a:t>wachsen</a:t>
            </a:r>
            <a:r>
              <a:rPr lang="en-GB" dirty="0"/>
              <a:t/>
            </a:r>
            <a:br>
              <a:rPr lang="en-GB" dirty="0"/>
            </a:br>
            <a:r>
              <a:rPr lang="en-GB" dirty="0"/>
              <a:t>9. der </a:t>
            </a:r>
            <a:r>
              <a:rPr lang="en-GB" dirty="0" err="1"/>
              <a:t>Gegenstand</a:t>
            </a:r>
            <a:r>
              <a:rPr lang="en-GB" dirty="0"/>
              <a:t/>
            </a:r>
            <a:br>
              <a:rPr lang="en-GB" dirty="0"/>
            </a:br>
            <a:r>
              <a:rPr lang="en-GB" dirty="0"/>
              <a:t>10. </a:t>
            </a:r>
            <a:r>
              <a:rPr lang="en-GB" dirty="0" err="1"/>
              <a:t>Juni</a:t>
            </a:r>
            <a:r>
              <a:rPr lang="en-GB" dirty="0"/>
              <a:t/>
            </a:r>
            <a:br>
              <a:rPr lang="en-GB" dirty="0"/>
            </a:br>
            <a:r>
              <a:rPr lang="en-GB" dirty="0"/>
              <a:t>11. der </a:t>
            </a:r>
            <a:r>
              <a:rPr lang="en-GB" dirty="0" err="1"/>
              <a:t>Zentimeter</a:t>
            </a:r>
            <a:r>
              <a:rPr lang="en-GB" dirty="0"/>
              <a:t/>
            </a:r>
            <a:br>
              <a:rPr lang="en-GB" dirty="0"/>
            </a:br>
            <a:r>
              <a:rPr lang="en-GB" dirty="0"/>
              <a:t>12. </a:t>
            </a:r>
            <a:r>
              <a:rPr lang="en-GB" dirty="0" err="1"/>
              <a:t>beliebt</a:t>
            </a:r>
            <a:r>
              <a:rPr lang="en-GB" dirty="0"/>
              <a:t/>
            </a:r>
            <a:br>
              <a:rPr lang="en-GB" dirty="0"/>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dirty="0"/>
              <a:t> productive oral recall of vocabulary from this week’s vocabulary sets.</a:t>
            </a:r>
          </a:p>
          <a:p>
            <a:endParaRPr lang="en-US" b="1" dirty="0"/>
          </a:p>
          <a:p>
            <a:r>
              <a:rPr lang="en-US" b="1" dirty="0"/>
              <a:t>Procedure:</a:t>
            </a:r>
          </a:p>
          <a:p>
            <a:r>
              <a:rPr lang="en-US" b="0" dirty="0"/>
              <a:t>1. Students sketch a 5x4 grid.</a:t>
            </a:r>
          </a:p>
          <a:p>
            <a:r>
              <a:rPr lang="en-US" b="0" dirty="0"/>
              <a:t>2. Working in pairs, they take turns to choose a word to translate orally into English.</a:t>
            </a:r>
          </a:p>
          <a:p>
            <a:r>
              <a:rPr lang="en-US" b="0" dirty="0"/>
              <a:t>3. Students should work as quickly as they can without repeating a word the other has already said. If their partner agrees the given translation is correct, the speaking student ‘claims’ the relevant square on the grid by putting their initials in it. If they cannot translate a word, or translate it incorrectly, they do not claim a square and the game moves on.</a:t>
            </a:r>
          </a:p>
          <a:p>
            <a:r>
              <a:rPr lang="en-US" b="0" dirty="0"/>
              <a:t>4. Click to reveal translations one by one.</a:t>
            </a:r>
          </a:p>
          <a:p>
            <a:r>
              <a:rPr lang="en-US" b="0" dirty="0"/>
              <a:t>5. Students count up the number of squares they have claimed. The student with the most squares wins.</a:t>
            </a:r>
          </a:p>
          <a:p>
            <a:r>
              <a:rPr lang="en-US" b="0" dirty="0"/>
              <a:t>6. The teacher then elicits the German translation from the English squares.</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introduce new knowledge about relative clauses in German.</a:t>
            </a:r>
            <a:br>
              <a:rPr lang="en-GB" b="0" dirty="0"/>
            </a:br>
            <a:r>
              <a:rPr lang="en-GB" dirty="0"/>
              <a:t/>
            </a:r>
            <a:br>
              <a:rPr lang="en-GB" dirty="0"/>
            </a:br>
            <a:r>
              <a:rPr lang="en-GB" b="1" dirty="0"/>
              <a:t>Procedure:</a:t>
            </a:r>
            <a:r>
              <a:rPr lang="en-GB" dirty="0"/>
              <a:t/>
            </a:r>
            <a:br>
              <a:rPr lang="en-GB" dirty="0"/>
            </a:br>
            <a:r>
              <a:rPr lang="en-GB" dirty="0"/>
              <a:t>1. Click through the animations to present the new information.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r>
              <a:rPr lang="en-GB" dirty="0"/>
              <a:t/>
            </a:r>
            <a:br>
              <a:rPr lang="en-GB" dirty="0"/>
            </a:br>
            <a:r>
              <a:rPr lang="en-GB" b="1" dirty="0"/>
              <a:t/>
            </a:r>
            <a:br>
              <a:rPr lang="en-GB" b="1" dirty="0"/>
            </a:br>
            <a:r>
              <a:rPr lang="en-GB" b="1" dirty="0"/>
              <a:t>Aim: </a:t>
            </a:r>
            <a:r>
              <a:rPr lang="en-GB" b="0" dirty="0"/>
              <a:t>to practise written recognition of relative pronouns and definite articles.</a:t>
            </a:r>
          </a:p>
          <a:p>
            <a:r>
              <a:rPr lang="en-GB" dirty="0"/>
              <a:t/>
            </a:r>
            <a:br>
              <a:rPr lang="en-GB" dirty="0"/>
            </a:br>
            <a:r>
              <a:rPr lang="en-GB" b="1" dirty="0"/>
              <a:t>Procedure:</a:t>
            </a:r>
            <a:r>
              <a:rPr lang="en-GB" dirty="0"/>
              <a:t/>
            </a:r>
            <a:br>
              <a:rPr lang="en-GB" dirty="0"/>
            </a:br>
            <a:r>
              <a:rPr lang="en-GB" dirty="0"/>
              <a:t>1. Explain the task. Remind students that relative pronouns and definite articles look the same, but have a different function and meaning.</a:t>
            </a:r>
          </a:p>
          <a:p>
            <a:r>
              <a:rPr lang="en-GB" dirty="0"/>
              <a:t>2. Students write 1-8 A and B and </a:t>
            </a:r>
            <a:r>
              <a:rPr lang="en-GB" dirty="0">
                <a:latin typeface="Century Gothic" panose="020B0502020202020204" pitchFamily="34" charset="0"/>
              </a:rPr>
              <a:t>tick for presence of a ‘noun’ or cross for ‘no noun’. Students can be asked to suggest a possible noun, where there is one, too.</a:t>
            </a:r>
            <a:endParaRPr lang="en-GB" dirty="0"/>
          </a:p>
          <a:p>
            <a:r>
              <a:rPr lang="en-GB" dirty="0"/>
              <a:t>3. Click to reveal answers and elicit English translations. It is important to focus students’ attention on the two different English translations for the same words in German (der, die, das, die = the AND that/which/who).</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aseline="0" dirty="0" err="1"/>
              <a:t>Fußballtrainer</a:t>
            </a:r>
            <a:r>
              <a:rPr lang="en-GB" baseline="0" dirty="0"/>
              <a:t> [&gt;5000], </a:t>
            </a:r>
            <a:r>
              <a:rPr lang="en-GB" baseline="0" dirty="0" err="1"/>
              <a:t>Krankenhaus</a:t>
            </a:r>
            <a:r>
              <a:rPr lang="en-GB" baseline="0" dirty="0"/>
              <a:t> [1529]</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529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explain the different translations for ‘who’ in German and distinguish relative pronouns from the pronoun </a:t>
            </a:r>
            <a:r>
              <a:rPr lang="en-GB" b="0" i="1" dirty="0" err="1"/>
              <a:t>wer</a:t>
            </a:r>
            <a:r>
              <a:rPr lang="en-GB" b="0" dirty="0"/>
              <a:t>.</a:t>
            </a:r>
            <a:r>
              <a:rPr lang="en-GB" dirty="0"/>
              <a:t/>
            </a:r>
            <a:br>
              <a:rPr lang="en-GB" dirty="0"/>
            </a:br>
            <a:r>
              <a:rPr lang="en-GB" dirty="0"/>
              <a:t/>
            </a:r>
            <a:br>
              <a:rPr lang="en-GB" dirty="0"/>
            </a:br>
            <a:r>
              <a:rPr lang="en-GB" b="1" dirty="0"/>
              <a:t>Procedure:</a:t>
            </a:r>
            <a:r>
              <a:rPr lang="en-GB" dirty="0"/>
              <a:t/>
            </a:r>
            <a:br>
              <a:rPr lang="en-GB" dirty="0"/>
            </a:br>
            <a:r>
              <a:rPr lang="en-GB" dirty="0"/>
              <a:t>1. Click through the animations to present the information.</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478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r>
              <a:rPr lang="en-GB" dirty="0"/>
              <a:t/>
            </a:r>
            <a:br>
              <a:rPr lang="en-GB" dirty="0"/>
            </a:br>
            <a:r>
              <a:rPr lang="en-GB" b="1" dirty="0"/>
              <a:t/>
            </a:r>
            <a:br>
              <a:rPr lang="en-GB" b="1" dirty="0"/>
            </a:br>
            <a:r>
              <a:rPr lang="en-GB" b="1" dirty="0"/>
              <a:t>Aim: </a:t>
            </a:r>
            <a:r>
              <a:rPr lang="en-GB" b="0" dirty="0"/>
              <a:t>to practise written and aural comprehension of the pronouns </a:t>
            </a:r>
            <a:r>
              <a:rPr lang="en-GB" b="0" i="1" dirty="0" err="1"/>
              <a:t>wer</a:t>
            </a:r>
            <a:r>
              <a:rPr lang="en-GB" b="0" dirty="0"/>
              <a:t> and </a:t>
            </a:r>
            <a:r>
              <a:rPr lang="en-GB" b="0" i="1" dirty="0" err="1"/>
              <a:t>welche</a:t>
            </a:r>
            <a:r>
              <a:rPr lang="en-GB" b="0" i="1" dirty="0"/>
              <a:t>(</a:t>
            </a:r>
            <a:r>
              <a:rPr lang="en-GB" b="0" i="1" dirty="0" err="1"/>
              <a:t>r,s</a:t>
            </a:r>
            <a:r>
              <a:rPr lang="en-GB" b="0" i="1" dirty="0"/>
              <a:t>) </a:t>
            </a:r>
            <a:r>
              <a:rPr lang="en-GB" b="0" dirty="0"/>
              <a:t>as well as the relative pronouns </a:t>
            </a:r>
            <a:r>
              <a:rPr lang="en-GB" b="0" i="1" dirty="0"/>
              <a:t>der, die, das, die</a:t>
            </a:r>
            <a:r>
              <a:rPr lang="en-GB" b="0" dirty="0"/>
              <a:t>, contrasting the latter with definite articles </a:t>
            </a:r>
            <a:r>
              <a:rPr lang="en-GB" b="0" i="1" dirty="0"/>
              <a:t>der, die, das, die </a:t>
            </a:r>
            <a:r>
              <a:rPr lang="en-GB" b="0" i="0" dirty="0"/>
              <a:t>in a longer text.</a:t>
            </a:r>
          </a:p>
          <a:p>
            <a:r>
              <a:rPr lang="en-GB" dirty="0"/>
              <a:t/>
            </a:r>
            <a:br>
              <a:rPr lang="en-GB" dirty="0"/>
            </a:br>
            <a:r>
              <a:rPr lang="en-GB" b="1" dirty="0"/>
              <a:t>Procedure:</a:t>
            </a:r>
            <a:r>
              <a:rPr lang="en-GB" dirty="0"/>
              <a:t/>
            </a:r>
            <a:br>
              <a:rPr lang="en-GB" dirty="0"/>
            </a:br>
            <a:r>
              <a:rPr lang="en-GB" dirty="0"/>
              <a:t>1. Click to play the audio and click for first sentence to appear.</a:t>
            </a:r>
            <a:br>
              <a:rPr lang="en-GB" dirty="0"/>
            </a:br>
            <a:r>
              <a:rPr lang="en-GB" dirty="0"/>
              <a:t>2. Students suggest the meaning of the word in bold in the context of the sentence.</a:t>
            </a:r>
            <a:br>
              <a:rPr lang="en-GB" dirty="0"/>
            </a:br>
            <a:r>
              <a:rPr lang="en-GB" dirty="0"/>
              <a:t>3. Continue with the remainder of the items.</a:t>
            </a:r>
            <a:br>
              <a:rPr lang="en-GB" dirty="0"/>
            </a:br>
            <a:r>
              <a:rPr lang="en-GB" dirty="0"/>
              <a:t/>
            </a:r>
            <a:br>
              <a:rPr lang="en-GB" dirty="0"/>
            </a:br>
            <a:r>
              <a:rPr lang="en-GB" dirty="0"/>
              <a:t>Note: teachers may choose to play the full dialogue and then allow students time to work through the items independently, conducting whole class feedback at the end.  Alternatively, they might proceed sentence by sentence, giving item-by-item feedback (or a mixture of the two approaches).</a:t>
            </a:r>
            <a:br>
              <a:rPr lang="en-GB" dirty="0"/>
            </a:br>
            <a:r>
              <a:rPr lang="en-GB" dirty="0"/>
              <a:t/>
            </a:r>
            <a:br>
              <a:rPr lang="en-GB" dirty="0"/>
            </a:br>
            <a:r>
              <a:rPr lang="en-GB" b="1" dirty="0"/>
              <a:t>Transcript:</a:t>
            </a:r>
            <a:r>
              <a:rPr lang="en-GB" dirty="0"/>
              <a:t/>
            </a:r>
            <a:br>
              <a:rPr lang="en-GB" dirty="0"/>
            </a:br>
            <a:r>
              <a:rPr lang="de-DE" dirty="0"/>
              <a:t>Wolfgang:	Mia, du musst mir sagen, wer die Nachbarn sind.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Mia: 	Also, die Frau, die einen Hund hat, ist Frau Becker.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Wolfgang:	Ok, aber welche Frau arbeitet in der Schule?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Mia:	In welcher Schule meinst du? Die Frau, die Mathe unterrichtet, ist Frau Becker.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Wolfgang:	Ach so. Und der Mann, der in Nummer 12 wohnt?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Mia: 	Das Paar, das in Nummer 12 wohnt, das sind die Schreibers.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Wolfgang:	Verstehe. Und welche Nummer hat das Haus, das ein Paar darin* hat, das eine Oma und ein Opa ist?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Mia:	Ach, du meinst die Fischers, die in Nummer  14 wohnen.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Wolfgang:	Ja genau! Und wer wohnt neben den Fischers?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Mia:	Das ist Frau Schuster – sie ist alt und hat die andere Frau im Haus, die ihr hilft.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Wolfgang: 	</a:t>
            </a:r>
            <a:r>
              <a:rPr lang="de-DE" b="0" dirty="0"/>
              <a:t>Prima Mia, danke! </a:t>
            </a:r>
            <a:r>
              <a:rPr lang="en-US" sz="1200" b="0" dirty="0" err="1">
                <a:solidFill>
                  <a:srgbClr val="4472C4">
                    <a:lumMod val="50000"/>
                  </a:srgbClr>
                </a:solidFill>
                <a:latin typeface="Century Gothic" panose="020F0302020204030204"/>
              </a:rPr>
              <a:t>Jetzt</a:t>
            </a:r>
            <a:r>
              <a:rPr lang="en-US" sz="1200" b="0" dirty="0">
                <a:solidFill>
                  <a:srgbClr val="4472C4">
                    <a:lumMod val="50000"/>
                  </a:srgbClr>
                </a:solidFill>
                <a:latin typeface="Century Gothic" panose="020F0302020204030204"/>
              </a:rPr>
              <a:t> </a:t>
            </a:r>
            <a:r>
              <a:rPr lang="en-US" sz="1200" b="0" dirty="0" err="1">
                <a:solidFill>
                  <a:srgbClr val="4472C4">
                    <a:lumMod val="50000"/>
                  </a:srgbClr>
                </a:solidFill>
                <a:latin typeface="Century Gothic" panose="020F0302020204030204"/>
              </a:rPr>
              <a:t>weiß</a:t>
            </a:r>
            <a:r>
              <a:rPr lang="en-US" sz="1200" b="0" dirty="0">
                <a:solidFill>
                  <a:srgbClr val="4472C4">
                    <a:lumMod val="50000"/>
                  </a:srgbClr>
                </a:solidFill>
                <a:latin typeface="Century Gothic" panose="020F0302020204030204"/>
              </a:rPr>
              <a:t> ich, </a:t>
            </a:r>
            <a:r>
              <a:rPr lang="en-US" sz="1200" b="0" dirty="0" err="1">
                <a:solidFill>
                  <a:srgbClr val="4472C4">
                    <a:lumMod val="50000"/>
                  </a:srgbClr>
                </a:solidFill>
                <a:latin typeface="Century Gothic" panose="020F0302020204030204"/>
              </a:rPr>
              <a:t>welche</a:t>
            </a:r>
            <a:r>
              <a:rPr lang="en-US" sz="1200" b="0" dirty="0">
                <a:solidFill>
                  <a:srgbClr val="4472C4">
                    <a:lumMod val="50000"/>
                  </a:srgbClr>
                </a:solidFill>
                <a:latin typeface="Century Gothic" panose="020F0302020204030204"/>
              </a:rPr>
              <a:t> </a:t>
            </a:r>
            <a:r>
              <a:rPr lang="en-US" sz="1200" b="0" dirty="0" err="1">
                <a:solidFill>
                  <a:srgbClr val="4472C4">
                    <a:lumMod val="50000"/>
                  </a:srgbClr>
                </a:solidFill>
                <a:latin typeface="Century Gothic" panose="020F0302020204030204"/>
              </a:rPr>
              <a:t>Familie</a:t>
            </a:r>
            <a:r>
              <a:rPr lang="en-US" sz="1200" b="0" dirty="0">
                <a:solidFill>
                  <a:srgbClr val="4472C4">
                    <a:lumMod val="50000"/>
                  </a:srgbClr>
                </a:solidFill>
                <a:latin typeface="Century Gothic" panose="020F0302020204030204"/>
              </a:rPr>
              <a:t> </a:t>
            </a:r>
            <a:r>
              <a:rPr lang="en-US" sz="1200" b="0" dirty="0" err="1">
                <a:solidFill>
                  <a:srgbClr val="4472C4">
                    <a:lumMod val="50000"/>
                  </a:srgbClr>
                </a:solidFill>
                <a:latin typeface="Century Gothic" panose="020F0302020204030204"/>
              </a:rPr>
              <a:t>wer</a:t>
            </a:r>
            <a:r>
              <a:rPr lang="en-US" sz="1200" b="0" dirty="0">
                <a:solidFill>
                  <a:srgbClr val="4472C4">
                    <a:lumMod val="50000"/>
                  </a:srgbClr>
                </a:solidFill>
                <a:latin typeface="Century Gothic" panose="020F0302020204030204"/>
              </a:rPr>
              <a:t> </a:t>
            </a:r>
            <a:r>
              <a:rPr lang="en-US" sz="1200" b="0" dirty="0" err="1">
                <a:solidFill>
                  <a:srgbClr val="4472C4">
                    <a:lumMod val="50000"/>
                  </a:srgbClr>
                </a:solidFill>
                <a:latin typeface="Century Gothic" panose="020F0302020204030204"/>
              </a:rPr>
              <a:t>ist</a:t>
            </a:r>
            <a:r>
              <a:rPr lang="en-US" sz="1200" b="0" dirty="0">
                <a:solidFill>
                  <a:srgbClr val="4472C4">
                    <a:lumMod val="50000"/>
                  </a:srgbClr>
                </a:solidFill>
                <a:latin typeface="Century Gothic" panose="020F0302020204030204"/>
              </a:rPr>
              <a:t>! </a:t>
            </a:r>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aseline="0" dirty="0" err="1"/>
              <a:t>darin</a:t>
            </a:r>
            <a:r>
              <a:rPr lang="en-GB" baseline="0" dirty="0"/>
              <a:t> [360]</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652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23635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8730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70285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4470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7707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9964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993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2456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57159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8932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60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78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042797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audio" Target="../media/audio41.wav"/><Relationship Id="rId3" Type="http://schemas.openxmlformats.org/officeDocument/2006/relationships/image" Target="../media/image3.png"/><Relationship Id="rId7" Type="http://schemas.openxmlformats.org/officeDocument/2006/relationships/audio" Target="../media/audio38.wav"/><Relationship Id="rId12" Type="http://schemas.openxmlformats.org/officeDocument/2006/relationships/audio" Target="../media/audio40.wav"/><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audio" Target="../media/audio37.wav"/><Relationship Id="rId11" Type="http://schemas.openxmlformats.org/officeDocument/2006/relationships/audio" Target="../media/audio39.wav"/><Relationship Id="rId5" Type="http://schemas.openxmlformats.org/officeDocument/2006/relationships/audio" Target="../media/audio36.wav"/><Relationship Id="rId10" Type="http://schemas.openxmlformats.org/officeDocument/2006/relationships/image" Target="../media/image34.gif"/><Relationship Id="rId4" Type="http://schemas.openxmlformats.org/officeDocument/2006/relationships/audio" Target="../media/audio35.wav"/><Relationship Id="rId9" Type="http://schemas.openxmlformats.org/officeDocument/2006/relationships/image" Target="../media/image32.gif"/><Relationship Id="rId14" Type="http://schemas.openxmlformats.org/officeDocument/2006/relationships/audio" Target="../media/audio42.wav"/></Relationships>
</file>

<file path=ppt/slides/_rels/slide11.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audio" Target="../media/audio49.wav"/><Relationship Id="rId3" Type="http://schemas.openxmlformats.org/officeDocument/2006/relationships/image" Target="../media/image3.png"/><Relationship Id="rId7" Type="http://schemas.openxmlformats.org/officeDocument/2006/relationships/audio" Target="../media/audio46.wav"/><Relationship Id="rId12" Type="http://schemas.openxmlformats.org/officeDocument/2006/relationships/audio" Target="../media/audio48.wav"/><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audio" Target="../media/audio45.wav"/><Relationship Id="rId11" Type="http://schemas.openxmlformats.org/officeDocument/2006/relationships/audio" Target="../media/audio47.wav"/><Relationship Id="rId5" Type="http://schemas.openxmlformats.org/officeDocument/2006/relationships/audio" Target="../media/audio44.wav"/><Relationship Id="rId10" Type="http://schemas.openxmlformats.org/officeDocument/2006/relationships/image" Target="../media/image34.gif"/><Relationship Id="rId4" Type="http://schemas.openxmlformats.org/officeDocument/2006/relationships/audio" Target="../media/audio43.wav"/><Relationship Id="rId9" Type="http://schemas.openxmlformats.org/officeDocument/2006/relationships/image" Target="../media/image32.gif"/><Relationship Id="rId14" Type="http://schemas.openxmlformats.org/officeDocument/2006/relationships/audio" Target="../media/audio50.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4.gif"/></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3.gif"/><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3.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2.gi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audio" Target="../media/audio51.wav"/><Relationship Id="rId7" Type="http://schemas.openxmlformats.org/officeDocument/2006/relationships/audio" Target="../media/audio55.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54.wav"/><Relationship Id="rId5" Type="http://schemas.openxmlformats.org/officeDocument/2006/relationships/audio" Target="../media/audio53.wav"/><Relationship Id="rId10" Type="http://schemas.openxmlformats.org/officeDocument/2006/relationships/image" Target="../media/image3.png"/><Relationship Id="rId4" Type="http://schemas.openxmlformats.org/officeDocument/2006/relationships/audio" Target="../media/audio52.wav"/><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image" Target="../media/image38.png"/><Relationship Id="rId7" Type="http://schemas.openxmlformats.org/officeDocument/2006/relationships/audio" Target="../media/audio59.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58.wav"/><Relationship Id="rId11" Type="http://schemas.openxmlformats.org/officeDocument/2006/relationships/image" Target="../media/image40.gif"/><Relationship Id="rId5" Type="http://schemas.openxmlformats.org/officeDocument/2006/relationships/audio" Target="../media/audio57.wav"/><Relationship Id="rId10" Type="http://schemas.openxmlformats.org/officeDocument/2006/relationships/image" Target="../media/image39.gif"/><Relationship Id="rId4" Type="http://schemas.openxmlformats.org/officeDocument/2006/relationships/image" Target="../media/image3.png"/><Relationship Id="rId9" Type="http://schemas.openxmlformats.org/officeDocument/2006/relationships/audio" Target="../media/audio61.wav"/></Relationships>
</file>

<file path=ppt/slides/_rels/slide18.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image" Target="../media/image38.png"/><Relationship Id="rId7" Type="http://schemas.openxmlformats.org/officeDocument/2006/relationships/audio" Target="../media/audio64.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63.wav"/><Relationship Id="rId11" Type="http://schemas.openxmlformats.org/officeDocument/2006/relationships/image" Target="../media/image40.gif"/><Relationship Id="rId5" Type="http://schemas.openxmlformats.org/officeDocument/2006/relationships/audio" Target="../media/audio62.wav"/><Relationship Id="rId10" Type="http://schemas.openxmlformats.org/officeDocument/2006/relationships/image" Target="../media/image39.gif"/><Relationship Id="rId4" Type="http://schemas.openxmlformats.org/officeDocument/2006/relationships/image" Target="../media/image3.png"/><Relationship Id="rId9" Type="http://schemas.openxmlformats.org/officeDocument/2006/relationships/audio" Target="../media/audio66.wav"/></Relationships>
</file>

<file path=ppt/slides/_rels/slide19.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image" Target="../media/image38.png"/><Relationship Id="rId7" Type="http://schemas.openxmlformats.org/officeDocument/2006/relationships/audio" Target="../media/audio59.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58.wav"/><Relationship Id="rId11" Type="http://schemas.openxmlformats.org/officeDocument/2006/relationships/image" Target="../media/image40.gif"/><Relationship Id="rId5" Type="http://schemas.openxmlformats.org/officeDocument/2006/relationships/audio" Target="../media/audio57.wav"/><Relationship Id="rId10" Type="http://schemas.openxmlformats.org/officeDocument/2006/relationships/image" Target="../media/image39.gif"/><Relationship Id="rId4" Type="http://schemas.openxmlformats.org/officeDocument/2006/relationships/image" Target="../media/image3.png"/><Relationship Id="rId9" Type="http://schemas.openxmlformats.org/officeDocument/2006/relationships/audio" Target="../media/audio61.wav"/></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4.png"/><Relationship Id="rId4" Type="http://schemas.openxmlformats.org/officeDocument/2006/relationships/audio" Target="../media/audio1.wav"/><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image" Target="../media/image38.png"/><Relationship Id="rId7" Type="http://schemas.openxmlformats.org/officeDocument/2006/relationships/audio" Target="../media/audio64.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63.wav"/><Relationship Id="rId11" Type="http://schemas.openxmlformats.org/officeDocument/2006/relationships/image" Target="../media/image40.gif"/><Relationship Id="rId5" Type="http://schemas.openxmlformats.org/officeDocument/2006/relationships/audio" Target="../media/audio62.wav"/><Relationship Id="rId10" Type="http://schemas.openxmlformats.org/officeDocument/2006/relationships/image" Target="../media/image39.gif"/><Relationship Id="rId4" Type="http://schemas.openxmlformats.org/officeDocument/2006/relationships/image" Target="../media/image3.png"/><Relationship Id="rId9" Type="http://schemas.openxmlformats.org/officeDocument/2006/relationships/audio" Target="../media/audio66.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audio" Target="../media/audio74.wav"/><Relationship Id="rId3" Type="http://schemas.openxmlformats.org/officeDocument/2006/relationships/image" Target="../media/image38.png"/><Relationship Id="rId7" Type="http://schemas.openxmlformats.org/officeDocument/2006/relationships/audio" Target="../media/audio68.wav"/><Relationship Id="rId12" Type="http://schemas.openxmlformats.org/officeDocument/2006/relationships/audio" Target="../media/audio73.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67.wav"/><Relationship Id="rId11" Type="http://schemas.openxmlformats.org/officeDocument/2006/relationships/audio" Target="../media/audio72.wav"/><Relationship Id="rId5" Type="http://schemas.openxmlformats.org/officeDocument/2006/relationships/image" Target="../media/image45.png"/><Relationship Id="rId10" Type="http://schemas.openxmlformats.org/officeDocument/2006/relationships/audio" Target="../media/audio71.wav"/><Relationship Id="rId4" Type="http://schemas.openxmlformats.org/officeDocument/2006/relationships/image" Target="../media/image3.png"/><Relationship Id="rId9" Type="http://schemas.openxmlformats.org/officeDocument/2006/relationships/audio" Target="../media/audio70.wav"/></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gif"/><Relationship Id="rId4" Type="http://schemas.openxmlformats.org/officeDocument/2006/relationships/image" Target="../media/image3.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png"/><Relationship Id="rId9" Type="http://schemas.openxmlformats.org/officeDocument/2006/relationships/image" Target="../media/image51.gi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5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65.png"/><Relationship Id="rId1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8.jpeg"/><Relationship Id="rId1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audio" Target="../media/audio7.wav"/><Relationship Id="rId12" Type="http://schemas.openxmlformats.org/officeDocument/2006/relationships/image" Target="../media/image7.jpe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audio" Target="../media/audio5.wav"/><Relationship Id="rId15" Type="http://schemas.openxmlformats.org/officeDocument/2006/relationships/image" Target="../media/image10.png"/><Relationship Id="rId10" Type="http://schemas.openxmlformats.org/officeDocument/2006/relationships/audio" Target="../media/audio10.wav"/><Relationship Id="rId19" Type="http://schemas.openxmlformats.org/officeDocument/2006/relationships/image" Target="../media/image14.jpeg"/><Relationship Id="rId4" Type="http://schemas.openxmlformats.org/officeDocument/2006/relationships/audio" Target="../media/audio4.wav"/><Relationship Id="rId9" Type="http://schemas.openxmlformats.org/officeDocument/2006/relationships/audio" Target="../media/audio9.wav"/><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png"/><Relationship Id="rId7" Type="http://schemas.openxmlformats.org/officeDocument/2006/relationships/hyperlink" Target="https://quizlet.com/gb/572606479/year-9-german-term-21-week-3-flash-card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resources.ncelp.org/concern/parent/7s75dd52j/file_sets/tq57ns24c"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image" Target="../media/image17.png"/><Relationship Id="rId26" Type="http://schemas.openxmlformats.org/officeDocument/2006/relationships/image" Target="../media/image25.jpe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16.png"/><Relationship Id="rId25" Type="http://schemas.openxmlformats.org/officeDocument/2006/relationships/image" Target="../media/image24.jpeg"/><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audio" Target="../media/audio19.wav"/><Relationship Id="rId24" Type="http://schemas.openxmlformats.org/officeDocument/2006/relationships/image" Target="../media/image23.png"/><Relationship Id="rId5" Type="http://schemas.openxmlformats.org/officeDocument/2006/relationships/audio" Target="../media/audio13.wav"/><Relationship Id="rId15" Type="http://schemas.openxmlformats.org/officeDocument/2006/relationships/audio" Target="../media/audio23.wav"/><Relationship Id="rId23" Type="http://schemas.openxmlformats.org/officeDocument/2006/relationships/image" Target="../media/image22.jpeg"/><Relationship Id="rId10" Type="http://schemas.openxmlformats.org/officeDocument/2006/relationships/audio" Target="../media/audio18.wav"/><Relationship Id="rId19" Type="http://schemas.openxmlformats.org/officeDocument/2006/relationships/image" Target="../media/image18.png"/><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image" Target="../media/image21.png"/><Relationship Id="rId27"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gif"/></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3" Type="http://schemas.openxmlformats.org/officeDocument/2006/relationships/image" Target="../media/image3.png"/><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9.xml"/><Relationship Id="rId16" Type="http://schemas.openxmlformats.org/officeDocument/2006/relationships/audio" Target="../media/audio34.wav"/><Relationship Id="rId1" Type="http://schemas.openxmlformats.org/officeDocument/2006/relationships/slideLayout" Target="../slideLayouts/slideLayout14.xml"/><Relationship Id="rId6" Type="http://schemas.openxmlformats.org/officeDocument/2006/relationships/image" Target="../media/image32.gif"/><Relationship Id="rId11" Type="http://schemas.openxmlformats.org/officeDocument/2006/relationships/audio" Target="../media/audio29.wav"/><Relationship Id="rId5" Type="http://schemas.openxmlformats.org/officeDocument/2006/relationships/image" Target="../media/image33.gif"/><Relationship Id="rId15" Type="http://schemas.openxmlformats.org/officeDocument/2006/relationships/audio" Target="../media/audio33.wav"/><Relationship Id="rId10" Type="http://schemas.openxmlformats.org/officeDocument/2006/relationships/audio" Target="../media/audio28.wav"/><Relationship Id="rId4" Type="http://schemas.openxmlformats.org/officeDocument/2006/relationships/audio" Target="../media/audio24.wav"/><Relationship Id="rId9" Type="http://schemas.openxmlformats.org/officeDocument/2006/relationships/audio" Target="../media/audio27.wav"/><Relationship Id="rId14" Type="http://schemas.openxmlformats.org/officeDocument/2006/relationships/audio" Target="../media/audio32.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Defining and describing</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61930" y="3195323"/>
            <a:ext cx="7435495" cy="571756"/>
          </a:xfrm>
        </p:spPr>
        <p:txBody>
          <a:bodyPr>
            <a:normAutofit fontScale="92500"/>
          </a:bodyPr>
          <a:lstStyle/>
          <a:p>
            <a:pPr algn="l"/>
            <a:r>
              <a:rPr lang="en-GB" sz="3000" dirty="0">
                <a:solidFill>
                  <a:prstClr val="white"/>
                </a:solidFill>
              </a:rPr>
              <a:t>Relative clauses – saying </a:t>
            </a:r>
            <a:r>
              <a:rPr lang="en-GB" sz="3000" i="1" dirty="0">
                <a:solidFill>
                  <a:prstClr val="white"/>
                </a:solidFill>
              </a:rPr>
              <a:t>who, which, that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[-d] and [-d-]</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31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4899"/>
            <a:ext cx="6172906" cy="869950"/>
          </a:xfrm>
          <a:prstGeom prst="rect">
            <a:avLst/>
          </a:prstGeom>
        </p:spPr>
      </p:pic>
      <p:sp>
        <p:nvSpPr>
          <p:cNvPr id="4" name="Title 3"/>
          <p:cNvSpPr>
            <a:spLocks noGrp="1"/>
          </p:cNvSpPr>
          <p:nvPr>
            <p:ph type="title"/>
          </p:nvPr>
        </p:nvSpPr>
        <p:spPr>
          <a:xfrm>
            <a:off x="-24695" y="110278"/>
            <a:ext cx="5547626" cy="707849"/>
          </a:xfrm>
        </p:spPr>
        <p:txBody>
          <a:bodyPr>
            <a:noAutofit/>
          </a:bodyPr>
          <a:lstStyle/>
          <a:p>
            <a:r>
              <a:rPr lang="en-GB" sz="3200" b="1" dirty="0" err="1">
                <a:solidFill>
                  <a:schemeClr val="bg1"/>
                </a:solidFill>
              </a:rPr>
              <a:t>Onkel</a:t>
            </a:r>
            <a:r>
              <a:rPr lang="en-GB" sz="3200" b="1" dirty="0">
                <a:solidFill>
                  <a:schemeClr val="bg1"/>
                </a:solidFill>
              </a:rPr>
              <a:t> Heinrich </a:t>
            </a:r>
            <a:r>
              <a:rPr lang="en-GB" sz="3200" b="1" dirty="0" err="1">
                <a:solidFill>
                  <a:schemeClr val="bg1"/>
                </a:solidFill>
              </a:rPr>
              <a:t>erzählt</a:t>
            </a:r>
            <a:r>
              <a:rPr lang="en-GB" sz="3200" b="1" dirty="0">
                <a:solidFill>
                  <a:schemeClr val="bg1"/>
                </a:solidFill>
              </a:rPr>
              <a:t> [1/3]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91336" y="270905"/>
            <a:ext cx="962726" cy="31140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056021" y="1065077"/>
            <a:ext cx="11101272" cy="400110"/>
          </a:xfrm>
          <a:prstGeom prst="rect">
            <a:avLst/>
          </a:prstGeom>
          <a:noFill/>
        </p:spPr>
        <p:txBody>
          <a:bodyPr wrap="square" rtlCol="0">
            <a:spAutoFit/>
          </a:bodyPr>
          <a:lstStyle/>
          <a:p>
            <a:r>
              <a:rPr lang="en-US" sz="2000" dirty="0" err="1">
                <a:solidFill>
                  <a:schemeClr val="accent5">
                    <a:lumMod val="50000"/>
                  </a:schemeClr>
                </a:solidFill>
              </a:rPr>
              <a:t>Onkel</a:t>
            </a:r>
            <a:r>
              <a:rPr lang="en-US" sz="2000" dirty="0">
                <a:solidFill>
                  <a:schemeClr val="accent5">
                    <a:lumMod val="50000"/>
                  </a:schemeClr>
                </a:solidFill>
              </a:rPr>
              <a:t> Heinrich </a:t>
            </a:r>
            <a:r>
              <a:rPr lang="en-US" sz="2000" dirty="0" err="1">
                <a:solidFill>
                  <a:schemeClr val="accent5">
                    <a:lumMod val="50000"/>
                  </a:schemeClr>
                </a:solidFill>
              </a:rPr>
              <a:t>weiß</a:t>
            </a:r>
            <a:r>
              <a:rPr lang="en-US" sz="2000" dirty="0">
                <a:solidFill>
                  <a:schemeClr val="accent5">
                    <a:lumMod val="50000"/>
                  </a:schemeClr>
                </a:solidFill>
              </a:rPr>
              <a:t> </a:t>
            </a:r>
            <a:r>
              <a:rPr lang="en-US" sz="2000" dirty="0" err="1">
                <a:solidFill>
                  <a:schemeClr val="accent5">
                    <a:lumMod val="50000"/>
                  </a:schemeClr>
                </a:solidFill>
              </a:rPr>
              <a:t>viel</a:t>
            </a:r>
            <a:r>
              <a:rPr lang="en-US" sz="2000" dirty="0">
                <a:solidFill>
                  <a:schemeClr val="accent5">
                    <a:lumMod val="50000"/>
                  </a:schemeClr>
                </a:solidFill>
              </a:rPr>
              <a:t> und </a:t>
            </a:r>
            <a:r>
              <a:rPr lang="en-US" sz="2000" dirty="0" err="1">
                <a:solidFill>
                  <a:schemeClr val="accent5">
                    <a:lumMod val="50000"/>
                  </a:schemeClr>
                </a:solidFill>
              </a:rPr>
              <a:t>erzählt</a:t>
            </a:r>
            <a:r>
              <a:rPr lang="en-US" sz="2000" dirty="0">
                <a:solidFill>
                  <a:schemeClr val="accent5">
                    <a:lumMod val="50000"/>
                  </a:schemeClr>
                </a:solidFill>
              </a:rPr>
              <a:t> es Mia und Wolfgang.  </a:t>
            </a:r>
          </a:p>
        </p:txBody>
      </p:sp>
      <p:graphicFrame>
        <p:nvGraphicFramePr>
          <p:cNvPr id="8" name="Table 6">
            <a:extLst>
              <a:ext uri="{FF2B5EF4-FFF2-40B4-BE49-F238E27FC236}">
                <a16:creationId xmlns:a16="http://schemas.microsoft.com/office/drawing/2014/main" id="{F80A3A2D-6510-4F57-A709-5042D37C795E}"/>
              </a:ext>
            </a:extLst>
          </p:cNvPr>
          <p:cNvGraphicFramePr>
            <a:graphicFrameLocks noGrp="1"/>
          </p:cNvGraphicFramePr>
          <p:nvPr>
            <p:extLst>
              <p:ext uri="{D42A27DB-BD31-4B8C-83A1-F6EECF244321}">
                <p14:modId xmlns:p14="http://schemas.microsoft.com/office/powerpoint/2010/main" val="1530234855"/>
              </p:ext>
            </p:extLst>
          </p:nvPr>
        </p:nvGraphicFramePr>
        <p:xfrm>
          <a:off x="83323" y="2158122"/>
          <a:ext cx="12073970" cy="4036829"/>
        </p:xfrm>
        <a:graphic>
          <a:graphicData uri="http://schemas.openxmlformats.org/drawingml/2006/table">
            <a:tbl>
              <a:tblPr firstRow="1" bandRow="1">
                <a:tableStyleId>{D27102A9-8310-4765-A935-A1911B00CA55}</a:tableStyleId>
              </a:tblPr>
              <a:tblGrid>
                <a:gridCol w="684311">
                  <a:extLst>
                    <a:ext uri="{9D8B030D-6E8A-4147-A177-3AD203B41FA5}">
                      <a16:colId xmlns:a16="http://schemas.microsoft.com/office/drawing/2014/main" val="2607353726"/>
                    </a:ext>
                  </a:extLst>
                </a:gridCol>
                <a:gridCol w="3795617">
                  <a:extLst>
                    <a:ext uri="{9D8B030D-6E8A-4147-A177-3AD203B41FA5}">
                      <a16:colId xmlns:a16="http://schemas.microsoft.com/office/drawing/2014/main" val="1600817978"/>
                    </a:ext>
                  </a:extLst>
                </a:gridCol>
                <a:gridCol w="3838471">
                  <a:extLst>
                    <a:ext uri="{9D8B030D-6E8A-4147-A177-3AD203B41FA5}">
                      <a16:colId xmlns:a16="http://schemas.microsoft.com/office/drawing/2014/main" val="2296678447"/>
                    </a:ext>
                  </a:extLst>
                </a:gridCol>
                <a:gridCol w="3755571">
                  <a:extLst>
                    <a:ext uri="{9D8B030D-6E8A-4147-A177-3AD203B41FA5}">
                      <a16:colId xmlns:a16="http://schemas.microsoft.com/office/drawing/2014/main" val="2609792770"/>
                    </a:ext>
                  </a:extLst>
                </a:gridCol>
              </a:tblGrid>
              <a:tr h="824843">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000" dirty="0" err="1">
                          <a:solidFill>
                            <a:schemeClr val="accent5">
                              <a:lumMod val="50000"/>
                            </a:schemeClr>
                          </a:solidFill>
                        </a:rPr>
                        <a:t>Hör</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Welche</a:t>
                      </a:r>
                      <a:r>
                        <a:rPr lang="en-GB" sz="2000" dirty="0">
                          <a:solidFill>
                            <a:schemeClr val="accent5">
                              <a:lumMod val="50000"/>
                            </a:schemeClr>
                          </a:solidFill>
                        </a:rPr>
                        <a:t> </a:t>
                      </a:r>
                      <a:r>
                        <a:rPr lang="en-GB" sz="2000" dirty="0" err="1">
                          <a:solidFill>
                            <a:schemeClr val="accent5">
                              <a:lumMod val="50000"/>
                            </a:schemeClr>
                          </a:solidFill>
                        </a:rPr>
                        <a:t>Satzendung</a:t>
                      </a:r>
                      <a:r>
                        <a:rPr lang="en-GB" sz="2000" dirty="0">
                          <a:solidFill>
                            <a:schemeClr val="accent5">
                              <a:lumMod val="50000"/>
                            </a:schemeClr>
                          </a:solidFill>
                        </a:rPr>
                        <a:t> </a:t>
                      </a:r>
                      <a:r>
                        <a:rPr lang="en-GB" sz="2000" dirty="0" err="1">
                          <a:solidFill>
                            <a:schemeClr val="accent5">
                              <a:lumMod val="50000"/>
                            </a:schemeClr>
                          </a:solidFill>
                        </a:rPr>
                        <a:t>ist</a:t>
                      </a:r>
                      <a:r>
                        <a:rPr lang="en-GB" sz="2000" dirty="0">
                          <a:solidFill>
                            <a:schemeClr val="accent5">
                              <a:lumMod val="50000"/>
                            </a:schemeClr>
                          </a:solidFill>
                        </a:rPr>
                        <a:t> es?</a:t>
                      </a:r>
                      <a:endParaRPr lang="en-GB" sz="20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tc>
                <a:extLst>
                  <a:ext uri="{0D108BD9-81ED-4DB2-BD59-A6C34878D82A}">
                    <a16:rowId xmlns:a16="http://schemas.microsoft.com/office/drawing/2014/main" val="1153431983"/>
                  </a:ext>
                </a:extLst>
              </a:tr>
              <a:tr h="657194">
                <a:tc>
                  <a:txBody>
                    <a:bodyPr/>
                    <a:lstStyle/>
                    <a:p>
                      <a:pPr algn="ct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Edelweiß</a:t>
                      </a:r>
                      <a:r>
                        <a:rPr lang="en-GB" sz="2000" dirty="0">
                          <a:solidFill>
                            <a:srgbClr val="115076"/>
                          </a:solidFill>
                        </a:rPr>
                        <a:t> </a:t>
                      </a:r>
                      <a:r>
                        <a:rPr lang="en-GB" sz="2000" dirty="0" err="1">
                          <a:solidFill>
                            <a:srgbClr val="115076"/>
                          </a:solidFill>
                        </a:rPr>
                        <a:t>ist</a:t>
                      </a:r>
                      <a:r>
                        <a:rPr lang="en-GB" sz="2000" dirty="0">
                          <a:solidFill>
                            <a:srgbClr val="115076"/>
                          </a:solidFill>
                        </a:rPr>
                        <a:t> die Blume, die…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a:solidFill>
                            <a:schemeClr val="accent1">
                              <a:lumMod val="50000"/>
                            </a:schemeClr>
                          </a:solidFill>
                        </a:rPr>
                        <a:t>in den Bergen </a:t>
                      </a:r>
                      <a:r>
                        <a:rPr lang="en-GB" sz="2000" dirty="0" err="1">
                          <a:solidFill>
                            <a:schemeClr val="accent1">
                              <a:lumMod val="50000"/>
                            </a:schemeClr>
                          </a:solidFill>
                        </a:rPr>
                        <a:t>wächst</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1">
                              <a:lumMod val="50000"/>
                            </a:schemeClr>
                          </a:solidFill>
                        </a:rPr>
                        <a:t>wächst</a:t>
                      </a:r>
                      <a:r>
                        <a:rPr lang="en-GB" sz="2000" dirty="0">
                          <a:solidFill>
                            <a:schemeClr val="accent1">
                              <a:lumMod val="50000"/>
                            </a:schemeClr>
                          </a:solidFill>
                        </a:rPr>
                        <a:t> in den Bergen.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492714"/>
                  </a:ext>
                </a:extLst>
              </a:tr>
              <a:tr h="926876">
                <a:tc>
                  <a:txBody>
                    <a:bodyPr/>
                    <a:lstStyle/>
                    <a:p>
                      <a:pPr algn="ct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Das </a:t>
                      </a:r>
                      <a:r>
                        <a:rPr lang="en-GB" sz="2000" dirty="0" err="1">
                          <a:solidFill>
                            <a:schemeClr val="accent5">
                              <a:lumMod val="50000"/>
                            </a:schemeClr>
                          </a:solidFill>
                        </a:rPr>
                        <a:t>Mittsommernachtsfeuer</a:t>
                      </a:r>
                      <a:r>
                        <a:rPr lang="en-GB" sz="2000" dirty="0">
                          <a:solidFill>
                            <a:schemeClr val="accent5">
                              <a:lumMod val="50000"/>
                            </a:schemeClr>
                          </a:solidFill>
                        </a:rPr>
                        <a:t>.. </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findet</a:t>
                      </a:r>
                      <a:r>
                        <a:rPr lang="en-GB" sz="2000" dirty="0">
                          <a:solidFill>
                            <a:schemeClr val="accent5">
                              <a:lumMod val="50000"/>
                            </a:schemeClr>
                          </a:solidFill>
                        </a:rPr>
                        <a:t> </a:t>
                      </a:r>
                      <a:r>
                        <a:rPr lang="en-GB" sz="2000" dirty="0" err="1">
                          <a:solidFill>
                            <a:schemeClr val="accent5">
                              <a:lumMod val="50000"/>
                            </a:schemeClr>
                          </a:solidFill>
                        </a:rPr>
                        <a:t>im</a:t>
                      </a:r>
                      <a:r>
                        <a:rPr lang="en-GB" sz="2000" dirty="0">
                          <a:solidFill>
                            <a:schemeClr val="accent5">
                              <a:lumMod val="50000"/>
                            </a:schemeClr>
                          </a:solidFill>
                        </a:rPr>
                        <a:t> </a:t>
                      </a:r>
                      <a:r>
                        <a:rPr lang="en-GB" sz="2000" dirty="0" err="1">
                          <a:solidFill>
                            <a:schemeClr val="accent5">
                              <a:lumMod val="50000"/>
                            </a:schemeClr>
                          </a:solidFill>
                        </a:rPr>
                        <a:t>Juni</a:t>
                      </a:r>
                      <a:r>
                        <a:rPr lang="en-GB" sz="2000" dirty="0">
                          <a:solidFill>
                            <a:schemeClr val="accent5">
                              <a:lumMod val="50000"/>
                            </a:schemeClr>
                          </a:solidFill>
                        </a:rPr>
                        <a:t> in </a:t>
                      </a:r>
                      <a:r>
                        <a:rPr lang="en-GB" sz="2000" dirty="0" err="1">
                          <a:solidFill>
                            <a:schemeClr val="accent5">
                              <a:lumMod val="50000"/>
                            </a:schemeClr>
                          </a:solidFill>
                        </a:rPr>
                        <a:t>Spanien</a:t>
                      </a:r>
                      <a:r>
                        <a:rPr lang="en-GB" sz="2000" dirty="0">
                          <a:solidFill>
                            <a:schemeClr val="accent5">
                              <a:lumMod val="50000"/>
                            </a:schemeClr>
                          </a:solidFill>
                        </a:rPr>
                        <a:t> </a:t>
                      </a:r>
                      <a:r>
                        <a:rPr lang="en-GB" sz="2000" dirty="0" err="1">
                          <a:solidFill>
                            <a:schemeClr val="accent5">
                              <a:lumMod val="50000"/>
                            </a:schemeClr>
                          </a:solidFill>
                        </a:rPr>
                        <a:t>statt</a:t>
                      </a:r>
                      <a:r>
                        <a:rPr lang="en-GB" sz="2000" dirty="0">
                          <a:solidFill>
                            <a:schemeClr val="accent5">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5">
                              <a:lumMod val="50000"/>
                            </a:schemeClr>
                          </a:solidFill>
                        </a:rPr>
                        <a:t>im</a:t>
                      </a:r>
                      <a:r>
                        <a:rPr lang="en-GB" sz="2000" dirty="0">
                          <a:solidFill>
                            <a:schemeClr val="accent5">
                              <a:lumMod val="50000"/>
                            </a:schemeClr>
                          </a:solidFill>
                        </a:rPr>
                        <a:t> </a:t>
                      </a:r>
                      <a:r>
                        <a:rPr lang="en-GB" sz="2000" dirty="0" err="1">
                          <a:solidFill>
                            <a:schemeClr val="accent5">
                              <a:lumMod val="50000"/>
                            </a:schemeClr>
                          </a:solidFill>
                        </a:rPr>
                        <a:t>Juni</a:t>
                      </a:r>
                      <a:r>
                        <a:rPr lang="en-GB" sz="2000" dirty="0">
                          <a:solidFill>
                            <a:schemeClr val="accent5">
                              <a:lumMod val="50000"/>
                            </a:schemeClr>
                          </a:solidFill>
                        </a:rPr>
                        <a:t> in </a:t>
                      </a:r>
                      <a:r>
                        <a:rPr lang="en-GB" sz="2000" dirty="0" err="1">
                          <a:solidFill>
                            <a:schemeClr val="accent5">
                              <a:lumMod val="50000"/>
                            </a:schemeClr>
                          </a:solidFill>
                        </a:rPr>
                        <a:t>Spanien</a:t>
                      </a:r>
                      <a:r>
                        <a:rPr lang="en-GB" sz="2000" dirty="0">
                          <a:solidFill>
                            <a:schemeClr val="accent5">
                              <a:lumMod val="50000"/>
                            </a:schemeClr>
                          </a:solidFill>
                        </a:rPr>
                        <a:t> </a:t>
                      </a:r>
                      <a:r>
                        <a:rPr lang="en-GB" sz="2000" dirty="0" err="1">
                          <a:solidFill>
                            <a:schemeClr val="accent5">
                              <a:lumMod val="50000"/>
                            </a:schemeClr>
                          </a:solidFill>
                        </a:rPr>
                        <a:t>stattfindet</a:t>
                      </a:r>
                      <a:r>
                        <a:rPr lang="en-GB" sz="2000" dirty="0">
                          <a:solidFill>
                            <a:schemeClr val="accent5">
                              <a:lumMod val="50000"/>
                            </a:schemeClr>
                          </a:solidFill>
                        </a:rPr>
                        <a:t>. </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1458278"/>
                  </a:ext>
                </a:extLst>
              </a:tr>
              <a:tr h="657194">
                <a:tc>
                  <a:txBody>
                    <a:bodyPr/>
                    <a:lstStyle/>
                    <a:p>
                      <a:pPr algn="ct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Ein Hamburger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jemand</a:t>
                      </a:r>
                      <a:r>
                        <a:rPr lang="en-GB" sz="2000" dirty="0">
                          <a:solidFill>
                            <a:schemeClr val="accent5">
                              <a:lumMod val="50000"/>
                            </a:schemeClr>
                          </a:solidFill>
                        </a:rPr>
                        <a:t>, der...</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kommt</a:t>
                      </a:r>
                      <a:r>
                        <a:rPr lang="en-GB" sz="2000" dirty="0">
                          <a:solidFill>
                            <a:schemeClr val="accent5">
                              <a:lumMod val="50000"/>
                            </a:schemeClr>
                          </a:solidFill>
                        </a:rPr>
                        <a:t> </a:t>
                      </a:r>
                      <a:r>
                        <a:rPr lang="en-GB" sz="2000" dirty="0" err="1">
                          <a:solidFill>
                            <a:schemeClr val="accent5">
                              <a:lumMod val="50000"/>
                            </a:schemeClr>
                          </a:solidFill>
                        </a:rPr>
                        <a:t>aus</a:t>
                      </a:r>
                      <a:r>
                        <a:rPr lang="en-GB" sz="2000" dirty="0">
                          <a:solidFill>
                            <a:schemeClr val="accent5">
                              <a:lumMod val="50000"/>
                            </a:schemeClr>
                          </a:solidFill>
                        </a:rPr>
                        <a:t> Hamburg.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aus</a:t>
                      </a:r>
                      <a:r>
                        <a:rPr lang="en-GB" sz="2000" dirty="0">
                          <a:solidFill>
                            <a:schemeClr val="accent5">
                              <a:lumMod val="50000"/>
                            </a:schemeClr>
                          </a:solidFill>
                        </a:rPr>
                        <a:t> Hamburg </a:t>
                      </a:r>
                      <a:r>
                        <a:rPr lang="en-GB" sz="2000" dirty="0" err="1">
                          <a:solidFill>
                            <a:schemeClr val="accent5">
                              <a:lumMod val="50000"/>
                            </a:schemeClr>
                          </a:solidFill>
                        </a:rPr>
                        <a:t>kommt</a:t>
                      </a:r>
                      <a:r>
                        <a:rPr lang="en-GB" sz="2000" dirty="0">
                          <a:solidFill>
                            <a:schemeClr val="accent5">
                              <a:lumMod val="50000"/>
                            </a:schemeClr>
                          </a:solidFill>
                        </a:rPr>
                        <a:t>. </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9313960"/>
                  </a:ext>
                </a:extLst>
              </a:tr>
              <a:tr h="926876">
                <a:tc>
                  <a:txBody>
                    <a:bodyPr/>
                    <a:lstStyle/>
                    <a:p>
                      <a:pPr algn="ct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Joanna </a:t>
                      </a:r>
                      <a:r>
                        <a:rPr lang="en-GB" sz="2000" dirty="0" err="1">
                          <a:solidFill>
                            <a:schemeClr val="accent5">
                              <a:lumMod val="50000"/>
                            </a:schemeClr>
                          </a:solidFill>
                        </a:rPr>
                        <a:t>Quaas</a:t>
                      </a:r>
                      <a:r>
                        <a:rPr lang="en-GB" sz="2000" dirty="0">
                          <a:solidFill>
                            <a:schemeClr val="accent5">
                              <a:lumMod val="50000"/>
                            </a:schemeClr>
                          </a:solidFill>
                        </a:rPr>
                        <a:t>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eine</a:t>
                      </a:r>
                      <a:r>
                        <a:rPr lang="en-GB" sz="2000" dirty="0">
                          <a:solidFill>
                            <a:schemeClr val="accent5">
                              <a:lumMod val="50000"/>
                            </a:schemeClr>
                          </a:solidFill>
                        </a:rPr>
                        <a:t> </a:t>
                      </a:r>
                      <a:r>
                        <a:rPr lang="en-GB" sz="2000" dirty="0" err="1">
                          <a:solidFill>
                            <a:schemeClr val="accent5">
                              <a:lumMod val="50000"/>
                            </a:schemeClr>
                          </a:solidFill>
                        </a:rPr>
                        <a:t>beliebte</a:t>
                      </a:r>
                      <a:r>
                        <a:rPr lang="en-GB" sz="2000" dirty="0">
                          <a:solidFill>
                            <a:schemeClr val="accent5">
                              <a:lumMod val="50000"/>
                            </a:schemeClr>
                          </a:solidFill>
                        </a:rPr>
                        <a:t> Oma, die… </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auch</a:t>
                      </a:r>
                      <a:r>
                        <a:rPr lang="en-GB" sz="2000" dirty="0">
                          <a:solidFill>
                            <a:schemeClr val="accent5">
                              <a:lumMod val="50000"/>
                            </a:schemeClr>
                          </a:solidFill>
                        </a:rPr>
                        <a:t> </a:t>
                      </a:r>
                      <a:r>
                        <a:rPr lang="en-GB" sz="2000" dirty="0" err="1">
                          <a:solidFill>
                            <a:schemeClr val="accent5">
                              <a:lumMod val="50000"/>
                            </a:schemeClr>
                          </a:solidFill>
                        </a:rPr>
                        <a:t>aktive</a:t>
                      </a:r>
                      <a:r>
                        <a:rPr lang="en-GB" sz="2000" dirty="0">
                          <a:solidFill>
                            <a:schemeClr val="accent5">
                              <a:lumMod val="50000"/>
                            </a:schemeClr>
                          </a:solidFill>
                        </a:rPr>
                        <a:t> </a:t>
                      </a:r>
                      <a:r>
                        <a:rPr lang="en-GB" sz="2000" dirty="0" err="1">
                          <a:solidFill>
                            <a:schemeClr val="accent5">
                              <a:lumMod val="50000"/>
                            </a:schemeClr>
                          </a:solidFill>
                        </a:rPr>
                        <a:t>Gymnastin</a:t>
                      </a:r>
                      <a:r>
                        <a:rPr lang="en-GB" sz="200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5">
                              <a:lumMod val="50000"/>
                            </a:schemeClr>
                          </a:solidFill>
                        </a:rPr>
                        <a:t>auch</a:t>
                      </a:r>
                      <a:r>
                        <a:rPr lang="en-GB" sz="2000" dirty="0">
                          <a:solidFill>
                            <a:schemeClr val="accent5">
                              <a:lumMod val="50000"/>
                            </a:schemeClr>
                          </a:solidFill>
                        </a:rPr>
                        <a:t> </a:t>
                      </a:r>
                      <a:r>
                        <a:rPr lang="en-GB" sz="2000" dirty="0" err="1">
                          <a:solidFill>
                            <a:schemeClr val="accent5">
                              <a:lumMod val="50000"/>
                            </a:schemeClr>
                          </a:solidFill>
                        </a:rPr>
                        <a:t>aktive</a:t>
                      </a:r>
                      <a:r>
                        <a:rPr lang="en-GB" sz="2000" dirty="0">
                          <a:solidFill>
                            <a:schemeClr val="accent5">
                              <a:lumMod val="50000"/>
                            </a:schemeClr>
                          </a:solidFill>
                        </a:rPr>
                        <a:t> </a:t>
                      </a:r>
                      <a:r>
                        <a:rPr lang="en-GB" sz="2000" dirty="0" err="1">
                          <a:solidFill>
                            <a:schemeClr val="accent5">
                              <a:lumMod val="50000"/>
                            </a:schemeClr>
                          </a:solidFill>
                        </a:rPr>
                        <a:t>Gymnastin</a:t>
                      </a:r>
                      <a:r>
                        <a:rPr lang="en-GB" sz="2000" dirty="0">
                          <a:solidFill>
                            <a:schemeClr val="accent5">
                              <a:lumMod val="50000"/>
                            </a:schemeClr>
                          </a:solidFill>
                        </a:rPr>
                        <a:t> </a:t>
                      </a:r>
                      <a:r>
                        <a:rPr lang="en-GB" sz="2000" dirty="0" err="1">
                          <a:solidFill>
                            <a:schemeClr val="accent5">
                              <a:lumMod val="50000"/>
                            </a:schemeClr>
                          </a:solidFill>
                        </a:rPr>
                        <a:t>ist</a:t>
                      </a:r>
                      <a:r>
                        <a:rPr lang="en-GB" sz="2000" dirty="0">
                          <a:solidFill>
                            <a:schemeClr val="accent5">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197191"/>
                  </a:ext>
                </a:extLst>
              </a:tr>
            </a:tbl>
          </a:graphicData>
        </a:graphic>
      </p:graphicFrame>
      <p:sp>
        <p:nvSpPr>
          <p:cNvPr id="25" name="Action Button: Custom 16">
            <a:hlinkClick r:id="" action="ppaction://noaction" highlightClick="1">
              <a:snd r:embed="rId4" name="9.2.1.2 slide 10 1b.wav"/>
            </a:hlinkClick>
            <a:extLst>
              <a:ext uri="{FF2B5EF4-FFF2-40B4-BE49-F238E27FC236}">
                <a16:creationId xmlns:a16="http://schemas.microsoft.com/office/drawing/2014/main" id="{C80179BC-C770-41CA-B435-9CA0F65309FC}"/>
              </a:ext>
            </a:extLst>
          </p:cNvPr>
          <p:cNvSpPr/>
          <p:nvPr/>
        </p:nvSpPr>
        <p:spPr>
          <a:xfrm>
            <a:off x="169484" y="310852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9.2.1.2 slide 10 2b.wav"/>
            </a:hlinkClick>
            <a:extLst>
              <a:ext uri="{FF2B5EF4-FFF2-40B4-BE49-F238E27FC236}">
                <a16:creationId xmlns:a16="http://schemas.microsoft.com/office/drawing/2014/main" id="{B622A353-D9B8-4E23-959C-4BC6C8AC523B}"/>
              </a:ext>
            </a:extLst>
          </p:cNvPr>
          <p:cNvSpPr/>
          <p:nvPr/>
        </p:nvSpPr>
        <p:spPr>
          <a:xfrm>
            <a:off x="169484" y="38684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9.2.1.2 slide 10 3b.wav"/>
            </a:hlinkClick>
            <a:extLst>
              <a:ext uri="{FF2B5EF4-FFF2-40B4-BE49-F238E27FC236}">
                <a16:creationId xmlns:a16="http://schemas.microsoft.com/office/drawing/2014/main" id="{A53A2139-9A00-424C-96DC-C85077A21B7A}"/>
              </a:ext>
            </a:extLst>
          </p:cNvPr>
          <p:cNvSpPr/>
          <p:nvPr/>
        </p:nvSpPr>
        <p:spPr>
          <a:xfrm>
            <a:off x="169484" y="475179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9.2.1.2 slide 10 4b.wav"/>
            </a:hlinkClick>
            <a:extLst>
              <a:ext uri="{FF2B5EF4-FFF2-40B4-BE49-F238E27FC236}">
                <a16:creationId xmlns:a16="http://schemas.microsoft.com/office/drawing/2014/main" id="{06CC9882-C4AB-4C03-BB1A-B0195CF1F07E}"/>
              </a:ext>
            </a:extLst>
          </p:cNvPr>
          <p:cNvSpPr/>
          <p:nvPr/>
        </p:nvSpPr>
        <p:spPr>
          <a:xfrm>
            <a:off x="169484" y="545704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3" name="Picture 42" descr="A picture containing text, vector graphics&#10;&#10;Description automatically generated">
            <a:extLst>
              <a:ext uri="{FF2B5EF4-FFF2-40B4-BE49-F238E27FC236}">
                <a16:creationId xmlns:a16="http://schemas.microsoft.com/office/drawing/2014/main" id="{EC1F26F9-204C-4C3F-B569-F064DC2456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0756" y="279425"/>
            <a:ext cx="1070263" cy="1092347"/>
          </a:xfrm>
          <a:prstGeom prst="rect">
            <a:avLst/>
          </a:prstGeom>
        </p:spPr>
      </p:pic>
      <p:sp>
        <p:nvSpPr>
          <p:cNvPr id="52" name="TextBox 51" descr="text box hiding answer">
            <a:extLst>
              <a:ext uri="{FF2B5EF4-FFF2-40B4-BE49-F238E27FC236}">
                <a16:creationId xmlns:a16="http://schemas.microsoft.com/office/drawing/2014/main" id="{A2E05CD1-7806-4F6D-8841-72E6B11A7D60}"/>
              </a:ext>
            </a:extLst>
          </p:cNvPr>
          <p:cNvSpPr txBox="1"/>
          <p:nvPr/>
        </p:nvSpPr>
        <p:spPr>
          <a:xfrm>
            <a:off x="8786805" y="3205711"/>
            <a:ext cx="2904386" cy="274548"/>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5025C10F-DF86-42BD-91EB-51CDC1803C7A}"/>
              </a:ext>
            </a:extLst>
          </p:cNvPr>
          <p:cNvSpPr txBox="1"/>
          <p:nvPr/>
        </p:nvSpPr>
        <p:spPr>
          <a:xfrm>
            <a:off x="8467480" y="3931933"/>
            <a:ext cx="364119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F576EB22-9991-462E-80F0-6E592D4325C4}"/>
              </a:ext>
            </a:extLst>
          </p:cNvPr>
          <p:cNvSpPr txBox="1"/>
          <p:nvPr/>
        </p:nvSpPr>
        <p:spPr>
          <a:xfrm>
            <a:off x="851804" y="3959975"/>
            <a:ext cx="3619712"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6FFBE20D-FE46-4A85-9DB1-026B866E140B}"/>
              </a:ext>
            </a:extLst>
          </p:cNvPr>
          <p:cNvSpPr txBox="1"/>
          <p:nvPr/>
        </p:nvSpPr>
        <p:spPr>
          <a:xfrm>
            <a:off x="4977351" y="4793485"/>
            <a:ext cx="3222103" cy="316244"/>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TextBox 56" descr="text box hiding answer">
            <a:extLst>
              <a:ext uri="{FF2B5EF4-FFF2-40B4-BE49-F238E27FC236}">
                <a16:creationId xmlns:a16="http://schemas.microsoft.com/office/drawing/2014/main" id="{6BE7FF20-3A85-4917-B31B-F75F930B4113}"/>
              </a:ext>
            </a:extLst>
          </p:cNvPr>
          <p:cNvSpPr txBox="1"/>
          <p:nvPr/>
        </p:nvSpPr>
        <p:spPr>
          <a:xfrm>
            <a:off x="830319" y="5475778"/>
            <a:ext cx="3018200" cy="55399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descr="text box hiding answer">
            <a:extLst>
              <a:ext uri="{FF2B5EF4-FFF2-40B4-BE49-F238E27FC236}">
                <a16:creationId xmlns:a16="http://schemas.microsoft.com/office/drawing/2014/main" id="{680C806B-137A-43BD-A42E-2A81E56A963E}"/>
              </a:ext>
            </a:extLst>
          </p:cNvPr>
          <p:cNvSpPr txBox="1"/>
          <p:nvPr/>
        </p:nvSpPr>
        <p:spPr>
          <a:xfrm>
            <a:off x="4856425" y="5574824"/>
            <a:ext cx="3343030"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0" name="TextBox 59" descr="text box hiding answer">
            <a:extLst>
              <a:ext uri="{FF2B5EF4-FFF2-40B4-BE49-F238E27FC236}">
                <a16:creationId xmlns:a16="http://schemas.microsoft.com/office/drawing/2014/main" id="{D21006C0-6327-4A63-886F-05FED877E34B}"/>
              </a:ext>
            </a:extLst>
          </p:cNvPr>
          <p:cNvSpPr txBox="1"/>
          <p:nvPr/>
        </p:nvSpPr>
        <p:spPr>
          <a:xfrm>
            <a:off x="830319" y="3145697"/>
            <a:ext cx="3641197" cy="357939"/>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Speech Bubble: Rectangle with Corners Rounded 32">
            <a:extLst>
              <a:ext uri="{FF2B5EF4-FFF2-40B4-BE49-F238E27FC236}">
                <a16:creationId xmlns:a16="http://schemas.microsoft.com/office/drawing/2014/main" id="{D8F139F5-69CE-4CB7-8F1E-01E308524444}"/>
              </a:ext>
            </a:extLst>
          </p:cNvPr>
          <p:cNvSpPr/>
          <p:nvPr/>
        </p:nvSpPr>
        <p:spPr>
          <a:xfrm>
            <a:off x="6197601" y="304789"/>
            <a:ext cx="3193156" cy="663196"/>
          </a:xfrm>
          <a:prstGeom prst="wedgeRoundRectCallout">
            <a:avLst>
              <a:gd name="adj1" fmla="val 56591"/>
              <a:gd name="adj2" fmla="val 1987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Onkel</a:t>
            </a:r>
            <a:r>
              <a:rPr lang="en-GB" sz="2000" dirty="0">
                <a:solidFill>
                  <a:prstClr val="white"/>
                </a:solidFill>
                <a:latin typeface="Century Gothic" panose="020F0302020204030204"/>
              </a:rPr>
              <a:t> Heinrich, du </a:t>
            </a:r>
            <a:r>
              <a:rPr lang="en-GB" sz="2000" dirty="0" err="1">
                <a:solidFill>
                  <a:prstClr val="white"/>
                </a:solidFill>
                <a:latin typeface="Century Gothic" panose="020F0302020204030204"/>
              </a:rPr>
              <a:t>bist</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wie</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eine</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Enzyklopädie</a:t>
            </a:r>
            <a:r>
              <a:rPr lang="en-GB" sz="2000" dirty="0">
                <a:solidFill>
                  <a:prstClr val="white"/>
                </a:solidFill>
                <a:latin typeface="Century Gothic" panose="020F0302020204030204"/>
              </a:rPr>
              <a:t>!</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4" name="Picture 33" descr="A picture containing text, vector graphics&#10;&#10;Description automatically generated">
            <a:extLst>
              <a:ext uri="{FF2B5EF4-FFF2-40B4-BE49-F238E27FC236}">
                <a16:creationId xmlns:a16="http://schemas.microsoft.com/office/drawing/2014/main" id="{0C347A5F-78D4-457C-B234-9B29DD9070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655" y="74141"/>
            <a:ext cx="1126432" cy="1297632"/>
          </a:xfrm>
          <a:prstGeom prst="rect">
            <a:avLst/>
          </a:prstGeom>
        </p:spPr>
      </p:pic>
      <p:pic>
        <p:nvPicPr>
          <p:cNvPr id="9" name="Picture 8">
            <a:extLst>
              <a:ext uri="{FF2B5EF4-FFF2-40B4-BE49-F238E27FC236}">
                <a16:creationId xmlns:a16="http://schemas.microsoft.com/office/drawing/2014/main" id="{05F8C3D9-3757-4DFF-B218-E8F0E8D3EE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r="2652"/>
          <a:stretch/>
        </p:blipFill>
        <p:spPr>
          <a:xfrm>
            <a:off x="29495" y="582310"/>
            <a:ext cx="1172140" cy="1575812"/>
          </a:xfrm>
          <a:prstGeom prst="rect">
            <a:avLst/>
          </a:prstGeom>
        </p:spPr>
      </p:pic>
      <p:sp>
        <p:nvSpPr>
          <p:cNvPr id="23" name="Action Button: Custom 16">
            <a:hlinkClick r:id="" action="ppaction://noaction" highlightClick="1">
              <a:snd r:embed="rId11" name="9.2.1.2 slide 10 1.wav"/>
            </a:hlinkClick>
            <a:extLst>
              <a:ext uri="{FF2B5EF4-FFF2-40B4-BE49-F238E27FC236}">
                <a16:creationId xmlns:a16="http://schemas.microsoft.com/office/drawing/2014/main" id="{D3A06CAF-C8EA-4B07-819E-2A35DEC9AF58}"/>
              </a:ext>
            </a:extLst>
          </p:cNvPr>
          <p:cNvSpPr/>
          <p:nvPr/>
        </p:nvSpPr>
        <p:spPr>
          <a:xfrm>
            <a:off x="8851653" y="1588046"/>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a:t>
            </a:r>
          </a:p>
        </p:txBody>
      </p:sp>
      <p:sp>
        <p:nvSpPr>
          <p:cNvPr id="24" name="Action Button: Custom 16">
            <a:hlinkClick r:id="" action="ppaction://noaction" highlightClick="1">
              <a:snd r:embed="rId12" name="9.2.1.2 slide 10 2.wav"/>
            </a:hlinkClick>
            <a:extLst>
              <a:ext uri="{FF2B5EF4-FFF2-40B4-BE49-F238E27FC236}">
                <a16:creationId xmlns:a16="http://schemas.microsoft.com/office/drawing/2014/main" id="{DBEF6A38-B8A2-4E84-827B-98999DDAC1F0}"/>
              </a:ext>
            </a:extLst>
          </p:cNvPr>
          <p:cNvSpPr/>
          <p:nvPr/>
        </p:nvSpPr>
        <p:spPr>
          <a:xfrm>
            <a:off x="9531965" y="1583316"/>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a:t>
            </a:r>
          </a:p>
        </p:txBody>
      </p:sp>
      <p:sp>
        <p:nvSpPr>
          <p:cNvPr id="29" name="Action Button: Custom 16">
            <a:hlinkClick r:id="" action="ppaction://noaction" highlightClick="1">
              <a:snd r:embed="rId13" name="9.2.1.2 slide 10 3.wav"/>
            </a:hlinkClick>
            <a:extLst>
              <a:ext uri="{FF2B5EF4-FFF2-40B4-BE49-F238E27FC236}">
                <a16:creationId xmlns:a16="http://schemas.microsoft.com/office/drawing/2014/main" id="{AB469CE1-142E-4B5B-A859-1CF93F9E41E4}"/>
              </a:ext>
            </a:extLst>
          </p:cNvPr>
          <p:cNvSpPr/>
          <p:nvPr/>
        </p:nvSpPr>
        <p:spPr>
          <a:xfrm>
            <a:off x="10233617" y="1586093"/>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a:t>
            </a:r>
          </a:p>
        </p:txBody>
      </p:sp>
      <p:sp>
        <p:nvSpPr>
          <p:cNvPr id="30" name="Action Button: Custom 16">
            <a:hlinkClick r:id="" action="ppaction://noaction" highlightClick="1">
              <a:snd r:embed="rId14" name="9.2.1.2 slide 10 4.wav"/>
            </a:hlinkClick>
            <a:extLst>
              <a:ext uri="{FF2B5EF4-FFF2-40B4-BE49-F238E27FC236}">
                <a16:creationId xmlns:a16="http://schemas.microsoft.com/office/drawing/2014/main" id="{C86CF3C4-F199-4120-8A77-D17FBB841C9E}"/>
              </a:ext>
            </a:extLst>
          </p:cNvPr>
          <p:cNvSpPr/>
          <p:nvPr/>
        </p:nvSpPr>
        <p:spPr>
          <a:xfrm>
            <a:off x="10935269" y="1583316"/>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4</a:t>
            </a:r>
          </a:p>
        </p:txBody>
      </p:sp>
      <p:sp>
        <p:nvSpPr>
          <p:cNvPr id="31" name="TextBox 30" descr="text box hiding answer">
            <a:extLst>
              <a:ext uri="{FF2B5EF4-FFF2-40B4-BE49-F238E27FC236}">
                <a16:creationId xmlns:a16="http://schemas.microsoft.com/office/drawing/2014/main" id="{63751E31-2961-4386-9446-10DC90631200}"/>
              </a:ext>
            </a:extLst>
          </p:cNvPr>
          <p:cNvSpPr txBox="1"/>
          <p:nvPr/>
        </p:nvSpPr>
        <p:spPr>
          <a:xfrm>
            <a:off x="851804" y="4622506"/>
            <a:ext cx="3641197" cy="540000"/>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742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0" presetClass="exit" presetSubtype="0" fill="hold" grpId="0" nodeType="withEffect">
                                  <p:stCondLst>
                                    <p:cond delay="0"/>
                                  </p:stCondLst>
                                  <p:childTnLst>
                                    <p:animEffect transition="out" filter="fade">
                                      <p:cBhvr>
                                        <p:cTn id="26" dur="500"/>
                                        <p:tgtEl>
                                          <p:spTgt spid="57"/>
                                        </p:tgtEl>
                                      </p:cBhvr>
                                    </p:animEffect>
                                    <p:set>
                                      <p:cBhvr>
                                        <p:cTn id="27" dur="1" fill="hold">
                                          <p:stCondLst>
                                            <p:cond delay="499"/>
                                          </p:stCondLst>
                                        </p:cTn>
                                        <p:tgtEl>
                                          <p:spTgt spid="5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5" grpId="0" animBg="1"/>
      <p:bldP spid="56" grpId="0" animBg="1"/>
      <p:bldP spid="57" grpId="0" animBg="1"/>
      <p:bldP spid="59" grpId="0" animBg="1"/>
      <p:bldP spid="60" grpId="0" animBg="1"/>
      <p:bldP spid="23" grpId="0" animBg="1"/>
      <p:bldP spid="24" grpId="0" animBg="1"/>
      <p:bldP spid="29"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1" y="97182"/>
            <a:ext cx="6357366" cy="869950"/>
          </a:xfrm>
          <a:prstGeom prst="rect">
            <a:avLst/>
          </a:prstGeom>
        </p:spPr>
      </p:pic>
      <p:sp>
        <p:nvSpPr>
          <p:cNvPr id="4" name="Title 3"/>
          <p:cNvSpPr>
            <a:spLocks noGrp="1"/>
          </p:cNvSpPr>
          <p:nvPr>
            <p:ph type="title"/>
          </p:nvPr>
        </p:nvSpPr>
        <p:spPr>
          <a:xfrm>
            <a:off x="0" y="121627"/>
            <a:ext cx="5547626" cy="707849"/>
          </a:xfrm>
        </p:spPr>
        <p:txBody>
          <a:bodyPr>
            <a:noAutofit/>
          </a:bodyPr>
          <a:lstStyle/>
          <a:p>
            <a:r>
              <a:rPr lang="en-GB" sz="3200" b="1" dirty="0" err="1">
                <a:solidFill>
                  <a:schemeClr val="bg1"/>
                </a:solidFill>
              </a:rPr>
              <a:t>Onkel</a:t>
            </a:r>
            <a:r>
              <a:rPr lang="en-GB" sz="3200" b="1" dirty="0">
                <a:solidFill>
                  <a:schemeClr val="bg1"/>
                </a:solidFill>
              </a:rPr>
              <a:t> Heinrich </a:t>
            </a:r>
            <a:r>
              <a:rPr lang="en-GB" sz="3200" b="1" dirty="0" err="1">
                <a:solidFill>
                  <a:schemeClr val="bg1"/>
                </a:solidFill>
              </a:rPr>
              <a:t>erzählt</a:t>
            </a:r>
            <a:r>
              <a:rPr lang="en-GB" sz="3200" b="1" dirty="0">
                <a:solidFill>
                  <a:schemeClr val="bg1"/>
                </a:solidFill>
              </a:rPr>
              <a:t> [2/3]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91336" y="270905"/>
            <a:ext cx="962726" cy="31140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6">
            <a:extLst>
              <a:ext uri="{FF2B5EF4-FFF2-40B4-BE49-F238E27FC236}">
                <a16:creationId xmlns:a16="http://schemas.microsoft.com/office/drawing/2014/main" id="{F80A3A2D-6510-4F57-A709-5042D37C795E}"/>
              </a:ext>
            </a:extLst>
          </p:cNvPr>
          <p:cNvGraphicFramePr>
            <a:graphicFrameLocks noGrp="1"/>
          </p:cNvGraphicFramePr>
          <p:nvPr>
            <p:extLst>
              <p:ext uri="{D42A27DB-BD31-4B8C-83A1-F6EECF244321}">
                <p14:modId xmlns:p14="http://schemas.microsoft.com/office/powerpoint/2010/main" val="2993247629"/>
              </p:ext>
            </p:extLst>
          </p:nvPr>
        </p:nvGraphicFramePr>
        <p:xfrm>
          <a:off x="59015" y="2240447"/>
          <a:ext cx="12073970" cy="3849080"/>
        </p:xfrm>
        <a:graphic>
          <a:graphicData uri="http://schemas.openxmlformats.org/drawingml/2006/table">
            <a:tbl>
              <a:tblPr firstRow="1" bandRow="1">
                <a:tableStyleId>{D27102A9-8310-4765-A935-A1911B00CA55}</a:tableStyleId>
              </a:tblPr>
              <a:tblGrid>
                <a:gridCol w="684311">
                  <a:extLst>
                    <a:ext uri="{9D8B030D-6E8A-4147-A177-3AD203B41FA5}">
                      <a16:colId xmlns:a16="http://schemas.microsoft.com/office/drawing/2014/main" val="2607353726"/>
                    </a:ext>
                  </a:extLst>
                </a:gridCol>
                <a:gridCol w="4087906">
                  <a:extLst>
                    <a:ext uri="{9D8B030D-6E8A-4147-A177-3AD203B41FA5}">
                      <a16:colId xmlns:a16="http://schemas.microsoft.com/office/drawing/2014/main" val="1600817978"/>
                    </a:ext>
                  </a:extLst>
                </a:gridCol>
                <a:gridCol w="3807442">
                  <a:extLst>
                    <a:ext uri="{9D8B030D-6E8A-4147-A177-3AD203B41FA5}">
                      <a16:colId xmlns:a16="http://schemas.microsoft.com/office/drawing/2014/main" val="2296678447"/>
                    </a:ext>
                  </a:extLst>
                </a:gridCol>
                <a:gridCol w="3494311">
                  <a:extLst>
                    <a:ext uri="{9D8B030D-6E8A-4147-A177-3AD203B41FA5}">
                      <a16:colId xmlns:a16="http://schemas.microsoft.com/office/drawing/2014/main" val="2609792770"/>
                    </a:ext>
                  </a:extLst>
                </a:gridCol>
              </a:tblGrid>
              <a:tr h="700496">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000" dirty="0" err="1">
                          <a:solidFill>
                            <a:schemeClr val="accent5">
                              <a:lumMod val="50000"/>
                            </a:schemeClr>
                          </a:solidFill>
                        </a:rPr>
                        <a:t>Hör</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Schreib</a:t>
                      </a:r>
                      <a:r>
                        <a:rPr lang="en-US" sz="2000" dirty="0">
                          <a:solidFill>
                            <a:schemeClr val="accent5">
                              <a:lumMod val="50000"/>
                            </a:schemeClr>
                          </a:solidFill>
                        </a:rPr>
                        <a:t> den </a:t>
                      </a:r>
                      <a:r>
                        <a:rPr lang="en-US" sz="2000" dirty="0" err="1">
                          <a:solidFill>
                            <a:schemeClr val="accent5">
                              <a:lumMod val="50000"/>
                            </a:schemeClr>
                          </a:solidFill>
                        </a:rPr>
                        <a:t>Satzteil</a:t>
                      </a:r>
                      <a:r>
                        <a:rPr lang="en-US" sz="2000" dirty="0">
                          <a:solidFill>
                            <a:schemeClr val="accent5">
                              <a:lumMod val="50000"/>
                            </a:schemeClr>
                          </a:solidFill>
                        </a:rPr>
                        <a:t>.</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Welche</a:t>
                      </a:r>
                      <a:r>
                        <a:rPr lang="en-GB" sz="2000" dirty="0">
                          <a:solidFill>
                            <a:schemeClr val="accent5">
                              <a:lumMod val="50000"/>
                            </a:schemeClr>
                          </a:solidFill>
                        </a:rPr>
                        <a:t> </a:t>
                      </a:r>
                      <a:r>
                        <a:rPr lang="en-GB" sz="2000" dirty="0" err="1">
                          <a:solidFill>
                            <a:schemeClr val="accent5">
                              <a:lumMod val="50000"/>
                            </a:schemeClr>
                          </a:solidFill>
                        </a:rPr>
                        <a:t>Satzendung</a:t>
                      </a:r>
                      <a:r>
                        <a:rPr lang="en-GB" sz="2000" dirty="0">
                          <a:solidFill>
                            <a:schemeClr val="accent5">
                              <a:lumMod val="50000"/>
                            </a:schemeClr>
                          </a:solidFill>
                        </a:rPr>
                        <a:t> </a:t>
                      </a:r>
                      <a:r>
                        <a:rPr lang="en-GB" sz="2000" dirty="0" err="1">
                          <a:solidFill>
                            <a:schemeClr val="accent5">
                              <a:lumMod val="50000"/>
                            </a:schemeClr>
                          </a:solidFill>
                        </a:rPr>
                        <a:t>ist</a:t>
                      </a:r>
                      <a:r>
                        <a:rPr lang="en-GB" sz="2000" dirty="0">
                          <a:solidFill>
                            <a:schemeClr val="accent5">
                              <a:lumMod val="50000"/>
                            </a:schemeClr>
                          </a:solidFill>
                        </a:rPr>
                        <a:t> es?</a:t>
                      </a:r>
                      <a:endParaRPr lang="en-GB" sz="20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tc>
                <a:extLst>
                  <a:ext uri="{0D108BD9-81ED-4DB2-BD59-A6C34878D82A}">
                    <a16:rowId xmlns:a16="http://schemas.microsoft.com/office/drawing/2014/main" val="1153431983"/>
                  </a:ext>
                </a:extLst>
              </a:tr>
              <a:tr h="787146">
                <a:tc>
                  <a:txBody>
                    <a:bodyPr/>
                    <a:lstStyle/>
                    <a:p>
                      <a:pPr algn="ct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Der </a:t>
                      </a:r>
                      <a:r>
                        <a:rPr lang="en-GB" sz="2000" dirty="0" err="1">
                          <a:solidFill>
                            <a:schemeClr val="accent5">
                              <a:lumMod val="50000"/>
                            </a:schemeClr>
                          </a:solidFill>
                        </a:rPr>
                        <a:t>kleine</a:t>
                      </a:r>
                      <a:r>
                        <a:rPr lang="en-GB" sz="2000" dirty="0">
                          <a:solidFill>
                            <a:schemeClr val="accent5">
                              <a:lumMod val="50000"/>
                            </a:schemeClr>
                          </a:solidFill>
                        </a:rPr>
                        <a:t> Chihuahua </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ungefähr</a:t>
                      </a:r>
                      <a:r>
                        <a:rPr lang="en-GB" sz="2000" dirty="0">
                          <a:solidFill>
                            <a:schemeClr val="accent5">
                              <a:lumMod val="50000"/>
                            </a:schemeClr>
                          </a:solidFill>
                        </a:rPr>
                        <a:t> 20 </a:t>
                      </a:r>
                      <a:r>
                        <a:rPr lang="en-GB" sz="2000" dirty="0" err="1">
                          <a:solidFill>
                            <a:schemeClr val="accent5">
                              <a:lumMod val="50000"/>
                            </a:schemeClr>
                          </a:solidFill>
                        </a:rPr>
                        <a:t>Zentimeter</a:t>
                      </a:r>
                      <a:r>
                        <a:rPr lang="en-GB" sz="2000" dirty="0">
                          <a:solidFill>
                            <a:schemeClr val="accent5">
                              <a:lumMod val="50000"/>
                            </a:schemeClr>
                          </a:solidFill>
                        </a:rPr>
                        <a:t> </a:t>
                      </a:r>
                      <a:r>
                        <a:rPr lang="en-GB" sz="2000" dirty="0" err="1">
                          <a:solidFill>
                            <a:schemeClr val="accent5">
                              <a:lumMod val="50000"/>
                            </a:schemeClr>
                          </a:solidFill>
                        </a:rPr>
                        <a:t>groß</a:t>
                      </a:r>
                      <a:r>
                        <a:rPr lang="en-GB" sz="2000" dirty="0">
                          <a:solidFill>
                            <a:schemeClr val="accent5">
                              <a:lumMod val="50000"/>
                            </a:schemeClr>
                          </a:solidFill>
                        </a:rPr>
                        <a:t> </a:t>
                      </a:r>
                      <a:r>
                        <a:rPr lang="en-GB" sz="2000" dirty="0" err="1">
                          <a:solidFill>
                            <a:schemeClr val="accent5">
                              <a:lumMod val="50000"/>
                            </a:schemeClr>
                          </a:solidFill>
                        </a:rPr>
                        <a:t>wird</a:t>
                      </a:r>
                      <a:r>
                        <a:rPr lang="en-GB" sz="200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5">
                              <a:lumMod val="50000"/>
                            </a:schemeClr>
                          </a:solidFill>
                        </a:rPr>
                        <a:t>wird</a:t>
                      </a:r>
                      <a:r>
                        <a:rPr lang="en-GB" sz="2000" dirty="0">
                          <a:solidFill>
                            <a:schemeClr val="accent5">
                              <a:lumMod val="50000"/>
                            </a:schemeClr>
                          </a:solidFill>
                        </a:rPr>
                        <a:t> </a:t>
                      </a:r>
                      <a:r>
                        <a:rPr lang="en-GB" sz="2000" dirty="0" err="1">
                          <a:solidFill>
                            <a:schemeClr val="accent5">
                              <a:lumMod val="50000"/>
                            </a:schemeClr>
                          </a:solidFill>
                        </a:rPr>
                        <a:t>ungefähr</a:t>
                      </a:r>
                      <a:r>
                        <a:rPr lang="en-GB" sz="2000" dirty="0">
                          <a:solidFill>
                            <a:schemeClr val="accent5">
                              <a:lumMod val="50000"/>
                            </a:schemeClr>
                          </a:solidFill>
                        </a:rPr>
                        <a:t> 20 </a:t>
                      </a:r>
                      <a:r>
                        <a:rPr lang="en-GB" sz="2000" dirty="0" err="1">
                          <a:solidFill>
                            <a:schemeClr val="accent5">
                              <a:lumMod val="50000"/>
                            </a:schemeClr>
                          </a:solidFill>
                        </a:rPr>
                        <a:t>Zentimeter</a:t>
                      </a:r>
                      <a:r>
                        <a:rPr lang="en-GB" sz="2000" dirty="0">
                          <a:solidFill>
                            <a:schemeClr val="accent5">
                              <a:lumMod val="50000"/>
                            </a:schemeClr>
                          </a:solidFill>
                        </a:rPr>
                        <a:t> </a:t>
                      </a:r>
                      <a:r>
                        <a:rPr lang="en-GB" sz="2000" dirty="0" err="1">
                          <a:solidFill>
                            <a:schemeClr val="accent5">
                              <a:lumMod val="50000"/>
                            </a:schemeClr>
                          </a:solidFill>
                        </a:rPr>
                        <a:t>groß</a:t>
                      </a:r>
                      <a:r>
                        <a:rPr lang="en-GB" sz="2000" dirty="0">
                          <a:solidFill>
                            <a:schemeClr val="accent5">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2389626"/>
                  </a:ext>
                </a:extLst>
              </a:tr>
              <a:tr h="787146">
                <a:tc>
                  <a:txBody>
                    <a:bodyPr/>
                    <a:lstStyle/>
                    <a:p>
                      <a:pPr algn="ct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Niemand</a:t>
                      </a:r>
                      <a:r>
                        <a:rPr lang="en-GB" sz="2000" dirty="0">
                          <a:solidFill>
                            <a:schemeClr val="accent5">
                              <a:lumMod val="50000"/>
                            </a:schemeClr>
                          </a:solidFill>
                        </a:rPr>
                        <a:t> </a:t>
                      </a:r>
                      <a:r>
                        <a:rPr lang="en-GB" sz="2000" dirty="0" err="1">
                          <a:solidFill>
                            <a:schemeClr val="accent5">
                              <a:lumMod val="50000"/>
                            </a:schemeClr>
                          </a:solidFill>
                        </a:rPr>
                        <a:t>unter</a:t>
                      </a:r>
                      <a:r>
                        <a:rPr lang="en-GB" sz="2000" dirty="0">
                          <a:solidFill>
                            <a:schemeClr val="accent5">
                              <a:lumMod val="50000"/>
                            </a:schemeClr>
                          </a:solidFill>
                        </a:rPr>
                        <a:t> 14 </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darf</a:t>
                      </a:r>
                      <a:r>
                        <a:rPr lang="en-GB" sz="2000" dirty="0">
                          <a:solidFill>
                            <a:schemeClr val="accent5">
                              <a:lumMod val="50000"/>
                            </a:schemeClr>
                          </a:solidFill>
                        </a:rPr>
                        <a:t> in Deutschland </a:t>
                      </a:r>
                      <a:r>
                        <a:rPr lang="en-GB" sz="2000" dirty="0" err="1">
                          <a:solidFill>
                            <a:schemeClr val="accent5">
                              <a:lumMod val="50000"/>
                            </a:schemeClr>
                          </a:solidFill>
                        </a:rPr>
                        <a:t>Hunde</a:t>
                      </a:r>
                      <a:r>
                        <a:rPr lang="en-GB" sz="2000" dirty="0">
                          <a:solidFill>
                            <a:schemeClr val="accent5">
                              <a:lumMod val="50000"/>
                            </a:schemeClr>
                          </a:solidFill>
                        </a:rPr>
                        <a:t> </a:t>
                      </a:r>
                      <a:r>
                        <a:rPr lang="en-GB" sz="2000" dirty="0" err="1">
                          <a:solidFill>
                            <a:schemeClr val="accent5">
                              <a:lumMod val="50000"/>
                            </a:schemeClr>
                          </a:solidFill>
                        </a:rPr>
                        <a:t>sitten</a:t>
                      </a:r>
                      <a:r>
                        <a:rPr lang="en-GB" sz="2000" dirty="0">
                          <a:solidFill>
                            <a:schemeClr val="accent5">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chemeClr val="accent5">
                              <a:lumMod val="50000"/>
                            </a:schemeClr>
                          </a:solidFill>
                        </a:rPr>
                        <a:t>in Deutschland </a:t>
                      </a:r>
                      <a:r>
                        <a:rPr lang="en-GB" sz="2000" dirty="0" err="1">
                          <a:solidFill>
                            <a:schemeClr val="accent5">
                              <a:lumMod val="50000"/>
                            </a:schemeClr>
                          </a:solidFill>
                        </a:rPr>
                        <a:t>Hunde</a:t>
                      </a:r>
                      <a:r>
                        <a:rPr lang="en-GB" sz="2000" dirty="0">
                          <a:solidFill>
                            <a:schemeClr val="accent5">
                              <a:lumMod val="50000"/>
                            </a:schemeClr>
                          </a:solidFill>
                        </a:rPr>
                        <a:t> </a:t>
                      </a:r>
                      <a:r>
                        <a:rPr lang="en-GB" sz="2000" dirty="0" err="1">
                          <a:solidFill>
                            <a:schemeClr val="accent5">
                              <a:lumMod val="50000"/>
                            </a:schemeClr>
                          </a:solidFill>
                        </a:rPr>
                        <a:t>sitten</a:t>
                      </a:r>
                      <a:r>
                        <a:rPr lang="en-GB" sz="2000" dirty="0">
                          <a:solidFill>
                            <a:schemeClr val="accent5">
                              <a:lumMod val="50000"/>
                            </a:schemeClr>
                          </a:solidFill>
                        </a:rPr>
                        <a:t> </a:t>
                      </a:r>
                      <a:r>
                        <a:rPr lang="en-GB" sz="2000" dirty="0" err="1">
                          <a:solidFill>
                            <a:schemeClr val="accent5">
                              <a:lumMod val="50000"/>
                            </a:schemeClr>
                          </a:solidFill>
                        </a:rPr>
                        <a:t>darf</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4931564"/>
                  </a:ext>
                </a:extLst>
              </a:tr>
              <a:tr h="787146">
                <a:tc>
                  <a:txBody>
                    <a:bodyPr/>
                    <a:lstStyle/>
                    <a:p>
                      <a:pPr algn="ct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Angela Merkel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eine</a:t>
                      </a:r>
                      <a:r>
                        <a:rPr lang="en-GB" sz="2000" dirty="0">
                          <a:solidFill>
                            <a:schemeClr val="accent5">
                              <a:lumMod val="50000"/>
                            </a:schemeClr>
                          </a:solidFill>
                        </a:rPr>
                        <a:t> Person, die </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sich</a:t>
                      </a:r>
                      <a:r>
                        <a:rPr lang="en-GB" sz="2000" dirty="0">
                          <a:solidFill>
                            <a:schemeClr val="accent5">
                              <a:lumMod val="50000"/>
                            </a:schemeClr>
                          </a:solidFill>
                        </a:rPr>
                        <a:t> </a:t>
                      </a:r>
                      <a:r>
                        <a:rPr lang="en-GB" sz="2000" dirty="0" err="1">
                          <a:solidFill>
                            <a:schemeClr val="accent5">
                              <a:lumMod val="50000"/>
                            </a:schemeClr>
                          </a:solidFill>
                        </a:rPr>
                        <a:t>für</a:t>
                      </a:r>
                      <a:r>
                        <a:rPr lang="en-GB" sz="2000" dirty="0">
                          <a:solidFill>
                            <a:schemeClr val="accent5">
                              <a:lumMod val="50000"/>
                            </a:schemeClr>
                          </a:solidFill>
                        </a:rPr>
                        <a:t> </a:t>
                      </a:r>
                      <a:r>
                        <a:rPr lang="en-GB" sz="2000" dirty="0" err="1">
                          <a:solidFill>
                            <a:schemeClr val="accent5">
                              <a:lumMod val="50000"/>
                            </a:schemeClr>
                          </a:solidFill>
                        </a:rPr>
                        <a:t>ihre</a:t>
                      </a:r>
                      <a:r>
                        <a:rPr lang="en-GB" sz="2000" dirty="0">
                          <a:solidFill>
                            <a:schemeClr val="accent5">
                              <a:lumMod val="50000"/>
                            </a:schemeClr>
                          </a:solidFill>
                        </a:rPr>
                        <a:t> Nation </a:t>
                      </a:r>
                      <a:r>
                        <a:rPr lang="en-GB" sz="2000" dirty="0" err="1">
                          <a:solidFill>
                            <a:schemeClr val="accent5">
                              <a:lumMod val="50000"/>
                            </a:schemeClr>
                          </a:solidFill>
                        </a:rPr>
                        <a:t>sehr</a:t>
                      </a:r>
                      <a:r>
                        <a:rPr lang="en-GB" sz="2000" dirty="0">
                          <a:solidFill>
                            <a:schemeClr val="accent5">
                              <a:lumMod val="50000"/>
                            </a:schemeClr>
                          </a:solidFill>
                        </a:rPr>
                        <a:t> </a:t>
                      </a:r>
                      <a:r>
                        <a:rPr lang="en-GB" sz="2000" dirty="0" err="1">
                          <a:solidFill>
                            <a:schemeClr val="accent5">
                              <a:lumMod val="50000"/>
                            </a:schemeClr>
                          </a:solidFill>
                        </a:rPr>
                        <a:t>verantwortlich</a:t>
                      </a:r>
                      <a:r>
                        <a:rPr lang="en-GB" sz="2000" dirty="0">
                          <a:solidFill>
                            <a:schemeClr val="accent5">
                              <a:lumMod val="50000"/>
                            </a:schemeClr>
                          </a:solidFill>
                        </a:rPr>
                        <a:t> </a:t>
                      </a:r>
                      <a:r>
                        <a:rPr lang="en-GB" sz="2000" dirty="0" err="1">
                          <a:solidFill>
                            <a:schemeClr val="accent5">
                              <a:lumMod val="50000"/>
                            </a:schemeClr>
                          </a:solidFill>
                        </a:rPr>
                        <a:t>fühlt</a:t>
                      </a:r>
                      <a:r>
                        <a:rPr lang="en-GB" sz="2000" dirty="0">
                          <a:solidFill>
                            <a:schemeClr val="accent5">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fühlt</a:t>
                      </a:r>
                      <a:r>
                        <a:rPr lang="en-GB" sz="2000" dirty="0">
                          <a:solidFill>
                            <a:schemeClr val="accent5">
                              <a:lumMod val="50000"/>
                            </a:schemeClr>
                          </a:solidFill>
                        </a:rPr>
                        <a:t> </a:t>
                      </a:r>
                      <a:r>
                        <a:rPr lang="en-GB" sz="2000" dirty="0" err="1">
                          <a:solidFill>
                            <a:schemeClr val="accent5">
                              <a:lumMod val="50000"/>
                            </a:schemeClr>
                          </a:solidFill>
                        </a:rPr>
                        <a:t>sich</a:t>
                      </a:r>
                      <a:r>
                        <a:rPr lang="en-GB" sz="2000" dirty="0">
                          <a:solidFill>
                            <a:schemeClr val="accent5">
                              <a:lumMod val="50000"/>
                            </a:schemeClr>
                          </a:solidFill>
                        </a:rPr>
                        <a:t> </a:t>
                      </a:r>
                      <a:r>
                        <a:rPr lang="en-GB" sz="2000" dirty="0" err="1">
                          <a:solidFill>
                            <a:schemeClr val="accent5">
                              <a:lumMod val="50000"/>
                            </a:schemeClr>
                          </a:solidFill>
                        </a:rPr>
                        <a:t>für</a:t>
                      </a:r>
                      <a:r>
                        <a:rPr lang="en-GB" sz="2000" dirty="0">
                          <a:solidFill>
                            <a:schemeClr val="accent5">
                              <a:lumMod val="50000"/>
                            </a:schemeClr>
                          </a:solidFill>
                        </a:rPr>
                        <a:t> </a:t>
                      </a:r>
                      <a:r>
                        <a:rPr lang="en-GB" sz="2000" dirty="0" err="1">
                          <a:solidFill>
                            <a:schemeClr val="accent5">
                              <a:lumMod val="50000"/>
                            </a:schemeClr>
                          </a:solidFill>
                        </a:rPr>
                        <a:t>ihre</a:t>
                      </a:r>
                      <a:r>
                        <a:rPr lang="en-GB" sz="2000" dirty="0">
                          <a:solidFill>
                            <a:schemeClr val="accent5">
                              <a:lumMod val="50000"/>
                            </a:schemeClr>
                          </a:solidFill>
                        </a:rPr>
                        <a:t> Nation </a:t>
                      </a:r>
                      <a:r>
                        <a:rPr lang="en-GB" sz="2000" dirty="0" err="1">
                          <a:solidFill>
                            <a:schemeClr val="accent5">
                              <a:lumMod val="50000"/>
                            </a:schemeClr>
                          </a:solidFill>
                        </a:rPr>
                        <a:t>sehr</a:t>
                      </a:r>
                      <a:r>
                        <a:rPr lang="en-GB" sz="2000" dirty="0">
                          <a:solidFill>
                            <a:schemeClr val="accent5">
                              <a:lumMod val="50000"/>
                            </a:schemeClr>
                          </a:solidFill>
                        </a:rPr>
                        <a:t> </a:t>
                      </a:r>
                      <a:r>
                        <a:rPr lang="en-GB" sz="2000" dirty="0" err="1">
                          <a:solidFill>
                            <a:schemeClr val="accent5">
                              <a:lumMod val="50000"/>
                            </a:schemeClr>
                          </a:solidFill>
                        </a:rPr>
                        <a:t>verantwortlich</a:t>
                      </a:r>
                      <a:r>
                        <a:rPr lang="en-GB" sz="200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1851735"/>
                  </a:ext>
                </a:extLst>
              </a:tr>
              <a:tr h="787146">
                <a:tc>
                  <a:txBody>
                    <a:bodyPr/>
                    <a:lstStyle/>
                    <a:p>
                      <a:pPr algn="ct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Mia und Wolfgang, </a:t>
                      </a:r>
                      <a:r>
                        <a:rPr lang="en-GB" sz="2000" dirty="0" err="1">
                          <a:solidFill>
                            <a:schemeClr val="accent5">
                              <a:lumMod val="50000"/>
                            </a:schemeClr>
                          </a:solidFill>
                        </a:rPr>
                        <a:t>ihr</a:t>
                      </a:r>
                      <a:r>
                        <a:rPr lang="en-GB" sz="2000" dirty="0">
                          <a:solidFill>
                            <a:schemeClr val="accent5">
                              <a:lumMod val="50000"/>
                            </a:schemeClr>
                          </a:solidFill>
                        </a:rPr>
                        <a:t> </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beide</a:t>
                      </a:r>
                      <a:r>
                        <a:rPr lang="en-GB" sz="2000" dirty="0">
                          <a:solidFill>
                            <a:schemeClr val="accent5">
                              <a:lumMod val="50000"/>
                            </a:schemeClr>
                          </a:solidFill>
                        </a:rPr>
                        <a:t> </a:t>
                      </a:r>
                      <a:r>
                        <a:rPr lang="en-GB" sz="2000" dirty="0" err="1">
                          <a:solidFill>
                            <a:schemeClr val="accent5">
                              <a:lumMod val="50000"/>
                            </a:schemeClr>
                          </a:solidFill>
                        </a:rPr>
                        <a:t>meine</a:t>
                      </a:r>
                      <a:r>
                        <a:rPr lang="en-GB" sz="2000" dirty="0">
                          <a:solidFill>
                            <a:schemeClr val="accent5">
                              <a:lumMod val="50000"/>
                            </a:schemeClr>
                          </a:solidFill>
                        </a:rPr>
                        <a:t> </a:t>
                      </a:r>
                      <a:r>
                        <a:rPr lang="en-GB" sz="2000" dirty="0" err="1">
                          <a:solidFill>
                            <a:schemeClr val="accent5">
                              <a:lumMod val="50000"/>
                            </a:schemeClr>
                          </a:solidFill>
                        </a:rPr>
                        <a:t>Lieblingsmenschen</a:t>
                      </a:r>
                      <a:r>
                        <a:rPr lang="en-GB" sz="2000" dirty="0">
                          <a:solidFill>
                            <a:schemeClr val="accent5">
                              <a:lumMod val="50000"/>
                            </a:schemeClr>
                          </a:solidFill>
                        </a:rPr>
                        <a:t> </a:t>
                      </a:r>
                      <a:r>
                        <a:rPr lang="en-GB" sz="2000" dirty="0" err="1">
                          <a:solidFill>
                            <a:schemeClr val="accent5">
                              <a:lumMod val="50000"/>
                            </a:schemeClr>
                          </a:solidFill>
                        </a:rPr>
                        <a:t>seid</a:t>
                      </a:r>
                      <a:r>
                        <a:rPr lang="en-GB" sz="2000" dirty="0">
                          <a:solidFill>
                            <a:schemeClr val="accent5">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chemeClr val="accent5">
                              <a:lumMod val="50000"/>
                            </a:schemeClr>
                          </a:solidFill>
                        </a:rPr>
                        <a:t>seid</a:t>
                      </a:r>
                      <a:r>
                        <a:rPr lang="en-GB" sz="2000" dirty="0">
                          <a:solidFill>
                            <a:schemeClr val="accent5">
                              <a:lumMod val="50000"/>
                            </a:schemeClr>
                          </a:solidFill>
                        </a:rPr>
                        <a:t> </a:t>
                      </a:r>
                      <a:r>
                        <a:rPr lang="en-GB" sz="2000" dirty="0" err="1">
                          <a:solidFill>
                            <a:schemeClr val="accent5">
                              <a:lumMod val="50000"/>
                            </a:schemeClr>
                          </a:solidFill>
                        </a:rPr>
                        <a:t>beide</a:t>
                      </a:r>
                      <a:r>
                        <a:rPr lang="en-GB" sz="2000" dirty="0">
                          <a:solidFill>
                            <a:schemeClr val="accent5">
                              <a:lumMod val="50000"/>
                            </a:schemeClr>
                          </a:solidFill>
                        </a:rPr>
                        <a:t> </a:t>
                      </a:r>
                      <a:r>
                        <a:rPr lang="en-GB" sz="2000" dirty="0" err="1">
                          <a:solidFill>
                            <a:schemeClr val="accent5">
                              <a:lumMod val="50000"/>
                            </a:schemeClr>
                          </a:solidFill>
                        </a:rPr>
                        <a:t>meine</a:t>
                      </a:r>
                      <a:r>
                        <a:rPr lang="en-GB" sz="2000" dirty="0">
                          <a:solidFill>
                            <a:schemeClr val="accent5">
                              <a:lumMod val="50000"/>
                            </a:schemeClr>
                          </a:solidFill>
                        </a:rPr>
                        <a:t> </a:t>
                      </a:r>
                      <a:r>
                        <a:rPr lang="en-GB" sz="2000" dirty="0" err="1">
                          <a:solidFill>
                            <a:schemeClr val="accent5">
                              <a:lumMod val="50000"/>
                            </a:schemeClr>
                          </a:solidFill>
                        </a:rPr>
                        <a:t>Lieblingsmenschen</a:t>
                      </a:r>
                      <a:r>
                        <a:rPr lang="en-GB" sz="2000" dirty="0">
                          <a:solidFill>
                            <a:schemeClr val="accent5">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4" name="9.2.1.2 slide 10 5b.wav"/>
            </a:hlinkClick>
            <a:extLst>
              <a:ext uri="{FF2B5EF4-FFF2-40B4-BE49-F238E27FC236}">
                <a16:creationId xmlns:a16="http://schemas.microsoft.com/office/drawing/2014/main" id="{ECE5EFDD-E01E-4A36-99E5-9FB341F7AE8A}"/>
              </a:ext>
            </a:extLst>
          </p:cNvPr>
          <p:cNvSpPr/>
          <p:nvPr/>
        </p:nvSpPr>
        <p:spPr>
          <a:xfrm>
            <a:off x="210790" y="310650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5" name="9.2.1.2 slide 10 6b.wav"/>
            </a:hlinkClick>
            <a:extLst>
              <a:ext uri="{FF2B5EF4-FFF2-40B4-BE49-F238E27FC236}">
                <a16:creationId xmlns:a16="http://schemas.microsoft.com/office/drawing/2014/main" id="{25D89AB3-22A2-4152-85C1-C8CED5ECD3FF}"/>
              </a:ext>
            </a:extLst>
          </p:cNvPr>
          <p:cNvSpPr/>
          <p:nvPr/>
        </p:nvSpPr>
        <p:spPr>
          <a:xfrm>
            <a:off x="214409" y="39445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6" name="9.2.1.2 slide 10 7b.wav"/>
            </a:hlinkClick>
            <a:extLst>
              <a:ext uri="{FF2B5EF4-FFF2-40B4-BE49-F238E27FC236}">
                <a16:creationId xmlns:a16="http://schemas.microsoft.com/office/drawing/2014/main" id="{13E69F1A-FC2D-4E5B-9B48-E1A0CB40303B}"/>
              </a:ext>
            </a:extLst>
          </p:cNvPr>
          <p:cNvSpPr/>
          <p:nvPr/>
        </p:nvSpPr>
        <p:spPr>
          <a:xfrm>
            <a:off x="210790" y="468844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7" name="9.2.1.2 slide 10 8b.wav"/>
            </a:hlinkClick>
            <a:extLst>
              <a:ext uri="{FF2B5EF4-FFF2-40B4-BE49-F238E27FC236}">
                <a16:creationId xmlns:a16="http://schemas.microsoft.com/office/drawing/2014/main" id="{F549C926-DA40-4A05-96C7-F107B30B949F}"/>
              </a:ext>
            </a:extLst>
          </p:cNvPr>
          <p:cNvSpPr/>
          <p:nvPr/>
        </p:nvSpPr>
        <p:spPr>
          <a:xfrm>
            <a:off x="210790" y="546994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3" name="Picture 42" descr="A picture containing text, vector graphics&#10;&#10;Description automatically generated">
            <a:extLst>
              <a:ext uri="{FF2B5EF4-FFF2-40B4-BE49-F238E27FC236}">
                <a16:creationId xmlns:a16="http://schemas.microsoft.com/office/drawing/2014/main" id="{EC1F26F9-204C-4C3F-B569-F064DC2456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0756" y="279425"/>
            <a:ext cx="1070263" cy="1092347"/>
          </a:xfrm>
          <a:prstGeom prst="rect">
            <a:avLst/>
          </a:prstGeom>
        </p:spPr>
      </p:pic>
      <p:sp>
        <p:nvSpPr>
          <p:cNvPr id="52" name="TextBox 51" descr="text box hiding answer">
            <a:extLst>
              <a:ext uri="{FF2B5EF4-FFF2-40B4-BE49-F238E27FC236}">
                <a16:creationId xmlns:a16="http://schemas.microsoft.com/office/drawing/2014/main" id="{A2E05CD1-7806-4F6D-8841-72E6B11A7D60}"/>
              </a:ext>
            </a:extLst>
          </p:cNvPr>
          <p:cNvSpPr txBox="1"/>
          <p:nvPr/>
        </p:nvSpPr>
        <p:spPr>
          <a:xfrm>
            <a:off x="4942913" y="3044700"/>
            <a:ext cx="3575445" cy="553998"/>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5025C10F-DF86-42BD-91EB-51CDC1803C7A}"/>
              </a:ext>
            </a:extLst>
          </p:cNvPr>
          <p:cNvSpPr txBox="1"/>
          <p:nvPr/>
        </p:nvSpPr>
        <p:spPr>
          <a:xfrm>
            <a:off x="814558" y="3969679"/>
            <a:ext cx="2734758"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F576EB22-9991-462E-80F0-6E592D4325C4}"/>
              </a:ext>
            </a:extLst>
          </p:cNvPr>
          <p:cNvSpPr txBox="1"/>
          <p:nvPr/>
        </p:nvSpPr>
        <p:spPr>
          <a:xfrm>
            <a:off x="8716546" y="3846568"/>
            <a:ext cx="3334905" cy="55399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0" name="TextBox 59" descr="text box hiding answer">
            <a:extLst>
              <a:ext uri="{FF2B5EF4-FFF2-40B4-BE49-F238E27FC236}">
                <a16:creationId xmlns:a16="http://schemas.microsoft.com/office/drawing/2014/main" id="{D21006C0-6327-4A63-886F-05FED877E34B}"/>
              </a:ext>
            </a:extLst>
          </p:cNvPr>
          <p:cNvSpPr txBox="1"/>
          <p:nvPr/>
        </p:nvSpPr>
        <p:spPr>
          <a:xfrm>
            <a:off x="812924" y="3200755"/>
            <a:ext cx="3921777" cy="357939"/>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Speech Bubble: Rectangle with Corners Rounded 32">
            <a:extLst>
              <a:ext uri="{FF2B5EF4-FFF2-40B4-BE49-F238E27FC236}">
                <a16:creationId xmlns:a16="http://schemas.microsoft.com/office/drawing/2014/main" id="{D8F139F5-69CE-4CB7-8F1E-01E308524444}"/>
              </a:ext>
            </a:extLst>
          </p:cNvPr>
          <p:cNvSpPr/>
          <p:nvPr/>
        </p:nvSpPr>
        <p:spPr>
          <a:xfrm>
            <a:off x="6197601" y="304789"/>
            <a:ext cx="3193156" cy="663196"/>
          </a:xfrm>
          <a:prstGeom prst="wedgeRoundRectCallout">
            <a:avLst>
              <a:gd name="adj1" fmla="val 56591"/>
              <a:gd name="adj2" fmla="val 1987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Onkel</a:t>
            </a:r>
            <a:r>
              <a:rPr lang="en-GB" sz="2000" dirty="0">
                <a:solidFill>
                  <a:prstClr val="white"/>
                </a:solidFill>
                <a:latin typeface="Century Gothic" panose="020F0302020204030204"/>
              </a:rPr>
              <a:t> Heinrich, du </a:t>
            </a:r>
            <a:r>
              <a:rPr lang="en-GB" sz="2000" dirty="0" err="1">
                <a:solidFill>
                  <a:prstClr val="white"/>
                </a:solidFill>
                <a:latin typeface="Century Gothic" panose="020F0302020204030204"/>
              </a:rPr>
              <a:t>bist</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wie</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eine</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Enzyklopädie</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4" name="Picture 33" descr="A picture containing text, vector graphics&#10;&#10;Description automatically generated">
            <a:extLst>
              <a:ext uri="{FF2B5EF4-FFF2-40B4-BE49-F238E27FC236}">
                <a16:creationId xmlns:a16="http://schemas.microsoft.com/office/drawing/2014/main" id="{0C347A5F-78D4-457C-B234-9B29DD9070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655" y="74141"/>
            <a:ext cx="1126432" cy="1297632"/>
          </a:xfrm>
          <a:prstGeom prst="rect">
            <a:avLst/>
          </a:prstGeom>
        </p:spPr>
      </p:pic>
      <p:sp>
        <p:nvSpPr>
          <p:cNvPr id="10" name="Rectangle: Rounded Corners 9">
            <a:extLst>
              <a:ext uri="{FF2B5EF4-FFF2-40B4-BE49-F238E27FC236}">
                <a16:creationId xmlns:a16="http://schemas.microsoft.com/office/drawing/2014/main" id="{BB0297D2-31C2-4792-A710-ABC67354CB5A}"/>
              </a:ext>
            </a:extLst>
          </p:cNvPr>
          <p:cNvSpPr/>
          <p:nvPr/>
        </p:nvSpPr>
        <p:spPr>
          <a:xfrm>
            <a:off x="812923" y="4645464"/>
            <a:ext cx="3921777" cy="5771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AFD4083E-C83F-4D2B-8919-F03FB6EB8920}"/>
              </a:ext>
            </a:extLst>
          </p:cNvPr>
          <p:cNvSpPr/>
          <p:nvPr/>
        </p:nvSpPr>
        <p:spPr>
          <a:xfrm>
            <a:off x="8766041" y="4645465"/>
            <a:ext cx="3215170" cy="5771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0FACCE33-9168-40FE-9FA9-9AC7E7D1EB4C}"/>
              </a:ext>
            </a:extLst>
          </p:cNvPr>
          <p:cNvSpPr/>
          <p:nvPr/>
        </p:nvSpPr>
        <p:spPr>
          <a:xfrm>
            <a:off x="5009931" y="5419519"/>
            <a:ext cx="3443098" cy="5771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D3823C7F-7CFC-4D44-AD59-447BC1CBB8CC}"/>
              </a:ext>
            </a:extLst>
          </p:cNvPr>
          <p:cNvSpPr/>
          <p:nvPr/>
        </p:nvSpPr>
        <p:spPr>
          <a:xfrm>
            <a:off x="812924" y="5419519"/>
            <a:ext cx="3443098" cy="5771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CA02F631-5C73-4266-83F5-ECF684F8949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r="2652"/>
          <a:stretch/>
        </p:blipFill>
        <p:spPr>
          <a:xfrm>
            <a:off x="18642" y="631545"/>
            <a:ext cx="1172140" cy="1575812"/>
          </a:xfrm>
          <a:prstGeom prst="rect">
            <a:avLst/>
          </a:prstGeom>
        </p:spPr>
      </p:pic>
      <p:sp>
        <p:nvSpPr>
          <p:cNvPr id="26" name="Action Button: Custom 16">
            <a:hlinkClick r:id="" action="ppaction://noaction" highlightClick="1">
              <a:snd r:embed="rId11" name="9.2.1.2 slide 10 5.wav"/>
            </a:hlinkClick>
            <a:extLst>
              <a:ext uri="{FF2B5EF4-FFF2-40B4-BE49-F238E27FC236}">
                <a16:creationId xmlns:a16="http://schemas.microsoft.com/office/drawing/2014/main" id="{0B92774A-9CA5-4AF1-8F74-6A0EB83E2BC8}"/>
              </a:ext>
            </a:extLst>
          </p:cNvPr>
          <p:cNvSpPr/>
          <p:nvPr/>
        </p:nvSpPr>
        <p:spPr>
          <a:xfrm>
            <a:off x="8851653" y="1588046"/>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5</a:t>
            </a:r>
          </a:p>
        </p:txBody>
      </p:sp>
      <p:sp>
        <p:nvSpPr>
          <p:cNvPr id="27" name="Action Button: Custom 16">
            <a:hlinkClick r:id="" action="ppaction://noaction" highlightClick="1">
              <a:snd r:embed="rId12" name="9.2.1.2 slide 10 6.wav"/>
            </a:hlinkClick>
            <a:extLst>
              <a:ext uri="{FF2B5EF4-FFF2-40B4-BE49-F238E27FC236}">
                <a16:creationId xmlns:a16="http://schemas.microsoft.com/office/drawing/2014/main" id="{E81425EB-B4DA-436D-94F3-88C7C86D29A9}"/>
              </a:ext>
            </a:extLst>
          </p:cNvPr>
          <p:cNvSpPr/>
          <p:nvPr/>
        </p:nvSpPr>
        <p:spPr>
          <a:xfrm>
            <a:off x="9531965" y="1583316"/>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3" name="9.2.1.2 slide 10 7.wav"/>
            </a:hlinkClick>
            <a:extLst>
              <a:ext uri="{FF2B5EF4-FFF2-40B4-BE49-F238E27FC236}">
                <a16:creationId xmlns:a16="http://schemas.microsoft.com/office/drawing/2014/main" id="{E8D240B5-A379-4B64-A9A0-734F0D8BC020}"/>
              </a:ext>
            </a:extLst>
          </p:cNvPr>
          <p:cNvSpPr/>
          <p:nvPr/>
        </p:nvSpPr>
        <p:spPr>
          <a:xfrm>
            <a:off x="10233617" y="1586093"/>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4" name="9.2.1.2 slide 10 8.wav"/>
            </a:hlinkClick>
            <a:extLst>
              <a:ext uri="{FF2B5EF4-FFF2-40B4-BE49-F238E27FC236}">
                <a16:creationId xmlns:a16="http://schemas.microsoft.com/office/drawing/2014/main" id="{E8CEAEE9-4A4C-44A6-9FBF-8F17D90B0F3C}"/>
              </a:ext>
            </a:extLst>
          </p:cNvPr>
          <p:cNvSpPr/>
          <p:nvPr/>
        </p:nvSpPr>
        <p:spPr>
          <a:xfrm>
            <a:off x="10935269" y="1583316"/>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366135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5" grpId="0" animBg="1"/>
      <p:bldP spid="60" grpId="0" animBg="1"/>
      <p:bldP spid="10" grpId="0" animBg="1"/>
      <p:bldP spid="35" grpId="0" animBg="1"/>
      <p:bldP spid="36" grpId="0" animBg="1"/>
      <p:bldP spid="37" grpId="0" animBg="1"/>
      <p:bldP spid="26" grpId="0" animBg="1"/>
      <p:bldP spid="27" grpId="0" animBg="1"/>
      <p:bldP spid="2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55632" cy="707849"/>
          </a:xfrm>
        </p:spPr>
        <p:txBody>
          <a:bodyPr>
            <a:normAutofit fontScale="90000"/>
          </a:bodyPr>
          <a:lstStyle/>
          <a:p>
            <a:r>
              <a:rPr lang="en-GB" sz="3600" b="1" dirty="0" err="1">
                <a:solidFill>
                  <a:schemeClr val="bg1"/>
                </a:solidFill>
              </a:rPr>
              <a:t>Onkel</a:t>
            </a:r>
            <a:r>
              <a:rPr lang="en-GB" sz="3600" b="1" dirty="0">
                <a:solidFill>
                  <a:schemeClr val="bg1"/>
                </a:solidFill>
              </a:rPr>
              <a:t> Heinrich </a:t>
            </a:r>
            <a:r>
              <a:rPr lang="en-GB" sz="3600" b="1" dirty="0" err="1">
                <a:solidFill>
                  <a:schemeClr val="bg1"/>
                </a:solidFill>
              </a:rPr>
              <a:t>erzählt</a:t>
            </a:r>
            <a:r>
              <a:rPr lang="en-GB" sz="3600" b="1" dirty="0">
                <a:solidFill>
                  <a:schemeClr val="bg1"/>
                </a:solidFill>
              </a:rPr>
              <a:t> [3/3]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623842" y="1271328"/>
            <a:ext cx="9649800"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so </a:t>
            </a:r>
            <a:r>
              <a:rPr lang="en-US" sz="2400" dirty="0" err="1">
                <a:solidFill>
                  <a:schemeClr val="accent5">
                    <a:lumMod val="50000"/>
                  </a:schemeClr>
                </a:solidFill>
              </a:rPr>
              <a:t>viele</a:t>
            </a:r>
            <a:r>
              <a:rPr lang="en-US" sz="2400" dirty="0">
                <a:solidFill>
                  <a:schemeClr val="accent5">
                    <a:lumMod val="50000"/>
                  </a:schemeClr>
                </a:solidFill>
              </a:rPr>
              <a:t> Details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9" name="Picture 8">
            <a:extLst>
              <a:ext uri="{FF2B5EF4-FFF2-40B4-BE49-F238E27FC236}">
                <a16:creationId xmlns:a16="http://schemas.microsoft.com/office/drawing/2014/main" id="{577243C9-9677-40C2-B64F-AA95E12D83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2652"/>
          <a:stretch/>
        </p:blipFill>
        <p:spPr>
          <a:xfrm>
            <a:off x="7993117" y="181853"/>
            <a:ext cx="1172140" cy="1575812"/>
          </a:xfrm>
          <a:prstGeom prst="rect">
            <a:avLst/>
          </a:prstGeom>
        </p:spPr>
      </p:pic>
      <p:sp>
        <p:nvSpPr>
          <p:cNvPr id="10" name="TextBox 9">
            <a:extLst>
              <a:ext uri="{FF2B5EF4-FFF2-40B4-BE49-F238E27FC236}">
                <a16:creationId xmlns:a16="http://schemas.microsoft.com/office/drawing/2014/main" id="{74981A1B-1DAA-49E0-9312-7C03C6C7D14A}"/>
              </a:ext>
            </a:extLst>
          </p:cNvPr>
          <p:cNvSpPr txBox="1"/>
          <p:nvPr/>
        </p:nvSpPr>
        <p:spPr>
          <a:xfrm>
            <a:off x="-969" y="938833"/>
            <a:ext cx="948843" cy="1015663"/>
          </a:xfrm>
          <a:prstGeom prst="rect">
            <a:avLst/>
          </a:prstGeom>
          <a:noFill/>
        </p:spPr>
        <p:txBody>
          <a:bodyPr wrap="square" rtlCol="0">
            <a:spAutoFit/>
          </a:bodyPr>
          <a:lstStyle/>
          <a:p>
            <a:pPr algn="l"/>
            <a:r>
              <a:rPr lang="en-GB" sz="6000" dirty="0">
                <a:solidFill>
                  <a:schemeClr val="accent5">
                    <a:lumMod val="50000"/>
                  </a:schemeClr>
                </a:solidFill>
                <a:sym typeface="Wingdings" panose="05000000000000000000" pitchFamily="2" charset="2"/>
              </a:rPr>
              <a:t></a:t>
            </a:r>
            <a:endParaRPr lang="en-GB" sz="6000" dirty="0">
              <a:solidFill>
                <a:schemeClr val="accent5">
                  <a:lumMod val="50000"/>
                </a:schemeClr>
              </a:solidFill>
            </a:endParaRPr>
          </a:p>
        </p:txBody>
      </p:sp>
      <p:sp>
        <p:nvSpPr>
          <p:cNvPr id="11" name="Rectangle 2" descr="rectangle that moves down the slide to show the 60 second timer">
            <a:extLst>
              <a:ext uri="{FF2B5EF4-FFF2-40B4-BE49-F238E27FC236}">
                <a16:creationId xmlns:a16="http://schemas.microsoft.com/office/drawing/2014/main" id="{BEAC4FD6-8D09-4CD6-9D16-D8962BA73554}"/>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12" name="Rectangle 3" descr="rectangle for timer">
            <a:extLst>
              <a:ext uri="{FF2B5EF4-FFF2-40B4-BE49-F238E27FC236}">
                <a16:creationId xmlns:a16="http://schemas.microsoft.com/office/drawing/2014/main" id="{9F5DCE89-E072-4601-951F-E29B8FF8B799}"/>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13" name="Line 7" descr="top line for timer, 60 seconds">
            <a:extLst>
              <a:ext uri="{FF2B5EF4-FFF2-40B4-BE49-F238E27FC236}">
                <a16:creationId xmlns:a16="http://schemas.microsoft.com/office/drawing/2014/main" id="{C68647D2-2A8C-4DD7-A5DB-21DD8D72EBA4}"/>
              </a:ext>
            </a:extLst>
          </p:cNvPr>
          <p:cNvSpPr>
            <a:spLocks noChangeShapeType="1"/>
          </p:cNvSpPr>
          <p:nvPr/>
        </p:nvSpPr>
        <p:spPr bwMode="auto">
          <a:xfrm>
            <a:off x="10790164" y="12973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4" name="Text Box 12">
            <a:extLst>
              <a:ext uri="{FF2B5EF4-FFF2-40B4-BE49-F238E27FC236}">
                <a16:creationId xmlns:a16="http://schemas.microsoft.com/office/drawing/2014/main" id="{DFC5C405-C8DD-4E52-AFC7-D275AB1D1D29}"/>
              </a:ext>
            </a:extLst>
          </p:cNvPr>
          <p:cNvSpPr txBox="1">
            <a:spLocks noChangeArrowheads="1"/>
          </p:cNvSpPr>
          <p:nvPr/>
        </p:nvSpPr>
        <p:spPr bwMode="auto">
          <a:xfrm>
            <a:off x="11006955" y="11394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5" name="Line 4" descr="line to show the length of 60 seconds">
            <a:extLst>
              <a:ext uri="{FF2B5EF4-FFF2-40B4-BE49-F238E27FC236}">
                <a16:creationId xmlns:a16="http://schemas.microsoft.com/office/drawing/2014/main" id="{E265763B-87B8-4C51-A236-16293DE33709}"/>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7" name="Line 9" descr="bottom line for timer, 0 seconds">
            <a:extLst>
              <a:ext uri="{FF2B5EF4-FFF2-40B4-BE49-F238E27FC236}">
                <a16:creationId xmlns:a16="http://schemas.microsoft.com/office/drawing/2014/main" id="{70F3AD72-FDAE-4B02-B27E-9AA4F17A6475}"/>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8" name="Text Box 14">
            <a:extLst>
              <a:ext uri="{FF2B5EF4-FFF2-40B4-BE49-F238E27FC236}">
                <a16:creationId xmlns:a16="http://schemas.microsoft.com/office/drawing/2014/main" id="{754DED50-406A-4E70-B7E9-8457D4F8427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9" name="Rectangle 18" descr="box to hide timer as it goes off the page">
            <a:extLst>
              <a:ext uri="{FF2B5EF4-FFF2-40B4-BE49-F238E27FC236}">
                <a16:creationId xmlns:a16="http://schemas.microsoft.com/office/drawing/2014/main" id="{B2589187-76CA-4319-AEFC-674FA0C5A66C}"/>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AutoShape 11">
            <a:hlinkClick r:id="" action="ppaction://noaction" highlightClick="1"/>
            <a:extLst>
              <a:ext uri="{FF2B5EF4-FFF2-40B4-BE49-F238E27FC236}">
                <a16:creationId xmlns:a16="http://schemas.microsoft.com/office/drawing/2014/main" id="{533FEE50-BBA0-46C6-8237-00F2005622F7}"/>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graphicFrame>
        <p:nvGraphicFramePr>
          <p:cNvPr id="21" name="Table 21">
            <a:extLst>
              <a:ext uri="{FF2B5EF4-FFF2-40B4-BE49-F238E27FC236}">
                <a16:creationId xmlns:a16="http://schemas.microsoft.com/office/drawing/2014/main" id="{0E740B04-D6CE-4C98-A075-C616980F6DC9}"/>
              </a:ext>
            </a:extLst>
          </p:cNvPr>
          <p:cNvGraphicFramePr>
            <a:graphicFrameLocks noGrp="1"/>
          </p:cNvGraphicFramePr>
          <p:nvPr>
            <p:extLst>
              <p:ext uri="{D42A27DB-BD31-4B8C-83A1-F6EECF244321}">
                <p14:modId xmlns:p14="http://schemas.microsoft.com/office/powerpoint/2010/main" val="1561517186"/>
              </p:ext>
            </p:extLst>
          </p:nvPr>
        </p:nvGraphicFramePr>
        <p:xfrm>
          <a:off x="263673" y="1889673"/>
          <a:ext cx="9091798" cy="4156256"/>
        </p:xfrm>
        <a:graphic>
          <a:graphicData uri="http://schemas.openxmlformats.org/drawingml/2006/table">
            <a:tbl>
              <a:tblPr firstRow="1" bandRow="1">
                <a:tableStyleId>{5940675A-B579-460E-94D1-54222C63F5DA}</a:tableStyleId>
              </a:tblPr>
              <a:tblGrid>
                <a:gridCol w="9091798">
                  <a:extLst>
                    <a:ext uri="{9D8B030D-6E8A-4147-A177-3AD203B41FA5}">
                      <a16:colId xmlns:a16="http://schemas.microsoft.com/office/drawing/2014/main" val="3299595921"/>
                    </a:ext>
                  </a:extLst>
                </a:gridCol>
              </a:tblGrid>
              <a:tr h="5195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5">
                              <a:lumMod val="50000"/>
                            </a:schemeClr>
                          </a:solidFill>
                        </a:rPr>
                        <a:t>1. </a:t>
                      </a:r>
                      <a:r>
                        <a:rPr lang="en-GB" sz="1800" dirty="0" err="1">
                          <a:solidFill>
                            <a:schemeClr val="accent5">
                              <a:lumMod val="50000"/>
                            </a:schemeClr>
                          </a:solidFill>
                        </a:rPr>
                        <a:t>Edelweiß</a:t>
                      </a:r>
                      <a:r>
                        <a:rPr lang="en-GB" sz="1800" dirty="0">
                          <a:solidFill>
                            <a:schemeClr val="accent5">
                              <a:lumMod val="50000"/>
                            </a:schemeClr>
                          </a:solidFill>
                        </a:rPr>
                        <a:t> </a:t>
                      </a:r>
                      <a:r>
                        <a:rPr lang="en-GB" sz="1800" dirty="0" err="1">
                          <a:solidFill>
                            <a:schemeClr val="accent5">
                              <a:lumMod val="50000"/>
                            </a:schemeClr>
                          </a:solidFill>
                        </a:rPr>
                        <a:t>ist</a:t>
                      </a:r>
                      <a:r>
                        <a:rPr lang="en-GB" sz="1800" dirty="0">
                          <a:solidFill>
                            <a:schemeClr val="accent5">
                              <a:lumMod val="50000"/>
                            </a:schemeClr>
                          </a:solidFill>
                        </a:rPr>
                        <a:t> </a:t>
                      </a:r>
                      <a:r>
                        <a:rPr lang="en-GB" sz="1800" dirty="0" err="1">
                          <a:solidFill>
                            <a:schemeClr val="accent5">
                              <a:lumMod val="50000"/>
                            </a:schemeClr>
                          </a:solidFill>
                        </a:rPr>
                        <a:t>eine</a:t>
                      </a:r>
                      <a:r>
                        <a:rPr lang="en-GB" sz="1800" dirty="0">
                          <a:solidFill>
                            <a:schemeClr val="accent5">
                              <a:lumMod val="50000"/>
                            </a:schemeClr>
                          </a:solidFill>
                        </a:rPr>
                        <a:t> Blume, die in den Bergen </a:t>
                      </a:r>
                      <a:r>
                        <a:rPr lang="en-GB" sz="1800" dirty="0" err="1">
                          <a:solidFill>
                            <a:schemeClr val="accent5">
                              <a:lumMod val="50000"/>
                            </a:schemeClr>
                          </a:solidFill>
                        </a:rPr>
                        <a:t>wächst</a:t>
                      </a:r>
                      <a:r>
                        <a:rPr lang="en-GB" sz="1800" dirty="0">
                          <a:solidFill>
                            <a:schemeClr val="accent5">
                              <a:lumMod val="50000"/>
                            </a:schemeClr>
                          </a:solidFill>
                        </a:rPr>
                        <a:t>.</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1197087778"/>
                  </a:ext>
                </a:extLst>
              </a:tr>
              <a:tr h="5195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5">
                              <a:lumMod val="50000"/>
                            </a:schemeClr>
                          </a:solidFill>
                        </a:rPr>
                        <a:t>2. Das </a:t>
                      </a:r>
                      <a:r>
                        <a:rPr lang="en-GB" sz="1800" dirty="0" err="1">
                          <a:solidFill>
                            <a:schemeClr val="accent5">
                              <a:lumMod val="50000"/>
                            </a:schemeClr>
                          </a:solidFill>
                        </a:rPr>
                        <a:t>Mittsommernachtsfeuer</a:t>
                      </a:r>
                      <a:r>
                        <a:rPr lang="en-GB" sz="1800" dirty="0">
                          <a:solidFill>
                            <a:schemeClr val="accent5">
                              <a:lumMod val="50000"/>
                            </a:schemeClr>
                          </a:solidFill>
                        </a:rPr>
                        <a:t> </a:t>
                      </a:r>
                      <a:r>
                        <a:rPr lang="en-GB" sz="1800" dirty="0" err="1">
                          <a:solidFill>
                            <a:schemeClr val="accent5">
                              <a:lumMod val="50000"/>
                            </a:schemeClr>
                          </a:solidFill>
                        </a:rPr>
                        <a:t>findet</a:t>
                      </a:r>
                      <a:r>
                        <a:rPr lang="en-GB" sz="1800" dirty="0">
                          <a:solidFill>
                            <a:schemeClr val="accent5">
                              <a:lumMod val="50000"/>
                            </a:schemeClr>
                          </a:solidFill>
                        </a:rPr>
                        <a:t> </a:t>
                      </a:r>
                      <a:r>
                        <a:rPr lang="en-GB" sz="1800" dirty="0" err="1">
                          <a:solidFill>
                            <a:schemeClr val="accent5">
                              <a:lumMod val="50000"/>
                            </a:schemeClr>
                          </a:solidFill>
                        </a:rPr>
                        <a:t>im</a:t>
                      </a:r>
                      <a:r>
                        <a:rPr lang="en-GB" sz="1800" dirty="0">
                          <a:solidFill>
                            <a:schemeClr val="accent5">
                              <a:lumMod val="50000"/>
                            </a:schemeClr>
                          </a:solidFill>
                        </a:rPr>
                        <a:t> </a:t>
                      </a:r>
                      <a:r>
                        <a:rPr lang="en-GB" sz="1800" dirty="0" err="1">
                          <a:solidFill>
                            <a:schemeClr val="accent5">
                              <a:lumMod val="50000"/>
                            </a:schemeClr>
                          </a:solidFill>
                        </a:rPr>
                        <a:t>Juni</a:t>
                      </a:r>
                      <a:r>
                        <a:rPr lang="en-GB" sz="1800" dirty="0">
                          <a:solidFill>
                            <a:schemeClr val="accent5">
                              <a:lumMod val="50000"/>
                            </a:schemeClr>
                          </a:solidFill>
                        </a:rPr>
                        <a:t> in </a:t>
                      </a:r>
                      <a:r>
                        <a:rPr lang="en-GB" sz="1800" dirty="0" err="1">
                          <a:solidFill>
                            <a:schemeClr val="accent5">
                              <a:lumMod val="50000"/>
                            </a:schemeClr>
                          </a:solidFill>
                        </a:rPr>
                        <a:t>Spanien</a:t>
                      </a:r>
                      <a:r>
                        <a:rPr lang="en-GB" sz="1800" dirty="0">
                          <a:solidFill>
                            <a:schemeClr val="accent5">
                              <a:lumMod val="50000"/>
                            </a:schemeClr>
                          </a:solidFill>
                        </a:rPr>
                        <a:t> </a:t>
                      </a:r>
                      <a:r>
                        <a:rPr lang="en-GB" sz="1800" dirty="0" err="1">
                          <a:solidFill>
                            <a:schemeClr val="accent5">
                              <a:lumMod val="50000"/>
                            </a:schemeClr>
                          </a:solidFill>
                        </a:rPr>
                        <a:t>statt</a:t>
                      </a:r>
                      <a:r>
                        <a:rPr lang="en-GB" sz="1800" dirty="0">
                          <a:solidFill>
                            <a:schemeClr val="accent5">
                              <a:lumMod val="50000"/>
                            </a:schemeClr>
                          </a:solidFill>
                        </a:rPr>
                        <a:t>.</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solidFill>
                      <a:srgbClr val="EBEFF7"/>
                    </a:solidFill>
                  </a:tcPr>
                </a:tc>
                <a:extLst>
                  <a:ext uri="{0D108BD9-81ED-4DB2-BD59-A6C34878D82A}">
                    <a16:rowId xmlns:a16="http://schemas.microsoft.com/office/drawing/2014/main" val="2999230196"/>
                  </a:ext>
                </a:extLst>
              </a:tr>
              <a:tr h="5195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5">
                              <a:lumMod val="50000"/>
                            </a:schemeClr>
                          </a:solidFill>
                        </a:rPr>
                        <a:t>3. Ein Hamburger </a:t>
                      </a:r>
                      <a:r>
                        <a:rPr lang="en-GB" sz="1800" dirty="0" err="1">
                          <a:solidFill>
                            <a:schemeClr val="accent5">
                              <a:lumMod val="50000"/>
                            </a:schemeClr>
                          </a:solidFill>
                        </a:rPr>
                        <a:t>ist</a:t>
                      </a:r>
                      <a:r>
                        <a:rPr lang="en-GB" sz="1800" dirty="0">
                          <a:solidFill>
                            <a:schemeClr val="accent5">
                              <a:lumMod val="50000"/>
                            </a:schemeClr>
                          </a:solidFill>
                        </a:rPr>
                        <a:t> </a:t>
                      </a:r>
                      <a:r>
                        <a:rPr lang="en-GB" sz="1800" dirty="0" err="1">
                          <a:solidFill>
                            <a:schemeClr val="accent5">
                              <a:lumMod val="50000"/>
                            </a:schemeClr>
                          </a:solidFill>
                        </a:rPr>
                        <a:t>jemand</a:t>
                      </a:r>
                      <a:r>
                        <a:rPr lang="en-GB" sz="1800" dirty="0">
                          <a:solidFill>
                            <a:schemeClr val="accent5">
                              <a:lumMod val="50000"/>
                            </a:schemeClr>
                          </a:solidFill>
                        </a:rPr>
                        <a:t>, der </a:t>
                      </a:r>
                      <a:r>
                        <a:rPr lang="en-GB" sz="1800" dirty="0" err="1">
                          <a:solidFill>
                            <a:schemeClr val="accent5">
                              <a:lumMod val="50000"/>
                            </a:schemeClr>
                          </a:solidFill>
                        </a:rPr>
                        <a:t>aus</a:t>
                      </a:r>
                      <a:r>
                        <a:rPr lang="en-GB" sz="1800" dirty="0">
                          <a:solidFill>
                            <a:schemeClr val="accent5">
                              <a:lumMod val="50000"/>
                            </a:schemeClr>
                          </a:solidFill>
                        </a:rPr>
                        <a:t> Hamburg </a:t>
                      </a:r>
                      <a:r>
                        <a:rPr lang="en-GB" sz="1800" dirty="0" err="1">
                          <a:solidFill>
                            <a:schemeClr val="accent5">
                              <a:lumMod val="50000"/>
                            </a:schemeClr>
                          </a:solidFill>
                        </a:rPr>
                        <a:t>kommt</a:t>
                      </a:r>
                      <a:r>
                        <a:rPr lang="en-GB" sz="1800" dirty="0">
                          <a:solidFill>
                            <a:schemeClr val="accent5">
                              <a:lumMod val="50000"/>
                            </a:schemeClr>
                          </a:solidFill>
                        </a:rPr>
                        <a:t>. </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4102917108"/>
                  </a:ext>
                </a:extLst>
              </a:tr>
              <a:tr h="5195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5">
                              <a:lumMod val="50000"/>
                            </a:schemeClr>
                          </a:solidFill>
                        </a:rPr>
                        <a:t>4. Joanna </a:t>
                      </a:r>
                      <a:r>
                        <a:rPr lang="en-GB" sz="1800" dirty="0" err="1">
                          <a:solidFill>
                            <a:schemeClr val="accent5">
                              <a:lumMod val="50000"/>
                            </a:schemeClr>
                          </a:solidFill>
                        </a:rPr>
                        <a:t>Quaas</a:t>
                      </a:r>
                      <a:r>
                        <a:rPr lang="en-GB" sz="1800" dirty="0">
                          <a:solidFill>
                            <a:schemeClr val="accent5">
                              <a:lumMod val="50000"/>
                            </a:schemeClr>
                          </a:solidFill>
                        </a:rPr>
                        <a:t> </a:t>
                      </a:r>
                      <a:r>
                        <a:rPr lang="en-GB" sz="1800" dirty="0" err="1">
                          <a:solidFill>
                            <a:schemeClr val="accent5">
                              <a:lumMod val="50000"/>
                            </a:schemeClr>
                          </a:solidFill>
                        </a:rPr>
                        <a:t>ist</a:t>
                      </a:r>
                      <a:r>
                        <a:rPr lang="en-GB" sz="1800" dirty="0">
                          <a:solidFill>
                            <a:schemeClr val="accent5">
                              <a:lumMod val="50000"/>
                            </a:schemeClr>
                          </a:solidFill>
                        </a:rPr>
                        <a:t> </a:t>
                      </a:r>
                      <a:r>
                        <a:rPr lang="en-GB" sz="1800" dirty="0" err="1">
                          <a:solidFill>
                            <a:schemeClr val="accent5">
                              <a:lumMod val="50000"/>
                            </a:schemeClr>
                          </a:solidFill>
                        </a:rPr>
                        <a:t>eine</a:t>
                      </a:r>
                      <a:r>
                        <a:rPr lang="en-GB" sz="1800" dirty="0">
                          <a:solidFill>
                            <a:schemeClr val="accent5">
                              <a:lumMod val="50000"/>
                            </a:schemeClr>
                          </a:solidFill>
                        </a:rPr>
                        <a:t> </a:t>
                      </a:r>
                      <a:r>
                        <a:rPr lang="en-GB" sz="1800" dirty="0" err="1">
                          <a:solidFill>
                            <a:schemeClr val="accent5">
                              <a:lumMod val="50000"/>
                            </a:schemeClr>
                          </a:solidFill>
                        </a:rPr>
                        <a:t>beliebte</a:t>
                      </a:r>
                      <a:r>
                        <a:rPr lang="en-GB" sz="1800" dirty="0">
                          <a:solidFill>
                            <a:schemeClr val="accent5">
                              <a:lumMod val="50000"/>
                            </a:schemeClr>
                          </a:solidFill>
                        </a:rPr>
                        <a:t> Oma, die </a:t>
                      </a:r>
                      <a:r>
                        <a:rPr lang="en-GB" sz="1800" dirty="0" err="1">
                          <a:solidFill>
                            <a:schemeClr val="accent5">
                              <a:lumMod val="50000"/>
                            </a:schemeClr>
                          </a:solidFill>
                        </a:rPr>
                        <a:t>auch</a:t>
                      </a:r>
                      <a:r>
                        <a:rPr lang="en-GB" sz="1800" dirty="0">
                          <a:solidFill>
                            <a:schemeClr val="accent5">
                              <a:lumMod val="50000"/>
                            </a:schemeClr>
                          </a:solidFill>
                        </a:rPr>
                        <a:t> </a:t>
                      </a:r>
                      <a:r>
                        <a:rPr lang="en-GB" sz="1800" dirty="0" err="1">
                          <a:solidFill>
                            <a:schemeClr val="accent5">
                              <a:lumMod val="50000"/>
                            </a:schemeClr>
                          </a:solidFill>
                        </a:rPr>
                        <a:t>aktive</a:t>
                      </a:r>
                      <a:r>
                        <a:rPr lang="en-GB" sz="1800" dirty="0">
                          <a:solidFill>
                            <a:schemeClr val="accent5">
                              <a:lumMod val="50000"/>
                            </a:schemeClr>
                          </a:solidFill>
                        </a:rPr>
                        <a:t> </a:t>
                      </a:r>
                      <a:r>
                        <a:rPr lang="en-GB" sz="1800" dirty="0" err="1">
                          <a:solidFill>
                            <a:schemeClr val="accent5">
                              <a:lumMod val="50000"/>
                            </a:schemeClr>
                          </a:solidFill>
                        </a:rPr>
                        <a:t>Gymnastin</a:t>
                      </a:r>
                      <a:r>
                        <a:rPr lang="en-GB" sz="1800" dirty="0">
                          <a:solidFill>
                            <a:schemeClr val="accent5">
                              <a:lumMod val="50000"/>
                            </a:schemeClr>
                          </a:solidFill>
                        </a:rPr>
                        <a:t> </a:t>
                      </a:r>
                      <a:r>
                        <a:rPr lang="en-GB" sz="1800" dirty="0" err="1">
                          <a:solidFill>
                            <a:schemeClr val="accent5">
                              <a:lumMod val="50000"/>
                            </a:schemeClr>
                          </a:solidFill>
                        </a:rPr>
                        <a:t>ist</a:t>
                      </a:r>
                      <a:r>
                        <a:rPr lang="en-GB" sz="1800" dirty="0">
                          <a:solidFill>
                            <a:schemeClr val="accent5">
                              <a:lumMod val="50000"/>
                            </a:schemeClr>
                          </a:solidFill>
                        </a:rPr>
                        <a:t>. </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solidFill>
                      <a:srgbClr val="EBEFF7"/>
                    </a:solidFill>
                  </a:tcPr>
                </a:tc>
                <a:extLst>
                  <a:ext uri="{0D108BD9-81ED-4DB2-BD59-A6C34878D82A}">
                    <a16:rowId xmlns:a16="http://schemas.microsoft.com/office/drawing/2014/main" val="2942611234"/>
                  </a:ext>
                </a:extLst>
              </a:tr>
              <a:tr h="5195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5">
                              <a:lumMod val="50000"/>
                            </a:schemeClr>
                          </a:solidFill>
                        </a:rPr>
                        <a:t>5. Der </a:t>
                      </a:r>
                      <a:r>
                        <a:rPr lang="en-GB" sz="1800" dirty="0" err="1">
                          <a:solidFill>
                            <a:schemeClr val="accent5">
                              <a:lumMod val="50000"/>
                            </a:schemeClr>
                          </a:solidFill>
                        </a:rPr>
                        <a:t>kleine</a:t>
                      </a:r>
                      <a:r>
                        <a:rPr lang="en-GB" sz="1800" dirty="0">
                          <a:solidFill>
                            <a:schemeClr val="accent5">
                              <a:lumMod val="50000"/>
                            </a:schemeClr>
                          </a:solidFill>
                        </a:rPr>
                        <a:t> Chihuahua </a:t>
                      </a:r>
                      <a:r>
                        <a:rPr lang="en-GB" sz="1800" dirty="0" err="1">
                          <a:solidFill>
                            <a:schemeClr val="accent5">
                              <a:lumMod val="50000"/>
                            </a:schemeClr>
                          </a:solidFill>
                        </a:rPr>
                        <a:t>wird</a:t>
                      </a:r>
                      <a:r>
                        <a:rPr lang="en-GB" sz="1800" dirty="0">
                          <a:solidFill>
                            <a:schemeClr val="accent5">
                              <a:lumMod val="50000"/>
                            </a:schemeClr>
                          </a:solidFill>
                        </a:rPr>
                        <a:t> </a:t>
                      </a:r>
                      <a:r>
                        <a:rPr lang="en-GB" sz="1800" dirty="0" err="1">
                          <a:solidFill>
                            <a:schemeClr val="accent5">
                              <a:lumMod val="50000"/>
                            </a:schemeClr>
                          </a:solidFill>
                        </a:rPr>
                        <a:t>ungefähr</a:t>
                      </a:r>
                      <a:r>
                        <a:rPr lang="en-GB" sz="1800" dirty="0">
                          <a:solidFill>
                            <a:schemeClr val="accent5">
                              <a:lumMod val="50000"/>
                            </a:schemeClr>
                          </a:solidFill>
                        </a:rPr>
                        <a:t> 20 </a:t>
                      </a:r>
                      <a:r>
                        <a:rPr lang="en-GB" sz="1800" dirty="0" err="1">
                          <a:solidFill>
                            <a:schemeClr val="accent5">
                              <a:lumMod val="50000"/>
                            </a:schemeClr>
                          </a:solidFill>
                        </a:rPr>
                        <a:t>Zentimeter</a:t>
                      </a:r>
                      <a:r>
                        <a:rPr lang="en-GB" sz="1800" dirty="0">
                          <a:solidFill>
                            <a:schemeClr val="accent5">
                              <a:lumMod val="50000"/>
                            </a:schemeClr>
                          </a:solidFill>
                        </a:rPr>
                        <a:t> </a:t>
                      </a:r>
                      <a:r>
                        <a:rPr lang="en-GB" sz="1800" dirty="0" err="1">
                          <a:solidFill>
                            <a:schemeClr val="accent5">
                              <a:lumMod val="50000"/>
                            </a:schemeClr>
                          </a:solidFill>
                        </a:rPr>
                        <a:t>groß</a:t>
                      </a:r>
                      <a:r>
                        <a:rPr lang="en-GB" sz="1800" dirty="0">
                          <a:solidFill>
                            <a:schemeClr val="accent5">
                              <a:lumMod val="50000"/>
                            </a:schemeClr>
                          </a:solidFill>
                        </a:rPr>
                        <a:t>. </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1319340411"/>
                  </a:ext>
                </a:extLst>
              </a:tr>
              <a:tr h="5195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5">
                              <a:lumMod val="50000"/>
                            </a:schemeClr>
                          </a:solidFill>
                        </a:rPr>
                        <a:t>6. </a:t>
                      </a:r>
                      <a:r>
                        <a:rPr lang="en-GB" sz="1800" dirty="0" err="1">
                          <a:solidFill>
                            <a:schemeClr val="accent5">
                              <a:lumMod val="50000"/>
                            </a:schemeClr>
                          </a:solidFill>
                        </a:rPr>
                        <a:t>Niemand</a:t>
                      </a:r>
                      <a:r>
                        <a:rPr lang="en-GB" sz="1800" dirty="0">
                          <a:solidFill>
                            <a:schemeClr val="accent5">
                              <a:lumMod val="50000"/>
                            </a:schemeClr>
                          </a:solidFill>
                        </a:rPr>
                        <a:t> </a:t>
                      </a:r>
                      <a:r>
                        <a:rPr lang="en-GB" sz="1800" dirty="0" err="1">
                          <a:solidFill>
                            <a:schemeClr val="accent5">
                              <a:lumMod val="50000"/>
                            </a:schemeClr>
                          </a:solidFill>
                        </a:rPr>
                        <a:t>unter</a:t>
                      </a:r>
                      <a:r>
                        <a:rPr lang="en-GB" sz="1800" dirty="0">
                          <a:solidFill>
                            <a:schemeClr val="accent5">
                              <a:lumMod val="50000"/>
                            </a:schemeClr>
                          </a:solidFill>
                        </a:rPr>
                        <a:t> 14 </a:t>
                      </a:r>
                      <a:r>
                        <a:rPr lang="en-GB" sz="1800" dirty="0" err="1">
                          <a:solidFill>
                            <a:schemeClr val="accent5">
                              <a:lumMod val="50000"/>
                            </a:schemeClr>
                          </a:solidFill>
                        </a:rPr>
                        <a:t>darf</a:t>
                      </a:r>
                      <a:r>
                        <a:rPr lang="en-GB" sz="1800" dirty="0">
                          <a:solidFill>
                            <a:schemeClr val="accent5">
                              <a:lumMod val="50000"/>
                            </a:schemeClr>
                          </a:solidFill>
                        </a:rPr>
                        <a:t> in Deutschland </a:t>
                      </a:r>
                      <a:r>
                        <a:rPr lang="en-GB" sz="1800" dirty="0" err="1">
                          <a:solidFill>
                            <a:schemeClr val="accent5">
                              <a:lumMod val="50000"/>
                            </a:schemeClr>
                          </a:solidFill>
                        </a:rPr>
                        <a:t>Hunde</a:t>
                      </a:r>
                      <a:r>
                        <a:rPr lang="en-GB" sz="1800" dirty="0">
                          <a:solidFill>
                            <a:schemeClr val="accent5">
                              <a:lumMod val="50000"/>
                            </a:schemeClr>
                          </a:solidFill>
                        </a:rPr>
                        <a:t> </a:t>
                      </a:r>
                      <a:r>
                        <a:rPr lang="en-GB" sz="1800" dirty="0" err="1">
                          <a:solidFill>
                            <a:schemeClr val="accent5">
                              <a:lumMod val="50000"/>
                            </a:schemeClr>
                          </a:solidFill>
                        </a:rPr>
                        <a:t>sitten</a:t>
                      </a:r>
                      <a:r>
                        <a:rPr lang="en-GB" sz="1800" dirty="0">
                          <a:solidFill>
                            <a:schemeClr val="accent5">
                              <a:lumMod val="50000"/>
                            </a:schemeClr>
                          </a:solidFill>
                        </a:rPr>
                        <a:t>. </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solidFill>
                      <a:srgbClr val="EBEFF7"/>
                    </a:solidFill>
                  </a:tcPr>
                </a:tc>
                <a:extLst>
                  <a:ext uri="{0D108BD9-81ED-4DB2-BD59-A6C34878D82A}">
                    <a16:rowId xmlns:a16="http://schemas.microsoft.com/office/drawing/2014/main" val="2365898017"/>
                  </a:ext>
                </a:extLst>
              </a:tr>
              <a:tr h="519532">
                <a:tc>
                  <a:txBody>
                    <a:bodyPr/>
                    <a:lstStyle/>
                    <a:p>
                      <a:r>
                        <a:rPr lang="en-GB" sz="1800" dirty="0">
                          <a:solidFill>
                            <a:schemeClr val="accent5">
                              <a:lumMod val="50000"/>
                            </a:schemeClr>
                          </a:solidFill>
                        </a:rPr>
                        <a:t>Angelika Merkel </a:t>
                      </a:r>
                      <a:r>
                        <a:rPr lang="en-GB" sz="1800" dirty="0" err="1">
                          <a:solidFill>
                            <a:schemeClr val="accent5">
                              <a:lumMod val="50000"/>
                            </a:schemeClr>
                          </a:solidFill>
                        </a:rPr>
                        <a:t>ist</a:t>
                      </a:r>
                      <a:r>
                        <a:rPr lang="en-GB" sz="1800" dirty="0">
                          <a:solidFill>
                            <a:schemeClr val="accent5">
                              <a:lumMod val="50000"/>
                            </a:schemeClr>
                          </a:solidFill>
                        </a:rPr>
                        <a:t> </a:t>
                      </a:r>
                      <a:r>
                        <a:rPr lang="en-GB" sz="1800" dirty="0" err="1">
                          <a:solidFill>
                            <a:schemeClr val="accent5">
                              <a:lumMod val="50000"/>
                            </a:schemeClr>
                          </a:solidFill>
                        </a:rPr>
                        <a:t>eine</a:t>
                      </a:r>
                      <a:r>
                        <a:rPr lang="en-GB" sz="1800" dirty="0">
                          <a:solidFill>
                            <a:schemeClr val="accent5">
                              <a:lumMod val="50000"/>
                            </a:schemeClr>
                          </a:solidFill>
                        </a:rPr>
                        <a:t> Person, die </a:t>
                      </a:r>
                      <a:r>
                        <a:rPr lang="en-GB" sz="1800" dirty="0" err="1">
                          <a:solidFill>
                            <a:schemeClr val="accent5">
                              <a:lumMod val="50000"/>
                            </a:schemeClr>
                          </a:solidFill>
                        </a:rPr>
                        <a:t>sich</a:t>
                      </a:r>
                      <a:r>
                        <a:rPr lang="en-GB" sz="1800" dirty="0">
                          <a:solidFill>
                            <a:schemeClr val="accent5">
                              <a:lumMod val="50000"/>
                            </a:schemeClr>
                          </a:solidFill>
                        </a:rPr>
                        <a:t> </a:t>
                      </a:r>
                      <a:r>
                        <a:rPr lang="en-GB" sz="1800" dirty="0" err="1">
                          <a:solidFill>
                            <a:schemeClr val="accent5">
                              <a:lumMod val="50000"/>
                            </a:schemeClr>
                          </a:solidFill>
                        </a:rPr>
                        <a:t>für</a:t>
                      </a:r>
                      <a:r>
                        <a:rPr lang="en-GB" sz="1800" dirty="0">
                          <a:solidFill>
                            <a:schemeClr val="accent5">
                              <a:lumMod val="50000"/>
                            </a:schemeClr>
                          </a:solidFill>
                        </a:rPr>
                        <a:t> </a:t>
                      </a:r>
                      <a:r>
                        <a:rPr lang="en-GB" sz="1800" dirty="0" err="1">
                          <a:solidFill>
                            <a:schemeClr val="accent5">
                              <a:lumMod val="50000"/>
                            </a:schemeClr>
                          </a:solidFill>
                        </a:rPr>
                        <a:t>ihre</a:t>
                      </a:r>
                      <a:r>
                        <a:rPr lang="en-GB" sz="1800" dirty="0">
                          <a:solidFill>
                            <a:schemeClr val="accent5">
                              <a:lumMod val="50000"/>
                            </a:schemeClr>
                          </a:solidFill>
                        </a:rPr>
                        <a:t> Nation </a:t>
                      </a:r>
                      <a:r>
                        <a:rPr lang="en-GB" sz="1800" dirty="0" err="1">
                          <a:solidFill>
                            <a:schemeClr val="accent5">
                              <a:lumMod val="50000"/>
                            </a:schemeClr>
                          </a:solidFill>
                        </a:rPr>
                        <a:t>sehr</a:t>
                      </a:r>
                      <a:r>
                        <a:rPr lang="en-GB" sz="1800" dirty="0">
                          <a:solidFill>
                            <a:schemeClr val="accent5">
                              <a:lumMod val="50000"/>
                            </a:schemeClr>
                          </a:solidFill>
                        </a:rPr>
                        <a:t> </a:t>
                      </a:r>
                      <a:r>
                        <a:rPr lang="en-GB" sz="1800" dirty="0" err="1">
                          <a:solidFill>
                            <a:schemeClr val="accent5">
                              <a:lumMod val="50000"/>
                            </a:schemeClr>
                          </a:solidFill>
                        </a:rPr>
                        <a:t>verantwortlich</a:t>
                      </a:r>
                      <a:r>
                        <a:rPr lang="en-GB" sz="1800" dirty="0">
                          <a:solidFill>
                            <a:schemeClr val="accent5">
                              <a:lumMod val="50000"/>
                            </a:schemeClr>
                          </a:solidFill>
                        </a:rPr>
                        <a:t> </a:t>
                      </a:r>
                      <a:r>
                        <a:rPr lang="en-GB" sz="1800" dirty="0" err="1">
                          <a:solidFill>
                            <a:schemeClr val="accent5">
                              <a:lumMod val="50000"/>
                            </a:schemeClr>
                          </a:solidFill>
                        </a:rPr>
                        <a:t>fühlt</a:t>
                      </a:r>
                      <a:r>
                        <a:rPr lang="en-GB" sz="1800" dirty="0">
                          <a:solidFill>
                            <a:schemeClr val="accent5">
                              <a:lumMod val="50000"/>
                            </a:schemeClr>
                          </a:solidFill>
                        </a:rPr>
                        <a:t>. </a:t>
                      </a:r>
                      <a:endParaRPr lang="en-GB" dirty="0"/>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1559679581"/>
                  </a:ext>
                </a:extLst>
              </a:tr>
              <a:tr h="519532">
                <a:tc>
                  <a:txBody>
                    <a:bodyPr/>
                    <a:lstStyle/>
                    <a:p>
                      <a:r>
                        <a:rPr lang="en-GB" sz="1800" dirty="0">
                          <a:solidFill>
                            <a:schemeClr val="accent5">
                              <a:lumMod val="50000"/>
                            </a:schemeClr>
                          </a:solidFill>
                        </a:rPr>
                        <a:t>Mia und Wolfgang, </a:t>
                      </a:r>
                      <a:r>
                        <a:rPr lang="en-GB" sz="1800" dirty="0" err="1">
                          <a:solidFill>
                            <a:schemeClr val="accent5">
                              <a:lumMod val="50000"/>
                            </a:schemeClr>
                          </a:solidFill>
                        </a:rPr>
                        <a:t>ihr</a:t>
                      </a:r>
                      <a:r>
                        <a:rPr lang="en-GB" sz="1800" dirty="0">
                          <a:solidFill>
                            <a:schemeClr val="accent5">
                              <a:lumMod val="50000"/>
                            </a:schemeClr>
                          </a:solidFill>
                        </a:rPr>
                        <a:t> </a:t>
                      </a:r>
                      <a:r>
                        <a:rPr lang="en-GB" sz="1800" dirty="0" err="1">
                          <a:solidFill>
                            <a:schemeClr val="accent5">
                              <a:lumMod val="50000"/>
                            </a:schemeClr>
                          </a:solidFill>
                        </a:rPr>
                        <a:t>seid</a:t>
                      </a:r>
                      <a:r>
                        <a:rPr lang="en-GB" sz="1800" dirty="0">
                          <a:solidFill>
                            <a:schemeClr val="accent5">
                              <a:lumMod val="50000"/>
                            </a:schemeClr>
                          </a:solidFill>
                        </a:rPr>
                        <a:t> </a:t>
                      </a:r>
                      <a:r>
                        <a:rPr lang="en-GB" sz="1800" dirty="0" err="1">
                          <a:solidFill>
                            <a:schemeClr val="accent5">
                              <a:lumMod val="50000"/>
                            </a:schemeClr>
                          </a:solidFill>
                        </a:rPr>
                        <a:t>beide</a:t>
                      </a:r>
                      <a:r>
                        <a:rPr lang="en-GB" sz="1800" dirty="0">
                          <a:solidFill>
                            <a:schemeClr val="accent5">
                              <a:lumMod val="50000"/>
                            </a:schemeClr>
                          </a:solidFill>
                        </a:rPr>
                        <a:t> </a:t>
                      </a:r>
                      <a:r>
                        <a:rPr lang="en-GB" sz="1800" dirty="0" err="1">
                          <a:solidFill>
                            <a:schemeClr val="accent5">
                              <a:lumMod val="50000"/>
                            </a:schemeClr>
                          </a:solidFill>
                        </a:rPr>
                        <a:t>meine</a:t>
                      </a:r>
                      <a:r>
                        <a:rPr lang="en-GB" sz="1800" dirty="0">
                          <a:solidFill>
                            <a:schemeClr val="accent5">
                              <a:lumMod val="50000"/>
                            </a:schemeClr>
                          </a:solidFill>
                        </a:rPr>
                        <a:t> </a:t>
                      </a:r>
                      <a:r>
                        <a:rPr lang="en-GB" sz="1800" dirty="0" err="1">
                          <a:solidFill>
                            <a:schemeClr val="accent5">
                              <a:lumMod val="50000"/>
                            </a:schemeClr>
                          </a:solidFill>
                        </a:rPr>
                        <a:t>Lieblingsmenschen</a:t>
                      </a:r>
                      <a:r>
                        <a:rPr lang="en-GB" sz="1800" dirty="0">
                          <a:solidFill>
                            <a:schemeClr val="accent5">
                              <a:lumMod val="50000"/>
                            </a:schemeClr>
                          </a:solidFill>
                        </a:rPr>
                        <a:t>!</a:t>
                      </a:r>
                      <a:endParaRPr lang="en-GB" dirty="0"/>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tcPr>
                </a:tc>
                <a:extLst>
                  <a:ext uri="{0D108BD9-81ED-4DB2-BD59-A6C34878D82A}">
                    <a16:rowId xmlns:a16="http://schemas.microsoft.com/office/drawing/2014/main" val="254366327"/>
                  </a:ext>
                </a:extLst>
              </a:tr>
            </a:tbl>
          </a:graphicData>
        </a:graphic>
      </p:graphicFrame>
      <p:sp>
        <p:nvSpPr>
          <p:cNvPr id="6" name="Rectangle: Rounded Corners 5">
            <a:extLst>
              <a:ext uri="{FF2B5EF4-FFF2-40B4-BE49-F238E27FC236}">
                <a16:creationId xmlns:a16="http://schemas.microsoft.com/office/drawing/2014/main" id="{ED4B70AB-C09D-4CDD-9630-952A98C1D6AD}"/>
              </a:ext>
            </a:extLst>
          </p:cNvPr>
          <p:cNvSpPr/>
          <p:nvPr/>
        </p:nvSpPr>
        <p:spPr>
          <a:xfrm>
            <a:off x="9438044" y="708377"/>
            <a:ext cx="2608726" cy="182145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The </a:t>
            </a:r>
            <a:r>
              <a:rPr lang="en-GB" sz="2400" b="1" dirty="0" err="1">
                <a:solidFill>
                  <a:schemeClr val="accent5">
                    <a:lumMod val="50000"/>
                  </a:schemeClr>
                </a:solidFill>
              </a:rPr>
              <a:t>Edelweiß</a:t>
            </a:r>
            <a:r>
              <a:rPr lang="en-GB" sz="2400" b="1" dirty="0">
                <a:solidFill>
                  <a:schemeClr val="accent5">
                    <a:lumMod val="50000"/>
                  </a:schemeClr>
                </a:solidFill>
              </a:rPr>
              <a:t> is a flower, which grows in the mountains. </a:t>
            </a:r>
          </a:p>
        </p:txBody>
      </p:sp>
      <p:sp>
        <p:nvSpPr>
          <p:cNvPr id="22" name="Rectangle: Rounded Corners 21">
            <a:extLst>
              <a:ext uri="{FF2B5EF4-FFF2-40B4-BE49-F238E27FC236}">
                <a16:creationId xmlns:a16="http://schemas.microsoft.com/office/drawing/2014/main" id="{122D873D-AEAE-4C9E-8817-DCF31B68BA24}"/>
              </a:ext>
            </a:extLst>
          </p:cNvPr>
          <p:cNvSpPr/>
          <p:nvPr/>
        </p:nvSpPr>
        <p:spPr>
          <a:xfrm>
            <a:off x="9423428" y="914698"/>
            <a:ext cx="2608726" cy="195227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Midsummer night’s fire takes place in June in Spain</a:t>
            </a:r>
          </a:p>
        </p:txBody>
      </p:sp>
      <p:sp>
        <p:nvSpPr>
          <p:cNvPr id="23" name="Rectangle: Rounded Corners 22">
            <a:extLst>
              <a:ext uri="{FF2B5EF4-FFF2-40B4-BE49-F238E27FC236}">
                <a16:creationId xmlns:a16="http://schemas.microsoft.com/office/drawing/2014/main" id="{16E8E292-6A13-4BC3-8095-6B3FB7B51627}"/>
              </a:ext>
            </a:extLst>
          </p:cNvPr>
          <p:cNvSpPr/>
          <p:nvPr/>
        </p:nvSpPr>
        <p:spPr>
          <a:xfrm>
            <a:off x="9432393" y="1190087"/>
            <a:ext cx="2608726" cy="232138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A Hamburger is the name for someone who comes from Hamburg.</a:t>
            </a:r>
          </a:p>
        </p:txBody>
      </p:sp>
      <p:sp>
        <p:nvSpPr>
          <p:cNvPr id="24" name="Rectangle: Rounded Corners 23">
            <a:extLst>
              <a:ext uri="{FF2B5EF4-FFF2-40B4-BE49-F238E27FC236}">
                <a16:creationId xmlns:a16="http://schemas.microsoft.com/office/drawing/2014/main" id="{1749DB69-381F-4006-87FC-91015A084B57}"/>
              </a:ext>
            </a:extLst>
          </p:cNvPr>
          <p:cNvSpPr/>
          <p:nvPr/>
        </p:nvSpPr>
        <p:spPr>
          <a:xfrm>
            <a:off x="9434634" y="1464397"/>
            <a:ext cx="2608726" cy="232138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Joanna </a:t>
            </a:r>
            <a:r>
              <a:rPr lang="en-GB" sz="2400" b="1" dirty="0" err="1">
                <a:solidFill>
                  <a:schemeClr val="accent5">
                    <a:lumMod val="50000"/>
                  </a:schemeClr>
                </a:solidFill>
              </a:rPr>
              <a:t>Quaas</a:t>
            </a:r>
            <a:r>
              <a:rPr lang="en-GB" sz="2400" b="1" dirty="0">
                <a:solidFill>
                  <a:schemeClr val="accent5">
                    <a:lumMod val="50000"/>
                  </a:schemeClr>
                </a:solidFill>
              </a:rPr>
              <a:t> is a granny who is also an active gymnast.</a:t>
            </a:r>
          </a:p>
        </p:txBody>
      </p:sp>
      <p:sp>
        <p:nvSpPr>
          <p:cNvPr id="25" name="Rectangle: Rounded Corners 24">
            <a:extLst>
              <a:ext uri="{FF2B5EF4-FFF2-40B4-BE49-F238E27FC236}">
                <a16:creationId xmlns:a16="http://schemas.microsoft.com/office/drawing/2014/main" id="{1D546F22-0276-4D0F-BC04-A5C5FD5EC84A}"/>
              </a:ext>
            </a:extLst>
          </p:cNvPr>
          <p:cNvSpPr/>
          <p:nvPr/>
        </p:nvSpPr>
        <p:spPr>
          <a:xfrm>
            <a:off x="9438316" y="1752338"/>
            <a:ext cx="2608726" cy="209163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A Chihuahua grows to approx. 20cm.</a:t>
            </a:r>
          </a:p>
        </p:txBody>
      </p:sp>
      <p:sp>
        <p:nvSpPr>
          <p:cNvPr id="26" name="Rectangle: Rounded Corners 25">
            <a:extLst>
              <a:ext uri="{FF2B5EF4-FFF2-40B4-BE49-F238E27FC236}">
                <a16:creationId xmlns:a16="http://schemas.microsoft.com/office/drawing/2014/main" id="{9BB4AB37-226D-4A6B-998E-F95276B42717}"/>
              </a:ext>
            </a:extLst>
          </p:cNvPr>
          <p:cNvSpPr/>
          <p:nvPr/>
        </p:nvSpPr>
        <p:spPr>
          <a:xfrm>
            <a:off x="9442078" y="2091545"/>
            <a:ext cx="2608726" cy="2321384"/>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No-one under the age of 14 is allowed to dog sit in Germany.</a:t>
            </a:r>
          </a:p>
        </p:txBody>
      </p:sp>
      <p:sp>
        <p:nvSpPr>
          <p:cNvPr id="27" name="Rectangle: Rounded Corners 26">
            <a:extLst>
              <a:ext uri="{FF2B5EF4-FFF2-40B4-BE49-F238E27FC236}">
                <a16:creationId xmlns:a16="http://schemas.microsoft.com/office/drawing/2014/main" id="{C20BD393-4D43-438D-A84C-FF9A375B7B0C}"/>
              </a:ext>
            </a:extLst>
          </p:cNvPr>
          <p:cNvSpPr/>
          <p:nvPr/>
        </p:nvSpPr>
        <p:spPr>
          <a:xfrm>
            <a:off x="9434554" y="2379485"/>
            <a:ext cx="2608726" cy="2321384"/>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Angela Merkel is a person who feels very responsible for her country.</a:t>
            </a:r>
          </a:p>
        </p:txBody>
      </p:sp>
      <p:sp>
        <p:nvSpPr>
          <p:cNvPr id="28" name="Rectangle: Rounded Corners 27">
            <a:extLst>
              <a:ext uri="{FF2B5EF4-FFF2-40B4-BE49-F238E27FC236}">
                <a16:creationId xmlns:a16="http://schemas.microsoft.com/office/drawing/2014/main" id="{F8FA62C6-3EF6-41A3-B842-131E7AD9D6C1}"/>
              </a:ext>
            </a:extLst>
          </p:cNvPr>
          <p:cNvSpPr/>
          <p:nvPr/>
        </p:nvSpPr>
        <p:spPr>
          <a:xfrm>
            <a:off x="9453284" y="2665578"/>
            <a:ext cx="2608726" cy="2321384"/>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Mia and Wolfgang are Uncle Heinrich’s favourite people!</a:t>
            </a:r>
          </a:p>
        </p:txBody>
      </p:sp>
    </p:spTree>
    <p:extLst>
      <p:ext uri="{BB962C8B-B14F-4D97-AF65-F5344CB8AC3E}">
        <p14:creationId xmlns:p14="http://schemas.microsoft.com/office/powerpoint/2010/main" val="2727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2" presetClass="exit" presetSubtype="4" fill="hold" nodeType="afterEffect">
                                  <p:stCondLst>
                                    <p:cond delay="0"/>
                                  </p:stCondLst>
                                  <p:childTnLst>
                                    <p:animEffect transition="out" filter="slide(fromBottom)">
                                      <p:cBhvr>
                                        <p:cTn id="59" dur="59000"/>
                                        <p:tgtEl>
                                          <p:spTgt spid="12"/>
                                        </p:tgtEl>
                                      </p:cBhvr>
                                    </p:animEffect>
                                    <p:set>
                                      <p:cBhvr>
                                        <p:cTn id="60" dur="1" fill="hold">
                                          <p:stCondLst>
                                            <p:cond delay="58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1" grpId="0" animBg="1"/>
      <p:bldP spid="12" grpId="0" animBg="1"/>
      <p:bldP spid="13" grpId="0" animBg="1"/>
      <p:bldP spid="14" grpId="0"/>
      <p:bldP spid="15" grpId="0" animBg="1"/>
      <p:bldP spid="17" grpId="0" animBg="1"/>
      <p:bldP spid="18" grpId="0"/>
      <p:bldP spid="19" grpId="0" animBg="1"/>
      <p:bldP spid="20" grpId="0" animBg="1"/>
      <p:bldP spid="6" grpId="0" animBg="1"/>
      <p:bldP spid="22" grpId="0" animBg="1"/>
      <p:bldP spid="23" grpId="0" animBg="1"/>
      <p:bldP spid="24" grpId="0" animBg="1"/>
      <p:bldP spid="25" grpId="0" animBg="1"/>
      <p:bldP spid="2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811"/>
            <a:ext cx="5797095" cy="869950"/>
          </a:xfrm>
          <a:prstGeom prst="rect">
            <a:avLst/>
          </a:prstGeom>
        </p:spPr>
      </p:pic>
      <p:sp>
        <p:nvSpPr>
          <p:cNvPr id="4" name="Title 3"/>
          <p:cNvSpPr>
            <a:spLocks noGrp="1"/>
          </p:cNvSpPr>
          <p:nvPr>
            <p:ph type="title"/>
          </p:nvPr>
        </p:nvSpPr>
        <p:spPr>
          <a:xfrm>
            <a:off x="-65823" y="238459"/>
            <a:ext cx="5862918" cy="707849"/>
          </a:xfrm>
        </p:spPr>
        <p:txBody>
          <a:bodyPr>
            <a:normAutofit/>
          </a:bodyPr>
          <a:lstStyle/>
          <a:p>
            <a:r>
              <a:rPr lang="en-GB" sz="3600" b="1" dirty="0" err="1">
                <a:solidFill>
                  <a:schemeClr val="bg1"/>
                </a:solidFill>
              </a:rPr>
              <a:t>Welcher</a:t>
            </a:r>
            <a:r>
              <a:rPr lang="en-GB" sz="3600" b="1" dirty="0">
                <a:solidFill>
                  <a:schemeClr val="bg1"/>
                </a:solidFill>
              </a:rPr>
              <a:t> </a:t>
            </a:r>
            <a:r>
              <a:rPr lang="en-GB" sz="3600" b="1" dirty="0" err="1">
                <a:solidFill>
                  <a:schemeClr val="bg1"/>
                </a:solidFill>
              </a:rPr>
              <a:t>Gegenstand</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68818" y="199519"/>
            <a:ext cx="1612055" cy="47013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08693573-3B18-4ED0-8DCD-274382E79C18}"/>
              </a:ext>
            </a:extLst>
          </p:cNvPr>
          <p:cNvSpPr txBox="1"/>
          <p:nvPr/>
        </p:nvSpPr>
        <p:spPr>
          <a:xfrm>
            <a:off x="5470992" y="299383"/>
            <a:ext cx="6290701" cy="830997"/>
          </a:xfrm>
          <a:prstGeom prst="rect">
            <a:avLst/>
          </a:prstGeom>
          <a:noFill/>
        </p:spPr>
        <p:txBody>
          <a:bodyPr wrap="square" rtlCol="0">
            <a:spAutoFit/>
          </a:bodyPr>
          <a:lstStyle/>
          <a:p>
            <a:r>
              <a:rPr lang="en-US" sz="2400" dirty="0">
                <a:solidFill>
                  <a:schemeClr val="accent5">
                    <a:lumMod val="50000"/>
                  </a:schemeClr>
                </a:solidFill>
              </a:rPr>
              <a:t>Mia und Wolfgang </a:t>
            </a:r>
            <a:r>
              <a:rPr lang="en-US" sz="2400" dirty="0" err="1">
                <a:solidFill>
                  <a:schemeClr val="accent5">
                    <a:lumMod val="50000"/>
                  </a:schemeClr>
                </a:solidFill>
              </a:rPr>
              <a:t>machen</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t>
            </a:r>
          </a:p>
          <a:p>
            <a:r>
              <a:rPr lang="en-US" sz="2400" dirty="0" err="1">
                <a:solidFill>
                  <a:schemeClr val="accent5">
                    <a:lumMod val="50000"/>
                  </a:schemeClr>
                </a:solidFill>
              </a:rPr>
              <a:t>Ratespiel</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nur</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1- 6. </a:t>
            </a:r>
          </a:p>
        </p:txBody>
      </p:sp>
      <p:sp>
        <p:nvSpPr>
          <p:cNvPr id="7" name="TextBox 6">
            <a:extLst>
              <a:ext uri="{FF2B5EF4-FFF2-40B4-BE49-F238E27FC236}">
                <a16:creationId xmlns:a16="http://schemas.microsoft.com/office/drawing/2014/main" id="{849EAD89-1938-422C-A91E-CB64D8682A1A}"/>
              </a:ext>
            </a:extLst>
          </p:cNvPr>
          <p:cNvSpPr txBox="1"/>
          <p:nvPr/>
        </p:nvSpPr>
        <p:spPr>
          <a:xfrm>
            <a:off x="1606214" y="2158665"/>
            <a:ext cx="10332386" cy="400110"/>
          </a:xfrm>
          <a:prstGeom prst="rect">
            <a:avLst/>
          </a:prstGeom>
          <a:noFill/>
        </p:spPr>
        <p:txBody>
          <a:bodyPr wrap="square" rtlCol="0">
            <a:spAutoFit/>
          </a:bodyPr>
          <a:lstStyle/>
          <a:p>
            <a:r>
              <a:rPr lang="en-US" sz="2000" b="1" dirty="0">
                <a:solidFill>
                  <a:srgbClr val="FF6600"/>
                </a:solidFill>
                <a:sym typeface="Wingdings" panose="05000000000000000000" pitchFamily="2" charset="2"/>
              </a:rPr>
              <a:t> 1. </a:t>
            </a:r>
            <a:r>
              <a:rPr lang="en-US" sz="2000" b="1" dirty="0">
                <a:solidFill>
                  <a:srgbClr val="FF6600"/>
                </a:solidFill>
              </a:rPr>
              <a:t>Der </a:t>
            </a:r>
            <a:r>
              <a:rPr lang="en-US" sz="2000" b="1" dirty="0" err="1">
                <a:solidFill>
                  <a:srgbClr val="FF6600"/>
                </a:solidFill>
              </a:rPr>
              <a:t>Gegenstand</a:t>
            </a:r>
            <a:r>
              <a:rPr lang="en-US" sz="2000" b="1" dirty="0">
                <a:solidFill>
                  <a:srgbClr val="FF6600"/>
                </a:solidFill>
              </a:rPr>
              <a:t> </a:t>
            </a:r>
            <a:r>
              <a:rPr lang="en-US" sz="2000" b="1" dirty="0" err="1">
                <a:solidFill>
                  <a:srgbClr val="FF6600"/>
                </a:solidFill>
              </a:rPr>
              <a:t>ist</a:t>
            </a:r>
            <a:r>
              <a:rPr lang="en-US" sz="2000" b="1" dirty="0">
                <a:solidFill>
                  <a:srgbClr val="FF6600"/>
                </a:solidFill>
              </a:rPr>
              <a:t> </a:t>
            </a:r>
            <a:r>
              <a:rPr lang="en-US" sz="2000" b="1" dirty="0" err="1">
                <a:solidFill>
                  <a:srgbClr val="FF6600"/>
                </a:solidFill>
              </a:rPr>
              <a:t>ein</a:t>
            </a:r>
            <a:r>
              <a:rPr lang="en-US" sz="2000" b="1" dirty="0">
                <a:solidFill>
                  <a:srgbClr val="FF6600"/>
                </a:solidFill>
              </a:rPr>
              <a:t> Buch, das mir gut </a:t>
            </a:r>
            <a:r>
              <a:rPr lang="en-US" sz="2000" b="1" dirty="0" err="1">
                <a:solidFill>
                  <a:srgbClr val="FF6600"/>
                </a:solidFill>
              </a:rPr>
              <a:t>gefällt</a:t>
            </a:r>
            <a:r>
              <a:rPr lang="en-US" sz="2000" b="1" dirty="0">
                <a:solidFill>
                  <a:srgbClr val="FF6600"/>
                </a:solidFill>
              </a:rPr>
              <a:t>.</a:t>
            </a:r>
          </a:p>
        </p:txBody>
      </p:sp>
      <p:sp>
        <p:nvSpPr>
          <p:cNvPr id="9" name="TextBox 8">
            <a:extLst>
              <a:ext uri="{FF2B5EF4-FFF2-40B4-BE49-F238E27FC236}">
                <a16:creationId xmlns:a16="http://schemas.microsoft.com/office/drawing/2014/main" id="{295F57F1-D232-49A6-9122-2498F1B4C55C}"/>
              </a:ext>
            </a:extLst>
          </p:cNvPr>
          <p:cNvSpPr txBox="1"/>
          <p:nvPr/>
        </p:nvSpPr>
        <p:spPr>
          <a:xfrm>
            <a:off x="3916755" y="3604226"/>
            <a:ext cx="6895413" cy="400110"/>
          </a:xfrm>
          <a:prstGeom prst="rect">
            <a:avLst/>
          </a:prstGeom>
          <a:noFill/>
        </p:spPr>
        <p:txBody>
          <a:bodyPr wrap="square" rtlCol="0">
            <a:spAutoFit/>
          </a:bodyPr>
          <a:lstStyle/>
          <a:p>
            <a:r>
              <a:rPr lang="en-US" sz="2000" b="1" dirty="0">
                <a:solidFill>
                  <a:srgbClr val="FF6600"/>
                </a:solidFill>
                <a:sym typeface="Wingdings" panose="05000000000000000000" pitchFamily="2" charset="2"/>
              </a:rPr>
              <a:t> 2. </a:t>
            </a:r>
            <a:r>
              <a:rPr lang="en-US" sz="2000" b="1" dirty="0">
                <a:solidFill>
                  <a:srgbClr val="FF6600"/>
                </a:solidFill>
              </a:rPr>
              <a:t>Der </a:t>
            </a:r>
            <a:r>
              <a:rPr lang="en-US" sz="2000" b="1" dirty="0" err="1">
                <a:solidFill>
                  <a:srgbClr val="FF6600"/>
                </a:solidFill>
              </a:rPr>
              <a:t>Gegenstand</a:t>
            </a:r>
            <a:r>
              <a:rPr lang="en-US" sz="2000" b="1" dirty="0">
                <a:solidFill>
                  <a:srgbClr val="FF6600"/>
                </a:solidFill>
              </a:rPr>
              <a:t> </a:t>
            </a:r>
            <a:r>
              <a:rPr lang="en-US" sz="2000" b="1" dirty="0" err="1">
                <a:solidFill>
                  <a:srgbClr val="FF6600"/>
                </a:solidFill>
              </a:rPr>
              <a:t>ist</a:t>
            </a:r>
            <a:r>
              <a:rPr lang="en-US" sz="2000" b="1" dirty="0">
                <a:solidFill>
                  <a:srgbClr val="FF6600"/>
                </a:solidFill>
              </a:rPr>
              <a:t> </a:t>
            </a:r>
            <a:r>
              <a:rPr lang="en-US" sz="2000" b="1" dirty="0" err="1">
                <a:solidFill>
                  <a:srgbClr val="FF6600"/>
                </a:solidFill>
              </a:rPr>
              <a:t>ein</a:t>
            </a:r>
            <a:r>
              <a:rPr lang="en-US" sz="2000" b="1" dirty="0">
                <a:solidFill>
                  <a:srgbClr val="FF6600"/>
                </a:solidFill>
              </a:rPr>
              <a:t> Bett, das </a:t>
            </a:r>
            <a:r>
              <a:rPr lang="en-US" sz="2000" b="1" dirty="0" err="1">
                <a:solidFill>
                  <a:srgbClr val="FF6600"/>
                </a:solidFill>
              </a:rPr>
              <a:t>aus</a:t>
            </a:r>
            <a:r>
              <a:rPr lang="en-US" sz="2000" b="1" dirty="0">
                <a:solidFill>
                  <a:srgbClr val="FF6600"/>
                </a:solidFill>
              </a:rPr>
              <a:t> </a:t>
            </a:r>
            <a:r>
              <a:rPr lang="en-US" sz="2000" b="1" dirty="0" err="1">
                <a:solidFill>
                  <a:srgbClr val="FF6600"/>
                </a:solidFill>
              </a:rPr>
              <a:t>Holz</a:t>
            </a:r>
            <a:r>
              <a:rPr lang="en-US" sz="2000" b="1" dirty="0">
                <a:solidFill>
                  <a:srgbClr val="FF6600"/>
                </a:solidFill>
              </a:rPr>
              <a:t> </a:t>
            </a:r>
            <a:r>
              <a:rPr lang="en-US" sz="2000" b="1" dirty="0" err="1">
                <a:solidFill>
                  <a:srgbClr val="FF6600"/>
                </a:solidFill>
              </a:rPr>
              <a:t>ist</a:t>
            </a:r>
            <a:r>
              <a:rPr lang="en-US" sz="2000" b="1" dirty="0">
                <a:solidFill>
                  <a:srgbClr val="FF6600"/>
                </a:solidFill>
              </a:rPr>
              <a:t>. </a:t>
            </a:r>
          </a:p>
        </p:txBody>
      </p:sp>
      <p:sp>
        <p:nvSpPr>
          <p:cNvPr id="10" name="Speech Bubble: Rectangle with Corners Rounded 9">
            <a:extLst>
              <a:ext uri="{FF2B5EF4-FFF2-40B4-BE49-F238E27FC236}">
                <a16:creationId xmlns:a16="http://schemas.microsoft.com/office/drawing/2014/main" id="{57AFB274-33C2-4318-AAC2-86588B555190}"/>
              </a:ext>
            </a:extLst>
          </p:cNvPr>
          <p:cNvSpPr/>
          <p:nvPr/>
        </p:nvSpPr>
        <p:spPr>
          <a:xfrm>
            <a:off x="7970091" y="1190637"/>
            <a:ext cx="4110782" cy="400110"/>
          </a:xfrm>
          <a:prstGeom prst="wedgeRoundRectCallout">
            <a:avLst>
              <a:gd name="adj1" fmla="val -18220"/>
              <a:gd name="adj2" fmla="val 4968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Ratespiel</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guessing game</a:t>
            </a:r>
          </a:p>
        </p:txBody>
      </p:sp>
      <p:pic>
        <p:nvPicPr>
          <p:cNvPr id="12" name="Picture 11" descr="A picture containing text, vector graphics&#10;&#10;Description automatically generated">
            <a:extLst>
              <a:ext uri="{FF2B5EF4-FFF2-40B4-BE49-F238E27FC236}">
                <a16:creationId xmlns:a16="http://schemas.microsoft.com/office/drawing/2014/main" id="{CB01D386-3DCF-4C72-89E7-0A8467ECA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85" y="966734"/>
            <a:ext cx="1070263" cy="1092347"/>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D1917A1B-E56D-40A0-A636-63B131AE1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12168" y="1515309"/>
            <a:ext cx="1126432" cy="1297632"/>
          </a:xfrm>
          <a:prstGeom prst="rect">
            <a:avLst/>
          </a:prstGeom>
        </p:spPr>
      </p:pic>
      <p:sp>
        <p:nvSpPr>
          <p:cNvPr id="14" name="Speech Bubble: Rectangle with Corners Rounded 13">
            <a:extLst>
              <a:ext uri="{FF2B5EF4-FFF2-40B4-BE49-F238E27FC236}">
                <a16:creationId xmlns:a16="http://schemas.microsoft.com/office/drawing/2014/main" id="{80B26E68-DD54-4D51-A560-20CE2CEA419A}"/>
              </a:ext>
            </a:extLst>
          </p:cNvPr>
          <p:cNvSpPr/>
          <p:nvPr/>
        </p:nvSpPr>
        <p:spPr>
          <a:xfrm>
            <a:off x="9082948" y="2111735"/>
            <a:ext cx="1729220" cy="720285"/>
          </a:xfrm>
          <a:prstGeom prst="wedgeRoundRectCallout">
            <a:avLst>
              <a:gd name="adj1" fmla="val 67295"/>
              <a:gd name="adj2" fmla="val -28715"/>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Ist</a:t>
            </a:r>
            <a:r>
              <a:rPr lang="en-GB" sz="2000" dirty="0">
                <a:solidFill>
                  <a:srgbClr val="115076"/>
                </a:solidFill>
              </a:rPr>
              <a:t> es Harry Potter? </a:t>
            </a:r>
          </a:p>
        </p:txBody>
      </p:sp>
      <p:sp>
        <p:nvSpPr>
          <p:cNvPr id="15" name="Speech Bubble: Rectangle with Corners Rounded 14">
            <a:extLst>
              <a:ext uri="{FF2B5EF4-FFF2-40B4-BE49-F238E27FC236}">
                <a16:creationId xmlns:a16="http://schemas.microsoft.com/office/drawing/2014/main" id="{78002D0A-6A82-4F22-A447-7E2F7DC50C22}"/>
              </a:ext>
            </a:extLst>
          </p:cNvPr>
          <p:cNvSpPr/>
          <p:nvPr/>
        </p:nvSpPr>
        <p:spPr>
          <a:xfrm>
            <a:off x="963778" y="1638413"/>
            <a:ext cx="7264195" cy="510543"/>
          </a:xfrm>
          <a:prstGeom prst="wedgeRoundRectCallout">
            <a:avLst>
              <a:gd name="adj1" fmla="val -39459"/>
              <a:gd name="adj2" fmla="val -100117"/>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rPr>
              <a:t>1. Der </a:t>
            </a:r>
            <a:r>
              <a:rPr lang="en-US" sz="2000" b="1" dirty="0" err="1">
                <a:solidFill>
                  <a:schemeClr val="accent5">
                    <a:lumMod val="50000"/>
                  </a:schemeClr>
                </a:solidFill>
              </a:rPr>
              <a:t>Gegenstand</a:t>
            </a:r>
            <a:r>
              <a:rPr lang="en-US" sz="2000" b="1" dirty="0">
                <a:solidFill>
                  <a:schemeClr val="accent5">
                    <a:lumMod val="50000"/>
                  </a:schemeClr>
                </a:solidFill>
              </a:rPr>
              <a:t> </a:t>
            </a:r>
            <a:r>
              <a:rPr lang="en-US" sz="2000" b="1" dirty="0" err="1">
                <a:solidFill>
                  <a:schemeClr val="accent5">
                    <a:lumMod val="50000"/>
                  </a:schemeClr>
                </a:solidFill>
              </a:rPr>
              <a:t>ist</a:t>
            </a:r>
            <a:r>
              <a:rPr lang="en-US" sz="2000" b="1" dirty="0">
                <a:solidFill>
                  <a:schemeClr val="accent5">
                    <a:lumMod val="50000"/>
                  </a:schemeClr>
                </a:solidFill>
              </a:rPr>
              <a:t> </a:t>
            </a:r>
            <a:r>
              <a:rPr lang="en-US" sz="2000" b="1" dirty="0" err="1">
                <a:solidFill>
                  <a:schemeClr val="accent5">
                    <a:lumMod val="50000"/>
                  </a:schemeClr>
                </a:solidFill>
              </a:rPr>
              <a:t>ein</a:t>
            </a:r>
            <a:r>
              <a:rPr lang="en-US" sz="2000" b="1" dirty="0">
                <a:solidFill>
                  <a:schemeClr val="accent5">
                    <a:lumMod val="50000"/>
                  </a:schemeClr>
                </a:solidFill>
              </a:rPr>
              <a:t> Buch. Das Buch </a:t>
            </a:r>
            <a:r>
              <a:rPr lang="en-US" sz="2000" b="1" dirty="0" err="1">
                <a:solidFill>
                  <a:schemeClr val="accent5">
                    <a:lumMod val="50000"/>
                  </a:schemeClr>
                </a:solidFill>
              </a:rPr>
              <a:t>gefällt</a:t>
            </a:r>
            <a:r>
              <a:rPr lang="en-US" sz="2000" b="1" dirty="0">
                <a:solidFill>
                  <a:schemeClr val="accent5">
                    <a:lumMod val="50000"/>
                  </a:schemeClr>
                </a:solidFill>
              </a:rPr>
              <a:t> mir gut.</a:t>
            </a:r>
            <a:endParaRPr lang="en-GB" sz="2000" b="1" dirty="0">
              <a:solidFill>
                <a:srgbClr val="115076"/>
              </a:solidFill>
            </a:endParaRPr>
          </a:p>
        </p:txBody>
      </p:sp>
      <p:sp>
        <p:nvSpPr>
          <p:cNvPr id="16" name="Speech Bubble: Rectangle with Corners Rounded 15">
            <a:extLst>
              <a:ext uri="{FF2B5EF4-FFF2-40B4-BE49-F238E27FC236}">
                <a16:creationId xmlns:a16="http://schemas.microsoft.com/office/drawing/2014/main" id="{1BCE3270-8894-479C-81E0-5B91558BF983}"/>
              </a:ext>
            </a:extLst>
          </p:cNvPr>
          <p:cNvSpPr/>
          <p:nvPr/>
        </p:nvSpPr>
        <p:spPr>
          <a:xfrm>
            <a:off x="494893" y="2631965"/>
            <a:ext cx="884939" cy="400110"/>
          </a:xfrm>
          <a:prstGeom prst="wedgeRoundRectCallout">
            <a:avLst>
              <a:gd name="adj1" fmla="val -29243"/>
              <a:gd name="adj2" fmla="val -83680"/>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Ja</a:t>
            </a:r>
            <a:r>
              <a:rPr lang="en-GB" sz="2000" dirty="0">
                <a:solidFill>
                  <a:srgbClr val="115076"/>
                </a:solidFill>
              </a:rPr>
              <a:t>!</a:t>
            </a:r>
          </a:p>
        </p:txBody>
      </p:sp>
      <p:sp>
        <p:nvSpPr>
          <p:cNvPr id="17" name="Speech Bubble: Rectangle with Corners Rounded 16">
            <a:extLst>
              <a:ext uri="{FF2B5EF4-FFF2-40B4-BE49-F238E27FC236}">
                <a16:creationId xmlns:a16="http://schemas.microsoft.com/office/drawing/2014/main" id="{030DDDFE-02D8-4337-8BF6-EA1EFDB03C4F}"/>
              </a:ext>
            </a:extLst>
          </p:cNvPr>
          <p:cNvSpPr/>
          <p:nvPr/>
        </p:nvSpPr>
        <p:spPr>
          <a:xfrm>
            <a:off x="3534661" y="3068205"/>
            <a:ext cx="7264195" cy="510543"/>
          </a:xfrm>
          <a:prstGeom prst="wedgeRoundRectCallout">
            <a:avLst>
              <a:gd name="adj1" fmla="val 36314"/>
              <a:gd name="adj2" fmla="val -80323"/>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rPr>
              <a:t>2. Der </a:t>
            </a:r>
            <a:r>
              <a:rPr lang="en-US" sz="2000" b="1" dirty="0" err="1">
                <a:solidFill>
                  <a:schemeClr val="accent5">
                    <a:lumMod val="50000"/>
                  </a:schemeClr>
                </a:solidFill>
              </a:rPr>
              <a:t>Gegenstand</a:t>
            </a:r>
            <a:r>
              <a:rPr lang="en-US" sz="2000" b="1" dirty="0">
                <a:solidFill>
                  <a:schemeClr val="accent5">
                    <a:lumMod val="50000"/>
                  </a:schemeClr>
                </a:solidFill>
              </a:rPr>
              <a:t> </a:t>
            </a:r>
            <a:r>
              <a:rPr lang="en-US" sz="2000" b="1" dirty="0" err="1">
                <a:solidFill>
                  <a:schemeClr val="accent5">
                    <a:lumMod val="50000"/>
                  </a:schemeClr>
                </a:solidFill>
              </a:rPr>
              <a:t>ist</a:t>
            </a:r>
            <a:r>
              <a:rPr lang="en-US" sz="2000" b="1" dirty="0">
                <a:solidFill>
                  <a:schemeClr val="accent5">
                    <a:lumMod val="50000"/>
                  </a:schemeClr>
                </a:solidFill>
              </a:rPr>
              <a:t> </a:t>
            </a:r>
            <a:r>
              <a:rPr lang="en-US" sz="2000" b="1" dirty="0" err="1">
                <a:solidFill>
                  <a:schemeClr val="accent5">
                    <a:lumMod val="50000"/>
                  </a:schemeClr>
                </a:solidFill>
              </a:rPr>
              <a:t>ein</a:t>
            </a:r>
            <a:r>
              <a:rPr lang="en-US" sz="2000" b="1" dirty="0">
                <a:solidFill>
                  <a:schemeClr val="accent5">
                    <a:lumMod val="50000"/>
                  </a:schemeClr>
                </a:solidFill>
              </a:rPr>
              <a:t> Bett. Das Bett </a:t>
            </a:r>
            <a:r>
              <a:rPr lang="en-US" sz="2000" b="1" dirty="0" err="1">
                <a:solidFill>
                  <a:schemeClr val="accent5">
                    <a:lumMod val="50000"/>
                  </a:schemeClr>
                </a:solidFill>
              </a:rPr>
              <a:t>ist</a:t>
            </a:r>
            <a:r>
              <a:rPr lang="en-US" sz="2000" b="1" dirty="0">
                <a:solidFill>
                  <a:schemeClr val="accent5">
                    <a:lumMod val="50000"/>
                  </a:schemeClr>
                </a:solidFill>
              </a:rPr>
              <a:t> </a:t>
            </a:r>
            <a:r>
              <a:rPr lang="en-US" sz="2000" b="1" dirty="0" err="1">
                <a:solidFill>
                  <a:schemeClr val="accent5">
                    <a:lumMod val="50000"/>
                  </a:schemeClr>
                </a:solidFill>
              </a:rPr>
              <a:t>aus</a:t>
            </a:r>
            <a:r>
              <a:rPr lang="en-US" sz="2000" b="1" dirty="0">
                <a:solidFill>
                  <a:schemeClr val="accent5">
                    <a:lumMod val="50000"/>
                  </a:schemeClr>
                </a:solidFill>
              </a:rPr>
              <a:t> </a:t>
            </a:r>
            <a:r>
              <a:rPr lang="en-US" sz="2000" b="1" dirty="0" err="1">
                <a:solidFill>
                  <a:schemeClr val="accent5">
                    <a:lumMod val="50000"/>
                  </a:schemeClr>
                </a:solidFill>
              </a:rPr>
              <a:t>Holz</a:t>
            </a:r>
            <a:r>
              <a:rPr lang="en-US" sz="2000" b="1" dirty="0">
                <a:solidFill>
                  <a:schemeClr val="accent5">
                    <a:lumMod val="50000"/>
                  </a:schemeClr>
                </a:solidFill>
              </a:rPr>
              <a:t>.</a:t>
            </a:r>
            <a:endParaRPr lang="en-GB" sz="2000" b="1" dirty="0">
              <a:solidFill>
                <a:srgbClr val="115076"/>
              </a:solidFill>
            </a:endParaRPr>
          </a:p>
        </p:txBody>
      </p:sp>
      <p:sp>
        <p:nvSpPr>
          <p:cNvPr id="18" name="Speech Bubble: Rectangle with Corners Rounded 17">
            <a:extLst>
              <a:ext uri="{FF2B5EF4-FFF2-40B4-BE49-F238E27FC236}">
                <a16:creationId xmlns:a16="http://schemas.microsoft.com/office/drawing/2014/main" id="{ED848E27-0FE1-47E6-8103-2BB309CA1BBA}"/>
              </a:ext>
            </a:extLst>
          </p:cNvPr>
          <p:cNvSpPr/>
          <p:nvPr/>
        </p:nvSpPr>
        <p:spPr>
          <a:xfrm>
            <a:off x="266003" y="3824313"/>
            <a:ext cx="2227658" cy="474913"/>
          </a:xfrm>
          <a:prstGeom prst="wedgeRoundRectCallout">
            <a:avLst>
              <a:gd name="adj1" fmla="val -36312"/>
              <a:gd name="adj2" fmla="val -134780"/>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Ist</a:t>
            </a:r>
            <a:r>
              <a:rPr lang="en-GB" sz="2000" dirty="0">
                <a:solidFill>
                  <a:srgbClr val="115076"/>
                </a:solidFill>
              </a:rPr>
              <a:t> es </a:t>
            </a:r>
            <a:r>
              <a:rPr lang="en-GB" sz="2000" dirty="0" err="1">
                <a:solidFill>
                  <a:srgbClr val="115076"/>
                </a:solidFill>
              </a:rPr>
              <a:t>dein</a:t>
            </a:r>
            <a:r>
              <a:rPr lang="en-GB" sz="2000" dirty="0">
                <a:solidFill>
                  <a:srgbClr val="115076"/>
                </a:solidFill>
              </a:rPr>
              <a:t> Bett? </a:t>
            </a:r>
          </a:p>
        </p:txBody>
      </p:sp>
      <p:sp>
        <p:nvSpPr>
          <p:cNvPr id="19" name="Speech Bubble: Rectangle with Corners Rounded 18">
            <a:extLst>
              <a:ext uri="{FF2B5EF4-FFF2-40B4-BE49-F238E27FC236}">
                <a16:creationId xmlns:a16="http://schemas.microsoft.com/office/drawing/2014/main" id="{EBFAA502-E79B-4356-85D4-43FE0DCBD145}"/>
              </a:ext>
            </a:extLst>
          </p:cNvPr>
          <p:cNvSpPr/>
          <p:nvPr/>
        </p:nvSpPr>
        <p:spPr>
          <a:xfrm>
            <a:off x="8875821" y="4127016"/>
            <a:ext cx="2983167" cy="400110"/>
          </a:xfrm>
          <a:prstGeom prst="wedgeRoundRectCallout">
            <a:avLst>
              <a:gd name="adj1" fmla="val 25777"/>
              <a:gd name="adj2" fmla="val -145804"/>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Nein</a:t>
            </a:r>
            <a:r>
              <a:rPr lang="en-GB" sz="2000" dirty="0">
                <a:solidFill>
                  <a:srgbClr val="115076"/>
                </a:solidFill>
              </a:rPr>
              <a:t>, es </a:t>
            </a:r>
            <a:r>
              <a:rPr lang="en-GB" sz="2000" dirty="0" err="1">
                <a:solidFill>
                  <a:srgbClr val="115076"/>
                </a:solidFill>
              </a:rPr>
              <a:t>ist</a:t>
            </a:r>
            <a:r>
              <a:rPr lang="en-GB" sz="2000" dirty="0">
                <a:solidFill>
                  <a:srgbClr val="115076"/>
                </a:solidFill>
              </a:rPr>
              <a:t> </a:t>
            </a:r>
            <a:r>
              <a:rPr lang="en-GB" sz="2000" dirty="0" err="1">
                <a:solidFill>
                  <a:srgbClr val="115076"/>
                </a:solidFill>
              </a:rPr>
              <a:t>Omas</a:t>
            </a:r>
            <a:r>
              <a:rPr lang="en-GB" sz="2000" dirty="0">
                <a:solidFill>
                  <a:srgbClr val="115076"/>
                </a:solidFill>
              </a:rPr>
              <a:t> Bett!</a:t>
            </a:r>
          </a:p>
        </p:txBody>
      </p:sp>
      <p:sp>
        <p:nvSpPr>
          <p:cNvPr id="20" name="Speech Bubble: Rectangle with Corners Rounded 19">
            <a:extLst>
              <a:ext uri="{FF2B5EF4-FFF2-40B4-BE49-F238E27FC236}">
                <a16:creationId xmlns:a16="http://schemas.microsoft.com/office/drawing/2014/main" id="{A30B525B-4113-4220-B275-68777D79F5AA}"/>
              </a:ext>
            </a:extLst>
          </p:cNvPr>
          <p:cNvSpPr/>
          <p:nvPr/>
        </p:nvSpPr>
        <p:spPr>
          <a:xfrm>
            <a:off x="266003" y="4716487"/>
            <a:ext cx="7803191" cy="510543"/>
          </a:xfrm>
          <a:prstGeom prst="wedgeRoundRectCallout">
            <a:avLst>
              <a:gd name="adj1" fmla="val -29676"/>
              <a:gd name="adj2" fmla="val -116399"/>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rPr>
              <a:t>3. Der </a:t>
            </a:r>
            <a:r>
              <a:rPr lang="en-US" sz="2000" b="1" dirty="0" err="1">
                <a:solidFill>
                  <a:schemeClr val="accent5">
                    <a:lumMod val="50000"/>
                  </a:schemeClr>
                </a:solidFill>
              </a:rPr>
              <a:t>Gegenstand</a:t>
            </a:r>
            <a:r>
              <a:rPr lang="en-US" sz="2000" b="1" dirty="0">
                <a:solidFill>
                  <a:schemeClr val="accent5">
                    <a:lumMod val="50000"/>
                  </a:schemeClr>
                </a:solidFill>
              </a:rPr>
              <a:t> </a:t>
            </a:r>
            <a:r>
              <a:rPr lang="en-US" sz="2000" b="1" dirty="0" err="1">
                <a:solidFill>
                  <a:schemeClr val="accent5">
                    <a:lumMod val="50000"/>
                  </a:schemeClr>
                </a:solidFill>
              </a:rPr>
              <a:t>ist</a:t>
            </a:r>
            <a:r>
              <a:rPr lang="en-US" sz="2000" b="1" dirty="0">
                <a:solidFill>
                  <a:schemeClr val="accent5">
                    <a:lumMod val="50000"/>
                  </a:schemeClr>
                </a:solidFill>
              </a:rPr>
              <a:t> </a:t>
            </a:r>
            <a:r>
              <a:rPr lang="en-US" sz="2000" b="1" dirty="0" err="1">
                <a:solidFill>
                  <a:schemeClr val="accent5">
                    <a:lumMod val="50000"/>
                  </a:schemeClr>
                </a:solidFill>
              </a:rPr>
              <a:t>eine</a:t>
            </a:r>
            <a:r>
              <a:rPr lang="en-US" sz="2000" b="1" dirty="0">
                <a:solidFill>
                  <a:schemeClr val="accent5">
                    <a:lumMod val="50000"/>
                  </a:schemeClr>
                </a:solidFill>
              </a:rPr>
              <a:t> Blume. Die Blume </a:t>
            </a:r>
            <a:r>
              <a:rPr lang="en-US" sz="2000" b="1" dirty="0" err="1">
                <a:solidFill>
                  <a:schemeClr val="accent5">
                    <a:lumMod val="50000"/>
                  </a:schemeClr>
                </a:solidFill>
              </a:rPr>
              <a:t>wächst</a:t>
            </a:r>
            <a:r>
              <a:rPr lang="en-US" sz="2000" b="1" dirty="0">
                <a:solidFill>
                  <a:schemeClr val="accent5">
                    <a:lumMod val="50000"/>
                  </a:schemeClr>
                </a:solidFill>
              </a:rPr>
              <a:t> </a:t>
            </a:r>
            <a:r>
              <a:rPr lang="en-US" sz="2000" b="1" dirty="0" err="1">
                <a:solidFill>
                  <a:schemeClr val="accent5">
                    <a:lumMod val="50000"/>
                  </a:schemeClr>
                </a:solidFill>
              </a:rPr>
              <a:t>im</a:t>
            </a:r>
            <a:r>
              <a:rPr lang="en-US" sz="2000" b="1" dirty="0">
                <a:solidFill>
                  <a:schemeClr val="accent5">
                    <a:lumMod val="50000"/>
                  </a:schemeClr>
                </a:solidFill>
              </a:rPr>
              <a:t> </a:t>
            </a:r>
            <a:r>
              <a:rPr lang="en-US" sz="2000" b="1" dirty="0" err="1">
                <a:solidFill>
                  <a:schemeClr val="accent5">
                    <a:lumMod val="50000"/>
                  </a:schemeClr>
                </a:solidFill>
              </a:rPr>
              <a:t>Juni</a:t>
            </a:r>
            <a:r>
              <a:rPr lang="en-US" sz="2000" b="1" dirty="0">
                <a:solidFill>
                  <a:schemeClr val="accent5">
                    <a:lumMod val="50000"/>
                  </a:schemeClr>
                </a:solidFill>
              </a:rPr>
              <a:t>.</a:t>
            </a:r>
            <a:endParaRPr lang="en-GB" sz="2000" b="1" dirty="0">
              <a:solidFill>
                <a:srgbClr val="115076"/>
              </a:solidFill>
            </a:endParaRPr>
          </a:p>
        </p:txBody>
      </p:sp>
      <p:sp>
        <p:nvSpPr>
          <p:cNvPr id="21" name="TextBox 20">
            <a:extLst>
              <a:ext uri="{FF2B5EF4-FFF2-40B4-BE49-F238E27FC236}">
                <a16:creationId xmlns:a16="http://schemas.microsoft.com/office/drawing/2014/main" id="{3CBFD82F-E157-409F-88C3-B4124A914DF2}"/>
              </a:ext>
            </a:extLst>
          </p:cNvPr>
          <p:cNvSpPr txBox="1"/>
          <p:nvPr/>
        </p:nvSpPr>
        <p:spPr>
          <a:xfrm>
            <a:off x="466470" y="5318411"/>
            <a:ext cx="10332386" cy="400110"/>
          </a:xfrm>
          <a:prstGeom prst="rect">
            <a:avLst/>
          </a:prstGeom>
          <a:noFill/>
        </p:spPr>
        <p:txBody>
          <a:bodyPr wrap="square" rtlCol="0">
            <a:spAutoFit/>
          </a:bodyPr>
          <a:lstStyle/>
          <a:p>
            <a:r>
              <a:rPr lang="en-US" sz="2000" b="1" dirty="0">
                <a:solidFill>
                  <a:srgbClr val="FF6600"/>
                </a:solidFill>
                <a:sym typeface="Wingdings" panose="05000000000000000000" pitchFamily="2" charset="2"/>
              </a:rPr>
              <a:t> 3. </a:t>
            </a:r>
            <a:r>
              <a:rPr lang="en-US" sz="2000" b="1" dirty="0">
                <a:solidFill>
                  <a:srgbClr val="FF6600"/>
                </a:solidFill>
              </a:rPr>
              <a:t>Der </a:t>
            </a:r>
            <a:r>
              <a:rPr lang="en-US" sz="2000" b="1" dirty="0" err="1">
                <a:solidFill>
                  <a:srgbClr val="FF6600"/>
                </a:solidFill>
              </a:rPr>
              <a:t>Gegenstand</a:t>
            </a:r>
            <a:r>
              <a:rPr lang="en-US" sz="2000" b="1" dirty="0">
                <a:solidFill>
                  <a:srgbClr val="FF6600"/>
                </a:solidFill>
              </a:rPr>
              <a:t> </a:t>
            </a:r>
            <a:r>
              <a:rPr lang="en-US" sz="2000" b="1" dirty="0" err="1">
                <a:solidFill>
                  <a:srgbClr val="FF6600"/>
                </a:solidFill>
              </a:rPr>
              <a:t>ist</a:t>
            </a:r>
            <a:r>
              <a:rPr lang="en-US" sz="2000" b="1" dirty="0">
                <a:solidFill>
                  <a:srgbClr val="FF6600"/>
                </a:solidFill>
              </a:rPr>
              <a:t> </a:t>
            </a:r>
            <a:r>
              <a:rPr lang="en-US" sz="2000" b="1" dirty="0" err="1">
                <a:solidFill>
                  <a:srgbClr val="FF6600"/>
                </a:solidFill>
              </a:rPr>
              <a:t>eine</a:t>
            </a:r>
            <a:r>
              <a:rPr lang="en-US" sz="2000" b="1" dirty="0">
                <a:solidFill>
                  <a:srgbClr val="FF6600"/>
                </a:solidFill>
              </a:rPr>
              <a:t> Blume, die </a:t>
            </a:r>
            <a:r>
              <a:rPr lang="en-US" sz="2000" b="1" dirty="0" err="1">
                <a:solidFill>
                  <a:srgbClr val="FF6600"/>
                </a:solidFill>
              </a:rPr>
              <a:t>im</a:t>
            </a:r>
            <a:r>
              <a:rPr lang="en-US" sz="2000" b="1" dirty="0">
                <a:solidFill>
                  <a:srgbClr val="FF6600"/>
                </a:solidFill>
              </a:rPr>
              <a:t> </a:t>
            </a:r>
            <a:r>
              <a:rPr lang="en-US" sz="2000" b="1" dirty="0" err="1">
                <a:solidFill>
                  <a:srgbClr val="FF6600"/>
                </a:solidFill>
              </a:rPr>
              <a:t>Juni</a:t>
            </a:r>
            <a:r>
              <a:rPr lang="en-US" sz="2000" b="1" dirty="0">
                <a:solidFill>
                  <a:srgbClr val="FF6600"/>
                </a:solidFill>
              </a:rPr>
              <a:t> </a:t>
            </a:r>
            <a:r>
              <a:rPr lang="en-US" sz="2000" b="1" dirty="0" err="1">
                <a:solidFill>
                  <a:srgbClr val="FF6600"/>
                </a:solidFill>
              </a:rPr>
              <a:t>wächst</a:t>
            </a:r>
            <a:r>
              <a:rPr lang="en-US" sz="2000" b="1" dirty="0">
                <a:solidFill>
                  <a:srgbClr val="FF6600"/>
                </a:solidFill>
              </a:rPr>
              <a:t>.</a:t>
            </a:r>
          </a:p>
        </p:txBody>
      </p:sp>
      <p:sp>
        <p:nvSpPr>
          <p:cNvPr id="22" name="Speech Bubble: Rectangle with Corners Rounded 21">
            <a:extLst>
              <a:ext uri="{FF2B5EF4-FFF2-40B4-BE49-F238E27FC236}">
                <a16:creationId xmlns:a16="http://schemas.microsoft.com/office/drawing/2014/main" id="{015C5599-6E00-4DD7-A5F3-55EDFAC6FBFD}"/>
              </a:ext>
            </a:extLst>
          </p:cNvPr>
          <p:cNvSpPr/>
          <p:nvPr/>
        </p:nvSpPr>
        <p:spPr>
          <a:xfrm>
            <a:off x="9434571" y="5284621"/>
            <a:ext cx="2237941" cy="804638"/>
          </a:xfrm>
          <a:prstGeom prst="wedgeRoundRectCallout">
            <a:avLst>
              <a:gd name="adj1" fmla="val 31788"/>
              <a:gd name="adj2" fmla="val -87718"/>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Ist</a:t>
            </a:r>
            <a:r>
              <a:rPr lang="en-GB" sz="2000" dirty="0">
                <a:solidFill>
                  <a:srgbClr val="115076"/>
                </a:solidFill>
              </a:rPr>
              <a:t> es </a:t>
            </a:r>
            <a:r>
              <a:rPr lang="en-GB" sz="2000" dirty="0" err="1">
                <a:solidFill>
                  <a:srgbClr val="115076"/>
                </a:solidFill>
              </a:rPr>
              <a:t>eine</a:t>
            </a:r>
            <a:r>
              <a:rPr lang="en-GB" sz="2000" dirty="0">
                <a:solidFill>
                  <a:srgbClr val="115076"/>
                </a:solidFill>
              </a:rPr>
              <a:t> </a:t>
            </a:r>
            <a:r>
              <a:rPr lang="en-GB" sz="2000" dirty="0" err="1">
                <a:solidFill>
                  <a:srgbClr val="115076"/>
                </a:solidFill>
              </a:rPr>
              <a:t>Sonnenblume</a:t>
            </a:r>
            <a:r>
              <a:rPr lang="en-GB" sz="2000" dirty="0">
                <a:solidFill>
                  <a:srgbClr val="115076"/>
                </a:solidFill>
              </a:rPr>
              <a:t>?</a:t>
            </a:r>
          </a:p>
        </p:txBody>
      </p:sp>
      <p:sp>
        <p:nvSpPr>
          <p:cNvPr id="23" name="Speech Bubble: Rectangle with Corners Rounded 22">
            <a:extLst>
              <a:ext uri="{FF2B5EF4-FFF2-40B4-BE49-F238E27FC236}">
                <a16:creationId xmlns:a16="http://schemas.microsoft.com/office/drawing/2014/main" id="{BC7013CF-19A8-44B7-AC52-60C9717FC32E}"/>
              </a:ext>
            </a:extLst>
          </p:cNvPr>
          <p:cNvSpPr/>
          <p:nvPr/>
        </p:nvSpPr>
        <p:spPr>
          <a:xfrm>
            <a:off x="677866" y="5864403"/>
            <a:ext cx="1067808" cy="400110"/>
          </a:xfrm>
          <a:prstGeom prst="wedgeRoundRectCallout">
            <a:avLst>
              <a:gd name="adj1" fmla="val -22335"/>
              <a:gd name="adj2" fmla="val -9060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Ja</a:t>
            </a:r>
            <a:r>
              <a:rPr lang="en-GB" sz="2000" dirty="0">
                <a:solidFill>
                  <a:srgbClr val="115076"/>
                </a:solidFill>
              </a:rPr>
              <a:t>!</a:t>
            </a:r>
          </a:p>
        </p:txBody>
      </p:sp>
      <p:pic>
        <p:nvPicPr>
          <p:cNvPr id="1026" name="Picture 2" descr="Sunflower, Summer, Plant, Garden, Flower, Orange, Field">
            <a:extLst>
              <a:ext uri="{FF2B5EF4-FFF2-40B4-BE49-F238E27FC236}">
                <a16:creationId xmlns:a16="http://schemas.microsoft.com/office/drawing/2014/main" id="{1A9D9A89-9BFC-4C04-8DE4-0E02464F94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83690" y="4716487"/>
            <a:ext cx="1314217" cy="1325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8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animBg="1"/>
      <p:bldP spid="15" grpId="0" animBg="1"/>
      <p:bldP spid="16" grpId="0" animBg="1"/>
      <p:bldP spid="17" grpId="0" animBg="1"/>
      <p:bldP spid="18" grpId="0" animBg="1"/>
      <p:bldP spid="19" grpId="0" animBg="1"/>
      <p:bldP spid="20" grpId="0" animBg="1"/>
      <p:bldP spid="21" grpId="0"/>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811"/>
            <a:ext cx="5797095" cy="869950"/>
          </a:xfrm>
          <a:prstGeom prst="rect">
            <a:avLst/>
          </a:prstGeom>
        </p:spPr>
      </p:pic>
      <p:sp>
        <p:nvSpPr>
          <p:cNvPr id="4" name="Title 3"/>
          <p:cNvSpPr>
            <a:spLocks noGrp="1"/>
          </p:cNvSpPr>
          <p:nvPr>
            <p:ph type="title"/>
          </p:nvPr>
        </p:nvSpPr>
        <p:spPr>
          <a:xfrm>
            <a:off x="-65823" y="238459"/>
            <a:ext cx="5862918" cy="707849"/>
          </a:xfrm>
        </p:spPr>
        <p:txBody>
          <a:bodyPr>
            <a:normAutofit/>
          </a:bodyPr>
          <a:lstStyle/>
          <a:p>
            <a:r>
              <a:rPr lang="en-GB" sz="3600" b="1" dirty="0" err="1">
                <a:solidFill>
                  <a:schemeClr val="bg1"/>
                </a:solidFill>
              </a:rPr>
              <a:t>Welcher</a:t>
            </a:r>
            <a:r>
              <a:rPr lang="en-GB" sz="3600" b="1" dirty="0">
                <a:solidFill>
                  <a:schemeClr val="bg1"/>
                </a:solidFill>
              </a:rPr>
              <a:t> </a:t>
            </a:r>
            <a:r>
              <a:rPr lang="en-GB" sz="3600" b="1" dirty="0" err="1">
                <a:solidFill>
                  <a:schemeClr val="bg1"/>
                </a:solidFill>
              </a:rPr>
              <a:t>Gegenstand</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68818" y="199519"/>
            <a:ext cx="1612055" cy="47013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08693573-3B18-4ED0-8DCD-274382E79C18}"/>
              </a:ext>
            </a:extLst>
          </p:cNvPr>
          <p:cNvSpPr txBox="1"/>
          <p:nvPr/>
        </p:nvSpPr>
        <p:spPr>
          <a:xfrm>
            <a:off x="5470992" y="299383"/>
            <a:ext cx="6290701" cy="830997"/>
          </a:xfrm>
          <a:prstGeom prst="rect">
            <a:avLst/>
          </a:prstGeom>
          <a:noFill/>
        </p:spPr>
        <p:txBody>
          <a:bodyPr wrap="square" rtlCol="0">
            <a:spAutoFit/>
          </a:bodyPr>
          <a:lstStyle/>
          <a:p>
            <a:r>
              <a:rPr lang="en-US" sz="2400" dirty="0">
                <a:solidFill>
                  <a:schemeClr val="accent5">
                    <a:lumMod val="50000"/>
                  </a:schemeClr>
                </a:solidFill>
              </a:rPr>
              <a:t>Mia und Wolfgang </a:t>
            </a:r>
            <a:r>
              <a:rPr lang="en-US" sz="2400" dirty="0" err="1">
                <a:solidFill>
                  <a:schemeClr val="accent5">
                    <a:lumMod val="50000"/>
                  </a:schemeClr>
                </a:solidFill>
              </a:rPr>
              <a:t>machen</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t>
            </a:r>
          </a:p>
          <a:p>
            <a:r>
              <a:rPr lang="en-US" sz="2400" dirty="0" err="1">
                <a:solidFill>
                  <a:schemeClr val="accent5">
                    <a:lumMod val="50000"/>
                  </a:schemeClr>
                </a:solidFill>
              </a:rPr>
              <a:t>Ratespiel</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nur</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1- 6. </a:t>
            </a:r>
          </a:p>
        </p:txBody>
      </p:sp>
      <p:sp>
        <p:nvSpPr>
          <p:cNvPr id="7" name="TextBox 6">
            <a:extLst>
              <a:ext uri="{FF2B5EF4-FFF2-40B4-BE49-F238E27FC236}">
                <a16:creationId xmlns:a16="http://schemas.microsoft.com/office/drawing/2014/main" id="{849EAD89-1938-422C-A91E-CB64D8682A1A}"/>
              </a:ext>
            </a:extLst>
          </p:cNvPr>
          <p:cNvSpPr txBox="1"/>
          <p:nvPr/>
        </p:nvSpPr>
        <p:spPr>
          <a:xfrm>
            <a:off x="1606214" y="2158665"/>
            <a:ext cx="10332386" cy="400110"/>
          </a:xfrm>
          <a:prstGeom prst="rect">
            <a:avLst/>
          </a:prstGeom>
          <a:noFill/>
        </p:spPr>
        <p:txBody>
          <a:bodyPr wrap="square" rtlCol="0">
            <a:spAutoFit/>
          </a:bodyPr>
          <a:lstStyle/>
          <a:p>
            <a:r>
              <a:rPr lang="en-US" sz="2000" b="1" dirty="0">
                <a:solidFill>
                  <a:srgbClr val="FF6600"/>
                </a:solidFill>
                <a:sym typeface="Wingdings" panose="05000000000000000000" pitchFamily="2" charset="2"/>
              </a:rPr>
              <a:t> 4. </a:t>
            </a:r>
            <a:r>
              <a:rPr lang="en-US" sz="2000" b="1" dirty="0">
                <a:solidFill>
                  <a:srgbClr val="FF6600"/>
                </a:solidFill>
              </a:rPr>
              <a:t>Der </a:t>
            </a:r>
            <a:r>
              <a:rPr lang="en-US" sz="2000" b="1" dirty="0" err="1">
                <a:solidFill>
                  <a:srgbClr val="FF6600"/>
                </a:solidFill>
              </a:rPr>
              <a:t>Gegenstand</a:t>
            </a:r>
            <a:r>
              <a:rPr lang="en-US" sz="2000" b="1" dirty="0">
                <a:solidFill>
                  <a:srgbClr val="FF6600"/>
                </a:solidFill>
              </a:rPr>
              <a:t> </a:t>
            </a:r>
            <a:r>
              <a:rPr lang="en-US" sz="2000" b="1" dirty="0" err="1">
                <a:solidFill>
                  <a:srgbClr val="FF6600"/>
                </a:solidFill>
              </a:rPr>
              <a:t>ist</a:t>
            </a:r>
            <a:r>
              <a:rPr lang="en-US" sz="2000" b="1" dirty="0">
                <a:solidFill>
                  <a:srgbClr val="FF6600"/>
                </a:solidFill>
              </a:rPr>
              <a:t> </a:t>
            </a:r>
            <a:r>
              <a:rPr lang="en-US" sz="2000" b="1" dirty="0" err="1">
                <a:solidFill>
                  <a:srgbClr val="FF6600"/>
                </a:solidFill>
              </a:rPr>
              <a:t>eine</a:t>
            </a:r>
            <a:r>
              <a:rPr lang="en-US" sz="2000" b="1" dirty="0">
                <a:solidFill>
                  <a:srgbClr val="FF6600"/>
                </a:solidFill>
              </a:rPr>
              <a:t> Person, die </a:t>
            </a:r>
            <a:r>
              <a:rPr lang="en-US" sz="2000" b="1" dirty="0" err="1">
                <a:solidFill>
                  <a:srgbClr val="FF6600"/>
                </a:solidFill>
              </a:rPr>
              <a:t>nicht</a:t>
            </a:r>
            <a:r>
              <a:rPr lang="en-US" sz="2000" b="1" dirty="0">
                <a:solidFill>
                  <a:srgbClr val="FF6600"/>
                </a:solidFill>
              </a:rPr>
              <a:t> </a:t>
            </a:r>
            <a:r>
              <a:rPr lang="en-US" sz="2000" b="1" dirty="0" err="1">
                <a:solidFill>
                  <a:srgbClr val="FF6600"/>
                </a:solidFill>
              </a:rPr>
              <a:t>dient</a:t>
            </a:r>
            <a:r>
              <a:rPr lang="en-US" sz="2000" b="1" dirty="0">
                <a:solidFill>
                  <a:srgbClr val="FF6600"/>
                </a:solidFill>
              </a:rPr>
              <a:t>.</a:t>
            </a:r>
          </a:p>
        </p:txBody>
      </p:sp>
      <p:sp>
        <p:nvSpPr>
          <p:cNvPr id="9" name="TextBox 8">
            <a:extLst>
              <a:ext uri="{FF2B5EF4-FFF2-40B4-BE49-F238E27FC236}">
                <a16:creationId xmlns:a16="http://schemas.microsoft.com/office/drawing/2014/main" id="{295F57F1-D232-49A6-9122-2498F1B4C55C}"/>
              </a:ext>
            </a:extLst>
          </p:cNvPr>
          <p:cNvSpPr txBox="1"/>
          <p:nvPr/>
        </p:nvSpPr>
        <p:spPr>
          <a:xfrm>
            <a:off x="3667354" y="3322565"/>
            <a:ext cx="6360667" cy="400110"/>
          </a:xfrm>
          <a:prstGeom prst="rect">
            <a:avLst/>
          </a:prstGeom>
          <a:noFill/>
        </p:spPr>
        <p:txBody>
          <a:bodyPr wrap="square" rtlCol="0">
            <a:spAutoFit/>
          </a:bodyPr>
          <a:lstStyle/>
          <a:p>
            <a:r>
              <a:rPr lang="en-US" sz="2000" b="1" dirty="0">
                <a:solidFill>
                  <a:srgbClr val="FF6600"/>
                </a:solidFill>
                <a:sym typeface="Wingdings" panose="05000000000000000000" pitchFamily="2" charset="2"/>
              </a:rPr>
              <a:t> 5. </a:t>
            </a:r>
            <a:r>
              <a:rPr lang="en-US" sz="2000" b="1" dirty="0">
                <a:solidFill>
                  <a:srgbClr val="FF6600"/>
                </a:solidFill>
              </a:rPr>
              <a:t>Der </a:t>
            </a:r>
            <a:r>
              <a:rPr lang="en-US" sz="2000" b="1" dirty="0" err="1">
                <a:solidFill>
                  <a:srgbClr val="FF6600"/>
                </a:solidFill>
              </a:rPr>
              <a:t>Gegenstand</a:t>
            </a:r>
            <a:r>
              <a:rPr lang="en-US" sz="2000" b="1" dirty="0">
                <a:solidFill>
                  <a:srgbClr val="FF6600"/>
                </a:solidFill>
              </a:rPr>
              <a:t> </a:t>
            </a:r>
            <a:r>
              <a:rPr lang="en-US" sz="2000" b="1" dirty="0" err="1">
                <a:solidFill>
                  <a:srgbClr val="FF6600"/>
                </a:solidFill>
              </a:rPr>
              <a:t>ist</a:t>
            </a:r>
            <a:r>
              <a:rPr lang="en-US" sz="2000" b="1" dirty="0">
                <a:solidFill>
                  <a:srgbClr val="FF6600"/>
                </a:solidFill>
              </a:rPr>
              <a:t> </a:t>
            </a:r>
            <a:r>
              <a:rPr lang="en-US" sz="2000" b="1" dirty="0" err="1">
                <a:solidFill>
                  <a:srgbClr val="FF6600"/>
                </a:solidFill>
              </a:rPr>
              <a:t>ein</a:t>
            </a:r>
            <a:r>
              <a:rPr lang="en-US" sz="2000" b="1" dirty="0">
                <a:solidFill>
                  <a:srgbClr val="FF6600"/>
                </a:solidFill>
              </a:rPr>
              <a:t> Sport, der </a:t>
            </a:r>
            <a:r>
              <a:rPr lang="en-US" sz="2000" b="1" dirty="0" err="1">
                <a:solidFill>
                  <a:srgbClr val="FF6600"/>
                </a:solidFill>
              </a:rPr>
              <a:t>beliebt</a:t>
            </a:r>
            <a:r>
              <a:rPr lang="en-US" sz="2000" b="1" dirty="0">
                <a:solidFill>
                  <a:srgbClr val="FF6600"/>
                </a:solidFill>
              </a:rPr>
              <a:t> </a:t>
            </a:r>
            <a:r>
              <a:rPr lang="en-US" sz="2000" b="1" dirty="0" err="1">
                <a:solidFill>
                  <a:srgbClr val="FF6600"/>
                </a:solidFill>
              </a:rPr>
              <a:t>ist</a:t>
            </a:r>
            <a:r>
              <a:rPr lang="en-US" sz="2000" b="1" dirty="0">
                <a:solidFill>
                  <a:srgbClr val="FF6600"/>
                </a:solidFill>
              </a:rPr>
              <a:t>.</a:t>
            </a:r>
          </a:p>
        </p:txBody>
      </p:sp>
      <p:pic>
        <p:nvPicPr>
          <p:cNvPr id="13" name="Picture 12" descr="A picture containing text, vector graphics&#10;&#10;Description automatically generated">
            <a:extLst>
              <a:ext uri="{FF2B5EF4-FFF2-40B4-BE49-F238E27FC236}">
                <a16:creationId xmlns:a16="http://schemas.microsoft.com/office/drawing/2014/main" id="{D1917A1B-E56D-40A0-A636-63B131AE10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23" y="795816"/>
            <a:ext cx="1126432" cy="1297632"/>
          </a:xfrm>
          <a:prstGeom prst="rect">
            <a:avLst/>
          </a:prstGeom>
        </p:spPr>
      </p:pic>
      <p:sp>
        <p:nvSpPr>
          <p:cNvPr id="15" name="Speech Bubble: Rectangle with Corners Rounded 14">
            <a:extLst>
              <a:ext uri="{FF2B5EF4-FFF2-40B4-BE49-F238E27FC236}">
                <a16:creationId xmlns:a16="http://schemas.microsoft.com/office/drawing/2014/main" id="{78002D0A-6A82-4F22-A447-7E2F7DC50C22}"/>
              </a:ext>
            </a:extLst>
          </p:cNvPr>
          <p:cNvSpPr/>
          <p:nvPr/>
        </p:nvSpPr>
        <p:spPr>
          <a:xfrm>
            <a:off x="963778" y="1638413"/>
            <a:ext cx="7749916" cy="510543"/>
          </a:xfrm>
          <a:prstGeom prst="wedgeRoundRectCallout">
            <a:avLst>
              <a:gd name="adj1" fmla="val -52047"/>
              <a:gd name="adj2" fmla="val -83835"/>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rPr>
              <a:t>4. Der “</a:t>
            </a:r>
            <a:r>
              <a:rPr lang="en-US" sz="2000" b="1" dirty="0" err="1">
                <a:solidFill>
                  <a:schemeClr val="accent5">
                    <a:lumMod val="50000"/>
                  </a:schemeClr>
                </a:solidFill>
              </a:rPr>
              <a:t>Gegenstand</a:t>
            </a:r>
            <a:r>
              <a:rPr lang="en-US" sz="2000" b="1" dirty="0">
                <a:solidFill>
                  <a:schemeClr val="accent5">
                    <a:lumMod val="50000"/>
                  </a:schemeClr>
                </a:solidFill>
              </a:rPr>
              <a:t>” </a:t>
            </a:r>
            <a:r>
              <a:rPr lang="en-US" sz="2000" b="1" dirty="0" err="1">
                <a:solidFill>
                  <a:schemeClr val="accent5">
                    <a:lumMod val="50000"/>
                  </a:schemeClr>
                </a:solidFill>
              </a:rPr>
              <a:t>ist</a:t>
            </a:r>
            <a:r>
              <a:rPr lang="en-US" sz="2000" b="1" dirty="0">
                <a:solidFill>
                  <a:schemeClr val="accent5">
                    <a:lumMod val="50000"/>
                  </a:schemeClr>
                </a:solidFill>
              </a:rPr>
              <a:t> </a:t>
            </a:r>
            <a:r>
              <a:rPr lang="en-US" sz="2000" b="1" dirty="0" err="1">
                <a:solidFill>
                  <a:schemeClr val="accent5">
                    <a:lumMod val="50000"/>
                  </a:schemeClr>
                </a:solidFill>
              </a:rPr>
              <a:t>eine</a:t>
            </a:r>
            <a:r>
              <a:rPr lang="en-US" sz="2000" b="1" dirty="0">
                <a:solidFill>
                  <a:schemeClr val="accent5">
                    <a:lumMod val="50000"/>
                  </a:schemeClr>
                </a:solidFill>
              </a:rPr>
              <a:t> Person. Die Person </a:t>
            </a:r>
            <a:r>
              <a:rPr lang="en-US" sz="2000" b="1" dirty="0" err="1">
                <a:solidFill>
                  <a:schemeClr val="accent5">
                    <a:lumMod val="50000"/>
                  </a:schemeClr>
                </a:solidFill>
              </a:rPr>
              <a:t>dient</a:t>
            </a:r>
            <a:r>
              <a:rPr lang="en-US" sz="2000" b="1" dirty="0">
                <a:solidFill>
                  <a:schemeClr val="accent5">
                    <a:lumMod val="50000"/>
                  </a:schemeClr>
                </a:solidFill>
              </a:rPr>
              <a:t> </a:t>
            </a:r>
            <a:r>
              <a:rPr lang="en-US" sz="2000" b="1" dirty="0" err="1">
                <a:solidFill>
                  <a:schemeClr val="accent5">
                    <a:lumMod val="50000"/>
                  </a:schemeClr>
                </a:solidFill>
              </a:rPr>
              <a:t>nicht</a:t>
            </a:r>
            <a:r>
              <a:rPr lang="en-US" sz="2000" b="1" dirty="0">
                <a:solidFill>
                  <a:schemeClr val="accent5">
                    <a:lumMod val="50000"/>
                  </a:schemeClr>
                </a:solidFill>
              </a:rPr>
              <a:t>.</a:t>
            </a:r>
            <a:endParaRPr lang="en-GB" sz="2000" b="1" dirty="0">
              <a:solidFill>
                <a:srgbClr val="115076"/>
              </a:solidFill>
            </a:endParaRPr>
          </a:p>
        </p:txBody>
      </p:sp>
      <p:sp>
        <p:nvSpPr>
          <p:cNvPr id="16" name="Speech Bubble: Rectangle with Corners Rounded 15">
            <a:extLst>
              <a:ext uri="{FF2B5EF4-FFF2-40B4-BE49-F238E27FC236}">
                <a16:creationId xmlns:a16="http://schemas.microsoft.com/office/drawing/2014/main" id="{1BCE3270-8894-479C-81E0-5B91558BF983}"/>
              </a:ext>
            </a:extLst>
          </p:cNvPr>
          <p:cNvSpPr/>
          <p:nvPr/>
        </p:nvSpPr>
        <p:spPr>
          <a:xfrm>
            <a:off x="253400" y="2345395"/>
            <a:ext cx="659953" cy="400110"/>
          </a:xfrm>
          <a:prstGeom prst="wedgeRoundRectCallout">
            <a:avLst>
              <a:gd name="adj1" fmla="val -18387"/>
              <a:gd name="adj2" fmla="val -107919"/>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Ja</a:t>
            </a:r>
            <a:r>
              <a:rPr lang="en-GB" sz="2000" dirty="0">
                <a:solidFill>
                  <a:srgbClr val="115076"/>
                </a:solidFill>
              </a:rPr>
              <a:t>!</a:t>
            </a:r>
          </a:p>
        </p:txBody>
      </p:sp>
      <p:sp>
        <p:nvSpPr>
          <p:cNvPr id="17" name="Speech Bubble: Rectangle with Corners Rounded 16">
            <a:extLst>
              <a:ext uri="{FF2B5EF4-FFF2-40B4-BE49-F238E27FC236}">
                <a16:creationId xmlns:a16="http://schemas.microsoft.com/office/drawing/2014/main" id="{030DDDFE-02D8-4337-8BF6-EA1EFDB03C4F}"/>
              </a:ext>
            </a:extLst>
          </p:cNvPr>
          <p:cNvSpPr/>
          <p:nvPr/>
        </p:nvSpPr>
        <p:spPr>
          <a:xfrm>
            <a:off x="3308242" y="2794191"/>
            <a:ext cx="6719779" cy="510543"/>
          </a:xfrm>
          <a:prstGeom prst="wedgeRoundRectCallout">
            <a:avLst>
              <a:gd name="adj1" fmla="val 36520"/>
              <a:gd name="adj2" fmla="val -91178"/>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rPr>
              <a:t>5. Der </a:t>
            </a:r>
            <a:r>
              <a:rPr lang="en-US" sz="2000" b="1" dirty="0" err="1">
                <a:solidFill>
                  <a:schemeClr val="accent5">
                    <a:lumMod val="50000"/>
                  </a:schemeClr>
                </a:solidFill>
              </a:rPr>
              <a:t>Gegenstand</a:t>
            </a:r>
            <a:r>
              <a:rPr lang="en-US" sz="2000" b="1" dirty="0">
                <a:solidFill>
                  <a:schemeClr val="accent5">
                    <a:lumMod val="50000"/>
                  </a:schemeClr>
                </a:solidFill>
              </a:rPr>
              <a:t> </a:t>
            </a:r>
            <a:r>
              <a:rPr lang="en-US" sz="2000" b="1" dirty="0" err="1">
                <a:solidFill>
                  <a:schemeClr val="accent5">
                    <a:lumMod val="50000"/>
                  </a:schemeClr>
                </a:solidFill>
              </a:rPr>
              <a:t>ist</a:t>
            </a:r>
            <a:r>
              <a:rPr lang="en-US" sz="2000" b="1" dirty="0">
                <a:solidFill>
                  <a:schemeClr val="accent5">
                    <a:lumMod val="50000"/>
                  </a:schemeClr>
                </a:solidFill>
              </a:rPr>
              <a:t> </a:t>
            </a:r>
            <a:r>
              <a:rPr lang="en-US" sz="2000" b="1" dirty="0" err="1">
                <a:solidFill>
                  <a:schemeClr val="accent5">
                    <a:lumMod val="50000"/>
                  </a:schemeClr>
                </a:solidFill>
              </a:rPr>
              <a:t>ein</a:t>
            </a:r>
            <a:r>
              <a:rPr lang="en-US" sz="2000" b="1" dirty="0">
                <a:solidFill>
                  <a:schemeClr val="accent5">
                    <a:lumMod val="50000"/>
                  </a:schemeClr>
                </a:solidFill>
              </a:rPr>
              <a:t> Sport., Der Sport </a:t>
            </a:r>
            <a:r>
              <a:rPr lang="en-US" sz="2000" b="1" dirty="0" err="1">
                <a:solidFill>
                  <a:schemeClr val="accent5">
                    <a:lumMod val="50000"/>
                  </a:schemeClr>
                </a:solidFill>
              </a:rPr>
              <a:t>ist</a:t>
            </a:r>
            <a:r>
              <a:rPr lang="en-US" sz="2000" b="1" dirty="0">
                <a:solidFill>
                  <a:schemeClr val="accent5">
                    <a:lumMod val="50000"/>
                  </a:schemeClr>
                </a:solidFill>
              </a:rPr>
              <a:t> </a:t>
            </a:r>
            <a:r>
              <a:rPr lang="en-US" sz="2000" b="1" dirty="0" err="1">
                <a:solidFill>
                  <a:schemeClr val="accent5">
                    <a:lumMod val="50000"/>
                  </a:schemeClr>
                </a:solidFill>
              </a:rPr>
              <a:t>beliebt</a:t>
            </a:r>
            <a:r>
              <a:rPr lang="en-US" sz="2000" b="1" dirty="0">
                <a:solidFill>
                  <a:schemeClr val="accent5">
                    <a:lumMod val="50000"/>
                  </a:schemeClr>
                </a:solidFill>
              </a:rPr>
              <a:t>.</a:t>
            </a:r>
            <a:endParaRPr lang="en-GB" sz="2000" b="1" dirty="0">
              <a:solidFill>
                <a:srgbClr val="115076"/>
              </a:solidFill>
            </a:endParaRPr>
          </a:p>
        </p:txBody>
      </p:sp>
      <p:sp>
        <p:nvSpPr>
          <p:cNvPr id="18" name="Speech Bubble: Rectangle with Corners Rounded 17">
            <a:extLst>
              <a:ext uri="{FF2B5EF4-FFF2-40B4-BE49-F238E27FC236}">
                <a16:creationId xmlns:a16="http://schemas.microsoft.com/office/drawing/2014/main" id="{ED848E27-0FE1-47E6-8103-2BB309CA1BBA}"/>
              </a:ext>
            </a:extLst>
          </p:cNvPr>
          <p:cNvSpPr/>
          <p:nvPr/>
        </p:nvSpPr>
        <p:spPr>
          <a:xfrm>
            <a:off x="408907" y="3632483"/>
            <a:ext cx="2013621" cy="474913"/>
          </a:xfrm>
          <a:prstGeom prst="wedgeRoundRectCallout">
            <a:avLst>
              <a:gd name="adj1" fmla="val -31337"/>
              <a:gd name="adj2" fmla="val -123110"/>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Ist</a:t>
            </a:r>
            <a:r>
              <a:rPr lang="en-GB" sz="2000" dirty="0">
                <a:solidFill>
                  <a:srgbClr val="115076"/>
                </a:solidFill>
              </a:rPr>
              <a:t> es </a:t>
            </a:r>
            <a:r>
              <a:rPr lang="en-GB" sz="2000" dirty="0" err="1">
                <a:solidFill>
                  <a:srgbClr val="115076"/>
                </a:solidFill>
              </a:rPr>
              <a:t>Fußball</a:t>
            </a:r>
            <a:r>
              <a:rPr lang="en-GB" sz="2000" dirty="0">
                <a:solidFill>
                  <a:srgbClr val="115076"/>
                </a:solidFill>
              </a:rPr>
              <a:t>? </a:t>
            </a:r>
          </a:p>
        </p:txBody>
      </p:sp>
      <p:sp>
        <p:nvSpPr>
          <p:cNvPr id="19" name="Speech Bubble: Rectangle with Corners Rounded 18">
            <a:extLst>
              <a:ext uri="{FF2B5EF4-FFF2-40B4-BE49-F238E27FC236}">
                <a16:creationId xmlns:a16="http://schemas.microsoft.com/office/drawing/2014/main" id="{EBFAA502-E79B-4356-85D4-43FE0DCBD145}"/>
              </a:ext>
            </a:extLst>
          </p:cNvPr>
          <p:cNvSpPr/>
          <p:nvPr/>
        </p:nvSpPr>
        <p:spPr>
          <a:xfrm>
            <a:off x="9434571" y="3771374"/>
            <a:ext cx="2525830" cy="400110"/>
          </a:xfrm>
          <a:prstGeom prst="wedgeRoundRectCallout">
            <a:avLst>
              <a:gd name="adj1" fmla="val 24849"/>
              <a:gd name="adj2" fmla="val -131954"/>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Nein</a:t>
            </a:r>
            <a:r>
              <a:rPr lang="en-GB" sz="2000" dirty="0">
                <a:solidFill>
                  <a:srgbClr val="115076"/>
                </a:solidFill>
              </a:rPr>
              <a:t>, es </a:t>
            </a:r>
            <a:r>
              <a:rPr lang="en-GB" sz="2000" dirty="0" err="1">
                <a:solidFill>
                  <a:srgbClr val="115076"/>
                </a:solidFill>
              </a:rPr>
              <a:t>ist</a:t>
            </a:r>
            <a:r>
              <a:rPr lang="en-GB" sz="2000" dirty="0">
                <a:solidFill>
                  <a:srgbClr val="115076"/>
                </a:solidFill>
              </a:rPr>
              <a:t> </a:t>
            </a:r>
            <a:r>
              <a:rPr lang="en-GB" sz="2000" dirty="0" err="1">
                <a:solidFill>
                  <a:srgbClr val="115076"/>
                </a:solidFill>
              </a:rPr>
              <a:t>Laufen</a:t>
            </a:r>
            <a:r>
              <a:rPr lang="en-GB" sz="2000" dirty="0">
                <a:solidFill>
                  <a:srgbClr val="115076"/>
                </a:solidFill>
              </a:rPr>
              <a:t>!</a:t>
            </a:r>
          </a:p>
        </p:txBody>
      </p:sp>
      <p:sp>
        <p:nvSpPr>
          <p:cNvPr id="20" name="Speech Bubble: Rectangle with Corners Rounded 19">
            <a:extLst>
              <a:ext uri="{FF2B5EF4-FFF2-40B4-BE49-F238E27FC236}">
                <a16:creationId xmlns:a16="http://schemas.microsoft.com/office/drawing/2014/main" id="{A30B525B-4113-4220-B275-68777D79F5AA}"/>
              </a:ext>
            </a:extLst>
          </p:cNvPr>
          <p:cNvSpPr/>
          <p:nvPr/>
        </p:nvSpPr>
        <p:spPr>
          <a:xfrm>
            <a:off x="114033" y="4508278"/>
            <a:ext cx="8827544" cy="510543"/>
          </a:xfrm>
          <a:prstGeom prst="wedgeRoundRectCallout">
            <a:avLst>
              <a:gd name="adj1" fmla="val -30231"/>
              <a:gd name="adj2" fmla="val -116399"/>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rPr>
              <a:t>6. Der </a:t>
            </a:r>
            <a:r>
              <a:rPr lang="en-US" sz="2000" b="1" dirty="0" err="1">
                <a:solidFill>
                  <a:schemeClr val="accent5">
                    <a:lumMod val="50000"/>
                  </a:schemeClr>
                </a:solidFill>
              </a:rPr>
              <a:t>Gegenstand</a:t>
            </a:r>
            <a:r>
              <a:rPr lang="en-US" sz="2000" b="1" dirty="0">
                <a:solidFill>
                  <a:schemeClr val="accent5">
                    <a:lumMod val="50000"/>
                  </a:schemeClr>
                </a:solidFill>
              </a:rPr>
              <a:t> </a:t>
            </a:r>
            <a:r>
              <a:rPr lang="en-US" sz="2000" b="1" dirty="0" err="1">
                <a:solidFill>
                  <a:schemeClr val="accent5">
                    <a:lumMod val="50000"/>
                  </a:schemeClr>
                </a:solidFill>
              </a:rPr>
              <a:t>ist</a:t>
            </a:r>
            <a:r>
              <a:rPr lang="en-US" sz="2000" b="1" dirty="0">
                <a:solidFill>
                  <a:schemeClr val="accent5">
                    <a:lumMod val="50000"/>
                  </a:schemeClr>
                </a:solidFill>
              </a:rPr>
              <a:t> </a:t>
            </a:r>
            <a:r>
              <a:rPr lang="en-US" sz="2000" b="1" dirty="0" err="1">
                <a:solidFill>
                  <a:schemeClr val="accent5">
                    <a:lumMod val="50000"/>
                  </a:schemeClr>
                </a:solidFill>
              </a:rPr>
              <a:t>ein</a:t>
            </a:r>
            <a:r>
              <a:rPr lang="en-US" sz="2000" b="1" dirty="0">
                <a:solidFill>
                  <a:schemeClr val="accent5">
                    <a:lumMod val="50000"/>
                  </a:schemeClr>
                </a:solidFill>
              </a:rPr>
              <a:t> </a:t>
            </a:r>
            <a:r>
              <a:rPr lang="en-US" sz="2000" b="1" dirty="0" err="1">
                <a:solidFill>
                  <a:schemeClr val="accent5">
                    <a:lumMod val="50000"/>
                  </a:schemeClr>
                </a:solidFill>
              </a:rPr>
              <a:t>Gerät</a:t>
            </a:r>
            <a:r>
              <a:rPr lang="en-US" sz="2000" b="1" dirty="0">
                <a:solidFill>
                  <a:schemeClr val="accent5">
                    <a:lumMod val="50000"/>
                  </a:schemeClr>
                </a:solidFill>
              </a:rPr>
              <a:t>*. Ich </a:t>
            </a:r>
            <a:r>
              <a:rPr lang="en-US" sz="2000" b="1" dirty="0" err="1">
                <a:solidFill>
                  <a:schemeClr val="accent5">
                    <a:lumMod val="50000"/>
                  </a:schemeClr>
                </a:solidFill>
              </a:rPr>
              <a:t>kucke</a:t>
            </a:r>
            <a:r>
              <a:rPr lang="en-US" sz="2000" b="1" dirty="0">
                <a:solidFill>
                  <a:schemeClr val="accent5">
                    <a:lumMod val="50000"/>
                  </a:schemeClr>
                </a:solidFill>
              </a:rPr>
              <a:t> das </a:t>
            </a:r>
            <a:r>
              <a:rPr lang="en-US" sz="2000" b="1" dirty="0" err="1">
                <a:solidFill>
                  <a:schemeClr val="accent5">
                    <a:lumMod val="50000"/>
                  </a:schemeClr>
                </a:solidFill>
              </a:rPr>
              <a:t>Gerät</a:t>
            </a:r>
            <a:r>
              <a:rPr lang="en-US" sz="2000" b="1" dirty="0">
                <a:solidFill>
                  <a:schemeClr val="accent5">
                    <a:lumMod val="50000"/>
                  </a:schemeClr>
                </a:solidFill>
              </a:rPr>
              <a:t> </a:t>
            </a:r>
            <a:r>
              <a:rPr lang="en-US" sz="2000" b="1" dirty="0" err="1">
                <a:solidFill>
                  <a:schemeClr val="accent5">
                    <a:lumMod val="50000"/>
                  </a:schemeClr>
                </a:solidFill>
              </a:rPr>
              <a:t>jeden</a:t>
            </a:r>
            <a:r>
              <a:rPr lang="en-US" sz="2000" b="1" dirty="0">
                <a:solidFill>
                  <a:schemeClr val="accent5">
                    <a:lumMod val="50000"/>
                  </a:schemeClr>
                </a:solidFill>
              </a:rPr>
              <a:t> Abend.</a:t>
            </a:r>
            <a:endParaRPr lang="en-GB" sz="2000" b="1" dirty="0">
              <a:solidFill>
                <a:srgbClr val="115076"/>
              </a:solidFill>
            </a:endParaRPr>
          </a:p>
        </p:txBody>
      </p:sp>
      <p:sp>
        <p:nvSpPr>
          <p:cNvPr id="21" name="TextBox 20">
            <a:extLst>
              <a:ext uri="{FF2B5EF4-FFF2-40B4-BE49-F238E27FC236}">
                <a16:creationId xmlns:a16="http://schemas.microsoft.com/office/drawing/2014/main" id="{3CBFD82F-E157-409F-88C3-B4124A914DF2}"/>
              </a:ext>
            </a:extLst>
          </p:cNvPr>
          <p:cNvSpPr txBox="1"/>
          <p:nvPr/>
        </p:nvSpPr>
        <p:spPr>
          <a:xfrm>
            <a:off x="365100" y="5054182"/>
            <a:ext cx="10332386" cy="400110"/>
          </a:xfrm>
          <a:prstGeom prst="rect">
            <a:avLst/>
          </a:prstGeom>
          <a:noFill/>
        </p:spPr>
        <p:txBody>
          <a:bodyPr wrap="square" rtlCol="0">
            <a:spAutoFit/>
          </a:bodyPr>
          <a:lstStyle/>
          <a:p>
            <a:r>
              <a:rPr lang="en-US" sz="2000" b="1" dirty="0">
                <a:solidFill>
                  <a:srgbClr val="FF6600"/>
                </a:solidFill>
                <a:sym typeface="Wingdings" panose="05000000000000000000" pitchFamily="2" charset="2"/>
              </a:rPr>
              <a:t> 6. </a:t>
            </a:r>
            <a:r>
              <a:rPr lang="en-US" sz="2000" b="1" dirty="0">
                <a:solidFill>
                  <a:srgbClr val="FF6600"/>
                </a:solidFill>
              </a:rPr>
              <a:t>Der </a:t>
            </a:r>
            <a:r>
              <a:rPr lang="en-US" sz="2000" b="1" dirty="0" err="1">
                <a:solidFill>
                  <a:srgbClr val="FF6600"/>
                </a:solidFill>
              </a:rPr>
              <a:t>Gegenstand</a:t>
            </a:r>
            <a:r>
              <a:rPr lang="en-US" sz="2000" b="1" dirty="0">
                <a:solidFill>
                  <a:srgbClr val="FF6600"/>
                </a:solidFill>
              </a:rPr>
              <a:t> </a:t>
            </a:r>
            <a:r>
              <a:rPr lang="en-US" sz="2000" b="1" dirty="0" err="1">
                <a:solidFill>
                  <a:srgbClr val="FF6600"/>
                </a:solidFill>
              </a:rPr>
              <a:t>ist</a:t>
            </a:r>
            <a:r>
              <a:rPr lang="en-US" sz="2000" b="1" dirty="0">
                <a:solidFill>
                  <a:srgbClr val="FF6600"/>
                </a:solidFill>
              </a:rPr>
              <a:t> </a:t>
            </a:r>
            <a:r>
              <a:rPr lang="en-US" sz="2000" b="1" dirty="0" err="1">
                <a:solidFill>
                  <a:srgbClr val="FF6600"/>
                </a:solidFill>
              </a:rPr>
              <a:t>ein</a:t>
            </a:r>
            <a:r>
              <a:rPr lang="en-US" sz="2000" b="1" dirty="0">
                <a:solidFill>
                  <a:srgbClr val="FF6600"/>
                </a:solidFill>
              </a:rPr>
              <a:t> </a:t>
            </a:r>
            <a:r>
              <a:rPr lang="en-US" sz="2000" b="1" dirty="0" err="1">
                <a:solidFill>
                  <a:srgbClr val="FF6600"/>
                </a:solidFill>
              </a:rPr>
              <a:t>Gerät</a:t>
            </a:r>
            <a:r>
              <a:rPr lang="en-US" sz="2000" b="1" dirty="0">
                <a:solidFill>
                  <a:srgbClr val="FF6600"/>
                </a:solidFill>
              </a:rPr>
              <a:t>, das ich </a:t>
            </a:r>
            <a:r>
              <a:rPr lang="en-US" sz="2000" b="1" dirty="0" err="1">
                <a:solidFill>
                  <a:srgbClr val="FF6600"/>
                </a:solidFill>
              </a:rPr>
              <a:t>jeden</a:t>
            </a:r>
            <a:r>
              <a:rPr lang="en-US" sz="2000" b="1" dirty="0">
                <a:solidFill>
                  <a:srgbClr val="FF6600"/>
                </a:solidFill>
              </a:rPr>
              <a:t> Abend </a:t>
            </a:r>
            <a:r>
              <a:rPr lang="en-US" sz="2000" b="1" dirty="0" err="1">
                <a:solidFill>
                  <a:srgbClr val="FF6600"/>
                </a:solidFill>
              </a:rPr>
              <a:t>kucke</a:t>
            </a:r>
            <a:r>
              <a:rPr lang="en-US" sz="2000" b="1" dirty="0">
                <a:solidFill>
                  <a:srgbClr val="FF6600"/>
                </a:solidFill>
              </a:rPr>
              <a:t>.</a:t>
            </a:r>
          </a:p>
        </p:txBody>
      </p:sp>
      <p:sp>
        <p:nvSpPr>
          <p:cNvPr id="22" name="Speech Bubble: Rectangle with Corners Rounded 21">
            <a:extLst>
              <a:ext uri="{FF2B5EF4-FFF2-40B4-BE49-F238E27FC236}">
                <a16:creationId xmlns:a16="http://schemas.microsoft.com/office/drawing/2014/main" id="{015C5599-6E00-4DD7-A5F3-55EDFAC6FBFD}"/>
              </a:ext>
            </a:extLst>
          </p:cNvPr>
          <p:cNvSpPr/>
          <p:nvPr/>
        </p:nvSpPr>
        <p:spPr>
          <a:xfrm>
            <a:off x="7790080" y="5506992"/>
            <a:ext cx="2237941" cy="804638"/>
          </a:xfrm>
          <a:prstGeom prst="wedgeRoundRectCallout">
            <a:avLst>
              <a:gd name="adj1" fmla="val 34265"/>
              <a:gd name="adj2" fmla="val -98049"/>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Ist</a:t>
            </a:r>
            <a:r>
              <a:rPr lang="en-GB" sz="2000" dirty="0">
                <a:solidFill>
                  <a:srgbClr val="115076"/>
                </a:solidFill>
              </a:rPr>
              <a:t> es </a:t>
            </a:r>
            <a:r>
              <a:rPr lang="en-GB" sz="2000" dirty="0" err="1">
                <a:solidFill>
                  <a:srgbClr val="115076"/>
                </a:solidFill>
              </a:rPr>
              <a:t>ein</a:t>
            </a:r>
            <a:r>
              <a:rPr lang="en-GB" sz="2000" dirty="0">
                <a:solidFill>
                  <a:srgbClr val="115076"/>
                </a:solidFill>
              </a:rPr>
              <a:t> </a:t>
            </a:r>
            <a:r>
              <a:rPr lang="en-GB" sz="2000" dirty="0" err="1">
                <a:solidFill>
                  <a:srgbClr val="115076"/>
                </a:solidFill>
              </a:rPr>
              <a:t>Fernseher</a:t>
            </a:r>
            <a:r>
              <a:rPr lang="en-GB" sz="2000" dirty="0">
                <a:solidFill>
                  <a:srgbClr val="115076"/>
                </a:solidFill>
              </a:rPr>
              <a:t>*?</a:t>
            </a:r>
          </a:p>
        </p:txBody>
      </p:sp>
      <p:sp>
        <p:nvSpPr>
          <p:cNvPr id="23" name="Speech Bubble: Rectangle with Corners Rounded 22">
            <a:extLst>
              <a:ext uri="{FF2B5EF4-FFF2-40B4-BE49-F238E27FC236}">
                <a16:creationId xmlns:a16="http://schemas.microsoft.com/office/drawing/2014/main" id="{BC7013CF-19A8-44B7-AC52-60C9717FC32E}"/>
              </a:ext>
            </a:extLst>
          </p:cNvPr>
          <p:cNvSpPr/>
          <p:nvPr/>
        </p:nvSpPr>
        <p:spPr>
          <a:xfrm>
            <a:off x="1044888" y="5711377"/>
            <a:ext cx="1403933" cy="400110"/>
          </a:xfrm>
          <a:prstGeom prst="wedgeRoundRectCallout">
            <a:avLst>
              <a:gd name="adj1" fmla="val -25295"/>
              <a:gd name="adj2" fmla="val -90605"/>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Ja</a:t>
            </a:r>
            <a:r>
              <a:rPr lang="en-GB" sz="2000" dirty="0">
                <a:solidFill>
                  <a:srgbClr val="115076"/>
                </a:solidFill>
              </a:rPr>
              <a:t>!</a:t>
            </a:r>
          </a:p>
        </p:txBody>
      </p:sp>
      <p:pic>
        <p:nvPicPr>
          <p:cNvPr id="1028" name="Picture 4" descr="Screen, Television, Silhouettes, Couple, Watching">
            <a:extLst>
              <a:ext uri="{FF2B5EF4-FFF2-40B4-BE49-F238E27FC236}">
                <a16:creationId xmlns:a16="http://schemas.microsoft.com/office/drawing/2014/main" id="{92E02729-8A84-4820-98E3-0B5D7CCAB2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95727" y="4396987"/>
            <a:ext cx="18288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6" name="Speech Bubble: Rectangle with Corners Rounded 25">
            <a:extLst>
              <a:ext uri="{FF2B5EF4-FFF2-40B4-BE49-F238E27FC236}">
                <a16:creationId xmlns:a16="http://schemas.microsoft.com/office/drawing/2014/main" id="{2CDC7C89-0FCD-4BAC-8F5B-D88FB7B4BAE2}"/>
              </a:ext>
            </a:extLst>
          </p:cNvPr>
          <p:cNvSpPr/>
          <p:nvPr/>
        </p:nvSpPr>
        <p:spPr>
          <a:xfrm>
            <a:off x="8616254" y="1140089"/>
            <a:ext cx="3036768" cy="818924"/>
          </a:xfrm>
          <a:prstGeom prst="wedgeRoundRectCallout">
            <a:avLst>
              <a:gd name="adj1" fmla="val -18220"/>
              <a:gd name="adj2" fmla="val 4968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Gerät</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device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der </a:t>
            </a:r>
            <a:r>
              <a:rPr lang="en-GB" sz="2000" dirty="0" err="1">
                <a:solidFill>
                  <a:prstClr val="white"/>
                </a:solidFill>
                <a:latin typeface="Century Gothic" panose="020F0302020204030204"/>
              </a:rPr>
              <a:t>Fernseher</a:t>
            </a:r>
            <a:r>
              <a:rPr lang="en-GB" sz="2000" dirty="0">
                <a:solidFill>
                  <a:prstClr val="white"/>
                </a:solidFill>
                <a:latin typeface="Century Gothic" panose="020F0302020204030204"/>
              </a:rPr>
              <a:t> – TV </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CB01D386-3DCF-4C72-89E7-0A8467ECA8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0127" y="1471865"/>
            <a:ext cx="1070263" cy="1092347"/>
          </a:xfrm>
          <a:prstGeom prst="rect">
            <a:avLst/>
          </a:prstGeom>
        </p:spPr>
      </p:pic>
      <p:sp>
        <p:nvSpPr>
          <p:cNvPr id="14" name="Speech Bubble: Rectangle with Corners Rounded 13">
            <a:extLst>
              <a:ext uri="{FF2B5EF4-FFF2-40B4-BE49-F238E27FC236}">
                <a16:creationId xmlns:a16="http://schemas.microsoft.com/office/drawing/2014/main" id="{80B26E68-DD54-4D51-A560-20CE2CEA419A}"/>
              </a:ext>
            </a:extLst>
          </p:cNvPr>
          <p:cNvSpPr/>
          <p:nvPr/>
        </p:nvSpPr>
        <p:spPr>
          <a:xfrm>
            <a:off x="9304669" y="2409151"/>
            <a:ext cx="2140589" cy="409936"/>
          </a:xfrm>
          <a:prstGeom prst="wedgeRoundRectCallout">
            <a:avLst>
              <a:gd name="adj1" fmla="val 39910"/>
              <a:gd name="adj2" fmla="val -118131"/>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Ist</a:t>
            </a:r>
            <a:r>
              <a:rPr lang="en-GB" sz="2000" dirty="0">
                <a:solidFill>
                  <a:srgbClr val="115076"/>
                </a:solidFill>
              </a:rPr>
              <a:t> es </a:t>
            </a:r>
            <a:r>
              <a:rPr lang="en-GB" sz="2000" dirty="0" err="1">
                <a:solidFill>
                  <a:srgbClr val="115076"/>
                </a:solidFill>
              </a:rPr>
              <a:t>ein</a:t>
            </a:r>
            <a:r>
              <a:rPr lang="en-GB" sz="2000" dirty="0">
                <a:solidFill>
                  <a:srgbClr val="115076"/>
                </a:solidFill>
              </a:rPr>
              <a:t> Gast?</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6" grpId="0" animBg="1"/>
      <p:bldP spid="18" grpId="0" animBg="1"/>
      <p:bldP spid="19" grpId="0" animBg="1"/>
      <p:bldP spid="21" grpId="0"/>
      <p:bldP spid="22" grpId="0" animBg="1"/>
      <p:bldP spid="2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Defining and describing</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61930" y="3195323"/>
            <a:ext cx="7435495" cy="571756"/>
          </a:xfrm>
        </p:spPr>
        <p:txBody>
          <a:bodyPr>
            <a:normAutofit fontScale="92500"/>
          </a:bodyPr>
          <a:lstStyle/>
          <a:p>
            <a:pPr algn="l"/>
            <a:r>
              <a:rPr lang="en-GB" sz="3000" dirty="0">
                <a:solidFill>
                  <a:prstClr val="white"/>
                </a:solidFill>
              </a:rPr>
              <a:t>Relative clauses – saying </a:t>
            </a:r>
            <a:r>
              <a:rPr lang="en-GB" sz="3000" i="1" dirty="0">
                <a:solidFill>
                  <a:prstClr val="white"/>
                </a:solidFill>
              </a:rPr>
              <a:t>who, which, that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2 - Lesson 31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08/06/21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10012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614264" y="170893"/>
            <a:ext cx="234306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EED3F06-B9A0-40A6-9D5E-E1215D113B82}"/>
              </a:ext>
            </a:extLst>
          </p:cNvPr>
          <p:cNvSpPr txBox="1"/>
          <p:nvPr/>
        </p:nvSpPr>
        <p:spPr>
          <a:xfrm>
            <a:off x="3000545" y="349634"/>
            <a:ext cx="51035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Hör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zu</a:t>
            </a:r>
            <a:r>
              <a:rPr lang="en-US" sz="2400" dirty="0">
                <a:solidFill>
                  <a:srgbClr val="4472C4">
                    <a:lumMod val="50000"/>
                  </a:srgbClr>
                </a:solidFill>
                <a:latin typeface="Century Gothic" panose="020F0302020204030204"/>
              </a:rPr>
              <a:t>. Wie oft </a:t>
            </a:r>
            <a:r>
              <a:rPr lang="en-US" sz="2400" dirty="0" err="1">
                <a:solidFill>
                  <a:srgbClr val="4472C4">
                    <a:lumMod val="50000"/>
                  </a:srgbClr>
                </a:solidFill>
                <a:latin typeface="Century Gothic" panose="020F0302020204030204"/>
              </a:rPr>
              <a:t>hörst</a:t>
            </a:r>
            <a:r>
              <a:rPr lang="en-US" sz="2400" dirty="0">
                <a:solidFill>
                  <a:srgbClr val="4472C4">
                    <a:lumMod val="50000"/>
                  </a:srgbClr>
                </a:solidFill>
                <a:latin typeface="Century Gothic" panose="020F0302020204030204"/>
              </a:rPr>
              <a:t> du [d]?</a:t>
            </a:r>
            <a:br>
              <a:rPr lang="en-US" sz="2400" dirty="0">
                <a:solidFill>
                  <a:srgbClr val="4472C4">
                    <a:lumMod val="50000"/>
                  </a:srgbClr>
                </a:solidFill>
                <a:latin typeface="Century Gothic" panose="020F0302020204030204"/>
              </a:rPr>
            </a:br>
            <a:r>
              <a:rPr lang="en-US" sz="2400" dirty="0">
                <a:solidFill>
                  <a:srgbClr val="4472C4">
                    <a:lumMod val="50000"/>
                  </a:srgbClr>
                </a:solidFill>
                <a:latin typeface="Century Gothic" panose="020F0302020204030204"/>
              </a:rPr>
              <a:t>Include all [d] sounds.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 name="Table 1">
            <a:extLst>
              <a:ext uri="{FF2B5EF4-FFF2-40B4-BE49-F238E27FC236}">
                <a16:creationId xmlns:a16="http://schemas.microsoft.com/office/drawing/2014/main" id="{4291335F-ADB0-4379-AC87-9B817541FB05}"/>
              </a:ext>
            </a:extLst>
          </p:cNvPr>
          <p:cNvGraphicFramePr>
            <a:graphicFrameLocks noGrp="1"/>
          </p:cNvGraphicFramePr>
          <p:nvPr>
            <p:extLst>
              <p:ext uri="{D42A27DB-BD31-4B8C-83A1-F6EECF244321}">
                <p14:modId xmlns:p14="http://schemas.microsoft.com/office/powerpoint/2010/main" val="1177928194"/>
              </p:ext>
            </p:extLst>
          </p:nvPr>
        </p:nvGraphicFramePr>
        <p:xfrm>
          <a:off x="196961" y="807148"/>
          <a:ext cx="7102999" cy="5241134"/>
        </p:xfrm>
        <a:graphic>
          <a:graphicData uri="http://schemas.openxmlformats.org/drawingml/2006/table">
            <a:tbl>
              <a:tblPr firstRow="1" bandRow="1">
                <a:tableStyleId>{00A15C55-8517-42AA-B614-E9B94910E393}</a:tableStyleId>
              </a:tblPr>
              <a:tblGrid>
                <a:gridCol w="345416">
                  <a:extLst>
                    <a:ext uri="{9D8B030D-6E8A-4147-A177-3AD203B41FA5}">
                      <a16:colId xmlns:a16="http://schemas.microsoft.com/office/drawing/2014/main" val="2932770065"/>
                    </a:ext>
                  </a:extLst>
                </a:gridCol>
                <a:gridCol w="5995583">
                  <a:extLst>
                    <a:ext uri="{9D8B030D-6E8A-4147-A177-3AD203B41FA5}">
                      <a16:colId xmlns:a16="http://schemas.microsoft.com/office/drawing/2014/main" val="408334765"/>
                    </a:ext>
                  </a:extLst>
                </a:gridCol>
                <a:gridCol w="762000">
                  <a:extLst>
                    <a:ext uri="{9D8B030D-6E8A-4147-A177-3AD203B41FA5}">
                      <a16:colId xmlns:a16="http://schemas.microsoft.com/office/drawing/2014/main" val="2019732001"/>
                    </a:ext>
                  </a:extLst>
                </a:gridCol>
              </a:tblGrid>
              <a:tr h="766898">
                <a:tc>
                  <a:txBody>
                    <a:bodyPr/>
                    <a:lstStyle/>
                    <a:p>
                      <a:endParaRPr lang="en-GB" sz="2000" dirty="0">
                        <a:solidFill>
                          <a:schemeClr val="tx2"/>
                        </a:solidFill>
                      </a:endParaRPr>
                    </a:p>
                  </a:txBody>
                  <a:tcPr>
                    <a:noFill/>
                  </a:tcPr>
                </a:tc>
                <a:tc>
                  <a:txBody>
                    <a:bodyPr/>
                    <a:lstStyle/>
                    <a:p>
                      <a:endParaRPr lang="en-GB" sz="2000" dirty="0">
                        <a:solidFill>
                          <a:schemeClr val="tx2"/>
                        </a:solidFill>
                      </a:endParaRPr>
                    </a:p>
                  </a:txBody>
                  <a:tcPr anchor="ctr">
                    <a:noFill/>
                  </a:tcPr>
                </a:tc>
                <a:tc>
                  <a:txBody>
                    <a:bodyPr/>
                    <a:lstStyle/>
                    <a:p>
                      <a:pPr algn="ctr"/>
                      <a:r>
                        <a:rPr lang="en-US" sz="2000" dirty="0">
                          <a:solidFill>
                            <a:schemeClr val="tx2"/>
                          </a:solidFill>
                        </a:rPr>
                        <a:t>[d]</a:t>
                      </a:r>
                      <a:endParaRPr lang="en-GB" sz="2000" dirty="0">
                        <a:solidFill>
                          <a:schemeClr val="tx2"/>
                        </a:solidFill>
                      </a:endParaRPr>
                    </a:p>
                  </a:txBody>
                  <a:tcPr anchor="ctr">
                    <a:noFill/>
                  </a:tcPr>
                </a:tc>
                <a:extLst>
                  <a:ext uri="{0D108BD9-81ED-4DB2-BD59-A6C34878D82A}">
                    <a16:rowId xmlns:a16="http://schemas.microsoft.com/office/drawing/2014/main" val="994182683"/>
                  </a:ext>
                </a:extLst>
              </a:tr>
              <a:tr h="745706">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eutschlan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 hat sechzehn Bun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eslän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er, </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ie alle eigene Regierungen haben. </a:t>
                      </a:r>
                      <a:endPar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tc>
                <a:tc>
                  <a:txBody>
                    <a:bodyPr/>
                    <a:lstStyle/>
                    <a:p>
                      <a:pPr algn="ctr"/>
                      <a:r>
                        <a:rPr lang="en-US" sz="2800" b="1" dirty="0">
                          <a:solidFill>
                            <a:schemeClr val="accent1">
                              <a:lumMod val="50000"/>
                            </a:schemeClr>
                          </a:solidFill>
                        </a:rPr>
                        <a:t>5</a:t>
                      </a:r>
                      <a:endParaRPr lang="en-GB" sz="2800" b="1" dirty="0">
                        <a:solidFill>
                          <a:schemeClr val="accent1">
                            <a:lumMod val="50000"/>
                          </a:schemeClr>
                        </a:solidFill>
                      </a:endParaRPr>
                    </a:p>
                  </a:txBody>
                  <a:tcPr anchor="ctr"/>
                </a:tc>
                <a:extLst>
                  <a:ext uri="{0D108BD9-81ED-4DB2-BD59-A6C34878D82A}">
                    <a16:rowId xmlns:a16="http://schemas.microsoft.com/office/drawing/2014/main" val="1622679692"/>
                  </a:ext>
                </a:extLst>
              </a:tr>
              <a:tr h="745706">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Bayern ist ein großes Bun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eslan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as im Sü</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en von </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eutschlan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 liegt.</a:t>
                      </a:r>
                    </a:p>
                  </a:txBody>
                  <a:tcPr anchor="ctr"/>
                </a:tc>
                <a:tc>
                  <a:txBody>
                    <a:bodyPr/>
                    <a:lstStyle/>
                    <a:p>
                      <a:pPr algn="ctr"/>
                      <a:r>
                        <a:rPr lang="en-US" sz="2800" b="1" dirty="0">
                          <a:solidFill>
                            <a:schemeClr val="accent1">
                              <a:lumMod val="50000"/>
                            </a:schemeClr>
                          </a:solidFill>
                        </a:rPr>
                        <a:t>6</a:t>
                      </a:r>
                      <a:endParaRPr lang="en-GB" sz="2800" b="1" dirty="0">
                        <a:solidFill>
                          <a:schemeClr val="accent1">
                            <a:lumMod val="50000"/>
                          </a:schemeClr>
                        </a:solidFill>
                      </a:endParaRPr>
                    </a:p>
                  </a:txBody>
                  <a:tcPr anchor="ctr"/>
                </a:tc>
                <a:extLst>
                  <a:ext uri="{0D108BD9-81ED-4DB2-BD59-A6C34878D82A}">
                    <a16:rowId xmlns:a16="http://schemas.microsoft.com/office/drawing/2014/main" val="1332576104"/>
                  </a:ext>
                </a:extLst>
              </a:tr>
              <a:tr h="745706">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Die Stadt </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ortmun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 liegt in einem Bun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eslan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as Nor</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rhein-Westfalen heißt. </a:t>
                      </a:r>
                    </a:p>
                  </a:txBody>
                  <a:tcPr anchor="ctr"/>
                </a:tc>
                <a:tc>
                  <a:txBody>
                    <a:bodyPr/>
                    <a:lstStyle/>
                    <a:p>
                      <a:pPr algn="ctr"/>
                      <a:r>
                        <a:rPr lang="en-US" sz="2800" b="1" dirty="0">
                          <a:solidFill>
                            <a:schemeClr val="accent1">
                              <a:lumMod val="50000"/>
                            </a:schemeClr>
                          </a:solidFill>
                        </a:rPr>
                        <a:t>6</a:t>
                      </a:r>
                      <a:endParaRPr lang="en-GB" sz="2800" b="1" dirty="0">
                        <a:solidFill>
                          <a:schemeClr val="accent1">
                            <a:lumMod val="50000"/>
                          </a:schemeClr>
                        </a:solidFill>
                      </a:endParaRPr>
                    </a:p>
                  </a:txBody>
                  <a:tcPr anchor="ctr"/>
                </a:tc>
                <a:extLst>
                  <a:ext uri="{0D108BD9-81ED-4DB2-BD59-A6C34878D82A}">
                    <a16:rowId xmlns:a16="http://schemas.microsoft.com/office/drawing/2014/main" val="1942461523"/>
                  </a:ext>
                </a:extLst>
              </a:tr>
              <a:tr h="745706">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Ein </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ortmun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er ist jeman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er in </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ortmun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 wohnt. </a:t>
                      </a:r>
                    </a:p>
                  </a:txBody>
                  <a:tcPr anchor="ctr"/>
                </a:tc>
                <a:tc>
                  <a:txBody>
                    <a:bodyPr/>
                    <a:lstStyle/>
                    <a:p>
                      <a:pPr algn="ctr"/>
                      <a:r>
                        <a:rPr lang="en-US" sz="2800" b="1" dirty="0">
                          <a:solidFill>
                            <a:schemeClr val="accent1">
                              <a:lumMod val="50000"/>
                            </a:schemeClr>
                          </a:solidFill>
                        </a:rPr>
                        <a:t>6</a:t>
                      </a:r>
                      <a:endParaRPr lang="en-GB" sz="2800" b="1" dirty="0">
                        <a:solidFill>
                          <a:schemeClr val="accent1">
                            <a:lumMod val="50000"/>
                          </a:schemeClr>
                        </a:solidFill>
                      </a:endParaRPr>
                    </a:p>
                  </a:txBody>
                  <a:tcPr anchor="ctr"/>
                </a:tc>
                <a:extLst>
                  <a:ext uri="{0D108BD9-81ED-4DB2-BD59-A6C34878D82A}">
                    <a16:rowId xmlns:a16="http://schemas.microsoft.com/office/drawing/2014/main" val="3250713352"/>
                  </a:ext>
                </a:extLst>
              </a:tr>
              <a:tr h="745706">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Die Nie</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erlan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 sind ein Lan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as links von Nor</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eutschlan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 liegt. </a:t>
                      </a:r>
                    </a:p>
                  </a:txBody>
                  <a:tcPr anchor="ctr"/>
                </a:tc>
                <a:tc>
                  <a:txBody>
                    <a:bodyPr/>
                    <a:lstStyle/>
                    <a:p>
                      <a:pPr algn="ctr"/>
                      <a:r>
                        <a:rPr lang="en-US" sz="2800" b="1" dirty="0">
                          <a:solidFill>
                            <a:schemeClr val="accent1">
                              <a:lumMod val="50000"/>
                            </a:schemeClr>
                          </a:solidFill>
                        </a:rPr>
                        <a:t>7</a:t>
                      </a:r>
                      <a:endParaRPr lang="en-GB" sz="2800" b="1" dirty="0">
                        <a:solidFill>
                          <a:schemeClr val="accent1">
                            <a:lumMod val="50000"/>
                          </a:schemeClr>
                        </a:solidFill>
                      </a:endParaRPr>
                    </a:p>
                  </a:txBody>
                  <a:tcPr anchor="ctr"/>
                </a:tc>
                <a:extLst>
                  <a:ext uri="{0D108BD9-81ED-4DB2-BD59-A6C34878D82A}">
                    <a16:rowId xmlns:a16="http://schemas.microsoft.com/office/drawing/2014/main" val="4043539343"/>
                  </a:ext>
                </a:extLst>
              </a:tr>
              <a:tr h="745706">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Die Nie</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erlan</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 haben Inseln, </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ie in </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er Nor</a:t>
                      </a:r>
                      <a:r>
                        <a:rPr kumimoji="0" lang="de-DE" sz="2000" b="1"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2000" b="0" i="0" u="none" strike="noStrike" kern="1200" cap="none" spc="0" normalizeH="0" baseline="0" noProof="0" dirty="0">
                          <a:ln>
                            <a:noFill/>
                          </a:ln>
                          <a:solidFill>
                            <a:srgbClr val="4472C4">
                              <a:lumMod val="50000"/>
                            </a:srgbClr>
                          </a:solidFill>
                          <a:effectLst/>
                          <a:uLnTx/>
                          <a:uFillTx/>
                          <a:latin typeface="+mn-lt"/>
                          <a:ea typeface="+mn-ea"/>
                          <a:cs typeface="+mn-cs"/>
                        </a:rPr>
                        <a:t>see liegen.</a:t>
                      </a:r>
                      <a:endParaRPr lang="en-GB" sz="2000" dirty="0">
                        <a:solidFill>
                          <a:schemeClr val="accent1">
                            <a:lumMod val="50000"/>
                          </a:schemeClr>
                        </a:solidFill>
                      </a:endParaRPr>
                    </a:p>
                  </a:txBody>
                  <a:tcPr anchor="ctr"/>
                </a:tc>
                <a:tc>
                  <a:txBody>
                    <a:bodyPr/>
                    <a:lstStyle/>
                    <a:p>
                      <a:pPr algn="ctr"/>
                      <a:r>
                        <a:rPr lang="en-US" sz="2800" b="1" dirty="0">
                          <a:solidFill>
                            <a:schemeClr val="accent1">
                              <a:lumMod val="50000"/>
                            </a:schemeClr>
                          </a:solidFill>
                        </a:rPr>
                        <a:t>5</a:t>
                      </a:r>
                      <a:endParaRPr lang="en-GB" sz="2800" b="1" dirty="0">
                        <a:solidFill>
                          <a:schemeClr val="accent1">
                            <a:lumMod val="50000"/>
                          </a:schemeClr>
                        </a:solidFill>
                      </a:endParaRPr>
                    </a:p>
                  </a:txBody>
                  <a:tcPr anchor="ctr"/>
                </a:tc>
                <a:extLst>
                  <a:ext uri="{0D108BD9-81ED-4DB2-BD59-A6C34878D82A}">
                    <a16:rowId xmlns:a16="http://schemas.microsoft.com/office/drawing/2014/main" val="1191497627"/>
                  </a:ext>
                </a:extLst>
              </a:tr>
            </a:tbl>
          </a:graphicData>
        </a:graphic>
      </p:graphicFrame>
      <p:sp>
        <p:nvSpPr>
          <p:cNvPr id="27" name="TextBox 26" descr="text box hiding answer">
            <a:extLst>
              <a:ext uri="{FF2B5EF4-FFF2-40B4-BE49-F238E27FC236}">
                <a16:creationId xmlns:a16="http://schemas.microsoft.com/office/drawing/2014/main" id="{D106FB2A-524C-4D37-ADEA-EA7055492687}"/>
              </a:ext>
            </a:extLst>
          </p:cNvPr>
          <p:cNvSpPr txBox="1"/>
          <p:nvPr/>
        </p:nvSpPr>
        <p:spPr>
          <a:xfrm>
            <a:off x="611762" y="2438891"/>
            <a:ext cx="5902646" cy="6155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148EF3AC-B4AD-4201-BA5E-025DC95A23A8}"/>
              </a:ext>
            </a:extLst>
          </p:cNvPr>
          <p:cNvSpPr txBox="1"/>
          <p:nvPr/>
        </p:nvSpPr>
        <p:spPr>
          <a:xfrm>
            <a:off x="6679247" y="1784810"/>
            <a:ext cx="417710" cy="40091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28213E8C-1B8E-4CA7-88AA-8BB80E5092CF}"/>
              </a:ext>
            </a:extLst>
          </p:cNvPr>
          <p:cNvSpPr txBox="1"/>
          <p:nvPr/>
        </p:nvSpPr>
        <p:spPr>
          <a:xfrm>
            <a:off x="6708836" y="2480535"/>
            <a:ext cx="400095" cy="44923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DD9629BF-4C38-40C6-8F5D-F3C58197B6A1}"/>
              </a:ext>
            </a:extLst>
          </p:cNvPr>
          <p:cNvSpPr txBox="1"/>
          <p:nvPr/>
        </p:nvSpPr>
        <p:spPr>
          <a:xfrm>
            <a:off x="555778" y="3121508"/>
            <a:ext cx="5764652"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descr="text box hiding answer">
            <a:extLst>
              <a:ext uri="{FF2B5EF4-FFF2-40B4-BE49-F238E27FC236}">
                <a16:creationId xmlns:a16="http://schemas.microsoft.com/office/drawing/2014/main" id="{9327A986-B8FD-41EA-841D-7E084066A82D}"/>
              </a:ext>
            </a:extLst>
          </p:cNvPr>
          <p:cNvSpPr txBox="1"/>
          <p:nvPr/>
        </p:nvSpPr>
        <p:spPr>
          <a:xfrm>
            <a:off x="6689880" y="3199041"/>
            <a:ext cx="417710" cy="40091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descr="text box hiding answer">
            <a:extLst>
              <a:ext uri="{FF2B5EF4-FFF2-40B4-BE49-F238E27FC236}">
                <a16:creationId xmlns:a16="http://schemas.microsoft.com/office/drawing/2014/main" id="{34857F9F-4308-40EF-8C4F-5DB776B7C952}"/>
              </a:ext>
            </a:extLst>
          </p:cNvPr>
          <p:cNvSpPr txBox="1"/>
          <p:nvPr/>
        </p:nvSpPr>
        <p:spPr>
          <a:xfrm>
            <a:off x="631322" y="3885209"/>
            <a:ext cx="5648358" cy="6155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descr="text box hiding answer">
            <a:extLst>
              <a:ext uri="{FF2B5EF4-FFF2-40B4-BE49-F238E27FC236}">
                <a16:creationId xmlns:a16="http://schemas.microsoft.com/office/drawing/2014/main" id="{D9B48773-9DAE-4CD2-A530-33C8D697C863}"/>
              </a:ext>
            </a:extLst>
          </p:cNvPr>
          <p:cNvSpPr txBox="1"/>
          <p:nvPr/>
        </p:nvSpPr>
        <p:spPr>
          <a:xfrm>
            <a:off x="6731876" y="3998741"/>
            <a:ext cx="400095" cy="44923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EA8C7365-0F35-4095-B6C8-3E58012C7FE6}"/>
              </a:ext>
            </a:extLst>
          </p:cNvPr>
          <p:cNvSpPr txBox="1"/>
          <p:nvPr/>
        </p:nvSpPr>
        <p:spPr>
          <a:xfrm>
            <a:off x="631322" y="4618194"/>
            <a:ext cx="5648359"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AB790F71-F335-4E68-B3EB-D9CAA50F90BD}"/>
              </a:ext>
            </a:extLst>
          </p:cNvPr>
          <p:cNvSpPr txBox="1"/>
          <p:nvPr/>
        </p:nvSpPr>
        <p:spPr>
          <a:xfrm>
            <a:off x="6621455" y="4704020"/>
            <a:ext cx="417710" cy="40091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EC8392FE-5D41-4BB0-99C1-B1B58F840C3F}"/>
              </a:ext>
            </a:extLst>
          </p:cNvPr>
          <p:cNvSpPr txBox="1"/>
          <p:nvPr/>
        </p:nvSpPr>
        <p:spPr>
          <a:xfrm>
            <a:off x="640080" y="5363920"/>
            <a:ext cx="5791200" cy="6155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BA0458F8-3F71-4B85-87AA-E994F4645E00}"/>
              </a:ext>
            </a:extLst>
          </p:cNvPr>
          <p:cNvSpPr txBox="1"/>
          <p:nvPr/>
        </p:nvSpPr>
        <p:spPr>
          <a:xfrm>
            <a:off x="6830310" y="5470621"/>
            <a:ext cx="400095" cy="44923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Action Button: Custom 16">
            <a:hlinkClick r:id="" action="ppaction://noaction" highlightClick="1">
              <a:snd r:embed="rId3" name="9.2.1.2 slide 16 1.wav"/>
            </a:hlinkClick>
            <a:extLst>
              <a:ext uri="{FF2B5EF4-FFF2-40B4-BE49-F238E27FC236}">
                <a16:creationId xmlns:a16="http://schemas.microsoft.com/office/drawing/2014/main" id="{086B3826-CC02-4120-A37F-DFA2AECF1E13}"/>
              </a:ext>
            </a:extLst>
          </p:cNvPr>
          <p:cNvSpPr/>
          <p:nvPr/>
        </p:nvSpPr>
        <p:spPr>
          <a:xfrm>
            <a:off x="27422" y="17848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4" name="9.2.1.2 slide 16 2.wav"/>
            </a:hlinkClick>
            <a:extLst>
              <a:ext uri="{FF2B5EF4-FFF2-40B4-BE49-F238E27FC236}">
                <a16:creationId xmlns:a16="http://schemas.microsoft.com/office/drawing/2014/main" id="{744746D5-4BF6-48D1-B18B-BF7D307B628E}"/>
              </a:ext>
            </a:extLst>
          </p:cNvPr>
          <p:cNvSpPr/>
          <p:nvPr/>
        </p:nvSpPr>
        <p:spPr>
          <a:xfrm>
            <a:off x="31112" y="254874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5" name="9.2.1.2 slide 16 3.wav"/>
            </a:hlinkClick>
            <a:extLst>
              <a:ext uri="{FF2B5EF4-FFF2-40B4-BE49-F238E27FC236}">
                <a16:creationId xmlns:a16="http://schemas.microsoft.com/office/drawing/2014/main" id="{D9178AB6-5E49-4606-8CD2-735333B9EFE1}"/>
              </a:ext>
            </a:extLst>
          </p:cNvPr>
          <p:cNvSpPr/>
          <p:nvPr/>
        </p:nvSpPr>
        <p:spPr>
          <a:xfrm>
            <a:off x="0" y="32205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6" name="9.2.1.2 slide 16 4.wav"/>
            </a:hlinkClick>
            <a:extLst>
              <a:ext uri="{FF2B5EF4-FFF2-40B4-BE49-F238E27FC236}">
                <a16:creationId xmlns:a16="http://schemas.microsoft.com/office/drawing/2014/main" id="{FB71BD5C-936A-4A54-872C-DA73EA925B84}"/>
              </a:ext>
            </a:extLst>
          </p:cNvPr>
          <p:cNvSpPr/>
          <p:nvPr/>
        </p:nvSpPr>
        <p:spPr>
          <a:xfrm>
            <a:off x="27422" y="39813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7" name="9.2.1.2 slide 16 5.wav"/>
            </a:hlinkClick>
            <a:extLst>
              <a:ext uri="{FF2B5EF4-FFF2-40B4-BE49-F238E27FC236}">
                <a16:creationId xmlns:a16="http://schemas.microsoft.com/office/drawing/2014/main" id="{95C99836-23D0-4823-ACBC-ACAF57D79085}"/>
              </a:ext>
            </a:extLst>
          </p:cNvPr>
          <p:cNvSpPr/>
          <p:nvPr/>
        </p:nvSpPr>
        <p:spPr>
          <a:xfrm>
            <a:off x="20220" y="47470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8" name="9.2.1.2 slide 16 6.wav"/>
            </a:hlinkClick>
            <a:extLst>
              <a:ext uri="{FF2B5EF4-FFF2-40B4-BE49-F238E27FC236}">
                <a16:creationId xmlns:a16="http://schemas.microsoft.com/office/drawing/2014/main" id="{FBFD813C-4F40-42AB-B79B-4B2CC4A2AC29}"/>
              </a:ext>
            </a:extLst>
          </p:cNvPr>
          <p:cNvSpPr/>
          <p:nvPr/>
        </p:nvSpPr>
        <p:spPr>
          <a:xfrm>
            <a:off x="10529" y="547194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Map&#10;&#10;Description automatically generated">
            <a:extLst>
              <a:ext uri="{FF2B5EF4-FFF2-40B4-BE49-F238E27FC236}">
                <a16:creationId xmlns:a16="http://schemas.microsoft.com/office/drawing/2014/main" id="{D80862A4-F084-42B2-8491-F2648AFF60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2930" y="876643"/>
            <a:ext cx="4844372" cy="5171639"/>
          </a:xfrm>
          <a:prstGeom prst="rect">
            <a:avLst/>
          </a:prstGeom>
        </p:spPr>
      </p:pic>
      <p:sp>
        <p:nvSpPr>
          <p:cNvPr id="38" name="TextBox 37" descr="text box hiding answer">
            <a:extLst>
              <a:ext uri="{FF2B5EF4-FFF2-40B4-BE49-F238E27FC236}">
                <a16:creationId xmlns:a16="http://schemas.microsoft.com/office/drawing/2014/main" id="{C309A0DF-5198-4FF0-B967-6C2F3DAC04EE}"/>
              </a:ext>
            </a:extLst>
          </p:cNvPr>
          <p:cNvSpPr txBox="1"/>
          <p:nvPr/>
        </p:nvSpPr>
        <p:spPr>
          <a:xfrm>
            <a:off x="555778" y="1659253"/>
            <a:ext cx="5764652"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4041"/>
            <a:ext cx="2920181" cy="869950"/>
          </a:xfrm>
          <a:prstGeom prst="rect">
            <a:avLst/>
          </a:prstGeom>
        </p:spPr>
      </p:pic>
      <p:sp>
        <p:nvSpPr>
          <p:cNvPr id="4" name="Title 3"/>
          <p:cNvSpPr>
            <a:spLocks noGrp="1"/>
          </p:cNvSpPr>
          <p:nvPr>
            <p:ph type="title"/>
          </p:nvPr>
        </p:nvSpPr>
        <p:spPr>
          <a:xfrm>
            <a:off x="-32970" y="335286"/>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39" name="Speech Bubble: Rectangle with Corners Rounded 38">
            <a:extLst>
              <a:ext uri="{FF2B5EF4-FFF2-40B4-BE49-F238E27FC236}">
                <a16:creationId xmlns:a16="http://schemas.microsoft.com/office/drawing/2014/main" id="{04721EB0-050A-4CB6-950B-42864473D939}"/>
              </a:ext>
            </a:extLst>
          </p:cNvPr>
          <p:cNvSpPr/>
          <p:nvPr/>
        </p:nvSpPr>
        <p:spPr>
          <a:xfrm>
            <a:off x="7465809" y="5389000"/>
            <a:ext cx="3013364" cy="1119366"/>
          </a:xfrm>
          <a:prstGeom prst="wedgeRoundRectCallout">
            <a:avLst>
              <a:gd name="adj1" fmla="val -1843"/>
              <a:gd name="adj2" fmla="val -6987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chemeClr val="bg1"/>
                </a:solidFill>
              </a:rPr>
              <a:t>Bundesland</a:t>
            </a:r>
            <a:r>
              <a:rPr lang="en-US" sz="2000" dirty="0">
                <a:solidFill>
                  <a:schemeClr val="bg1"/>
                </a:solidFill>
              </a:rPr>
              <a:t> (state, province) is similar to the English </a:t>
            </a:r>
            <a:r>
              <a:rPr lang="en-US" sz="2000" i="1" dirty="0">
                <a:solidFill>
                  <a:schemeClr val="bg1"/>
                </a:solidFill>
              </a:rPr>
              <a:t>county</a:t>
            </a:r>
            <a:r>
              <a:rPr lang="en-US" sz="2000" dirty="0">
                <a:solidFill>
                  <a:schemeClr val="bg1"/>
                </a:solidFill>
              </a:rPr>
              <a:t>.</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4AEE676A-504E-4C19-8132-09E1268B9F5E}"/>
              </a:ext>
            </a:extLst>
          </p:cNvPr>
          <p:cNvSpPr/>
          <p:nvPr/>
        </p:nvSpPr>
        <p:spPr>
          <a:xfrm>
            <a:off x="7332930" y="773990"/>
            <a:ext cx="2444767" cy="830997"/>
          </a:xfrm>
          <a:prstGeom prst="wedgeRoundRectCallout">
            <a:avLst>
              <a:gd name="adj1" fmla="val -20544"/>
              <a:gd name="adj2" fmla="val 9930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chemeClr val="bg1"/>
                </a:solidFill>
              </a:rPr>
              <a:t>die </a:t>
            </a:r>
            <a:r>
              <a:rPr lang="en-US" sz="2000" dirty="0" err="1">
                <a:solidFill>
                  <a:schemeClr val="bg1"/>
                </a:solidFill>
              </a:rPr>
              <a:t>Niederlande</a:t>
            </a:r>
            <a:r>
              <a:rPr lang="en-US" sz="2000" dirty="0">
                <a:solidFill>
                  <a:schemeClr val="bg1"/>
                </a:solidFill>
              </a:rPr>
              <a:t> – Netherlands  </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6591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477263887"/>
              </p:ext>
            </p:extLst>
          </p:nvPr>
        </p:nvGraphicFramePr>
        <p:xfrm>
          <a:off x="1401475" y="2242559"/>
          <a:ext cx="9317325" cy="3606027"/>
        </p:xfrm>
        <a:graphic>
          <a:graphicData uri="http://schemas.openxmlformats.org/drawingml/2006/table">
            <a:tbl>
              <a:tblPr firstRow="1" bandRow="1">
                <a:tableStyleId>{C4B1156A-380E-4F78-BDF5-A606A8083BF9}</a:tableStyleId>
              </a:tblPr>
              <a:tblGrid>
                <a:gridCol w="694025">
                  <a:extLst>
                    <a:ext uri="{9D8B030D-6E8A-4147-A177-3AD203B41FA5}">
                      <a16:colId xmlns:a16="http://schemas.microsoft.com/office/drawing/2014/main" val="2607353726"/>
                    </a:ext>
                  </a:extLst>
                </a:gridCol>
                <a:gridCol w="7118640">
                  <a:extLst>
                    <a:ext uri="{9D8B030D-6E8A-4147-A177-3AD203B41FA5}">
                      <a16:colId xmlns:a16="http://schemas.microsoft.com/office/drawing/2014/main" val="1600817978"/>
                    </a:ext>
                  </a:extLst>
                </a:gridCol>
                <a:gridCol w="1504660">
                  <a:extLst>
                    <a:ext uri="{9D8B030D-6E8A-4147-A177-3AD203B41FA5}">
                      <a16:colId xmlns:a16="http://schemas.microsoft.com/office/drawing/2014/main" val="4128092149"/>
                    </a:ext>
                  </a:extLst>
                </a:gridCol>
              </a:tblGrid>
              <a:tr h="497067">
                <a:tc>
                  <a:txBody>
                    <a:bodyPr/>
                    <a:lstStyle/>
                    <a:p>
                      <a:pPr algn="ctr"/>
                      <a:endParaRPr lang="en-GB" sz="2000" dirty="0">
                        <a:solidFill>
                          <a:schemeClr val="accent1">
                            <a:lumMod val="50000"/>
                          </a:schemeClr>
                        </a:solidFill>
                      </a:endParaRPr>
                    </a:p>
                  </a:txBody>
                  <a:tcPr/>
                </a:tc>
                <a:tc>
                  <a:txBody>
                    <a:bodyPr/>
                    <a:lstStyle/>
                    <a:p>
                      <a:r>
                        <a:rPr lang="de-DE" sz="2000" b="0" dirty="0">
                          <a:solidFill>
                            <a:srgbClr val="115076"/>
                          </a:solidFill>
                        </a:rPr>
                        <a:t>Ismet! Wie geht’s dir?  Ich rufe </a:t>
                      </a:r>
                      <a:r>
                        <a:rPr lang="de-DE" sz="2000" b="1" dirty="0">
                          <a:solidFill>
                            <a:srgbClr val="115076"/>
                          </a:solidFill>
                        </a:rPr>
                        <a:t>dich</a:t>
                      </a:r>
                      <a:r>
                        <a:rPr lang="de-DE" sz="2000" b="0" dirty="0">
                          <a:solidFill>
                            <a:srgbClr val="115076"/>
                          </a:solidFill>
                        </a:rPr>
                        <a:t> jeden Tag an, aber du bist nie zu erreichen. </a:t>
                      </a:r>
                      <a:endParaRPr lang="en-GB" sz="2000" b="0" dirty="0">
                        <a:solidFill>
                          <a:srgbClr val="115076"/>
                        </a:solidFill>
                      </a:endParaRPr>
                    </a:p>
                  </a:txBody>
                  <a:tcPr anchor="ctr"/>
                </a:tc>
                <a:tc>
                  <a:txBody>
                    <a:bodyPr/>
                    <a:lstStyle/>
                    <a:p>
                      <a:r>
                        <a:rPr lang="en-GB" sz="2000" b="0" dirty="0">
                          <a:solidFill>
                            <a:schemeClr val="accent1">
                              <a:lumMod val="50000"/>
                            </a:schemeClr>
                          </a:solidFill>
                        </a:rPr>
                        <a:t>you</a:t>
                      </a: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Ja, mama. Ich habe </a:t>
                      </a:r>
                      <a:r>
                        <a:rPr lang="de-DE" sz="2000" b="1" dirty="0">
                          <a:solidFill>
                            <a:srgbClr val="115076"/>
                          </a:solidFill>
                        </a:rPr>
                        <a:t>meist</a:t>
                      </a:r>
                      <a:r>
                        <a:rPr lang="de-DE" sz="2000" dirty="0">
                          <a:solidFill>
                            <a:srgbClr val="115076"/>
                          </a:solidFill>
                        </a:rPr>
                        <a:t> im Theater </a:t>
                      </a:r>
                      <a:r>
                        <a:rPr lang="de-DE" sz="2000" b="1" dirty="0">
                          <a:solidFill>
                            <a:srgbClr val="115076"/>
                          </a:solidFill>
                        </a:rPr>
                        <a:t>Dienst</a:t>
                      </a:r>
                      <a:r>
                        <a:rPr lang="de-DE" sz="2000" dirty="0">
                          <a:solidFill>
                            <a:srgbClr val="115076"/>
                          </a:solidFill>
                        </a:rPr>
                        <a:t>. Der Theaterdirektor </a:t>
                      </a:r>
                      <a:r>
                        <a:rPr lang="de-DE" sz="2000" b="1" dirty="0">
                          <a:solidFill>
                            <a:srgbClr val="115076"/>
                          </a:solidFill>
                        </a:rPr>
                        <a:t>erwartet</a:t>
                      </a:r>
                      <a:r>
                        <a:rPr lang="de-DE" sz="2000" dirty="0">
                          <a:solidFill>
                            <a:srgbClr val="115076"/>
                          </a:solidFill>
                        </a:rPr>
                        <a:t> sehr viel von mir.</a:t>
                      </a:r>
                      <a:endParaRPr lang="en-GB" sz="2000" dirty="0">
                        <a:solidFill>
                          <a:srgbClr val="115076"/>
                        </a:solidFill>
                      </a:endParaRPr>
                    </a:p>
                  </a:txBody>
                  <a:tcPr anchor="ctr"/>
                </a:tc>
                <a:tc>
                  <a:txBody>
                    <a:bodyPr/>
                    <a:lstStyle/>
                    <a:p>
                      <a:r>
                        <a:rPr lang="en-GB" sz="2000" b="0" dirty="0" err="1">
                          <a:solidFill>
                            <a:schemeClr val="accent1">
                              <a:lumMod val="50000"/>
                            </a:schemeClr>
                          </a:solidFill>
                        </a:rPr>
                        <a:t>ususally</a:t>
                      </a:r>
                      <a:r>
                        <a:rPr lang="en-GB" sz="2000" b="0" dirty="0">
                          <a:solidFill>
                            <a:schemeClr val="accent1">
                              <a:lumMod val="50000"/>
                            </a:schemeClr>
                          </a:solidFill>
                        </a:rPr>
                        <a:t>; duty; expects</a:t>
                      </a: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Wie </a:t>
                      </a:r>
                      <a:r>
                        <a:rPr lang="de-DE" sz="2000" b="1" dirty="0">
                          <a:solidFill>
                            <a:srgbClr val="115076"/>
                          </a:solidFill>
                        </a:rPr>
                        <a:t>nennt sich </a:t>
                      </a:r>
                      <a:r>
                        <a:rPr lang="de-DE" sz="2000" dirty="0">
                          <a:solidFill>
                            <a:srgbClr val="115076"/>
                          </a:solidFill>
                        </a:rPr>
                        <a:t>dein Job?</a:t>
                      </a:r>
                      <a:endParaRPr lang="en-GB" sz="2000" dirty="0">
                        <a:solidFill>
                          <a:srgbClr val="115076"/>
                        </a:solidFill>
                      </a:endParaRPr>
                    </a:p>
                  </a:txBody>
                  <a:tcPr anchor="ctr"/>
                </a:tc>
                <a:tc>
                  <a:txBody>
                    <a:bodyPr/>
                    <a:lstStyle/>
                    <a:p>
                      <a:r>
                        <a:rPr lang="en-GB" sz="2000" dirty="0">
                          <a:solidFill>
                            <a:schemeClr val="accent1">
                              <a:lumMod val="50000"/>
                            </a:schemeClr>
                          </a:solidFill>
                        </a:rPr>
                        <a:t>called</a:t>
                      </a: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Ich bin eine Art Designer, Ich muss alle Requisiten* </a:t>
                      </a:r>
                      <a:r>
                        <a:rPr lang="de-DE" sz="2000" b="1" dirty="0">
                          <a:solidFill>
                            <a:srgbClr val="115076"/>
                          </a:solidFill>
                        </a:rPr>
                        <a:t>sammeln</a:t>
                      </a:r>
                      <a:r>
                        <a:rPr lang="de-DE" sz="2000" dirty="0">
                          <a:solidFill>
                            <a:srgbClr val="115076"/>
                          </a:solidFill>
                        </a:rPr>
                        <a:t>. </a:t>
                      </a:r>
                      <a:endParaRPr lang="en-GB" sz="2000" dirty="0">
                        <a:solidFill>
                          <a:srgbClr val="115076"/>
                        </a:solidFill>
                      </a:endParaRPr>
                    </a:p>
                  </a:txBody>
                  <a:tcPr anchor="ctr"/>
                </a:tc>
                <a:tc>
                  <a:txBody>
                    <a:bodyPr/>
                    <a:lstStyle/>
                    <a:p>
                      <a:r>
                        <a:rPr lang="en-GB" sz="2000" dirty="0">
                          <a:solidFill>
                            <a:schemeClr val="accent1">
                              <a:lumMod val="50000"/>
                            </a:schemeClr>
                          </a:solidFill>
                        </a:rPr>
                        <a:t>collect</a:t>
                      </a: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de-DE" sz="2000" b="1" dirty="0">
                          <a:solidFill>
                            <a:srgbClr val="115076"/>
                          </a:solidFill>
                        </a:rPr>
                        <a:t>Woher</a:t>
                      </a:r>
                      <a:r>
                        <a:rPr lang="de-DE" sz="2000" dirty="0">
                          <a:solidFill>
                            <a:srgbClr val="115076"/>
                          </a:solidFill>
                        </a:rPr>
                        <a:t> bekommst du all diese Sachen?</a:t>
                      </a:r>
                      <a:endParaRPr lang="en-GB" sz="2000" dirty="0">
                        <a:solidFill>
                          <a:srgbClr val="115076"/>
                        </a:solidFill>
                      </a:endParaRPr>
                    </a:p>
                  </a:txBody>
                  <a:tcPr anchor="ctr"/>
                </a:tc>
                <a:tc>
                  <a:txBody>
                    <a:bodyPr/>
                    <a:lstStyle/>
                    <a:p>
                      <a:r>
                        <a:rPr lang="en-GB" sz="2000" dirty="0">
                          <a:solidFill>
                            <a:schemeClr val="accent1">
                              <a:lumMod val="50000"/>
                            </a:schemeClr>
                          </a:solidFill>
                        </a:rPr>
                        <a:t>where… from</a:t>
                      </a:r>
                    </a:p>
                  </a:txBody>
                  <a:tcPr/>
                </a:tc>
                <a:extLst>
                  <a:ext uri="{0D108BD9-81ED-4DB2-BD59-A6C34878D82A}">
                    <a16:rowId xmlns:a16="http://schemas.microsoft.com/office/drawing/2014/main" val="1972389626"/>
                  </a:ext>
                </a:extLst>
              </a:tr>
            </a:tbl>
          </a:graphicData>
        </a:graphic>
      </p:graphicFrame>
      <p:pic>
        <p:nvPicPr>
          <p:cNvPr id="2050" name="Picture 2" descr="Curtain, Stage, Theater, Movies, Cinema, Red">
            <a:extLst>
              <a:ext uri="{FF2B5EF4-FFF2-40B4-BE49-F238E27FC236}">
                <a16:creationId xmlns:a16="http://schemas.microsoft.com/office/drawing/2014/main" id="{52549CD6-CEB8-4468-A2BF-D5A1EEB50F44}"/>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3205" y="0"/>
            <a:ext cx="12192000" cy="65769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4" y="136721"/>
            <a:ext cx="2864579" cy="869950"/>
          </a:xfrm>
          <a:prstGeom prst="rect">
            <a:avLst/>
          </a:prstGeom>
        </p:spPr>
      </p:pic>
      <p:sp>
        <p:nvSpPr>
          <p:cNvPr id="4" name="Title 3"/>
          <p:cNvSpPr>
            <a:spLocks noGrp="1"/>
          </p:cNvSpPr>
          <p:nvPr>
            <p:ph type="title"/>
          </p:nvPr>
        </p:nvSpPr>
        <p:spPr>
          <a:xfrm>
            <a:off x="43669" y="213424"/>
            <a:ext cx="2598361" cy="707849"/>
          </a:xfrm>
        </p:spPr>
        <p:txBody>
          <a:bodyPr>
            <a:normAutofit fontScale="90000"/>
          </a:bodyPr>
          <a:lstStyle/>
          <a:p>
            <a:r>
              <a:rPr lang="en-GB" sz="3600" b="1" dirty="0" err="1">
                <a:solidFill>
                  <a:schemeClr val="bg1"/>
                </a:solidFill>
              </a:rPr>
              <a:t>Theater</a:t>
            </a:r>
            <a:r>
              <a:rPr lang="en-GB" sz="3600" b="1" dirty="0">
                <a:solidFill>
                  <a:schemeClr val="bg1"/>
                </a:solidFill>
              </a:rPr>
              <a:t> 1/5</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47743" y="51062"/>
            <a:ext cx="188729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2908247" y="221149"/>
            <a:ext cx="6611826" cy="461665"/>
          </a:xfrm>
          <a:prstGeom prst="rect">
            <a:avLst/>
          </a:prstGeom>
          <a:noFill/>
        </p:spPr>
        <p:txBody>
          <a:bodyPr wrap="square" rtlCol="0">
            <a:spAutoFit/>
          </a:bodyPr>
          <a:lstStyle/>
          <a:p>
            <a:r>
              <a:rPr lang="en-US" sz="2400" b="1" dirty="0" err="1">
                <a:solidFill>
                  <a:schemeClr val="accent5">
                    <a:lumMod val="50000"/>
                  </a:schemeClr>
                </a:solidFill>
              </a:rPr>
              <a:t>Ismets</a:t>
            </a:r>
            <a:r>
              <a:rPr lang="en-US" sz="2400" b="1" dirty="0">
                <a:solidFill>
                  <a:schemeClr val="accent5">
                    <a:lumMod val="50000"/>
                  </a:schemeClr>
                </a:solidFill>
              </a:rPr>
              <a:t> Mutter </a:t>
            </a:r>
            <a:r>
              <a:rPr lang="en-US" sz="2400" b="1" dirty="0" err="1">
                <a:solidFill>
                  <a:schemeClr val="accent5">
                    <a:lumMod val="50000"/>
                  </a:schemeClr>
                </a:solidFill>
              </a:rPr>
              <a:t>ruft</a:t>
            </a:r>
            <a:r>
              <a:rPr lang="en-US" sz="2400" b="1" dirty="0">
                <a:solidFill>
                  <a:schemeClr val="accent5">
                    <a:lumMod val="50000"/>
                  </a:schemeClr>
                </a:solidFill>
              </a:rPr>
              <a:t> </a:t>
            </a:r>
            <a:r>
              <a:rPr lang="en-US" sz="2400" b="1" dirty="0" err="1">
                <a:solidFill>
                  <a:schemeClr val="accent5">
                    <a:lumMod val="50000"/>
                  </a:schemeClr>
                </a:solidFill>
              </a:rPr>
              <a:t>ihn</a:t>
            </a:r>
            <a:r>
              <a:rPr lang="en-US" sz="2400" b="1" dirty="0">
                <a:solidFill>
                  <a:schemeClr val="accent5">
                    <a:lumMod val="50000"/>
                  </a:schemeClr>
                </a:solidFill>
              </a:rPr>
              <a:t> an. Was </a:t>
            </a:r>
            <a:r>
              <a:rPr lang="en-US" sz="2400" b="1" dirty="0" err="1">
                <a:solidFill>
                  <a:schemeClr val="accent5">
                    <a:lumMod val="50000"/>
                  </a:schemeClr>
                </a:solidFill>
              </a:rPr>
              <a:t>sagen</a:t>
            </a:r>
            <a:r>
              <a:rPr lang="en-US" sz="2400" b="1" dirty="0">
                <a:solidFill>
                  <a:schemeClr val="accent5">
                    <a:lumMod val="50000"/>
                  </a:schemeClr>
                </a:solidFill>
              </a:rPr>
              <a:t> </a:t>
            </a:r>
            <a:r>
              <a:rPr lang="en-US" sz="2400" b="1" dirty="0" err="1">
                <a:solidFill>
                  <a:schemeClr val="accent5">
                    <a:lumMod val="50000"/>
                  </a:schemeClr>
                </a:solidFill>
              </a:rPr>
              <a:t>sie</a:t>
            </a:r>
            <a:r>
              <a:rPr lang="en-US" sz="2400" b="1" dirty="0">
                <a:solidFill>
                  <a:schemeClr val="accent5">
                    <a:lumMod val="50000"/>
                  </a:schemeClr>
                </a:solidFill>
              </a:rPr>
              <a:t>? </a:t>
            </a:r>
          </a:p>
        </p:txBody>
      </p:sp>
      <p:sp>
        <p:nvSpPr>
          <p:cNvPr id="32" name="Action Button: Custom 16">
            <a:hlinkClick r:id="" action="ppaction://noaction" highlightClick="1">
              <a:snd r:embed="rId5" name="9.2.1.2 slide 17 1.wav"/>
            </a:hlinkClick>
            <a:extLst>
              <a:ext uri="{FF2B5EF4-FFF2-40B4-BE49-F238E27FC236}">
                <a16:creationId xmlns:a16="http://schemas.microsoft.com/office/drawing/2014/main" id="{D2B1EA48-40BB-4F68-A104-4A8B31B4D4BB}"/>
              </a:ext>
            </a:extLst>
          </p:cNvPr>
          <p:cNvSpPr/>
          <p:nvPr/>
        </p:nvSpPr>
        <p:spPr>
          <a:xfrm>
            <a:off x="1518661" y="240107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9.2.1.2 slide 17 2.wav"/>
            </a:hlinkClick>
            <a:extLst>
              <a:ext uri="{FF2B5EF4-FFF2-40B4-BE49-F238E27FC236}">
                <a16:creationId xmlns:a16="http://schemas.microsoft.com/office/drawing/2014/main" id="{86670C6F-0031-4B33-8535-0B32F1075618}"/>
              </a:ext>
            </a:extLst>
          </p:cNvPr>
          <p:cNvSpPr/>
          <p:nvPr/>
        </p:nvSpPr>
        <p:spPr>
          <a:xfrm>
            <a:off x="1519999" y="32500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9.2.1.2 slide 17 3.wav"/>
            </a:hlinkClick>
            <a:extLst>
              <a:ext uri="{FF2B5EF4-FFF2-40B4-BE49-F238E27FC236}">
                <a16:creationId xmlns:a16="http://schemas.microsoft.com/office/drawing/2014/main" id="{1AEF7932-ED2E-4DD4-B6F3-44931C9B4D42}"/>
              </a:ext>
            </a:extLst>
          </p:cNvPr>
          <p:cNvSpPr/>
          <p:nvPr/>
        </p:nvSpPr>
        <p:spPr>
          <a:xfrm>
            <a:off x="1518661" y="401012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9.2.1.2 slide 17 4.wav"/>
            </a:hlinkClick>
            <a:extLst>
              <a:ext uri="{FF2B5EF4-FFF2-40B4-BE49-F238E27FC236}">
                <a16:creationId xmlns:a16="http://schemas.microsoft.com/office/drawing/2014/main" id="{94BC66DA-7CDF-4759-B490-8954E1259003}"/>
              </a:ext>
            </a:extLst>
          </p:cNvPr>
          <p:cNvSpPr/>
          <p:nvPr/>
        </p:nvSpPr>
        <p:spPr>
          <a:xfrm>
            <a:off x="1530818" y="45714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2.1.2 slide 17 5.wav"/>
            </a:hlinkClick>
            <a:extLst>
              <a:ext uri="{FF2B5EF4-FFF2-40B4-BE49-F238E27FC236}">
                <a16:creationId xmlns:a16="http://schemas.microsoft.com/office/drawing/2014/main" id="{F1C9904E-40A0-41A6-988C-0B50785DACB5}"/>
              </a:ext>
            </a:extLst>
          </p:cNvPr>
          <p:cNvSpPr/>
          <p:nvPr/>
        </p:nvSpPr>
        <p:spPr>
          <a:xfrm>
            <a:off x="1530818" y="52703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Speech Bubble: Rectangle with Corners Rounded 39">
            <a:extLst>
              <a:ext uri="{FF2B5EF4-FFF2-40B4-BE49-F238E27FC236}">
                <a16:creationId xmlns:a16="http://schemas.microsoft.com/office/drawing/2014/main" id="{C04EFE89-31AA-4AF4-9AB5-2D372A51D70A}"/>
              </a:ext>
            </a:extLst>
          </p:cNvPr>
          <p:cNvSpPr/>
          <p:nvPr/>
        </p:nvSpPr>
        <p:spPr>
          <a:xfrm>
            <a:off x="10046025" y="535062"/>
            <a:ext cx="1989013" cy="645056"/>
          </a:xfrm>
          <a:prstGeom prst="wedgeRoundRectCallout">
            <a:avLst>
              <a:gd name="adj1" fmla="val -18220"/>
              <a:gd name="adj2" fmla="val 4968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 die Requisite</a:t>
            </a:r>
            <a:br>
              <a:rPr lang="en-US" sz="2000" dirty="0">
                <a:solidFill>
                  <a:schemeClr val="bg1"/>
                </a:solidFill>
              </a:rPr>
            </a:br>
            <a:r>
              <a:rPr lang="en-US" sz="2000" dirty="0">
                <a:solidFill>
                  <a:schemeClr val="bg1"/>
                </a:solidFill>
              </a:rPr>
              <a:t> – prop</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B48C3427-92F7-4FCD-B287-11981BC3EEBA}"/>
              </a:ext>
            </a:extLst>
          </p:cNvPr>
          <p:cNvSpPr txBox="1"/>
          <p:nvPr/>
        </p:nvSpPr>
        <p:spPr>
          <a:xfrm>
            <a:off x="9254098" y="2265384"/>
            <a:ext cx="1083702" cy="648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A620B58A-B824-42A8-A095-642FDFD1A576}"/>
              </a:ext>
            </a:extLst>
          </p:cNvPr>
          <p:cNvSpPr txBox="1"/>
          <p:nvPr/>
        </p:nvSpPr>
        <p:spPr>
          <a:xfrm>
            <a:off x="9254098" y="2996464"/>
            <a:ext cx="1083702" cy="92056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76826578-4D75-4A04-B729-B72F56281D3A}"/>
              </a:ext>
            </a:extLst>
          </p:cNvPr>
          <p:cNvSpPr txBox="1"/>
          <p:nvPr/>
        </p:nvSpPr>
        <p:spPr>
          <a:xfrm>
            <a:off x="9254098" y="4010128"/>
            <a:ext cx="1083702" cy="360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09375CD7-F71B-465E-83A1-B78706B049E1}"/>
              </a:ext>
            </a:extLst>
          </p:cNvPr>
          <p:cNvSpPr txBox="1"/>
          <p:nvPr/>
        </p:nvSpPr>
        <p:spPr>
          <a:xfrm>
            <a:off x="9254098" y="5246016"/>
            <a:ext cx="1210702" cy="522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46366A02-1A0B-46B8-A3F3-99D149516957}"/>
              </a:ext>
            </a:extLst>
          </p:cNvPr>
          <p:cNvSpPr txBox="1"/>
          <p:nvPr/>
        </p:nvSpPr>
        <p:spPr>
          <a:xfrm>
            <a:off x="9254098" y="4495488"/>
            <a:ext cx="1083702" cy="540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8" name="Picture 7" descr="A picture containing text, vector graphics&#10;&#10;Description automatically generated">
            <a:extLst>
              <a:ext uri="{FF2B5EF4-FFF2-40B4-BE49-F238E27FC236}">
                <a16:creationId xmlns:a16="http://schemas.microsoft.com/office/drawing/2014/main" id="{BA233DE8-E807-4FE5-96AE-ADBFBF6213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81058" y="708396"/>
            <a:ext cx="1151442" cy="1534163"/>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DE93F280-C8C6-4EA9-AF9D-3D3C1AFED7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4257" y="422127"/>
            <a:ext cx="1379471" cy="1794850"/>
          </a:xfrm>
          <a:prstGeom prst="rect">
            <a:avLst/>
          </a:prstGeom>
        </p:spPr>
      </p:pic>
    </p:spTree>
    <p:extLst>
      <p:ext uri="{BB962C8B-B14F-4D97-AF65-F5344CB8AC3E}">
        <p14:creationId xmlns:p14="http://schemas.microsoft.com/office/powerpoint/2010/main" val="128742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45"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rtain, Stage, Theater, Movies, Cinema, Red">
            <a:extLst>
              <a:ext uri="{FF2B5EF4-FFF2-40B4-BE49-F238E27FC236}">
                <a16:creationId xmlns:a16="http://schemas.microsoft.com/office/drawing/2014/main" id="{52549CD6-CEB8-4468-A2BF-D5A1EEB50F44}"/>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0" y="-28646"/>
            <a:ext cx="12192000" cy="65769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360145622"/>
              </p:ext>
            </p:extLst>
          </p:nvPr>
        </p:nvGraphicFramePr>
        <p:xfrm>
          <a:off x="1401475" y="2242559"/>
          <a:ext cx="9317325" cy="3198081"/>
        </p:xfrm>
        <a:graphic>
          <a:graphicData uri="http://schemas.openxmlformats.org/drawingml/2006/table">
            <a:tbl>
              <a:tblPr firstRow="1" bandRow="1">
                <a:tableStyleId>{C4B1156A-380E-4F78-BDF5-A606A8083BF9}</a:tableStyleId>
              </a:tblPr>
              <a:tblGrid>
                <a:gridCol w="694025">
                  <a:extLst>
                    <a:ext uri="{9D8B030D-6E8A-4147-A177-3AD203B41FA5}">
                      <a16:colId xmlns:a16="http://schemas.microsoft.com/office/drawing/2014/main" val="2607353726"/>
                    </a:ext>
                  </a:extLst>
                </a:gridCol>
                <a:gridCol w="7118640">
                  <a:extLst>
                    <a:ext uri="{9D8B030D-6E8A-4147-A177-3AD203B41FA5}">
                      <a16:colId xmlns:a16="http://schemas.microsoft.com/office/drawing/2014/main" val="1600817978"/>
                    </a:ext>
                  </a:extLst>
                </a:gridCol>
                <a:gridCol w="1504660">
                  <a:extLst>
                    <a:ext uri="{9D8B030D-6E8A-4147-A177-3AD203B41FA5}">
                      <a16:colId xmlns:a16="http://schemas.microsoft.com/office/drawing/2014/main" val="4128092149"/>
                    </a:ext>
                  </a:extLst>
                </a:gridCol>
              </a:tblGrid>
              <a:tr h="497067">
                <a:tc>
                  <a:txBody>
                    <a:bodyPr/>
                    <a:lstStyle/>
                    <a:p>
                      <a:pPr algn="ctr"/>
                      <a:endParaRPr lang="en-GB" sz="2000" dirty="0">
                        <a:solidFill>
                          <a:schemeClr val="accent1">
                            <a:lumMod val="50000"/>
                          </a:schemeClr>
                        </a:solidFill>
                      </a:endParaRPr>
                    </a:p>
                  </a:txBody>
                  <a:tcPr/>
                </a:tc>
                <a:tc>
                  <a:txBody>
                    <a:bodyPr/>
                    <a:lstStyle/>
                    <a:p>
                      <a:r>
                        <a:rPr lang="de-DE" sz="2000" b="0" dirty="0">
                          <a:solidFill>
                            <a:srgbClr val="115076"/>
                          </a:solidFill>
                        </a:rPr>
                        <a:t>Von überall.  Einige muss ich </a:t>
                      </a:r>
                      <a:r>
                        <a:rPr lang="de-DE" sz="2000" b="1" dirty="0">
                          <a:solidFill>
                            <a:srgbClr val="115076"/>
                          </a:solidFill>
                        </a:rPr>
                        <a:t>waschen</a:t>
                      </a:r>
                      <a:r>
                        <a:rPr lang="de-DE" sz="2000" b="0" dirty="0">
                          <a:solidFill>
                            <a:srgbClr val="115076"/>
                          </a:solidFill>
                        </a:rPr>
                        <a:t>!</a:t>
                      </a:r>
                      <a:endParaRPr lang="en-GB" sz="2000" b="0" dirty="0">
                        <a:solidFill>
                          <a:srgbClr val="115076"/>
                        </a:solidFill>
                      </a:endParaRPr>
                    </a:p>
                  </a:txBody>
                  <a:tcPr anchor="ctr"/>
                </a:tc>
                <a:tc>
                  <a:txBody>
                    <a:bodyPr/>
                    <a:lstStyle/>
                    <a:p>
                      <a:r>
                        <a:rPr lang="en-GB" sz="2000" b="0" dirty="0">
                          <a:solidFill>
                            <a:schemeClr val="accent1">
                              <a:lumMod val="50000"/>
                            </a:schemeClr>
                          </a:solidFill>
                        </a:rPr>
                        <a:t>wash</a:t>
                      </a: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Was für Sachen sind das?</a:t>
                      </a:r>
                      <a:endParaRPr lang="en-GB" sz="2000" dirty="0">
                        <a:solidFill>
                          <a:srgbClr val="115076"/>
                        </a:solidFill>
                      </a:endParaRPr>
                    </a:p>
                  </a:txBody>
                  <a:tcPr anchor="ctr"/>
                </a:tc>
                <a:tc>
                  <a:txBody>
                    <a:bodyPr/>
                    <a:lstStyle/>
                    <a:p>
                      <a:endParaRPr lang="en-GB" sz="2000" b="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Alles. </a:t>
                      </a:r>
                      <a:r>
                        <a:rPr lang="de-DE" sz="2000" b="1" dirty="0">
                          <a:solidFill>
                            <a:srgbClr val="115076"/>
                          </a:solidFill>
                        </a:rPr>
                        <a:t>Stühle</a:t>
                      </a:r>
                      <a:r>
                        <a:rPr lang="de-DE" sz="2000" dirty="0">
                          <a:solidFill>
                            <a:srgbClr val="115076"/>
                          </a:solidFill>
                        </a:rPr>
                        <a:t>, ein Bett, ein Teddy. Auch Müll* </a:t>
                      </a:r>
                      <a:r>
                        <a:rPr lang="de-DE" sz="2000" b="1" dirty="0">
                          <a:solidFill>
                            <a:srgbClr val="115076"/>
                          </a:solidFill>
                        </a:rPr>
                        <a:t>dient</a:t>
                      </a:r>
                      <a:r>
                        <a:rPr lang="de-DE" sz="2000" dirty="0">
                          <a:solidFill>
                            <a:srgbClr val="115076"/>
                          </a:solidFill>
                        </a:rPr>
                        <a:t> als Requisite.</a:t>
                      </a:r>
                      <a:endParaRPr lang="en-GB" sz="2000" dirty="0">
                        <a:solidFill>
                          <a:srgbClr val="115076"/>
                        </a:solidFill>
                      </a:endParaRPr>
                    </a:p>
                  </a:txBody>
                  <a:tcPr anchor="ctr"/>
                </a:tc>
                <a:tc>
                  <a:txBody>
                    <a:bodyPr/>
                    <a:lstStyle/>
                    <a:p>
                      <a:r>
                        <a:rPr lang="en-GB" sz="2000" dirty="0">
                          <a:solidFill>
                            <a:schemeClr val="accent1">
                              <a:lumMod val="50000"/>
                            </a:schemeClr>
                          </a:solidFill>
                        </a:rPr>
                        <a:t>chairs; serve</a:t>
                      </a: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Trägst du eine Uniform?</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de-DE" sz="2000" b="0" dirty="0">
                          <a:solidFill>
                            <a:srgbClr val="115076"/>
                          </a:solidFill>
                        </a:rPr>
                        <a:t>Nee! Ich muss </a:t>
                      </a:r>
                      <a:r>
                        <a:rPr lang="de-DE" sz="2000" b="1" dirty="0">
                          <a:solidFill>
                            <a:srgbClr val="115076"/>
                          </a:solidFill>
                        </a:rPr>
                        <a:t>mich</a:t>
                      </a:r>
                      <a:r>
                        <a:rPr lang="de-DE" sz="2000" b="0" dirty="0">
                          <a:solidFill>
                            <a:srgbClr val="115076"/>
                          </a:solidFill>
                        </a:rPr>
                        <a:t> nicht besonders </a:t>
                      </a:r>
                      <a:r>
                        <a:rPr lang="de-DE" sz="2000" b="1" dirty="0">
                          <a:solidFill>
                            <a:srgbClr val="115076"/>
                          </a:solidFill>
                        </a:rPr>
                        <a:t>anziehen</a:t>
                      </a:r>
                      <a:r>
                        <a:rPr lang="de-DE" sz="2000" b="0" dirty="0">
                          <a:solidFill>
                            <a:srgbClr val="115076"/>
                          </a:solidFill>
                        </a:rPr>
                        <a:t>. Aber ich werde </a:t>
                      </a:r>
                      <a:r>
                        <a:rPr lang="de-DE" sz="2000" b="1" dirty="0">
                          <a:solidFill>
                            <a:srgbClr val="115076"/>
                          </a:solidFill>
                        </a:rPr>
                        <a:t>feiern</a:t>
                      </a:r>
                      <a:r>
                        <a:rPr lang="de-DE" sz="2000" b="0" dirty="0">
                          <a:solidFill>
                            <a:srgbClr val="115076"/>
                          </a:solidFill>
                        </a:rPr>
                        <a:t>, wenn der Job zu </a:t>
                      </a:r>
                      <a:r>
                        <a:rPr lang="de-DE" sz="2000" b="1" dirty="0">
                          <a:solidFill>
                            <a:srgbClr val="115076"/>
                          </a:solidFill>
                        </a:rPr>
                        <a:t>Ende</a:t>
                      </a:r>
                      <a:r>
                        <a:rPr lang="de-DE" sz="2000" b="0" dirty="0">
                          <a:solidFill>
                            <a:srgbClr val="115076"/>
                          </a:solidFill>
                        </a:rPr>
                        <a:t> ist!</a:t>
                      </a:r>
                      <a:endParaRPr lang="en-GB" sz="2000" b="0" dirty="0">
                        <a:solidFill>
                          <a:srgbClr val="115076"/>
                        </a:solidFill>
                      </a:endParaRPr>
                    </a:p>
                  </a:txBody>
                  <a:tcPr anchor="ctr"/>
                </a:tc>
                <a:tc>
                  <a:txBody>
                    <a:bodyPr/>
                    <a:lstStyle/>
                    <a:p>
                      <a:r>
                        <a:rPr lang="en-GB" sz="2000" dirty="0">
                          <a:solidFill>
                            <a:schemeClr val="accent1">
                              <a:lumMod val="50000"/>
                            </a:schemeClr>
                          </a:solidFill>
                        </a:rPr>
                        <a:t>put… on; celebrate; ends</a:t>
                      </a:r>
                    </a:p>
                  </a:txBody>
                  <a:tcPr/>
                </a:tc>
                <a:extLst>
                  <a:ext uri="{0D108BD9-81ED-4DB2-BD59-A6C34878D82A}">
                    <a16:rowId xmlns:a16="http://schemas.microsoft.com/office/drawing/2014/main" val="1972389626"/>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4" y="136721"/>
            <a:ext cx="2864579" cy="869950"/>
          </a:xfrm>
          <a:prstGeom prst="rect">
            <a:avLst/>
          </a:prstGeom>
        </p:spPr>
      </p:pic>
      <p:sp>
        <p:nvSpPr>
          <p:cNvPr id="4" name="Title 3"/>
          <p:cNvSpPr>
            <a:spLocks noGrp="1"/>
          </p:cNvSpPr>
          <p:nvPr>
            <p:ph type="title"/>
          </p:nvPr>
        </p:nvSpPr>
        <p:spPr>
          <a:xfrm>
            <a:off x="43669" y="213424"/>
            <a:ext cx="2598361" cy="707849"/>
          </a:xfrm>
        </p:spPr>
        <p:txBody>
          <a:bodyPr>
            <a:normAutofit fontScale="90000"/>
          </a:bodyPr>
          <a:lstStyle/>
          <a:p>
            <a:r>
              <a:rPr lang="en-GB" sz="3600" b="1" dirty="0" err="1">
                <a:solidFill>
                  <a:schemeClr val="bg1"/>
                </a:solidFill>
              </a:rPr>
              <a:t>Theater</a:t>
            </a:r>
            <a:r>
              <a:rPr lang="en-GB" sz="3600" b="1" dirty="0">
                <a:solidFill>
                  <a:schemeClr val="bg1"/>
                </a:solidFill>
              </a:rPr>
              <a:t> 2/5</a:t>
            </a:r>
          </a:p>
        </p:txBody>
      </p:sp>
      <p:sp>
        <p:nvSpPr>
          <p:cNvPr id="32" name="Action Button: Custom 16">
            <a:hlinkClick r:id="" action="ppaction://noaction" highlightClick="1">
              <a:snd r:embed="rId5" name="9.2.1.2 slide 17 6.wav"/>
            </a:hlinkClick>
            <a:extLst>
              <a:ext uri="{FF2B5EF4-FFF2-40B4-BE49-F238E27FC236}">
                <a16:creationId xmlns:a16="http://schemas.microsoft.com/office/drawing/2014/main" id="{D2B1EA48-40BB-4F68-A104-4A8B31B4D4BB}"/>
              </a:ext>
            </a:extLst>
          </p:cNvPr>
          <p:cNvSpPr/>
          <p:nvPr/>
        </p:nvSpPr>
        <p:spPr>
          <a:xfrm>
            <a:off x="1530818" y="230276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Action Button: Custom 16">
            <a:hlinkClick r:id="" action="ppaction://noaction" highlightClick="1">
              <a:snd r:embed="rId6" name="9.2.1.2 slide 17 7.wav"/>
            </a:hlinkClick>
            <a:extLst>
              <a:ext uri="{FF2B5EF4-FFF2-40B4-BE49-F238E27FC236}">
                <a16:creationId xmlns:a16="http://schemas.microsoft.com/office/drawing/2014/main" id="{86670C6F-0031-4B33-8535-0B32F1075618}"/>
              </a:ext>
            </a:extLst>
          </p:cNvPr>
          <p:cNvSpPr/>
          <p:nvPr/>
        </p:nvSpPr>
        <p:spPr>
          <a:xfrm>
            <a:off x="1530818" y="279850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4" name="Action Button: Custom 16">
            <a:hlinkClick r:id="" action="ppaction://noaction" highlightClick="1">
              <a:snd r:embed="rId7" name="9.2.1.2 slide 17 8.wav"/>
            </a:hlinkClick>
            <a:extLst>
              <a:ext uri="{FF2B5EF4-FFF2-40B4-BE49-F238E27FC236}">
                <a16:creationId xmlns:a16="http://schemas.microsoft.com/office/drawing/2014/main" id="{1AEF7932-ED2E-4DD4-B6F3-44931C9B4D42}"/>
              </a:ext>
            </a:extLst>
          </p:cNvPr>
          <p:cNvSpPr/>
          <p:nvPr/>
        </p:nvSpPr>
        <p:spPr>
          <a:xfrm>
            <a:off x="1530818" y="34164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5" name="Action Button: Custom 16">
            <a:hlinkClick r:id="" action="ppaction://noaction" highlightClick="1">
              <a:snd r:embed="rId8" name="9.2.1.2 slide 17 9.wav"/>
            </a:hlinkClick>
            <a:extLst>
              <a:ext uri="{FF2B5EF4-FFF2-40B4-BE49-F238E27FC236}">
                <a16:creationId xmlns:a16="http://schemas.microsoft.com/office/drawing/2014/main" id="{94BC66DA-7CDF-4759-B490-8954E1259003}"/>
              </a:ext>
            </a:extLst>
          </p:cNvPr>
          <p:cNvSpPr/>
          <p:nvPr/>
        </p:nvSpPr>
        <p:spPr>
          <a:xfrm>
            <a:off x="1530818" y="401884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6" name="Action Button: Custom 16">
            <a:hlinkClick r:id="" action="ppaction://noaction" highlightClick="1">
              <a:snd r:embed="rId9" name="9.2.1.2 slide 17 10.wav"/>
            </a:hlinkClick>
            <a:extLst>
              <a:ext uri="{FF2B5EF4-FFF2-40B4-BE49-F238E27FC236}">
                <a16:creationId xmlns:a16="http://schemas.microsoft.com/office/drawing/2014/main" id="{F1C9904E-40A0-41A6-988C-0B50785DACB5}"/>
              </a:ext>
            </a:extLst>
          </p:cNvPr>
          <p:cNvSpPr/>
          <p:nvPr/>
        </p:nvSpPr>
        <p:spPr>
          <a:xfrm>
            <a:off x="1544283" y="472974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4" name="TextBox 13" descr="text box hiding answer">
            <a:extLst>
              <a:ext uri="{FF2B5EF4-FFF2-40B4-BE49-F238E27FC236}">
                <a16:creationId xmlns:a16="http://schemas.microsoft.com/office/drawing/2014/main" id="{CA0F67D3-D503-453B-9E9E-874508E5D3E4}"/>
              </a:ext>
            </a:extLst>
          </p:cNvPr>
          <p:cNvSpPr txBox="1"/>
          <p:nvPr/>
        </p:nvSpPr>
        <p:spPr>
          <a:xfrm>
            <a:off x="9254098" y="2265384"/>
            <a:ext cx="1083702" cy="360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FB93E671-5FB0-45A7-91DB-8E1388B8EBAF}"/>
              </a:ext>
            </a:extLst>
          </p:cNvPr>
          <p:cNvSpPr txBox="1"/>
          <p:nvPr/>
        </p:nvSpPr>
        <p:spPr>
          <a:xfrm>
            <a:off x="9299971" y="3259832"/>
            <a:ext cx="1083702" cy="612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EA1577BB-D086-4A8F-97DF-0C7A79DA3F5C}"/>
              </a:ext>
            </a:extLst>
          </p:cNvPr>
          <p:cNvSpPr txBox="1"/>
          <p:nvPr/>
        </p:nvSpPr>
        <p:spPr>
          <a:xfrm>
            <a:off x="9291063" y="4495719"/>
            <a:ext cx="1356653" cy="93585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7" name="Picture 16" descr="A picture containing text, vector graphics&#10;&#10;Description automatically generated">
            <a:extLst>
              <a:ext uri="{FF2B5EF4-FFF2-40B4-BE49-F238E27FC236}">
                <a16:creationId xmlns:a16="http://schemas.microsoft.com/office/drawing/2014/main" id="{6331459F-E6C7-4BFC-96FD-F8257246B5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81058" y="708396"/>
            <a:ext cx="1151442" cy="1534163"/>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464925CB-8147-4344-8339-BA226A0B0B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4257" y="422127"/>
            <a:ext cx="1379471" cy="1794850"/>
          </a:xfrm>
          <a:prstGeom prst="rect">
            <a:avLst/>
          </a:prstGeom>
        </p:spPr>
      </p:pic>
      <p:sp>
        <p:nvSpPr>
          <p:cNvPr id="19" name="Speech Bubble: Rectangle with Corners Rounded 18">
            <a:extLst>
              <a:ext uri="{FF2B5EF4-FFF2-40B4-BE49-F238E27FC236}">
                <a16:creationId xmlns:a16="http://schemas.microsoft.com/office/drawing/2014/main" id="{4880F99C-86A0-4ED4-9C77-53EB3CC8EFDD}"/>
              </a:ext>
            </a:extLst>
          </p:cNvPr>
          <p:cNvSpPr/>
          <p:nvPr/>
        </p:nvSpPr>
        <p:spPr>
          <a:xfrm>
            <a:off x="10531736" y="535062"/>
            <a:ext cx="1503302" cy="645056"/>
          </a:xfrm>
          <a:prstGeom prst="wedgeRoundRectCallout">
            <a:avLst>
              <a:gd name="adj1" fmla="val -18220"/>
              <a:gd name="adj2" fmla="val 4968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 der </a:t>
            </a:r>
            <a:r>
              <a:rPr lang="en-US" sz="2000" dirty="0" err="1">
                <a:solidFill>
                  <a:schemeClr val="bg1"/>
                </a:solidFill>
              </a:rPr>
              <a:t>Müll</a:t>
            </a:r>
            <a:r>
              <a:rPr lang="en-US" sz="2000" dirty="0">
                <a:solidFill>
                  <a:schemeClr val="bg1"/>
                </a:solidFill>
              </a:rPr>
              <a:t/>
            </a:r>
            <a:br>
              <a:rPr lang="en-US" sz="2000" dirty="0">
                <a:solidFill>
                  <a:schemeClr val="bg1"/>
                </a:solidFill>
              </a:rPr>
            </a:br>
            <a:r>
              <a:rPr lang="en-US" sz="2000" dirty="0">
                <a:solidFill>
                  <a:schemeClr val="bg1"/>
                </a:solidFill>
              </a:rPr>
              <a:t> – rubbish</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1263ACDE-E9EF-4635-8A1E-6A24D2D53461}"/>
              </a:ext>
            </a:extLst>
          </p:cNvPr>
          <p:cNvSpPr/>
          <p:nvPr/>
        </p:nvSpPr>
        <p:spPr>
          <a:xfrm>
            <a:off x="10147743" y="51062"/>
            <a:ext cx="188729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694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rtain, Stage, Theater, Movies, Cinema, Red">
            <a:extLst>
              <a:ext uri="{FF2B5EF4-FFF2-40B4-BE49-F238E27FC236}">
                <a16:creationId xmlns:a16="http://schemas.microsoft.com/office/drawing/2014/main" id="{52549CD6-CEB8-4468-A2BF-D5A1EEB50F44}"/>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13804" y="0"/>
            <a:ext cx="12192000" cy="65769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4089346889"/>
              </p:ext>
            </p:extLst>
          </p:nvPr>
        </p:nvGraphicFramePr>
        <p:xfrm>
          <a:off x="2061875" y="2173117"/>
          <a:ext cx="7812665" cy="3097254"/>
        </p:xfrm>
        <a:graphic>
          <a:graphicData uri="http://schemas.openxmlformats.org/drawingml/2006/table">
            <a:tbl>
              <a:tblPr firstRow="1" bandRow="1">
                <a:tableStyleId>{C4B1156A-380E-4F78-BDF5-A606A8083BF9}</a:tableStyleId>
              </a:tblPr>
              <a:tblGrid>
                <a:gridCol w="694025">
                  <a:extLst>
                    <a:ext uri="{9D8B030D-6E8A-4147-A177-3AD203B41FA5}">
                      <a16:colId xmlns:a16="http://schemas.microsoft.com/office/drawing/2014/main" val="2607353726"/>
                    </a:ext>
                  </a:extLst>
                </a:gridCol>
                <a:gridCol w="7118640">
                  <a:extLst>
                    <a:ext uri="{9D8B030D-6E8A-4147-A177-3AD203B41FA5}">
                      <a16:colId xmlns:a16="http://schemas.microsoft.com/office/drawing/2014/main" val="1600817978"/>
                    </a:ext>
                  </a:extLst>
                </a:gridCol>
              </a:tblGrid>
              <a:tr h="497067">
                <a:tc>
                  <a:txBody>
                    <a:bodyPr/>
                    <a:lstStyle/>
                    <a:p>
                      <a:pPr algn="ctr"/>
                      <a:endParaRPr lang="en-GB" sz="2000" dirty="0">
                        <a:solidFill>
                          <a:schemeClr val="accent1">
                            <a:lumMod val="50000"/>
                          </a:schemeClr>
                        </a:solidFill>
                      </a:endParaRPr>
                    </a:p>
                  </a:txBody>
                  <a:tcPr/>
                </a:tc>
                <a:tc>
                  <a:txBody>
                    <a:bodyPr/>
                    <a:lstStyle/>
                    <a:p>
                      <a:r>
                        <a:rPr lang="de-DE" sz="2000" b="0" dirty="0">
                          <a:solidFill>
                            <a:srgbClr val="115076"/>
                          </a:solidFill>
                        </a:rPr>
                        <a:t>Ismet! Wie geht’s dir?  Ich rufe </a:t>
                      </a:r>
                      <a:r>
                        <a:rPr lang="de-DE" sz="2000" b="1" dirty="0">
                          <a:solidFill>
                            <a:srgbClr val="115076"/>
                          </a:solidFill>
                        </a:rPr>
                        <a:t>dich</a:t>
                      </a:r>
                      <a:r>
                        <a:rPr lang="de-DE" sz="2000" b="0" dirty="0">
                          <a:solidFill>
                            <a:srgbClr val="115076"/>
                          </a:solidFill>
                        </a:rPr>
                        <a:t> jeden Tag an, aber du bist nie zu erreichen. </a:t>
                      </a:r>
                      <a:endParaRPr lang="en-GB" sz="2000" b="0" dirty="0">
                        <a:solidFill>
                          <a:srgbClr val="115076"/>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Ja, mama. Ich habe </a:t>
                      </a:r>
                      <a:r>
                        <a:rPr lang="de-DE" sz="2000" b="1" dirty="0">
                          <a:solidFill>
                            <a:srgbClr val="115076"/>
                          </a:solidFill>
                        </a:rPr>
                        <a:t>meist</a:t>
                      </a:r>
                      <a:r>
                        <a:rPr lang="de-DE" sz="2000" dirty="0">
                          <a:solidFill>
                            <a:srgbClr val="115076"/>
                          </a:solidFill>
                        </a:rPr>
                        <a:t> im Theater </a:t>
                      </a:r>
                      <a:r>
                        <a:rPr lang="de-DE" sz="2000" b="1" dirty="0">
                          <a:solidFill>
                            <a:srgbClr val="115076"/>
                          </a:solidFill>
                        </a:rPr>
                        <a:t>Dienst</a:t>
                      </a:r>
                      <a:r>
                        <a:rPr lang="de-DE" sz="2000" dirty="0">
                          <a:solidFill>
                            <a:srgbClr val="115076"/>
                          </a:solidFill>
                        </a:rPr>
                        <a:t>. </a:t>
                      </a:r>
                    </a:p>
                    <a:p>
                      <a:r>
                        <a:rPr lang="de-DE" sz="2000" dirty="0">
                          <a:solidFill>
                            <a:srgbClr val="115076"/>
                          </a:solidFill>
                        </a:rPr>
                        <a:t>Der Theaterdirektor </a:t>
                      </a:r>
                      <a:r>
                        <a:rPr lang="de-DE" sz="2000" b="1" dirty="0">
                          <a:solidFill>
                            <a:srgbClr val="115076"/>
                          </a:solidFill>
                        </a:rPr>
                        <a:t>erwartet</a:t>
                      </a:r>
                      <a:r>
                        <a:rPr lang="de-DE" sz="2000" dirty="0">
                          <a:solidFill>
                            <a:srgbClr val="115076"/>
                          </a:solidFill>
                        </a:rPr>
                        <a:t> sehr viel von mir.</a:t>
                      </a:r>
                      <a:endParaRPr lang="en-GB" sz="2000" dirty="0">
                        <a:solidFill>
                          <a:srgbClr val="115076"/>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Wie </a:t>
                      </a:r>
                      <a:r>
                        <a:rPr lang="de-DE" sz="2000" b="1" dirty="0">
                          <a:solidFill>
                            <a:srgbClr val="115076"/>
                          </a:solidFill>
                        </a:rPr>
                        <a:t>nennt sich </a:t>
                      </a:r>
                      <a:r>
                        <a:rPr lang="de-DE" sz="2000" dirty="0">
                          <a:solidFill>
                            <a:srgbClr val="115076"/>
                          </a:solidFill>
                        </a:rPr>
                        <a:t>dein Job?</a:t>
                      </a:r>
                      <a:endParaRPr lang="en-GB" sz="2000" dirty="0">
                        <a:solidFill>
                          <a:srgbClr val="115076"/>
                        </a:solidFill>
                      </a:endParaRPr>
                    </a:p>
                  </a:txBody>
                  <a:tcPr anchor="ctr"/>
                </a:tc>
                <a:extLst>
                  <a:ext uri="{0D108BD9-81ED-4DB2-BD59-A6C34878D82A}">
                    <a16:rowId xmlns:a16="http://schemas.microsoft.com/office/drawing/2014/main" val="2189313960"/>
                  </a:ext>
                </a:extLst>
              </a:tr>
              <a:tr h="562463">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Ich bin eine Art Designer, Ich muss alle Requisiten* </a:t>
                      </a:r>
                      <a:r>
                        <a:rPr lang="de-DE" sz="2000" b="1" dirty="0">
                          <a:solidFill>
                            <a:srgbClr val="115076"/>
                          </a:solidFill>
                        </a:rPr>
                        <a:t>sammeln</a:t>
                      </a:r>
                      <a:r>
                        <a:rPr lang="de-DE" sz="2000" dirty="0">
                          <a:solidFill>
                            <a:srgbClr val="115076"/>
                          </a:solidFill>
                        </a:rPr>
                        <a:t>. </a:t>
                      </a:r>
                      <a:endParaRPr lang="en-GB" sz="2000" dirty="0">
                        <a:solidFill>
                          <a:srgbClr val="115076"/>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de-DE" sz="2000" b="1" dirty="0">
                          <a:solidFill>
                            <a:srgbClr val="115076"/>
                          </a:solidFill>
                        </a:rPr>
                        <a:t>Woher</a:t>
                      </a:r>
                      <a:r>
                        <a:rPr lang="de-DE" sz="2000" dirty="0">
                          <a:solidFill>
                            <a:srgbClr val="115076"/>
                          </a:solidFill>
                        </a:rPr>
                        <a:t> bekommst du all diese Sachen?</a:t>
                      </a:r>
                      <a:endParaRPr lang="en-GB" sz="2000" dirty="0">
                        <a:solidFill>
                          <a:srgbClr val="115076"/>
                        </a:solidFill>
                      </a:endParaRPr>
                    </a:p>
                  </a:txBody>
                  <a:tcPr anchor="ctr"/>
                </a:tc>
                <a:extLst>
                  <a:ext uri="{0D108BD9-81ED-4DB2-BD59-A6C34878D82A}">
                    <a16:rowId xmlns:a16="http://schemas.microsoft.com/office/drawing/2014/main" val="1972389626"/>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4" y="136721"/>
            <a:ext cx="2864579" cy="869950"/>
          </a:xfrm>
          <a:prstGeom prst="rect">
            <a:avLst/>
          </a:prstGeom>
        </p:spPr>
      </p:pic>
      <p:sp>
        <p:nvSpPr>
          <p:cNvPr id="4" name="Title 3"/>
          <p:cNvSpPr>
            <a:spLocks noGrp="1"/>
          </p:cNvSpPr>
          <p:nvPr>
            <p:ph type="title"/>
          </p:nvPr>
        </p:nvSpPr>
        <p:spPr>
          <a:xfrm>
            <a:off x="43669" y="213424"/>
            <a:ext cx="2598361" cy="707849"/>
          </a:xfrm>
        </p:spPr>
        <p:txBody>
          <a:bodyPr>
            <a:normAutofit fontScale="90000"/>
          </a:bodyPr>
          <a:lstStyle/>
          <a:p>
            <a:r>
              <a:rPr lang="en-GB" sz="3600" b="1" dirty="0" err="1">
                <a:solidFill>
                  <a:schemeClr val="bg1"/>
                </a:solidFill>
              </a:rPr>
              <a:t>Theater</a:t>
            </a:r>
            <a:r>
              <a:rPr lang="en-GB" sz="3600" b="1" dirty="0">
                <a:solidFill>
                  <a:schemeClr val="bg1"/>
                </a:solidFill>
              </a:rPr>
              <a:t> 1/5</a:t>
            </a:r>
          </a:p>
        </p:txBody>
      </p:sp>
      <p:sp>
        <p:nvSpPr>
          <p:cNvPr id="7" name="TextBox 6">
            <a:extLst>
              <a:ext uri="{FF2B5EF4-FFF2-40B4-BE49-F238E27FC236}">
                <a16:creationId xmlns:a16="http://schemas.microsoft.com/office/drawing/2014/main" id="{5BA66137-5BC6-B54C-AFA6-AC9618E70ADD}"/>
              </a:ext>
            </a:extLst>
          </p:cNvPr>
          <p:cNvSpPr txBox="1"/>
          <p:nvPr/>
        </p:nvSpPr>
        <p:spPr>
          <a:xfrm>
            <a:off x="2908247" y="221149"/>
            <a:ext cx="6611826" cy="461665"/>
          </a:xfrm>
          <a:prstGeom prst="rect">
            <a:avLst/>
          </a:prstGeom>
          <a:noFill/>
        </p:spPr>
        <p:txBody>
          <a:bodyPr wrap="square" rtlCol="0">
            <a:spAutoFit/>
          </a:bodyPr>
          <a:lstStyle/>
          <a:p>
            <a:r>
              <a:rPr lang="en-US" sz="2400" b="1" dirty="0" err="1">
                <a:solidFill>
                  <a:schemeClr val="accent5">
                    <a:lumMod val="50000"/>
                  </a:schemeClr>
                </a:solidFill>
              </a:rPr>
              <a:t>Ismets</a:t>
            </a:r>
            <a:r>
              <a:rPr lang="en-US" sz="2400" b="1" dirty="0">
                <a:solidFill>
                  <a:schemeClr val="accent5">
                    <a:lumMod val="50000"/>
                  </a:schemeClr>
                </a:solidFill>
              </a:rPr>
              <a:t> Mutter </a:t>
            </a:r>
            <a:r>
              <a:rPr lang="en-US" sz="2400" b="1" dirty="0" err="1">
                <a:solidFill>
                  <a:schemeClr val="accent5">
                    <a:lumMod val="50000"/>
                  </a:schemeClr>
                </a:solidFill>
              </a:rPr>
              <a:t>ruft</a:t>
            </a:r>
            <a:r>
              <a:rPr lang="en-US" sz="2400" b="1" dirty="0">
                <a:solidFill>
                  <a:schemeClr val="accent5">
                    <a:lumMod val="50000"/>
                  </a:schemeClr>
                </a:solidFill>
              </a:rPr>
              <a:t> </a:t>
            </a:r>
            <a:r>
              <a:rPr lang="en-US" sz="2400" b="1" dirty="0" err="1">
                <a:solidFill>
                  <a:schemeClr val="accent5">
                    <a:lumMod val="50000"/>
                  </a:schemeClr>
                </a:solidFill>
              </a:rPr>
              <a:t>ihn</a:t>
            </a:r>
            <a:r>
              <a:rPr lang="en-US" sz="2400" b="1" dirty="0">
                <a:solidFill>
                  <a:schemeClr val="accent5">
                    <a:lumMod val="50000"/>
                  </a:schemeClr>
                </a:solidFill>
              </a:rPr>
              <a:t> an. Was </a:t>
            </a:r>
            <a:r>
              <a:rPr lang="en-US" sz="2400" b="1" dirty="0" err="1">
                <a:solidFill>
                  <a:schemeClr val="accent5">
                    <a:lumMod val="50000"/>
                  </a:schemeClr>
                </a:solidFill>
              </a:rPr>
              <a:t>sagen</a:t>
            </a:r>
            <a:r>
              <a:rPr lang="en-US" sz="2400" b="1" dirty="0">
                <a:solidFill>
                  <a:schemeClr val="accent5">
                    <a:lumMod val="50000"/>
                  </a:schemeClr>
                </a:solidFill>
              </a:rPr>
              <a:t> </a:t>
            </a:r>
            <a:r>
              <a:rPr lang="en-US" sz="2400" b="1" dirty="0" err="1">
                <a:solidFill>
                  <a:schemeClr val="accent5">
                    <a:lumMod val="50000"/>
                  </a:schemeClr>
                </a:solidFill>
              </a:rPr>
              <a:t>sie</a:t>
            </a:r>
            <a:r>
              <a:rPr lang="en-US" sz="2400" b="1" dirty="0">
                <a:solidFill>
                  <a:schemeClr val="accent5">
                    <a:lumMod val="50000"/>
                  </a:schemeClr>
                </a:solidFill>
              </a:rPr>
              <a:t>? </a:t>
            </a:r>
          </a:p>
        </p:txBody>
      </p:sp>
      <p:sp>
        <p:nvSpPr>
          <p:cNvPr id="32" name="Action Button: Custom 16">
            <a:hlinkClick r:id="" action="ppaction://noaction" highlightClick="1">
              <a:snd r:embed="rId5" name="9.2.1.2 slide 17 1.wav"/>
            </a:hlinkClick>
            <a:extLst>
              <a:ext uri="{FF2B5EF4-FFF2-40B4-BE49-F238E27FC236}">
                <a16:creationId xmlns:a16="http://schemas.microsoft.com/office/drawing/2014/main" id="{D2B1EA48-40BB-4F68-A104-4A8B31B4D4BB}"/>
              </a:ext>
            </a:extLst>
          </p:cNvPr>
          <p:cNvSpPr/>
          <p:nvPr/>
        </p:nvSpPr>
        <p:spPr>
          <a:xfrm>
            <a:off x="2191761" y="231217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9.2.1.2 slide 17 2.wav"/>
            </a:hlinkClick>
            <a:extLst>
              <a:ext uri="{FF2B5EF4-FFF2-40B4-BE49-F238E27FC236}">
                <a16:creationId xmlns:a16="http://schemas.microsoft.com/office/drawing/2014/main" id="{86670C6F-0031-4B33-8535-0B32F1075618}"/>
              </a:ext>
            </a:extLst>
          </p:cNvPr>
          <p:cNvSpPr/>
          <p:nvPr/>
        </p:nvSpPr>
        <p:spPr>
          <a:xfrm>
            <a:off x="2193099" y="30214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9.2.1.2 slide 17 3.wav"/>
            </a:hlinkClick>
            <a:extLst>
              <a:ext uri="{FF2B5EF4-FFF2-40B4-BE49-F238E27FC236}">
                <a16:creationId xmlns:a16="http://schemas.microsoft.com/office/drawing/2014/main" id="{1AEF7932-ED2E-4DD4-B6F3-44931C9B4D42}"/>
              </a:ext>
            </a:extLst>
          </p:cNvPr>
          <p:cNvSpPr/>
          <p:nvPr/>
        </p:nvSpPr>
        <p:spPr>
          <a:xfrm>
            <a:off x="2191761" y="364182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9.2.1.2 slide 17 4.wav"/>
            </a:hlinkClick>
            <a:extLst>
              <a:ext uri="{FF2B5EF4-FFF2-40B4-BE49-F238E27FC236}">
                <a16:creationId xmlns:a16="http://schemas.microsoft.com/office/drawing/2014/main" id="{94BC66DA-7CDF-4759-B490-8954E1259003}"/>
              </a:ext>
            </a:extLst>
          </p:cNvPr>
          <p:cNvSpPr/>
          <p:nvPr/>
        </p:nvSpPr>
        <p:spPr>
          <a:xfrm>
            <a:off x="2203918" y="42285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2.1.2 slide 17 5.wav"/>
            </a:hlinkClick>
            <a:extLst>
              <a:ext uri="{FF2B5EF4-FFF2-40B4-BE49-F238E27FC236}">
                <a16:creationId xmlns:a16="http://schemas.microsoft.com/office/drawing/2014/main" id="{F1C9904E-40A0-41A6-988C-0B50785DACB5}"/>
              </a:ext>
            </a:extLst>
          </p:cNvPr>
          <p:cNvSpPr/>
          <p:nvPr/>
        </p:nvSpPr>
        <p:spPr>
          <a:xfrm>
            <a:off x="2203918" y="48258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 name="Rectangle 7">
            <a:extLst>
              <a:ext uri="{FF2B5EF4-FFF2-40B4-BE49-F238E27FC236}">
                <a16:creationId xmlns:a16="http://schemas.microsoft.com/office/drawing/2014/main" id="{9F72101D-0790-4726-A641-C046263B4A77}"/>
              </a:ext>
            </a:extLst>
          </p:cNvPr>
          <p:cNvSpPr/>
          <p:nvPr/>
        </p:nvSpPr>
        <p:spPr>
          <a:xfrm>
            <a:off x="2061875" y="5435600"/>
            <a:ext cx="7812665" cy="806490"/>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B8E1918-50E9-423A-A516-C6A32E8432F5}"/>
              </a:ext>
            </a:extLst>
          </p:cNvPr>
          <p:cNvSpPr txBox="1"/>
          <p:nvPr/>
        </p:nvSpPr>
        <p:spPr>
          <a:xfrm>
            <a:off x="5958219" y="5718850"/>
            <a:ext cx="812800" cy="461665"/>
          </a:xfrm>
          <a:prstGeom prst="rect">
            <a:avLst/>
          </a:prstGeom>
          <a:noFill/>
        </p:spPr>
        <p:txBody>
          <a:bodyPr wrap="square" rtlCol="0">
            <a:spAutoFit/>
          </a:bodyPr>
          <a:lstStyle/>
          <a:p>
            <a:pPr algn="l"/>
            <a:r>
              <a:rPr lang="en-GB" sz="2400" dirty="0">
                <a:solidFill>
                  <a:schemeClr val="accent5">
                    <a:lumMod val="50000"/>
                  </a:schemeClr>
                </a:solidFill>
              </a:rPr>
              <a:t>you</a:t>
            </a:r>
          </a:p>
        </p:txBody>
      </p:sp>
      <p:sp>
        <p:nvSpPr>
          <p:cNvPr id="10" name="TextBox 9">
            <a:extLst>
              <a:ext uri="{FF2B5EF4-FFF2-40B4-BE49-F238E27FC236}">
                <a16:creationId xmlns:a16="http://schemas.microsoft.com/office/drawing/2014/main" id="{0DF6EED0-41D3-42A5-9592-689D9C002ED7}"/>
              </a:ext>
            </a:extLst>
          </p:cNvPr>
          <p:cNvSpPr txBox="1"/>
          <p:nvPr/>
        </p:nvSpPr>
        <p:spPr>
          <a:xfrm>
            <a:off x="7572546" y="5722005"/>
            <a:ext cx="1574800" cy="461665"/>
          </a:xfrm>
          <a:prstGeom prst="rect">
            <a:avLst/>
          </a:prstGeom>
          <a:noFill/>
        </p:spPr>
        <p:txBody>
          <a:bodyPr wrap="square" rtlCol="0">
            <a:spAutoFit/>
          </a:bodyPr>
          <a:lstStyle/>
          <a:p>
            <a:pPr algn="l"/>
            <a:r>
              <a:rPr lang="en-GB" sz="2400" dirty="0">
                <a:solidFill>
                  <a:schemeClr val="accent5">
                    <a:lumMod val="50000"/>
                  </a:schemeClr>
                </a:solidFill>
              </a:rPr>
              <a:t>usually</a:t>
            </a:r>
          </a:p>
        </p:txBody>
      </p:sp>
      <p:sp>
        <p:nvSpPr>
          <p:cNvPr id="11" name="TextBox 10">
            <a:extLst>
              <a:ext uri="{FF2B5EF4-FFF2-40B4-BE49-F238E27FC236}">
                <a16:creationId xmlns:a16="http://schemas.microsoft.com/office/drawing/2014/main" id="{2EAD5ABB-FDFC-4EA8-87C9-BD41D5126BAC}"/>
              </a:ext>
            </a:extLst>
          </p:cNvPr>
          <p:cNvSpPr txBox="1"/>
          <p:nvPr/>
        </p:nvSpPr>
        <p:spPr>
          <a:xfrm>
            <a:off x="2135181" y="5426228"/>
            <a:ext cx="1574800" cy="461665"/>
          </a:xfrm>
          <a:prstGeom prst="rect">
            <a:avLst/>
          </a:prstGeom>
          <a:noFill/>
        </p:spPr>
        <p:txBody>
          <a:bodyPr wrap="square" rtlCol="0">
            <a:spAutoFit/>
          </a:bodyPr>
          <a:lstStyle/>
          <a:p>
            <a:pPr algn="l"/>
            <a:r>
              <a:rPr lang="en-GB" sz="2400" dirty="0">
                <a:solidFill>
                  <a:schemeClr val="accent5">
                    <a:lumMod val="50000"/>
                  </a:schemeClr>
                </a:solidFill>
              </a:rPr>
              <a:t>duty</a:t>
            </a:r>
          </a:p>
        </p:txBody>
      </p:sp>
      <p:sp>
        <p:nvSpPr>
          <p:cNvPr id="12" name="TextBox 11">
            <a:extLst>
              <a:ext uri="{FF2B5EF4-FFF2-40B4-BE49-F238E27FC236}">
                <a16:creationId xmlns:a16="http://schemas.microsoft.com/office/drawing/2014/main" id="{E783BD55-4624-4B86-AF24-A23395E814B1}"/>
              </a:ext>
            </a:extLst>
          </p:cNvPr>
          <p:cNvSpPr txBox="1"/>
          <p:nvPr/>
        </p:nvSpPr>
        <p:spPr>
          <a:xfrm>
            <a:off x="8550744" y="5435600"/>
            <a:ext cx="1810040" cy="461665"/>
          </a:xfrm>
          <a:prstGeom prst="rect">
            <a:avLst/>
          </a:prstGeom>
          <a:noFill/>
        </p:spPr>
        <p:txBody>
          <a:bodyPr wrap="square" rtlCol="0">
            <a:spAutoFit/>
          </a:bodyPr>
          <a:lstStyle/>
          <a:p>
            <a:pPr algn="l"/>
            <a:r>
              <a:rPr lang="en-GB" sz="2400" dirty="0">
                <a:solidFill>
                  <a:schemeClr val="accent5">
                    <a:lumMod val="50000"/>
                  </a:schemeClr>
                </a:solidFill>
              </a:rPr>
              <a:t>expects</a:t>
            </a:r>
          </a:p>
        </p:txBody>
      </p:sp>
      <p:sp>
        <p:nvSpPr>
          <p:cNvPr id="13" name="TextBox 12">
            <a:extLst>
              <a:ext uri="{FF2B5EF4-FFF2-40B4-BE49-F238E27FC236}">
                <a16:creationId xmlns:a16="http://schemas.microsoft.com/office/drawing/2014/main" id="{50F3442F-3B89-4302-AF02-FF0BA5691389}"/>
              </a:ext>
            </a:extLst>
          </p:cNvPr>
          <p:cNvSpPr txBox="1"/>
          <p:nvPr/>
        </p:nvSpPr>
        <p:spPr>
          <a:xfrm>
            <a:off x="4287841" y="5403451"/>
            <a:ext cx="1392419" cy="461665"/>
          </a:xfrm>
          <a:prstGeom prst="rect">
            <a:avLst/>
          </a:prstGeom>
          <a:noFill/>
        </p:spPr>
        <p:txBody>
          <a:bodyPr wrap="square" rtlCol="0">
            <a:spAutoFit/>
          </a:bodyPr>
          <a:lstStyle/>
          <a:p>
            <a:pPr algn="l"/>
            <a:r>
              <a:rPr lang="en-GB" sz="2400" dirty="0">
                <a:solidFill>
                  <a:schemeClr val="accent5">
                    <a:lumMod val="50000"/>
                  </a:schemeClr>
                </a:solidFill>
              </a:rPr>
              <a:t>called</a:t>
            </a:r>
          </a:p>
        </p:txBody>
      </p:sp>
      <p:sp>
        <p:nvSpPr>
          <p:cNvPr id="14" name="TextBox 13">
            <a:extLst>
              <a:ext uri="{FF2B5EF4-FFF2-40B4-BE49-F238E27FC236}">
                <a16:creationId xmlns:a16="http://schemas.microsoft.com/office/drawing/2014/main" id="{9843CC3B-4753-41DC-8C73-C14DA8F3B47A}"/>
              </a:ext>
            </a:extLst>
          </p:cNvPr>
          <p:cNvSpPr txBox="1"/>
          <p:nvPr/>
        </p:nvSpPr>
        <p:spPr>
          <a:xfrm>
            <a:off x="6463118" y="5417157"/>
            <a:ext cx="1270106" cy="461665"/>
          </a:xfrm>
          <a:prstGeom prst="rect">
            <a:avLst/>
          </a:prstGeom>
          <a:noFill/>
        </p:spPr>
        <p:txBody>
          <a:bodyPr wrap="square" rtlCol="0">
            <a:spAutoFit/>
          </a:bodyPr>
          <a:lstStyle/>
          <a:p>
            <a:pPr algn="l"/>
            <a:r>
              <a:rPr lang="en-GB" sz="2400" dirty="0">
                <a:solidFill>
                  <a:schemeClr val="accent5">
                    <a:lumMod val="50000"/>
                  </a:schemeClr>
                </a:solidFill>
              </a:rPr>
              <a:t>collect</a:t>
            </a:r>
          </a:p>
        </p:txBody>
      </p:sp>
      <p:sp>
        <p:nvSpPr>
          <p:cNvPr id="15" name="TextBox 14">
            <a:extLst>
              <a:ext uri="{FF2B5EF4-FFF2-40B4-BE49-F238E27FC236}">
                <a16:creationId xmlns:a16="http://schemas.microsoft.com/office/drawing/2014/main" id="{44592F84-EFE5-4CB8-847A-D6CFAC98D9C4}"/>
              </a:ext>
            </a:extLst>
          </p:cNvPr>
          <p:cNvSpPr txBox="1"/>
          <p:nvPr/>
        </p:nvSpPr>
        <p:spPr>
          <a:xfrm>
            <a:off x="2724293" y="5773125"/>
            <a:ext cx="2669112" cy="461665"/>
          </a:xfrm>
          <a:prstGeom prst="rect">
            <a:avLst/>
          </a:prstGeom>
          <a:noFill/>
        </p:spPr>
        <p:txBody>
          <a:bodyPr wrap="square" rtlCol="0">
            <a:spAutoFit/>
          </a:bodyPr>
          <a:lstStyle/>
          <a:p>
            <a:pPr algn="l"/>
            <a:r>
              <a:rPr lang="en-GB" sz="2400" dirty="0">
                <a:solidFill>
                  <a:schemeClr val="accent5">
                    <a:lumMod val="50000"/>
                  </a:schemeClr>
                </a:solidFill>
              </a:rPr>
              <a:t>where… from</a:t>
            </a:r>
          </a:p>
        </p:txBody>
      </p:sp>
      <p:sp>
        <p:nvSpPr>
          <p:cNvPr id="16" name="TextBox 15">
            <a:extLst>
              <a:ext uri="{FF2B5EF4-FFF2-40B4-BE49-F238E27FC236}">
                <a16:creationId xmlns:a16="http://schemas.microsoft.com/office/drawing/2014/main" id="{97772A8D-0A29-4101-ACF2-4B1FA722746D}"/>
              </a:ext>
            </a:extLst>
          </p:cNvPr>
          <p:cNvSpPr txBox="1"/>
          <p:nvPr/>
        </p:nvSpPr>
        <p:spPr>
          <a:xfrm>
            <a:off x="6513919" y="2202324"/>
            <a:ext cx="661582" cy="369332"/>
          </a:xfrm>
          <a:prstGeom prst="rect">
            <a:avLst/>
          </a:prstGeom>
          <a:solidFill>
            <a:srgbClr val="FFF4E7"/>
          </a:solidFill>
        </p:spPr>
        <p:txBody>
          <a:bodyPr wrap="square" rtlCol="0">
            <a:spAutoFit/>
          </a:bodyPr>
          <a:lstStyle/>
          <a:p>
            <a:pPr algn="ctr"/>
            <a:r>
              <a:rPr lang="en-GB" b="1" u="sng" dirty="0">
                <a:solidFill>
                  <a:schemeClr val="accent5">
                    <a:lumMod val="50000"/>
                  </a:schemeClr>
                </a:solidFill>
              </a:rPr>
              <a:t>1</a:t>
            </a:r>
          </a:p>
        </p:txBody>
      </p:sp>
      <p:sp>
        <p:nvSpPr>
          <p:cNvPr id="17" name="TextBox 16">
            <a:extLst>
              <a:ext uri="{FF2B5EF4-FFF2-40B4-BE49-F238E27FC236}">
                <a16:creationId xmlns:a16="http://schemas.microsoft.com/office/drawing/2014/main" id="{CCDAE65B-7B51-42DF-8E7B-80EBACB9425E}"/>
              </a:ext>
            </a:extLst>
          </p:cNvPr>
          <p:cNvSpPr txBox="1"/>
          <p:nvPr/>
        </p:nvSpPr>
        <p:spPr>
          <a:xfrm>
            <a:off x="5371942" y="2888665"/>
            <a:ext cx="766096" cy="369332"/>
          </a:xfrm>
          <a:prstGeom prst="rect">
            <a:avLst/>
          </a:prstGeom>
          <a:solidFill>
            <a:srgbClr val="FFE8CB"/>
          </a:solidFill>
        </p:spPr>
        <p:txBody>
          <a:bodyPr wrap="square" rtlCol="0">
            <a:spAutoFit/>
          </a:bodyPr>
          <a:lstStyle/>
          <a:p>
            <a:pPr algn="ctr"/>
            <a:r>
              <a:rPr lang="en-GB" b="1" u="sng" dirty="0">
                <a:solidFill>
                  <a:schemeClr val="accent5">
                    <a:lumMod val="50000"/>
                  </a:schemeClr>
                </a:solidFill>
              </a:rPr>
              <a:t>2</a:t>
            </a:r>
          </a:p>
        </p:txBody>
      </p:sp>
      <p:sp>
        <p:nvSpPr>
          <p:cNvPr id="30" name="TextBox 29">
            <a:extLst>
              <a:ext uri="{FF2B5EF4-FFF2-40B4-BE49-F238E27FC236}">
                <a16:creationId xmlns:a16="http://schemas.microsoft.com/office/drawing/2014/main" id="{8B33748E-857F-4135-A9E0-36828D65E456}"/>
              </a:ext>
            </a:extLst>
          </p:cNvPr>
          <p:cNvSpPr txBox="1"/>
          <p:nvPr/>
        </p:nvSpPr>
        <p:spPr>
          <a:xfrm>
            <a:off x="7425194" y="2889636"/>
            <a:ext cx="934752" cy="369332"/>
          </a:xfrm>
          <a:prstGeom prst="rect">
            <a:avLst/>
          </a:prstGeom>
          <a:solidFill>
            <a:srgbClr val="FFE8CB"/>
          </a:solidFill>
        </p:spPr>
        <p:txBody>
          <a:bodyPr wrap="square" rtlCol="0">
            <a:spAutoFit/>
          </a:bodyPr>
          <a:lstStyle/>
          <a:p>
            <a:pPr algn="ctr"/>
            <a:r>
              <a:rPr lang="en-GB" b="1" u="sng" dirty="0">
                <a:solidFill>
                  <a:schemeClr val="accent5">
                    <a:lumMod val="50000"/>
                  </a:schemeClr>
                </a:solidFill>
              </a:rPr>
              <a:t>3</a:t>
            </a:r>
          </a:p>
        </p:txBody>
      </p:sp>
      <p:sp>
        <p:nvSpPr>
          <p:cNvPr id="31" name="TextBox 30">
            <a:extLst>
              <a:ext uri="{FF2B5EF4-FFF2-40B4-BE49-F238E27FC236}">
                <a16:creationId xmlns:a16="http://schemas.microsoft.com/office/drawing/2014/main" id="{358BF71A-2149-4D39-8085-12BACA35EE1A}"/>
              </a:ext>
            </a:extLst>
          </p:cNvPr>
          <p:cNvSpPr txBox="1"/>
          <p:nvPr/>
        </p:nvSpPr>
        <p:spPr>
          <a:xfrm>
            <a:off x="5261781" y="3192235"/>
            <a:ext cx="1026626" cy="369332"/>
          </a:xfrm>
          <a:prstGeom prst="rect">
            <a:avLst/>
          </a:prstGeom>
          <a:solidFill>
            <a:srgbClr val="FFE8CB"/>
          </a:solidFill>
        </p:spPr>
        <p:txBody>
          <a:bodyPr wrap="square" rtlCol="0">
            <a:spAutoFit/>
          </a:bodyPr>
          <a:lstStyle/>
          <a:p>
            <a:pPr algn="ctr"/>
            <a:r>
              <a:rPr lang="en-GB" b="1" u="sng" dirty="0">
                <a:solidFill>
                  <a:schemeClr val="accent5">
                    <a:lumMod val="50000"/>
                  </a:schemeClr>
                </a:solidFill>
              </a:rPr>
              <a:t>4</a:t>
            </a:r>
          </a:p>
        </p:txBody>
      </p:sp>
      <p:sp>
        <p:nvSpPr>
          <p:cNvPr id="37" name="TextBox 36">
            <a:extLst>
              <a:ext uri="{FF2B5EF4-FFF2-40B4-BE49-F238E27FC236}">
                <a16:creationId xmlns:a16="http://schemas.microsoft.com/office/drawing/2014/main" id="{1EC22692-A705-4112-B52F-BA458DADC137}"/>
              </a:ext>
            </a:extLst>
          </p:cNvPr>
          <p:cNvSpPr txBox="1"/>
          <p:nvPr/>
        </p:nvSpPr>
        <p:spPr>
          <a:xfrm>
            <a:off x="3337387" y="3636131"/>
            <a:ext cx="1351626" cy="369332"/>
          </a:xfrm>
          <a:prstGeom prst="rect">
            <a:avLst/>
          </a:prstGeom>
          <a:solidFill>
            <a:srgbClr val="FFF4E7"/>
          </a:solidFill>
        </p:spPr>
        <p:txBody>
          <a:bodyPr wrap="square" rtlCol="0">
            <a:spAutoFit/>
          </a:bodyPr>
          <a:lstStyle/>
          <a:p>
            <a:pPr algn="ctr"/>
            <a:r>
              <a:rPr lang="en-GB" b="1" u="sng" dirty="0">
                <a:solidFill>
                  <a:schemeClr val="accent5">
                    <a:lumMod val="50000"/>
                  </a:schemeClr>
                </a:solidFill>
              </a:rPr>
              <a:t>5</a:t>
            </a:r>
          </a:p>
        </p:txBody>
      </p:sp>
      <p:sp>
        <p:nvSpPr>
          <p:cNvPr id="38" name="TextBox 37">
            <a:extLst>
              <a:ext uri="{FF2B5EF4-FFF2-40B4-BE49-F238E27FC236}">
                <a16:creationId xmlns:a16="http://schemas.microsoft.com/office/drawing/2014/main" id="{1BB7BACE-3E75-4C28-8E97-BD5B1AE674E9}"/>
              </a:ext>
            </a:extLst>
          </p:cNvPr>
          <p:cNvSpPr txBox="1"/>
          <p:nvPr/>
        </p:nvSpPr>
        <p:spPr>
          <a:xfrm>
            <a:off x="2812517" y="4375861"/>
            <a:ext cx="1200683" cy="369332"/>
          </a:xfrm>
          <a:prstGeom prst="rect">
            <a:avLst/>
          </a:prstGeom>
          <a:solidFill>
            <a:srgbClr val="FFE8CB"/>
          </a:solidFill>
        </p:spPr>
        <p:txBody>
          <a:bodyPr wrap="square" rtlCol="0">
            <a:spAutoFit/>
          </a:bodyPr>
          <a:lstStyle/>
          <a:p>
            <a:pPr algn="ctr"/>
            <a:r>
              <a:rPr lang="en-GB" b="1" u="sng" dirty="0">
                <a:solidFill>
                  <a:schemeClr val="accent5">
                    <a:lumMod val="50000"/>
                  </a:schemeClr>
                </a:solidFill>
              </a:rPr>
              <a:t>6</a:t>
            </a:r>
          </a:p>
        </p:txBody>
      </p:sp>
      <p:sp>
        <p:nvSpPr>
          <p:cNvPr id="39" name="TextBox 38">
            <a:extLst>
              <a:ext uri="{FF2B5EF4-FFF2-40B4-BE49-F238E27FC236}">
                <a16:creationId xmlns:a16="http://schemas.microsoft.com/office/drawing/2014/main" id="{B8AC5746-0C5C-435D-9711-22BB875C2F3D}"/>
              </a:ext>
            </a:extLst>
          </p:cNvPr>
          <p:cNvSpPr txBox="1"/>
          <p:nvPr/>
        </p:nvSpPr>
        <p:spPr>
          <a:xfrm>
            <a:off x="2812517" y="4822383"/>
            <a:ext cx="897464" cy="369332"/>
          </a:xfrm>
          <a:prstGeom prst="rect">
            <a:avLst/>
          </a:prstGeom>
          <a:solidFill>
            <a:srgbClr val="FFF4E7"/>
          </a:solidFill>
        </p:spPr>
        <p:txBody>
          <a:bodyPr wrap="square" rtlCol="0">
            <a:spAutoFit/>
          </a:bodyPr>
          <a:lstStyle/>
          <a:p>
            <a:pPr algn="ctr"/>
            <a:r>
              <a:rPr lang="en-GB" b="1" u="sng" dirty="0">
                <a:solidFill>
                  <a:schemeClr val="accent5">
                    <a:lumMod val="50000"/>
                  </a:schemeClr>
                </a:solidFill>
              </a:rPr>
              <a:t>7</a:t>
            </a:r>
          </a:p>
        </p:txBody>
      </p:sp>
      <p:sp>
        <p:nvSpPr>
          <p:cNvPr id="29" name="Speech Bubble: Rectangle with Corners Rounded 28">
            <a:extLst>
              <a:ext uri="{FF2B5EF4-FFF2-40B4-BE49-F238E27FC236}">
                <a16:creationId xmlns:a16="http://schemas.microsoft.com/office/drawing/2014/main" id="{163F61E5-8635-43D8-9001-5761BD6896DE}"/>
              </a:ext>
            </a:extLst>
          </p:cNvPr>
          <p:cNvSpPr/>
          <p:nvPr/>
        </p:nvSpPr>
        <p:spPr>
          <a:xfrm>
            <a:off x="10046025" y="535062"/>
            <a:ext cx="1989013" cy="645056"/>
          </a:xfrm>
          <a:prstGeom prst="wedgeRoundRectCallout">
            <a:avLst>
              <a:gd name="adj1" fmla="val -18220"/>
              <a:gd name="adj2" fmla="val 4968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 die Requisite</a:t>
            </a:r>
            <a:br>
              <a:rPr lang="en-US" sz="2000" dirty="0">
                <a:solidFill>
                  <a:schemeClr val="bg1"/>
                </a:solidFill>
              </a:rPr>
            </a:br>
            <a:r>
              <a:rPr lang="en-US" sz="2000" dirty="0">
                <a:solidFill>
                  <a:schemeClr val="bg1"/>
                </a:solidFill>
              </a:rPr>
              <a:t> – prop</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41" name="Picture 40" descr="A picture containing text, vector graphics&#10;&#10;Description automatically generated">
            <a:extLst>
              <a:ext uri="{FF2B5EF4-FFF2-40B4-BE49-F238E27FC236}">
                <a16:creationId xmlns:a16="http://schemas.microsoft.com/office/drawing/2014/main" id="{1C586A88-94C2-4E92-8977-D639B3C81B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8032" y="598684"/>
            <a:ext cx="1151442" cy="1534163"/>
          </a:xfrm>
          <a:prstGeom prst="rect">
            <a:avLst/>
          </a:prstGeom>
        </p:spPr>
      </p:pic>
      <p:pic>
        <p:nvPicPr>
          <p:cNvPr id="42" name="Picture 41" descr="A picture containing text&#10;&#10;Description automatically generated">
            <a:extLst>
              <a:ext uri="{FF2B5EF4-FFF2-40B4-BE49-F238E27FC236}">
                <a16:creationId xmlns:a16="http://schemas.microsoft.com/office/drawing/2014/main" id="{CEA48F64-9FF3-43DC-8852-859C5AA7DF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3874" y="337997"/>
            <a:ext cx="1379471" cy="1794850"/>
          </a:xfrm>
          <a:prstGeom prst="rect">
            <a:avLst/>
          </a:prstGeom>
        </p:spPr>
      </p:pic>
      <p:sp>
        <p:nvSpPr>
          <p:cNvPr id="40" name="Rounded Rectangle 11">
            <a:extLst>
              <a:ext uri="{FF2B5EF4-FFF2-40B4-BE49-F238E27FC236}">
                <a16:creationId xmlns:a16="http://schemas.microsoft.com/office/drawing/2014/main" id="{BE684A84-0647-4E8C-AB47-ECC67825BB4C}"/>
              </a:ext>
            </a:extLst>
          </p:cNvPr>
          <p:cNvSpPr/>
          <p:nvPr/>
        </p:nvSpPr>
        <p:spPr>
          <a:xfrm>
            <a:off x="10147743" y="51062"/>
            <a:ext cx="188729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152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0" grpId="0" animBg="1"/>
      <p:bldP spid="31" grpId="0" animBg="1"/>
      <p:bldP spid="37" grpId="0" animBg="1"/>
      <p:bldP spid="38"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2018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14264" y="170893"/>
            <a:ext cx="234306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84558" y="1256000"/>
            <a:ext cx="114816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 </a:t>
            </a:r>
            <a:r>
              <a:rPr lang="en-US" sz="2400" dirty="0">
                <a:solidFill>
                  <a:srgbClr val="4472C4">
                    <a:lumMod val="50000"/>
                  </a:srgbClr>
                </a:solidFill>
                <a:latin typeface="Century Gothic" panose="020F0302020204030204"/>
              </a:rPr>
              <a:t>at the beginning or in the middle of a word is pronounced as in English.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2" name="Table 6">
            <a:extLst>
              <a:ext uri="{FF2B5EF4-FFF2-40B4-BE49-F238E27FC236}">
                <a16:creationId xmlns:a16="http://schemas.microsoft.com/office/drawing/2014/main" id="{0FB5929C-E054-4BF8-9366-7B89EE1FEE16}"/>
              </a:ext>
            </a:extLst>
          </p:cNvPr>
          <p:cNvGraphicFramePr>
            <a:graphicFrameLocks noGrp="1"/>
          </p:cNvGraphicFramePr>
          <p:nvPr>
            <p:extLst>
              <p:ext uri="{D42A27DB-BD31-4B8C-83A1-F6EECF244321}">
                <p14:modId xmlns:p14="http://schemas.microsoft.com/office/powerpoint/2010/main" val="631413"/>
              </p:ext>
            </p:extLst>
          </p:nvPr>
        </p:nvGraphicFramePr>
        <p:xfrm>
          <a:off x="606469" y="2179006"/>
          <a:ext cx="939943" cy="749230"/>
        </p:xfrm>
        <a:graphic>
          <a:graphicData uri="http://schemas.openxmlformats.org/drawingml/2006/table">
            <a:tbl>
              <a:tblPr firstRow="1" bandRow="1">
                <a:tableStyleId>{5940675A-B579-460E-94D1-54222C63F5DA}</a:tableStyleId>
              </a:tblPr>
              <a:tblGrid>
                <a:gridCol w="939943">
                  <a:extLst>
                    <a:ext uri="{9D8B030D-6E8A-4147-A177-3AD203B41FA5}">
                      <a16:colId xmlns:a16="http://schemas.microsoft.com/office/drawing/2014/main" val="1316868272"/>
                    </a:ext>
                  </a:extLst>
                </a:gridCol>
              </a:tblGrid>
              <a:tr h="749230">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76433099"/>
                  </a:ext>
                </a:extLst>
              </a:tr>
            </a:tbl>
          </a:graphicData>
        </a:graphic>
      </p:graphicFrame>
      <p:sp>
        <p:nvSpPr>
          <p:cNvPr id="8" name="Action Button: Custom 16">
            <a:hlinkClick r:id="" action="ppaction://noaction" highlightClick="1">
              <a:snd r:embed="rId4" name="9.2.1.2 slide 2 landen.wav"/>
            </a:hlinkClick>
            <a:extLst>
              <a:ext uri="{FF2B5EF4-FFF2-40B4-BE49-F238E27FC236}">
                <a16:creationId xmlns:a16="http://schemas.microsoft.com/office/drawing/2014/main" id="{841FEEC2-9A90-4E9D-8CFC-9BEA4E65FBF2}"/>
              </a:ext>
            </a:extLst>
          </p:cNvPr>
          <p:cNvSpPr/>
          <p:nvPr/>
        </p:nvSpPr>
        <p:spPr>
          <a:xfrm>
            <a:off x="879476" y="23507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4" name="TextBox 43">
            <a:extLst>
              <a:ext uri="{FF2B5EF4-FFF2-40B4-BE49-F238E27FC236}">
                <a16:creationId xmlns:a16="http://schemas.microsoft.com/office/drawing/2014/main" id="{E97BE7DB-5D6F-48E2-8204-5051AC2B96C6}"/>
              </a:ext>
            </a:extLst>
          </p:cNvPr>
          <p:cNvSpPr txBox="1"/>
          <p:nvPr/>
        </p:nvSpPr>
        <p:spPr>
          <a:xfrm>
            <a:off x="1700981" y="2332397"/>
            <a:ext cx="3193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33872DC9-FF93-4D37-B2B2-993283156C25}"/>
              </a:ext>
            </a:extLst>
          </p:cNvPr>
          <p:cNvSpPr txBox="1"/>
          <p:nvPr/>
        </p:nvSpPr>
        <p:spPr>
          <a:xfrm>
            <a:off x="1700981" y="3919722"/>
            <a:ext cx="3193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Saarlan</a:t>
            </a:r>
            <a:r>
              <a:rPr lang="en-US" sz="2400" b="1" dirty="0">
                <a:solidFill>
                  <a:srgbClr val="4472C4">
                    <a:lumMod val="50000"/>
                  </a:srgbClr>
                </a:solidFill>
                <a:latin typeface="Century Gothic" panose="020F0302020204030204"/>
              </a:rPr>
              <a:t>d</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3" name="Picture 22" descr="Map&#10;&#10;Description automatically generated">
            <a:extLst>
              <a:ext uri="{FF2B5EF4-FFF2-40B4-BE49-F238E27FC236}">
                <a16:creationId xmlns:a16="http://schemas.microsoft.com/office/drawing/2014/main" id="{AE36183B-48B1-4ACC-8C63-A0D364F5C4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340" y="1704391"/>
            <a:ext cx="2088734" cy="2918755"/>
          </a:xfrm>
          <a:prstGeom prst="rect">
            <a:avLst/>
          </a:prstGeom>
        </p:spPr>
      </p:pic>
      <p:graphicFrame>
        <p:nvGraphicFramePr>
          <p:cNvPr id="54" name="Table 6">
            <a:extLst>
              <a:ext uri="{FF2B5EF4-FFF2-40B4-BE49-F238E27FC236}">
                <a16:creationId xmlns:a16="http://schemas.microsoft.com/office/drawing/2014/main" id="{39B298FA-8F41-4577-B08A-C1FEEA78568C}"/>
              </a:ext>
            </a:extLst>
          </p:cNvPr>
          <p:cNvGraphicFramePr>
            <a:graphicFrameLocks noGrp="1"/>
          </p:cNvGraphicFramePr>
          <p:nvPr>
            <p:extLst>
              <p:ext uri="{D42A27DB-BD31-4B8C-83A1-F6EECF244321}">
                <p14:modId xmlns:p14="http://schemas.microsoft.com/office/powerpoint/2010/main" val="4198526226"/>
              </p:ext>
            </p:extLst>
          </p:nvPr>
        </p:nvGraphicFramePr>
        <p:xfrm>
          <a:off x="612436" y="5458219"/>
          <a:ext cx="939943" cy="749230"/>
        </p:xfrm>
        <a:graphic>
          <a:graphicData uri="http://schemas.openxmlformats.org/drawingml/2006/table">
            <a:tbl>
              <a:tblPr firstRow="1" bandRow="1">
                <a:tableStyleId>{5940675A-B579-460E-94D1-54222C63F5DA}</a:tableStyleId>
              </a:tblPr>
              <a:tblGrid>
                <a:gridCol w="939943">
                  <a:extLst>
                    <a:ext uri="{9D8B030D-6E8A-4147-A177-3AD203B41FA5}">
                      <a16:colId xmlns:a16="http://schemas.microsoft.com/office/drawing/2014/main" val="1316868272"/>
                    </a:ext>
                  </a:extLst>
                </a:gridCol>
              </a:tblGrid>
              <a:tr h="749230">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76433099"/>
                  </a:ext>
                </a:extLst>
              </a:tr>
            </a:tbl>
          </a:graphicData>
        </a:graphic>
      </p:graphicFrame>
      <p:graphicFrame>
        <p:nvGraphicFramePr>
          <p:cNvPr id="55" name="Table 6">
            <a:extLst>
              <a:ext uri="{FF2B5EF4-FFF2-40B4-BE49-F238E27FC236}">
                <a16:creationId xmlns:a16="http://schemas.microsoft.com/office/drawing/2014/main" id="{6024C381-9350-45EA-BB1D-9DD402AFFF5B}"/>
              </a:ext>
            </a:extLst>
          </p:cNvPr>
          <p:cNvGraphicFramePr>
            <a:graphicFrameLocks noGrp="1"/>
          </p:cNvGraphicFramePr>
          <p:nvPr>
            <p:extLst>
              <p:ext uri="{D42A27DB-BD31-4B8C-83A1-F6EECF244321}">
                <p14:modId xmlns:p14="http://schemas.microsoft.com/office/powerpoint/2010/main" val="2028665148"/>
              </p:ext>
            </p:extLst>
          </p:nvPr>
        </p:nvGraphicFramePr>
        <p:xfrm>
          <a:off x="606466" y="3788384"/>
          <a:ext cx="939943" cy="749230"/>
        </p:xfrm>
        <a:graphic>
          <a:graphicData uri="http://schemas.openxmlformats.org/drawingml/2006/table">
            <a:tbl>
              <a:tblPr firstRow="1" bandRow="1">
                <a:tableStyleId>{5940675A-B579-460E-94D1-54222C63F5DA}</a:tableStyleId>
              </a:tblPr>
              <a:tblGrid>
                <a:gridCol w="939943">
                  <a:extLst>
                    <a:ext uri="{9D8B030D-6E8A-4147-A177-3AD203B41FA5}">
                      <a16:colId xmlns:a16="http://schemas.microsoft.com/office/drawing/2014/main" val="1316868272"/>
                    </a:ext>
                  </a:extLst>
                </a:gridCol>
              </a:tblGrid>
              <a:tr h="749230">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76433099"/>
                  </a:ext>
                </a:extLst>
              </a:tr>
            </a:tbl>
          </a:graphicData>
        </a:graphic>
      </p:graphicFrame>
      <p:sp>
        <p:nvSpPr>
          <p:cNvPr id="9" name="Action Button: Custom 16">
            <a:hlinkClick r:id="" action="ppaction://noaction" highlightClick="1">
              <a:snd r:embed="rId6" name="9.2.1.2 slide 2 Saarland.wav"/>
            </a:hlinkClick>
            <a:extLst>
              <a:ext uri="{FF2B5EF4-FFF2-40B4-BE49-F238E27FC236}">
                <a16:creationId xmlns:a16="http://schemas.microsoft.com/office/drawing/2014/main" id="{AEE75152-AA60-4E09-B6D6-33877C57EDD0}"/>
              </a:ext>
            </a:extLst>
          </p:cNvPr>
          <p:cNvSpPr/>
          <p:nvPr/>
        </p:nvSpPr>
        <p:spPr>
          <a:xfrm>
            <a:off x="909296" y="397158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7" name="9.2.1.2 slide 2 Landschaft.wav"/>
            </a:hlinkClick>
            <a:extLst>
              <a:ext uri="{FF2B5EF4-FFF2-40B4-BE49-F238E27FC236}">
                <a16:creationId xmlns:a16="http://schemas.microsoft.com/office/drawing/2014/main" id="{F2140433-7844-461D-9512-A9CA1CCC4727}"/>
              </a:ext>
            </a:extLst>
          </p:cNvPr>
          <p:cNvSpPr/>
          <p:nvPr/>
        </p:nvSpPr>
        <p:spPr>
          <a:xfrm>
            <a:off x="885446" y="56538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6" name="TextBox 55">
            <a:extLst>
              <a:ext uri="{FF2B5EF4-FFF2-40B4-BE49-F238E27FC236}">
                <a16:creationId xmlns:a16="http://schemas.microsoft.com/office/drawing/2014/main" id="{95004BB3-5405-4CFC-A099-CA4D141EA52E}"/>
              </a:ext>
            </a:extLst>
          </p:cNvPr>
          <p:cNvSpPr txBox="1"/>
          <p:nvPr/>
        </p:nvSpPr>
        <p:spPr>
          <a:xfrm>
            <a:off x="1649361" y="5602000"/>
            <a:ext cx="3193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die </a:t>
            </a:r>
            <a:r>
              <a:rPr lang="en-US" sz="2400" dirty="0" err="1">
                <a:solidFill>
                  <a:srgbClr val="4472C4">
                    <a:lumMod val="50000"/>
                  </a:srgbClr>
                </a:solidFill>
                <a:latin typeface="Century Gothic" panose="020F0302020204030204"/>
              </a:rPr>
              <a:t>Lan</a:t>
            </a:r>
            <a:r>
              <a:rPr lang="en-US" sz="2400" b="1" dirty="0" err="1">
                <a:solidFill>
                  <a:srgbClr val="4472C4">
                    <a:lumMod val="50000"/>
                  </a:srgbClr>
                </a:solidFill>
                <a:latin typeface="Century Gothic" panose="020F0302020204030204"/>
              </a:rPr>
              <a:t>d</a:t>
            </a:r>
            <a:r>
              <a:rPr lang="en-US" sz="2400" dirty="0" err="1">
                <a:solidFill>
                  <a:srgbClr val="4472C4">
                    <a:lumMod val="50000"/>
                  </a:srgbClr>
                </a:solidFill>
                <a:latin typeface="Century Gothic" panose="020F0302020204030204"/>
              </a:rPr>
              <a:t>schaft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5">
            <a:extLst>
              <a:ext uri="{FF2B5EF4-FFF2-40B4-BE49-F238E27FC236}">
                <a16:creationId xmlns:a16="http://schemas.microsoft.com/office/drawing/2014/main" id="{07081269-399C-4A9B-ADC3-47177422C9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43760">
            <a:off x="3043510" y="1878189"/>
            <a:ext cx="2197608" cy="1098804"/>
          </a:xfrm>
          <a:prstGeom prst="rect">
            <a:avLst/>
          </a:prstGeom>
        </p:spPr>
      </p:pic>
      <p:pic>
        <p:nvPicPr>
          <p:cNvPr id="28" name="Picture 27" descr="A picture containing nature, silhouette&#10;&#10;Description automatically generated">
            <a:extLst>
              <a:ext uri="{FF2B5EF4-FFF2-40B4-BE49-F238E27FC236}">
                <a16:creationId xmlns:a16="http://schemas.microsoft.com/office/drawing/2014/main" id="{AD8EC17A-44DA-4E28-B0EE-E29DD068A5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7061" y="5075363"/>
            <a:ext cx="2132450" cy="1236155"/>
          </a:xfrm>
          <a:prstGeom prst="rect">
            <a:avLst/>
          </a:prstGeom>
        </p:spPr>
      </p:pic>
      <p:cxnSp>
        <p:nvCxnSpPr>
          <p:cNvPr id="30" name="Straight Arrow Connector 29">
            <a:extLst>
              <a:ext uri="{FF2B5EF4-FFF2-40B4-BE49-F238E27FC236}">
                <a16:creationId xmlns:a16="http://schemas.microsoft.com/office/drawing/2014/main" id="{F6F917E1-4481-4CC8-A0E7-CF0F59CE97EF}"/>
              </a:ext>
            </a:extLst>
          </p:cNvPr>
          <p:cNvCxnSpPr>
            <a:cxnSpLocks/>
          </p:cNvCxnSpPr>
          <p:nvPr/>
        </p:nvCxnSpPr>
        <p:spPr>
          <a:xfrm flipV="1">
            <a:off x="6137433" y="3817544"/>
            <a:ext cx="392471" cy="102178"/>
          </a:xfrm>
          <a:prstGeom prst="straightConnector1">
            <a:avLst/>
          </a:prstGeom>
          <a:ln w="38100">
            <a:solidFill>
              <a:srgbClr val="FA650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B131842-66A1-4422-90D5-8762B5A0C25E}"/>
              </a:ext>
            </a:extLst>
          </p:cNvPr>
          <p:cNvSpPr txBox="1"/>
          <p:nvPr/>
        </p:nvSpPr>
        <p:spPr>
          <a:xfrm>
            <a:off x="284558" y="3043801"/>
            <a:ext cx="56859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end of a word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sounds like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5" name="TextBox 64">
            <a:extLst>
              <a:ext uri="{FF2B5EF4-FFF2-40B4-BE49-F238E27FC236}">
                <a16:creationId xmlns:a16="http://schemas.microsoft.com/office/drawing/2014/main" id="{627CB338-DC77-4BF3-B7BB-26A87630F911}"/>
              </a:ext>
            </a:extLst>
          </p:cNvPr>
          <p:cNvSpPr txBox="1"/>
          <p:nvPr/>
        </p:nvSpPr>
        <p:spPr>
          <a:xfrm>
            <a:off x="284558" y="4623146"/>
            <a:ext cx="114816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ends a word within a compound, it also sounds like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though</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softer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3596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44" grpId="0"/>
      <p:bldP spid="45" grpId="0"/>
      <p:bldP spid="9" grpId="0" animBg="1"/>
      <p:bldP spid="42" grpId="0" animBg="1"/>
      <p:bldP spid="56" grpId="0"/>
      <p:bldP spid="64" grpId="0"/>
      <p:bldP spid="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rtain, Stage, Theater, Movies, Cinema, Red">
            <a:extLst>
              <a:ext uri="{FF2B5EF4-FFF2-40B4-BE49-F238E27FC236}">
                <a16:creationId xmlns:a16="http://schemas.microsoft.com/office/drawing/2014/main" id="{52549CD6-CEB8-4468-A2BF-D5A1EEB50F44}"/>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0" y="0"/>
            <a:ext cx="12192000" cy="65769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884107888"/>
              </p:ext>
            </p:extLst>
          </p:nvPr>
        </p:nvGraphicFramePr>
        <p:xfrm>
          <a:off x="2061875" y="2242688"/>
          <a:ext cx="7812665" cy="2893281"/>
        </p:xfrm>
        <a:graphic>
          <a:graphicData uri="http://schemas.openxmlformats.org/drawingml/2006/table">
            <a:tbl>
              <a:tblPr firstRow="1" bandRow="1">
                <a:tableStyleId>{C4B1156A-380E-4F78-BDF5-A606A8083BF9}</a:tableStyleId>
              </a:tblPr>
              <a:tblGrid>
                <a:gridCol w="694025">
                  <a:extLst>
                    <a:ext uri="{9D8B030D-6E8A-4147-A177-3AD203B41FA5}">
                      <a16:colId xmlns:a16="http://schemas.microsoft.com/office/drawing/2014/main" val="2607353726"/>
                    </a:ext>
                  </a:extLst>
                </a:gridCol>
                <a:gridCol w="7118640">
                  <a:extLst>
                    <a:ext uri="{9D8B030D-6E8A-4147-A177-3AD203B41FA5}">
                      <a16:colId xmlns:a16="http://schemas.microsoft.com/office/drawing/2014/main" val="1600817978"/>
                    </a:ext>
                  </a:extLst>
                </a:gridCol>
              </a:tblGrid>
              <a:tr h="497067">
                <a:tc>
                  <a:txBody>
                    <a:bodyPr/>
                    <a:lstStyle/>
                    <a:p>
                      <a:pPr algn="ctr"/>
                      <a:endParaRPr lang="en-GB" sz="2000" dirty="0">
                        <a:solidFill>
                          <a:schemeClr val="accent1">
                            <a:lumMod val="50000"/>
                          </a:schemeClr>
                        </a:solidFill>
                      </a:endParaRPr>
                    </a:p>
                  </a:txBody>
                  <a:tcPr/>
                </a:tc>
                <a:tc>
                  <a:txBody>
                    <a:bodyPr/>
                    <a:lstStyle/>
                    <a:p>
                      <a:r>
                        <a:rPr lang="de-DE" sz="2000" b="0" dirty="0">
                          <a:solidFill>
                            <a:srgbClr val="115076"/>
                          </a:solidFill>
                        </a:rPr>
                        <a:t>Von überall.  Einige muss ich </a:t>
                      </a:r>
                      <a:r>
                        <a:rPr lang="de-DE" sz="2000" b="1" dirty="0">
                          <a:solidFill>
                            <a:srgbClr val="115076"/>
                          </a:solidFill>
                        </a:rPr>
                        <a:t>waschen</a:t>
                      </a:r>
                      <a:r>
                        <a:rPr lang="de-DE" sz="2000" b="0" dirty="0">
                          <a:solidFill>
                            <a:srgbClr val="115076"/>
                          </a:solidFill>
                        </a:rPr>
                        <a:t>!</a:t>
                      </a:r>
                      <a:endParaRPr lang="en-GB" sz="2000" b="0" dirty="0">
                        <a:solidFill>
                          <a:srgbClr val="115076"/>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Was für Sachen sind das?</a:t>
                      </a:r>
                      <a:endParaRPr lang="en-GB" sz="2000" dirty="0">
                        <a:solidFill>
                          <a:srgbClr val="115076"/>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Alles. </a:t>
                      </a:r>
                      <a:r>
                        <a:rPr lang="de-DE" sz="2000" b="1" dirty="0">
                          <a:solidFill>
                            <a:srgbClr val="115076"/>
                          </a:solidFill>
                        </a:rPr>
                        <a:t>Stühle</a:t>
                      </a:r>
                      <a:r>
                        <a:rPr lang="de-DE" sz="2000" dirty="0">
                          <a:solidFill>
                            <a:srgbClr val="115076"/>
                          </a:solidFill>
                        </a:rPr>
                        <a:t>, ein Bett, ein Teddy. Auch Müll </a:t>
                      </a:r>
                      <a:r>
                        <a:rPr lang="de-DE" sz="2000" b="1" dirty="0">
                          <a:solidFill>
                            <a:srgbClr val="115076"/>
                          </a:solidFill>
                        </a:rPr>
                        <a:t>dient</a:t>
                      </a:r>
                      <a:r>
                        <a:rPr lang="de-DE" sz="2000" dirty="0">
                          <a:solidFill>
                            <a:srgbClr val="115076"/>
                          </a:solidFill>
                        </a:rPr>
                        <a:t> als Requisite.</a:t>
                      </a:r>
                      <a:endParaRPr lang="en-GB" sz="2000" dirty="0">
                        <a:solidFill>
                          <a:srgbClr val="115076"/>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Trägst du eine Uniform?</a:t>
                      </a:r>
                      <a:endParaRPr lang="en-GB" sz="2000" dirty="0">
                        <a:solidFill>
                          <a:srgbClr val="115076"/>
                        </a:solidFill>
                      </a:endParaRPr>
                    </a:p>
                  </a:txBody>
                  <a:tcPr anchor="ctr"/>
                </a:tc>
                <a:extLst>
                  <a:ext uri="{0D108BD9-81ED-4DB2-BD59-A6C34878D82A}">
                    <a16:rowId xmlns:a16="http://schemas.microsoft.com/office/drawing/2014/main" val="2344197191"/>
                  </a:ext>
                </a:extLst>
              </a:tr>
              <a:tr h="428398">
                <a:tc>
                  <a:txBody>
                    <a:bodyPr/>
                    <a:lstStyle/>
                    <a:p>
                      <a:pPr algn="ctr"/>
                      <a:endParaRPr lang="en-GB" sz="2000" dirty="0">
                        <a:solidFill>
                          <a:schemeClr val="accent1">
                            <a:lumMod val="50000"/>
                          </a:schemeClr>
                        </a:solidFill>
                      </a:endParaRPr>
                    </a:p>
                  </a:txBody>
                  <a:tcPr/>
                </a:tc>
                <a:tc>
                  <a:txBody>
                    <a:bodyPr/>
                    <a:lstStyle/>
                    <a:p>
                      <a:r>
                        <a:rPr lang="de-DE" sz="2000" b="0" dirty="0">
                          <a:solidFill>
                            <a:srgbClr val="115076"/>
                          </a:solidFill>
                        </a:rPr>
                        <a:t>Nee! Ich muss </a:t>
                      </a:r>
                      <a:r>
                        <a:rPr lang="de-DE" sz="2000" b="1" dirty="0">
                          <a:solidFill>
                            <a:srgbClr val="115076"/>
                          </a:solidFill>
                        </a:rPr>
                        <a:t>mich</a:t>
                      </a:r>
                      <a:r>
                        <a:rPr lang="de-DE" sz="2000" b="0" dirty="0">
                          <a:solidFill>
                            <a:srgbClr val="115076"/>
                          </a:solidFill>
                        </a:rPr>
                        <a:t> nicht besonders </a:t>
                      </a:r>
                      <a:r>
                        <a:rPr lang="de-DE" sz="2000" b="1" dirty="0">
                          <a:solidFill>
                            <a:srgbClr val="115076"/>
                          </a:solidFill>
                        </a:rPr>
                        <a:t>anziehen</a:t>
                      </a:r>
                      <a:r>
                        <a:rPr lang="de-DE" sz="2000" b="0" dirty="0">
                          <a:solidFill>
                            <a:srgbClr val="115076"/>
                          </a:solidFill>
                        </a:rPr>
                        <a:t>. Aber ich werde </a:t>
                      </a:r>
                      <a:r>
                        <a:rPr lang="de-DE" sz="2000" b="1" dirty="0">
                          <a:solidFill>
                            <a:srgbClr val="115076"/>
                          </a:solidFill>
                        </a:rPr>
                        <a:t>feiern</a:t>
                      </a:r>
                      <a:r>
                        <a:rPr lang="de-DE" sz="2000" b="0" dirty="0">
                          <a:solidFill>
                            <a:srgbClr val="115076"/>
                          </a:solidFill>
                        </a:rPr>
                        <a:t>, wenn der Job zu </a:t>
                      </a:r>
                      <a:r>
                        <a:rPr lang="de-DE" sz="2000" b="1" dirty="0">
                          <a:solidFill>
                            <a:srgbClr val="115076"/>
                          </a:solidFill>
                        </a:rPr>
                        <a:t>Ende</a:t>
                      </a:r>
                      <a:r>
                        <a:rPr lang="de-DE" sz="2000" b="0" dirty="0">
                          <a:solidFill>
                            <a:srgbClr val="115076"/>
                          </a:solidFill>
                        </a:rPr>
                        <a:t> ist!</a:t>
                      </a:r>
                      <a:endParaRPr lang="en-GB" sz="2000" b="0" dirty="0">
                        <a:solidFill>
                          <a:srgbClr val="115076"/>
                        </a:solidFill>
                      </a:endParaRPr>
                    </a:p>
                  </a:txBody>
                  <a:tcPr anchor="ctr"/>
                </a:tc>
                <a:extLst>
                  <a:ext uri="{0D108BD9-81ED-4DB2-BD59-A6C34878D82A}">
                    <a16:rowId xmlns:a16="http://schemas.microsoft.com/office/drawing/2014/main" val="1972389626"/>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4" y="136721"/>
            <a:ext cx="2864579" cy="869950"/>
          </a:xfrm>
          <a:prstGeom prst="rect">
            <a:avLst/>
          </a:prstGeom>
        </p:spPr>
      </p:pic>
      <p:sp>
        <p:nvSpPr>
          <p:cNvPr id="4" name="Title 3"/>
          <p:cNvSpPr>
            <a:spLocks noGrp="1"/>
          </p:cNvSpPr>
          <p:nvPr>
            <p:ph type="title"/>
          </p:nvPr>
        </p:nvSpPr>
        <p:spPr>
          <a:xfrm>
            <a:off x="43669" y="213424"/>
            <a:ext cx="2598361" cy="707849"/>
          </a:xfrm>
        </p:spPr>
        <p:txBody>
          <a:bodyPr>
            <a:normAutofit fontScale="90000"/>
          </a:bodyPr>
          <a:lstStyle/>
          <a:p>
            <a:r>
              <a:rPr lang="en-GB" sz="3600" b="1" dirty="0" err="1">
                <a:solidFill>
                  <a:schemeClr val="bg1"/>
                </a:solidFill>
              </a:rPr>
              <a:t>Theater</a:t>
            </a:r>
            <a:r>
              <a:rPr lang="en-GB" sz="3600" b="1" dirty="0">
                <a:solidFill>
                  <a:schemeClr val="bg1"/>
                </a:solidFill>
              </a:rPr>
              <a:t> 2/5</a:t>
            </a:r>
          </a:p>
        </p:txBody>
      </p:sp>
      <p:sp>
        <p:nvSpPr>
          <p:cNvPr id="7" name="TextBox 6">
            <a:extLst>
              <a:ext uri="{FF2B5EF4-FFF2-40B4-BE49-F238E27FC236}">
                <a16:creationId xmlns:a16="http://schemas.microsoft.com/office/drawing/2014/main" id="{5BA66137-5BC6-B54C-AFA6-AC9618E70ADD}"/>
              </a:ext>
            </a:extLst>
          </p:cNvPr>
          <p:cNvSpPr txBox="1"/>
          <p:nvPr/>
        </p:nvSpPr>
        <p:spPr>
          <a:xfrm>
            <a:off x="2908247" y="221149"/>
            <a:ext cx="6611826" cy="461665"/>
          </a:xfrm>
          <a:prstGeom prst="rect">
            <a:avLst/>
          </a:prstGeom>
          <a:noFill/>
        </p:spPr>
        <p:txBody>
          <a:bodyPr wrap="square" rtlCol="0">
            <a:spAutoFit/>
          </a:bodyPr>
          <a:lstStyle/>
          <a:p>
            <a:r>
              <a:rPr lang="en-US" sz="2400" dirty="0" err="1">
                <a:solidFill>
                  <a:schemeClr val="accent5">
                    <a:lumMod val="50000"/>
                  </a:schemeClr>
                </a:solidFill>
              </a:rPr>
              <a:t>Ismets</a:t>
            </a:r>
            <a:r>
              <a:rPr lang="en-US" sz="2400" dirty="0">
                <a:solidFill>
                  <a:schemeClr val="accent5">
                    <a:lumMod val="50000"/>
                  </a:schemeClr>
                </a:solidFill>
              </a:rPr>
              <a:t> Mutter </a:t>
            </a:r>
            <a:r>
              <a:rPr lang="en-US" sz="2400" dirty="0" err="1">
                <a:solidFill>
                  <a:schemeClr val="accent5">
                    <a:lumMod val="50000"/>
                  </a:schemeClr>
                </a:solidFill>
              </a:rPr>
              <a:t>ruft</a:t>
            </a:r>
            <a:r>
              <a:rPr lang="en-US" sz="2400" dirty="0">
                <a:solidFill>
                  <a:schemeClr val="accent5">
                    <a:lumMod val="50000"/>
                  </a:schemeClr>
                </a:solidFill>
              </a:rPr>
              <a:t> </a:t>
            </a:r>
            <a:r>
              <a:rPr lang="en-US" sz="2400" dirty="0" err="1">
                <a:solidFill>
                  <a:schemeClr val="accent5">
                    <a:lumMod val="50000"/>
                  </a:schemeClr>
                </a:solidFill>
              </a:rPr>
              <a:t>ihn</a:t>
            </a:r>
            <a:r>
              <a:rPr lang="en-US" sz="2400" dirty="0">
                <a:solidFill>
                  <a:schemeClr val="accent5">
                    <a:lumMod val="50000"/>
                  </a:schemeClr>
                </a:solidFill>
              </a:rPr>
              <a:t> an. Was </a:t>
            </a:r>
            <a:r>
              <a:rPr lang="en-US" sz="2400" dirty="0" err="1">
                <a:solidFill>
                  <a:schemeClr val="accent5">
                    <a:lumMod val="50000"/>
                  </a:schemeClr>
                </a:solidFill>
              </a:rPr>
              <a:t>sagen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t>
            </a:r>
          </a:p>
        </p:txBody>
      </p:sp>
      <p:sp>
        <p:nvSpPr>
          <p:cNvPr id="32" name="Action Button: Custom 16">
            <a:hlinkClick r:id="" action="ppaction://noaction" highlightClick="1">
              <a:snd r:embed="rId5" name="9.2.1.2 slide 17 6.wav"/>
            </a:hlinkClick>
            <a:extLst>
              <a:ext uri="{FF2B5EF4-FFF2-40B4-BE49-F238E27FC236}">
                <a16:creationId xmlns:a16="http://schemas.microsoft.com/office/drawing/2014/main" id="{D2B1EA48-40BB-4F68-A104-4A8B31B4D4BB}"/>
              </a:ext>
            </a:extLst>
          </p:cNvPr>
          <p:cNvSpPr/>
          <p:nvPr/>
        </p:nvSpPr>
        <p:spPr>
          <a:xfrm>
            <a:off x="2191218" y="23028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Action Button: Custom 16">
            <a:hlinkClick r:id="" action="ppaction://noaction" highlightClick="1">
              <a:snd r:embed="rId6" name="9.2.1.2 slide 17 7.wav"/>
            </a:hlinkClick>
            <a:extLst>
              <a:ext uri="{FF2B5EF4-FFF2-40B4-BE49-F238E27FC236}">
                <a16:creationId xmlns:a16="http://schemas.microsoft.com/office/drawing/2014/main" id="{86670C6F-0031-4B33-8535-0B32F1075618}"/>
              </a:ext>
            </a:extLst>
          </p:cNvPr>
          <p:cNvSpPr/>
          <p:nvPr/>
        </p:nvSpPr>
        <p:spPr>
          <a:xfrm>
            <a:off x="2191218" y="279863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4" name="Action Button: Custom 16">
            <a:hlinkClick r:id="" action="ppaction://noaction" highlightClick="1">
              <a:snd r:embed="rId7" name="9.2.1.2 slide 17 8.wav"/>
            </a:hlinkClick>
            <a:extLst>
              <a:ext uri="{FF2B5EF4-FFF2-40B4-BE49-F238E27FC236}">
                <a16:creationId xmlns:a16="http://schemas.microsoft.com/office/drawing/2014/main" id="{1AEF7932-ED2E-4DD4-B6F3-44931C9B4D42}"/>
              </a:ext>
            </a:extLst>
          </p:cNvPr>
          <p:cNvSpPr/>
          <p:nvPr/>
        </p:nvSpPr>
        <p:spPr>
          <a:xfrm>
            <a:off x="2191218" y="34165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5" name="Action Button: Custom 16">
            <a:hlinkClick r:id="" action="ppaction://noaction" highlightClick="1">
              <a:snd r:embed="rId8" name="9.2.1.2 slide 17 9.wav"/>
            </a:hlinkClick>
            <a:extLst>
              <a:ext uri="{FF2B5EF4-FFF2-40B4-BE49-F238E27FC236}">
                <a16:creationId xmlns:a16="http://schemas.microsoft.com/office/drawing/2014/main" id="{94BC66DA-7CDF-4759-B490-8954E1259003}"/>
              </a:ext>
            </a:extLst>
          </p:cNvPr>
          <p:cNvSpPr/>
          <p:nvPr/>
        </p:nvSpPr>
        <p:spPr>
          <a:xfrm>
            <a:off x="2191218" y="40189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6" name="Action Button: Custom 16">
            <a:hlinkClick r:id="" action="ppaction://noaction" highlightClick="1">
              <a:snd r:embed="rId9" name="9.2.1.2 slide 17 10.wav"/>
            </a:hlinkClick>
            <a:extLst>
              <a:ext uri="{FF2B5EF4-FFF2-40B4-BE49-F238E27FC236}">
                <a16:creationId xmlns:a16="http://schemas.microsoft.com/office/drawing/2014/main" id="{F1C9904E-40A0-41A6-988C-0B50785DACB5}"/>
              </a:ext>
            </a:extLst>
          </p:cNvPr>
          <p:cNvSpPr/>
          <p:nvPr/>
        </p:nvSpPr>
        <p:spPr>
          <a:xfrm>
            <a:off x="2204683" y="47298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7" name="Rectangle 16">
            <a:extLst>
              <a:ext uri="{FF2B5EF4-FFF2-40B4-BE49-F238E27FC236}">
                <a16:creationId xmlns:a16="http://schemas.microsoft.com/office/drawing/2014/main" id="{7EA28146-98CF-47AF-AC78-F033DCA982DF}"/>
              </a:ext>
            </a:extLst>
          </p:cNvPr>
          <p:cNvSpPr/>
          <p:nvPr/>
        </p:nvSpPr>
        <p:spPr>
          <a:xfrm>
            <a:off x="2116027" y="5358297"/>
            <a:ext cx="7812665" cy="806490"/>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2467C2E-033B-456B-A083-4FFA9F1FB950}"/>
              </a:ext>
            </a:extLst>
          </p:cNvPr>
          <p:cNvSpPr txBox="1"/>
          <p:nvPr/>
        </p:nvSpPr>
        <p:spPr>
          <a:xfrm>
            <a:off x="6271165" y="5618078"/>
            <a:ext cx="1199647" cy="461665"/>
          </a:xfrm>
          <a:prstGeom prst="rect">
            <a:avLst/>
          </a:prstGeom>
          <a:noFill/>
        </p:spPr>
        <p:txBody>
          <a:bodyPr wrap="square" rtlCol="0">
            <a:spAutoFit/>
          </a:bodyPr>
          <a:lstStyle/>
          <a:p>
            <a:pPr algn="l"/>
            <a:r>
              <a:rPr lang="en-GB" sz="2400" dirty="0">
                <a:solidFill>
                  <a:schemeClr val="accent5">
                    <a:lumMod val="50000"/>
                  </a:schemeClr>
                </a:solidFill>
              </a:rPr>
              <a:t>wash</a:t>
            </a:r>
          </a:p>
        </p:txBody>
      </p:sp>
      <p:sp>
        <p:nvSpPr>
          <p:cNvPr id="19" name="TextBox 18">
            <a:extLst>
              <a:ext uri="{FF2B5EF4-FFF2-40B4-BE49-F238E27FC236}">
                <a16:creationId xmlns:a16="http://schemas.microsoft.com/office/drawing/2014/main" id="{70969EBF-E641-4AE3-88B1-543B3C8428CD}"/>
              </a:ext>
            </a:extLst>
          </p:cNvPr>
          <p:cNvSpPr txBox="1"/>
          <p:nvPr/>
        </p:nvSpPr>
        <p:spPr>
          <a:xfrm>
            <a:off x="7339417" y="5292130"/>
            <a:ext cx="1574800" cy="461665"/>
          </a:xfrm>
          <a:prstGeom prst="rect">
            <a:avLst/>
          </a:prstGeom>
          <a:noFill/>
        </p:spPr>
        <p:txBody>
          <a:bodyPr wrap="square" rtlCol="0">
            <a:spAutoFit/>
          </a:bodyPr>
          <a:lstStyle/>
          <a:p>
            <a:pPr algn="l"/>
            <a:r>
              <a:rPr lang="en-GB" sz="2400" dirty="0">
                <a:solidFill>
                  <a:schemeClr val="accent5">
                    <a:lumMod val="50000"/>
                  </a:schemeClr>
                </a:solidFill>
              </a:rPr>
              <a:t>ends</a:t>
            </a:r>
          </a:p>
        </p:txBody>
      </p:sp>
      <p:sp>
        <p:nvSpPr>
          <p:cNvPr id="20" name="TextBox 19">
            <a:extLst>
              <a:ext uri="{FF2B5EF4-FFF2-40B4-BE49-F238E27FC236}">
                <a16:creationId xmlns:a16="http://schemas.microsoft.com/office/drawing/2014/main" id="{281E430A-E65A-4374-9741-C183D8A7CD23}"/>
              </a:ext>
            </a:extLst>
          </p:cNvPr>
          <p:cNvSpPr txBox="1"/>
          <p:nvPr/>
        </p:nvSpPr>
        <p:spPr>
          <a:xfrm>
            <a:off x="2135180" y="5324628"/>
            <a:ext cx="1875889" cy="461665"/>
          </a:xfrm>
          <a:prstGeom prst="rect">
            <a:avLst/>
          </a:prstGeom>
          <a:noFill/>
        </p:spPr>
        <p:txBody>
          <a:bodyPr wrap="square" rtlCol="0">
            <a:spAutoFit/>
          </a:bodyPr>
          <a:lstStyle/>
          <a:p>
            <a:pPr algn="l"/>
            <a:r>
              <a:rPr lang="en-GB" sz="2400" dirty="0">
                <a:solidFill>
                  <a:schemeClr val="accent5">
                    <a:lumMod val="50000"/>
                  </a:schemeClr>
                </a:solidFill>
              </a:rPr>
              <a:t>celebrate</a:t>
            </a:r>
          </a:p>
        </p:txBody>
      </p:sp>
      <p:sp>
        <p:nvSpPr>
          <p:cNvPr id="21" name="TextBox 20">
            <a:extLst>
              <a:ext uri="{FF2B5EF4-FFF2-40B4-BE49-F238E27FC236}">
                <a16:creationId xmlns:a16="http://schemas.microsoft.com/office/drawing/2014/main" id="{6FF4E2CA-491E-43DF-B327-61B4B5C50897}"/>
              </a:ext>
            </a:extLst>
          </p:cNvPr>
          <p:cNvSpPr txBox="1"/>
          <p:nvPr/>
        </p:nvSpPr>
        <p:spPr>
          <a:xfrm>
            <a:off x="8532928" y="5688197"/>
            <a:ext cx="1810040" cy="461665"/>
          </a:xfrm>
          <a:prstGeom prst="rect">
            <a:avLst/>
          </a:prstGeom>
          <a:noFill/>
        </p:spPr>
        <p:txBody>
          <a:bodyPr wrap="square" rtlCol="0">
            <a:spAutoFit/>
          </a:bodyPr>
          <a:lstStyle/>
          <a:p>
            <a:pPr algn="l"/>
            <a:r>
              <a:rPr lang="en-GB" sz="2400" dirty="0">
                <a:solidFill>
                  <a:schemeClr val="accent5">
                    <a:lumMod val="50000"/>
                  </a:schemeClr>
                </a:solidFill>
              </a:rPr>
              <a:t>serves</a:t>
            </a:r>
          </a:p>
        </p:txBody>
      </p:sp>
      <p:sp>
        <p:nvSpPr>
          <p:cNvPr id="22" name="TextBox 21">
            <a:extLst>
              <a:ext uri="{FF2B5EF4-FFF2-40B4-BE49-F238E27FC236}">
                <a16:creationId xmlns:a16="http://schemas.microsoft.com/office/drawing/2014/main" id="{AAE1E2BD-F926-4D1D-9B16-591AB9590546}"/>
              </a:ext>
            </a:extLst>
          </p:cNvPr>
          <p:cNvSpPr txBox="1"/>
          <p:nvPr/>
        </p:nvSpPr>
        <p:spPr>
          <a:xfrm>
            <a:off x="5106527" y="5356470"/>
            <a:ext cx="1392419" cy="461665"/>
          </a:xfrm>
          <a:prstGeom prst="rect">
            <a:avLst/>
          </a:prstGeom>
          <a:noFill/>
        </p:spPr>
        <p:txBody>
          <a:bodyPr wrap="square" rtlCol="0">
            <a:spAutoFit/>
          </a:bodyPr>
          <a:lstStyle/>
          <a:p>
            <a:pPr algn="l"/>
            <a:r>
              <a:rPr lang="en-GB" sz="2400" dirty="0">
                <a:solidFill>
                  <a:schemeClr val="accent5">
                    <a:lumMod val="50000"/>
                  </a:schemeClr>
                </a:solidFill>
              </a:rPr>
              <a:t>chairs</a:t>
            </a:r>
          </a:p>
        </p:txBody>
      </p:sp>
      <p:sp>
        <p:nvSpPr>
          <p:cNvPr id="24" name="TextBox 23">
            <a:extLst>
              <a:ext uri="{FF2B5EF4-FFF2-40B4-BE49-F238E27FC236}">
                <a16:creationId xmlns:a16="http://schemas.microsoft.com/office/drawing/2014/main" id="{027D8097-9BE8-43C8-8057-EFFC4D4BF500}"/>
              </a:ext>
            </a:extLst>
          </p:cNvPr>
          <p:cNvSpPr txBox="1"/>
          <p:nvPr/>
        </p:nvSpPr>
        <p:spPr>
          <a:xfrm>
            <a:off x="3738629" y="5639741"/>
            <a:ext cx="2669112" cy="461665"/>
          </a:xfrm>
          <a:prstGeom prst="rect">
            <a:avLst/>
          </a:prstGeom>
          <a:noFill/>
        </p:spPr>
        <p:txBody>
          <a:bodyPr wrap="square" rtlCol="0">
            <a:spAutoFit/>
          </a:bodyPr>
          <a:lstStyle/>
          <a:p>
            <a:pPr algn="l"/>
            <a:r>
              <a:rPr lang="en-GB" sz="2400" dirty="0">
                <a:solidFill>
                  <a:schemeClr val="accent5">
                    <a:lumMod val="50000"/>
                  </a:schemeClr>
                </a:solidFill>
              </a:rPr>
              <a:t>put… on</a:t>
            </a:r>
          </a:p>
        </p:txBody>
      </p:sp>
      <p:sp>
        <p:nvSpPr>
          <p:cNvPr id="25" name="TextBox 24">
            <a:extLst>
              <a:ext uri="{FF2B5EF4-FFF2-40B4-BE49-F238E27FC236}">
                <a16:creationId xmlns:a16="http://schemas.microsoft.com/office/drawing/2014/main" id="{5EADD48D-4ED9-463E-ADF2-84C983077EAB}"/>
              </a:ext>
            </a:extLst>
          </p:cNvPr>
          <p:cNvSpPr txBox="1"/>
          <p:nvPr/>
        </p:nvSpPr>
        <p:spPr>
          <a:xfrm>
            <a:off x="6271165" y="2278523"/>
            <a:ext cx="1199647" cy="369332"/>
          </a:xfrm>
          <a:prstGeom prst="rect">
            <a:avLst/>
          </a:prstGeom>
          <a:solidFill>
            <a:srgbClr val="FFF4E7"/>
          </a:solidFill>
        </p:spPr>
        <p:txBody>
          <a:bodyPr wrap="square" rtlCol="0">
            <a:spAutoFit/>
          </a:bodyPr>
          <a:lstStyle/>
          <a:p>
            <a:pPr algn="ctr"/>
            <a:r>
              <a:rPr lang="en-GB" b="1" u="sng" dirty="0">
                <a:solidFill>
                  <a:schemeClr val="accent5">
                    <a:lumMod val="50000"/>
                  </a:schemeClr>
                </a:solidFill>
              </a:rPr>
              <a:t>8</a:t>
            </a:r>
          </a:p>
        </p:txBody>
      </p:sp>
      <p:sp>
        <p:nvSpPr>
          <p:cNvPr id="26" name="TextBox 25">
            <a:extLst>
              <a:ext uri="{FF2B5EF4-FFF2-40B4-BE49-F238E27FC236}">
                <a16:creationId xmlns:a16="http://schemas.microsoft.com/office/drawing/2014/main" id="{3981D9DC-19B0-4E5B-92B3-6950D6268F13}"/>
              </a:ext>
            </a:extLst>
          </p:cNvPr>
          <p:cNvSpPr txBox="1"/>
          <p:nvPr/>
        </p:nvSpPr>
        <p:spPr>
          <a:xfrm>
            <a:off x="3502565" y="3254345"/>
            <a:ext cx="764635" cy="369332"/>
          </a:xfrm>
          <a:prstGeom prst="rect">
            <a:avLst/>
          </a:prstGeom>
          <a:solidFill>
            <a:srgbClr val="FFF4E7"/>
          </a:solidFill>
        </p:spPr>
        <p:txBody>
          <a:bodyPr wrap="square" rtlCol="0">
            <a:spAutoFit/>
          </a:bodyPr>
          <a:lstStyle/>
          <a:p>
            <a:pPr algn="ctr"/>
            <a:r>
              <a:rPr lang="en-GB" b="1" u="sng" dirty="0">
                <a:solidFill>
                  <a:schemeClr val="accent5">
                    <a:lumMod val="50000"/>
                  </a:schemeClr>
                </a:solidFill>
              </a:rPr>
              <a:t>9</a:t>
            </a:r>
          </a:p>
        </p:txBody>
      </p:sp>
      <p:sp>
        <p:nvSpPr>
          <p:cNvPr id="27" name="TextBox 26">
            <a:extLst>
              <a:ext uri="{FF2B5EF4-FFF2-40B4-BE49-F238E27FC236}">
                <a16:creationId xmlns:a16="http://schemas.microsoft.com/office/drawing/2014/main" id="{53DDEB09-2CF2-42C0-8D0F-9A67274075F7}"/>
              </a:ext>
            </a:extLst>
          </p:cNvPr>
          <p:cNvSpPr txBox="1"/>
          <p:nvPr/>
        </p:nvSpPr>
        <p:spPr>
          <a:xfrm>
            <a:off x="8076017" y="3248044"/>
            <a:ext cx="661583" cy="369332"/>
          </a:xfrm>
          <a:prstGeom prst="rect">
            <a:avLst/>
          </a:prstGeom>
          <a:solidFill>
            <a:srgbClr val="FFF4E7"/>
          </a:solidFill>
        </p:spPr>
        <p:txBody>
          <a:bodyPr wrap="square" rtlCol="0">
            <a:spAutoFit/>
          </a:bodyPr>
          <a:lstStyle/>
          <a:p>
            <a:pPr algn="ctr"/>
            <a:r>
              <a:rPr lang="en-GB" b="1" u="sng" dirty="0">
                <a:solidFill>
                  <a:schemeClr val="accent5">
                    <a:lumMod val="50000"/>
                  </a:schemeClr>
                </a:solidFill>
              </a:rPr>
              <a:t>10</a:t>
            </a:r>
          </a:p>
        </p:txBody>
      </p:sp>
      <p:sp>
        <p:nvSpPr>
          <p:cNvPr id="28" name="TextBox 27">
            <a:extLst>
              <a:ext uri="{FF2B5EF4-FFF2-40B4-BE49-F238E27FC236}">
                <a16:creationId xmlns:a16="http://schemas.microsoft.com/office/drawing/2014/main" id="{BA17350F-BCF8-4140-9672-EDE98D09DEFB}"/>
              </a:ext>
            </a:extLst>
          </p:cNvPr>
          <p:cNvSpPr txBox="1"/>
          <p:nvPr/>
        </p:nvSpPr>
        <p:spPr>
          <a:xfrm>
            <a:off x="4596217" y="4454786"/>
            <a:ext cx="661583" cy="369332"/>
          </a:xfrm>
          <a:prstGeom prst="rect">
            <a:avLst/>
          </a:prstGeom>
          <a:solidFill>
            <a:srgbClr val="FFF4E7"/>
          </a:solidFill>
        </p:spPr>
        <p:txBody>
          <a:bodyPr wrap="square" rtlCol="0">
            <a:spAutoFit/>
          </a:bodyPr>
          <a:lstStyle/>
          <a:p>
            <a:pPr algn="ctr"/>
            <a:r>
              <a:rPr lang="en-GB" b="1" u="sng" dirty="0">
                <a:solidFill>
                  <a:schemeClr val="accent5">
                    <a:lumMod val="50000"/>
                  </a:schemeClr>
                </a:solidFill>
              </a:rPr>
              <a:t>11</a:t>
            </a:r>
          </a:p>
        </p:txBody>
      </p:sp>
      <p:sp>
        <p:nvSpPr>
          <p:cNvPr id="29" name="TextBox 28">
            <a:extLst>
              <a:ext uri="{FF2B5EF4-FFF2-40B4-BE49-F238E27FC236}">
                <a16:creationId xmlns:a16="http://schemas.microsoft.com/office/drawing/2014/main" id="{D220EEBA-5DAD-4F28-9F24-2ED80DD848F6}"/>
              </a:ext>
            </a:extLst>
          </p:cNvPr>
          <p:cNvSpPr txBox="1"/>
          <p:nvPr/>
        </p:nvSpPr>
        <p:spPr>
          <a:xfrm>
            <a:off x="7304529" y="4461228"/>
            <a:ext cx="1193511" cy="369332"/>
          </a:xfrm>
          <a:prstGeom prst="rect">
            <a:avLst/>
          </a:prstGeom>
          <a:solidFill>
            <a:srgbClr val="FFF4E7"/>
          </a:solidFill>
        </p:spPr>
        <p:txBody>
          <a:bodyPr wrap="square" rtlCol="0">
            <a:spAutoFit/>
          </a:bodyPr>
          <a:lstStyle/>
          <a:p>
            <a:pPr algn="ctr"/>
            <a:r>
              <a:rPr lang="en-GB" b="1" u="sng" dirty="0">
                <a:solidFill>
                  <a:schemeClr val="accent5">
                    <a:lumMod val="50000"/>
                  </a:schemeClr>
                </a:solidFill>
              </a:rPr>
              <a:t>12</a:t>
            </a:r>
          </a:p>
        </p:txBody>
      </p:sp>
      <p:sp>
        <p:nvSpPr>
          <p:cNvPr id="30" name="TextBox 29">
            <a:extLst>
              <a:ext uri="{FF2B5EF4-FFF2-40B4-BE49-F238E27FC236}">
                <a16:creationId xmlns:a16="http://schemas.microsoft.com/office/drawing/2014/main" id="{5655FF25-6A88-4230-8893-661EAA0C8091}"/>
              </a:ext>
            </a:extLst>
          </p:cNvPr>
          <p:cNvSpPr txBox="1"/>
          <p:nvPr/>
        </p:nvSpPr>
        <p:spPr>
          <a:xfrm>
            <a:off x="3635813" y="4744974"/>
            <a:ext cx="764635" cy="369332"/>
          </a:xfrm>
          <a:prstGeom prst="rect">
            <a:avLst/>
          </a:prstGeom>
          <a:solidFill>
            <a:srgbClr val="FFF4E7"/>
          </a:solidFill>
        </p:spPr>
        <p:txBody>
          <a:bodyPr wrap="square" rtlCol="0">
            <a:spAutoFit/>
          </a:bodyPr>
          <a:lstStyle/>
          <a:p>
            <a:pPr algn="ctr"/>
            <a:r>
              <a:rPr lang="en-GB" b="1" u="sng" dirty="0">
                <a:solidFill>
                  <a:schemeClr val="accent5">
                    <a:lumMod val="50000"/>
                  </a:schemeClr>
                </a:solidFill>
              </a:rPr>
              <a:t>13</a:t>
            </a:r>
          </a:p>
        </p:txBody>
      </p:sp>
      <p:sp>
        <p:nvSpPr>
          <p:cNvPr id="31" name="TextBox 30">
            <a:extLst>
              <a:ext uri="{FF2B5EF4-FFF2-40B4-BE49-F238E27FC236}">
                <a16:creationId xmlns:a16="http://schemas.microsoft.com/office/drawing/2014/main" id="{80F5713A-D569-428C-9826-93CA5835707A}"/>
              </a:ext>
            </a:extLst>
          </p:cNvPr>
          <p:cNvSpPr txBox="1"/>
          <p:nvPr/>
        </p:nvSpPr>
        <p:spPr>
          <a:xfrm>
            <a:off x="6652433" y="4762175"/>
            <a:ext cx="661584" cy="369332"/>
          </a:xfrm>
          <a:prstGeom prst="rect">
            <a:avLst/>
          </a:prstGeom>
          <a:solidFill>
            <a:srgbClr val="FFF4E7"/>
          </a:solidFill>
        </p:spPr>
        <p:txBody>
          <a:bodyPr wrap="square" rtlCol="0">
            <a:spAutoFit/>
          </a:bodyPr>
          <a:lstStyle/>
          <a:p>
            <a:pPr algn="ctr"/>
            <a:r>
              <a:rPr lang="en-GB" u="sng" dirty="0">
                <a:solidFill>
                  <a:schemeClr val="accent5">
                    <a:lumMod val="50000"/>
                  </a:schemeClr>
                </a:solidFill>
              </a:rPr>
              <a:t>14</a:t>
            </a:r>
          </a:p>
        </p:txBody>
      </p:sp>
      <p:pic>
        <p:nvPicPr>
          <p:cNvPr id="37" name="Picture 36" descr="A picture containing text, vector graphics&#10;&#10;Description automatically generated">
            <a:extLst>
              <a:ext uri="{FF2B5EF4-FFF2-40B4-BE49-F238E27FC236}">
                <a16:creationId xmlns:a16="http://schemas.microsoft.com/office/drawing/2014/main" id="{F7EFD67F-E609-4EC9-9C85-69460FA0B6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23098" y="675441"/>
            <a:ext cx="1151442" cy="1534163"/>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4BC10CAF-141D-43EF-9F5E-6BEECB8380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4257" y="422127"/>
            <a:ext cx="1379471" cy="1794850"/>
          </a:xfrm>
          <a:prstGeom prst="rect">
            <a:avLst/>
          </a:prstGeom>
        </p:spPr>
      </p:pic>
      <p:sp>
        <p:nvSpPr>
          <p:cNvPr id="40" name="Speech Bubble: Rectangle with Corners Rounded 39">
            <a:extLst>
              <a:ext uri="{FF2B5EF4-FFF2-40B4-BE49-F238E27FC236}">
                <a16:creationId xmlns:a16="http://schemas.microsoft.com/office/drawing/2014/main" id="{370C5898-4937-4C44-A823-03C2638E5F10}"/>
              </a:ext>
            </a:extLst>
          </p:cNvPr>
          <p:cNvSpPr/>
          <p:nvPr/>
        </p:nvSpPr>
        <p:spPr>
          <a:xfrm>
            <a:off x="10520979" y="535062"/>
            <a:ext cx="1514059" cy="645056"/>
          </a:xfrm>
          <a:prstGeom prst="wedgeRoundRectCallout">
            <a:avLst>
              <a:gd name="adj1" fmla="val -18220"/>
              <a:gd name="adj2" fmla="val 4968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 der </a:t>
            </a:r>
            <a:r>
              <a:rPr lang="en-US" sz="2000" dirty="0" err="1">
                <a:solidFill>
                  <a:schemeClr val="bg1"/>
                </a:solidFill>
              </a:rPr>
              <a:t>Müll</a:t>
            </a:r>
            <a:r>
              <a:rPr lang="en-US" sz="2000" dirty="0">
                <a:solidFill>
                  <a:schemeClr val="bg1"/>
                </a:solidFill>
              </a:rPr>
              <a:t/>
            </a:r>
            <a:br>
              <a:rPr lang="en-US" sz="2000" dirty="0">
                <a:solidFill>
                  <a:schemeClr val="bg1"/>
                </a:solidFill>
              </a:rPr>
            </a:br>
            <a:r>
              <a:rPr lang="en-US" sz="2000" dirty="0">
                <a:solidFill>
                  <a:schemeClr val="bg1"/>
                </a:solidFill>
              </a:rPr>
              <a:t> – rubbish</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9" name="Rounded Rectangle 11">
            <a:extLst>
              <a:ext uri="{FF2B5EF4-FFF2-40B4-BE49-F238E27FC236}">
                <a16:creationId xmlns:a16="http://schemas.microsoft.com/office/drawing/2014/main" id="{10FEAF0C-FCAF-4642-AAB6-435739DA6CF0}"/>
              </a:ext>
            </a:extLst>
          </p:cNvPr>
          <p:cNvSpPr/>
          <p:nvPr/>
        </p:nvSpPr>
        <p:spPr>
          <a:xfrm>
            <a:off x="10147743" y="51062"/>
            <a:ext cx="188729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0560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22897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Relativsätze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90000" y="1276950"/>
            <a:ext cx="12012000" cy="830997"/>
          </a:xfrm>
          <a:prstGeom prst="rect">
            <a:avLst/>
          </a:prstGeom>
          <a:noFill/>
        </p:spPr>
        <p:txBody>
          <a:bodyPr wrap="square" rtlCol="0">
            <a:spAutoFit/>
          </a:bodyPr>
          <a:lstStyle/>
          <a:p>
            <a:r>
              <a:rPr lang="en-US" sz="2400" dirty="0">
                <a:solidFill>
                  <a:schemeClr val="accent5">
                    <a:lumMod val="50000"/>
                  </a:schemeClr>
                </a:solidFill>
              </a:rPr>
              <a:t>Relative clauses sometimes give us essential information to identify someone or something:</a:t>
            </a:r>
          </a:p>
        </p:txBody>
      </p:sp>
      <p:sp>
        <p:nvSpPr>
          <p:cNvPr id="6" name="TextBox 5">
            <a:extLst>
              <a:ext uri="{FF2B5EF4-FFF2-40B4-BE49-F238E27FC236}">
                <a16:creationId xmlns:a16="http://schemas.microsoft.com/office/drawing/2014/main" id="{EF0BEBAE-5623-4BDC-9DBD-9B984440AB47}"/>
              </a:ext>
            </a:extLst>
          </p:cNvPr>
          <p:cNvSpPr txBox="1"/>
          <p:nvPr/>
        </p:nvSpPr>
        <p:spPr>
          <a:xfrm>
            <a:off x="90000" y="2598003"/>
            <a:ext cx="5491650" cy="461665"/>
          </a:xfrm>
          <a:prstGeom prst="rect">
            <a:avLst/>
          </a:prstGeom>
          <a:noFill/>
        </p:spPr>
        <p:txBody>
          <a:bodyPr wrap="square" rtlCol="0">
            <a:spAutoFit/>
          </a:bodyPr>
          <a:lstStyle/>
          <a:p>
            <a:r>
              <a:rPr lang="en-US" sz="2400" dirty="0">
                <a:solidFill>
                  <a:schemeClr val="accent5">
                    <a:lumMod val="50000"/>
                  </a:schemeClr>
                </a:solidFill>
              </a:rPr>
              <a:t>Dort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Junge</a:t>
            </a:r>
            <a:r>
              <a:rPr lang="en-US" sz="2400" dirty="0">
                <a:solidFill>
                  <a:schemeClr val="accent5">
                    <a:lumMod val="50000"/>
                  </a:schemeClr>
                </a:solidFill>
              </a:rPr>
              <a:t>, der </a:t>
            </a:r>
            <a:r>
              <a:rPr lang="en-US" sz="2400" dirty="0" err="1">
                <a:solidFill>
                  <a:schemeClr val="accent5">
                    <a:lumMod val="50000"/>
                  </a:schemeClr>
                </a:solidFill>
              </a:rPr>
              <a:t>ein</a:t>
            </a:r>
            <a:r>
              <a:rPr lang="en-US" sz="2400" dirty="0">
                <a:solidFill>
                  <a:schemeClr val="accent5">
                    <a:lumMod val="50000"/>
                  </a:schemeClr>
                </a:solidFill>
              </a:rPr>
              <a:t> Buch hat.</a:t>
            </a:r>
          </a:p>
        </p:txBody>
      </p:sp>
      <p:sp>
        <p:nvSpPr>
          <p:cNvPr id="8" name="TextBox 7">
            <a:extLst>
              <a:ext uri="{FF2B5EF4-FFF2-40B4-BE49-F238E27FC236}">
                <a16:creationId xmlns:a16="http://schemas.microsoft.com/office/drawing/2014/main" id="{2604E44C-6B18-4717-AED4-2DFB9F6CE3E1}"/>
              </a:ext>
            </a:extLst>
          </p:cNvPr>
          <p:cNvSpPr txBox="1"/>
          <p:nvPr/>
        </p:nvSpPr>
        <p:spPr>
          <a:xfrm>
            <a:off x="90000" y="4593965"/>
            <a:ext cx="8063400" cy="461665"/>
          </a:xfrm>
          <a:prstGeom prst="rect">
            <a:avLst/>
          </a:prstGeom>
          <a:noFill/>
        </p:spPr>
        <p:txBody>
          <a:bodyPr wrap="square" rtlCol="0">
            <a:spAutoFit/>
          </a:bodyPr>
          <a:lstStyle/>
          <a:p>
            <a:r>
              <a:rPr lang="en-US" sz="2400" dirty="0" err="1">
                <a:solidFill>
                  <a:schemeClr val="accent5">
                    <a:lumMod val="50000"/>
                  </a:schemeClr>
                </a:solidFill>
              </a:rPr>
              <a:t>Hier</a:t>
            </a:r>
            <a:r>
              <a:rPr lang="en-US" sz="2400" dirty="0">
                <a:solidFill>
                  <a:schemeClr val="accent5">
                    <a:lumMod val="50000"/>
                  </a:schemeClr>
                </a:solidFill>
              </a:rPr>
              <a:t> </a:t>
            </a:r>
            <a:r>
              <a:rPr lang="en-US" sz="2400" dirty="0" err="1">
                <a:solidFill>
                  <a:schemeClr val="accent5">
                    <a:lumMod val="50000"/>
                  </a:schemeClr>
                </a:solidFill>
              </a:rPr>
              <a:t>sitzt</a:t>
            </a:r>
            <a:r>
              <a:rPr lang="en-US" sz="2400" dirty="0">
                <a:solidFill>
                  <a:schemeClr val="accent5">
                    <a:lumMod val="50000"/>
                  </a:schemeClr>
                </a:solidFill>
              </a:rPr>
              <a:t> die Frau, die </a:t>
            </a:r>
            <a:r>
              <a:rPr lang="en-US" sz="2400" dirty="0" err="1">
                <a:solidFill>
                  <a:schemeClr val="accent5">
                    <a:lumMod val="50000"/>
                  </a:schemeClr>
                </a:solidFill>
              </a:rPr>
              <a:t>einen</a:t>
            </a:r>
            <a:r>
              <a:rPr lang="en-US" sz="2400" dirty="0">
                <a:solidFill>
                  <a:schemeClr val="accent5">
                    <a:lumMod val="50000"/>
                  </a:schemeClr>
                </a:solidFill>
              </a:rPr>
              <a:t> Brief </a:t>
            </a:r>
            <a:r>
              <a:rPr lang="en-US" sz="2400" dirty="0" err="1">
                <a:solidFill>
                  <a:schemeClr val="accent5">
                    <a:lumMod val="50000"/>
                  </a:schemeClr>
                </a:solidFill>
              </a:rPr>
              <a:t>schreibt</a:t>
            </a:r>
            <a:r>
              <a:rPr lang="en-US" sz="2400" dirty="0">
                <a:solidFill>
                  <a:schemeClr val="accent5">
                    <a:lumMod val="50000"/>
                  </a:schemeClr>
                </a:solidFill>
              </a:rPr>
              <a:t>.</a:t>
            </a:r>
          </a:p>
        </p:txBody>
      </p:sp>
      <p:pic>
        <p:nvPicPr>
          <p:cNvPr id="9" name="Picture 8" descr="A picture containing person, grass, child, child&#10;&#10;Description automatically generated">
            <a:extLst>
              <a:ext uri="{FF2B5EF4-FFF2-40B4-BE49-F238E27FC236}">
                <a16:creationId xmlns:a16="http://schemas.microsoft.com/office/drawing/2014/main" id="{8A8B92B0-B7AE-47E3-B19E-B1C1BAEC1B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7388" y="2206251"/>
            <a:ext cx="2101144" cy="1396385"/>
          </a:xfrm>
          <a:prstGeom prst="rect">
            <a:avLst/>
          </a:prstGeom>
        </p:spPr>
      </p:pic>
      <p:cxnSp>
        <p:nvCxnSpPr>
          <p:cNvPr id="11" name="Straight Arrow Connector 10">
            <a:extLst>
              <a:ext uri="{FF2B5EF4-FFF2-40B4-BE49-F238E27FC236}">
                <a16:creationId xmlns:a16="http://schemas.microsoft.com/office/drawing/2014/main" id="{E2191EDC-570C-4499-AECD-B597DDE0DD23}"/>
              </a:ext>
            </a:extLst>
          </p:cNvPr>
          <p:cNvCxnSpPr>
            <a:cxnSpLocks/>
          </p:cNvCxnSpPr>
          <p:nvPr/>
        </p:nvCxnSpPr>
        <p:spPr>
          <a:xfrm>
            <a:off x="6875110" y="1762667"/>
            <a:ext cx="0" cy="690559"/>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picture containing outdoor, ground, stone&#10;&#10;Description automatically generated">
            <a:extLst>
              <a:ext uri="{FF2B5EF4-FFF2-40B4-BE49-F238E27FC236}">
                <a16:creationId xmlns:a16="http://schemas.microsoft.com/office/drawing/2014/main" id="{7F2147B6-C1C7-4389-8506-E8571D96E9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9941" r="21579" b="7606"/>
          <a:stretch/>
        </p:blipFill>
        <p:spPr>
          <a:xfrm>
            <a:off x="6685098" y="4348772"/>
            <a:ext cx="1992177" cy="1396385"/>
          </a:xfrm>
          <a:prstGeom prst="rect">
            <a:avLst/>
          </a:prstGeom>
        </p:spPr>
      </p:pic>
      <p:pic>
        <p:nvPicPr>
          <p:cNvPr id="16" name="Picture 15">
            <a:extLst>
              <a:ext uri="{FF2B5EF4-FFF2-40B4-BE49-F238E27FC236}">
                <a16:creationId xmlns:a16="http://schemas.microsoft.com/office/drawing/2014/main" id="{418EFA81-4423-4D26-B274-16EA01B557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59" t="16972" r="20888" b="4287"/>
          <a:stretch/>
        </p:blipFill>
        <p:spPr>
          <a:xfrm>
            <a:off x="8677275" y="4348772"/>
            <a:ext cx="1924671" cy="1396385"/>
          </a:xfrm>
          <a:prstGeom prst="rect">
            <a:avLst/>
          </a:prstGeom>
        </p:spPr>
      </p:pic>
      <p:cxnSp>
        <p:nvCxnSpPr>
          <p:cNvPr id="17" name="Straight Arrow Connector 16">
            <a:extLst>
              <a:ext uri="{FF2B5EF4-FFF2-40B4-BE49-F238E27FC236}">
                <a16:creationId xmlns:a16="http://schemas.microsoft.com/office/drawing/2014/main" id="{AD372F5A-1F37-4DB5-80FE-C39E006961D2}"/>
              </a:ext>
            </a:extLst>
          </p:cNvPr>
          <p:cNvCxnSpPr>
            <a:cxnSpLocks/>
          </p:cNvCxnSpPr>
          <p:nvPr/>
        </p:nvCxnSpPr>
        <p:spPr>
          <a:xfrm>
            <a:off x="7389460" y="3612910"/>
            <a:ext cx="0" cy="690559"/>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8" name="Speech Bubble: Rectangle with Corners Rounded 17">
            <a:extLst>
              <a:ext uri="{FF2B5EF4-FFF2-40B4-BE49-F238E27FC236}">
                <a16:creationId xmlns:a16="http://schemas.microsoft.com/office/drawing/2014/main" id="{1134FD13-0CF3-4FA1-A51F-5F0DAADD653E}"/>
              </a:ext>
            </a:extLst>
          </p:cNvPr>
          <p:cNvSpPr/>
          <p:nvPr/>
        </p:nvSpPr>
        <p:spPr>
          <a:xfrm>
            <a:off x="1837380" y="5209702"/>
            <a:ext cx="1204031" cy="382651"/>
          </a:xfrm>
          <a:prstGeom prst="wedgeRoundRectCallout">
            <a:avLst>
              <a:gd name="adj1" fmla="val -11553"/>
              <a:gd name="adj2" fmla="val -996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Subject</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617A36A8-753F-4C0B-ABCE-C0F2A1EA6734}"/>
              </a:ext>
            </a:extLst>
          </p:cNvPr>
          <p:cNvSpPr/>
          <p:nvPr/>
        </p:nvSpPr>
        <p:spPr>
          <a:xfrm>
            <a:off x="4826043" y="5156568"/>
            <a:ext cx="1204031" cy="382651"/>
          </a:xfrm>
          <a:prstGeom prst="wedgeRoundRectCallout">
            <a:avLst>
              <a:gd name="adj1" fmla="val -11553"/>
              <a:gd name="adj2" fmla="val -996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Verb</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20" name="Speech Bubble: Rectangle with Corners Rounded 19">
            <a:extLst>
              <a:ext uri="{FF2B5EF4-FFF2-40B4-BE49-F238E27FC236}">
                <a16:creationId xmlns:a16="http://schemas.microsoft.com/office/drawing/2014/main" id="{CB87BC0B-2410-4E9D-BCBD-0FD9354EFCAA}"/>
              </a:ext>
            </a:extLst>
          </p:cNvPr>
          <p:cNvSpPr/>
          <p:nvPr/>
        </p:nvSpPr>
        <p:spPr>
          <a:xfrm>
            <a:off x="3435484" y="5163035"/>
            <a:ext cx="1204031" cy="382651"/>
          </a:xfrm>
          <a:prstGeom prst="wedgeRoundRectCallout">
            <a:avLst>
              <a:gd name="adj1" fmla="val -11553"/>
              <a:gd name="adj2" fmla="val -996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Object</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cxnSp>
        <p:nvCxnSpPr>
          <p:cNvPr id="22" name="Straight Connector 21">
            <a:extLst>
              <a:ext uri="{FF2B5EF4-FFF2-40B4-BE49-F238E27FC236}">
                <a16:creationId xmlns:a16="http://schemas.microsoft.com/office/drawing/2014/main" id="{4599F3F3-6254-4B9F-A773-B83B7A3EC820}"/>
              </a:ext>
            </a:extLst>
          </p:cNvPr>
          <p:cNvCxnSpPr>
            <a:cxnSpLocks/>
          </p:cNvCxnSpPr>
          <p:nvPr/>
        </p:nvCxnSpPr>
        <p:spPr>
          <a:xfrm>
            <a:off x="1428750" y="4986812"/>
            <a:ext cx="1820206" cy="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CC9434F-CCD0-4A5F-92BF-C97A06CF973E}"/>
              </a:ext>
            </a:extLst>
          </p:cNvPr>
          <p:cNvCxnSpPr>
            <a:cxnSpLocks/>
          </p:cNvCxnSpPr>
          <p:nvPr/>
        </p:nvCxnSpPr>
        <p:spPr>
          <a:xfrm>
            <a:off x="4924425" y="4986812"/>
            <a:ext cx="1171575" cy="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A83960-DC5F-4A18-AD0D-05C642683AC7}"/>
              </a:ext>
            </a:extLst>
          </p:cNvPr>
          <p:cNvCxnSpPr>
            <a:cxnSpLocks/>
          </p:cNvCxnSpPr>
          <p:nvPr/>
        </p:nvCxnSpPr>
        <p:spPr>
          <a:xfrm>
            <a:off x="3352800" y="4986812"/>
            <a:ext cx="1473243" cy="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29" name="Speech Bubble: Rectangle with Corners Rounded 28">
            <a:extLst>
              <a:ext uri="{FF2B5EF4-FFF2-40B4-BE49-F238E27FC236}">
                <a16:creationId xmlns:a16="http://schemas.microsoft.com/office/drawing/2014/main" id="{695D0C68-1B65-465F-8B15-FFD66D056C62}"/>
              </a:ext>
            </a:extLst>
          </p:cNvPr>
          <p:cNvSpPr/>
          <p:nvPr/>
        </p:nvSpPr>
        <p:spPr>
          <a:xfrm>
            <a:off x="153241" y="3673858"/>
            <a:ext cx="4486274" cy="674914"/>
          </a:xfrm>
          <a:prstGeom prst="wedgeRoundRectCallout">
            <a:avLst>
              <a:gd name="adj1" fmla="val 33732"/>
              <a:gd name="adj2" fmla="val 9764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Remember! Only the masculine article differs between R1 and R2.</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cxnSp>
        <p:nvCxnSpPr>
          <p:cNvPr id="31" name="Straight Connector 30">
            <a:extLst>
              <a:ext uri="{FF2B5EF4-FFF2-40B4-BE49-F238E27FC236}">
                <a16:creationId xmlns:a16="http://schemas.microsoft.com/office/drawing/2014/main" id="{D29CAE83-190F-4CB0-AA9B-E5E2F511E4AA}"/>
              </a:ext>
            </a:extLst>
          </p:cNvPr>
          <p:cNvCxnSpPr>
            <a:cxnSpLocks/>
          </p:cNvCxnSpPr>
          <p:nvPr/>
        </p:nvCxnSpPr>
        <p:spPr>
          <a:xfrm>
            <a:off x="2914650" y="2967512"/>
            <a:ext cx="2457450" cy="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21" name="Speech Bubble: Rectangle with Corners Rounded 20">
            <a:extLst>
              <a:ext uri="{FF2B5EF4-FFF2-40B4-BE49-F238E27FC236}">
                <a16:creationId xmlns:a16="http://schemas.microsoft.com/office/drawing/2014/main" id="{2EC5DCDC-4E39-4D65-98A5-A5643969DC3F}"/>
              </a:ext>
            </a:extLst>
          </p:cNvPr>
          <p:cNvSpPr/>
          <p:nvPr/>
        </p:nvSpPr>
        <p:spPr>
          <a:xfrm>
            <a:off x="8145889" y="1914856"/>
            <a:ext cx="3811439" cy="1514144"/>
          </a:xfrm>
          <a:prstGeom prst="wedgeRoundRectCallout">
            <a:avLst>
              <a:gd name="adj1" fmla="val -69429"/>
              <a:gd name="adj2" fmla="val 2295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We often use defining relative clauses when we have two or more of something and need to tell them apart.</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9BC738AA-D176-4AE7-B957-F72BAB9889FF}"/>
              </a:ext>
            </a:extLst>
          </p:cNvPr>
          <p:cNvSpPr txBox="1"/>
          <p:nvPr/>
        </p:nvSpPr>
        <p:spPr>
          <a:xfrm>
            <a:off x="91194" y="3015769"/>
            <a:ext cx="5491650" cy="461665"/>
          </a:xfrm>
          <a:prstGeom prst="rect">
            <a:avLst/>
          </a:prstGeom>
          <a:noFill/>
        </p:spPr>
        <p:txBody>
          <a:bodyPr wrap="square" rtlCol="0">
            <a:spAutoFit/>
          </a:bodyPr>
          <a:lstStyle/>
          <a:p>
            <a:r>
              <a:rPr lang="en-US" sz="2400" i="1" dirty="0">
                <a:solidFill>
                  <a:schemeClr val="accent5">
                    <a:lumMod val="50000"/>
                  </a:schemeClr>
                </a:solidFill>
              </a:rPr>
              <a:t>There is the boy, who has a book.</a:t>
            </a:r>
          </a:p>
        </p:txBody>
      </p:sp>
      <p:sp>
        <p:nvSpPr>
          <p:cNvPr id="25" name="TextBox 24">
            <a:extLst>
              <a:ext uri="{FF2B5EF4-FFF2-40B4-BE49-F238E27FC236}">
                <a16:creationId xmlns:a16="http://schemas.microsoft.com/office/drawing/2014/main" id="{CB7543F8-8C7D-4D9F-BEC3-146F28ED2A16}"/>
              </a:ext>
            </a:extLst>
          </p:cNvPr>
          <p:cNvSpPr txBox="1"/>
          <p:nvPr/>
        </p:nvSpPr>
        <p:spPr>
          <a:xfrm>
            <a:off x="153241" y="5646624"/>
            <a:ext cx="7023736" cy="461665"/>
          </a:xfrm>
          <a:prstGeom prst="rect">
            <a:avLst/>
          </a:prstGeom>
          <a:noFill/>
        </p:spPr>
        <p:txBody>
          <a:bodyPr wrap="square" rtlCol="0">
            <a:spAutoFit/>
          </a:bodyPr>
          <a:lstStyle/>
          <a:p>
            <a:r>
              <a:rPr lang="en-US" sz="2400" i="1" dirty="0">
                <a:solidFill>
                  <a:schemeClr val="accent5">
                    <a:lumMod val="50000"/>
                  </a:schemeClr>
                </a:solidFill>
              </a:rPr>
              <a:t>Here sits the woman, who is writing a letter.</a:t>
            </a:r>
          </a:p>
        </p:txBody>
      </p:sp>
    </p:spTree>
    <p:extLst>
      <p:ext uri="{BB962C8B-B14F-4D97-AF65-F5344CB8AC3E}">
        <p14:creationId xmlns:p14="http://schemas.microsoft.com/office/powerpoint/2010/main" val="314909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18" grpId="0" animBg="1"/>
      <p:bldP spid="19" grpId="0" animBg="1"/>
      <p:bldP spid="20" grpId="0" animBg="1"/>
      <p:bldP spid="29" grpId="0" animBg="1"/>
      <p:bldP spid="21" grpId="0" animBg="1"/>
      <p:bldP spid="23"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639235" cy="869950"/>
          </a:xfrm>
          <a:prstGeom prst="rect">
            <a:avLst/>
          </a:prstGeom>
        </p:spPr>
      </p:pic>
      <p:sp>
        <p:nvSpPr>
          <p:cNvPr id="4" name="Title 3"/>
          <p:cNvSpPr>
            <a:spLocks noGrp="1"/>
          </p:cNvSpPr>
          <p:nvPr>
            <p:ph type="title"/>
          </p:nvPr>
        </p:nvSpPr>
        <p:spPr>
          <a:xfrm>
            <a:off x="0" y="294041"/>
            <a:ext cx="4195482" cy="707849"/>
          </a:xfrm>
        </p:spPr>
        <p:txBody>
          <a:bodyPr>
            <a:normAutofit/>
          </a:bodyPr>
          <a:lstStyle/>
          <a:p>
            <a:r>
              <a:rPr lang="en-GB" sz="3600" b="1" dirty="0" err="1">
                <a:solidFill>
                  <a:schemeClr val="bg1"/>
                </a:solidFill>
              </a:rPr>
              <a:t>eine</a:t>
            </a:r>
            <a:r>
              <a:rPr lang="en-GB" sz="3600" b="1" dirty="0">
                <a:solidFill>
                  <a:schemeClr val="bg1"/>
                </a:solidFill>
              </a:rPr>
              <a:t> </a:t>
            </a:r>
            <a:r>
              <a:rPr lang="en-GB" sz="3600" b="1" dirty="0" err="1">
                <a:solidFill>
                  <a:schemeClr val="bg1"/>
                </a:solidFill>
              </a:rPr>
              <a:t>Theatershow</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62666" y="1210548"/>
            <a:ext cx="7336879" cy="1200329"/>
          </a:xfrm>
          <a:prstGeom prst="rect">
            <a:avLst/>
          </a:prstGeom>
          <a:noFill/>
        </p:spPr>
        <p:txBody>
          <a:bodyPr wrap="square" rtlCol="0">
            <a:spAutoFit/>
          </a:bodyPr>
          <a:lstStyle/>
          <a:p>
            <a:r>
              <a:rPr lang="en-US" sz="2400" dirty="0">
                <a:solidFill>
                  <a:schemeClr val="accent5">
                    <a:lumMod val="50000"/>
                  </a:schemeClr>
                </a:solidFill>
              </a:rPr>
              <a:t>Wolfgang und Mia </a:t>
            </a:r>
            <a:r>
              <a:rPr lang="en-US" sz="2400" dirty="0" err="1">
                <a:solidFill>
                  <a:schemeClr val="accent5">
                    <a:lumMod val="50000"/>
                  </a:schemeClr>
                </a:solidFill>
              </a:rPr>
              <a:t>gehen</a:t>
            </a:r>
            <a:r>
              <a:rPr lang="en-US" sz="2400" dirty="0">
                <a:solidFill>
                  <a:schemeClr val="accent5">
                    <a:lumMod val="50000"/>
                  </a:schemeClr>
                </a:solidFill>
              </a:rPr>
              <a:t> ins Theater und </a:t>
            </a:r>
            <a:r>
              <a:rPr lang="en-US" sz="2400" dirty="0" err="1">
                <a:solidFill>
                  <a:schemeClr val="accent5">
                    <a:lumMod val="50000"/>
                  </a:schemeClr>
                </a:solidFill>
              </a:rPr>
              <a:t>sprechen</a:t>
            </a:r>
            <a:r>
              <a:rPr lang="en-US" sz="2400" dirty="0">
                <a:solidFill>
                  <a:schemeClr val="accent5">
                    <a:lumMod val="50000"/>
                  </a:schemeClr>
                </a:solidFill>
              </a:rPr>
              <a:t> </a:t>
            </a:r>
            <a:r>
              <a:rPr lang="en-US" sz="2400" dirty="0" err="1">
                <a:solidFill>
                  <a:schemeClr val="accent5">
                    <a:lumMod val="50000"/>
                  </a:schemeClr>
                </a:solidFill>
              </a:rPr>
              <a:t>über</a:t>
            </a:r>
            <a:r>
              <a:rPr lang="en-US" sz="2400" dirty="0">
                <a:solidFill>
                  <a:schemeClr val="accent5">
                    <a:lumMod val="50000"/>
                  </a:schemeClr>
                </a:solidFill>
              </a:rPr>
              <a:t> die Show. </a:t>
            </a:r>
            <a:r>
              <a:rPr lang="en-US" sz="2400" dirty="0" err="1">
                <a:solidFill>
                  <a:schemeClr val="accent5">
                    <a:lumMod val="50000"/>
                  </a:schemeClr>
                </a:solidFill>
              </a:rPr>
              <a:t>Ist</a:t>
            </a:r>
            <a:r>
              <a:rPr lang="en-US" sz="2400" dirty="0">
                <a:solidFill>
                  <a:schemeClr val="accent5">
                    <a:lumMod val="50000"/>
                  </a:schemeClr>
                </a:solidFill>
              </a:rPr>
              <a:t> das </a:t>
            </a:r>
            <a:r>
              <a:rPr lang="en-US" sz="2400" b="1" u="sng" dirty="0" err="1">
                <a:solidFill>
                  <a:schemeClr val="accent5">
                    <a:lumMod val="50000"/>
                  </a:schemeClr>
                </a:solidFill>
              </a:rPr>
              <a:t>Substantiv</a:t>
            </a:r>
            <a:r>
              <a:rPr lang="en-US" sz="2400" b="1" u="sng" dirty="0">
                <a:solidFill>
                  <a:schemeClr val="accent5">
                    <a:lumMod val="50000"/>
                  </a:schemeClr>
                </a:solidFill>
              </a:rPr>
              <a:t>*</a:t>
            </a:r>
            <a:r>
              <a:rPr lang="en-US" sz="2400" dirty="0">
                <a:solidFill>
                  <a:schemeClr val="accent5">
                    <a:lumMod val="50000"/>
                  </a:schemeClr>
                </a:solidFill>
              </a:rPr>
              <a:t> </a:t>
            </a:r>
            <a:r>
              <a:rPr lang="en-US" sz="2400" dirty="0" err="1">
                <a:solidFill>
                  <a:schemeClr val="accent5">
                    <a:lumMod val="50000"/>
                  </a:schemeClr>
                </a:solidFill>
              </a:rPr>
              <a:t>Subjekt</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Objekt</a:t>
            </a:r>
            <a:r>
              <a:rPr lang="en-US" sz="2400" dirty="0">
                <a:solidFill>
                  <a:schemeClr val="accent5">
                    <a:lumMod val="50000"/>
                  </a:schemeClr>
                </a:solidFill>
              </a:rPr>
              <a:t>? </a:t>
            </a:r>
            <a:r>
              <a:rPr lang="en-US" sz="2400" b="1" u="sng" dirty="0">
                <a:solidFill>
                  <a:schemeClr val="accent5">
                    <a:lumMod val="50000"/>
                  </a:schemeClr>
                </a:solidFill>
              </a:rPr>
              <a:t>Welches Verb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richtig</a:t>
            </a:r>
            <a:r>
              <a:rPr lang="en-US" sz="2400" dirty="0">
                <a:solidFill>
                  <a:schemeClr val="accent5">
                    <a:lumMod val="50000"/>
                  </a:schemeClr>
                </a:solidFill>
              </a:rPr>
              <a:t>? </a:t>
            </a:r>
          </a:p>
        </p:txBody>
      </p:sp>
      <p:pic>
        <p:nvPicPr>
          <p:cNvPr id="1026" name="Picture 2" descr="Juggler, Person, People, Man, Show, Exhibit, Theater">
            <a:extLst>
              <a:ext uri="{FF2B5EF4-FFF2-40B4-BE49-F238E27FC236}">
                <a16:creationId xmlns:a16="http://schemas.microsoft.com/office/drawing/2014/main" id="{6D777423-E837-4723-A454-435E25266B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6803" y="290366"/>
            <a:ext cx="3294739" cy="19047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6">
            <a:extLst>
              <a:ext uri="{FF2B5EF4-FFF2-40B4-BE49-F238E27FC236}">
                <a16:creationId xmlns:a16="http://schemas.microsoft.com/office/drawing/2014/main" id="{3F17672A-F0D0-4C5C-8BF3-6494071D2911}"/>
              </a:ext>
            </a:extLst>
          </p:cNvPr>
          <p:cNvGraphicFramePr>
            <a:graphicFrameLocks noGrp="1"/>
          </p:cNvGraphicFramePr>
          <p:nvPr>
            <p:extLst>
              <p:ext uri="{D42A27DB-BD31-4B8C-83A1-F6EECF244321}">
                <p14:modId xmlns:p14="http://schemas.microsoft.com/office/powerpoint/2010/main" val="4104216016"/>
              </p:ext>
            </p:extLst>
          </p:nvPr>
        </p:nvGraphicFramePr>
        <p:xfrm>
          <a:off x="849086" y="2409984"/>
          <a:ext cx="10499270" cy="3479469"/>
        </p:xfrm>
        <a:graphic>
          <a:graphicData uri="http://schemas.openxmlformats.org/drawingml/2006/table">
            <a:tbl>
              <a:tblPr firstRow="1" bandRow="1">
                <a:tableStyleId>{00A15C55-8517-42AA-B614-E9B94910E393}</a:tableStyleId>
              </a:tblPr>
              <a:tblGrid>
                <a:gridCol w="655623">
                  <a:extLst>
                    <a:ext uri="{9D8B030D-6E8A-4147-A177-3AD203B41FA5}">
                      <a16:colId xmlns:a16="http://schemas.microsoft.com/office/drawing/2014/main" val="2607353726"/>
                    </a:ext>
                  </a:extLst>
                </a:gridCol>
                <a:gridCol w="6765232">
                  <a:extLst>
                    <a:ext uri="{9D8B030D-6E8A-4147-A177-3AD203B41FA5}">
                      <a16:colId xmlns:a16="http://schemas.microsoft.com/office/drawing/2014/main" val="1600817978"/>
                    </a:ext>
                  </a:extLst>
                </a:gridCol>
                <a:gridCol w="1427856">
                  <a:extLst>
                    <a:ext uri="{9D8B030D-6E8A-4147-A177-3AD203B41FA5}">
                      <a16:colId xmlns:a16="http://schemas.microsoft.com/office/drawing/2014/main" val="4128092149"/>
                    </a:ext>
                  </a:extLst>
                </a:gridCol>
                <a:gridCol w="1650559">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Subjekt</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Objekt</a:t>
                      </a:r>
                      <a:endParaRPr lang="en-GB" sz="2000" b="0" dirty="0"/>
                    </a:p>
                  </a:txBody>
                  <a:tcPr/>
                </a:tc>
                <a:extLst>
                  <a:ext uri="{0D108BD9-81ED-4DB2-BD59-A6C34878D82A}">
                    <a16:rowId xmlns:a16="http://schemas.microsoft.com/office/drawing/2014/main" val="1153431983"/>
                  </a:ext>
                </a:extLst>
              </a:tr>
              <a:tr h="497067">
                <a:tc>
                  <a:txBody>
                    <a:bodyPr/>
                    <a:lstStyle/>
                    <a:p>
                      <a:pPr algn="ctr"/>
                      <a:r>
                        <a:rPr lang="en-GB" sz="2000" b="1" dirty="0">
                          <a:solidFill>
                            <a:schemeClr val="accent1">
                              <a:lumMod val="50000"/>
                            </a:schemeClr>
                          </a:solidFill>
                        </a:rPr>
                        <a:t>1</a:t>
                      </a:r>
                    </a:p>
                  </a:txBody>
                  <a:tcPr anchor="ctr"/>
                </a:tc>
                <a:tc>
                  <a:txBody>
                    <a:bodyPr/>
                    <a:lstStyle/>
                    <a:p>
                      <a:r>
                        <a:rPr lang="de-DE" sz="2000" dirty="0">
                          <a:solidFill>
                            <a:srgbClr val="115076"/>
                          </a:solidFill>
                        </a:rPr>
                        <a:t>Rechts ist die Person, die einen </a:t>
                      </a:r>
                      <a:r>
                        <a:rPr lang="de-DE" sz="2000" b="1" u="sng" dirty="0">
                          <a:solidFill>
                            <a:srgbClr val="115076"/>
                          </a:solidFill>
                        </a:rPr>
                        <a:t>Clown</a:t>
                      </a:r>
                      <a:r>
                        <a:rPr lang="de-DE" sz="2000" dirty="0">
                          <a:solidFill>
                            <a:srgbClr val="115076"/>
                          </a:solidFill>
                        </a:rPr>
                        <a:t> ist | kauft. </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r>
                        <a:rPr lang="en-GB" sz="2000" b="1" dirty="0">
                          <a:solidFill>
                            <a:schemeClr val="accent1">
                              <a:lumMod val="50000"/>
                            </a:schemeClr>
                          </a:solidFill>
                        </a:rPr>
                        <a:t>2</a:t>
                      </a:r>
                    </a:p>
                  </a:txBody>
                  <a:tcPr anchor="ctr"/>
                </a:tc>
                <a:tc>
                  <a:txBody>
                    <a:bodyPr/>
                    <a:lstStyle/>
                    <a:p>
                      <a:r>
                        <a:rPr lang="de-DE" sz="2000" dirty="0">
                          <a:solidFill>
                            <a:srgbClr val="115076"/>
                          </a:solidFill>
                        </a:rPr>
                        <a:t>Links ist der Mann, der einen </a:t>
                      </a:r>
                      <a:r>
                        <a:rPr lang="de-DE" sz="2000" b="1" u="sng" dirty="0">
                          <a:solidFill>
                            <a:srgbClr val="115076"/>
                          </a:solidFill>
                        </a:rPr>
                        <a:t>Schauspieler</a:t>
                      </a:r>
                      <a:r>
                        <a:rPr lang="de-DE" sz="2000" dirty="0">
                          <a:solidFill>
                            <a:srgbClr val="115076"/>
                          </a:solidFill>
                        </a:rPr>
                        <a:t> sieht. | ist.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r>
                        <a:rPr lang="en-GB" sz="2000" b="1" dirty="0">
                          <a:solidFill>
                            <a:schemeClr val="accent1">
                              <a:lumMod val="50000"/>
                            </a:schemeClr>
                          </a:solidFill>
                        </a:rPr>
                        <a:t>3</a:t>
                      </a:r>
                    </a:p>
                  </a:txBody>
                  <a:tcPr anchor="ctr"/>
                </a:tc>
                <a:tc>
                  <a:txBody>
                    <a:bodyPr/>
                    <a:lstStyle/>
                    <a:p>
                      <a:r>
                        <a:rPr lang="de-DE" sz="2000" dirty="0">
                          <a:solidFill>
                            <a:srgbClr val="115076"/>
                          </a:solidFill>
                        </a:rPr>
                        <a:t>Da ist ein Tier, das den </a:t>
                      </a:r>
                      <a:r>
                        <a:rPr lang="de-DE" sz="2000" b="1" u="sng" dirty="0">
                          <a:solidFill>
                            <a:srgbClr val="115076"/>
                          </a:solidFill>
                        </a:rPr>
                        <a:t>Preis</a:t>
                      </a:r>
                      <a:r>
                        <a:rPr lang="de-DE" sz="2000" dirty="0">
                          <a:solidFill>
                            <a:srgbClr val="115076"/>
                          </a:solidFill>
                        </a:rPr>
                        <a:t>  ist. | bekommt. </a:t>
                      </a:r>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r>
                        <a:rPr lang="en-GB" sz="2000" b="1" dirty="0">
                          <a:solidFill>
                            <a:schemeClr val="accent1">
                              <a:lumMod val="50000"/>
                            </a:schemeClr>
                          </a:solidFill>
                        </a:rPr>
                        <a:t>4</a:t>
                      </a:r>
                    </a:p>
                  </a:txBody>
                  <a:tcPr anchor="ctr"/>
                </a:tc>
                <a:tc>
                  <a:txBody>
                    <a:bodyPr/>
                    <a:lstStyle/>
                    <a:p>
                      <a:r>
                        <a:rPr lang="de-DE" sz="2000" dirty="0">
                          <a:solidFill>
                            <a:srgbClr val="115076"/>
                          </a:solidFill>
                        </a:rPr>
                        <a:t>Das ist ein Gegenstand, der ein </a:t>
                      </a:r>
                      <a:r>
                        <a:rPr lang="de-DE" sz="2000" b="1" u="sng" dirty="0">
                          <a:solidFill>
                            <a:srgbClr val="115076"/>
                          </a:solidFill>
                        </a:rPr>
                        <a:t>Tisch</a:t>
                      </a:r>
                      <a:r>
                        <a:rPr lang="de-DE" sz="2000" dirty="0">
                          <a:solidFill>
                            <a:srgbClr val="115076"/>
                          </a:solidFill>
                        </a:rPr>
                        <a:t> ist. |unterstützt.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r>
                        <a:rPr lang="en-GB" sz="2000" b="1" dirty="0">
                          <a:solidFill>
                            <a:schemeClr val="accent1">
                              <a:lumMod val="50000"/>
                            </a:schemeClr>
                          </a:solidFill>
                        </a:rPr>
                        <a:t>5</a:t>
                      </a:r>
                    </a:p>
                  </a:txBody>
                  <a:tcPr anchor="ctr"/>
                </a:tc>
                <a:tc>
                  <a:txBody>
                    <a:bodyPr/>
                    <a:lstStyle/>
                    <a:p>
                      <a:r>
                        <a:rPr lang="de-DE" sz="2000" dirty="0">
                          <a:solidFill>
                            <a:srgbClr val="115076"/>
                          </a:solidFill>
                        </a:rPr>
                        <a:t>Das ist ein Theater, das ein alter </a:t>
                      </a:r>
                      <a:r>
                        <a:rPr lang="de-DE" sz="2000" b="1" u="sng" dirty="0">
                          <a:solidFill>
                            <a:srgbClr val="115076"/>
                          </a:solidFill>
                        </a:rPr>
                        <a:t>Bahnhof</a:t>
                      </a:r>
                      <a:r>
                        <a:rPr lang="de-DE" sz="2000" dirty="0">
                          <a:solidFill>
                            <a:srgbClr val="115076"/>
                          </a:solidFill>
                        </a:rPr>
                        <a:t> war. | dient. </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r>
                        <a:rPr lang="en-GB" sz="2000" b="1" dirty="0">
                          <a:solidFill>
                            <a:schemeClr val="accent1">
                              <a:lumMod val="50000"/>
                            </a:schemeClr>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Hier</a:t>
                      </a:r>
                      <a:r>
                        <a:rPr lang="en-GB" sz="2000" dirty="0">
                          <a:solidFill>
                            <a:srgbClr val="115076"/>
                          </a:solidFill>
                        </a:rPr>
                        <a:t> </a:t>
                      </a:r>
                      <a:r>
                        <a:rPr lang="en-GB" sz="2000" dirty="0" err="1">
                          <a:solidFill>
                            <a:srgbClr val="115076"/>
                          </a:solidFill>
                        </a:rPr>
                        <a:t>ist</a:t>
                      </a:r>
                      <a:r>
                        <a:rPr lang="en-GB" sz="2000" dirty="0">
                          <a:solidFill>
                            <a:srgbClr val="115076"/>
                          </a:solidFill>
                        </a:rPr>
                        <a:t> </a:t>
                      </a:r>
                      <a:r>
                        <a:rPr lang="en-GB" sz="2000" dirty="0" err="1">
                          <a:solidFill>
                            <a:srgbClr val="115076"/>
                          </a:solidFill>
                        </a:rPr>
                        <a:t>ein</a:t>
                      </a:r>
                      <a:r>
                        <a:rPr lang="en-GB" sz="2000" dirty="0">
                          <a:solidFill>
                            <a:srgbClr val="115076"/>
                          </a:solidFill>
                        </a:rPr>
                        <a:t> Kind, das </a:t>
                      </a:r>
                      <a:r>
                        <a:rPr lang="en-GB" sz="2000" dirty="0" err="1">
                          <a:solidFill>
                            <a:srgbClr val="115076"/>
                          </a:solidFill>
                        </a:rPr>
                        <a:t>einen</a:t>
                      </a:r>
                      <a:r>
                        <a:rPr lang="en-GB" sz="2000" dirty="0">
                          <a:solidFill>
                            <a:srgbClr val="115076"/>
                          </a:solidFill>
                        </a:rPr>
                        <a:t> </a:t>
                      </a:r>
                      <a:r>
                        <a:rPr lang="en-GB" sz="2000" b="1" u="sng" dirty="0">
                          <a:solidFill>
                            <a:srgbClr val="115076"/>
                          </a:solidFill>
                        </a:rPr>
                        <a:t>Tourist</a:t>
                      </a:r>
                      <a:r>
                        <a:rPr lang="en-GB" sz="2000" dirty="0">
                          <a:solidFill>
                            <a:srgbClr val="115076"/>
                          </a:solidFill>
                        </a:rPr>
                        <a:t> </a:t>
                      </a:r>
                      <a:r>
                        <a:rPr lang="en-GB" sz="2000" dirty="0" err="1">
                          <a:solidFill>
                            <a:srgbClr val="115076"/>
                          </a:solidFill>
                        </a:rPr>
                        <a:t>beobachtet</a:t>
                      </a:r>
                      <a:r>
                        <a:rPr lang="en-GB" sz="2000" dirty="0">
                          <a:solidFill>
                            <a:srgbClr val="115076"/>
                          </a:solidFill>
                        </a:rPr>
                        <a:t>. | </a:t>
                      </a:r>
                      <a:r>
                        <a:rPr lang="en-GB" sz="2000" dirty="0" err="1">
                          <a:solidFill>
                            <a:srgbClr val="115076"/>
                          </a:solidFill>
                        </a:rPr>
                        <a:t>ist</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bl>
          </a:graphicData>
        </a:graphic>
      </p:graphicFrame>
      <p:sp>
        <p:nvSpPr>
          <p:cNvPr id="9" name="TextBox 8" descr="text box hiding answer">
            <a:extLst>
              <a:ext uri="{FF2B5EF4-FFF2-40B4-BE49-F238E27FC236}">
                <a16:creationId xmlns:a16="http://schemas.microsoft.com/office/drawing/2014/main" id="{16EF43DF-B4B7-4318-9640-113DDC0F3D34}"/>
              </a:ext>
            </a:extLst>
          </p:cNvPr>
          <p:cNvSpPr txBox="1"/>
          <p:nvPr/>
        </p:nvSpPr>
        <p:spPr>
          <a:xfrm>
            <a:off x="6278856" y="2998432"/>
            <a:ext cx="536320" cy="39347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TextBox 9" descr="text box hiding answer">
            <a:extLst>
              <a:ext uri="{FF2B5EF4-FFF2-40B4-BE49-F238E27FC236}">
                <a16:creationId xmlns:a16="http://schemas.microsoft.com/office/drawing/2014/main" id="{8FCE41C8-9461-4BB8-B62A-2DF2C48E200B}"/>
              </a:ext>
            </a:extLst>
          </p:cNvPr>
          <p:cNvSpPr txBox="1"/>
          <p:nvPr/>
        </p:nvSpPr>
        <p:spPr>
          <a:xfrm>
            <a:off x="7461600" y="3391906"/>
            <a:ext cx="536320" cy="46166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descr="text box hiding answer">
            <a:extLst>
              <a:ext uri="{FF2B5EF4-FFF2-40B4-BE49-F238E27FC236}">
                <a16:creationId xmlns:a16="http://schemas.microsoft.com/office/drawing/2014/main" id="{B0AB9DBE-BB5F-464F-BED1-267411F4E23F}"/>
              </a:ext>
            </a:extLst>
          </p:cNvPr>
          <p:cNvSpPr txBox="1"/>
          <p:nvPr/>
        </p:nvSpPr>
        <p:spPr>
          <a:xfrm>
            <a:off x="5002305" y="3977860"/>
            <a:ext cx="645460" cy="39347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A422AB00-6CB0-490E-A41D-342F72E6397A}"/>
              </a:ext>
            </a:extLst>
          </p:cNvPr>
          <p:cNvSpPr txBox="1"/>
          <p:nvPr/>
        </p:nvSpPr>
        <p:spPr>
          <a:xfrm>
            <a:off x="7237812" y="5040905"/>
            <a:ext cx="938000"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Box 12" descr="text box hiding answer">
            <a:extLst>
              <a:ext uri="{FF2B5EF4-FFF2-40B4-BE49-F238E27FC236}">
                <a16:creationId xmlns:a16="http://schemas.microsoft.com/office/drawing/2014/main" id="{A37EF1C4-74B7-4E22-AC4D-FC4BC40E6CDC}"/>
              </a:ext>
            </a:extLst>
          </p:cNvPr>
          <p:cNvSpPr txBox="1"/>
          <p:nvPr/>
        </p:nvSpPr>
        <p:spPr>
          <a:xfrm>
            <a:off x="6497141" y="4397942"/>
            <a:ext cx="1546673" cy="46166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descr="text box hiding answer">
            <a:extLst>
              <a:ext uri="{FF2B5EF4-FFF2-40B4-BE49-F238E27FC236}">
                <a16:creationId xmlns:a16="http://schemas.microsoft.com/office/drawing/2014/main" id="{3B234E0B-A7B9-4C22-AE08-95897C2E1B1D}"/>
              </a:ext>
            </a:extLst>
          </p:cNvPr>
          <p:cNvSpPr txBox="1"/>
          <p:nvPr/>
        </p:nvSpPr>
        <p:spPr>
          <a:xfrm>
            <a:off x="7270477" y="5358379"/>
            <a:ext cx="672653" cy="46166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5" name="Picture 14" descr="green checkmark">
            <a:extLst>
              <a:ext uri="{FF2B5EF4-FFF2-40B4-BE49-F238E27FC236}">
                <a16:creationId xmlns:a16="http://schemas.microsoft.com/office/drawing/2014/main" id="{1FF14AB9-87F1-4F40-9767-B418D1EF92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4108" y="2978050"/>
            <a:ext cx="282522" cy="294294"/>
          </a:xfrm>
          <a:prstGeom prst="rect">
            <a:avLst/>
          </a:prstGeom>
        </p:spPr>
      </p:pic>
      <p:pic>
        <p:nvPicPr>
          <p:cNvPr id="16" name="Picture 15" descr="green checkmark">
            <a:extLst>
              <a:ext uri="{FF2B5EF4-FFF2-40B4-BE49-F238E27FC236}">
                <a16:creationId xmlns:a16="http://schemas.microsoft.com/office/drawing/2014/main" id="{449A8A75-D8D0-4942-9177-C8DFEA4210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4108" y="3526255"/>
            <a:ext cx="282522" cy="294294"/>
          </a:xfrm>
          <a:prstGeom prst="rect">
            <a:avLst/>
          </a:prstGeom>
        </p:spPr>
      </p:pic>
      <p:pic>
        <p:nvPicPr>
          <p:cNvPr id="17" name="Picture 16" descr="green checkmark">
            <a:extLst>
              <a:ext uri="{FF2B5EF4-FFF2-40B4-BE49-F238E27FC236}">
                <a16:creationId xmlns:a16="http://schemas.microsoft.com/office/drawing/2014/main" id="{2808805F-7FE1-4B1F-B48E-193FA1BD4D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4108" y="3956389"/>
            <a:ext cx="282522" cy="294294"/>
          </a:xfrm>
          <a:prstGeom prst="rect">
            <a:avLst/>
          </a:prstGeom>
        </p:spPr>
      </p:pic>
      <p:pic>
        <p:nvPicPr>
          <p:cNvPr id="18" name="Picture 17" descr="green checkmark">
            <a:extLst>
              <a:ext uri="{FF2B5EF4-FFF2-40B4-BE49-F238E27FC236}">
                <a16:creationId xmlns:a16="http://schemas.microsoft.com/office/drawing/2014/main" id="{BF63A7A8-63CB-4CDA-AB64-BDEDD6532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999" y="4481627"/>
            <a:ext cx="282522" cy="294294"/>
          </a:xfrm>
          <a:prstGeom prst="rect">
            <a:avLst/>
          </a:prstGeom>
        </p:spPr>
      </p:pic>
      <p:pic>
        <p:nvPicPr>
          <p:cNvPr id="19" name="Picture 18" descr="green checkmark">
            <a:extLst>
              <a:ext uri="{FF2B5EF4-FFF2-40B4-BE49-F238E27FC236}">
                <a16:creationId xmlns:a16="http://schemas.microsoft.com/office/drawing/2014/main" id="{BBFB18A5-C838-414A-ADDB-AA3CE8745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999" y="4926689"/>
            <a:ext cx="282522" cy="294294"/>
          </a:xfrm>
          <a:prstGeom prst="rect">
            <a:avLst/>
          </a:prstGeom>
        </p:spPr>
      </p:pic>
      <p:pic>
        <p:nvPicPr>
          <p:cNvPr id="20" name="Picture 19" descr="green checkmark">
            <a:extLst>
              <a:ext uri="{FF2B5EF4-FFF2-40B4-BE49-F238E27FC236}">
                <a16:creationId xmlns:a16="http://schemas.microsoft.com/office/drawing/2014/main" id="{535B6160-902C-4B0B-A4F3-FA488FA186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4108" y="5472461"/>
            <a:ext cx="282522" cy="294294"/>
          </a:xfrm>
          <a:prstGeom prst="rect">
            <a:avLst/>
          </a:prstGeom>
        </p:spPr>
      </p:pic>
      <p:sp>
        <p:nvSpPr>
          <p:cNvPr id="21" name="Speech Bubble: Rectangle with Corners Rounded 20">
            <a:extLst>
              <a:ext uri="{FF2B5EF4-FFF2-40B4-BE49-F238E27FC236}">
                <a16:creationId xmlns:a16="http://schemas.microsoft.com/office/drawing/2014/main" id="{61032071-341E-4A87-B674-B4DF03B626DD}"/>
              </a:ext>
            </a:extLst>
          </p:cNvPr>
          <p:cNvSpPr/>
          <p:nvPr/>
        </p:nvSpPr>
        <p:spPr>
          <a:xfrm>
            <a:off x="4718112" y="366395"/>
            <a:ext cx="2251648" cy="645056"/>
          </a:xfrm>
          <a:prstGeom prst="wedgeRoundRectCallout">
            <a:avLst>
              <a:gd name="adj1" fmla="val -18220"/>
              <a:gd name="adj2" fmla="val 4968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 das </a:t>
            </a:r>
            <a:r>
              <a:rPr lang="en-US" sz="2000" dirty="0" err="1">
                <a:solidFill>
                  <a:schemeClr val="bg1"/>
                </a:solidFill>
              </a:rPr>
              <a:t>Substantiv</a:t>
            </a:r>
            <a:r>
              <a:rPr lang="en-US" sz="2000" dirty="0">
                <a:solidFill>
                  <a:schemeClr val="bg1"/>
                </a:solidFill>
              </a:rPr>
              <a:t/>
            </a:r>
            <a:br>
              <a:rPr lang="en-US" sz="2000" dirty="0">
                <a:solidFill>
                  <a:schemeClr val="bg1"/>
                </a:solidFill>
              </a:rPr>
            </a:br>
            <a:r>
              <a:rPr lang="en-US" sz="2000" dirty="0">
                <a:solidFill>
                  <a:schemeClr val="bg1"/>
                </a:solidFill>
              </a:rPr>
              <a:t> – noun</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0739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rtain, Stage, Theater, Movies, Cinema, Red">
            <a:extLst>
              <a:ext uri="{FF2B5EF4-FFF2-40B4-BE49-F238E27FC236}">
                <a16:creationId xmlns:a16="http://schemas.microsoft.com/office/drawing/2014/main" id="{52549CD6-CEB8-4468-A2BF-D5A1EEB50F44}"/>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13804" y="4344"/>
            <a:ext cx="12192000" cy="65769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786137091"/>
              </p:ext>
            </p:extLst>
          </p:nvPr>
        </p:nvGraphicFramePr>
        <p:xfrm>
          <a:off x="74543" y="1569668"/>
          <a:ext cx="11944735" cy="4677576"/>
        </p:xfrm>
        <a:graphic>
          <a:graphicData uri="http://schemas.openxmlformats.org/drawingml/2006/table">
            <a:tbl>
              <a:tblPr firstRow="1" bandRow="1">
                <a:tableStyleId>{00A15C55-8517-42AA-B614-E9B94910E393}</a:tableStyleId>
              </a:tblPr>
              <a:tblGrid>
                <a:gridCol w="636657">
                  <a:extLst>
                    <a:ext uri="{9D8B030D-6E8A-4147-A177-3AD203B41FA5}">
                      <a16:colId xmlns:a16="http://schemas.microsoft.com/office/drawing/2014/main" val="2607353726"/>
                    </a:ext>
                  </a:extLst>
                </a:gridCol>
                <a:gridCol w="9256129">
                  <a:extLst>
                    <a:ext uri="{9D8B030D-6E8A-4147-A177-3AD203B41FA5}">
                      <a16:colId xmlns:a16="http://schemas.microsoft.com/office/drawing/2014/main" val="1600817978"/>
                    </a:ext>
                  </a:extLst>
                </a:gridCol>
                <a:gridCol w="788545">
                  <a:extLst>
                    <a:ext uri="{9D8B030D-6E8A-4147-A177-3AD203B41FA5}">
                      <a16:colId xmlns:a16="http://schemas.microsoft.com/office/drawing/2014/main" val="4128092149"/>
                    </a:ext>
                  </a:extLst>
                </a:gridCol>
                <a:gridCol w="1263404">
                  <a:extLst>
                    <a:ext uri="{9D8B030D-6E8A-4147-A177-3AD203B41FA5}">
                      <a16:colId xmlns:a16="http://schemas.microsoft.com/office/drawing/2014/main" val="2609792770"/>
                    </a:ext>
                  </a:extLst>
                </a:gridCol>
              </a:tblGrid>
              <a:tr h="497067">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eins</a:t>
                      </a:r>
                      <a:endParaRPr lang="en-GB" sz="2000" b="0" dirty="0"/>
                    </a:p>
                  </a:txBody>
                  <a:tcPr>
                    <a:lnL w="12700" cmpd="sng">
                      <a:noFill/>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mehr</a:t>
                      </a:r>
                      <a:r>
                        <a:rPr lang="en-GB" sz="2000" dirty="0"/>
                        <a:t> </a:t>
                      </a:r>
                      <a:r>
                        <a:rPr lang="en-GB" sz="2000" dirty="0" err="1"/>
                        <a:t>als</a:t>
                      </a:r>
                      <a:r>
                        <a:rPr lang="en-GB" sz="2000" dirty="0"/>
                        <a:t> </a:t>
                      </a:r>
                      <a:r>
                        <a:rPr lang="en-GB" sz="2000" dirty="0" err="1"/>
                        <a:t>eins</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T w="38100" cmpd="sng">
                      <a:noFill/>
                    </a:lnT>
                  </a:tcPr>
                </a:tc>
                <a:tc>
                  <a:txBody>
                    <a:bodyPr/>
                    <a:lstStyle/>
                    <a:p>
                      <a:r>
                        <a:rPr lang="en-US" sz="2000" dirty="0">
                          <a:solidFill>
                            <a:srgbClr val="115076"/>
                          </a:solidFill>
                        </a:rPr>
                        <a:t>R</a:t>
                      </a:r>
                      <a:r>
                        <a:rPr lang="en-GB" sz="2000" dirty="0" err="1">
                          <a:solidFill>
                            <a:srgbClr val="115076"/>
                          </a:solidFill>
                        </a:rPr>
                        <a:t>echts</a:t>
                      </a:r>
                      <a:r>
                        <a:rPr lang="en-GB" sz="2000" dirty="0">
                          <a:solidFill>
                            <a:srgbClr val="115076"/>
                          </a:solidFill>
                        </a:rPr>
                        <a:t> </a:t>
                      </a:r>
                      <a:r>
                        <a:rPr lang="en-GB" sz="2000" dirty="0" err="1">
                          <a:solidFill>
                            <a:srgbClr val="115076"/>
                          </a:solidFill>
                        </a:rPr>
                        <a:t>ist</a:t>
                      </a:r>
                      <a:r>
                        <a:rPr lang="en-GB" sz="2000" dirty="0">
                          <a:solidFill>
                            <a:srgbClr val="115076"/>
                          </a:solidFill>
                        </a:rPr>
                        <a:t> der Hund, der schwarz und </a:t>
                      </a:r>
                      <a:r>
                        <a:rPr lang="en-GB" sz="2000" dirty="0" err="1">
                          <a:solidFill>
                            <a:srgbClr val="115076"/>
                          </a:solidFill>
                        </a:rPr>
                        <a:t>weiß</a:t>
                      </a:r>
                      <a:r>
                        <a:rPr lang="en-GB" sz="2000" dirty="0">
                          <a:solidFill>
                            <a:srgbClr val="115076"/>
                          </a:solidFill>
                        </a:rPr>
                        <a:t> </a:t>
                      </a:r>
                      <a:r>
                        <a:rPr lang="en-GB" sz="2000" dirty="0" err="1">
                          <a:solidFill>
                            <a:srgbClr val="115076"/>
                          </a:solidFill>
                        </a:rPr>
                        <a:t>ist</a:t>
                      </a:r>
                      <a:r>
                        <a:rPr lang="en-GB" sz="2000" dirty="0">
                          <a:solidFill>
                            <a:srgbClr val="115076"/>
                          </a:solidFill>
                        </a:rPr>
                        <a:t>.</a:t>
                      </a:r>
                    </a:p>
                  </a:txBody>
                  <a:tcPr anchor="ctr">
                    <a:lnT w="38100" cmpd="sng">
                      <a:noFill/>
                    </a:lnT>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err="1">
                          <a:solidFill>
                            <a:srgbClr val="115076"/>
                          </a:solidFill>
                        </a:rPr>
                        <a:t>ch</a:t>
                      </a:r>
                      <a:r>
                        <a:rPr lang="en-GB" sz="2000" dirty="0">
                          <a:solidFill>
                            <a:srgbClr val="115076"/>
                          </a:solidFill>
                        </a:rPr>
                        <a:t> </a:t>
                      </a:r>
                      <a:r>
                        <a:rPr lang="en-GB" sz="2000" dirty="0" err="1">
                          <a:solidFill>
                            <a:srgbClr val="115076"/>
                          </a:solidFill>
                        </a:rPr>
                        <a:t>glaube</a:t>
                      </a:r>
                      <a:r>
                        <a:rPr lang="en-GB" sz="2000" dirty="0">
                          <a:solidFill>
                            <a:srgbClr val="115076"/>
                          </a:solidFill>
                        </a:rPr>
                        <a:t>, das Bett </a:t>
                      </a:r>
                      <a:r>
                        <a:rPr lang="en-GB" sz="2000" dirty="0" err="1">
                          <a:solidFill>
                            <a:srgbClr val="115076"/>
                          </a:solidFill>
                        </a:rPr>
                        <a:t>steht</a:t>
                      </a:r>
                      <a:r>
                        <a:rPr lang="en-GB" sz="2000" dirty="0">
                          <a:solidFill>
                            <a:srgbClr val="115076"/>
                          </a:solidFill>
                        </a:rPr>
                        <a:t> in der Mitte.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L</a:t>
                      </a:r>
                      <a:r>
                        <a:rPr lang="en-GB" sz="2000" dirty="0">
                          <a:solidFill>
                            <a:srgbClr val="115076"/>
                          </a:solidFill>
                        </a:rPr>
                        <a:t>inks </a:t>
                      </a:r>
                      <a:r>
                        <a:rPr lang="en-GB" sz="2000" dirty="0" err="1">
                          <a:solidFill>
                            <a:srgbClr val="115076"/>
                          </a:solidFill>
                        </a:rPr>
                        <a:t>steht</a:t>
                      </a:r>
                      <a:r>
                        <a:rPr lang="en-GB" sz="2000" dirty="0">
                          <a:solidFill>
                            <a:srgbClr val="115076"/>
                          </a:solidFill>
                        </a:rPr>
                        <a:t> das Kind, das </a:t>
                      </a:r>
                      <a:r>
                        <a:rPr lang="en-GB" sz="2000" dirty="0" err="1">
                          <a:solidFill>
                            <a:srgbClr val="115076"/>
                          </a:solidFill>
                        </a:rPr>
                        <a:t>nach</a:t>
                      </a:r>
                      <a:r>
                        <a:rPr lang="en-GB" sz="2000" dirty="0">
                          <a:solidFill>
                            <a:srgbClr val="115076"/>
                          </a:solidFill>
                        </a:rPr>
                        <a:t> </a:t>
                      </a:r>
                      <a:r>
                        <a:rPr lang="en-GB" sz="2000" dirty="0" err="1">
                          <a:solidFill>
                            <a:srgbClr val="115076"/>
                          </a:solidFill>
                        </a:rPr>
                        <a:t>vorne</a:t>
                      </a:r>
                      <a:r>
                        <a:rPr lang="en-GB" sz="2000" dirty="0">
                          <a:solidFill>
                            <a:srgbClr val="115076"/>
                          </a:solidFill>
                        </a:rPr>
                        <a:t> </a:t>
                      </a:r>
                      <a:r>
                        <a:rPr lang="en-GB" sz="2000" dirty="0" err="1">
                          <a:solidFill>
                            <a:srgbClr val="115076"/>
                          </a:solidFill>
                        </a:rPr>
                        <a:t>kuckt</a:t>
                      </a:r>
                      <a:r>
                        <a:rPr lang="en-GB" sz="2000" dirty="0">
                          <a:solidFill>
                            <a:srgbClr val="115076"/>
                          </a:solidFill>
                        </a:rPr>
                        <a:t>. </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US" sz="2000" kern="1200" dirty="0" err="1">
                          <a:solidFill>
                            <a:srgbClr val="115076"/>
                          </a:solidFill>
                          <a:effectLst/>
                          <a:latin typeface="+mn-lt"/>
                          <a:ea typeface="+mn-ea"/>
                          <a:cs typeface="+mn-cs"/>
                        </a:rPr>
                        <a:t>Vorne</a:t>
                      </a:r>
                      <a:r>
                        <a:rPr lang="en-US" sz="2000" kern="1200" dirty="0">
                          <a:solidFill>
                            <a:srgbClr val="115076"/>
                          </a:solidFill>
                          <a:effectLst/>
                          <a:latin typeface="+mn-lt"/>
                          <a:ea typeface="+mn-ea"/>
                          <a:cs typeface="+mn-cs"/>
                        </a:rPr>
                        <a:t> </a:t>
                      </a:r>
                      <a:r>
                        <a:rPr lang="en-US" sz="2000" kern="1200" dirty="0" err="1">
                          <a:solidFill>
                            <a:srgbClr val="115076"/>
                          </a:solidFill>
                          <a:effectLst/>
                          <a:latin typeface="+mn-lt"/>
                          <a:ea typeface="+mn-ea"/>
                          <a:cs typeface="+mn-cs"/>
                        </a:rPr>
                        <a:t>gibt</a:t>
                      </a:r>
                      <a:r>
                        <a:rPr lang="en-US" sz="2000" kern="1200" dirty="0">
                          <a:solidFill>
                            <a:srgbClr val="115076"/>
                          </a:solidFill>
                          <a:effectLst/>
                          <a:latin typeface="+mn-lt"/>
                          <a:ea typeface="+mn-ea"/>
                          <a:cs typeface="+mn-cs"/>
                        </a:rPr>
                        <a:t> es </a:t>
                      </a:r>
                      <a:r>
                        <a:rPr lang="en-US" sz="2000" kern="1200" dirty="0" err="1">
                          <a:solidFill>
                            <a:srgbClr val="115076"/>
                          </a:solidFill>
                          <a:effectLst/>
                          <a:latin typeface="+mn-lt"/>
                          <a:ea typeface="+mn-ea"/>
                          <a:cs typeface="+mn-cs"/>
                        </a:rPr>
                        <a:t>einen</a:t>
                      </a:r>
                      <a:r>
                        <a:rPr lang="en-US" sz="2000" kern="1200" dirty="0">
                          <a:solidFill>
                            <a:srgbClr val="115076"/>
                          </a:solidFill>
                          <a:effectLst/>
                          <a:latin typeface="+mn-lt"/>
                          <a:ea typeface="+mn-ea"/>
                          <a:cs typeface="+mn-cs"/>
                        </a:rPr>
                        <a:t> Tisch, der </a:t>
                      </a:r>
                      <a:r>
                        <a:rPr lang="en-US" sz="2000" kern="1200" dirty="0" err="1">
                          <a:solidFill>
                            <a:srgbClr val="115076"/>
                          </a:solidFill>
                          <a:effectLst/>
                          <a:latin typeface="+mn-lt"/>
                          <a:ea typeface="+mn-ea"/>
                          <a:cs typeface="+mn-cs"/>
                        </a:rPr>
                        <a:t>aus</a:t>
                      </a:r>
                      <a:r>
                        <a:rPr lang="en-US" sz="2000" kern="1200" dirty="0">
                          <a:solidFill>
                            <a:srgbClr val="115076"/>
                          </a:solidFill>
                          <a:effectLst/>
                          <a:latin typeface="+mn-lt"/>
                          <a:ea typeface="+mn-ea"/>
                          <a:cs typeface="+mn-cs"/>
                        </a:rPr>
                        <a:t> </a:t>
                      </a:r>
                      <a:r>
                        <a:rPr lang="en-US" sz="2000" kern="1200" dirty="0" err="1">
                          <a:solidFill>
                            <a:srgbClr val="115076"/>
                          </a:solidFill>
                          <a:effectLst/>
                          <a:latin typeface="+mn-lt"/>
                          <a:ea typeface="+mn-ea"/>
                          <a:cs typeface="+mn-cs"/>
                        </a:rPr>
                        <a:t>Holz</a:t>
                      </a:r>
                      <a:r>
                        <a:rPr lang="en-US" sz="2000" kern="1200" dirty="0">
                          <a:solidFill>
                            <a:srgbClr val="115076"/>
                          </a:solidFill>
                          <a:effectLst/>
                          <a:latin typeface="+mn-lt"/>
                          <a:ea typeface="+mn-ea"/>
                          <a:cs typeface="+mn-cs"/>
                        </a:rPr>
                        <a:t> </a:t>
                      </a:r>
                      <a:r>
                        <a:rPr lang="en-US" sz="2000" kern="1200" dirty="0" err="1">
                          <a:solidFill>
                            <a:srgbClr val="115076"/>
                          </a:solidFill>
                          <a:effectLst/>
                          <a:latin typeface="+mn-lt"/>
                          <a:ea typeface="+mn-ea"/>
                          <a:cs typeface="+mn-cs"/>
                        </a:rPr>
                        <a:t>ist</a:t>
                      </a:r>
                      <a:r>
                        <a:rPr lang="en-US" sz="1800" kern="1200" dirty="0">
                          <a:solidFill>
                            <a:srgbClr val="115076"/>
                          </a:solidFill>
                          <a:effectLst/>
                          <a:latin typeface="+mn-lt"/>
                          <a:ea typeface="+mn-ea"/>
                          <a:cs typeface="+mn-cs"/>
                        </a:rPr>
                        <a:t>. </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H</a:t>
                      </a:r>
                      <a:r>
                        <a:rPr lang="en-GB" sz="2000" dirty="0" err="1">
                          <a:solidFill>
                            <a:srgbClr val="115076"/>
                          </a:solidFill>
                        </a:rPr>
                        <a:t>inten</a:t>
                      </a:r>
                      <a:r>
                        <a:rPr lang="en-GB" sz="2000" dirty="0">
                          <a:solidFill>
                            <a:srgbClr val="115076"/>
                          </a:solidFill>
                        </a:rPr>
                        <a:t> auf </a:t>
                      </a:r>
                      <a:r>
                        <a:rPr lang="en-GB" sz="2000" dirty="0" err="1">
                          <a:solidFill>
                            <a:srgbClr val="115076"/>
                          </a:solidFill>
                        </a:rPr>
                        <a:t>dem</a:t>
                      </a:r>
                      <a:r>
                        <a:rPr lang="en-GB" sz="2000" dirty="0">
                          <a:solidFill>
                            <a:srgbClr val="115076"/>
                          </a:solidFill>
                        </a:rPr>
                        <a:t> Tisch </a:t>
                      </a:r>
                      <a:r>
                        <a:rPr lang="en-GB" sz="2000" dirty="0" err="1">
                          <a:solidFill>
                            <a:srgbClr val="115076"/>
                          </a:solidFill>
                        </a:rPr>
                        <a:t>sind</a:t>
                      </a:r>
                      <a:r>
                        <a:rPr lang="en-GB" sz="2000" dirty="0">
                          <a:solidFill>
                            <a:srgbClr val="115076"/>
                          </a:solidFill>
                        </a:rPr>
                        <a:t> die </a:t>
                      </a:r>
                      <a:r>
                        <a:rPr lang="en-GB" sz="2000" dirty="0" err="1">
                          <a:solidFill>
                            <a:srgbClr val="115076"/>
                          </a:solidFill>
                        </a:rPr>
                        <a:t>Blumen</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I</a:t>
                      </a:r>
                      <a:r>
                        <a:rPr lang="en-GB" sz="2000" dirty="0" err="1">
                          <a:solidFill>
                            <a:srgbClr val="115076"/>
                          </a:solidFill>
                        </a:rPr>
                        <a:t>ch</a:t>
                      </a:r>
                      <a:r>
                        <a:rPr lang="en-GB" sz="2000" dirty="0">
                          <a:solidFill>
                            <a:srgbClr val="115076"/>
                          </a:solidFill>
                        </a:rPr>
                        <a:t> plane, das Feuer </a:t>
                      </a:r>
                      <a:r>
                        <a:rPr lang="en-GB" sz="2000" dirty="0" err="1">
                          <a:solidFill>
                            <a:srgbClr val="115076"/>
                          </a:solidFill>
                        </a:rPr>
                        <a:t>aktiv</a:t>
                      </a:r>
                      <a:r>
                        <a:rPr lang="en-GB" sz="2000" dirty="0">
                          <a:solidFill>
                            <a:srgbClr val="115076"/>
                          </a:solidFill>
                        </a:rPr>
                        <a:t> </a:t>
                      </a:r>
                      <a:r>
                        <a:rPr lang="en-GB" sz="2000" dirty="0" err="1">
                          <a:solidFill>
                            <a:srgbClr val="115076"/>
                          </a:solidFill>
                        </a:rPr>
                        <a:t>zu</a:t>
                      </a:r>
                      <a:r>
                        <a:rPr lang="en-GB" sz="2000" dirty="0">
                          <a:solidFill>
                            <a:srgbClr val="115076"/>
                          </a:solidFill>
                        </a:rPr>
                        <a:t> </a:t>
                      </a:r>
                      <a:r>
                        <a:rPr lang="en-GB" sz="2000" dirty="0" err="1">
                          <a:solidFill>
                            <a:srgbClr val="115076"/>
                          </a:solidFill>
                        </a:rPr>
                        <a:t>halten</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Ungefähr</a:t>
                      </a:r>
                      <a:r>
                        <a:rPr lang="en-GB" sz="2000" dirty="0">
                          <a:solidFill>
                            <a:srgbClr val="115076"/>
                          </a:solidFill>
                        </a:rPr>
                        <a:t> </a:t>
                      </a:r>
                      <a:r>
                        <a:rPr lang="en-GB" sz="2000" dirty="0" err="1">
                          <a:solidFill>
                            <a:srgbClr val="115076"/>
                          </a:solidFill>
                        </a:rPr>
                        <a:t>einen</a:t>
                      </a:r>
                      <a:r>
                        <a:rPr lang="en-GB" sz="2000" dirty="0">
                          <a:solidFill>
                            <a:srgbClr val="115076"/>
                          </a:solidFill>
                        </a:rPr>
                        <a:t> Meter </a:t>
                      </a:r>
                      <a:r>
                        <a:rPr lang="en-GB" sz="2000" dirty="0" err="1">
                          <a:solidFill>
                            <a:srgbClr val="115076"/>
                          </a:solidFill>
                        </a:rPr>
                        <a:t>daneben</a:t>
                      </a:r>
                      <a:r>
                        <a:rPr lang="en-GB" sz="2000" dirty="0">
                          <a:solidFill>
                            <a:srgbClr val="115076"/>
                          </a:solidFill>
                        </a:rPr>
                        <a:t>* </a:t>
                      </a:r>
                      <a:r>
                        <a:rPr lang="en-GB" sz="2000" dirty="0" err="1">
                          <a:solidFill>
                            <a:srgbClr val="115076"/>
                          </a:solidFill>
                        </a:rPr>
                        <a:t>steht</a:t>
                      </a:r>
                      <a:r>
                        <a:rPr lang="en-GB" sz="2000" dirty="0">
                          <a:solidFill>
                            <a:srgbClr val="115076"/>
                          </a:solidFill>
                        </a:rPr>
                        <a:t> die Person, die </a:t>
                      </a:r>
                      <a:r>
                        <a:rPr lang="en-GB" sz="2000" dirty="0" err="1">
                          <a:solidFill>
                            <a:srgbClr val="115076"/>
                          </a:solidFill>
                        </a:rPr>
                        <a:t>einen</a:t>
                      </a:r>
                      <a:r>
                        <a:rPr lang="en-GB" sz="2000" dirty="0">
                          <a:solidFill>
                            <a:srgbClr val="115076"/>
                          </a:solidFill>
                        </a:rPr>
                        <a:t> Brief </a:t>
                      </a:r>
                      <a:r>
                        <a:rPr lang="en-GB" sz="2000" dirty="0" err="1">
                          <a:solidFill>
                            <a:srgbClr val="115076"/>
                          </a:solidFill>
                        </a:rPr>
                        <a:t>hält</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A</a:t>
                      </a:r>
                      <a:r>
                        <a:rPr lang="en-GB" sz="2000" dirty="0">
                          <a:solidFill>
                            <a:srgbClr val="115076"/>
                          </a:solidFill>
                        </a:rPr>
                        <a:t>m Ende </a:t>
                      </a:r>
                      <a:r>
                        <a:rPr lang="en-GB" sz="2000" dirty="0" err="1">
                          <a:solidFill>
                            <a:srgbClr val="115076"/>
                          </a:solidFill>
                        </a:rPr>
                        <a:t>setzt</a:t>
                      </a:r>
                      <a:r>
                        <a:rPr lang="en-GB" sz="2000" dirty="0">
                          <a:solidFill>
                            <a:srgbClr val="115076"/>
                          </a:solidFill>
                        </a:rPr>
                        <a:t> </a:t>
                      </a:r>
                      <a:r>
                        <a:rPr lang="en-GB" sz="2000" dirty="0" err="1">
                          <a:solidFill>
                            <a:srgbClr val="115076"/>
                          </a:solidFill>
                        </a:rPr>
                        <a:t>sich</a:t>
                      </a:r>
                      <a:r>
                        <a:rPr lang="en-GB" sz="2000" dirty="0">
                          <a:solidFill>
                            <a:srgbClr val="115076"/>
                          </a:solidFill>
                        </a:rPr>
                        <a:t> die </a:t>
                      </a:r>
                      <a:r>
                        <a:rPr lang="en-GB" sz="2000" dirty="0" err="1">
                          <a:solidFill>
                            <a:srgbClr val="115076"/>
                          </a:solidFill>
                        </a:rPr>
                        <a:t>beliebte</a:t>
                      </a:r>
                      <a:r>
                        <a:rPr lang="en-GB" sz="2000" dirty="0">
                          <a:solidFill>
                            <a:srgbClr val="115076"/>
                          </a:solidFill>
                        </a:rPr>
                        <a:t> Person </a:t>
                      </a:r>
                      <a:r>
                        <a:rPr lang="en-GB" sz="2000" dirty="0" err="1">
                          <a:solidFill>
                            <a:srgbClr val="115076"/>
                          </a:solidFill>
                        </a:rPr>
                        <a:t>vorne</a:t>
                      </a:r>
                      <a:r>
                        <a:rPr lang="en-GB" sz="2000" dirty="0">
                          <a:solidFill>
                            <a:srgbClr val="115076"/>
                          </a:solidFill>
                        </a:rPr>
                        <a:t> auf den Stuhl.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4" y="136721"/>
            <a:ext cx="2864579" cy="869950"/>
          </a:xfrm>
          <a:prstGeom prst="rect">
            <a:avLst/>
          </a:prstGeom>
        </p:spPr>
      </p:pic>
      <p:sp>
        <p:nvSpPr>
          <p:cNvPr id="4" name="Title 3"/>
          <p:cNvSpPr>
            <a:spLocks noGrp="1"/>
          </p:cNvSpPr>
          <p:nvPr>
            <p:ph type="title"/>
          </p:nvPr>
        </p:nvSpPr>
        <p:spPr>
          <a:xfrm>
            <a:off x="43669" y="213424"/>
            <a:ext cx="2598361" cy="707849"/>
          </a:xfrm>
        </p:spPr>
        <p:txBody>
          <a:bodyPr>
            <a:normAutofit fontScale="90000"/>
          </a:bodyPr>
          <a:lstStyle/>
          <a:p>
            <a:r>
              <a:rPr lang="en-GB" sz="3600" b="1" dirty="0" err="1">
                <a:solidFill>
                  <a:schemeClr val="bg1"/>
                </a:solidFill>
              </a:rPr>
              <a:t>Theater</a:t>
            </a:r>
            <a:r>
              <a:rPr lang="en-GB" sz="3600" b="1" dirty="0">
                <a:solidFill>
                  <a:schemeClr val="bg1"/>
                </a:solidFill>
              </a:rPr>
              <a:t> 3/5</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25646" y="51063"/>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2790087" y="57527"/>
            <a:ext cx="6611826" cy="1200329"/>
          </a:xfrm>
          <a:prstGeom prst="rect">
            <a:avLst/>
          </a:prstGeom>
          <a:noFill/>
        </p:spPr>
        <p:txBody>
          <a:bodyPr wrap="square" rtlCol="0">
            <a:spAutoFit/>
          </a:bodyPr>
          <a:lstStyle/>
          <a:p>
            <a:r>
              <a:rPr lang="en-US" sz="2400" dirty="0" err="1">
                <a:solidFill>
                  <a:schemeClr val="accent5">
                    <a:lumMod val="50000"/>
                  </a:schemeClr>
                </a:solidFill>
              </a:rPr>
              <a:t>Mehmets</a:t>
            </a:r>
            <a:r>
              <a:rPr lang="en-US" sz="2400" dirty="0">
                <a:solidFill>
                  <a:schemeClr val="accent5">
                    <a:lumMod val="50000"/>
                  </a:schemeClr>
                </a:solidFill>
              </a:rPr>
              <a:t> </a:t>
            </a:r>
            <a:r>
              <a:rPr lang="en-US" sz="2400" dirty="0" err="1">
                <a:solidFill>
                  <a:schemeClr val="accent5">
                    <a:lumMod val="50000"/>
                  </a:schemeClr>
                </a:solidFill>
              </a:rPr>
              <a:t>Bruder</a:t>
            </a:r>
            <a:r>
              <a:rPr lang="en-US" sz="2400" dirty="0">
                <a:solidFill>
                  <a:schemeClr val="accent5">
                    <a:lumMod val="50000"/>
                  </a:schemeClr>
                </a:solidFill>
              </a:rPr>
              <a:t> Ismet </a:t>
            </a:r>
            <a:r>
              <a:rPr lang="en-US" sz="2400" dirty="0" err="1">
                <a:solidFill>
                  <a:schemeClr val="accent5">
                    <a:lumMod val="50000"/>
                  </a:schemeClr>
                </a:solidFill>
              </a:rPr>
              <a:t>macht</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Praktikum</a:t>
            </a:r>
            <a:r>
              <a:rPr lang="en-US" sz="2400" dirty="0">
                <a:solidFill>
                  <a:schemeClr val="accent5">
                    <a:lumMod val="50000"/>
                  </a:schemeClr>
                </a:solidFill>
              </a:rPr>
              <a:t> </a:t>
            </a:r>
            <a:r>
              <a:rPr lang="en-US" sz="2400" dirty="0" err="1">
                <a:solidFill>
                  <a:schemeClr val="accent5">
                    <a:lumMod val="50000"/>
                  </a:schemeClr>
                </a:solidFill>
              </a:rPr>
              <a:t>als</a:t>
            </a:r>
            <a:r>
              <a:rPr lang="en-US" sz="2400" dirty="0">
                <a:solidFill>
                  <a:schemeClr val="accent5">
                    <a:lumMod val="50000"/>
                  </a:schemeClr>
                </a:solidFill>
              </a:rPr>
              <a:t> </a:t>
            </a:r>
            <a:r>
              <a:rPr lang="en-US" sz="2400" dirty="0" err="1">
                <a:solidFill>
                  <a:schemeClr val="accent5">
                    <a:lumMod val="50000"/>
                  </a:schemeClr>
                </a:solidFill>
              </a:rPr>
              <a:t>Bühnenbildner</a:t>
            </a:r>
            <a:r>
              <a:rPr lang="en-US" sz="2400" dirty="0">
                <a:solidFill>
                  <a:schemeClr val="accent5">
                    <a:lumMod val="50000"/>
                  </a:schemeClr>
                </a:solidFill>
              </a:rPr>
              <a:t>* </a:t>
            </a:r>
            <a:r>
              <a:rPr lang="en-US" sz="2400" dirty="0" err="1">
                <a:solidFill>
                  <a:schemeClr val="accent5">
                    <a:lumMod val="50000"/>
                  </a:schemeClr>
                </a:solidFill>
              </a:rPr>
              <a:t>beim</a:t>
            </a:r>
            <a:r>
              <a:rPr lang="en-US" sz="2400" dirty="0">
                <a:solidFill>
                  <a:schemeClr val="accent5">
                    <a:lumMod val="50000"/>
                  </a:schemeClr>
                </a:solidFill>
              </a:rPr>
              <a:t> </a:t>
            </a:r>
            <a:r>
              <a:rPr lang="en-US" sz="2400" dirty="0" err="1">
                <a:solidFill>
                  <a:schemeClr val="accent5">
                    <a:lumMod val="50000"/>
                  </a:schemeClr>
                </a:solidFill>
              </a:rPr>
              <a:t>deutschen</a:t>
            </a:r>
            <a:r>
              <a:rPr lang="en-US" sz="2400" dirty="0">
                <a:solidFill>
                  <a:schemeClr val="accent5">
                    <a:lumMod val="50000"/>
                  </a:schemeClr>
                </a:solidFill>
              </a:rPr>
              <a:t> Theater in Berlin.  </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805250" y="2370962"/>
            <a:ext cx="5842491" cy="30777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0050" y="2367797"/>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797453" y="2851717"/>
            <a:ext cx="4790769" cy="37369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3915" y="2861451"/>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805250" y="3300240"/>
            <a:ext cx="5334956" cy="40658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0050" y="3345627"/>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787416" y="3889187"/>
            <a:ext cx="5308584" cy="27368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1034" y="3818605"/>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787416" y="4374967"/>
            <a:ext cx="4709489" cy="27368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9035" y="4307357"/>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796949" y="4860316"/>
            <a:ext cx="4768926" cy="29347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6347" y="4913463"/>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719884" y="5334803"/>
            <a:ext cx="8614497" cy="30777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0050" y="5373820"/>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797453" y="5731416"/>
            <a:ext cx="8221573" cy="41724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9941" y="5852109"/>
            <a:ext cx="282522" cy="294294"/>
          </a:xfrm>
          <a:prstGeom prst="rect">
            <a:avLst/>
          </a:prstGeom>
        </p:spPr>
      </p:pic>
      <p:sp>
        <p:nvSpPr>
          <p:cNvPr id="32" name="Action Button: Custom 16">
            <a:hlinkClick r:id="" action="ppaction://noaction" highlightClick="1">
              <a:snd r:embed="rId6" name="9.2.1.2 slide 23 1.wav"/>
            </a:hlinkClick>
            <a:extLst>
              <a:ext uri="{FF2B5EF4-FFF2-40B4-BE49-F238E27FC236}">
                <a16:creationId xmlns:a16="http://schemas.microsoft.com/office/drawing/2014/main" id="{D2B1EA48-40BB-4F68-A104-4A8B31B4D4BB}"/>
              </a:ext>
            </a:extLst>
          </p:cNvPr>
          <p:cNvSpPr/>
          <p:nvPr/>
        </p:nvSpPr>
        <p:spPr>
          <a:xfrm>
            <a:off x="198883" y="233597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7" name="9.2.1.2 slide 23 2.wav"/>
            </a:hlinkClick>
            <a:extLst>
              <a:ext uri="{FF2B5EF4-FFF2-40B4-BE49-F238E27FC236}">
                <a16:creationId xmlns:a16="http://schemas.microsoft.com/office/drawing/2014/main" id="{86670C6F-0031-4B33-8535-0B32F1075618}"/>
              </a:ext>
            </a:extLst>
          </p:cNvPr>
          <p:cNvSpPr/>
          <p:nvPr/>
        </p:nvSpPr>
        <p:spPr>
          <a:xfrm>
            <a:off x="201659" y="282675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8" name="9.2.1.2 slide 23 3.wav"/>
            </a:hlinkClick>
            <a:extLst>
              <a:ext uri="{FF2B5EF4-FFF2-40B4-BE49-F238E27FC236}">
                <a16:creationId xmlns:a16="http://schemas.microsoft.com/office/drawing/2014/main" id="{1AEF7932-ED2E-4DD4-B6F3-44931C9B4D42}"/>
              </a:ext>
            </a:extLst>
          </p:cNvPr>
          <p:cNvSpPr/>
          <p:nvPr/>
        </p:nvSpPr>
        <p:spPr>
          <a:xfrm>
            <a:off x="198883" y="332048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9" name="9.2.1.2 slide 23 4.wav"/>
            </a:hlinkClick>
            <a:extLst>
              <a:ext uri="{FF2B5EF4-FFF2-40B4-BE49-F238E27FC236}">
                <a16:creationId xmlns:a16="http://schemas.microsoft.com/office/drawing/2014/main" id="{94BC66DA-7CDF-4759-B490-8954E1259003}"/>
              </a:ext>
            </a:extLst>
          </p:cNvPr>
          <p:cNvSpPr/>
          <p:nvPr/>
        </p:nvSpPr>
        <p:spPr>
          <a:xfrm>
            <a:off x="205142" y="383280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10" name="9.2.1.2 slide 23 5.wav"/>
            </a:hlinkClick>
            <a:extLst>
              <a:ext uri="{FF2B5EF4-FFF2-40B4-BE49-F238E27FC236}">
                <a16:creationId xmlns:a16="http://schemas.microsoft.com/office/drawing/2014/main" id="{F1C9904E-40A0-41A6-988C-0B50785DACB5}"/>
              </a:ext>
            </a:extLst>
          </p:cNvPr>
          <p:cNvSpPr/>
          <p:nvPr/>
        </p:nvSpPr>
        <p:spPr>
          <a:xfrm>
            <a:off x="206030" y="430447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1" name="9.2.1.2 slide 23 6.wav"/>
            </a:hlinkClick>
            <a:extLst>
              <a:ext uri="{FF2B5EF4-FFF2-40B4-BE49-F238E27FC236}">
                <a16:creationId xmlns:a16="http://schemas.microsoft.com/office/drawing/2014/main" id="{C7C2F787-6D11-4287-A3C6-EEC152BD392F}"/>
              </a:ext>
            </a:extLst>
          </p:cNvPr>
          <p:cNvSpPr/>
          <p:nvPr/>
        </p:nvSpPr>
        <p:spPr>
          <a:xfrm>
            <a:off x="206030" y="480427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2" name="9.2.1.2 slide 23 7.wav"/>
            </a:hlinkClick>
            <a:extLst>
              <a:ext uri="{FF2B5EF4-FFF2-40B4-BE49-F238E27FC236}">
                <a16:creationId xmlns:a16="http://schemas.microsoft.com/office/drawing/2014/main" id="{1FAB9E34-96F8-4EBA-82C2-5A64F9E98DEB}"/>
              </a:ext>
            </a:extLst>
          </p:cNvPr>
          <p:cNvSpPr/>
          <p:nvPr/>
        </p:nvSpPr>
        <p:spPr>
          <a:xfrm>
            <a:off x="206030" y="530788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3" name="9.2.1.2 slide 23 8.wav"/>
            </a:hlinkClick>
            <a:extLst>
              <a:ext uri="{FF2B5EF4-FFF2-40B4-BE49-F238E27FC236}">
                <a16:creationId xmlns:a16="http://schemas.microsoft.com/office/drawing/2014/main" id="{C67A306D-D1B6-4E24-BA10-AB54D9801FEB}"/>
              </a:ext>
            </a:extLst>
          </p:cNvPr>
          <p:cNvSpPr/>
          <p:nvPr/>
        </p:nvSpPr>
        <p:spPr>
          <a:xfrm>
            <a:off x="227786" y="580604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0" name="Speech Bubble: Rectangle with Corners Rounded 39">
            <a:extLst>
              <a:ext uri="{FF2B5EF4-FFF2-40B4-BE49-F238E27FC236}">
                <a16:creationId xmlns:a16="http://schemas.microsoft.com/office/drawing/2014/main" id="{C04EFE89-31AA-4AF4-9AB5-2D372A51D70A}"/>
              </a:ext>
            </a:extLst>
          </p:cNvPr>
          <p:cNvSpPr/>
          <p:nvPr/>
        </p:nvSpPr>
        <p:spPr>
          <a:xfrm>
            <a:off x="9302107" y="464462"/>
            <a:ext cx="2830261" cy="1036647"/>
          </a:xfrm>
          <a:prstGeom prst="wedgeRoundRectCallout">
            <a:avLst>
              <a:gd name="adj1" fmla="val -18220"/>
              <a:gd name="adj2" fmla="val 4968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der </a:t>
            </a:r>
            <a:r>
              <a:rPr lang="en-US" sz="2000" dirty="0" err="1">
                <a:solidFill>
                  <a:schemeClr val="bg1"/>
                </a:solidFill>
              </a:rPr>
              <a:t>Bühnenbildner</a:t>
            </a:r>
            <a:r>
              <a:rPr lang="en-US" sz="2000" dirty="0">
                <a:solidFill>
                  <a:schemeClr val="bg1"/>
                </a:solidFill>
              </a:rPr>
              <a:t> – stage designer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chemeClr val="bg1"/>
                </a:solidFill>
              </a:rPr>
              <a:t>daneben</a:t>
            </a:r>
            <a:r>
              <a:rPr lang="en-US" sz="2000" dirty="0">
                <a:solidFill>
                  <a:schemeClr val="bg1"/>
                </a:solidFill>
              </a:rPr>
              <a:t> – next (to)</a:t>
            </a:r>
            <a:endPar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C5AD4AB3-E5C1-436C-8DC9-80E9A68EDEAA}"/>
              </a:ext>
            </a:extLst>
          </p:cNvPr>
          <p:cNvSpPr/>
          <p:nvPr/>
        </p:nvSpPr>
        <p:spPr>
          <a:xfrm>
            <a:off x="74543" y="1093948"/>
            <a:ext cx="8464608" cy="461665"/>
          </a:xfrm>
          <a:prstGeom prst="rect">
            <a:avLst/>
          </a:prstGeom>
        </p:spPr>
        <p:txBody>
          <a:bodyPr wrap="square">
            <a:spAutoFit/>
          </a:bodyPr>
          <a:lstStyle/>
          <a:p>
            <a:r>
              <a:rPr lang="en-US" sz="2400" dirty="0" err="1">
                <a:solidFill>
                  <a:srgbClr val="4472C4">
                    <a:lumMod val="50000"/>
                  </a:srgbClr>
                </a:solidFill>
              </a:rPr>
              <a:t>Hör</a:t>
            </a:r>
            <a:r>
              <a:rPr lang="en-US" sz="2400" dirty="0">
                <a:solidFill>
                  <a:srgbClr val="4472C4">
                    <a:lumMod val="50000"/>
                  </a:srgbClr>
                </a:solidFill>
              </a:rPr>
              <a:t> </a:t>
            </a:r>
            <a:r>
              <a:rPr lang="en-US" sz="2400" dirty="0" err="1">
                <a:solidFill>
                  <a:srgbClr val="4472C4">
                    <a:lumMod val="50000"/>
                  </a:srgbClr>
                </a:solidFill>
              </a:rPr>
              <a:t>zu</a:t>
            </a:r>
            <a:r>
              <a:rPr lang="en-US" sz="2400" dirty="0">
                <a:solidFill>
                  <a:srgbClr val="4472C4">
                    <a:lumMod val="50000"/>
                  </a:srgbClr>
                </a:solidFill>
              </a:rPr>
              <a:t>. </a:t>
            </a:r>
            <a:r>
              <a:rPr lang="en-US" sz="2400" dirty="0" err="1">
                <a:solidFill>
                  <a:srgbClr val="4472C4">
                    <a:lumMod val="50000"/>
                  </a:srgbClr>
                </a:solidFill>
              </a:rPr>
              <a:t>Gibt</a:t>
            </a:r>
            <a:r>
              <a:rPr lang="en-US" sz="2400" dirty="0">
                <a:solidFill>
                  <a:srgbClr val="4472C4">
                    <a:lumMod val="50000"/>
                  </a:srgbClr>
                </a:solidFill>
              </a:rPr>
              <a:t> es </a:t>
            </a:r>
            <a:r>
              <a:rPr lang="en-US" sz="2400" b="1" dirty="0" err="1">
                <a:solidFill>
                  <a:srgbClr val="4472C4">
                    <a:lumMod val="50000"/>
                  </a:srgbClr>
                </a:solidFill>
              </a:rPr>
              <a:t>eins</a:t>
            </a:r>
            <a:r>
              <a:rPr lang="en-US" sz="2400" dirty="0">
                <a:solidFill>
                  <a:srgbClr val="4472C4">
                    <a:lumMod val="50000"/>
                  </a:srgbClr>
                </a:solidFill>
              </a:rPr>
              <a:t> </a:t>
            </a:r>
            <a:r>
              <a:rPr lang="en-US" sz="2400" dirty="0" err="1">
                <a:solidFill>
                  <a:srgbClr val="4472C4">
                    <a:lumMod val="50000"/>
                  </a:srgbClr>
                </a:solidFill>
              </a:rPr>
              <a:t>oder</a:t>
            </a:r>
            <a:r>
              <a:rPr lang="en-US" sz="2400" dirty="0">
                <a:solidFill>
                  <a:srgbClr val="4472C4">
                    <a:lumMod val="50000"/>
                  </a:srgbClr>
                </a:solidFill>
              </a:rPr>
              <a:t> </a:t>
            </a:r>
            <a:r>
              <a:rPr lang="en-US" sz="2400" b="1" dirty="0" err="1">
                <a:solidFill>
                  <a:srgbClr val="4472C4">
                    <a:lumMod val="50000"/>
                  </a:srgbClr>
                </a:solidFill>
              </a:rPr>
              <a:t>mehr</a:t>
            </a:r>
            <a:r>
              <a:rPr lang="en-US" sz="2400" dirty="0">
                <a:solidFill>
                  <a:srgbClr val="4472C4">
                    <a:lumMod val="50000"/>
                  </a:srgbClr>
                </a:solidFill>
              </a:rPr>
              <a:t> </a:t>
            </a:r>
            <a:r>
              <a:rPr lang="en-US" sz="2400" b="1" dirty="0" err="1">
                <a:solidFill>
                  <a:srgbClr val="4472C4">
                    <a:lumMod val="50000"/>
                  </a:srgbClr>
                </a:solidFill>
              </a:rPr>
              <a:t>als</a:t>
            </a:r>
            <a:r>
              <a:rPr lang="en-US" sz="2400" b="1" dirty="0">
                <a:solidFill>
                  <a:srgbClr val="4472C4">
                    <a:lumMod val="50000"/>
                  </a:srgbClr>
                </a:solidFill>
              </a:rPr>
              <a:t> </a:t>
            </a:r>
            <a:r>
              <a:rPr lang="en-US" sz="2400" b="1" dirty="0" err="1">
                <a:solidFill>
                  <a:srgbClr val="4472C4">
                    <a:lumMod val="50000"/>
                  </a:srgbClr>
                </a:solidFill>
              </a:rPr>
              <a:t>eins</a:t>
            </a:r>
            <a:r>
              <a:rPr lang="en-US" sz="2400" dirty="0">
                <a:solidFill>
                  <a:srgbClr val="4472C4">
                    <a:lumMod val="50000"/>
                  </a:srgbClr>
                </a:solidFill>
              </a:rPr>
              <a:t>?</a:t>
            </a:r>
            <a:endParaRPr lang="en-GB" dirty="0"/>
          </a:p>
        </p:txBody>
      </p:sp>
    </p:spTree>
    <p:extLst>
      <p:ext uri="{BB962C8B-B14F-4D97-AF65-F5344CB8AC3E}">
        <p14:creationId xmlns:p14="http://schemas.microsoft.com/office/powerpoint/2010/main" val="142808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rtain, Stage, Theater, Movies, Cinema, Red">
            <a:extLst>
              <a:ext uri="{FF2B5EF4-FFF2-40B4-BE49-F238E27FC236}">
                <a16:creationId xmlns:a16="http://schemas.microsoft.com/office/drawing/2014/main" id="{52549CD6-CEB8-4468-A2BF-D5A1EEB50F44}"/>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0" y="0"/>
            <a:ext cx="12192000" cy="65769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6720"/>
            <a:ext cx="3012675" cy="869950"/>
          </a:xfrm>
          <a:prstGeom prst="rect">
            <a:avLst/>
          </a:prstGeom>
        </p:spPr>
      </p:pic>
      <p:sp>
        <p:nvSpPr>
          <p:cNvPr id="4" name="Title 3"/>
          <p:cNvSpPr>
            <a:spLocks noGrp="1"/>
          </p:cNvSpPr>
          <p:nvPr>
            <p:ph type="title"/>
          </p:nvPr>
        </p:nvSpPr>
        <p:spPr>
          <a:xfrm>
            <a:off x="-34458" y="141517"/>
            <a:ext cx="2598361" cy="707849"/>
          </a:xfrm>
        </p:spPr>
        <p:txBody>
          <a:bodyPr>
            <a:normAutofit fontScale="90000"/>
          </a:bodyPr>
          <a:lstStyle/>
          <a:p>
            <a:r>
              <a:rPr lang="en-GB" sz="3600" b="1" dirty="0" err="1">
                <a:solidFill>
                  <a:schemeClr val="bg1"/>
                </a:solidFill>
              </a:rPr>
              <a:t>Theater</a:t>
            </a:r>
            <a:r>
              <a:rPr lang="en-GB" sz="3600" b="1" dirty="0">
                <a:solidFill>
                  <a:schemeClr val="bg1"/>
                </a:solidFill>
              </a:rPr>
              <a:t> 4/5</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36167" y="239279"/>
            <a:ext cx="1506072" cy="54593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243557" y="268690"/>
            <a:ext cx="6611826" cy="1200329"/>
          </a:xfrm>
          <a:prstGeom prst="rect">
            <a:avLst/>
          </a:prstGeom>
          <a:noFill/>
        </p:spPr>
        <p:txBody>
          <a:bodyPr wrap="square" rtlCol="0">
            <a:spAutoFit/>
          </a:bodyPr>
          <a:lstStyle/>
          <a:p>
            <a:r>
              <a:rPr lang="en-US" sz="2400" dirty="0">
                <a:solidFill>
                  <a:schemeClr val="accent5">
                    <a:lumMod val="50000"/>
                  </a:schemeClr>
                </a:solidFill>
              </a:rPr>
              <a:t>Der Regisseur* </a:t>
            </a:r>
            <a:r>
              <a:rPr lang="en-US" sz="2400" dirty="0" err="1">
                <a:solidFill>
                  <a:schemeClr val="accent5">
                    <a:lumMod val="50000"/>
                  </a:schemeClr>
                </a:solidFill>
              </a:rPr>
              <a:t>spricht</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viel</a:t>
            </a:r>
            <a:r>
              <a:rPr lang="en-US" sz="2400" dirty="0">
                <a:solidFill>
                  <a:schemeClr val="accent5">
                    <a:lumMod val="50000"/>
                  </a:schemeClr>
                </a:solidFill>
              </a:rPr>
              <a:t> Deutsch – Ismet </a:t>
            </a:r>
            <a:r>
              <a:rPr lang="en-US" sz="2400" dirty="0" err="1">
                <a:solidFill>
                  <a:schemeClr val="accent5">
                    <a:lumMod val="50000"/>
                  </a:schemeClr>
                </a:solidFill>
              </a:rPr>
              <a:t>schickt</a:t>
            </a:r>
            <a:r>
              <a:rPr lang="en-US" sz="2400" dirty="0">
                <a:solidFill>
                  <a:schemeClr val="accent5">
                    <a:lumMod val="50000"/>
                  </a:schemeClr>
                </a:solidFill>
              </a:rPr>
              <a:t> </a:t>
            </a:r>
            <a:r>
              <a:rPr lang="en-US" sz="2400" dirty="0" err="1">
                <a:solidFill>
                  <a:schemeClr val="accent5">
                    <a:lumMod val="50000"/>
                  </a:schemeClr>
                </a:solidFill>
              </a:rPr>
              <a:t>Bilder</a:t>
            </a:r>
            <a:r>
              <a:rPr lang="en-US" sz="2400" dirty="0">
                <a:solidFill>
                  <a:schemeClr val="accent5">
                    <a:lumMod val="50000"/>
                  </a:schemeClr>
                </a:solidFill>
              </a:rPr>
              <a:t> und </a:t>
            </a:r>
            <a:r>
              <a:rPr lang="en-US" sz="2400" dirty="0" err="1">
                <a:solidFill>
                  <a:schemeClr val="accent5">
                    <a:lumMod val="50000"/>
                  </a:schemeClr>
                </a:solidFill>
              </a:rPr>
              <a:t>Nachrichten</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 </a:t>
            </a:r>
            <a:r>
              <a:rPr lang="en-US" sz="2400" dirty="0" err="1">
                <a:solidFill>
                  <a:schemeClr val="accent5">
                    <a:lumMod val="50000"/>
                  </a:schemeClr>
                </a:solidFill>
              </a:rPr>
              <a:t>Übersetze</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die Helfer!</a:t>
            </a:r>
          </a:p>
        </p:txBody>
      </p:sp>
      <p:sp>
        <p:nvSpPr>
          <p:cNvPr id="2" name="TextBox 1">
            <a:extLst>
              <a:ext uri="{FF2B5EF4-FFF2-40B4-BE49-F238E27FC236}">
                <a16:creationId xmlns:a16="http://schemas.microsoft.com/office/drawing/2014/main" id="{7FD1C9B6-BCCE-4F08-99EC-95223E6F0A48}"/>
              </a:ext>
            </a:extLst>
          </p:cNvPr>
          <p:cNvSpPr txBox="1"/>
          <p:nvPr/>
        </p:nvSpPr>
        <p:spPr>
          <a:xfrm>
            <a:off x="1463040" y="2105870"/>
            <a:ext cx="544666" cy="584775"/>
          </a:xfrm>
          <a:prstGeom prst="rect">
            <a:avLst/>
          </a:prstGeom>
          <a:solidFill>
            <a:srgbClr val="FBF0D5"/>
          </a:solidFill>
          <a:ln>
            <a:solidFill>
              <a:srgbClr val="0070C0"/>
            </a:solidFill>
          </a:ln>
        </p:spPr>
        <p:txBody>
          <a:bodyPr wrap="square" rtlCol="0">
            <a:spAutoFit/>
          </a:bodyPr>
          <a:lstStyle/>
          <a:p>
            <a:pPr algn="ctr"/>
            <a:r>
              <a:rPr lang="en-US" sz="3200" b="1" dirty="0">
                <a:solidFill>
                  <a:schemeClr val="accent5">
                    <a:lumMod val="50000"/>
                  </a:schemeClr>
                </a:solidFill>
              </a:rPr>
              <a:t>1</a:t>
            </a:r>
            <a:endParaRPr lang="en-GB" sz="3200" b="1" dirty="0">
              <a:solidFill>
                <a:schemeClr val="accent5">
                  <a:lumMod val="50000"/>
                </a:schemeClr>
              </a:solidFill>
            </a:endParaRPr>
          </a:p>
        </p:txBody>
      </p:sp>
      <p:sp>
        <p:nvSpPr>
          <p:cNvPr id="41" name="TextBox 40">
            <a:extLst>
              <a:ext uri="{FF2B5EF4-FFF2-40B4-BE49-F238E27FC236}">
                <a16:creationId xmlns:a16="http://schemas.microsoft.com/office/drawing/2014/main" id="{D9E84327-DB0C-4CB0-9318-A98376FE54D8}"/>
              </a:ext>
            </a:extLst>
          </p:cNvPr>
          <p:cNvSpPr txBox="1"/>
          <p:nvPr/>
        </p:nvSpPr>
        <p:spPr>
          <a:xfrm>
            <a:off x="1463039" y="3627769"/>
            <a:ext cx="544663" cy="584775"/>
          </a:xfrm>
          <a:prstGeom prst="rect">
            <a:avLst/>
          </a:prstGeom>
          <a:solidFill>
            <a:srgbClr val="FBF0D5"/>
          </a:solidFill>
          <a:ln>
            <a:solidFill>
              <a:srgbClr val="0070C0"/>
            </a:solidFill>
          </a:ln>
        </p:spPr>
        <p:txBody>
          <a:bodyPr wrap="square" rtlCol="0">
            <a:spAutoFit/>
          </a:bodyPr>
          <a:lstStyle/>
          <a:p>
            <a:pPr algn="ctr"/>
            <a:r>
              <a:rPr lang="en-US" sz="3200" b="1" dirty="0">
                <a:solidFill>
                  <a:schemeClr val="accent5">
                    <a:lumMod val="50000"/>
                  </a:schemeClr>
                </a:solidFill>
              </a:rPr>
              <a:t>2</a:t>
            </a:r>
            <a:endParaRPr lang="en-GB" sz="3200" b="1" dirty="0">
              <a:solidFill>
                <a:schemeClr val="accent5">
                  <a:lumMod val="50000"/>
                </a:schemeClr>
              </a:solidFill>
            </a:endParaRPr>
          </a:p>
        </p:txBody>
      </p:sp>
      <p:sp>
        <p:nvSpPr>
          <p:cNvPr id="42" name="TextBox 41">
            <a:extLst>
              <a:ext uri="{FF2B5EF4-FFF2-40B4-BE49-F238E27FC236}">
                <a16:creationId xmlns:a16="http://schemas.microsoft.com/office/drawing/2014/main" id="{EBA5EC46-D562-442D-8CD6-3F562E18E9D2}"/>
              </a:ext>
            </a:extLst>
          </p:cNvPr>
          <p:cNvSpPr txBox="1"/>
          <p:nvPr/>
        </p:nvSpPr>
        <p:spPr>
          <a:xfrm>
            <a:off x="1463039" y="5067225"/>
            <a:ext cx="544663" cy="584775"/>
          </a:xfrm>
          <a:prstGeom prst="rect">
            <a:avLst/>
          </a:prstGeom>
          <a:solidFill>
            <a:srgbClr val="FBF0D5"/>
          </a:solidFill>
          <a:ln>
            <a:solidFill>
              <a:srgbClr val="0070C0"/>
            </a:solidFill>
          </a:ln>
        </p:spPr>
        <p:txBody>
          <a:bodyPr wrap="square" rtlCol="0">
            <a:spAutoFit/>
          </a:bodyPr>
          <a:lstStyle/>
          <a:p>
            <a:pPr algn="ctr"/>
            <a:r>
              <a:rPr lang="en-US" sz="3200" b="1" dirty="0">
                <a:solidFill>
                  <a:schemeClr val="accent5">
                    <a:lumMod val="50000"/>
                  </a:schemeClr>
                </a:solidFill>
              </a:rPr>
              <a:t>3</a:t>
            </a:r>
            <a:endParaRPr lang="en-GB" sz="3200" b="1" dirty="0">
              <a:solidFill>
                <a:schemeClr val="accent5">
                  <a:lumMod val="50000"/>
                </a:schemeClr>
              </a:solidFill>
            </a:endParaRPr>
          </a:p>
        </p:txBody>
      </p:sp>
      <p:sp>
        <p:nvSpPr>
          <p:cNvPr id="8" name="TextBox 7">
            <a:extLst>
              <a:ext uri="{FF2B5EF4-FFF2-40B4-BE49-F238E27FC236}">
                <a16:creationId xmlns:a16="http://schemas.microsoft.com/office/drawing/2014/main" id="{6C5EE507-03CF-4009-BA68-317B2B98D820}"/>
              </a:ext>
            </a:extLst>
          </p:cNvPr>
          <p:cNvSpPr txBox="1"/>
          <p:nvPr/>
        </p:nvSpPr>
        <p:spPr>
          <a:xfrm>
            <a:off x="2083395" y="2068381"/>
            <a:ext cx="9795737" cy="430887"/>
          </a:xfrm>
          <a:prstGeom prst="rect">
            <a:avLst/>
          </a:prstGeom>
          <a:noFill/>
        </p:spPr>
        <p:txBody>
          <a:bodyPr wrap="square" rtlCol="0">
            <a:spAutoFit/>
          </a:bodyPr>
          <a:lstStyle/>
          <a:p>
            <a:pPr algn="l"/>
            <a:r>
              <a:rPr lang="en-US" sz="2200" dirty="0">
                <a:solidFill>
                  <a:schemeClr val="accent5">
                    <a:lumMod val="50000"/>
                  </a:schemeClr>
                </a:solidFill>
              </a:rPr>
              <a:t>Each object is about one </a:t>
            </a:r>
            <a:r>
              <a:rPr lang="en-US" sz="2200" dirty="0" err="1">
                <a:solidFill>
                  <a:schemeClr val="accent5">
                    <a:lumMod val="50000"/>
                  </a:schemeClr>
                </a:solidFill>
              </a:rPr>
              <a:t>centimetre</a:t>
            </a:r>
            <a:r>
              <a:rPr lang="en-US" sz="2200" dirty="0">
                <a:solidFill>
                  <a:schemeClr val="accent5">
                    <a:lumMod val="50000"/>
                  </a:schemeClr>
                </a:solidFill>
              </a:rPr>
              <a:t> in the wrong place! </a:t>
            </a:r>
            <a:endParaRPr lang="en-GB" sz="2200" dirty="0">
              <a:solidFill>
                <a:schemeClr val="accent5">
                  <a:lumMod val="50000"/>
                </a:schemeClr>
              </a:solidFill>
            </a:endParaRPr>
          </a:p>
        </p:txBody>
      </p:sp>
      <p:sp>
        <p:nvSpPr>
          <p:cNvPr id="53" name="TextBox 52">
            <a:extLst>
              <a:ext uri="{FF2B5EF4-FFF2-40B4-BE49-F238E27FC236}">
                <a16:creationId xmlns:a16="http://schemas.microsoft.com/office/drawing/2014/main" id="{02CA6430-6240-4F04-B0B3-1B8B934FBB47}"/>
              </a:ext>
            </a:extLst>
          </p:cNvPr>
          <p:cNvSpPr txBox="1"/>
          <p:nvPr/>
        </p:nvSpPr>
        <p:spPr>
          <a:xfrm>
            <a:off x="2080175" y="3557495"/>
            <a:ext cx="7518767" cy="430887"/>
          </a:xfrm>
          <a:prstGeom prst="rect">
            <a:avLst/>
          </a:prstGeom>
          <a:noFill/>
        </p:spPr>
        <p:txBody>
          <a:bodyPr wrap="square" rtlCol="0">
            <a:spAutoFit/>
          </a:bodyPr>
          <a:lstStyle/>
          <a:p>
            <a:pPr algn="l"/>
            <a:r>
              <a:rPr lang="en-US" sz="2200" dirty="0">
                <a:solidFill>
                  <a:schemeClr val="accent5">
                    <a:lumMod val="50000"/>
                  </a:schemeClr>
                </a:solidFill>
              </a:rPr>
              <a:t>At the front is the figure who has </a:t>
            </a:r>
            <a:r>
              <a:rPr lang="en-US" sz="2200" dirty="0" err="1">
                <a:solidFill>
                  <a:schemeClr val="accent5">
                    <a:lumMod val="50000"/>
                  </a:schemeClr>
                </a:solidFill>
              </a:rPr>
              <a:t>colourful</a:t>
            </a:r>
            <a:r>
              <a:rPr lang="en-US" sz="2200" dirty="0">
                <a:solidFill>
                  <a:schemeClr val="accent5">
                    <a:lumMod val="50000"/>
                  </a:schemeClr>
                </a:solidFill>
              </a:rPr>
              <a:t> hair. </a:t>
            </a:r>
            <a:endParaRPr lang="en-GB" sz="2200" dirty="0">
              <a:solidFill>
                <a:schemeClr val="accent5">
                  <a:lumMod val="50000"/>
                </a:schemeClr>
              </a:solidFill>
            </a:endParaRPr>
          </a:p>
        </p:txBody>
      </p:sp>
      <p:sp>
        <p:nvSpPr>
          <p:cNvPr id="54" name="TextBox 53">
            <a:extLst>
              <a:ext uri="{FF2B5EF4-FFF2-40B4-BE49-F238E27FC236}">
                <a16:creationId xmlns:a16="http://schemas.microsoft.com/office/drawing/2014/main" id="{B5CA2874-3529-414C-8AE3-BFC774F37E74}"/>
              </a:ext>
            </a:extLst>
          </p:cNvPr>
          <p:cNvSpPr txBox="1"/>
          <p:nvPr/>
        </p:nvSpPr>
        <p:spPr>
          <a:xfrm>
            <a:off x="2080175" y="4931187"/>
            <a:ext cx="8890688" cy="430887"/>
          </a:xfrm>
          <a:prstGeom prst="rect">
            <a:avLst/>
          </a:prstGeom>
          <a:noFill/>
        </p:spPr>
        <p:txBody>
          <a:bodyPr wrap="square" rtlCol="0">
            <a:spAutoFit/>
          </a:bodyPr>
          <a:lstStyle/>
          <a:p>
            <a:pPr algn="l"/>
            <a:r>
              <a:rPr lang="en-US" sz="2200" dirty="0">
                <a:solidFill>
                  <a:schemeClr val="accent5">
                    <a:lumMod val="50000"/>
                  </a:schemeClr>
                </a:solidFill>
              </a:rPr>
              <a:t>Next to the dog is the bed which is made of wood.  </a:t>
            </a:r>
            <a:endParaRPr lang="en-GB" sz="2200" dirty="0">
              <a:solidFill>
                <a:schemeClr val="accent5">
                  <a:lumMod val="50000"/>
                </a:schemeClr>
              </a:solidFill>
            </a:endParaRPr>
          </a:p>
        </p:txBody>
      </p:sp>
      <p:sp>
        <p:nvSpPr>
          <p:cNvPr id="21" name="TextBox 20">
            <a:extLst>
              <a:ext uri="{FF2B5EF4-FFF2-40B4-BE49-F238E27FC236}">
                <a16:creationId xmlns:a16="http://schemas.microsoft.com/office/drawing/2014/main" id="{664656C8-7C49-485F-86F7-C4231D3ED623}"/>
              </a:ext>
            </a:extLst>
          </p:cNvPr>
          <p:cNvSpPr txBox="1"/>
          <p:nvPr/>
        </p:nvSpPr>
        <p:spPr>
          <a:xfrm>
            <a:off x="2114633" y="3896281"/>
            <a:ext cx="7518767" cy="430887"/>
          </a:xfrm>
          <a:prstGeom prst="rect">
            <a:avLst/>
          </a:prstGeom>
          <a:noFill/>
        </p:spPr>
        <p:txBody>
          <a:bodyPr wrap="square" rtlCol="0">
            <a:spAutoFit/>
          </a:bodyPr>
          <a:lstStyle/>
          <a:p>
            <a:pPr algn="l"/>
            <a:r>
              <a:rPr lang="en-US" sz="2200" b="1" dirty="0" err="1">
                <a:solidFill>
                  <a:srgbClr val="C00000"/>
                </a:solidFill>
              </a:rPr>
              <a:t>Vorne</a:t>
            </a:r>
            <a:r>
              <a:rPr lang="en-US" sz="2200" b="1" dirty="0">
                <a:solidFill>
                  <a:srgbClr val="C00000"/>
                </a:solidFill>
              </a:rPr>
              <a:t> </a:t>
            </a:r>
            <a:r>
              <a:rPr lang="en-US" sz="2200" b="1" dirty="0" err="1">
                <a:solidFill>
                  <a:srgbClr val="C00000"/>
                </a:solidFill>
              </a:rPr>
              <a:t>ist</a:t>
            </a:r>
            <a:r>
              <a:rPr lang="en-US" sz="2200" b="1" dirty="0">
                <a:solidFill>
                  <a:srgbClr val="C00000"/>
                </a:solidFill>
              </a:rPr>
              <a:t> die </a:t>
            </a:r>
            <a:r>
              <a:rPr lang="en-US" sz="2200" b="1" dirty="0" err="1">
                <a:solidFill>
                  <a:srgbClr val="C00000"/>
                </a:solidFill>
              </a:rPr>
              <a:t>Figur</a:t>
            </a:r>
            <a:r>
              <a:rPr lang="en-US" sz="2200" b="1" dirty="0">
                <a:solidFill>
                  <a:srgbClr val="C00000"/>
                </a:solidFill>
              </a:rPr>
              <a:t>, die </a:t>
            </a:r>
            <a:r>
              <a:rPr lang="en-US" sz="2200" b="1" dirty="0" err="1">
                <a:solidFill>
                  <a:srgbClr val="C00000"/>
                </a:solidFill>
              </a:rPr>
              <a:t>bunte</a:t>
            </a:r>
            <a:r>
              <a:rPr lang="en-US" sz="2200" b="1" dirty="0">
                <a:solidFill>
                  <a:srgbClr val="C00000"/>
                </a:solidFill>
              </a:rPr>
              <a:t> </a:t>
            </a:r>
            <a:r>
              <a:rPr lang="en-US" sz="2200" b="1" dirty="0" err="1">
                <a:solidFill>
                  <a:srgbClr val="C00000"/>
                </a:solidFill>
              </a:rPr>
              <a:t>Haare</a:t>
            </a:r>
            <a:r>
              <a:rPr lang="en-US" sz="2200" b="1" dirty="0">
                <a:solidFill>
                  <a:srgbClr val="C00000"/>
                </a:solidFill>
              </a:rPr>
              <a:t> hat.</a:t>
            </a:r>
            <a:endParaRPr lang="en-GB" sz="2200" b="1" dirty="0">
              <a:solidFill>
                <a:srgbClr val="C00000"/>
              </a:solidFill>
            </a:endParaRPr>
          </a:p>
        </p:txBody>
      </p:sp>
      <p:sp>
        <p:nvSpPr>
          <p:cNvPr id="22" name="TextBox 21">
            <a:extLst>
              <a:ext uri="{FF2B5EF4-FFF2-40B4-BE49-F238E27FC236}">
                <a16:creationId xmlns:a16="http://schemas.microsoft.com/office/drawing/2014/main" id="{3F95EEB4-8B9F-43A7-8463-9C3CE84F3700}"/>
              </a:ext>
            </a:extLst>
          </p:cNvPr>
          <p:cNvSpPr txBox="1"/>
          <p:nvPr/>
        </p:nvSpPr>
        <p:spPr>
          <a:xfrm>
            <a:off x="2080175" y="5249230"/>
            <a:ext cx="10087874" cy="430887"/>
          </a:xfrm>
          <a:prstGeom prst="rect">
            <a:avLst/>
          </a:prstGeom>
          <a:noFill/>
        </p:spPr>
        <p:txBody>
          <a:bodyPr wrap="square" rtlCol="0">
            <a:spAutoFit/>
          </a:bodyPr>
          <a:lstStyle/>
          <a:p>
            <a:pPr algn="l"/>
            <a:r>
              <a:rPr lang="en-US" sz="2200" b="1" dirty="0" err="1">
                <a:solidFill>
                  <a:srgbClr val="C00000"/>
                </a:solidFill>
              </a:rPr>
              <a:t>Neben</a:t>
            </a:r>
            <a:r>
              <a:rPr lang="en-US" sz="2200" b="1" dirty="0">
                <a:solidFill>
                  <a:srgbClr val="C00000"/>
                </a:solidFill>
              </a:rPr>
              <a:t> dem Hund </a:t>
            </a:r>
            <a:r>
              <a:rPr lang="en-US" sz="2200" b="1" dirty="0" err="1">
                <a:solidFill>
                  <a:srgbClr val="C00000"/>
                </a:solidFill>
              </a:rPr>
              <a:t>steht</a:t>
            </a:r>
            <a:r>
              <a:rPr lang="en-US" sz="2200" b="1" dirty="0">
                <a:solidFill>
                  <a:srgbClr val="C00000"/>
                </a:solidFill>
              </a:rPr>
              <a:t> das Bett, das </a:t>
            </a:r>
            <a:r>
              <a:rPr lang="en-US" sz="2200" b="1" dirty="0" err="1">
                <a:solidFill>
                  <a:srgbClr val="C00000"/>
                </a:solidFill>
              </a:rPr>
              <a:t>aus</a:t>
            </a:r>
            <a:r>
              <a:rPr lang="en-US" sz="2200" b="1" dirty="0">
                <a:solidFill>
                  <a:srgbClr val="C00000"/>
                </a:solidFill>
              </a:rPr>
              <a:t> </a:t>
            </a:r>
            <a:r>
              <a:rPr lang="en-US" sz="2200" b="1" dirty="0" err="1">
                <a:solidFill>
                  <a:srgbClr val="C00000"/>
                </a:solidFill>
              </a:rPr>
              <a:t>Holz</a:t>
            </a:r>
            <a:r>
              <a:rPr lang="en-US" sz="2200" b="1" dirty="0">
                <a:solidFill>
                  <a:srgbClr val="C00000"/>
                </a:solidFill>
              </a:rPr>
              <a:t> </a:t>
            </a:r>
            <a:r>
              <a:rPr lang="en-US" sz="2200" b="1" dirty="0" err="1">
                <a:solidFill>
                  <a:srgbClr val="C00000"/>
                </a:solidFill>
              </a:rPr>
              <a:t>ist</a:t>
            </a:r>
            <a:r>
              <a:rPr lang="en-US" sz="2200" b="1" dirty="0">
                <a:solidFill>
                  <a:srgbClr val="C00000"/>
                </a:solidFill>
              </a:rPr>
              <a:t>.</a:t>
            </a:r>
            <a:endParaRPr lang="en-GB" sz="2200" b="1" dirty="0">
              <a:solidFill>
                <a:srgbClr val="C00000"/>
              </a:solidFill>
            </a:endParaRPr>
          </a:p>
        </p:txBody>
      </p:sp>
      <p:sp>
        <p:nvSpPr>
          <p:cNvPr id="23" name="TextBox 22">
            <a:extLst>
              <a:ext uri="{FF2B5EF4-FFF2-40B4-BE49-F238E27FC236}">
                <a16:creationId xmlns:a16="http://schemas.microsoft.com/office/drawing/2014/main" id="{F45783FD-AD28-4A0D-A019-4ACFB55EA0B7}"/>
              </a:ext>
            </a:extLst>
          </p:cNvPr>
          <p:cNvSpPr txBox="1"/>
          <p:nvPr/>
        </p:nvSpPr>
        <p:spPr>
          <a:xfrm>
            <a:off x="2007705" y="2439563"/>
            <a:ext cx="7518767" cy="769441"/>
          </a:xfrm>
          <a:prstGeom prst="rect">
            <a:avLst/>
          </a:prstGeom>
          <a:noFill/>
        </p:spPr>
        <p:txBody>
          <a:bodyPr wrap="square" rtlCol="0">
            <a:spAutoFit/>
          </a:bodyPr>
          <a:lstStyle/>
          <a:p>
            <a:pPr algn="l"/>
            <a:r>
              <a:rPr lang="en-US" sz="2200" b="1" dirty="0" err="1">
                <a:solidFill>
                  <a:srgbClr val="C00000"/>
                </a:solidFill>
              </a:rPr>
              <a:t>Jeder</a:t>
            </a:r>
            <a:r>
              <a:rPr lang="en-US" sz="2200" b="1" dirty="0">
                <a:solidFill>
                  <a:srgbClr val="C00000"/>
                </a:solidFill>
              </a:rPr>
              <a:t> </a:t>
            </a:r>
            <a:r>
              <a:rPr lang="en-US" sz="2200" b="1" dirty="0" err="1">
                <a:solidFill>
                  <a:srgbClr val="C00000"/>
                </a:solidFill>
              </a:rPr>
              <a:t>Gegenstand</a:t>
            </a:r>
            <a:r>
              <a:rPr lang="en-US" sz="2200" b="1" dirty="0">
                <a:solidFill>
                  <a:srgbClr val="C00000"/>
                </a:solidFill>
              </a:rPr>
              <a:t> </a:t>
            </a:r>
            <a:r>
              <a:rPr lang="en-US" sz="2200" b="1" dirty="0" err="1">
                <a:solidFill>
                  <a:srgbClr val="C00000"/>
                </a:solidFill>
              </a:rPr>
              <a:t>ist</a:t>
            </a:r>
            <a:r>
              <a:rPr lang="en-US" sz="2200" b="1" dirty="0">
                <a:solidFill>
                  <a:srgbClr val="C00000"/>
                </a:solidFill>
              </a:rPr>
              <a:t> </a:t>
            </a:r>
            <a:r>
              <a:rPr lang="en-US" sz="2200" b="1" dirty="0" err="1">
                <a:solidFill>
                  <a:srgbClr val="C00000"/>
                </a:solidFill>
              </a:rPr>
              <a:t>ungefähr</a:t>
            </a:r>
            <a:r>
              <a:rPr lang="en-US" sz="2200" b="1" dirty="0">
                <a:solidFill>
                  <a:srgbClr val="C00000"/>
                </a:solidFill>
              </a:rPr>
              <a:t> </a:t>
            </a:r>
            <a:r>
              <a:rPr lang="en-US" sz="2200" b="1" dirty="0" err="1">
                <a:solidFill>
                  <a:srgbClr val="C00000"/>
                </a:solidFill>
              </a:rPr>
              <a:t>einen</a:t>
            </a:r>
            <a:r>
              <a:rPr lang="en-US" sz="2200" b="1" dirty="0">
                <a:solidFill>
                  <a:srgbClr val="C00000"/>
                </a:solidFill>
              </a:rPr>
              <a:t> </a:t>
            </a:r>
            <a:r>
              <a:rPr lang="en-US" sz="2200" b="1" dirty="0" err="1">
                <a:solidFill>
                  <a:srgbClr val="C00000"/>
                </a:solidFill>
              </a:rPr>
              <a:t>Zentimeter</a:t>
            </a:r>
            <a:r>
              <a:rPr lang="en-US" sz="2200" b="1" dirty="0">
                <a:solidFill>
                  <a:srgbClr val="C00000"/>
                </a:solidFill>
              </a:rPr>
              <a:t> auf dem </a:t>
            </a:r>
            <a:r>
              <a:rPr lang="en-US" sz="2200" b="1" dirty="0" err="1">
                <a:solidFill>
                  <a:srgbClr val="C00000"/>
                </a:solidFill>
              </a:rPr>
              <a:t>falschen</a:t>
            </a:r>
            <a:r>
              <a:rPr lang="en-US" sz="2200" b="1" dirty="0">
                <a:solidFill>
                  <a:srgbClr val="C00000"/>
                </a:solidFill>
              </a:rPr>
              <a:t> Platz!  </a:t>
            </a:r>
            <a:endParaRPr lang="en-GB" sz="2200" b="1" dirty="0">
              <a:solidFill>
                <a:srgbClr val="C00000"/>
              </a:solidFill>
            </a:endParaRPr>
          </a:p>
        </p:txBody>
      </p:sp>
      <p:pic>
        <p:nvPicPr>
          <p:cNvPr id="11" name="Picture 10" descr="A picture containing indoor, stacked, altar&#10;&#10;Description automatically generated">
            <a:extLst>
              <a:ext uri="{FF2B5EF4-FFF2-40B4-BE49-F238E27FC236}">
                <a16:creationId xmlns:a16="http://schemas.microsoft.com/office/drawing/2014/main" id="{8F2037D8-D78C-46A8-96C6-03090743CD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8096" y="5195048"/>
            <a:ext cx="2563903" cy="1281952"/>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625626C6-D563-4998-B008-ADB3622570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3483" y="5648890"/>
            <a:ext cx="912989" cy="828110"/>
          </a:xfrm>
          <a:prstGeom prst="rect">
            <a:avLst/>
          </a:prstGeom>
        </p:spPr>
      </p:pic>
      <p:pic>
        <p:nvPicPr>
          <p:cNvPr id="15" name="Picture 14">
            <a:extLst>
              <a:ext uri="{FF2B5EF4-FFF2-40B4-BE49-F238E27FC236}">
                <a16:creationId xmlns:a16="http://schemas.microsoft.com/office/drawing/2014/main" id="{4CF474A1-5B74-43B1-8864-0E7E06F3D5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90519">
            <a:off x="9167350" y="2277336"/>
            <a:ext cx="2304967" cy="768322"/>
          </a:xfrm>
          <a:prstGeom prst="rect">
            <a:avLst/>
          </a:prstGeom>
        </p:spPr>
      </p:pic>
      <p:pic>
        <p:nvPicPr>
          <p:cNvPr id="17" name="Picture 16">
            <a:extLst>
              <a:ext uri="{FF2B5EF4-FFF2-40B4-BE49-F238E27FC236}">
                <a16:creationId xmlns:a16="http://schemas.microsoft.com/office/drawing/2014/main" id="{F569F4EC-39D7-4AC4-9A64-4CB3A1970F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63151" y="3246748"/>
            <a:ext cx="1727629" cy="1684439"/>
          </a:xfrm>
          <a:prstGeom prst="rect">
            <a:avLst/>
          </a:prstGeom>
        </p:spPr>
      </p:pic>
      <p:pic>
        <p:nvPicPr>
          <p:cNvPr id="19" name="Picture 18">
            <a:extLst>
              <a:ext uri="{FF2B5EF4-FFF2-40B4-BE49-F238E27FC236}">
                <a16:creationId xmlns:a16="http://schemas.microsoft.com/office/drawing/2014/main" id="{D62F8988-6DCF-405E-AF93-72E8E0C4D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0964" y="494429"/>
            <a:ext cx="1863834" cy="1536208"/>
          </a:xfrm>
          <a:prstGeom prst="rect">
            <a:avLst/>
          </a:prstGeom>
        </p:spPr>
      </p:pic>
      <p:pic>
        <p:nvPicPr>
          <p:cNvPr id="24" name="Picture 23" descr="A picture containing text, vector graphics&#10;&#10;Description automatically generated">
            <a:extLst>
              <a:ext uri="{FF2B5EF4-FFF2-40B4-BE49-F238E27FC236}">
                <a16:creationId xmlns:a16="http://schemas.microsoft.com/office/drawing/2014/main" id="{38F0C4EC-6518-410D-A8B1-5355A86F96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353555"/>
            <a:ext cx="1361415" cy="2050604"/>
          </a:xfrm>
          <a:prstGeom prst="rect">
            <a:avLst/>
          </a:prstGeom>
        </p:spPr>
      </p:pic>
    </p:spTree>
    <p:extLst>
      <p:ext uri="{BB962C8B-B14F-4D97-AF65-F5344CB8AC3E}">
        <p14:creationId xmlns:p14="http://schemas.microsoft.com/office/powerpoint/2010/main" val="387910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rtain, Stage, Theater, Movies, Cinema, Red">
            <a:extLst>
              <a:ext uri="{FF2B5EF4-FFF2-40B4-BE49-F238E27FC236}">
                <a16:creationId xmlns:a16="http://schemas.microsoft.com/office/drawing/2014/main" id="{52549CD6-CEB8-4468-A2BF-D5A1EEB50F44}"/>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0" y="0"/>
            <a:ext cx="12192000" cy="65769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2635"/>
            <a:ext cx="3230200" cy="869950"/>
          </a:xfrm>
          <a:prstGeom prst="rect">
            <a:avLst/>
          </a:prstGeom>
        </p:spPr>
      </p:pic>
      <p:sp>
        <p:nvSpPr>
          <p:cNvPr id="4" name="Title 3"/>
          <p:cNvSpPr>
            <a:spLocks noGrp="1"/>
          </p:cNvSpPr>
          <p:nvPr>
            <p:ph type="title"/>
          </p:nvPr>
        </p:nvSpPr>
        <p:spPr>
          <a:xfrm>
            <a:off x="0" y="144785"/>
            <a:ext cx="3354840" cy="707849"/>
          </a:xfrm>
        </p:spPr>
        <p:txBody>
          <a:bodyPr>
            <a:normAutofit/>
          </a:bodyPr>
          <a:lstStyle/>
          <a:p>
            <a:r>
              <a:rPr lang="en-GB" sz="3600" b="1" dirty="0" err="1">
                <a:solidFill>
                  <a:schemeClr val="bg1"/>
                </a:solidFill>
              </a:rPr>
              <a:t>Theater</a:t>
            </a:r>
            <a:r>
              <a:rPr lang="en-GB" sz="3600" b="1" dirty="0">
                <a:solidFill>
                  <a:schemeClr val="bg1"/>
                </a:solidFill>
              </a:rPr>
              <a:t> 5/5</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36167" y="239279"/>
            <a:ext cx="1506072" cy="54593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8EE3D4DA-16C8-4A7F-B79A-4E7645527000}"/>
              </a:ext>
            </a:extLst>
          </p:cNvPr>
          <p:cNvSpPr txBox="1"/>
          <p:nvPr/>
        </p:nvSpPr>
        <p:spPr>
          <a:xfrm>
            <a:off x="2034188" y="5434984"/>
            <a:ext cx="7518767" cy="430887"/>
          </a:xfrm>
          <a:prstGeom prst="rect">
            <a:avLst/>
          </a:prstGeom>
          <a:noFill/>
        </p:spPr>
        <p:txBody>
          <a:bodyPr wrap="square" rtlCol="0">
            <a:spAutoFit/>
          </a:bodyPr>
          <a:lstStyle/>
          <a:p>
            <a:pPr algn="l"/>
            <a:r>
              <a:rPr lang="en-US" sz="2200" b="1" dirty="0">
                <a:solidFill>
                  <a:srgbClr val="C00000"/>
                </a:solidFill>
              </a:rPr>
              <a:t>In der Mitte </a:t>
            </a:r>
            <a:r>
              <a:rPr lang="en-US" sz="2200" b="1" dirty="0" err="1">
                <a:solidFill>
                  <a:srgbClr val="C00000"/>
                </a:solidFill>
              </a:rPr>
              <a:t>sitzt</a:t>
            </a:r>
            <a:r>
              <a:rPr lang="en-US" sz="2200" b="1" dirty="0">
                <a:solidFill>
                  <a:srgbClr val="C00000"/>
                </a:solidFill>
              </a:rPr>
              <a:t> das Kind, das </a:t>
            </a:r>
            <a:r>
              <a:rPr lang="en-US" sz="2200" b="1" dirty="0" err="1">
                <a:solidFill>
                  <a:srgbClr val="C00000"/>
                </a:solidFill>
              </a:rPr>
              <a:t>einen</a:t>
            </a:r>
            <a:r>
              <a:rPr lang="en-US" sz="2200" b="1" dirty="0">
                <a:solidFill>
                  <a:srgbClr val="C00000"/>
                </a:solidFill>
              </a:rPr>
              <a:t> Teddy </a:t>
            </a:r>
            <a:r>
              <a:rPr lang="en-US" sz="2200" b="1" dirty="0" err="1">
                <a:solidFill>
                  <a:srgbClr val="C00000"/>
                </a:solidFill>
              </a:rPr>
              <a:t>hält</a:t>
            </a:r>
            <a:r>
              <a:rPr lang="en-US" sz="2200" b="1" dirty="0">
                <a:solidFill>
                  <a:srgbClr val="C00000"/>
                </a:solidFill>
              </a:rPr>
              <a:t>. </a:t>
            </a:r>
            <a:endParaRPr lang="en-GB" sz="2200" b="1" dirty="0">
              <a:solidFill>
                <a:srgbClr val="C00000"/>
              </a:solidFill>
            </a:endParaRPr>
          </a:p>
        </p:txBody>
      </p:sp>
      <p:sp>
        <p:nvSpPr>
          <p:cNvPr id="50" name="TextBox 49">
            <a:extLst>
              <a:ext uri="{FF2B5EF4-FFF2-40B4-BE49-F238E27FC236}">
                <a16:creationId xmlns:a16="http://schemas.microsoft.com/office/drawing/2014/main" id="{A6853C44-C8D1-40A7-B6F3-FC4CD702974A}"/>
              </a:ext>
            </a:extLst>
          </p:cNvPr>
          <p:cNvSpPr txBox="1"/>
          <p:nvPr/>
        </p:nvSpPr>
        <p:spPr>
          <a:xfrm>
            <a:off x="1976746" y="2438059"/>
            <a:ext cx="7518767" cy="430887"/>
          </a:xfrm>
          <a:prstGeom prst="rect">
            <a:avLst/>
          </a:prstGeom>
          <a:noFill/>
        </p:spPr>
        <p:txBody>
          <a:bodyPr wrap="square" rtlCol="0">
            <a:spAutoFit/>
          </a:bodyPr>
          <a:lstStyle/>
          <a:p>
            <a:pPr algn="l"/>
            <a:r>
              <a:rPr lang="en-US" sz="2200" b="1" dirty="0" err="1">
                <a:solidFill>
                  <a:srgbClr val="C00000"/>
                </a:solidFill>
              </a:rPr>
              <a:t>Jemand</a:t>
            </a:r>
            <a:r>
              <a:rPr lang="en-US" sz="2200" b="1" dirty="0">
                <a:solidFill>
                  <a:srgbClr val="C00000"/>
                </a:solidFill>
              </a:rPr>
              <a:t> </a:t>
            </a:r>
            <a:r>
              <a:rPr lang="en-US" sz="2200" b="1" dirty="0" err="1">
                <a:solidFill>
                  <a:srgbClr val="C00000"/>
                </a:solidFill>
              </a:rPr>
              <a:t>bringt</a:t>
            </a:r>
            <a:r>
              <a:rPr lang="en-US" sz="2200" b="1" dirty="0">
                <a:solidFill>
                  <a:srgbClr val="C00000"/>
                </a:solidFill>
              </a:rPr>
              <a:t> die </a:t>
            </a:r>
            <a:r>
              <a:rPr lang="en-US" sz="2200" b="1" dirty="0" err="1">
                <a:solidFill>
                  <a:srgbClr val="C00000"/>
                </a:solidFill>
              </a:rPr>
              <a:t>Blumen</a:t>
            </a:r>
            <a:r>
              <a:rPr lang="en-US" sz="2200" b="1" dirty="0">
                <a:solidFill>
                  <a:srgbClr val="C00000"/>
                </a:solidFill>
              </a:rPr>
              <a:t>, die </a:t>
            </a:r>
            <a:r>
              <a:rPr lang="en-US" sz="2200" b="1" dirty="0" err="1">
                <a:solidFill>
                  <a:srgbClr val="C00000"/>
                </a:solidFill>
              </a:rPr>
              <a:t>im</a:t>
            </a:r>
            <a:r>
              <a:rPr lang="en-US" sz="2200" b="1" dirty="0">
                <a:solidFill>
                  <a:srgbClr val="C00000"/>
                </a:solidFill>
              </a:rPr>
              <a:t> </a:t>
            </a:r>
            <a:r>
              <a:rPr lang="en-US" sz="2200" b="1" dirty="0" err="1">
                <a:solidFill>
                  <a:srgbClr val="C00000"/>
                </a:solidFill>
              </a:rPr>
              <a:t>Juni</a:t>
            </a:r>
            <a:r>
              <a:rPr lang="en-US" sz="2200" b="1" dirty="0">
                <a:solidFill>
                  <a:srgbClr val="C00000"/>
                </a:solidFill>
              </a:rPr>
              <a:t> </a:t>
            </a:r>
            <a:r>
              <a:rPr lang="en-US" sz="2200" b="1" dirty="0" err="1">
                <a:solidFill>
                  <a:srgbClr val="C00000"/>
                </a:solidFill>
              </a:rPr>
              <a:t>wachsen</a:t>
            </a:r>
            <a:r>
              <a:rPr lang="en-US" sz="2200" b="1" dirty="0">
                <a:solidFill>
                  <a:srgbClr val="C00000"/>
                </a:solidFill>
              </a:rPr>
              <a:t>.</a:t>
            </a:r>
            <a:endParaRPr lang="en-GB" sz="2200" b="1" dirty="0">
              <a:solidFill>
                <a:srgbClr val="C00000"/>
              </a:solidFill>
            </a:endParaRPr>
          </a:p>
        </p:txBody>
      </p:sp>
      <p:sp>
        <p:nvSpPr>
          <p:cNvPr id="51" name="TextBox 50">
            <a:extLst>
              <a:ext uri="{FF2B5EF4-FFF2-40B4-BE49-F238E27FC236}">
                <a16:creationId xmlns:a16="http://schemas.microsoft.com/office/drawing/2014/main" id="{5AF54F11-2D08-432A-B93A-C152EB06B79A}"/>
              </a:ext>
            </a:extLst>
          </p:cNvPr>
          <p:cNvSpPr txBox="1"/>
          <p:nvPr/>
        </p:nvSpPr>
        <p:spPr>
          <a:xfrm>
            <a:off x="2012447" y="3916610"/>
            <a:ext cx="8422313" cy="769441"/>
          </a:xfrm>
          <a:prstGeom prst="rect">
            <a:avLst/>
          </a:prstGeom>
          <a:noFill/>
        </p:spPr>
        <p:txBody>
          <a:bodyPr wrap="square" rtlCol="0">
            <a:spAutoFit/>
          </a:bodyPr>
          <a:lstStyle/>
          <a:p>
            <a:pPr algn="l"/>
            <a:r>
              <a:rPr lang="en-US" sz="2200" b="1" dirty="0">
                <a:solidFill>
                  <a:srgbClr val="C00000"/>
                </a:solidFill>
              </a:rPr>
              <a:t>Hinter dem Feuer </a:t>
            </a:r>
            <a:r>
              <a:rPr lang="en-US" sz="2200" b="1" dirty="0" err="1">
                <a:solidFill>
                  <a:srgbClr val="C00000"/>
                </a:solidFill>
              </a:rPr>
              <a:t>steht</a:t>
            </a:r>
            <a:r>
              <a:rPr lang="en-US" sz="2200" b="1" dirty="0">
                <a:solidFill>
                  <a:srgbClr val="C00000"/>
                </a:solidFill>
              </a:rPr>
              <a:t> der Gast, der </a:t>
            </a:r>
            <a:r>
              <a:rPr lang="en-US" sz="2200" b="1" dirty="0" err="1">
                <a:solidFill>
                  <a:srgbClr val="C00000"/>
                </a:solidFill>
              </a:rPr>
              <a:t>seinen</a:t>
            </a:r>
            <a:r>
              <a:rPr lang="en-US" sz="2200" b="1" dirty="0">
                <a:solidFill>
                  <a:srgbClr val="C00000"/>
                </a:solidFill>
              </a:rPr>
              <a:t> </a:t>
            </a:r>
            <a:r>
              <a:rPr lang="en-US" sz="2200" b="1" dirty="0" err="1">
                <a:solidFill>
                  <a:srgbClr val="C00000"/>
                </a:solidFill>
              </a:rPr>
              <a:t>Geburtstag</a:t>
            </a:r>
            <a:r>
              <a:rPr lang="en-US" sz="2200" b="1" dirty="0">
                <a:solidFill>
                  <a:srgbClr val="C00000"/>
                </a:solidFill>
              </a:rPr>
              <a:t> </a:t>
            </a:r>
            <a:r>
              <a:rPr lang="en-US" sz="2200" b="1" dirty="0" err="1">
                <a:solidFill>
                  <a:srgbClr val="C00000"/>
                </a:solidFill>
              </a:rPr>
              <a:t>feiert</a:t>
            </a:r>
            <a:r>
              <a:rPr lang="en-US" sz="2200" b="1" dirty="0">
                <a:solidFill>
                  <a:srgbClr val="C00000"/>
                </a:solidFill>
              </a:rPr>
              <a:t>. </a:t>
            </a:r>
            <a:endParaRPr lang="en-GB" sz="2200" b="1" dirty="0">
              <a:solidFill>
                <a:srgbClr val="C00000"/>
              </a:solidFill>
            </a:endParaRPr>
          </a:p>
        </p:txBody>
      </p:sp>
      <p:pic>
        <p:nvPicPr>
          <p:cNvPr id="3076" name="Picture 4" descr="Fire, Camp, Bonfire, Wood, Heat, Flames, Warmth">
            <a:extLst>
              <a:ext uri="{FF2B5EF4-FFF2-40B4-BE49-F238E27FC236}">
                <a16:creationId xmlns:a16="http://schemas.microsoft.com/office/drawing/2014/main" id="{E98096A0-9B5C-48DC-BBC1-48D0E239FE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8939" y="2664529"/>
            <a:ext cx="1385994" cy="19264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aby, Girl, Neutral, Child, Cute, Kid, Infant, Sweet">
            <a:extLst>
              <a:ext uri="{FF2B5EF4-FFF2-40B4-BE49-F238E27FC236}">
                <a16:creationId xmlns:a16="http://schemas.microsoft.com/office/drawing/2014/main" id="{95322884-85AC-4B4F-A5E0-79CC6ED487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3936" y="4624988"/>
            <a:ext cx="1385993" cy="161999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BB54713-74BC-487E-AEDF-C777C4250666}"/>
              </a:ext>
            </a:extLst>
          </p:cNvPr>
          <p:cNvSpPr txBox="1"/>
          <p:nvPr/>
        </p:nvSpPr>
        <p:spPr>
          <a:xfrm>
            <a:off x="2007702" y="2088108"/>
            <a:ext cx="7518767" cy="430887"/>
          </a:xfrm>
          <a:prstGeom prst="rect">
            <a:avLst/>
          </a:prstGeom>
          <a:noFill/>
        </p:spPr>
        <p:txBody>
          <a:bodyPr wrap="square" rtlCol="0">
            <a:spAutoFit/>
          </a:bodyPr>
          <a:lstStyle/>
          <a:p>
            <a:pPr algn="l"/>
            <a:r>
              <a:rPr lang="en-US" sz="2200" dirty="0">
                <a:solidFill>
                  <a:schemeClr val="accent5">
                    <a:lumMod val="50000"/>
                  </a:schemeClr>
                </a:solidFill>
              </a:rPr>
              <a:t>Someone brings the flowers which grow in June.  </a:t>
            </a:r>
            <a:endParaRPr lang="en-GB" sz="2200" dirty="0">
              <a:solidFill>
                <a:schemeClr val="accent5">
                  <a:lumMod val="50000"/>
                </a:schemeClr>
              </a:solidFill>
            </a:endParaRPr>
          </a:p>
        </p:txBody>
      </p:sp>
      <p:sp>
        <p:nvSpPr>
          <p:cNvPr id="24" name="TextBox 23">
            <a:extLst>
              <a:ext uri="{FF2B5EF4-FFF2-40B4-BE49-F238E27FC236}">
                <a16:creationId xmlns:a16="http://schemas.microsoft.com/office/drawing/2014/main" id="{992A96E5-E120-4305-8D02-6244A8B811C0}"/>
              </a:ext>
            </a:extLst>
          </p:cNvPr>
          <p:cNvSpPr txBox="1"/>
          <p:nvPr/>
        </p:nvSpPr>
        <p:spPr>
          <a:xfrm>
            <a:off x="2007701" y="3548851"/>
            <a:ext cx="8203243" cy="430887"/>
          </a:xfrm>
          <a:prstGeom prst="rect">
            <a:avLst/>
          </a:prstGeom>
          <a:noFill/>
        </p:spPr>
        <p:txBody>
          <a:bodyPr wrap="square" rtlCol="0">
            <a:spAutoFit/>
          </a:bodyPr>
          <a:lstStyle/>
          <a:p>
            <a:pPr algn="l"/>
            <a:r>
              <a:rPr lang="en-US" sz="2200" dirty="0">
                <a:solidFill>
                  <a:schemeClr val="accent5">
                    <a:lumMod val="50000"/>
                  </a:schemeClr>
                </a:solidFill>
              </a:rPr>
              <a:t>Behind the fire is the guest who is celebrating his birthday.</a:t>
            </a:r>
            <a:endParaRPr lang="en-GB" sz="2200" dirty="0">
              <a:solidFill>
                <a:schemeClr val="accent5">
                  <a:lumMod val="50000"/>
                </a:schemeClr>
              </a:solidFill>
            </a:endParaRPr>
          </a:p>
        </p:txBody>
      </p:sp>
      <p:sp>
        <p:nvSpPr>
          <p:cNvPr id="25" name="TextBox 24">
            <a:extLst>
              <a:ext uri="{FF2B5EF4-FFF2-40B4-BE49-F238E27FC236}">
                <a16:creationId xmlns:a16="http://schemas.microsoft.com/office/drawing/2014/main" id="{7415B2B1-3227-4F1D-94A4-9720CA78D587}"/>
              </a:ext>
            </a:extLst>
          </p:cNvPr>
          <p:cNvSpPr txBox="1"/>
          <p:nvPr/>
        </p:nvSpPr>
        <p:spPr>
          <a:xfrm>
            <a:off x="2007701" y="5034874"/>
            <a:ext cx="7518767" cy="430887"/>
          </a:xfrm>
          <a:prstGeom prst="rect">
            <a:avLst/>
          </a:prstGeom>
          <a:noFill/>
        </p:spPr>
        <p:txBody>
          <a:bodyPr wrap="square" rtlCol="0">
            <a:spAutoFit/>
          </a:bodyPr>
          <a:lstStyle/>
          <a:p>
            <a:pPr algn="l"/>
            <a:r>
              <a:rPr lang="en-US" sz="2200" dirty="0">
                <a:solidFill>
                  <a:schemeClr val="accent5">
                    <a:lumMod val="50000"/>
                  </a:schemeClr>
                </a:solidFill>
              </a:rPr>
              <a:t>In the middle sits the child who is holding a teddy. </a:t>
            </a:r>
            <a:endParaRPr lang="en-GB" sz="2200" dirty="0">
              <a:solidFill>
                <a:schemeClr val="accent5">
                  <a:lumMod val="50000"/>
                </a:schemeClr>
              </a:solidFill>
            </a:endParaRPr>
          </a:p>
        </p:txBody>
      </p:sp>
      <p:sp>
        <p:nvSpPr>
          <p:cNvPr id="27" name="TextBox 26">
            <a:extLst>
              <a:ext uri="{FF2B5EF4-FFF2-40B4-BE49-F238E27FC236}">
                <a16:creationId xmlns:a16="http://schemas.microsoft.com/office/drawing/2014/main" id="{955CF99B-2F4F-4815-A062-9C7576491278}"/>
              </a:ext>
            </a:extLst>
          </p:cNvPr>
          <p:cNvSpPr txBox="1"/>
          <p:nvPr/>
        </p:nvSpPr>
        <p:spPr>
          <a:xfrm>
            <a:off x="1463040" y="2105870"/>
            <a:ext cx="544666" cy="584775"/>
          </a:xfrm>
          <a:prstGeom prst="rect">
            <a:avLst/>
          </a:prstGeom>
          <a:solidFill>
            <a:srgbClr val="FBF0D5"/>
          </a:solidFill>
          <a:ln>
            <a:solidFill>
              <a:srgbClr val="0070C0"/>
            </a:solidFill>
          </a:ln>
        </p:spPr>
        <p:txBody>
          <a:bodyPr wrap="square" rtlCol="0">
            <a:spAutoFit/>
          </a:bodyPr>
          <a:lstStyle/>
          <a:p>
            <a:pPr algn="ctr"/>
            <a:r>
              <a:rPr lang="en-US" sz="3200" b="1" dirty="0">
                <a:solidFill>
                  <a:schemeClr val="accent5">
                    <a:lumMod val="50000"/>
                  </a:schemeClr>
                </a:solidFill>
              </a:rPr>
              <a:t>4</a:t>
            </a:r>
            <a:endParaRPr lang="en-GB" sz="3200" b="1" dirty="0">
              <a:solidFill>
                <a:schemeClr val="accent5">
                  <a:lumMod val="50000"/>
                </a:schemeClr>
              </a:solidFill>
            </a:endParaRPr>
          </a:p>
        </p:txBody>
      </p:sp>
      <p:sp>
        <p:nvSpPr>
          <p:cNvPr id="28" name="TextBox 27">
            <a:extLst>
              <a:ext uri="{FF2B5EF4-FFF2-40B4-BE49-F238E27FC236}">
                <a16:creationId xmlns:a16="http://schemas.microsoft.com/office/drawing/2014/main" id="{3A3F60D8-827F-4ECA-8E2A-B77652EFB88A}"/>
              </a:ext>
            </a:extLst>
          </p:cNvPr>
          <p:cNvSpPr txBox="1"/>
          <p:nvPr/>
        </p:nvSpPr>
        <p:spPr>
          <a:xfrm>
            <a:off x="1463039" y="3627769"/>
            <a:ext cx="544663" cy="584775"/>
          </a:xfrm>
          <a:prstGeom prst="rect">
            <a:avLst/>
          </a:prstGeom>
          <a:solidFill>
            <a:srgbClr val="FBF0D5"/>
          </a:solidFill>
          <a:ln>
            <a:solidFill>
              <a:srgbClr val="0070C0"/>
            </a:solidFill>
          </a:ln>
        </p:spPr>
        <p:txBody>
          <a:bodyPr wrap="square" rtlCol="0">
            <a:spAutoFit/>
          </a:bodyPr>
          <a:lstStyle/>
          <a:p>
            <a:pPr algn="ctr"/>
            <a:r>
              <a:rPr lang="en-US" sz="3200" b="1" dirty="0">
                <a:solidFill>
                  <a:schemeClr val="accent5">
                    <a:lumMod val="50000"/>
                  </a:schemeClr>
                </a:solidFill>
              </a:rPr>
              <a:t>5</a:t>
            </a:r>
            <a:endParaRPr lang="en-GB" sz="3200" b="1" dirty="0">
              <a:solidFill>
                <a:schemeClr val="accent5">
                  <a:lumMod val="50000"/>
                </a:schemeClr>
              </a:solidFill>
            </a:endParaRPr>
          </a:p>
        </p:txBody>
      </p:sp>
      <p:sp>
        <p:nvSpPr>
          <p:cNvPr id="29" name="TextBox 28">
            <a:extLst>
              <a:ext uri="{FF2B5EF4-FFF2-40B4-BE49-F238E27FC236}">
                <a16:creationId xmlns:a16="http://schemas.microsoft.com/office/drawing/2014/main" id="{4A3916F9-87A6-4AD4-885C-6CFE24725140}"/>
              </a:ext>
            </a:extLst>
          </p:cNvPr>
          <p:cNvSpPr txBox="1"/>
          <p:nvPr/>
        </p:nvSpPr>
        <p:spPr>
          <a:xfrm>
            <a:off x="1463039" y="5067225"/>
            <a:ext cx="544663" cy="584775"/>
          </a:xfrm>
          <a:prstGeom prst="rect">
            <a:avLst/>
          </a:prstGeom>
          <a:solidFill>
            <a:srgbClr val="FBF0D5"/>
          </a:solidFill>
          <a:ln>
            <a:solidFill>
              <a:srgbClr val="0070C0"/>
            </a:solidFill>
          </a:ln>
        </p:spPr>
        <p:txBody>
          <a:bodyPr wrap="square" rtlCol="0">
            <a:spAutoFit/>
          </a:bodyPr>
          <a:lstStyle/>
          <a:p>
            <a:pPr algn="ctr"/>
            <a:r>
              <a:rPr lang="en-US" sz="3200" b="1" dirty="0">
                <a:solidFill>
                  <a:schemeClr val="accent5">
                    <a:lumMod val="50000"/>
                  </a:schemeClr>
                </a:solidFill>
              </a:rPr>
              <a:t>6</a:t>
            </a:r>
            <a:endParaRPr lang="en-GB" sz="3200" b="1" dirty="0">
              <a:solidFill>
                <a:schemeClr val="accent5">
                  <a:lumMod val="50000"/>
                </a:schemeClr>
              </a:solidFill>
            </a:endParaRPr>
          </a:p>
        </p:txBody>
      </p:sp>
      <p:pic>
        <p:nvPicPr>
          <p:cNvPr id="30" name="Picture 29" descr="A picture containing flower, plant, orange, dark&#10;&#10;Description automatically generated">
            <a:extLst>
              <a:ext uri="{FF2B5EF4-FFF2-40B4-BE49-F238E27FC236}">
                <a16:creationId xmlns:a16="http://schemas.microsoft.com/office/drawing/2014/main" id="{D46BE851-1362-40E3-959C-F4903AE324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4130" y="1621378"/>
            <a:ext cx="1105604" cy="1472605"/>
          </a:xfrm>
          <a:prstGeom prst="rect">
            <a:avLst/>
          </a:prstGeom>
        </p:spPr>
      </p:pic>
      <p:pic>
        <p:nvPicPr>
          <p:cNvPr id="31" name="Picture 30">
            <a:extLst>
              <a:ext uri="{FF2B5EF4-FFF2-40B4-BE49-F238E27FC236}">
                <a16:creationId xmlns:a16="http://schemas.microsoft.com/office/drawing/2014/main" id="{EAFECD3D-4503-4D9B-BCB9-C55F21EFF1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17033" y="160162"/>
            <a:ext cx="1863834" cy="1536208"/>
          </a:xfrm>
          <a:prstGeom prst="rect">
            <a:avLst/>
          </a:prstGeom>
        </p:spPr>
      </p:pic>
      <p:pic>
        <p:nvPicPr>
          <p:cNvPr id="32" name="Picture 31" descr="A picture containing text, vector graphics&#10;&#10;Description automatically generated">
            <a:extLst>
              <a:ext uri="{FF2B5EF4-FFF2-40B4-BE49-F238E27FC236}">
                <a16:creationId xmlns:a16="http://schemas.microsoft.com/office/drawing/2014/main" id="{5DFA73DC-E0F3-4CD4-A889-8C2779264F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353555"/>
            <a:ext cx="1361415" cy="2050604"/>
          </a:xfrm>
          <a:prstGeom prst="rect">
            <a:avLst/>
          </a:prstGeom>
        </p:spPr>
      </p:pic>
    </p:spTree>
    <p:extLst>
      <p:ext uri="{BB962C8B-B14F-4D97-AF65-F5344CB8AC3E}">
        <p14:creationId xmlns:p14="http://schemas.microsoft.com/office/powerpoint/2010/main" val="17964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0" grpId="0"/>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Zwei</a:t>
            </a:r>
            <a:r>
              <a:rPr lang="en-GB" sz="3600" b="1" dirty="0">
                <a:solidFill>
                  <a:schemeClr val="bg1"/>
                </a:solidFill>
              </a:rPr>
              <a:t> Designs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886C9338-DAE4-4CD5-BF33-6C7BF4459300}"/>
              </a:ext>
            </a:extLst>
          </p:cNvPr>
          <p:cNvSpPr txBox="1"/>
          <p:nvPr/>
        </p:nvSpPr>
        <p:spPr>
          <a:xfrm>
            <a:off x="223284" y="1265274"/>
            <a:ext cx="11692369" cy="1138773"/>
          </a:xfrm>
          <a:prstGeom prst="rect">
            <a:avLst/>
          </a:prstGeom>
          <a:noFill/>
        </p:spPr>
        <p:txBody>
          <a:bodyPr wrap="square" rtlCol="0">
            <a:spAutoFit/>
          </a:bodyPr>
          <a:lstStyle/>
          <a:p>
            <a:r>
              <a:rPr lang="en-GB" sz="2400" dirty="0">
                <a:solidFill>
                  <a:schemeClr val="accent5">
                    <a:lumMod val="50000"/>
                  </a:schemeClr>
                </a:solidFill>
              </a:rPr>
              <a:t>Ismet hat </a:t>
            </a:r>
            <a:r>
              <a:rPr lang="en-GB" sz="2400" dirty="0" err="1">
                <a:solidFill>
                  <a:schemeClr val="accent5">
                    <a:lumMod val="50000"/>
                  </a:schemeClr>
                </a:solidFill>
              </a:rPr>
              <a:t>ein</a:t>
            </a:r>
            <a:r>
              <a:rPr lang="en-GB" sz="2400" dirty="0">
                <a:solidFill>
                  <a:schemeClr val="accent5">
                    <a:lumMod val="50000"/>
                  </a:schemeClr>
                </a:solidFill>
              </a:rPr>
              <a:t> </a:t>
            </a:r>
            <a:r>
              <a:rPr lang="en-GB" sz="2400" dirty="0" err="1">
                <a:solidFill>
                  <a:schemeClr val="accent5">
                    <a:lumMod val="50000"/>
                  </a:schemeClr>
                </a:solidFill>
              </a:rPr>
              <a:t>weiteres</a:t>
            </a:r>
            <a:r>
              <a:rPr lang="en-GB" sz="2400" dirty="0">
                <a:solidFill>
                  <a:schemeClr val="accent5">
                    <a:lumMod val="50000"/>
                  </a:schemeClr>
                </a:solidFill>
              </a:rPr>
              <a:t> Design </a:t>
            </a:r>
            <a:r>
              <a:rPr lang="en-GB" sz="2400" dirty="0" err="1">
                <a:solidFill>
                  <a:schemeClr val="accent5">
                    <a:lumMod val="50000"/>
                  </a:schemeClr>
                </a:solidFill>
              </a:rPr>
              <a:t>gemacht</a:t>
            </a:r>
            <a:r>
              <a:rPr lang="en-GB" sz="2400" dirty="0">
                <a:solidFill>
                  <a:schemeClr val="accent5">
                    <a:lumMod val="50000"/>
                  </a:schemeClr>
                </a:solidFill>
              </a:rPr>
              <a:t>, </a:t>
            </a:r>
            <a:r>
              <a:rPr lang="en-GB" sz="2400" dirty="0" err="1">
                <a:solidFill>
                  <a:schemeClr val="accent5">
                    <a:lumMod val="50000"/>
                  </a:schemeClr>
                </a:solidFill>
              </a:rPr>
              <a:t>aber</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hat </a:t>
            </a:r>
            <a:r>
              <a:rPr lang="en-GB" sz="2400" dirty="0" err="1">
                <a:solidFill>
                  <a:schemeClr val="accent5">
                    <a:lumMod val="50000"/>
                  </a:schemeClr>
                </a:solidFill>
              </a:rPr>
              <a:t>jetzt</a:t>
            </a:r>
            <a:r>
              <a:rPr lang="en-GB" sz="2400" dirty="0">
                <a:solidFill>
                  <a:schemeClr val="accent5">
                    <a:lumMod val="50000"/>
                  </a:schemeClr>
                </a:solidFill>
              </a:rPr>
              <a:t> </a:t>
            </a:r>
            <a:r>
              <a:rPr lang="en-GB" sz="2400" b="1" dirty="0" err="1">
                <a:solidFill>
                  <a:schemeClr val="accent5">
                    <a:lumMod val="50000"/>
                  </a:schemeClr>
                </a:solidFill>
              </a:rPr>
              <a:t>zwei</a:t>
            </a:r>
            <a:r>
              <a:rPr lang="en-GB" sz="2400" b="1" dirty="0">
                <a:solidFill>
                  <a:schemeClr val="accent5">
                    <a:lumMod val="50000"/>
                  </a:schemeClr>
                </a:solidFill>
              </a:rPr>
              <a:t> </a:t>
            </a:r>
            <a:r>
              <a:rPr lang="en-GB" sz="2400" b="1" dirty="0" err="1">
                <a:solidFill>
                  <a:schemeClr val="accent5">
                    <a:lumMod val="50000"/>
                  </a:schemeClr>
                </a:solidFill>
              </a:rPr>
              <a:t>Versionen</a:t>
            </a:r>
            <a:r>
              <a:rPr lang="en-GB" sz="2400" dirty="0">
                <a:solidFill>
                  <a:schemeClr val="accent5">
                    <a:lumMod val="50000"/>
                  </a:schemeClr>
                </a:solidFill>
              </a:rPr>
              <a:t>. </a:t>
            </a:r>
            <a:br>
              <a:rPr lang="en-GB" sz="2400" dirty="0">
                <a:solidFill>
                  <a:schemeClr val="accent5">
                    <a:lumMod val="50000"/>
                  </a:schemeClr>
                </a:solidFill>
              </a:rPr>
            </a:br>
            <a:r>
              <a:rPr lang="en-GB" sz="2400" dirty="0">
                <a:solidFill>
                  <a:schemeClr val="accent5">
                    <a:lumMod val="50000"/>
                  </a:schemeClr>
                </a:solidFill>
              </a:rPr>
              <a:t>A und B </a:t>
            </a:r>
            <a:r>
              <a:rPr lang="en-GB" sz="2400" dirty="0" err="1">
                <a:solidFill>
                  <a:schemeClr val="accent5">
                    <a:lumMod val="50000"/>
                  </a:schemeClr>
                </a:solidFill>
              </a:rPr>
              <a:t>beschreiben</a:t>
            </a:r>
            <a:r>
              <a:rPr lang="en-GB" sz="2400" dirty="0">
                <a:solidFill>
                  <a:schemeClr val="accent5">
                    <a:lumMod val="50000"/>
                  </a:schemeClr>
                </a:solidFill>
              </a:rPr>
              <a:t> </a:t>
            </a:r>
            <a:r>
              <a:rPr lang="en-GB" sz="2400" dirty="0" err="1">
                <a:solidFill>
                  <a:schemeClr val="accent5">
                    <a:lumMod val="50000"/>
                  </a:schemeClr>
                </a:solidFill>
              </a:rPr>
              <a:t>ihr</a:t>
            </a:r>
            <a:r>
              <a:rPr lang="en-GB" sz="2400" dirty="0">
                <a:solidFill>
                  <a:schemeClr val="accent5">
                    <a:lumMod val="50000"/>
                  </a:schemeClr>
                </a:solidFill>
              </a:rPr>
              <a:t> Design.</a:t>
            </a:r>
            <a:br>
              <a:rPr lang="en-GB" sz="2400" dirty="0">
                <a:solidFill>
                  <a:schemeClr val="accent5">
                    <a:lumMod val="50000"/>
                  </a:schemeClr>
                </a:solidFill>
              </a:rPr>
            </a:br>
            <a:r>
              <a:rPr lang="en-GB" sz="2000" i="1" dirty="0">
                <a:solidFill>
                  <a:srgbClr val="002060"/>
                </a:solidFill>
              </a:rPr>
              <a:t>Find out which items are the </a:t>
            </a:r>
            <a:r>
              <a:rPr lang="en-GB" sz="2000" b="1" i="1" dirty="0">
                <a:solidFill>
                  <a:srgbClr val="002060"/>
                </a:solidFill>
              </a:rPr>
              <a:t>same</a:t>
            </a:r>
            <a:r>
              <a:rPr lang="en-GB" sz="2000" i="1" dirty="0">
                <a:solidFill>
                  <a:srgbClr val="002060"/>
                </a:solidFill>
              </a:rPr>
              <a:t> but in </a:t>
            </a:r>
            <a:r>
              <a:rPr lang="en-GB" sz="2000" b="1" i="1" dirty="0">
                <a:solidFill>
                  <a:srgbClr val="002060"/>
                </a:solidFill>
              </a:rPr>
              <a:t>different positions</a:t>
            </a:r>
            <a:r>
              <a:rPr lang="en-GB" sz="2000" i="1" dirty="0">
                <a:solidFill>
                  <a:srgbClr val="002060"/>
                </a:solidFill>
              </a:rPr>
              <a:t>, and which are </a:t>
            </a:r>
            <a:r>
              <a:rPr lang="en-GB" sz="2000" b="1" i="1" dirty="0">
                <a:solidFill>
                  <a:srgbClr val="002060"/>
                </a:solidFill>
              </a:rPr>
              <a:t>different objects</a:t>
            </a:r>
            <a:r>
              <a:rPr lang="en-GB" sz="2000" i="1" dirty="0">
                <a:solidFill>
                  <a:srgbClr val="002060"/>
                </a:solidFill>
              </a:rPr>
              <a:t>. </a:t>
            </a:r>
          </a:p>
        </p:txBody>
      </p:sp>
      <p:pic>
        <p:nvPicPr>
          <p:cNvPr id="1050" name="Picture 26" descr="Speech, Balloon, Talk, Bubble, Moderation, Discussion">
            <a:extLst>
              <a:ext uri="{FF2B5EF4-FFF2-40B4-BE49-F238E27FC236}">
                <a16:creationId xmlns:a16="http://schemas.microsoft.com/office/drawing/2014/main" id="{0A3BEEFB-69C6-473A-A846-F1D39C88A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045" y="2612475"/>
            <a:ext cx="3426815" cy="34268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A145A1F-1C68-45FB-A1ED-37DC4C8386FD}"/>
              </a:ext>
            </a:extLst>
          </p:cNvPr>
          <p:cNvSpPr txBox="1"/>
          <p:nvPr/>
        </p:nvSpPr>
        <p:spPr>
          <a:xfrm>
            <a:off x="2528974" y="2882767"/>
            <a:ext cx="1801178" cy="923330"/>
          </a:xfrm>
          <a:prstGeom prst="rect">
            <a:avLst/>
          </a:prstGeom>
          <a:noFill/>
        </p:spPr>
        <p:txBody>
          <a:bodyPr wrap="square" rtlCol="0">
            <a:spAutoFit/>
          </a:bodyPr>
          <a:lstStyle/>
          <a:p>
            <a:pPr algn="ctr"/>
            <a:r>
              <a:rPr lang="en-GB" dirty="0" err="1">
                <a:solidFill>
                  <a:schemeClr val="accent5">
                    <a:lumMod val="50000"/>
                  </a:schemeClr>
                </a:solidFill>
              </a:rPr>
              <a:t>Vorne</a:t>
            </a:r>
            <a:r>
              <a:rPr lang="en-GB" dirty="0">
                <a:solidFill>
                  <a:schemeClr val="accent5">
                    <a:lumMod val="50000"/>
                  </a:schemeClr>
                </a:solidFill>
              </a:rPr>
              <a:t> </a:t>
            </a:r>
            <a:r>
              <a:rPr lang="en-GB" dirty="0" err="1">
                <a:solidFill>
                  <a:schemeClr val="accent5">
                    <a:lumMod val="50000"/>
                  </a:schemeClr>
                </a:solidFill>
              </a:rPr>
              <a:t>rechts</a:t>
            </a:r>
            <a:r>
              <a:rPr lang="en-GB" dirty="0">
                <a:solidFill>
                  <a:schemeClr val="accent5">
                    <a:lumMod val="50000"/>
                  </a:schemeClr>
                </a:solidFill>
              </a:rPr>
              <a:t> </a:t>
            </a:r>
            <a:r>
              <a:rPr lang="en-GB" dirty="0" err="1">
                <a:solidFill>
                  <a:schemeClr val="accent5">
                    <a:lumMod val="50000"/>
                  </a:schemeClr>
                </a:solidFill>
              </a:rPr>
              <a:t>ist</a:t>
            </a:r>
            <a:r>
              <a:rPr lang="en-GB" dirty="0">
                <a:solidFill>
                  <a:schemeClr val="accent5">
                    <a:lumMod val="50000"/>
                  </a:schemeClr>
                </a:solidFill>
              </a:rPr>
              <a:t> </a:t>
            </a:r>
            <a:r>
              <a:rPr lang="en-GB" dirty="0" err="1">
                <a:solidFill>
                  <a:schemeClr val="accent5">
                    <a:lumMod val="50000"/>
                  </a:schemeClr>
                </a:solidFill>
              </a:rPr>
              <a:t>ein</a:t>
            </a:r>
            <a:r>
              <a:rPr lang="en-GB" dirty="0">
                <a:solidFill>
                  <a:schemeClr val="accent5">
                    <a:lumMod val="50000"/>
                  </a:schemeClr>
                </a:solidFill>
              </a:rPr>
              <a:t> </a:t>
            </a:r>
            <a:r>
              <a:rPr lang="en-GB" dirty="0" err="1">
                <a:solidFill>
                  <a:schemeClr val="accent5">
                    <a:lumMod val="50000"/>
                  </a:schemeClr>
                </a:solidFill>
              </a:rPr>
              <a:t>Kaffee</a:t>
            </a:r>
            <a:r>
              <a:rPr lang="en-GB" dirty="0">
                <a:solidFill>
                  <a:schemeClr val="accent5">
                    <a:lumMod val="50000"/>
                  </a:schemeClr>
                </a:solidFill>
              </a:rPr>
              <a:t>, der </a:t>
            </a:r>
            <a:r>
              <a:rPr lang="en-GB" dirty="0" err="1">
                <a:solidFill>
                  <a:schemeClr val="accent5">
                    <a:lumMod val="50000"/>
                  </a:schemeClr>
                </a:solidFill>
              </a:rPr>
              <a:t>heiß</a:t>
            </a:r>
            <a:r>
              <a:rPr lang="en-GB" dirty="0">
                <a:solidFill>
                  <a:schemeClr val="accent5">
                    <a:lumMod val="50000"/>
                  </a:schemeClr>
                </a:solidFill>
              </a:rPr>
              <a:t> </a:t>
            </a:r>
            <a:r>
              <a:rPr lang="en-GB" dirty="0" err="1">
                <a:solidFill>
                  <a:schemeClr val="accent5">
                    <a:lumMod val="50000"/>
                  </a:schemeClr>
                </a:solidFill>
              </a:rPr>
              <a:t>ist</a:t>
            </a:r>
            <a:r>
              <a:rPr lang="en-GB" dirty="0">
                <a:solidFill>
                  <a:schemeClr val="accent5">
                    <a:lumMod val="50000"/>
                  </a:schemeClr>
                </a:solidFill>
              </a:rPr>
              <a:t>.</a:t>
            </a:r>
          </a:p>
        </p:txBody>
      </p:sp>
      <p:graphicFrame>
        <p:nvGraphicFramePr>
          <p:cNvPr id="9" name="Table 9">
            <a:extLst>
              <a:ext uri="{FF2B5EF4-FFF2-40B4-BE49-F238E27FC236}">
                <a16:creationId xmlns:a16="http://schemas.microsoft.com/office/drawing/2014/main" id="{6092DEDB-EADD-4E82-85D4-5080A898AFF9}"/>
              </a:ext>
            </a:extLst>
          </p:cNvPr>
          <p:cNvGraphicFramePr>
            <a:graphicFrameLocks noGrp="1"/>
          </p:cNvGraphicFramePr>
          <p:nvPr>
            <p:extLst>
              <p:ext uri="{D42A27DB-BD31-4B8C-83A1-F6EECF244321}">
                <p14:modId xmlns:p14="http://schemas.microsoft.com/office/powerpoint/2010/main" val="3253051934"/>
              </p:ext>
            </p:extLst>
          </p:nvPr>
        </p:nvGraphicFramePr>
        <p:xfrm>
          <a:off x="2999901" y="4226324"/>
          <a:ext cx="2518736" cy="1844870"/>
        </p:xfrm>
        <a:graphic>
          <a:graphicData uri="http://schemas.openxmlformats.org/drawingml/2006/table">
            <a:tbl>
              <a:tblPr firstRow="1" bandRow="1">
                <a:tableStyleId>{5940675A-B579-460E-94D1-54222C63F5DA}</a:tableStyleId>
              </a:tblPr>
              <a:tblGrid>
                <a:gridCol w="2518736">
                  <a:extLst>
                    <a:ext uri="{9D8B030D-6E8A-4147-A177-3AD203B41FA5}">
                      <a16:colId xmlns:a16="http://schemas.microsoft.com/office/drawing/2014/main" val="2967278569"/>
                    </a:ext>
                  </a:extLst>
                </a:gridCol>
              </a:tblGrid>
              <a:tr h="1844870">
                <a:tc>
                  <a:txBody>
                    <a:bodyPr/>
                    <a:lstStyle/>
                    <a:p>
                      <a:r>
                        <a:rPr lang="en-GB" dirty="0" err="1">
                          <a:solidFill>
                            <a:schemeClr val="accent5">
                              <a:lumMod val="50000"/>
                            </a:schemeClr>
                          </a:solidFill>
                        </a:rPr>
                        <a:t>Vorne</a:t>
                      </a:r>
                      <a:r>
                        <a:rPr lang="en-GB" dirty="0">
                          <a:solidFill>
                            <a:schemeClr val="accent5">
                              <a:lumMod val="50000"/>
                            </a:schemeClr>
                          </a:solidFill>
                        </a:rPr>
                        <a:t> </a:t>
                      </a:r>
                      <a:r>
                        <a:rPr lang="en-GB" dirty="0" err="1">
                          <a:solidFill>
                            <a:schemeClr val="accent5">
                              <a:lumMod val="50000"/>
                            </a:schemeClr>
                          </a:solidFill>
                        </a:rPr>
                        <a:t>rechts</a:t>
                      </a:r>
                      <a:endParaRPr lang="en-GB" dirty="0">
                        <a:solidFill>
                          <a:schemeClr val="accent5">
                            <a:lumMod val="50000"/>
                          </a:schemeClr>
                        </a:solidFill>
                      </a:endParaRPr>
                    </a:p>
                  </a:txBody>
                  <a:tcPr/>
                </a:tc>
                <a:extLst>
                  <a:ext uri="{0D108BD9-81ED-4DB2-BD59-A6C34878D82A}">
                    <a16:rowId xmlns:a16="http://schemas.microsoft.com/office/drawing/2014/main" val="3714229538"/>
                  </a:ext>
                </a:extLst>
              </a:tr>
            </a:tbl>
          </a:graphicData>
        </a:graphic>
      </p:graphicFrame>
      <p:pic>
        <p:nvPicPr>
          <p:cNvPr id="1046" name="Picture 22" descr="Coffee, Cafe, Cafeteria, Drink, Beverage, Morning">
            <a:extLst>
              <a:ext uri="{FF2B5EF4-FFF2-40B4-BE49-F238E27FC236}">
                <a16:creationId xmlns:a16="http://schemas.microsoft.com/office/drawing/2014/main" id="{BAABC83C-A8B5-48B1-A198-0792DC1489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194"/>
          <a:stretch/>
        </p:blipFill>
        <p:spPr bwMode="auto">
          <a:xfrm>
            <a:off x="4125772" y="4226324"/>
            <a:ext cx="1236152" cy="17176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Speech, Balloon, Talk, Bubble, Moderation, Discussion">
            <a:extLst>
              <a:ext uri="{FF2B5EF4-FFF2-40B4-BE49-F238E27FC236}">
                <a16:creationId xmlns:a16="http://schemas.microsoft.com/office/drawing/2014/main" id="{1A4D83B3-BF0C-4A38-9CE8-E30DF7467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39363" y="2641317"/>
            <a:ext cx="3426814" cy="34268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 name="Table 9">
            <a:extLst>
              <a:ext uri="{FF2B5EF4-FFF2-40B4-BE49-F238E27FC236}">
                <a16:creationId xmlns:a16="http://schemas.microsoft.com/office/drawing/2014/main" id="{F4E99B7F-812D-473B-967D-D9DC3511154E}"/>
              </a:ext>
            </a:extLst>
          </p:cNvPr>
          <p:cNvGraphicFramePr>
            <a:graphicFrameLocks noGrp="1"/>
          </p:cNvGraphicFramePr>
          <p:nvPr>
            <p:extLst>
              <p:ext uri="{D42A27DB-BD31-4B8C-83A1-F6EECF244321}">
                <p14:modId xmlns:p14="http://schemas.microsoft.com/office/powerpoint/2010/main" val="1826186717"/>
              </p:ext>
            </p:extLst>
          </p:nvPr>
        </p:nvGraphicFramePr>
        <p:xfrm>
          <a:off x="6536708" y="4223262"/>
          <a:ext cx="2518736" cy="1844870"/>
        </p:xfrm>
        <a:graphic>
          <a:graphicData uri="http://schemas.openxmlformats.org/drawingml/2006/table">
            <a:tbl>
              <a:tblPr firstRow="1" bandRow="1">
                <a:tableStyleId>{5940675A-B579-460E-94D1-54222C63F5DA}</a:tableStyleId>
              </a:tblPr>
              <a:tblGrid>
                <a:gridCol w="2518736">
                  <a:extLst>
                    <a:ext uri="{9D8B030D-6E8A-4147-A177-3AD203B41FA5}">
                      <a16:colId xmlns:a16="http://schemas.microsoft.com/office/drawing/2014/main" val="2967278569"/>
                    </a:ext>
                  </a:extLst>
                </a:gridCol>
              </a:tblGrid>
              <a:tr h="1844870">
                <a:tc>
                  <a:txBody>
                    <a:bodyPr/>
                    <a:lstStyle/>
                    <a:p>
                      <a:r>
                        <a:rPr lang="en-GB" dirty="0" err="1">
                          <a:solidFill>
                            <a:schemeClr val="accent5">
                              <a:lumMod val="50000"/>
                            </a:schemeClr>
                          </a:solidFill>
                        </a:rPr>
                        <a:t>Hinten</a:t>
                      </a:r>
                      <a:r>
                        <a:rPr lang="en-GB" dirty="0">
                          <a:solidFill>
                            <a:schemeClr val="accent5">
                              <a:lumMod val="50000"/>
                            </a:schemeClr>
                          </a:solidFill>
                        </a:rPr>
                        <a:t> links</a:t>
                      </a:r>
                    </a:p>
                  </a:txBody>
                  <a:tcPr/>
                </a:tc>
                <a:extLst>
                  <a:ext uri="{0D108BD9-81ED-4DB2-BD59-A6C34878D82A}">
                    <a16:rowId xmlns:a16="http://schemas.microsoft.com/office/drawing/2014/main" val="3714229538"/>
                  </a:ext>
                </a:extLst>
              </a:tr>
            </a:tbl>
          </a:graphicData>
        </a:graphic>
      </p:graphicFrame>
      <p:pic>
        <p:nvPicPr>
          <p:cNvPr id="1052" name="Picture 28" descr="Todo, List, Terminal Board, Check Off, Hook, Ok, Check">
            <a:extLst>
              <a:ext uri="{FF2B5EF4-FFF2-40B4-BE49-F238E27FC236}">
                <a16:creationId xmlns:a16="http://schemas.microsoft.com/office/drawing/2014/main" id="{503F5CF4-A896-463D-BC36-6C562779E1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6076" y="4544699"/>
            <a:ext cx="1007681" cy="139257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719E1181-5989-4555-8993-CF0977249943}"/>
              </a:ext>
            </a:extLst>
          </p:cNvPr>
          <p:cNvSpPr txBox="1"/>
          <p:nvPr/>
        </p:nvSpPr>
        <p:spPr>
          <a:xfrm>
            <a:off x="3107701" y="5133388"/>
            <a:ext cx="1132958" cy="646331"/>
          </a:xfrm>
          <a:prstGeom prst="rect">
            <a:avLst/>
          </a:prstGeom>
          <a:noFill/>
        </p:spPr>
        <p:txBody>
          <a:bodyPr wrap="square" rtlCol="0">
            <a:spAutoFit/>
          </a:bodyPr>
          <a:lstStyle/>
          <a:p>
            <a:pPr algn="l"/>
            <a:r>
              <a:rPr lang="en-GB" dirty="0">
                <a:solidFill>
                  <a:schemeClr val="accent5">
                    <a:lumMod val="50000"/>
                  </a:schemeClr>
                </a:solidFill>
              </a:rPr>
              <a:t>[coffee, is hot]</a:t>
            </a:r>
          </a:p>
        </p:txBody>
      </p:sp>
      <p:sp>
        <p:nvSpPr>
          <p:cNvPr id="38" name="TextBox 37">
            <a:extLst>
              <a:ext uri="{FF2B5EF4-FFF2-40B4-BE49-F238E27FC236}">
                <a16:creationId xmlns:a16="http://schemas.microsoft.com/office/drawing/2014/main" id="{6D754286-84A0-422C-AD22-3A509DA36C31}"/>
              </a:ext>
            </a:extLst>
          </p:cNvPr>
          <p:cNvSpPr txBox="1"/>
          <p:nvPr/>
        </p:nvSpPr>
        <p:spPr>
          <a:xfrm>
            <a:off x="6584762" y="4998857"/>
            <a:ext cx="1132958" cy="646331"/>
          </a:xfrm>
          <a:prstGeom prst="rect">
            <a:avLst/>
          </a:prstGeom>
          <a:noFill/>
        </p:spPr>
        <p:txBody>
          <a:bodyPr wrap="square" rtlCol="0">
            <a:spAutoFit/>
          </a:bodyPr>
          <a:lstStyle/>
          <a:p>
            <a:pPr algn="l"/>
            <a:r>
              <a:rPr lang="en-GB" dirty="0">
                <a:solidFill>
                  <a:schemeClr val="accent5">
                    <a:lumMod val="50000"/>
                  </a:schemeClr>
                </a:solidFill>
              </a:rPr>
              <a:t>[list, is long]</a:t>
            </a:r>
          </a:p>
        </p:txBody>
      </p:sp>
      <p:sp>
        <p:nvSpPr>
          <p:cNvPr id="39" name="TextBox 38">
            <a:extLst>
              <a:ext uri="{FF2B5EF4-FFF2-40B4-BE49-F238E27FC236}">
                <a16:creationId xmlns:a16="http://schemas.microsoft.com/office/drawing/2014/main" id="{904A409E-97FD-4FA5-BD8D-D41F79F2B4A1}"/>
              </a:ext>
            </a:extLst>
          </p:cNvPr>
          <p:cNvSpPr txBox="1"/>
          <p:nvPr/>
        </p:nvSpPr>
        <p:spPr>
          <a:xfrm>
            <a:off x="7987015" y="2941283"/>
            <a:ext cx="1801178" cy="923330"/>
          </a:xfrm>
          <a:prstGeom prst="rect">
            <a:avLst/>
          </a:prstGeom>
          <a:noFill/>
        </p:spPr>
        <p:txBody>
          <a:bodyPr wrap="square" rtlCol="0">
            <a:spAutoFit/>
          </a:bodyPr>
          <a:lstStyle/>
          <a:p>
            <a:pPr algn="ctr"/>
            <a:r>
              <a:rPr lang="en-GB" dirty="0" err="1">
                <a:solidFill>
                  <a:schemeClr val="accent5">
                    <a:lumMod val="50000"/>
                  </a:schemeClr>
                </a:solidFill>
              </a:rPr>
              <a:t>Hinten</a:t>
            </a:r>
            <a:r>
              <a:rPr lang="en-GB" dirty="0">
                <a:solidFill>
                  <a:schemeClr val="accent5">
                    <a:lumMod val="50000"/>
                  </a:schemeClr>
                </a:solidFill>
              </a:rPr>
              <a:t> links </a:t>
            </a:r>
            <a:r>
              <a:rPr lang="en-GB" dirty="0" err="1">
                <a:solidFill>
                  <a:schemeClr val="accent5">
                    <a:lumMod val="50000"/>
                  </a:schemeClr>
                </a:solidFill>
              </a:rPr>
              <a:t>ist</a:t>
            </a:r>
            <a:r>
              <a:rPr lang="en-GB" dirty="0">
                <a:solidFill>
                  <a:schemeClr val="accent5">
                    <a:lumMod val="50000"/>
                  </a:schemeClr>
                </a:solidFill>
              </a:rPr>
              <a:t> </a:t>
            </a:r>
            <a:r>
              <a:rPr lang="en-GB" dirty="0" err="1">
                <a:solidFill>
                  <a:schemeClr val="accent5">
                    <a:lumMod val="50000"/>
                  </a:schemeClr>
                </a:solidFill>
              </a:rPr>
              <a:t>eine</a:t>
            </a:r>
            <a:r>
              <a:rPr lang="en-GB" dirty="0">
                <a:solidFill>
                  <a:schemeClr val="accent5">
                    <a:lumMod val="50000"/>
                  </a:schemeClr>
                </a:solidFill>
              </a:rPr>
              <a:t> </a:t>
            </a:r>
            <a:r>
              <a:rPr lang="en-GB" dirty="0" err="1">
                <a:solidFill>
                  <a:schemeClr val="accent5">
                    <a:lumMod val="50000"/>
                  </a:schemeClr>
                </a:solidFill>
              </a:rPr>
              <a:t>Liste</a:t>
            </a:r>
            <a:r>
              <a:rPr lang="en-GB" dirty="0">
                <a:solidFill>
                  <a:schemeClr val="accent5">
                    <a:lumMod val="50000"/>
                  </a:schemeClr>
                </a:solidFill>
              </a:rPr>
              <a:t>, die lang </a:t>
            </a:r>
            <a:r>
              <a:rPr lang="en-GB" dirty="0" err="1">
                <a:solidFill>
                  <a:schemeClr val="accent5">
                    <a:lumMod val="50000"/>
                  </a:schemeClr>
                </a:solidFill>
              </a:rPr>
              <a:t>ist</a:t>
            </a:r>
            <a:r>
              <a:rPr lang="en-GB" dirty="0">
                <a:solidFill>
                  <a:schemeClr val="accent5">
                    <a:lumMod val="50000"/>
                  </a:schemeClr>
                </a:solidFill>
              </a:rPr>
              <a:t>.</a:t>
            </a:r>
          </a:p>
        </p:txBody>
      </p:sp>
      <p:sp>
        <p:nvSpPr>
          <p:cNvPr id="13" name="TextBox 12">
            <a:extLst>
              <a:ext uri="{FF2B5EF4-FFF2-40B4-BE49-F238E27FC236}">
                <a16:creationId xmlns:a16="http://schemas.microsoft.com/office/drawing/2014/main" id="{D204E25A-9CCD-4894-9AB7-5E87FCF7C790}"/>
              </a:ext>
            </a:extLst>
          </p:cNvPr>
          <p:cNvSpPr txBox="1"/>
          <p:nvPr/>
        </p:nvSpPr>
        <p:spPr>
          <a:xfrm>
            <a:off x="198743" y="2931973"/>
            <a:ext cx="1698952" cy="461665"/>
          </a:xfrm>
          <a:prstGeom prst="rect">
            <a:avLst/>
          </a:prstGeom>
          <a:noFill/>
        </p:spPr>
        <p:txBody>
          <a:bodyPr wrap="square" rtlCol="0">
            <a:spAutoFit/>
          </a:bodyPr>
          <a:lstStyle/>
          <a:p>
            <a:pPr algn="l"/>
            <a:r>
              <a:rPr lang="en-GB" sz="2400" dirty="0">
                <a:solidFill>
                  <a:schemeClr val="accent5">
                    <a:lumMod val="50000"/>
                  </a:schemeClr>
                </a:solidFill>
              </a:rPr>
              <a:t>Person A</a:t>
            </a:r>
          </a:p>
        </p:txBody>
      </p:sp>
      <p:sp>
        <p:nvSpPr>
          <p:cNvPr id="41" name="TextBox 40">
            <a:extLst>
              <a:ext uri="{FF2B5EF4-FFF2-40B4-BE49-F238E27FC236}">
                <a16:creationId xmlns:a16="http://schemas.microsoft.com/office/drawing/2014/main" id="{6C81EBBB-EA68-48A0-A11F-17A51B1ED6B1}"/>
              </a:ext>
            </a:extLst>
          </p:cNvPr>
          <p:cNvSpPr txBox="1"/>
          <p:nvPr/>
        </p:nvSpPr>
        <p:spPr>
          <a:xfrm>
            <a:off x="10216701" y="2931973"/>
            <a:ext cx="1698952" cy="461665"/>
          </a:xfrm>
          <a:prstGeom prst="rect">
            <a:avLst/>
          </a:prstGeom>
          <a:noFill/>
        </p:spPr>
        <p:txBody>
          <a:bodyPr wrap="square" rtlCol="0">
            <a:spAutoFit/>
          </a:bodyPr>
          <a:lstStyle/>
          <a:p>
            <a:pPr algn="l"/>
            <a:r>
              <a:rPr lang="en-GB" sz="2400" dirty="0">
                <a:solidFill>
                  <a:schemeClr val="accent5">
                    <a:lumMod val="50000"/>
                  </a:schemeClr>
                </a:solidFill>
              </a:rPr>
              <a:t>Person B</a:t>
            </a:r>
          </a:p>
        </p:txBody>
      </p:sp>
    </p:spTree>
    <p:extLst>
      <p:ext uri="{BB962C8B-B14F-4D97-AF65-F5344CB8AC3E}">
        <p14:creationId xmlns:p14="http://schemas.microsoft.com/office/powerpoint/2010/main" val="3214930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Partner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5">
            <a:extLst>
              <a:ext uri="{FF2B5EF4-FFF2-40B4-BE49-F238E27FC236}">
                <a16:creationId xmlns:a16="http://schemas.microsoft.com/office/drawing/2014/main" id="{56724ECA-F6D0-4A8E-9151-0925C932934C}"/>
              </a:ext>
            </a:extLst>
          </p:cNvPr>
          <p:cNvGraphicFramePr>
            <a:graphicFrameLocks noGrp="1"/>
          </p:cNvGraphicFramePr>
          <p:nvPr>
            <p:extLst>
              <p:ext uri="{D42A27DB-BD31-4B8C-83A1-F6EECF244321}">
                <p14:modId xmlns:p14="http://schemas.microsoft.com/office/powerpoint/2010/main" val="3436769194"/>
              </p:ext>
            </p:extLst>
          </p:nvPr>
        </p:nvGraphicFramePr>
        <p:xfrm>
          <a:off x="2146300" y="1296000"/>
          <a:ext cx="8127999" cy="4931835"/>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1458975334"/>
                    </a:ext>
                  </a:extLst>
                </a:gridCol>
                <a:gridCol w="2709333">
                  <a:extLst>
                    <a:ext uri="{9D8B030D-6E8A-4147-A177-3AD203B41FA5}">
                      <a16:colId xmlns:a16="http://schemas.microsoft.com/office/drawing/2014/main" val="835401254"/>
                    </a:ext>
                  </a:extLst>
                </a:gridCol>
                <a:gridCol w="2709333">
                  <a:extLst>
                    <a:ext uri="{9D8B030D-6E8A-4147-A177-3AD203B41FA5}">
                      <a16:colId xmlns:a16="http://schemas.microsoft.com/office/drawing/2014/main" val="2820962507"/>
                    </a:ext>
                  </a:extLst>
                </a:gridCol>
              </a:tblGrid>
              <a:tr h="1643945">
                <a:tc>
                  <a:txBody>
                    <a:bodyPr/>
                    <a:lstStyle/>
                    <a:p>
                      <a:r>
                        <a:rPr lang="en-GB" sz="2000" dirty="0" err="1">
                          <a:solidFill>
                            <a:schemeClr val="accent5">
                              <a:lumMod val="50000"/>
                            </a:schemeClr>
                          </a:solidFill>
                        </a:rPr>
                        <a:t>Hinten</a:t>
                      </a:r>
                      <a:r>
                        <a:rPr lang="en-GB" sz="2000" dirty="0">
                          <a:solidFill>
                            <a:schemeClr val="accent5">
                              <a:lumMod val="50000"/>
                            </a:schemeClr>
                          </a:solidFill>
                        </a:rPr>
                        <a:t> links</a:t>
                      </a:r>
                    </a:p>
                  </a:txBody>
                  <a:tcPr/>
                </a:tc>
                <a:tc>
                  <a:txBody>
                    <a:bodyPr/>
                    <a:lstStyle/>
                    <a:p>
                      <a:r>
                        <a:rPr lang="en-GB" sz="2000" dirty="0" err="1">
                          <a:solidFill>
                            <a:schemeClr val="accent5">
                              <a:lumMod val="50000"/>
                            </a:schemeClr>
                          </a:solidFill>
                        </a:rPr>
                        <a:t>Hinten</a:t>
                      </a:r>
                      <a:r>
                        <a:rPr lang="en-GB" sz="2000" dirty="0">
                          <a:solidFill>
                            <a:schemeClr val="accent5">
                              <a:lumMod val="50000"/>
                            </a:schemeClr>
                          </a:solidFill>
                        </a:rPr>
                        <a:t> in der Mitte</a:t>
                      </a:r>
                    </a:p>
                  </a:txBody>
                  <a:tcPr/>
                </a:tc>
                <a:tc>
                  <a:txBody>
                    <a:bodyPr/>
                    <a:lstStyle/>
                    <a:p>
                      <a:r>
                        <a:rPr lang="en-GB" sz="2000" dirty="0" err="1">
                          <a:solidFill>
                            <a:schemeClr val="accent5">
                              <a:lumMod val="50000"/>
                            </a:schemeClr>
                          </a:solidFill>
                        </a:rPr>
                        <a:t>Hinten</a:t>
                      </a:r>
                      <a:r>
                        <a:rPr lang="en-GB" sz="2000" dirty="0">
                          <a:solidFill>
                            <a:schemeClr val="accent5">
                              <a:lumMod val="50000"/>
                            </a:schemeClr>
                          </a:solidFill>
                        </a:rPr>
                        <a:t> </a:t>
                      </a:r>
                      <a:r>
                        <a:rPr lang="en-GB" sz="2000" dirty="0" err="1">
                          <a:solidFill>
                            <a:schemeClr val="accent5">
                              <a:lumMod val="50000"/>
                            </a:schemeClr>
                          </a:solidFill>
                        </a:rPr>
                        <a:t>rechts</a:t>
                      </a:r>
                      <a:endParaRPr lang="en-GB" sz="2000" dirty="0">
                        <a:solidFill>
                          <a:schemeClr val="accent5">
                            <a:lumMod val="50000"/>
                          </a:schemeClr>
                        </a:solidFill>
                      </a:endParaRPr>
                    </a:p>
                  </a:txBody>
                  <a:tcPr/>
                </a:tc>
                <a:extLst>
                  <a:ext uri="{0D108BD9-81ED-4DB2-BD59-A6C34878D82A}">
                    <a16:rowId xmlns:a16="http://schemas.microsoft.com/office/drawing/2014/main" val="240439134"/>
                  </a:ext>
                </a:extLst>
              </a:tr>
              <a:tr h="1643945">
                <a:tc>
                  <a:txBody>
                    <a:bodyPr/>
                    <a:lstStyle/>
                    <a:p>
                      <a:r>
                        <a:rPr lang="en-GB" sz="2000" dirty="0">
                          <a:solidFill>
                            <a:schemeClr val="accent5">
                              <a:lumMod val="50000"/>
                            </a:schemeClr>
                          </a:solidFill>
                        </a:rPr>
                        <a:t>Mitte links</a:t>
                      </a:r>
                    </a:p>
                  </a:txBody>
                  <a:tcPr/>
                </a:tc>
                <a:tc>
                  <a:txBody>
                    <a:bodyPr/>
                    <a:lstStyle/>
                    <a:p>
                      <a:r>
                        <a:rPr lang="en-GB" sz="2000" dirty="0" err="1">
                          <a:solidFill>
                            <a:schemeClr val="accent5">
                              <a:lumMod val="50000"/>
                            </a:schemeClr>
                          </a:solidFill>
                        </a:rPr>
                        <a:t>ganz</a:t>
                      </a:r>
                      <a:r>
                        <a:rPr lang="en-GB" sz="2000" dirty="0">
                          <a:solidFill>
                            <a:schemeClr val="accent5">
                              <a:lumMod val="50000"/>
                            </a:schemeClr>
                          </a:solidFill>
                        </a:rPr>
                        <a:t> in der Mitte</a:t>
                      </a:r>
                    </a:p>
                    <a:p>
                      <a:endParaRPr lang="en-GB" sz="2000" dirty="0">
                        <a:solidFill>
                          <a:schemeClr val="accent5">
                            <a:lumMod val="50000"/>
                          </a:schemeClr>
                        </a:solidFill>
                      </a:endParaRPr>
                    </a:p>
                    <a:p>
                      <a:endParaRPr lang="en-GB" sz="2000" dirty="0">
                        <a:solidFill>
                          <a:schemeClr val="accent5">
                            <a:lumMod val="50000"/>
                          </a:schemeClr>
                        </a:solidFill>
                      </a:endParaRPr>
                    </a:p>
                    <a:p>
                      <a:endParaRPr lang="en-GB" sz="2000" dirty="0">
                        <a:solidFill>
                          <a:schemeClr val="accent5">
                            <a:lumMod val="50000"/>
                          </a:schemeClr>
                        </a:solidFill>
                      </a:endParaRPr>
                    </a:p>
                  </a:txBody>
                  <a:tcPr/>
                </a:tc>
                <a:tc>
                  <a:txBody>
                    <a:bodyPr/>
                    <a:lstStyle/>
                    <a:p>
                      <a:r>
                        <a:rPr lang="en-GB" sz="2000" dirty="0">
                          <a:solidFill>
                            <a:schemeClr val="accent5">
                              <a:lumMod val="50000"/>
                            </a:schemeClr>
                          </a:solidFill>
                        </a:rPr>
                        <a:t>Mitte </a:t>
                      </a:r>
                      <a:r>
                        <a:rPr lang="en-GB" sz="2000" dirty="0" err="1">
                          <a:solidFill>
                            <a:schemeClr val="accent5">
                              <a:lumMod val="50000"/>
                            </a:schemeClr>
                          </a:solidFill>
                        </a:rPr>
                        <a:t>rechts</a:t>
                      </a:r>
                      <a:endParaRPr lang="en-GB" sz="2000" dirty="0">
                        <a:solidFill>
                          <a:schemeClr val="accent5">
                            <a:lumMod val="50000"/>
                          </a:schemeClr>
                        </a:solidFill>
                      </a:endParaRPr>
                    </a:p>
                  </a:txBody>
                  <a:tcPr/>
                </a:tc>
                <a:extLst>
                  <a:ext uri="{0D108BD9-81ED-4DB2-BD59-A6C34878D82A}">
                    <a16:rowId xmlns:a16="http://schemas.microsoft.com/office/drawing/2014/main" val="352403618"/>
                  </a:ext>
                </a:extLst>
              </a:tr>
              <a:tr h="1643945">
                <a:tc>
                  <a:txBody>
                    <a:bodyPr/>
                    <a:lstStyle/>
                    <a:p>
                      <a:r>
                        <a:rPr lang="en-GB" sz="2000" dirty="0" err="1">
                          <a:solidFill>
                            <a:schemeClr val="accent5">
                              <a:lumMod val="50000"/>
                            </a:schemeClr>
                          </a:solidFill>
                        </a:rPr>
                        <a:t>Vorne</a:t>
                      </a:r>
                      <a:r>
                        <a:rPr lang="en-GB" sz="2000" dirty="0">
                          <a:solidFill>
                            <a:schemeClr val="accent5">
                              <a:lumMod val="50000"/>
                            </a:schemeClr>
                          </a:solidFill>
                        </a:rPr>
                        <a:t> links</a:t>
                      </a:r>
                    </a:p>
                  </a:txBody>
                  <a:tcPr/>
                </a:tc>
                <a:tc>
                  <a:txBody>
                    <a:bodyPr/>
                    <a:lstStyle/>
                    <a:p>
                      <a:r>
                        <a:rPr lang="en-GB" sz="2000" dirty="0" err="1">
                          <a:solidFill>
                            <a:schemeClr val="accent5">
                              <a:lumMod val="50000"/>
                            </a:schemeClr>
                          </a:solidFill>
                        </a:rPr>
                        <a:t>Vorne</a:t>
                      </a:r>
                      <a:r>
                        <a:rPr lang="en-GB" sz="2000" dirty="0">
                          <a:solidFill>
                            <a:schemeClr val="accent5">
                              <a:lumMod val="50000"/>
                            </a:schemeClr>
                          </a:solidFill>
                        </a:rPr>
                        <a:t> in der Mitte</a:t>
                      </a:r>
                    </a:p>
                  </a:txBody>
                  <a:tcPr/>
                </a:tc>
                <a:tc>
                  <a:txBody>
                    <a:bodyPr/>
                    <a:lstStyle/>
                    <a:p>
                      <a:r>
                        <a:rPr lang="en-GB" sz="2000" dirty="0" err="1">
                          <a:solidFill>
                            <a:schemeClr val="accent5">
                              <a:lumMod val="50000"/>
                            </a:schemeClr>
                          </a:solidFill>
                        </a:rPr>
                        <a:t>Vorne</a:t>
                      </a:r>
                      <a:r>
                        <a:rPr lang="en-GB" sz="2000" dirty="0">
                          <a:solidFill>
                            <a:schemeClr val="accent5">
                              <a:lumMod val="50000"/>
                            </a:schemeClr>
                          </a:solidFill>
                        </a:rPr>
                        <a:t> </a:t>
                      </a:r>
                      <a:r>
                        <a:rPr lang="en-GB" sz="2000" dirty="0" err="1">
                          <a:solidFill>
                            <a:schemeClr val="accent5">
                              <a:lumMod val="50000"/>
                            </a:schemeClr>
                          </a:solidFill>
                        </a:rPr>
                        <a:t>rechts</a:t>
                      </a:r>
                      <a:endParaRPr lang="en-GB" sz="2000" dirty="0">
                        <a:solidFill>
                          <a:schemeClr val="accent5">
                            <a:lumMod val="50000"/>
                          </a:schemeClr>
                        </a:solidFill>
                      </a:endParaRPr>
                    </a:p>
                  </a:txBody>
                  <a:tcPr/>
                </a:tc>
                <a:extLst>
                  <a:ext uri="{0D108BD9-81ED-4DB2-BD59-A6C34878D82A}">
                    <a16:rowId xmlns:a16="http://schemas.microsoft.com/office/drawing/2014/main" val="3524767417"/>
                  </a:ext>
                </a:extLst>
              </a:tr>
            </a:tbl>
          </a:graphicData>
        </a:graphic>
      </p:graphicFrame>
      <p:pic>
        <p:nvPicPr>
          <p:cNvPr id="1026" name="Picture 2" descr="Chair, Blue, Antique, Furniture, Kitchen, Pub, Wood">
            <a:extLst>
              <a:ext uri="{FF2B5EF4-FFF2-40B4-BE49-F238E27FC236}">
                <a16:creationId xmlns:a16="http://schemas.microsoft.com/office/drawing/2014/main" id="{E65EFA36-9D04-4E09-92B0-5593E97C02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6689" y="1641707"/>
            <a:ext cx="421761" cy="707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d, Furniture, Bedroom, Four Poster, Four-Poster">
            <a:extLst>
              <a:ext uri="{FF2B5EF4-FFF2-40B4-BE49-F238E27FC236}">
                <a16:creationId xmlns:a16="http://schemas.microsoft.com/office/drawing/2014/main" id="{4432C5E8-00A5-41F5-B03E-36DF2FE4F2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403600" y="1730607"/>
            <a:ext cx="1217807" cy="707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n, Dog, Walking, Animals, Small Dog, Pet, Each, Pets">
            <a:extLst>
              <a:ext uri="{FF2B5EF4-FFF2-40B4-BE49-F238E27FC236}">
                <a16:creationId xmlns:a16="http://schemas.microsoft.com/office/drawing/2014/main" id="{CFCAC806-510E-4805-81C6-2320A70003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7476" y="3260774"/>
            <a:ext cx="1292224" cy="13187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AC6298-E8E8-4057-9187-3DBB108AEA9B}"/>
              </a:ext>
            </a:extLst>
          </p:cNvPr>
          <p:cNvSpPr txBox="1"/>
          <p:nvPr/>
        </p:nvSpPr>
        <p:spPr>
          <a:xfrm>
            <a:off x="6350000" y="3493075"/>
            <a:ext cx="1292224" cy="707886"/>
          </a:xfrm>
          <a:prstGeom prst="rect">
            <a:avLst/>
          </a:prstGeom>
          <a:noFill/>
        </p:spPr>
        <p:txBody>
          <a:bodyPr wrap="square" rtlCol="0">
            <a:spAutoFit/>
          </a:bodyPr>
          <a:lstStyle/>
          <a:p>
            <a:pPr algn="l"/>
            <a:r>
              <a:rPr lang="en-GB" sz="2000" dirty="0">
                <a:solidFill>
                  <a:schemeClr val="accent5">
                    <a:lumMod val="50000"/>
                  </a:schemeClr>
                </a:solidFill>
              </a:rPr>
              <a:t>[man, has dog]</a:t>
            </a:r>
          </a:p>
        </p:txBody>
      </p:sp>
      <p:sp>
        <p:nvSpPr>
          <p:cNvPr id="11" name="TextBox 10">
            <a:extLst>
              <a:ext uri="{FF2B5EF4-FFF2-40B4-BE49-F238E27FC236}">
                <a16:creationId xmlns:a16="http://schemas.microsoft.com/office/drawing/2014/main" id="{46A3EFE2-CF47-4075-B8DE-86322D045015}"/>
              </a:ext>
            </a:extLst>
          </p:cNvPr>
          <p:cNvSpPr txBox="1"/>
          <p:nvPr/>
        </p:nvSpPr>
        <p:spPr>
          <a:xfrm>
            <a:off x="2069617" y="2584109"/>
            <a:ext cx="2999286" cy="400110"/>
          </a:xfrm>
          <a:prstGeom prst="rect">
            <a:avLst/>
          </a:prstGeom>
          <a:noFill/>
        </p:spPr>
        <p:txBody>
          <a:bodyPr wrap="square" rtlCol="0">
            <a:spAutoFit/>
          </a:bodyPr>
          <a:lstStyle/>
          <a:p>
            <a:pPr algn="l"/>
            <a:r>
              <a:rPr lang="en-GB" sz="2000" dirty="0">
                <a:solidFill>
                  <a:schemeClr val="accent5">
                    <a:lumMod val="50000"/>
                  </a:schemeClr>
                </a:solidFill>
              </a:rPr>
              <a:t>[chair, is next to bed]</a:t>
            </a:r>
          </a:p>
        </p:txBody>
      </p:sp>
      <p:pic>
        <p:nvPicPr>
          <p:cNvPr id="1032" name="Picture 8" descr="Woman, Female, Girl, Human, People, Person, Silhouette">
            <a:extLst>
              <a:ext uri="{FF2B5EF4-FFF2-40B4-BE49-F238E27FC236}">
                <a16:creationId xmlns:a16="http://schemas.microsoft.com/office/drawing/2014/main" id="{F29204FC-DE1B-421F-83D7-1BA637CCA8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8764" y="1419647"/>
            <a:ext cx="728385" cy="14567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oral, Flower, Leaf, Leafy, Leaves, Petal, Plant, Rose">
            <a:extLst>
              <a:ext uri="{FF2B5EF4-FFF2-40B4-BE49-F238E27FC236}">
                <a16:creationId xmlns:a16="http://schemas.microsoft.com/office/drawing/2014/main" id="{A9636206-1D7D-4CC8-93FB-0104204DE84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5904" b="28054"/>
          <a:stretch/>
        </p:blipFill>
        <p:spPr bwMode="auto">
          <a:xfrm>
            <a:off x="9090538" y="1332232"/>
            <a:ext cx="465652" cy="7967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63DDCAB-2565-4764-AD5D-97A262896CC4}"/>
              </a:ext>
            </a:extLst>
          </p:cNvPr>
          <p:cNvSpPr txBox="1"/>
          <p:nvPr/>
        </p:nvSpPr>
        <p:spPr>
          <a:xfrm>
            <a:off x="7726316" y="2084532"/>
            <a:ext cx="1622447" cy="707886"/>
          </a:xfrm>
          <a:prstGeom prst="rect">
            <a:avLst/>
          </a:prstGeom>
          <a:noFill/>
        </p:spPr>
        <p:txBody>
          <a:bodyPr wrap="square" rtlCol="0">
            <a:spAutoFit/>
          </a:bodyPr>
          <a:lstStyle/>
          <a:p>
            <a:pPr algn="l"/>
            <a:r>
              <a:rPr lang="en-GB" sz="2000" dirty="0">
                <a:solidFill>
                  <a:schemeClr val="accent5">
                    <a:lumMod val="50000"/>
                  </a:schemeClr>
                </a:solidFill>
              </a:rPr>
              <a:t>[woman, has flower]</a:t>
            </a:r>
          </a:p>
        </p:txBody>
      </p:sp>
      <p:pic>
        <p:nvPicPr>
          <p:cNvPr id="1036" name="Picture 12" descr="Fire, Camp, Bonfire, Wood, Heat, Flames, Warmth">
            <a:extLst>
              <a:ext uri="{FF2B5EF4-FFF2-40B4-BE49-F238E27FC236}">
                <a16:creationId xmlns:a16="http://schemas.microsoft.com/office/drawing/2014/main" id="{9FC4EE57-A2C5-44D8-B3D1-78571BAE64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66053" y="1550751"/>
            <a:ext cx="995065" cy="138310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970F2C9-B738-4463-947D-5E1F47F9176E}"/>
              </a:ext>
            </a:extLst>
          </p:cNvPr>
          <p:cNvSpPr txBox="1"/>
          <p:nvPr/>
        </p:nvSpPr>
        <p:spPr>
          <a:xfrm>
            <a:off x="6420126" y="2162483"/>
            <a:ext cx="1292224" cy="707886"/>
          </a:xfrm>
          <a:prstGeom prst="rect">
            <a:avLst/>
          </a:prstGeom>
          <a:noFill/>
        </p:spPr>
        <p:txBody>
          <a:bodyPr wrap="square" rtlCol="0">
            <a:spAutoFit/>
          </a:bodyPr>
          <a:lstStyle/>
          <a:p>
            <a:pPr algn="l"/>
            <a:r>
              <a:rPr lang="en-GB" sz="2000" dirty="0">
                <a:solidFill>
                  <a:schemeClr val="accent5">
                    <a:lumMod val="50000"/>
                  </a:schemeClr>
                </a:solidFill>
              </a:rPr>
              <a:t>[fire, is hot]</a:t>
            </a:r>
          </a:p>
        </p:txBody>
      </p:sp>
      <p:pic>
        <p:nvPicPr>
          <p:cNvPr id="1038" name="Picture 14" descr="Boy, Dressing, Sweater, Glasses, Wear, Shirt, Child">
            <a:extLst>
              <a:ext uri="{FF2B5EF4-FFF2-40B4-BE49-F238E27FC236}">
                <a16:creationId xmlns:a16="http://schemas.microsoft.com/office/drawing/2014/main" id="{D9E3A0AA-287C-4326-8434-56C646B055C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03600" y="3013856"/>
            <a:ext cx="1111991" cy="14478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AF1CC09-8371-493A-82DF-778922BCE714}"/>
              </a:ext>
            </a:extLst>
          </p:cNvPr>
          <p:cNvSpPr txBox="1"/>
          <p:nvPr/>
        </p:nvSpPr>
        <p:spPr>
          <a:xfrm>
            <a:off x="2181226" y="3531980"/>
            <a:ext cx="1292224" cy="1015663"/>
          </a:xfrm>
          <a:prstGeom prst="rect">
            <a:avLst/>
          </a:prstGeom>
          <a:noFill/>
        </p:spPr>
        <p:txBody>
          <a:bodyPr wrap="square" rtlCol="0">
            <a:spAutoFit/>
          </a:bodyPr>
          <a:lstStyle/>
          <a:p>
            <a:pPr algn="l"/>
            <a:r>
              <a:rPr lang="en-GB" sz="2000" dirty="0">
                <a:solidFill>
                  <a:schemeClr val="accent5">
                    <a:lumMod val="50000"/>
                  </a:schemeClr>
                </a:solidFill>
              </a:rPr>
              <a:t>[person, is getting dressed]</a:t>
            </a:r>
          </a:p>
        </p:txBody>
      </p:sp>
      <p:pic>
        <p:nvPicPr>
          <p:cNvPr id="1040" name="Picture 16" descr="Silhouette, Kung Fu, Wushu, Shaolin, Action, Active">
            <a:extLst>
              <a:ext uri="{FF2B5EF4-FFF2-40B4-BE49-F238E27FC236}">
                <a16:creationId xmlns:a16="http://schemas.microsoft.com/office/drawing/2014/main" id="{F93A6CE9-16DF-4221-817E-3AB76B5E033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90538" y="3055605"/>
            <a:ext cx="1085850" cy="14478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A385D27-7910-4CA1-86D0-2EFDDE2893B7}"/>
              </a:ext>
            </a:extLst>
          </p:cNvPr>
          <p:cNvSpPr txBox="1"/>
          <p:nvPr/>
        </p:nvSpPr>
        <p:spPr>
          <a:xfrm>
            <a:off x="7623744" y="3900059"/>
            <a:ext cx="1516510" cy="707886"/>
          </a:xfrm>
          <a:prstGeom prst="rect">
            <a:avLst/>
          </a:prstGeom>
          <a:noFill/>
        </p:spPr>
        <p:txBody>
          <a:bodyPr wrap="square" rtlCol="0">
            <a:spAutoFit/>
          </a:bodyPr>
          <a:lstStyle/>
          <a:p>
            <a:pPr algn="l"/>
            <a:r>
              <a:rPr lang="en-GB" sz="2000" dirty="0">
                <a:solidFill>
                  <a:schemeClr val="accent5">
                    <a:lumMod val="50000"/>
                  </a:schemeClr>
                </a:solidFill>
              </a:rPr>
              <a:t>[someone, is active]</a:t>
            </a:r>
          </a:p>
        </p:txBody>
      </p:sp>
      <p:pic>
        <p:nvPicPr>
          <p:cNvPr id="1042" name="Picture 18" descr="Candles, Cake, Party, Happy, Boy, Son, Celebration">
            <a:extLst>
              <a:ext uri="{FF2B5EF4-FFF2-40B4-BE49-F238E27FC236}">
                <a16:creationId xmlns:a16="http://schemas.microsoft.com/office/drawing/2014/main" id="{4C49E1D2-9401-4C78-B4CC-FA9CCC04AE2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03600" y="4664807"/>
            <a:ext cx="1449564" cy="130787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BBEE203-823B-4CC4-87A9-725C05B3EDCF}"/>
              </a:ext>
            </a:extLst>
          </p:cNvPr>
          <p:cNvSpPr txBox="1"/>
          <p:nvPr/>
        </p:nvSpPr>
        <p:spPr>
          <a:xfrm>
            <a:off x="2118368" y="5446141"/>
            <a:ext cx="1752932" cy="707886"/>
          </a:xfrm>
          <a:prstGeom prst="rect">
            <a:avLst/>
          </a:prstGeom>
          <a:noFill/>
        </p:spPr>
        <p:txBody>
          <a:bodyPr wrap="square" rtlCol="0">
            <a:spAutoFit/>
          </a:bodyPr>
          <a:lstStyle/>
          <a:p>
            <a:pPr algn="l"/>
            <a:r>
              <a:rPr lang="en-GB" sz="2000" dirty="0">
                <a:solidFill>
                  <a:schemeClr val="accent5">
                    <a:lumMod val="50000"/>
                  </a:schemeClr>
                </a:solidFill>
              </a:rPr>
              <a:t>[child, is celebrating]</a:t>
            </a:r>
          </a:p>
        </p:txBody>
      </p:sp>
      <p:pic>
        <p:nvPicPr>
          <p:cNvPr id="1044" name="Picture 20" descr="Log Cabin, Cottage, House, Wood, Home, Wooden, Rural">
            <a:extLst>
              <a:ext uri="{FF2B5EF4-FFF2-40B4-BE49-F238E27FC236}">
                <a16:creationId xmlns:a16="http://schemas.microsoft.com/office/drawing/2014/main" id="{E53F7D35-BFA0-47C5-B62F-CF476CCE4BF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55900" y="4906426"/>
            <a:ext cx="1516510" cy="14636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D7D01A7-E91B-41ED-B202-A62C6636EF51}"/>
              </a:ext>
            </a:extLst>
          </p:cNvPr>
          <p:cNvSpPr txBox="1"/>
          <p:nvPr/>
        </p:nvSpPr>
        <p:spPr>
          <a:xfrm>
            <a:off x="4840464" y="5053479"/>
            <a:ext cx="1420653" cy="1015663"/>
          </a:xfrm>
          <a:prstGeom prst="rect">
            <a:avLst/>
          </a:prstGeom>
          <a:noFill/>
        </p:spPr>
        <p:txBody>
          <a:bodyPr wrap="square" rtlCol="0">
            <a:spAutoFit/>
          </a:bodyPr>
          <a:lstStyle/>
          <a:p>
            <a:pPr algn="l"/>
            <a:r>
              <a:rPr lang="en-GB" sz="2000" dirty="0">
                <a:solidFill>
                  <a:schemeClr val="accent5">
                    <a:lumMod val="50000"/>
                  </a:schemeClr>
                </a:solidFill>
              </a:rPr>
              <a:t>[house, is made of wood]</a:t>
            </a:r>
          </a:p>
        </p:txBody>
      </p:sp>
      <p:pic>
        <p:nvPicPr>
          <p:cNvPr id="25" name="Picture 24" descr="A picture containing vector graphics&#10;&#10;Description automatically generated">
            <a:extLst>
              <a:ext uri="{FF2B5EF4-FFF2-40B4-BE49-F238E27FC236}">
                <a16:creationId xmlns:a16="http://schemas.microsoft.com/office/drawing/2014/main" id="{56180AA8-973D-43B2-842B-2709E98C39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9018541" y="4657014"/>
            <a:ext cx="1089973" cy="1497013"/>
          </a:xfrm>
          <a:prstGeom prst="rect">
            <a:avLst/>
          </a:prstGeom>
        </p:spPr>
      </p:pic>
      <p:sp>
        <p:nvSpPr>
          <p:cNvPr id="26" name="TextBox 25">
            <a:extLst>
              <a:ext uri="{FF2B5EF4-FFF2-40B4-BE49-F238E27FC236}">
                <a16:creationId xmlns:a16="http://schemas.microsoft.com/office/drawing/2014/main" id="{C30D6E7E-F221-49A0-91C0-C6873B776699}"/>
              </a:ext>
            </a:extLst>
          </p:cNvPr>
          <p:cNvSpPr txBox="1"/>
          <p:nvPr/>
        </p:nvSpPr>
        <p:spPr>
          <a:xfrm>
            <a:off x="7567284" y="5539723"/>
            <a:ext cx="1763040" cy="707886"/>
          </a:xfrm>
          <a:prstGeom prst="rect">
            <a:avLst/>
          </a:prstGeom>
          <a:noFill/>
        </p:spPr>
        <p:txBody>
          <a:bodyPr wrap="square" rtlCol="0">
            <a:spAutoFit/>
          </a:bodyPr>
          <a:lstStyle/>
          <a:p>
            <a:pPr algn="l"/>
            <a:r>
              <a:rPr lang="en-GB" sz="2000" dirty="0">
                <a:solidFill>
                  <a:schemeClr val="accent5">
                    <a:lumMod val="50000"/>
                  </a:schemeClr>
                </a:solidFill>
              </a:rPr>
              <a:t>[servant, is responsible]</a:t>
            </a:r>
          </a:p>
        </p:txBody>
      </p:sp>
    </p:spTree>
    <p:extLst>
      <p:ext uri="{BB962C8B-B14F-4D97-AF65-F5344CB8AC3E}">
        <p14:creationId xmlns:p14="http://schemas.microsoft.com/office/powerpoint/2010/main" val="666251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uler, 1M, Meter, Metre, 100Cm, Centimeter, Millimeter">
            <a:extLst>
              <a:ext uri="{FF2B5EF4-FFF2-40B4-BE49-F238E27FC236}">
                <a16:creationId xmlns:a16="http://schemas.microsoft.com/office/drawing/2014/main" id="{C30A7C9A-4E72-4F01-AFBE-38659251D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144" y="1405082"/>
            <a:ext cx="2462052"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Partner B</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5">
            <a:extLst>
              <a:ext uri="{FF2B5EF4-FFF2-40B4-BE49-F238E27FC236}">
                <a16:creationId xmlns:a16="http://schemas.microsoft.com/office/drawing/2014/main" id="{56724ECA-F6D0-4A8E-9151-0925C932934C}"/>
              </a:ext>
            </a:extLst>
          </p:cNvPr>
          <p:cNvGraphicFramePr>
            <a:graphicFrameLocks noGrp="1"/>
          </p:cNvGraphicFramePr>
          <p:nvPr>
            <p:extLst>
              <p:ext uri="{D42A27DB-BD31-4B8C-83A1-F6EECF244321}">
                <p14:modId xmlns:p14="http://schemas.microsoft.com/office/powerpoint/2010/main" val="163726863"/>
              </p:ext>
            </p:extLst>
          </p:nvPr>
        </p:nvGraphicFramePr>
        <p:xfrm>
          <a:off x="2146300" y="1296000"/>
          <a:ext cx="8127999" cy="4931835"/>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1458975334"/>
                    </a:ext>
                  </a:extLst>
                </a:gridCol>
                <a:gridCol w="2709333">
                  <a:extLst>
                    <a:ext uri="{9D8B030D-6E8A-4147-A177-3AD203B41FA5}">
                      <a16:colId xmlns:a16="http://schemas.microsoft.com/office/drawing/2014/main" val="835401254"/>
                    </a:ext>
                  </a:extLst>
                </a:gridCol>
                <a:gridCol w="2709333">
                  <a:extLst>
                    <a:ext uri="{9D8B030D-6E8A-4147-A177-3AD203B41FA5}">
                      <a16:colId xmlns:a16="http://schemas.microsoft.com/office/drawing/2014/main" val="2820962507"/>
                    </a:ext>
                  </a:extLst>
                </a:gridCol>
              </a:tblGrid>
              <a:tr h="1643945">
                <a:tc>
                  <a:txBody>
                    <a:bodyPr/>
                    <a:lstStyle/>
                    <a:p>
                      <a:r>
                        <a:rPr lang="en-GB" sz="2000" dirty="0" err="1">
                          <a:solidFill>
                            <a:schemeClr val="accent5">
                              <a:lumMod val="50000"/>
                            </a:schemeClr>
                          </a:solidFill>
                        </a:rPr>
                        <a:t>Hinten</a:t>
                      </a:r>
                      <a:r>
                        <a:rPr lang="en-GB" sz="2000" dirty="0">
                          <a:solidFill>
                            <a:schemeClr val="accent5">
                              <a:lumMod val="50000"/>
                            </a:schemeClr>
                          </a:solidFill>
                        </a:rPr>
                        <a:t> links</a:t>
                      </a:r>
                    </a:p>
                  </a:txBody>
                  <a:tcPr/>
                </a:tc>
                <a:tc>
                  <a:txBody>
                    <a:bodyPr/>
                    <a:lstStyle/>
                    <a:p>
                      <a:r>
                        <a:rPr lang="en-GB" sz="2000" dirty="0" err="1">
                          <a:solidFill>
                            <a:schemeClr val="accent5">
                              <a:lumMod val="50000"/>
                            </a:schemeClr>
                          </a:solidFill>
                        </a:rPr>
                        <a:t>Hinten</a:t>
                      </a:r>
                      <a:r>
                        <a:rPr lang="en-GB" sz="2000" dirty="0">
                          <a:solidFill>
                            <a:schemeClr val="accent5">
                              <a:lumMod val="50000"/>
                            </a:schemeClr>
                          </a:solidFill>
                        </a:rPr>
                        <a:t> in der Mitte</a:t>
                      </a:r>
                    </a:p>
                  </a:txBody>
                  <a:tcPr/>
                </a:tc>
                <a:tc>
                  <a:txBody>
                    <a:bodyPr/>
                    <a:lstStyle/>
                    <a:p>
                      <a:r>
                        <a:rPr lang="en-GB" sz="2000" dirty="0" err="1">
                          <a:solidFill>
                            <a:schemeClr val="accent5">
                              <a:lumMod val="50000"/>
                            </a:schemeClr>
                          </a:solidFill>
                        </a:rPr>
                        <a:t>Hinten</a:t>
                      </a:r>
                      <a:r>
                        <a:rPr lang="en-GB" sz="2000" dirty="0">
                          <a:solidFill>
                            <a:schemeClr val="accent5">
                              <a:lumMod val="50000"/>
                            </a:schemeClr>
                          </a:solidFill>
                        </a:rPr>
                        <a:t> </a:t>
                      </a:r>
                      <a:r>
                        <a:rPr lang="en-GB" sz="2000" dirty="0" err="1">
                          <a:solidFill>
                            <a:schemeClr val="accent5">
                              <a:lumMod val="50000"/>
                            </a:schemeClr>
                          </a:solidFill>
                        </a:rPr>
                        <a:t>rechts</a:t>
                      </a:r>
                      <a:endParaRPr lang="en-GB" sz="2000" dirty="0">
                        <a:solidFill>
                          <a:schemeClr val="accent5">
                            <a:lumMod val="50000"/>
                          </a:schemeClr>
                        </a:solidFill>
                      </a:endParaRPr>
                    </a:p>
                  </a:txBody>
                  <a:tcPr/>
                </a:tc>
                <a:extLst>
                  <a:ext uri="{0D108BD9-81ED-4DB2-BD59-A6C34878D82A}">
                    <a16:rowId xmlns:a16="http://schemas.microsoft.com/office/drawing/2014/main" val="240439134"/>
                  </a:ext>
                </a:extLst>
              </a:tr>
              <a:tr h="1643945">
                <a:tc>
                  <a:txBody>
                    <a:bodyPr/>
                    <a:lstStyle/>
                    <a:p>
                      <a:r>
                        <a:rPr lang="en-GB" sz="2000" dirty="0">
                          <a:solidFill>
                            <a:schemeClr val="accent5">
                              <a:lumMod val="50000"/>
                            </a:schemeClr>
                          </a:solidFill>
                        </a:rPr>
                        <a:t>Mitte links</a:t>
                      </a:r>
                    </a:p>
                  </a:txBody>
                  <a:tcPr/>
                </a:tc>
                <a:tc>
                  <a:txBody>
                    <a:bodyPr/>
                    <a:lstStyle/>
                    <a:p>
                      <a:r>
                        <a:rPr lang="en-GB" sz="2000" dirty="0" err="1">
                          <a:solidFill>
                            <a:schemeClr val="accent5">
                              <a:lumMod val="50000"/>
                            </a:schemeClr>
                          </a:solidFill>
                        </a:rPr>
                        <a:t>ganz</a:t>
                      </a:r>
                      <a:r>
                        <a:rPr lang="en-GB" sz="2000" dirty="0">
                          <a:solidFill>
                            <a:schemeClr val="accent5">
                              <a:lumMod val="50000"/>
                            </a:schemeClr>
                          </a:solidFill>
                        </a:rPr>
                        <a:t> in der Mitte</a:t>
                      </a:r>
                    </a:p>
                    <a:p>
                      <a:endParaRPr lang="en-GB" sz="2000" dirty="0">
                        <a:solidFill>
                          <a:schemeClr val="accent5">
                            <a:lumMod val="50000"/>
                          </a:schemeClr>
                        </a:solidFill>
                      </a:endParaRPr>
                    </a:p>
                    <a:p>
                      <a:endParaRPr lang="en-GB" sz="2000" dirty="0">
                        <a:solidFill>
                          <a:schemeClr val="accent5">
                            <a:lumMod val="50000"/>
                          </a:schemeClr>
                        </a:solidFill>
                      </a:endParaRPr>
                    </a:p>
                    <a:p>
                      <a:endParaRPr lang="en-GB" sz="2000" dirty="0">
                        <a:solidFill>
                          <a:schemeClr val="accent5">
                            <a:lumMod val="50000"/>
                          </a:schemeClr>
                        </a:solidFill>
                      </a:endParaRPr>
                    </a:p>
                  </a:txBody>
                  <a:tcPr/>
                </a:tc>
                <a:tc>
                  <a:txBody>
                    <a:bodyPr/>
                    <a:lstStyle/>
                    <a:p>
                      <a:r>
                        <a:rPr lang="en-GB" sz="2000" dirty="0">
                          <a:solidFill>
                            <a:schemeClr val="accent5">
                              <a:lumMod val="50000"/>
                            </a:schemeClr>
                          </a:solidFill>
                        </a:rPr>
                        <a:t>Mitte </a:t>
                      </a:r>
                      <a:r>
                        <a:rPr lang="en-GB" sz="2000" dirty="0" err="1">
                          <a:solidFill>
                            <a:schemeClr val="accent5">
                              <a:lumMod val="50000"/>
                            </a:schemeClr>
                          </a:solidFill>
                        </a:rPr>
                        <a:t>rechts</a:t>
                      </a:r>
                      <a:endParaRPr lang="en-GB" sz="2000" dirty="0">
                        <a:solidFill>
                          <a:schemeClr val="accent5">
                            <a:lumMod val="50000"/>
                          </a:schemeClr>
                        </a:solidFill>
                      </a:endParaRPr>
                    </a:p>
                  </a:txBody>
                  <a:tcPr/>
                </a:tc>
                <a:extLst>
                  <a:ext uri="{0D108BD9-81ED-4DB2-BD59-A6C34878D82A}">
                    <a16:rowId xmlns:a16="http://schemas.microsoft.com/office/drawing/2014/main" val="352403618"/>
                  </a:ext>
                </a:extLst>
              </a:tr>
              <a:tr h="1643945">
                <a:tc>
                  <a:txBody>
                    <a:bodyPr/>
                    <a:lstStyle/>
                    <a:p>
                      <a:r>
                        <a:rPr lang="en-GB" sz="2000" dirty="0" err="1">
                          <a:solidFill>
                            <a:schemeClr val="accent5">
                              <a:lumMod val="50000"/>
                            </a:schemeClr>
                          </a:solidFill>
                        </a:rPr>
                        <a:t>Vorne</a:t>
                      </a:r>
                      <a:r>
                        <a:rPr lang="en-GB" sz="2000" dirty="0">
                          <a:solidFill>
                            <a:schemeClr val="accent5">
                              <a:lumMod val="50000"/>
                            </a:schemeClr>
                          </a:solidFill>
                        </a:rPr>
                        <a:t> links</a:t>
                      </a:r>
                    </a:p>
                  </a:txBody>
                  <a:tcPr/>
                </a:tc>
                <a:tc>
                  <a:txBody>
                    <a:bodyPr/>
                    <a:lstStyle/>
                    <a:p>
                      <a:r>
                        <a:rPr lang="en-GB" sz="2000" dirty="0" err="1">
                          <a:solidFill>
                            <a:schemeClr val="accent5">
                              <a:lumMod val="50000"/>
                            </a:schemeClr>
                          </a:solidFill>
                        </a:rPr>
                        <a:t>Vorne</a:t>
                      </a:r>
                      <a:r>
                        <a:rPr lang="en-GB" sz="2000" dirty="0">
                          <a:solidFill>
                            <a:schemeClr val="accent5">
                              <a:lumMod val="50000"/>
                            </a:schemeClr>
                          </a:solidFill>
                        </a:rPr>
                        <a:t> in der Mitte</a:t>
                      </a:r>
                    </a:p>
                  </a:txBody>
                  <a:tcPr/>
                </a:tc>
                <a:tc>
                  <a:txBody>
                    <a:bodyPr/>
                    <a:lstStyle/>
                    <a:p>
                      <a:r>
                        <a:rPr lang="en-GB" sz="2000" dirty="0" err="1">
                          <a:solidFill>
                            <a:schemeClr val="accent5">
                              <a:lumMod val="50000"/>
                            </a:schemeClr>
                          </a:solidFill>
                        </a:rPr>
                        <a:t>Vorne</a:t>
                      </a:r>
                      <a:r>
                        <a:rPr lang="en-GB" sz="2000" dirty="0">
                          <a:solidFill>
                            <a:schemeClr val="accent5">
                              <a:lumMod val="50000"/>
                            </a:schemeClr>
                          </a:solidFill>
                        </a:rPr>
                        <a:t> </a:t>
                      </a:r>
                      <a:r>
                        <a:rPr lang="en-GB" sz="2000" dirty="0" err="1">
                          <a:solidFill>
                            <a:schemeClr val="accent5">
                              <a:lumMod val="50000"/>
                            </a:schemeClr>
                          </a:solidFill>
                        </a:rPr>
                        <a:t>rechts</a:t>
                      </a:r>
                      <a:endParaRPr lang="en-GB" sz="2000" dirty="0">
                        <a:solidFill>
                          <a:schemeClr val="accent5">
                            <a:lumMod val="50000"/>
                          </a:schemeClr>
                        </a:solidFill>
                      </a:endParaRPr>
                    </a:p>
                  </a:txBody>
                  <a:tcPr/>
                </a:tc>
                <a:extLst>
                  <a:ext uri="{0D108BD9-81ED-4DB2-BD59-A6C34878D82A}">
                    <a16:rowId xmlns:a16="http://schemas.microsoft.com/office/drawing/2014/main" val="3524767417"/>
                  </a:ext>
                </a:extLst>
              </a:tr>
            </a:tbl>
          </a:graphicData>
        </a:graphic>
      </p:graphicFrame>
      <p:pic>
        <p:nvPicPr>
          <p:cNvPr id="1030" name="Picture 6" descr="Man, Dog, Walking, Animals, Small Dog, Pet, Each, Pets">
            <a:extLst>
              <a:ext uri="{FF2B5EF4-FFF2-40B4-BE49-F238E27FC236}">
                <a16:creationId xmlns:a16="http://schemas.microsoft.com/office/drawing/2014/main" id="{CFCAC806-510E-4805-81C6-2320A70003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1268" y="1612078"/>
            <a:ext cx="1292224" cy="13187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AC6298-E8E8-4057-9187-3DBB108AEA9B}"/>
              </a:ext>
            </a:extLst>
          </p:cNvPr>
          <p:cNvSpPr txBox="1"/>
          <p:nvPr/>
        </p:nvSpPr>
        <p:spPr>
          <a:xfrm>
            <a:off x="8833792" y="1844379"/>
            <a:ext cx="1292224" cy="707886"/>
          </a:xfrm>
          <a:prstGeom prst="rect">
            <a:avLst/>
          </a:prstGeom>
          <a:noFill/>
        </p:spPr>
        <p:txBody>
          <a:bodyPr wrap="square" rtlCol="0">
            <a:spAutoFit/>
          </a:bodyPr>
          <a:lstStyle/>
          <a:p>
            <a:pPr algn="l"/>
            <a:r>
              <a:rPr lang="en-GB" sz="2000" dirty="0">
                <a:solidFill>
                  <a:schemeClr val="accent5">
                    <a:lumMod val="50000"/>
                  </a:schemeClr>
                </a:solidFill>
              </a:rPr>
              <a:t>[man, has dog]</a:t>
            </a:r>
          </a:p>
        </p:txBody>
      </p:sp>
      <p:pic>
        <p:nvPicPr>
          <p:cNvPr id="1032" name="Picture 8" descr="Woman, Female, Girl, Human, People, Person, Silhouette">
            <a:extLst>
              <a:ext uri="{FF2B5EF4-FFF2-40B4-BE49-F238E27FC236}">
                <a16:creationId xmlns:a16="http://schemas.microsoft.com/office/drawing/2014/main" id="{F29204FC-DE1B-421F-83D7-1BA637CCA8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8901" y="3084864"/>
            <a:ext cx="684900" cy="1369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oral, Flower, Leaf, Leafy, Leaves, Petal, Plant, Rose">
            <a:extLst>
              <a:ext uri="{FF2B5EF4-FFF2-40B4-BE49-F238E27FC236}">
                <a16:creationId xmlns:a16="http://schemas.microsoft.com/office/drawing/2014/main" id="{A9636206-1D7D-4CC8-93FB-0104204DE84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5904" b="28054"/>
          <a:stretch/>
        </p:blipFill>
        <p:spPr bwMode="auto">
          <a:xfrm>
            <a:off x="3606491" y="2997449"/>
            <a:ext cx="485666" cy="8309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63DDCAB-2565-4764-AD5D-97A262896CC4}"/>
              </a:ext>
            </a:extLst>
          </p:cNvPr>
          <p:cNvSpPr txBox="1"/>
          <p:nvPr/>
        </p:nvSpPr>
        <p:spPr>
          <a:xfrm>
            <a:off x="2265756" y="3390624"/>
            <a:ext cx="1377289" cy="1015663"/>
          </a:xfrm>
          <a:prstGeom prst="rect">
            <a:avLst/>
          </a:prstGeom>
          <a:noFill/>
        </p:spPr>
        <p:txBody>
          <a:bodyPr wrap="square" rtlCol="0">
            <a:spAutoFit/>
          </a:bodyPr>
          <a:lstStyle/>
          <a:p>
            <a:pPr algn="l"/>
            <a:r>
              <a:rPr lang="en-GB" sz="2000" dirty="0">
                <a:solidFill>
                  <a:schemeClr val="accent5">
                    <a:lumMod val="50000"/>
                  </a:schemeClr>
                </a:solidFill>
              </a:rPr>
              <a:t>[woman, has flower]</a:t>
            </a:r>
          </a:p>
        </p:txBody>
      </p:sp>
      <p:pic>
        <p:nvPicPr>
          <p:cNvPr id="1036" name="Picture 12" descr="Fire, Camp, Bonfire, Wood, Heat, Flames, Warmth">
            <a:extLst>
              <a:ext uri="{FF2B5EF4-FFF2-40B4-BE49-F238E27FC236}">
                <a16:creationId xmlns:a16="http://schemas.microsoft.com/office/drawing/2014/main" id="{9FC4EE57-A2C5-44D8-B3D1-78571BAE64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77174" y="3214287"/>
            <a:ext cx="995065" cy="138310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970F2C9-B738-4463-947D-5E1F47F9176E}"/>
              </a:ext>
            </a:extLst>
          </p:cNvPr>
          <p:cNvSpPr txBox="1"/>
          <p:nvPr/>
        </p:nvSpPr>
        <p:spPr>
          <a:xfrm>
            <a:off x="6252403" y="3698401"/>
            <a:ext cx="1292224" cy="707886"/>
          </a:xfrm>
          <a:prstGeom prst="rect">
            <a:avLst/>
          </a:prstGeom>
          <a:noFill/>
        </p:spPr>
        <p:txBody>
          <a:bodyPr wrap="square" rtlCol="0">
            <a:spAutoFit/>
          </a:bodyPr>
          <a:lstStyle/>
          <a:p>
            <a:pPr algn="l"/>
            <a:r>
              <a:rPr lang="en-GB" sz="2000" dirty="0">
                <a:solidFill>
                  <a:schemeClr val="accent5">
                    <a:lumMod val="50000"/>
                  </a:schemeClr>
                </a:solidFill>
              </a:rPr>
              <a:t>[fire, is hot]</a:t>
            </a:r>
          </a:p>
        </p:txBody>
      </p:sp>
      <p:pic>
        <p:nvPicPr>
          <p:cNvPr id="1040" name="Picture 16" descr="Silhouette, Kung Fu, Wushu, Shaolin, Action, Active">
            <a:extLst>
              <a:ext uri="{FF2B5EF4-FFF2-40B4-BE49-F238E27FC236}">
                <a16:creationId xmlns:a16="http://schemas.microsoft.com/office/drawing/2014/main" id="{F93A6CE9-16DF-4221-817E-3AB76B5E03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43045" y="1405082"/>
            <a:ext cx="1085850" cy="14478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A385D27-7910-4CA1-86D0-2EFDDE2893B7}"/>
              </a:ext>
            </a:extLst>
          </p:cNvPr>
          <p:cNvSpPr txBox="1"/>
          <p:nvPr/>
        </p:nvSpPr>
        <p:spPr>
          <a:xfrm>
            <a:off x="2194731" y="1836594"/>
            <a:ext cx="1550358" cy="707886"/>
          </a:xfrm>
          <a:prstGeom prst="rect">
            <a:avLst/>
          </a:prstGeom>
          <a:noFill/>
        </p:spPr>
        <p:txBody>
          <a:bodyPr wrap="square" rtlCol="0">
            <a:spAutoFit/>
          </a:bodyPr>
          <a:lstStyle/>
          <a:p>
            <a:pPr algn="l"/>
            <a:r>
              <a:rPr lang="en-GB" sz="2000" dirty="0">
                <a:solidFill>
                  <a:schemeClr val="accent5">
                    <a:lumMod val="50000"/>
                  </a:schemeClr>
                </a:solidFill>
              </a:rPr>
              <a:t>[someone, is active]</a:t>
            </a:r>
          </a:p>
        </p:txBody>
      </p:sp>
      <p:pic>
        <p:nvPicPr>
          <p:cNvPr id="1044" name="Picture 20" descr="Log Cabin, Cottage, House, Wood, Home, Wooden, Rural">
            <a:extLst>
              <a:ext uri="{FF2B5EF4-FFF2-40B4-BE49-F238E27FC236}">
                <a16:creationId xmlns:a16="http://schemas.microsoft.com/office/drawing/2014/main" id="{E53F7D35-BFA0-47C5-B62F-CF476CCE4BF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33902" y="4827741"/>
            <a:ext cx="1516510" cy="14636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D7D01A7-E91B-41ED-B202-A62C6636EF51}"/>
              </a:ext>
            </a:extLst>
          </p:cNvPr>
          <p:cNvSpPr txBox="1"/>
          <p:nvPr/>
        </p:nvSpPr>
        <p:spPr>
          <a:xfrm>
            <a:off x="2114873" y="5203989"/>
            <a:ext cx="1507524" cy="1015663"/>
          </a:xfrm>
          <a:prstGeom prst="rect">
            <a:avLst/>
          </a:prstGeom>
          <a:noFill/>
        </p:spPr>
        <p:txBody>
          <a:bodyPr wrap="square" rtlCol="0">
            <a:spAutoFit/>
          </a:bodyPr>
          <a:lstStyle/>
          <a:p>
            <a:pPr algn="l"/>
            <a:r>
              <a:rPr lang="en-GB" sz="2000" dirty="0">
                <a:solidFill>
                  <a:schemeClr val="accent5">
                    <a:lumMod val="50000"/>
                  </a:schemeClr>
                </a:solidFill>
              </a:rPr>
              <a:t>[house, is made of wood]</a:t>
            </a:r>
          </a:p>
        </p:txBody>
      </p:sp>
      <p:pic>
        <p:nvPicPr>
          <p:cNvPr id="27" name="Picture 2" descr="Chair, Blue, Antique, Furniture, Kitchen, Pub, Wood">
            <a:extLst>
              <a:ext uri="{FF2B5EF4-FFF2-40B4-BE49-F238E27FC236}">
                <a16:creationId xmlns:a16="http://schemas.microsoft.com/office/drawing/2014/main" id="{3738D5B0-6238-4AD0-BA5F-C6CB4D639D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70014" y="4924721"/>
            <a:ext cx="421761" cy="7078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Bed, Furniture, Bedroom, Four Poster, Four-Poster">
            <a:extLst>
              <a:ext uri="{FF2B5EF4-FFF2-40B4-BE49-F238E27FC236}">
                <a16:creationId xmlns:a16="http://schemas.microsoft.com/office/drawing/2014/main" id="{814F0B0D-5FB7-42B2-AD30-5B64AC5B4B9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8766925" y="5013621"/>
            <a:ext cx="1217807" cy="7078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20B73B7-B745-4684-A240-1F8AC4BDCA1A}"/>
              </a:ext>
            </a:extLst>
          </p:cNvPr>
          <p:cNvSpPr txBox="1"/>
          <p:nvPr/>
        </p:nvSpPr>
        <p:spPr>
          <a:xfrm>
            <a:off x="7478311" y="5799926"/>
            <a:ext cx="2795988" cy="400110"/>
          </a:xfrm>
          <a:prstGeom prst="rect">
            <a:avLst/>
          </a:prstGeom>
          <a:noFill/>
        </p:spPr>
        <p:txBody>
          <a:bodyPr wrap="square" rtlCol="0">
            <a:spAutoFit/>
          </a:bodyPr>
          <a:lstStyle/>
          <a:p>
            <a:pPr algn="l"/>
            <a:r>
              <a:rPr lang="en-GB" sz="2000" dirty="0">
                <a:solidFill>
                  <a:schemeClr val="accent5">
                    <a:lumMod val="50000"/>
                  </a:schemeClr>
                </a:solidFill>
              </a:rPr>
              <a:t>[chair, is next to bed]</a:t>
            </a:r>
          </a:p>
        </p:txBody>
      </p:sp>
      <p:sp>
        <p:nvSpPr>
          <p:cNvPr id="31" name="TextBox 30">
            <a:extLst>
              <a:ext uri="{FF2B5EF4-FFF2-40B4-BE49-F238E27FC236}">
                <a16:creationId xmlns:a16="http://schemas.microsoft.com/office/drawing/2014/main" id="{6868FB37-B9BF-4682-B750-0925047A23E6}"/>
              </a:ext>
            </a:extLst>
          </p:cNvPr>
          <p:cNvSpPr txBox="1"/>
          <p:nvPr/>
        </p:nvSpPr>
        <p:spPr>
          <a:xfrm>
            <a:off x="7544627" y="4173532"/>
            <a:ext cx="2846479" cy="400110"/>
          </a:xfrm>
          <a:prstGeom prst="rect">
            <a:avLst/>
          </a:prstGeom>
          <a:noFill/>
        </p:spPr>
        <p:txBody>
          <a:bodyPr wrap="square" rtlCol="0">
            <a:spAutoFit/>
          </a:bodyPr>
          <a:lstStyle/>
          <a:p>
            <a:pPr algn="l"/>
            <a:r>
              <a:rPr lang="en-GB" sz="2000" dirty="0">
                <a:solidFill>
                  <a:schemeClr val="accent5">
                    <a:lumMod val="50000"/>
                  </a:schemeClr>
                </a:solidFill>
              </a:rPr>
              <a:t>[metre, is straight]</a:t>
            </a:r>
          </a:p>
        </p:txBody>
      </p:sp>
      <p:pic>
        <p:nvPicPr>
          <p:cNvPr id="2054" name="Picture 6" descr="Witch, Witchcraft, Broomstick, Broom, Cat, Female">
            <a:extLst>
              <a:ext uri="{FF2B5EF4-FFF2-40B4-BE49-F238E27FC236}">
                <a16:creationId xmlns:a16="http://schemas.microsoft.com/office/drawing/2014/main" id="{5DE5A9C3-2886-4A70-B384-F1781C20DC8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46943" y="1692972"/>
            <a:ext cx="1288789" cy="115991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CB030B86-341D-44D5-B727-F13BA40ACCCB}"/>
              </a:ext>
            </a:extLst>
          </p:cNvPr>
          <p:cNvSpPr txBox="1"/>
          <p:nvPr/>
        </p:nvSpPr>
        <p:spPr>
          <a:xfrm>
            <a:off x="4836252" y="1870899"/>
            <a:ext cx="1292224" cy="707886"/>
          </a:xfrm>
          <a:prstGeom prst="rect">
            <a:avLst/>
          </a:prstGeom>
          <a:noFill/>
        </p:spPr>
        <p:txBody>
          <a:bodyPr wrap="square" rtlCol="0">
            <a:spAutoFit/>
          </a:bodyPr>
          <a:lstStyle/>
          <a:p>
            <a:pPr algn="l"/>
            <a:r>
              <a:rPr lang="en-GB" sz="2000" dirty="0">
                <a:solidFill>
                  <a:schemeClr val="accent5">
                    <a:lumMod val="50000"/>
                  </a:schemeClr>
                </a:solidFill>
              </a:rPr>
              <a:t>[cat, flies]</a:t>
            </a:r>
          </a:p>
        </p:txBody>
      </p:sp>
      <p:pic>
        <p:nvPicPr>
          <p:cNvPr id="2058" name="Picture 10" descr="Hijab, Girl, Young, Woman, Muslim, Female, Smile, Dress">
            <a:extLst>
              <a:ext uri="{FF2B5EF4-FFF2-40B4-BE49-F238E27FC236}">
                <a16:creationId xmlns:a16="http://schemas.microsoft.com/office/drawing/2014/main" id="{7687EFE8-6C66-401F-9197-69825293CBC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2821" t="6481" r="10863"/>
          <a:stretch/>
        </p:blipFill>
        <p:spPr bwMode="auto">
          <a:xfrm>
            <a:off x="6341876" y="4925892"/>
            <a:ext cx="898719" cy="126735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6456266-8DFD-4297-BE16-4F8F2A471A11}"/>
              </a:ext>
            </a:extLst>
          </p:cNvPr>
          <p:cNvSpPr txBox="1"/>
          <p:nvPr/>
        </p:nvSpPr>
        <p:spPr>
          <a:xfrm>
            <a:off x="4879220" y="5499012"/>
            <a:ext cx="1516510" cy="707886"/>
          </a:xfrm>
          <a:prstGeom prst="rect">
            <a:avLst/>
          </a:prstGeom>
          <a:noFill/>
        </p:spPr>
        <p:txBody>
          <a:bodyPr wrap="square" rtlCol="0">
            <a:spAutoFit/>
          </a:bodyPr>
          <a:lstStyle/>
          <a:p>
            <a:pPr algn="l"/>
            <a:r>
              <a:rPr lang="en-GB" sz="2000" dirty="0">
                <a:solidFill>
                  <a:schemeClr val="accent5">
                    <a:lumMod val="50000"/>
                  </a:schemeClr>
                </a:solidFill>
              </a:rPr>
              <a:t>[person, is looking]</a:t>
            </a:r>
          </a:p>
        </p:txBody>
      </p:sp>
    </p:spTree>
    <p:extLst>
      <p:ext uri="{BB962C8B-B14F-4D97-AF65-F5344CB8AC3E}">
        <p14:creationId xmlns:p14="http://schemas.microsoft.com/office/powerpoint/2010/main" val="3705447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AE98BBD6-2A1C-4635-BB7B-C69B6DAA4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238" y="1305649"/>
            <a:ext cx="5976492" cy="3623440"/>
          </a:xfrm>
          <a:prstGeom prst="rect">
            <a:avLst/>
          </a:prstGeom>
        </p:spPr>
      </p:pic>
      <p:pic>
        <p:nvPicPr>
          <p:cNvPr id="6" name="Picture 5">
            <a:extLst>
              <a:ext uri="{FF2B5EF4-FFF2-40B4-BE49-F238E27FC236}">
                <a16:creationId xmlns:a16="http://schemas.microsoft.com/office/drawing/2014/main" id="{25E5A78C-8B2F-456D-AF3B-BA2C9E288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270" y="1350412"/>
            <a:ext cx="5916753" cy="3648447"/>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44424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Oval 10">
            <a:extLst>
              <a:ext uri="{FF2B5EF4-FFF2-40B4-BE49-F238E27FC236}">
                <a16:creationId xmlns:a16="http://schemas.microsoft.com/office/drawing/2014/main" id="{646EC874-0751-4282-889E-FC59ABBD8D30}"/>
              </a:ext>
            </a:extLst>
          </p:cNvPr>
          <p:cNvSpPr/>
          <p:nvPr/>
        </p:nvSpPr>
        <p:spPr>
          <a:xfrm>
            <a:off x="278408" y="1353235"/>
            <a:ext cx="1886046" cy="1210181"/>
          </a:xfrm>
          <a:prstGeom prst="ellipse">
            <a:avLst/>
          </a:prstGeom>
          <a:noFill/>
          <a:ln w="38100">
            <a:solidFill>
              <a:schemeClr val="accent6">
                <a:lumMod val="60000"/>
                <a:lumOff val="40000"/>
              </a:schemeClr>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95A7057-B84C-4743-90E7-1686A8D4D3B1}"/>
              </a:ext>
            </a:extLst>
          </p:cNvPr>
          <p:cNvSpPr/>
          <p:nvPr/>
        </p:nvSpPr>
        <p:spPr>
          <a:xfrm>
            <a:off x="10031253" y="3671322"/>
            <a:ext cx="1973995" cy="1198059"/>
          </a:xfrm>
          <a:prstGeom prst="ellipse">
            <a:avLst/>
          </a:prstGeom>
          <a:noFill/>
          <a:ln w="38100">
            <a:solidFill>
              <a:schemeClr val="accent6">
                <a:lumMod val="60000"/>
                <a:lumOff val="40000"/>
              </a:schemeClr>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5C467754-0090-48EE-B919-5166B3E65E8B}"/>
              </a:ext>
            </a:extLst>
          </p:cNvPr>
          <p:cNvSpPr/>
          <p:nvPr/>
        </p:nvSpPr>
        <p:spPr>
          <a:xfrm>
            <a:off x="2191990" y="1350412"/>
            <a:ext cx="1973995" cy="1213004"/>
          </a:xfrm>
          <a:prstGeom prst="ellipse">
            <a:avLst/>
          </a:prstGeom>
          <a:noFill/>
          <a:ln w="38100">
            <a:solidFill>
              <a:schemeClr val="accent6">
                <a:lumMod val="60000"/>
                <a:lumOff val="40000"/>
              </a:schemeClr>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478F057F-870C-4116-9EC6-BF19C1E11BEA}"/>
              </a:ext>
            </a:extLst>
          </p:cNvPr>
          <p:cNvSpPr/>
          <p:nvPr/>
        </p:nvSpPr>
        <p:spPr>
          <a:xfrm>
            <a:off x="8159654" y="2503707"/>
            <a:ext cx="1916108" cy="1187835"/>
          </a:xfrm>
          <a:prstGeom prst="ellipse">
            <a:avLst/>
          </a:prstGeom>
          <a:noFill/>
          <a:ln w="38100">
            <a:solidFill>
              <a:schemeClr val="accent6">
                <a:lumMod val="60000"/>
                <a:lumOff val="40000"/>
              </a:schemeClr>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8C8D6C64-58C1-42CE-AFFD-036FCA6EA9A4}"/>
              </a:ext>
            </a:extLst>
          </p:cNvPr>
          <p:cNvSpPr/>
          <p:nvPr/>
        </p:nvSpPr>
        <p:spPr>
          <a:xfrm>
            <a:off x="6212025" y="2503707"/>
            <a:ext cx="1973995" cy="1167615"/>
          </a:xfrm>
          <a:prstGeom prst="ellipse">
            <a:avLst/>
          </a:prstGeom>
          <a:noFill/>
          <a:ln w="38100">
            <a:solidFill>
              <a:schemeClr val="accent6">
                <a:lumMod val="60000"/>
                <a:lumOff val="40000"/>
              </a:schemeClr>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1FD912C2-C1FF-4AAD-9AB0-2D6BFDDFE3B0}"/>
              </a:ext>
            </a:extLst>
          </p:cNvPr>
          <p:cNvSpPr/>
          <p:nvPr/>
        </p:nvSpPr>
        <p:spPr>
          <a:xfrm>
            <a:off x="4143480" y="1350412"/>
            <a:ext cx="1936087" cy="1226103"/>
          </a:xfrm>
          <a:prstGeom prst="ellipse">
            <a:avLst/>
          </a:prstGeom>
          <a:noFill/>
          <a:ln w="38100">
            <a:solidFill>
              <a:schemeClr val="accent6">
                <a:lumMod val="60000"/>
                <a:lumOff val="40000"/>
              </a:schemeClr>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7E7F973D-FB69-4F71-987B-4DDD4D9B120F}"/>
              </a:ext>
            </a:extLst>
          </p:cNvPr>
          <p:cNvSpPr/>
          <p:nvPr/>
        </p:nvSpPr>
        <p:spPr>
          <a:xfrm>
            <a:off x="2157876" y="2514679"/>
            <a:ext cx="1973995" cy="1169659"/>
          </a:xfrm>
          <a:prstGeom prst="ellipse">
            <a:avLst/>
          </a:prstGeom>
          <a:noFill/>
          <a:ln w="38100">
            <a:solidFill>
              <a:schemeClr val="accent6">
                <a:lumMod val="60000"/>
                <a:lumOff val="40000"/>
              </a:schemeClr>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0B371F7C-A623-4400-BD43-172796C6E914}"/>
              </a:ext>
            </a:extLst>
          </p:cNvPr>
          <p:cNvSpPr/>
          <p:nvPr/>
        </p:nvSpPr>
        <p:spPr>
          <a:xfrm>
            <a:off x="10053508" y="1350412"/>
            <a:ext cx="1973995" cy="1179230"/>
          </a:xfrm>
          <a:prstGeom prst="ellipse">
            <a:avLst/>
          </a:prstGeom>
          <a:noFill/>
          <a:ln w="38100">
            <a:solidFill>
              <a:schemeClr val="accent6">
                <a:lumMod val="60000"/>
                <a:lumOff val="40000"/>
              </a:schemeClr>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17DFC778-4778-4560-9896-E54920379515}"/>
              </a:ext>
            </a:extLst>
          </p:cNvPr>
          <p:cNvSpPr/>
          <p:nvPr/>
        </p:nvSpPr>
        <p:spPr>
          <a:xfrm>
            <a:off x="6127772" y="1290409"/>
            <a:ext cx="1973995" cy="1254671"/>
          </a:xfrm>
          <a:prstGeom prst="ellipse">
            <a:avLst/>
          </a:prstGeom>
          <a:noFill/>
          <a:ln w="38100">
            <a:solidFill>
              <a:schemeClr val="accent6">
                <a:lumMod val="60000"/>
                <a:lumOff val="40000"/>
              </a:schemeClr>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621DE808-5384-40E1-9A47-F79A4A76ECB7}"/>
              </a:ext>
            </a:extLst>
          </p:cNvPr>
          <p:cNvSpPr/>
          <p:nvPr/>
        </p:nvSpPr>
        <p:spPr>
          <a:xfrm>
            <a:off x="4138449" y="2540005"/>
            <a:ext cx="1973995" cy="1131318"/>
          </a:xfrm>
          <a:prstGeom prst="ellipse">
            <a:avLst/>
          </a:prstGeom>
          <a:noFill/>
          <a:ln w="38100">
            <a:solidFill>
              <a:schemeClr val="accent6">
                <a:lumMod val="60000"/>
                <a:lumOff val="40000"/>
              </a:schemeClr>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CB3B5C12-649E-4F77-9DA9-0E0508C7CB57}"/>
              </a:ext>
            </a:extLst>
          </p:cNvPr>
          <p:cNvSpPr/>
          <p:nvPr/>
        </p:nvSpPr>
        <p:spPr>
          <a:xfrm>
            <a:off x="2157877" y="3705096"/>
            <a:ext cx="1973995" cy="1164286"/>
          </a:xfrm>
          <a:prstGeom prst="ellipse">
            <a:avLst/>
          </a:prstGeom>
          <a:noFill/>
          <a:ln w="38100">
            <a:solidFill>
              <a:schemeClr val="accent6">
                <a:lumMod val="60000"/>
                <a:lumOff val="40000"/>
              </a:schemeClr>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48B5969D-1565-4A79-8A83-34A47FEB7E90}"/>
              </a:ext>
            </a:extLst>
          </p:cNvPr>
          <p:cNvSpPr/>
          <p:nvPr/>
        </p:nvSpPr>
        <p:spPr>
          <a:xfrm>
            <a:off x="6185659" y="3650169"/>
            <a:ext cx="1973995" cy="1219212"/>
          </a:xfrm>
          <a:prstGeom prst="ellipse">
            <a:avLst/>
          </a:prstGeom>
          <a:noFill/>
          <a:ln w="38100">
            <a:solidFill>
              <a:schemeClr val="accent6">
                <a:lumMod val="60000"/>
                <a:lumOff val="40000"/>
              </a:schemeClr>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076E385-03FB-4D0D-A6A3-D7068EACF510}"/>
              </a:ext>
            </a:extLst>
          </p:cNvPr>
          <p:cNvSpPr txBox="1"/>
          <p:nvPr/>
        </p:nvSpPr>
        <p:spPr>
          <a:xfrm>
            <a:off x="96634" y="5385337"/>
            <a:ext cx="6243206" cy="400110"/>
          </a:xfrm>
          <a:prstGeom prst="rect">
            <a:avLst/>
          </a:prstGeom>
          <a:noFill/>
        </p:spPr>
        <p:txBody>
          <a:bodyPr wrap="square" rtlCol="0">
            <a:spAutoFit/>
          </a:bodyPr>
          <a:lstStyle/>
          <a:p>
            <a:pPr algn="l"/>
            <a:r>
              <a:rPr lang="en-GB" sz="2000" dirty="0">
                <a:solidFill>
                  <a:schemeClr val="accent5">
                    <a:lumMod val="50000"/>
                  </a:schemeClr>
                </a:solidFill>
              </a:rPr>
              <a:t>Ein Meter, der </a:t>
            </a:r>
            <a:r>
              <a:rPr lang="en-GB" sz="2000" dirty="0" err="1">
                <a:solidFill>
                  <a:schemeClr val="accent5">
                    <a:lumMod val="50000"/>
                  </a:schemeClr>
                </a:solidFill>
              </a:rPr>
              <a:t>gerade</a:t>
            </a:r>
            <a:r>
              <a:rPr lang="en-GB" sz="2000" dirty="0">
                <a:solidFill>
                  <a:schemeClr val="accent5">
                    <a:lumMod val="50000"/>
                  </a:schemeClr>
                </a:solidFill>
              </a:rPr>
              <a:t> </a:t>
            </a:r>
            <a:r>
              <a:rPr lang="en-GB" sz="2000" dirty="0" err="1">
                <a:solidFill>
                  <a:schemeClr val="accent5">
                    <a:lumMod val="50000"/>
                  </a:schemeClr>
                </a:solidFill>
              </a:rPr>
              <a:t>ist</a:t>
            </a:r>
            <a:r>
              <a:rPr lang="en-GB" sz="2000" dirty="0">
                <a:solidFill>
                  <a:schemeClr val="accent5">
                    <a:lumMod val="50000"/>
                  </a:schemeClr>
                </a:solidFill>
              </a:rPr>
              <a:t> (a meter that’s straight)</a:t>
            </a:r>
          </a:p>
        </p:txBody>
      </p:sp>
      <p:sp>
        <p:nvSpPr>
          <p:cNvPr id="45" name="TextBox 44">
            <a:extLst>
              <a:ext uri="{FF2B5EF4-FFF2-40B4-BE49-F238E27FC236}">
                <a16:creationId xmlns:a16="http://schemas.microsoft.com/office/drawing/2014/main" id="{6ECF32EB-FFAA-4BAD-BF8F-D6CD55A661AF}"/>
              </a:ext>
            </a:extLst>
          </p:cNvPr>
          <p:cNvSpPr txBox="1"/>
          <p:nvPr/>
        </p:nvSpPr>
        <p:spPr>
          <a:xfrm>
            <a:off x="99055" y="5017302"/>
            <a:ext cx="5943058" cy="400110"/>
          </a:xfrm>
          <a:prstGeom prst="rect">
            <a:avLst/>
          </a:prstGeom>
          <a:noFill/>
        </p:spPr>
        <p:txBody>
          <a:bodyPr wrap="square" rtlCol="0">
            <a:spAutoFit/>
          </a:bodyPr>
          <a:lstStyle/>
          <a:p>
            <a:pPr algn="l"/>
            <a:r>
              <a:rPr lang="en-GB" sz="2000" dirty="0">
                <a:solidFill>
                  <a:schemeClr val="accent5">
                    <a:lumMod val="50000"/>
                  </a:schemeClr>
                </a:solidFill>
              </a:rPr>
              <a:t>Eine </a:t>
            </a:r>
            <a:r>
              <a:rPr lang="en-GB" sz="2000" dirty="0" err="1">
                <a:solidFill>
                  <a:schemeClr val="accent5">
                    <a:lumMod val="50000"/>
                  </a:schemeClr>
                </a:solidFill>
              </a:rPr>
              <a:t>Katze</a:t>
            </a:r>
            <a:r>
              <a:rPr lang="en-GB" sz="2000" dirty="0">
                <a:solidFill>
                  <a:schemeClr val="accent5">
                    <a:lumMod val="50000"/>
                  </a:schemeClr>
                </a:solidFill>
              </a:rPr>
              <a:t>, die </a:t>
            </a:r>
            <a:r>
              <a:rPr lang="en-GB" sz="2000" dirty="0" err="1">
                <a:solidFill>
                  <a:schemeClr val="accent5">
                    <a:lumMod val="50000"/>
                  </a:schemeClr>
                </a:solidFill>
              </a:rPr>
              <a:t>fliegt</a:t>
            </a:r>
            <a:r>
              <a:rPr lang="en-GB" sz="2000" dirty="0">
                <a:solidFill>
                  <a:schemeClr val="accent5">
                    <a:lumMod val="50000"/>
                  </a:schemeClr>
                </a:solidFill>
              </a:rPr>
              <a:t> (a cat that flies)</a:t>
            </a:r>
          </a:p>
        </p:txBody>
      </p:sp>
      <p:sp>
        <p:nvSpPr>
          <p:cNvPr id="46" name="TextBox 45">
            <a:extLst>
              <a:ext uri="{FF2B5EF4-FFF2-40B4-BE49-F238E27FC236}">
                <a16:creationId xmlns:a16="http://schemas.microsoft.com/office/drawing/2014/main" id="{859ABC86-7B76-47C5-B027-EA2B60328965}"/>
              </a:ext>
            </a:extLst>
          </p:cNvPr>
          <p:cNvSpPr txBox="1"/>
          <p:nvPr/>
        </p:nvSpPr>
        <p:spPr>
          <a:xfrm>
            <a:off x="94212" y="5765934"/>
            <a:ext cx="6048411" cy="400110"/>
          </a:xfrm>
          <a:prstGeom prst="rect">
            <a:avLst/>
          </a:prstGeom>
          <a:noFill/>
        </p:spPr>
        <p:txBody>
          <a:bodyPr wrap="square" rtlCol="0">
            <a:spAutoFit/>
          </a:bodyPr>
          <a:lstStyle/>
          <a:p>
            <a:pPr algn="l"/>
            <a:r>
              <a:rPr lang="en-GB" sz="2000" dirty="0">
                <a:solidFill>
                  <a:schemeClr val="accent5">
                    <a:lumMod val="50000"/>
                  </a:schemeClr>
                </a:solidFill>
              </a:rPr>
              <a:t>Eine Person, die </a:t>
            </a:r>
            <a:r>
              <a:rPr lang="en-GB" sz="2000" dirty="0" err="1">
                <a:solidFill>
                  <a:schemeClr val="accent5">
                    <a:lumMod val="50000"/>
                  </a:schemeClr>
                </a:solidFill>
              </a:rPr>
              <a:t>guckt</a:t>
            </a:r>
            <a:r>
              <a:rPr lang="en-GB" sz="2000" dirty="0">
                <a:solidFill>
                  <a:schemeClr val="accent5">
                    <a:lumMod val="50000"/>
                  </a:schemeClr>
                </a:solidFill>
              </a:rPr>
              <a:t> (a person who’s looking)</a:t>
            </a:r>
          </a:p>
        </p:txBody>
      </p:sp>
      <p:sp>
        <p:nvSpPr>
          <p:cNvPr id="47" name="TextBox 46">
            <a:extLst>
              <a:ext uri="{FF2B5EF4-FFF2-40B4-BE49-F238E27FC236}">
                <a16:creationId xmlns:a16="http://schemas.microsoft.com/office/drawing/2014/main" id="{2CE27266-B626-468B-9A14-DA2184482880}"/>
              </a:ext>
            </a:extLst>
          </p:cNvPr>
          <p:cNvSpPr txBox="1"/>
          <p:nvPr/>
        </p:nvSpPr>
        <p:spPr>
          <a:xfrm>
            <a:off x="6149887" y="5022548"/>
            <a:ext cx="5943058" cy="400110"/>
          </a:xfrm>
          <a:prstGeom prst="rect">
            <a:avLst/>
          </a:prstGeom>
          <a:noFill/>
        </p:spPr>
        <p:txBody>
          <a:bodyPr wrap="square" rtlCol="0">
            <a:spAutoFit/>
          </a:bodyPr>
          <a:lstStyle/>
          <a:p>
            <a:pPr algn="l"/>
            <a:r>
              <a:rPr lang="en-GB" sz="2000" dirty="0">
                <a:solidFill>
                  <a:schemeClr val="accent5">
                    <a:lumMod val="50000"/>
                  </a:schemeClr>
                </a:solidFill>
              </a:rPr>
              <a:t>Eine Person, die </a:t>
            </a:r>
            <a:r>
              <a:rPr lang="en-GB" sz="2000" dirty="0" err="1">
                <a:solidFill>
                  <a:schemeClr val="accent5">
                    <a:lumMod val="50000"/>
                  </a:schemeClr>
                </a:solidFill>
              </a:rPr>
              <a:t>sich</a:t>
            </a:r>
            <a:r>
              <a:rPr lang="en-GB" sz="2000" dirty="0">
                <a:solidFill>
                  <a:schemeClr val="accent5">
                    <a:lumMod val="50000"/>
                  </a:schemeClr>
                </a:solidFill>
              </a:rPr>
              <a:t> </a:t>
            </a:r>
            <a:r>
              <a:rPr lang="en-GB" sz="2000" dirty="0" err="1">
                <a:solidFill>
                  <a:schemeClr val="accent5">
                    <a:lumMod val="50000"/>
                  </a:schemeClr>
                </a:solidFill>
              </a:rPr>
              <a:t>anzieht</a:t>
            </a:r>
            <a:r>
              <a:rPr lang="en-GB" sz="2000" dirty="0">
                <a:solidFill>
                  <a:schemeClr val="accent5">
                    <a:lumMod val="50000"/>
                  </a:schemeClr>
                </a:solidFill>
              </a:rPr>
              <a:t> </a:t>
            </a:r>
          </a:p>
        </p:txBody>
      </p:sp>
      <p:sp>
        <p:nvSpPr>
          <p:cNvPr id="48" name="TextBox 47">
            <a:extLst>
              <a:ext uri="{FF2B5EF4-FFF2-40B4-BE49-F238E27FC236}">
                <a16:creationId xmlns:a16="http://schemas.microsoft.com/office/drawing/2014/main" id="{574772AB-1F9E-4E18-AECE-F8DC94D0A1B0}"/>
              </a:ext>
            </a:extLst>
          </p:cNvPr>
          <p:cNvSpPr txBox="1"/>
          <p:nvPr/>
        </p:nvSpPr>
        <p:spPr>
          <a:xfrm>
            <a:off x="6152308" y="5420711"/>
            <a:ext cx="5943058" cy="400110"/>
          </a:xfrm>
          <a:prstGeom prst="rect">
            <a:avLst/>
          </a:prstGeom>
          <a:noFill/>
        </p:spPr>
        <p:txBody>
          <a:bodyPr wrap="square" rtlCol="0">
            <a:spAutoFit/>
          </a:bodyPr>
          <a:lstStyle/>
          <a:p>
            <a:pPr algn="l"/>
            <a:r>
              <a:rPr lang="en-GB" sz="2000" dirty="0">
                <a:solidFill>
                  <a:schemeClr val="accent5">
                    <a:lumMod val="50000"/>
                  </a:schemeClr>
                </a:solidFill>
              </a:rPr>
              <a:t>Ein Kind, das </a:t>
            </a:r>
            <a:r>
              <a:rPr lang="en-GB" sz="2000" dirty="0" err="1">
                <a:solidFill>
                  <a:schemeClr val="accent5">
                    <a:lumMod val="50000"/>
                  </a:schemeClr>
                </a:solidFill>
              </a:rPr>
              <a:t>feiert</a:t>
            </a:r>
            <a:endParaRPr lang="en-GB" sz="2000" dirty="0">
              <a:solidFill>
                <a:schemeClr val="accent5">
                  <a:lumMod val="50000"/>
                </a:schemeClr>
              </a:solidFill>
            </a:endParaRPr>
          </a:p>
        </p:txBody>
      </p:sp>
      <p:sp>
        <p:nvSpPr>
          <p:cNvPr id="49" name="TextBox 48">
            <a:extLst>
              <a:ext uri="{FF2B5EF4-FFF2-40B4-BE49-F238E27FC236}">
                <a16:creationId xmlns:a16="http://schemas.microsoft.com/office/drawing/2014/main" id="{5FA26B05-8AD6-4850-95AC-F6293F294108}"/>
              </a:ext>
            </a:extLst>
          </p:cNvPr>
          <p:cNvSpPr txBox="1"/>
          <p:nvPr/>
        </p:nvSpPr>
        <p:spPr>
          <a:xfrm>
            <a:off x="6147466" y="5816126"/>
            <a:ext cx="5943058" cy="400110"/>
          </a:xfrm>
          <a:prstGeom prst="rect">
            <a:avLst/>
          </a:prstGeom>
          <a:noFill/>
        </p:spPr>
        <p:txBody>
          <a:bodyPr wrap="square" rtlCol="0">
            <a:spAutoFit/>
          </a:bodyPr>
          <a:lstStyle/>
          <a:p>
            <a:pPr algn="l"/>
            <a:r>
              <a:rPr lang="en-GB" sz="2000" dirty="0">
                <a:solidFill>
                  <a:schemeClr val="accent5">
                    <a:lumMod val="50000"/>
                  </a:schemeClr>
                </a:solidFill>
              </a:rPr>
              <a:t>Ein Diener, der </a:t>
            </a:r>
            <a:r>
              <a:rPr lang="en-GB" sz="2000" dirty="0" err="1">
                <a:solidFill>
                  <a:schemeClr val="accent5">
                    <a:lumMod val="50000"/>
                  </a:schemeClr>
                </a:solidFill>
              </a:rPr>
              <a:t>verantwortlich</a:t>
            </a:r>
            <a:r>
              <a:rPr lang="en-GB" sz="2000" dirty="0">
                <a:solidFill>
                  <a:schemeClr val="accent5">
                    <a:lumMod val="50000"/>
                  </a:schemeClr>
                </a:solidFill>
              </a:rPr>
              <a:t> </a:t>
            </a:r>
            <a:r>
              <a:rPr lang="en-GB" sz="2000" dirty="0" err="1">
                <a:solidFill>
                  <a:schemeClr val="accent5">
                    <a:lumMod val="50000"/>
                  </a:schemeClr>
                </a:solidFill>
              </a:rPr>
              <a:t>ist</a:t>
            </a:r>
            <a:endParaRPr lang="en-GB" sz="2000" dirty="0">
              <a:solidFill>
                <a:schemeClr val="accent5">
                  <a:lumMod val="50000"/>
                </a:schemeClr>
              </a:solidFill>
            </a:endParaRPr>
          </a:p>
        </p:txBody>
      </p:sp>
    </p:spTree>
    <p:extLst>
      <p:ext uri="{BB962C8B-B14F-4D97-AF65-F5344CB8AC3E}">
        <p14:creationId xmlns:p14="http://schemas.microsoft.com/office/powerpoint/2010/main" val="123773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animBg="1"/>
      <p:bldP spid="34" grpId="0" animBg="1"/>
      <p:bldP spid="35" grpId="0" animBg="1"/>
      <p:bldP spid="37" grpId="0" animBg="1"/>
      <p:bldP spid="38" grpId="0" animBg="1"/>
      <p:bldP spid="39" grpId="0" animBg="1"/>
      <p:bldP spid="40" grpId="0" animBg="1"/>
      <p:bldP spid="41" grpId="0" animBg="1"/>
      <p:bldP spid="42" grpId="0" animBg="1"/>
      <p:bldP spid="43" grpId="0" animBg="1"/>
      <p:bldP spid="44" grpId="0" animBg="1"/>
      <p:bldP spid="12" grpId="0"/>
      <p:bldP spid="45" grpId="0"/>
      <p:bldP spid="46" grpId="0"/>
      <p:bldP spid="47" grpId="0"/>
      <p:bldP spid="48" grpId="0"/>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2018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14264" y="170893"/>
            <a:ext cx="234306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920181" y="291363"/>
            <a:ext cx="80877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Welches Wort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Singularform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 name="Table 6">
            <a:extLst>
              <a:ext uri="{FF2B5EF4-FFF2-40B4-BE49-F238E27FC236}">
                <a16:creationId xmlns:a16="http://schemas.microsoft.com/office/drawing/2014/main" id="{0FB5929C-E054-4BF8-9366-7B89EE1FEE16}"/>
              </a:ext>
            </a:extLst>
          </p:cNvPr>
          <p:cNvGraphicFramePr>
            <a:graphicFrameLocks noGrp="1"/>
          </p:cNvGraphicFramePr>
          <p:nvPr/>
        </p:nvGraphicFramePr>
        <p:xfrm>
          <a:off x="142066" y="1193486"/>
          <a:ext cx="690967" cy="5061080"/>
        </p:xfrm>
        <a:graphic>
          <a:graphicData uri="http://schemas.openxmlformats.org/drawingml/2006/table">
            <a:tbl>
              <a:tblPr firstRow="1" bandRow="1">
                <a:tableStyleId>{5940675A-B579-460E-94D1-54222C63F5DA}</a:tableStyleId>
              </a:tblPr>
              <a:tblGrid>
                <a:gridCol w="690967">
                  <a:extLst>
                    <a:ext uri="{9D8B030D-6E8A-4147-A177-3AD203B41FA5}">
                      <a16:colId xmlns:a16="http://schemas.microsoft.com/office/drawing/2014/main" val="1316868272"/>
                    </a:ext>
                  </a:extLst>
                </a:gridCol>
              </a:tblGrid>
              <a:tr h="632635">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76433099"/>
                  </a:ext>
                </a:extLst>
              </a:tr>
              <a:tr h="632635">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388929078"/>
                  </a:ext>
                </a:extLst>
              </a:tr>
              <a:tr h="632635">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689615802"/>
                  </a:ext>
                </a:extLst>
              </a:tr>
              <a:tr h="632635">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303514066"/>
                  </a:ext>
                </a:extLst>
              </a:tr>
              <a:tr h="632635">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550598668"/>
                  </a:ext>
                </a:extLst>
              </a:tr>
              <a:tr h="632635">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28310"/>
                  </a:ext>
                </a:extLst>
              </a:tr>
              <a:tr h="632635">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640654456"/>
                  </a:ext>
                </a:extLst>
              </a:tr>
              <a:tr h="632635">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1956694952"/>
                  </a:ext>
                </a:extLst>
              </a:tr>
            </a:tbl>
          </a:graphicData>
        </a:graphic>
      </p:graphicFrame>
      <p:sp>
        <p:nvSpPr>
          <p:cNvPr id="8" name="Action Button: Custom 16">
            <a:hlinkClick r:id="" action="ppaction://noaction" highlightClick="1">
              <a:snd r:embed="rId4" name="9.2.1.2 slide 3 Hände.wav"/>
            </a:hlinkClick>
            <a:extLst>
              <a:ext uri="{FF2B5EF4-FFF2-40B4-BE49-F238E27FC236}">
                <a16:creationId xmlns:a16="http://schemas.microsoft.com/office/drawing/2014/main" id="{841FEEC2-9A90-4E9D-8CFC-9BEA4E65FBF2}"/>
              </a:ext>
            </a:extLst>
          </p:cNvPr>
          <p:cNvSpPr/>
          <p:nvPr/>
        </p:nvSpPr>
        <p:spPr>
          <a:xfrm>
            <a:off x="297269" y="13212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9.2.1.2 slide 3 Wände.wav"/>
            </a:hlinkClick>
            <a:extLst>
              <a:ext uri="{FF2B5EF4-FFF2-40B4-BE49-F238E27FC236}">
                <a16:creationId xmlns:a16="http://schemas.microsoft.com/office/drawing/2014/main" id="{AEE75152-AA60-4E09-B6D6-33877C57EDD0}"/>
              </a:ext>
            </a:extLst>
          </p:cNvPr>
          <p:cNvSpPr/>
          <p:nvPr/>
        </p:nvSpPr>
        <p:spPr>
          <a:xfrm>
            <a:off x="297269" y="196598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9.2.1.2 slide 3 Länder.wav"/>
            </a:hlinkClick>
            <a:extLst>
              <a:ext uri="{FF2B5EF4-FFF2-40B4-BE49-F238E27FC236}">
                <a16:creationId xmlns:a16="http://schemas.microsoft.com/office/drawing/2014/main" id="{F11CB23C-06C9-407F-8110-271FCCEE9771}"/>
              </a:ext>
            </a:extLst>
          </p:cNvPr>
          <p:cNvSpPr/>
          <p:nvPr/>
        </p:nvSpPr>
        <p:spPr>
          <a:xfrm>
            <a:off x="290588" y="258897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9.2.1.2 slide 3 Strände.wav"/>
            </a:hlinkClick>
            <a:extLst>
              <a:ext uri="{FF2B5EF4-FFF2-40B4-BE49-F238E27FC236}">
                <a16:creationId xmlns:a16="http://schemas.microsoft.com/office/drawing/2014/main" id="{8D648A3B-04EE-4D96-BA17-FCECC4730449}"/>
              </a:ext>
            </a:extLst>
          </p:cNvPr>
          <p:cNvSpPr/>
          <p:nvPr/>
        </p:nvSpPr>
        <p:spPr>
          <a:xfrm>
            <a:off x="297269" y="321412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9.2.1.2 slide 3 Verbände.wav"/>
            </a:hlinkClick>
            <a:extLst>
              <a:ext uri="{FF2B5EF4-FFF2-40B4-BE49-F238E27FC236}">
                <a16:creationId xmlns:a16="http://schemas.microsoft.com/office/drawing/2014/main" id="{BC100BF6-6BCD-4F82-A73E-43792BD7E33C}"/>
              </a:ext>
            </a:extLst>
          </p:cNvPr>
          <p:cNvSpPr/>
          <p:nvPr/>
        </p:nvSpPr>
        <p:spPr>
          <a:xfrm>
            <a:off x="290588" y="38481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9.2.1.2 slide 3 Armbänder.wav"/>
            </a:hlinkClick>
            <a:extLst>
              <a:ext uri="{FF2B5EF4-FFF2-40B4-BE49-F238E27FC236}">
                <a16:creationId xmlns:a16="http://schemas.microsoft.com/office/drawing/2014/main" id="{D05C92EF-C73E-47AE-889D-032F44B7E661}"/>
              </a:ext>
            </a:extLst>
          </p:cNvPr>
          <p:cNvSpPr/>
          <p:nvPr/>
        </p:nvSpPr>
        <p:spPr>
          <a:xfrm>
            <a:off x="290588" y="44711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9.2.1.2 slide 3 Stände.wav"/>
            </a:hlinkClick>
            <a:extLst>
              <a:ext uri="{FF2B5EF4-FFF2-40B4-BE49-F238E27FC236}">
                <a16:creationId xmlns:a16="http://schemas.microsoft.com/office/drawing/2014/main" id="{EDF74690-B443-4B28-919F-04AA4A21E667}"/>
              </a:ext>
            </a:extLst>
          </p:cNvPr>
          <p:cNvSpPr/>
          <p:nvPr/>
        </p:nvSpPr>
        <p:spPr>
          <a:xfrm>
            <a:off x="290588" y="510731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1" name="9.2.1.2 slide 3 Brände.wav"/>
            </a:hlinkClick>
            <a:extLst>
              <a:ext uri="{FF2B5EF4-FFF2-40B4-BE49-F238E27FC236}">
                <a16:creationId xmlns:a16="http://schemas.microsoft.com/office/drawing/2014/main" id="{7A700585-1B27-4F35-B267-D05BC8939357}"/>
              </a:ext>
            </a:extLst>
          </p:cNvPr>
          <p:cNvSpPr/>
          <p:nvPr/>
        </p:nvSpPr>
        <p:spPr>
          <a:xfrm>
            <a:off x="297269" y="57434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aphicFrame>
        <p:nvGraphicFramePr>
          <p:cNvPr id="20" name="Table 20">
            <a:extLst>
              <a:ext uri="{FF2B5EF4-FFF2-40B4-BE49-F238E27FC236}">
                <a16:creationId xmlns:a16="http://schemas.microsoft.com/office/drawing/2014/main" id="{25089385-11CC-4176-9DAA-E3FB4742B55E}"/>
              </a:ext>
            </a:extLst>
          </p:cNvPr>
          <p:cNvGraphicFramePr>
            <a:graphicFrameLocks noGrp="1"/>
          </p:cNvGraphicFramePr>
          <p:nvPr/>
        </p:nvGraphicFramePr>
        <p:xfrm>
          <a:off x="1375954" y="1242830"/>
          <a:ext cx="10415452" cy="5011736"/>
        </p:xfrm>
        <a:graphic>
          <a:graphicData uri="http://schemas.openxmlformats.org/drawingml/2006/table">
            <a:tbl>
              <a:tblPr firstRow="1" bandRow="1">
                <a:tableStyleId>{5940675A-B579-460E-94D1-54222C63F5DA}</a:tableStyleId>
              </a:tblPr>
              <a:tblGrid>
                <a:gridCol w="2603863">
                  <a:extLst>
                    <a:ext uri="{9D8B030D-6E8A-4147-A177-3AD203B41FA5}">
                      <a16:colId xmlns:a16="http://schemas.microsoft.com/office/drawing/2014/main" val="3962961014"/>
                    </a:ext>
                  </a:extLst>
                </a:gridCol>
                <a:gridCol w="2603863">
                  <a:extLst>
                    <a:ext uri="{9D8B030D-6E8A-4147-A177-3AD203B41FA5}">
                      <a16:colId xmlns:a16="http://schemas.microsoft.com/office/drawing/2014/main" val="3241751343"/>
                    </a:ext>
                  </a:extLst>
                </a:gridCol>
                <a:gridCol w="2603863">
                  <a:extLst>
                    <a:ext uri="{9D8B030D-6E8A-4147-A177-3AD203B41FA5}">
                      <a16:colId xmlns:a16="http://schemas.microsoft.com/office/drawing/2014/main" val="2831229157"/>
                    </a:ext>
                  </a:extLst>
                </a:gridCol>
                <a:gridCol w="2603863">
                  <a:extLst>
                    <a:ext uri="{9D8B030D-6E8A-4147-A177-3AD203B41FA5}">
                      <a16:colId xmlns:a16="http://schemas.microsoft.com/office/drawing/2014/main" val="2436348925"/>
                    </a:ext>
                  </a:extLst>
                </a:gridCol>
              </a:tblGrid>
              <a:tr h="2505868">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4249951936"/>
                  </a:ext>
                </a:extLst>
              </a:tr>
              <a:tr h="2505868">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3319902369"/>
                  </a:ext>
                </a:extLst>
              </a:tr>
            </a:tbl>
          </a:graphicData>
        </a:graphic>
      </p:graphicFrame>
      <p:sp>
        <p:nvSpPr>
          <p:cNvPr id="7" name="TextBox 6">
            <a:extLst>
              <a:ext uri="{FF2B5EF4-FFF2-40B4-BE49-F238E27FC236}">
                <a16:creationId xmlns:a16="http://schemas.microsoft.com/office/drawing/2014/main" id="{27D4B581-DA2F-4361-A157-CE302255C689}"/>
              </a:ext>
            </a:extLst>
          </p:cNvPr>
          <p:cNvSpPr txBox="1"/>
          <p:nvPr/>
        </p:nvSpPr>
        <p:spPr>
          <a:xfrm>
            <a:off x="1759131" y="3314256"/>
            <a:ext cx="2124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Wand]</a:t>
            </a:r>
          </a:p>
        </p:txBody>
      </p:sp>
      <p:sp>
        <p:nvSpPr>
          <p:cNvPr id="72" name="TextBox 71">
            <a:extLst>
              <a:ext uri="{FF2B5EF4-FFF2-40B4-BE49-F238E27FC236}">
                <a16:creationId xmlns:a16="http://schemas.microsoft.com/office/drawing/2014/main" id="{4769B9C7-7F45-4FDC-BC89-190768CC9344}"/>
              </a:ext>
            </a:extLst>
          </p:cNvPr>
          <p:cNvSpPr txBox="1"/>
          <p:nvPr/>
        </p:nvSpPr>
        <p:spPr>
          <a:xfrm>
            <a:off x="1758318" y="5792901"/>
            <a:ext cx="2124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Land]</a:t>
            </a:r>
          </a:p>
        </p:txBody>
      </p:sp>
      <p:sp>
        <p:nvSpPr>
          <p:cNvPr id="73" name="TextBox 72">
            <a:extLst>
              <a:ext uri="{FF2B5EF4-FFF2-40B4-BE49-F238E27FC236}">
                <a16:creationId xmlns:a16="http://schemas.microsoft.com/office/drawing/2014/main" id="{C34D9E3B-0CD7-4AF6-AA0A-EF91B431B331}"/>
              </a:ext>
            </a:extLst>
          </p:cNvPr>
          <p:cNvSpPr txBox="1"/>
          <p:nvPr/>
        </p:nvSpPr>
        <p:spPr>
          <a:xfrm>
            <a:off x="4229926" y="5792901"/>
            <a:ext cx="23655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Verband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4" name="TextBox 73">
            <a:extLst>
              <a:ext uri="{FF2B5EF4-FFF2-40B4-BE49-F238E27FC236}">
                <a16:creationId xmlns:a16="http://schemas.microsoft.com/office/drawing/2014/main" id="{D2909CBD-B378-4118-ADA9-9B0DD9F8D47A}"/>
              </a:ext>
            </a:extLst>
          </p:cNvPr>
          <p:cNvSpPr txBox="1"/>
          <p:nvPr/>
        </p:nvSpPr>
        <p:spPr>
          <a:xfrm>
            <a:off x="7040880" y="3287033"/>
            <a:ext cx="2124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Hand]</a:t>
            </a:r>
          </a:p>
        </p:txBody>
      </p:sp>
      <p:sp>
        <p:nvSpPr>
          <p:cNvPr id="75" name="TextBox 74">
            <a:extLst>
              <a:ext uri="{FF2B5EF4-FFF2-40B4-BE49-F238E27FC236}">
                <a16:creationId xmlns:a16="http://schemas.microsoft.com/office/drawing/2014/main" id="{32DE4D9D-95DD-4D93-8740-A7FF1BEF6D6D}"/>
              </a:ext>
            </a:extLst>
          </p:cNvPr>
          <p:cNvSpPr txBox="1"/>
          <p:nvPr/>
        </p:nvSpPr>
        <p:spPr>
          <a:xfrm>
            <a:off x="6896599" y="5834729"/>
            <a:ext cx="21248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Strand]</a:t>
            </a:r>
          </a:p>
        </p:txBody>
      </p:sp>
      <p:sp>
        <p:nvSpPr>
          <p:cNvPr id="76" name="TextBox 75">
            <a:extLst>
              <a:ext uri="{FF2B5EF4-FFF2-40B4-BE49-F238E27FC236}">
                <a16:creationId xmlns:a16="http://schemas.microsoft.com/office/drawing/2014/main" id="{12319C4E-CC5E-46FE-9F64-6DBFE6F68EE9}"/>
              </a:ext>
            </a:extLst>
          </p:cNvPr>
          <p:cNvSpPr txBox="1"/>
          <p:nvPr/>
        </p:nvSpPr>
        <p:spPr>
          <a:xfrm>
            <a:off x="4020371" y="3287033"/>
            <a:ext cx="2508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Armband]</a:t>
            </a:r>
          </a:p>
        </p:txBody>
      </p:sp>
      <p:sp>
        <p:nvSpPr>
          <p:cNvPr id="77" name="TextBox 76">
            <a:extLst>
              <a:ext uri="{FF2B5EF4-FFF2-40B4-BE49-F238E27FC236}">
                <a16:creationId xmlns:a16="http://schemas.microsoft.com/office/drawing/2014/main" id="{C8929130-278F-4B7E-A215-6DB20F875E48}"/>
              </a:ext>
            </a:extLst>
          </p:cNvPr>
          <p:cNvSpPr txBox="1"/>
          <p:nvPr/>
        </p:nvSpPr>
        <p:spPr>
          <a:xfrm>
            <a:off x="9678212" y="3314256"/>
            <a:ext cx="2124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Brand]</a:t>
            </a:r>
          </a:p>
        </p:txBody>
      </p:sp>
      <p:sp>
        <p:nvSpPr>
          <p:cNvPr id="78" name="TextBox 77">
            <a:extLst>
              <a:ext uri="{FF2B5EF4-FFF2-40B4-BE49-F238E27FC236}">
                <a16:creationId xmlns:a16="http://schemas.microsoft.com/office/drawing/2014/main" id="{23C3FDAC-C0A3-4DD5-A4F6-40D7CBB288A1}"/>
              </a:ext>
            </a:extLst>
          </p:cNvPr>
          <p:cNvSpPr txBox="1"/>
          <p:nvPr/>
        </p:nvSpPr>
        <p:spPr>
          <a:xfrm>
            <a:off x="9686108" y="5813815"/>
            <a:ext cx="2124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Stand]</a:t>
            </a:r>
          </a:p>
        </p:txBody>
      </p:sp>
      <p:pic>
        <p:nvPicPr>
          <p:cNvPr id="2050" name="Picture 2" descr="Space, Empty, Wood Floor, Plant">
            <a:extLst>
              <a:ext uri="{FF2B5EF4-FFF2-40B4-BE49-F238E27FC236}">
                <a16:creationId xmlns:a16="http://schemas.microsoft.com/office/drawing/2014/main" id="{B928426E-C6E2-4B7B-8A1B-2005166A32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6264" y="1516854"/>
            <a:ext cx="202882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ngle, Bracelet, Cuff, Fashion, Female, Jewelry">
            <a:extLst>
              <a:ext uri="{FF2B5EF4-FFF2-40B4-BE49-F238E27FC236}">
                <a16:creationId xmlns:a16="http://schemas.microsoft.com/office/drawing/2014/main" id="{87F4E648-F427-401D-9D9F-61A52C1920F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77499" y="1446593"/>
            <a:ext cx="1862575" cy="17530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s, Team, United, Together, People">
            <a:extLst>
              <a:ext uri="{FF2B5EF4-FFF2-40B4-BE49-F238E27FC236}">
                <a16:creationId xmlns:a16="http://schemas.microsoft.com/office/drawing/2014/main" id="{FBE0D0C8-CD45-4B36-9203-30456F9A81A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23483" y="1731728"/>
            <a:ext cx="1871124" cy="14043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re, Flame, Red, Heat, Hot, Fire, Fire">
            <a:extLst>
              <a:ext uri="{FF2B5EF4-FFF2-40B4-BE49-F238E27FC236}">
                <a16:creationId xmlns:a16="http://schemas.microsoft.com/office/drawing/2014/main" id="{0E97BB8D-BDF8-4B4C-91FD-8E2ACA0041B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59975" y="1335889"/>
            <a:ext cx="1288830" cy="19389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ermany, Flag, Map, Europe, Nation">
            <a:extLst>
              <a:ext uri="{FF2B5EF4-FFF2-40B4-BE49-F238E27FC236}">
                <a16:creationId xmlns:a16="http://schemas.microsoft.com/office/drawing/2014/main" id="{F3E35A7B-288D-40BE-BFB8-91FE13122A9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87341" y="3926948"/>
            <a:ext cx="1152759" cy="180431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each, Vacation, Summer, Tropical">
            <a:extLst>
              <a:ext uri="{FF2B5EF4-FFF2-40B4-BE49-F238E27FC236}">
                <a16:creationId xmlns:a16="http://schemas.microsoft.com/office/drawing/2014/main" id="{8172528E-4F12-45AE-9F06-0FE812506D2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778620" y="4197963"/>
            <a:ext cx="2242871" cy="140437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ruit Seller, Fruit Stand, Vendor, Market, Fruit, Fresh">
            <a:extLst>
              <a:ext uri="{FF2B5EF4-FFF2-40B4-BE49-F238E27FC236}">
                <a16:creationId xmlns:a16="http://schemas.microsoft.com/office/drawing/2014/main" id="{F47F8475-C589-4586-94B4-64C53A92DF1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237645" y="4093083"/>
            <a:ext cx="2337606" cy="15559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988AE0D-8BEF-4F0B-BC97-D7158B4B7982}"/>
              </a:ext>
            </a:extLst>
          </p:cNvPr>
          <p:cNvSpPr/>
          <p:nvPr/>
        </p:nvSpPr>
        <p:spPr>
          <a:xfrm>
            <a:off x="1449682" y="3341267"/>
            <a:ext cx="2368736" cy="407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4C778B1D-9B94-40BD-BF3B-C0899F918871}"/>
              </a:ext>
            </a:extLst>
          </p:cNvPr>
          <p:cNvSpPr/>
          <p:nvPr/>
        </p:nvSpPr>
        <p:spPr>
          <a:xfrm>
            <a:off x="4124418" y="3327802"/>
            <a:ext cx="2368736" cy="407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CCFB339F-F598-4554-B506-256392A81359}"/>
              </a:ext>
            </a:extLst>
          </p:cNvPr>
          <p:cNvSpPr/>
          <p:nvPr/>
        </p:nvSpPr>
        <p:spPr>
          <a:xfrm>
            <a:off x="6805320" y="3314044"/>
            <a:ext cx="2368736" cy="407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B1BCC03B-565E-4B28-A1DF-27EE25A2C37C}"/>
              </a:ext>
            </a:extLst>
          </p:cNvPr>
          <p:cNvSpPr/>
          <p:nvPr/>
        </p:nvSpPr>
        <p:spPr>
          <a:xfrm>
            <a:off x="9302505" y="3314044"/>
            <a:ext cx="2368736" cy="407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E1057E9D-0328-4F55-8FFD-1B7954080A0F}"/>
              </a:ext>
            </a:extLst>
          </p:cNvPr>
          <p:cNvSpPr/>
          <p:nvPr/>
        </p:nvSpPr>
        <p:spPr>
          <a:xfrm>
            <a:off x="9302505" y="5819912"/>
            <a:ext cx="2368736" cy="407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9542B85F-E953-4557-B8FB-43D94A6E86F1}"/>
              </a:ext>
            </a:extLst>
          </p:cNvPr>
          <p:cNvSpPr/>
          <p:nvPr/>
        </p:nvSpPr>
        <p:spPr>
          <a:xfrm>
            <a:off x="6715687" y="5832533"/>
            <a:ext cx="2368736" cy="407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90DD5BD5-1F10-4410-9CF9-9AFED8FFFD30}"/>
              </a:ext>
            </a:extLst>
          </p:cNvPr>
          <p:cNvSpPr/>
          <p:nvPr/>
        </p:nvSpPr>
        <p:spPr>
          <a:xfrm>
            <a:off x="4204108" y="5844565"/>
            <a:ext cx="2368736" cy="407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7A97B699-9BF4-4D1D-A343-99DB4BA85937}"/>
              </a:ext>
            </a:extLst>
          </p:cNvPr>
          <p:cNvSpPr/>
          <p:nvPr/>
        </p:nvSpPr>
        <p:spPr>
          <a:xfrm>
            <a:off x="1405913" y="5821081"/>
            <a:ext cx="2368736" cy="407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8" name="Picture 17" descr="A picture containing accessory, handwear, bandage&#10;&#10;Description automatically generated">
            <a:extLst>
              <a:ext uri="{FF2B5EF4-FFF2-40B4-BE49-F238E27FC236}">
                <a16:creationId xmlns:a16="http://schemas.microsoft.com/office/drawing/2014/main" id="{EBB53A59-2E8A-405F-B266-670134834F1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90747" y="4197963"/>
            <a:ext cx="2069230" cy="1417207"/>
          </a:xfrm>
          <a:prstGeom prst="rect">
            <a:avLst/>
          </a:prstGeom>
        </p:spPr>
      </p:pic>
    </p:spTree>
    <p:extLst>
      <p:ext uri="{BB962C8B-B14F-4D97-AF65-F5344CB8AC3E}">
        <p14:creationId xmlns:p14="http://schemas.microsoft.com/office/powerpoint/2010/main" val="393551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animBg="1"/>
      <p:bldP spid="35" grpId="0" animBg="1"/>
      <p:bldP spid="36" grpId="0" animBg="1"/>
      <p:bldP spid="37" grpId="0" animBg="1"/>
      <p:bldP spid="38" grpId="0" animBg="1"/>
      <p:bldP spid="39"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2.1, Week 3)</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6" name="Google Shape;1040;p30">
            <a:extLst>
              <a:ext uri="{FF2B5EF4-FFF2-40B4-BE49-F238E27FC236}">
                <a16:creationId xmlns:a16="http://schemas.microsoft.com/office/drawing/2014/main" id="{A3F85DF6-ED94-43D9-AF71-DCA36839DFBE}"/>
              </a:ext>
            </a:extLst>
          </p:cNvPr>
          <p:cNvSpPr txBox="1"/>
          <p:nvPr/>
        </p:nvSpPr>
        <p:spPr>
          <a:xfrm>
            <a:off x="163274" y="4714519"/>
            <a:ext cx="11066804" cy="46166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2400" u="sng" kern="0">
                <a:solidFill>
                  <a:srgbClr val="115076"/>
                </a:solidFill>
                <a:ea typeface="Arial"/>
                <a:cs typeface="Arial"/>
                <a:sym typeface="Arial"/>
                <a:hlinkClick r:id="rId6">
                  <a:extLst>
                    <a:ext uri="{A12FA001-AC4F-418D-AE19-62706E023703}">
                      <ahyp:hlinkClr xmlns:ahyp="http://schemas.microsoft.com/office/drawing/2018/hyperlinkcolor" xmlns="" val="tx"/>
                    </a:ext>
                  </a:extLst>
                </a:hlinkClick>
              </a:rPr>
              <a:t>Student worksheet</a:t>
            </a:r>
            <a:endParaRPr sz="2400" kern="0">
              <a:solidFill>
                <a:srgbClr val="115076"/>
              </a:solidFill>
              <a:ea typeface="Arial"/>
              <a:cs typeface="Arial"/>
              <a:sym typeface="Arial"/>
            </a:endParaRPr>
          </a:p>
        </p:txBody>
      </p:sp>
      <p:sp>
        <p:nvSpPr>
          <p:cNvPr id="17" name="Google Shape;1041;p30">
            <a:extLst>
              <a:ext uri="{FF2B5EF4-FFF2-40B4-BE49-F238E27FC236}">
                <a16:creationId xmlns:a16="http://schemas.microsoft.com/office/drawing/2014/main" id="{60D57258-B987-4C6D-AA2B-1F61E061B09A}"/>
              </a:ext>
            </a:extLst>
          </p:cNvPr>
          <p:cNvSpPr txBox="1"/>
          <p:nvPr/>
        </p:nvSpPr>
        <p:spPr>
          <a:xfrm>
            <a:off x="163274" y="2866494"/>
            <a:ext cx="10338404" cy="83099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2400" u="sng" kern="0">
                <a:solidFill>
                  <a:srgbClr val="115076"/>
                </a:solidFill>
                <a:ea typeface="Arial"/>
                <a:cs typeface="Arial"/>
                <a:sym typeface="Arial"/>
                <a:hlinkClick r:id="rId7">
                  <a:extLst>
                    <a:ext uri="{A12FA001-AC4F-418D-AE19-62706E023703}">
                      <ahyp:hlinkClr xmlns:ahyp="http://schemas.microsoft.com/office/drawing/2018/hyperlinkcolor" xmlns="" val="tx"/>
                    </a:ext>
                  </a:extLst>
                </a:hlinkClick>
              </a:rPr>
              <a:t>Quizlet link</a:t>
            </a:r>
            <a:r>
              <a:rPr lang="en-GB" sz="2400" kern="0">
                <a:solidFill>
                  <a:srgbClr val="000000"/>
                </a:solidFill>
                <a:ea typeface="Arial"/>
                <a:cs typeface="Arial"/>
                <a:sym typeface="Arial"/>
              </a:rPr>
              <a:t/>
            </a:r>
            <a:br>
              <a:rPr lang="en-GB" sz="2400" kern="0">
                <a:solidFill>
                  <a:srgbClr val="000000"/>
                </a:solidFill>
                <a:ea typeface="Arial"/>
                <a:cs typeface="Arial"/>
                <a:sym typeface="Arial"/>
              </a:rPr>
            </a:br>
            <a:endParaRPr sz="2400" kern="0">
              <a:solidFill>
                <a:srgbClr val="115076"/>
              </a:solidFill>
              <a:ea typeface="Arial"/>
              <a:cs typeface="Arial"/>
              <a:sym typeface="Arial"/>
            </a:endParaRPr>
          </a:p>
        </p:txBody>
      </p:sp>
      <p:sp>
        <p:nvSpPr>
          <p:cNvPr id="18" name="Google Shape;1043;p30">
            <a:extLst>
              <a:ext uri="{FF2B5EF4-FFF2-40B4-BE49-F238E27FC236}">
                <a16:creationId xmlns:a16="http://schemas.microsoft.com/office/drawing/2014/main" id="{B351094D-9748-4D4A-957C-4D65E9BDA977}"/>
              </a:ext>
            </a:extLst>
          </p:cNvPr>
          <p:cNvSpPr txBox="1"/>
          <p:nvPr/>
        </p:nvSpPr>
        <p:spPr>
          <a:xfrm>
            <a:off x="163274" y="3713040"/>
            <a:ext cx="11066804" cy="46166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2400" kern="0">
                <a:solidFill>
                  <a:srgbClr val="115076"/>
                </a:solidFill>
                <a:ea typeface="Arial"/>
                <a:cs typeface="Arial"/>
                <a:sym typeface="Arial"/>
              </a:rPr>
              <a:t>Quizlet QR Code</a:t>
            </a:r>
            <a:endParaRPr sz="1400" kern="0">
              <a:solidFill>
                <a:srgbClr val="000000"/>
              </a:solidFill>
              <a:cs typeface="Arial"/>
              <a:sym typeface="Arial"/>
            </a:endParaRPr>
          </a:p>
        </p:txBody>
      </p:sp>
      <p:pic>
        <p:nvPicPr>
          <p:cNvPr id="19" name="Google Shape;1044;p30" descr="Qr code&#10;&#10;Description automatically generated">
            <a:extLst>
              <a:ext uri="{FF2B5EF4-FFF2-40B4-BE49-F238E27FC236}">
                <a16:creationId xmlns:a16="http://schemas.microsoft.com/office/drawing/2014/main" id="{9822C2C2-4108-4C2E-85F6-87997B6A8EE7}"/>
              </a:ext>
            </a:extLst>
          </p:cNvPr>
          <p:cNvPicPr preferRelativeResize="0"/>
          <p:nvPr/>
        </p:nvPicPr>
        <p:blipFill rotWithShape="1">
          <a:blip r:embed="rId8">
            <a:alphaModFix/>
          </a:blip>
          <a:srcRect/>
          <a:stretch/>
        </p:blipFill>
        <p:spPr>
          <a:xfrm>
            <a:off x="2862200" y="2594383"/>
            <a:ext cx="1712790" cy="1712790"/>
          </a:xfrm>
          <a:prstGeom prst="rect">
            <a:avLst/>
          </a:prstGeom>
          <a:noFill/>
          <a:ln>
            <a:noFill/>
          </a:ln>
        </p:spPr>
      </p:pic>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2018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170893"/>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920181" y="291363"/>
            <a:ext cx="80877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1-12 und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Buchstaben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 name="Table 6">
            <a:extLst>
              <a:ext uri="{FF2B5EF4-FFF2-40B4-BE49-F238E27FC236}">
                <a16:creationId xmlns:a16="http://schemas.microsoft.com/office/drawing/2014/main" id="{0FB5929C-E054-4BF8-9366-7B89EE1FEE16}"/>
              </a:ext>
            </a:extLst>
          </p:cNvPr>
          <p:cNvGraphicFramePr>
            <a:graphicFrameLocks noGrp="1"/>
          </p:cNvGraphicFramePr>
          <p:nvPr/>
        </p:nvGraphicFramePr>
        <p:xfrm>
          <a:off x="142066" y="1193487"/>
          <a:ext cx="1381934" cy="5120640"/>
        </p:xfrm>
        <a:graphic>
          <a:graphicData uri="http://schemas.openxmlformats.org/drawingml/2006/table">
            <a:tbl>
              <a:tblPr firstRow="1" bandRow="1">
                <a:tableStyleId>{5940675A-B579-460E-94D1-54222C63F5DA}</a:tableStyleId>
              </a:tblPr>
              <a:tblGrid>
                <a:gridCol w="690967">
                  <a:extLst>
                    <a:ext uri="{9D8B030D-6E8A-4147-A177-3AD203B41FA5}">
                      <a16:colId xmlns:a16="http://schemas.microsoft.com/office/drawing/2014/main" val="1316868272"/>
                    </a:ext>
                  </a:extLst>
                </a:gridCol>
                <a:gridCol w="690967">
                  <a:extLst>
                    <a:ext uri="{9D8B030D-6E8A-4147-A177-3AD203B41FA5}">
                      <a16:colId xmlns:a16="http://schemas.microsoft.com/office/drawing/2014/main" val="3685865465"/>
                    </a:ext>
                  </a:extLst>
                </a:gridCol>
              </a:tblGrid>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76433099"/>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388929078"/>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689615802"/>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303514066"/>
                  </a:ext>
                </a:extLst>
              </a:tr>
              <a:tr h="390884">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550598668"/>
                  </a:ext>
                </a:extLst>
              </a:tr>
              <a:tr h="390884">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28310"/>
                  </a:ext>
                </a:extLst>
              </a:tr>
              <a:tr h="390884">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640654456"/>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1956694952"/>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121770942"/>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135804181"/>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927077960"/>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654500313"/>
                  </a:ext>
                </a:extLst>
              </a:tr>
            </a:tbl>
          </a:graphicData>
        </a:graphic>
      </p:graphicFrame>
      <p:sp>
        <p:nvSpPr>
          <p:cNvPr id="8" name="Action Button: Custom 16">
            <a:hlinkClick r:id="" action="ppaction://noaction" highlightClick="1">
              <a:snd r:embed="rId4" name="9.2.1.2 slide 4 ungefähr.wav"/>
            </a:hlinkClick>
            <a:extLst>
              <a:ext uri="{FF2B5EF4-FFF2-40B4-BE49-F238E27FC236}">
                <a16:creationId xmlns:a16="http://schemas.microsoft.com/office/drawing/2014/main" id="{841FEEC2-9A90-4E9D-8CFC-9BEA4E65FBF2}"/>
              </a:ext>
            </a:extLst>
          </p:cNvPr>
          <p:cNvSpPr/>
          <p:nvPr/>
        </p:nvSpPr>
        <p:spPr>
          <a:xfrm>
            <a:off x="297269" y="12141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9.2.1.2 slide 4 meist.wav"/>
            </a:hlinkClick>
            <a:extLst>
              <a:ext uri="{FF2B5EF4-FFF2-40B4-BE49-F238E27FC236}">
                <a16:creationId xmlns:a16="http://schemas.microsoft.com/office/drawing/2014/main" id="{AEE75152-AA60-4E09-B6D6-33877C57EDD0}"/>
              </a:ext>
            </a:extLst>
          </p:cNvPr>
          <p:cNvSpPr/>
          <p:nvPr/>
        </p:nvSpPr>
        <p:spPr>
          <a:xfrm>
            <a:off x="297269" y="16355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9.2.1.2 slide 4 niemand.wav"/>
            </a:hlinkClick>
            <a:extLst>
              <a:ext uri="{FF2B5EF4-FFF2-40B4-BE49-F238E27FC236}">
                <a16:creationId xmlns:a16="http://schemas.microsoft.com/office/drawing/2014/main" id="{F11CB23C-06C9-407F-8110-271FCCEE9771}"/>
              </a:ext>
            </a:extLst>
          </p:cNvPr>
          <p:cNvSpPr/>
          <p:nvPr/>
        </p:nvSpPr>
        <p:spPr>
          <a:xfrm>
            <a:off x="297269" y="205697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9.2.1.2 slide 4 Blume.wav"/>
            </a:hlinkClick>
            <a:extLst>
              <a:ext uri="{FF2B5EF4-FFF2-40B4-BE49-F238E27FC236}">
                <a16:creationId xmlns:a16="http://schemas.microsoft.com/office/drawing/2014/main" id="{8D648A3B-04EE-4D96-BA17-FCECC4730449}"/>
              </a:ext>
            </a:extLst>
          </p:cNvPr>
          <p:cNvSpPr/>
          <p:nvPr/>
        </p:nvSpPr>
        <p:spPr>
          <a:xfrm>
            <a:off x="297269" y="25009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9.2.1.2 slide 4 gkucken.wav"/>
            </a:hlinkClick>
            <a:extLst>
              <a:ext uri="{FF2B5EF4-FFF2-40B4-BE49-F238E27FC236}">
                <a16:creationId xmlns:a16="http://schemas.microsoft.com/office/drawing/2014/main" id="{BC100BF6-6BCD-4F82-A73E-43792BD7E33C}"/>
              </a:ext>
            </a:extLst>
          </p:cNvPr>
          <p:cNvSpPr/>
          <p:nvPr/>
        </p:nvSpPr>
        <p:spPr>
          <a:xfrm>
            <a:off x="297269" y="292851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9.2.1.2 slide 4 aktiv.wav"/>
            </a:hlinkClick>
            <a:extLst>
              <a:ext uri="{FF2B5EF4-FFF2-40B4-BE49-F238E27FC236}">
                <a16:creationId xmlns:a16="http://schemas.microsoft.com/office/drawing/2014/main" id="{D05C92EF-C73E-47AE-889D-032F44B7E661}"/>
              </a:ext>
            </a:extLst>
          </p:cNvPr>
          <p:cNvSpPr/>
          <p:nvPr/>
        </p:nvSpPr>
        <p:spPr>
          <a:xfrm>
            <a:off x="297269" y="335439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9.2.1.2 slide 4 jemand.wav"/>
            </a:hlinkClick>
            <a:extLst>
              <a:ext uri="{FF2B5EF4-FFF2-40B4-BE49-F238E27FC236}">
                <a16:creationId xmlns:a16="http://schemas.microsoft.com/office/drawing/2014/main" id="{EDF74690-B443-4B28-919F-04AA4A21E667}"/>
              </a:ext>
            </a:extLst>
          </p:cNvPr>
          <p:cNvSpPr/>
          <p:nvPr/>
        </p:nvSpPr>
        <p:spPr>
          <a:xfrm>
            <a:off x="297269" y="377429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1" name="9.2.1.2 slide 4 wachsen.wav"/>
            </a:hlinkClick>
            <a:extLst>
              <a:ext uri="{FF2B5EF4-FFF2-40B4-BE49-F238E27FC236}">
                <a16:creationId xmlns:a16="http://schemas.microsoft.com/office/drawing/2014/main" id="{7A700585-1B27-4F35-B267-D05BC8939357}"/>
              </a:ext>
            </a:extLst>
          </p:cNvPr>
          <p:cNvSpPr/>
          <p:nvPr/>
        </p:nvSpPr>
        <p:spPr>
          <a:xfrm>
            <a:off x="297269" y="418859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6" name="Action Button: Custom 16">
            <a:hlinkClick r:id="" action="ppaction://noaction" highlightClick="1">
              <a:snd r:embed="rId12" name="9.2.1.2 slide 4 Gegenstand.wav"/>
            </a:hlinkClick>
            <a:extLst>
              <a:ext uri="{FF2B5EF4-FFF2-40B4-BE49-F238E27FC236}">
                <a16:creationId xmlns:a16="http://schemas.microsoft.com/office/drawing/2014/main" id="{122BC05C-F522-4045-A6D7-6F2AE49660C1}"/>
              </a:ext>
            </a:extLst>
          </p:cNvPr>
          <p:cNvSpPr/>
          <p:nvPr/>
        </p:nvSpPr>
        <p:spPr>
          <a:xfrm>
            <a:off x="297269" y="46365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7" name="Action Button: Custom 16">
            <a:hlinkClick r:id="" action="ppaction://noaction" highlightClick="1">
              <a:snd r:embed="rId13" name="9.2.1.2 slide 4 Juni.wav"/>
            </a:hlinkClick>
            <a:extLst>
              <a:ext uri="{FF2B5EF4-FFF2-40B4-BE49-F238E27FC236}">
                <a16:creationId xmlns:a16="http://schemas.microsoft.com/office/drawing/2014/main" id="{91461AD8-F930-4E1F-80FB-9679F58FD82C}"/>
              </a:ext>
            </a:extLst>
          </p:cNvPr>
          <p:cNvSpPr/>
          <p:nvPr/>
        </p:nvSpPr>
        <p:spPr>
          <a:xfrm>
            <a:off x="297269" y="506242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8" name="Action Button: Custom 16">
            <a:hlinkClick r:id="" action="ppaction://noaction" highlightClick="1">
              <a:snd r:embed="rId14" name="9.2.1.2 slide 4 Zentimeter.wav"/>
            </a:hlinkClick>
            <a:extLst>
              <a:ext uri="{FF2B5EF4-FFF2-40B4-BE49-F238E27FC236}">
                <a16:creationId xmlns:a16="http://schemas.microsoft.com/office/drawing/2014/main" id="{8A21543D-2BF0-450A-B9E4-316121365D25}"/>
              </a:ext>
            </a:extLst>
          </p:cNvPr>
          <p:cNvSpPr/>
          <p:nvPr/>
        </p:nvSpPr>
        <p:spPr>
          <a:xfrm>
            <a:off x="297269" y="54823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9" name="Action Button: Custom 16">
            <a:hlinkClick r:id="" action="ppaction://noaction" highlightClick="1">
              <a:snd r:embed="rId15" name="9.2.1.2 slide 4 beliebt.wav"/>
            </a:hlinkClick>
            <a:extLst>
              <a:ext uri="{FF2B5EF4-FFF2-40B4-BE49-F238E27FC236}">
                <a16:creationId xmlns:a16="http://schemas.microsoft.com/office/drawing/2014/main" id="{1198CDDD-DFA9-4B33-9E42-48A75521603C}"/>
              </a:ext>
            </a:extLst>
          </p:cNvPr>
          <p:cNvSpPr/>
          <p:nvPr/>
        </p:nvSpPr>
        <p:spPr>
          <a:xfrm>
            <a:off x="297269" y="589662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graphicFrame>
        <p:nvGraphicFramePr>
          <p:cNvPr id="20" name="Table 20">
            <a:extLst>
              <a:ext uri="{FF2B5EF4-FFF2-40B4-BE49-F238E27FC236}">
                <a16:creationId xmlns:a16="http://schemas.microsoft.com/office/drawing/2014/main" id="{25089385-11CC-4176-9DAA-E3FB4742B55E}"/>
              </a:ext>
            </a:extLst>
          </p:cNvPr>
          <p:cNvGraphicFramePr>
            <a:graphicFrameLocks noGrp="1"/>
          </p:cNvGraphicFramePr>
          <p:nvPr/>
        </p:nvGraphicFramePr>
        <p:xfrm>
          <a:off x="2002503" y="1242830"/>
          <a:ext cx="9892228" cy="5011734"/>
        </p:xfrm>
        <a:graphic>
          <a:graphicData uri="http://schemas.openxmlformats.org/drawingml/2006/table">
            <a:tbl>
              <a:tblPr firstRow="1" bandRow="1">
                <a:tableStyleId>{5940675A-B579-460E-94D1-54222C63F5DA}</a:tableStyleId>
              </a:tblPr>
              <a:tblGrid>
                <a:gridCol w="2473057">
                  <a:extLst>
                    <a:ext uri="{9D8B030D-6E8A-4147-A177-3AD203B41FA5}">
                      <a16:colId xmlns:a16="http://schemas.microsoft.com/office/drawing/2014/main" val="3962961014"/>
                    </a:ext>
                  </a:extLst>
                </a:gridCol>
                <a:gridCol w="2473057">
                  <a:extLst>
                    <a:ext uri="{9D8B030D-6E8A-4147-A177-3AD203B41FA5}">
                      <a16:colId xmlns:a16="http://schemas.microsoft.com/office/drawing/2014/main" val="3241751343"/>
                    </a:ext>
                  </a:extLst>
                </a:gridCol>
                <a:gridCol w="2473057">
                  <a:extLst>
                    <a:ext uri="{9D8B030D-6E8A-4147-A177-3AD203B41FA5}">
                      <a16:colId xmlns:a16="http://schemas.microsoft.com/office/drawing/2014/main" val="2831229157"/>
                    </a:ext>
                  </a:extLst>
                </a:gridCol>
                <a:gridCol w="2473057">
                  <a:extLst>
                    <a:ext uri="{9D8B030D-6E8A-4147-A177-3AD203B41FA5}">
                      <a16:colId xmlns:a16="http://schemas.microsoft.com/office/drawing/2014/main" val="2436348925"/>
                    </a:ext>
                  </a:extLst>
                </a:gridCol>
              </a:tblGrid>
              <a:tr h="1670578">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4249951936"/>
                  </a:ext>
                </a:extLst>
              </a:tr>
              <a:tr h="1670578">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3319902369"/>
                  </a:ext>
                </a:extLst>
              </a:tr>
              <a:tr h="1670578">
                <a:tc>
                  <a:txBody>
                    <a:bodyPr/>
                    <a:lstStyle/>
                    <a:p>
                      <a:endParaRPr lang="en-GB"/>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256427795"/>
                  </a:ext>
                </a:extLst>
              </a:tr>
            </a:tbl>
          </a:graphicData>
        </a:graphic>
      </p:graphicFrame>
      <p:sp>
        <p:nvSpPr>
          <p:cNvPr id="22" name="Rectangle 21">
            <a:extLst>
              <a:ext uri="{FF2B5EF4-FFF2-40B4-BE49-F238E27FC236}">
                <a16:creationId xmlns:a16="http://schemas.microsoft.com/office/drawing/2014/main" id="{6D24679B-7A6B-46C5-8812-C0E3A1BA26DE}"/>
              </a:ext>
            </a:extLst>
          </p:cNvPr>
          <p:cNvSpPr/>
          <p:nvPr/>
        </p:nvSpPr>
        <p:spPr>
          <a:xfrm>
            <a:off x="2002503" y="124283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25" name="Rectangle 24">
            <a:extLst>
              <a:ext uri="{FF2B5EF4-FFF2-40B4-BE49-F238E27FC236}">
                <a16:creationId xmlns:a16="http://schemas.microsoft.com/office/drawing/2014/main" id="{8375CF11-22FC-4E47-9807-6769560EDF72}"/>
              </a:ext>
            </a:extLst>
          </p:cNvPr>
          <p:cNvSpPr/>
          <p:nvPr/>
        </p:nvSpPr>
        <p:spPr>
          <a:xfrm>
            <a:off x="9420942" y="1251145"/>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W</a:t>
            </a:r>
          </a:p>
        </p:txBody>
      </p:sp>
      <p:sp>
        <p:nvSpPr>
          <p:cNvPr id="26" name="Rectangle 25">
            <a:extLst>
              <a:ext uri="{FF2B5EF4-FFF2-40B4-BE49-F238E27FC236}">
                <a16:creationId xmlns:a16="http://schemas.microsoft.com/office/drawing/2014/main" id="{09BAEEEB-441C-4A39-9EFC-00DE72FE1566}"/>
              </a:ext>
            </a:extLst>
          </p:cNvPr>
          <p:cNvSpPr/>
          <p:nvPr/>
        </p:nvSpPr>
        <p:spPr>
          <a:xfrm>
            <a:off x="2002503" y="291867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27" name="Rectangle 26">
            <a:extLst>
              <a:ext uri="{FF2B5EF4-FFF2-40B4-BE49-F238E27FC236}">
                <a16:creationId xmlns:a16="http://schemas.microsoft.com/office/drawing/2014/main" id="{79291A76-1E74-46BB-B1E6-6E10AB301C3D}"/>
              </a:ext>
            </a:extLst>
          </p:cNvPr>
          <p:cNvSpPr/>
          <p:nvPr/>
        </p:nvSpPr>
        <p:spPr>
          <a:xfrm>
            <a:off x="4475316" y="291111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a:t>
            </a:r>
          </a:p>
        </p:txBody>
      </p:sp>
      <p:sp>
        <p:nvSpPr>
          <p:cNvPr id="30" name="Rectangle 29">
            <a:extLst>
              <a:ext uri="{FF2B5EF4-FFF2-40B4-BE49-F238E27FC236}">
                <a16:creationId xmlns:a16="http://schemas.microsoft.com/office/drawing/2014/main" id="{1B9A7EC8-7FEE-41EA-B3E5-2C7AF6D94247}"/>
              </a:ext>
            </a:extLst>
          </p:cNvPr>
          <p:cNvSpPr/>
          <p:nvPr/>
        </p:nvSpPr>
        <p:spPr>
          <a:xfrm>
            <a:off x="2002503" y="459343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Z</a:t>
            </a:r>
          </a:p>
        </p:txBody>
      </p:sp>
      <p:sp>
        <p:nvSpPr>
          <p:cNvPr id="32" name="Rectangle 31">
            <a:extLst>
              <a:ext uri="{FF2B5EF4-FFF2-40B4-BE49-F238E27FC236}">
                <a16:creationId xmlns:a16="http://schemas.microsoft.com/office/drawing/2014/main" id="{2FA912A5-0557-405E-ADB6-14FA4D201237}"/>
              </a:ext>
            </a:extLst>
          </p:cNvPr>
          <p:cNvSpPr/>
          <p:nvPr/>
        </p:nvSpPr>
        <p:spPr>
          <a:xfrm>
            <a:off x="6948129" y="457766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Q</a:t>
            </a:r>
          </a:p>
        </p:txBody>
      </p:sp>
      <p:sp>
        <p:nvSpPr>
          <p:cNvPr id="34" name="Speech Bubble: Rectangle with Corners Rounded 33">
            <a:extLst>
              <a:ext uri="{FF2B5EF4-FFF2-40B4-BE49-F238E27FC236}">
                <a16:creationId xmlns:a16="http://schemas.microsoft.com/office/drawing/2014/main" id="{A4402434-441F-4114-AF51-50024144C257}"/>
              </a:ext>
            </a:extLst>
          </p:cNvPr>
          <p:cNvSpPr/>
          <p:nvPr/>
        </p:nvSpPr>
        <p:spPr>
          <a:xfrm>
            <a:off x="10043407" y="706861"/>
            <a:ext cx="2065521" cy="621380"/>
          </a:xfrm>
          <a:prstGeom prst="wedgeRoundRectCallout">
            <a:avLst>
              <a:gd name="adj1" fmla="val -65818"/>
              <a:gd name="adj2" fmla="val -2242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Buchstabe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letter</a:t>
            </a:r>
          </a:p>
        </p:txBody>
      </p:sp>
      <p:sp>
        <p:nvSpPr>
          <p:cNvPr id="35" name="TextBox 34">
            <a:extLst>
              <a:ext uri="{FF2B5EF4-FFF2-40B4-BE49-F238E27FC236}">
                <a16:creationId xmlns:a16="http://schemas.microsoft.com/office/drawing/2014/main" id="{3021AB50-94C0-424C-B23F-589ED075FBE0}"/>
              </a:ext>
            </a:extLst>
          </p:cNvPr>
          <p:cNvSpPr txBox="1"/>
          <p:nvPr/>
        </p:nvSpPr>
        <p:spPr>
          <a:xfrm>
            <a:off x="980527" y="5434007"/>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Y</a:t>
            </a:r>
          </a:p>
        </p:txBody>
      </p:sp>
      <p:sp>
        <p:nvSpPr>
          <p:cNvPr id="38" name="TextBox 37">
            <a:extLst>
              <a:ext uri="{FF2B5EF4-FFF2-40B4-BE49-F238E27FC236}">
                <a16:creationId xmlns:a16="http://schemas.microsoft.com/office/drawing/2014/main" id="{DD6B7EF7-91B6-4735-BDAF-892F18F17EC9}"/>
              </a:ext>
            </a:extLst>
          </p:cNvPr>
          <p:cNvSpPr txBox="1"/>
          <p:nvPr/>
        </p:nvSpPr>
        <p:spPr>
          <a:xfrm>
            <a:off x="6948129" y="4168173"/>
            <a:ext cx="25207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[centimetre]</a:t>
            </a:r>
          </a:p>
        </p:txBody>
      </p:sp>
      <p:sp>
        <p:nvSpPr>
          <p:cNvPr id="40" name="TextBox 39">
            <a:extLst>
              <a:ext uri="{FF2B5EF4-FFF2-40B4-BE49-F238E27FC236}">
                <a16:creationId xmlns:a16="http://schemas.microsoft.com/office/drawing/2014/main" id="{BDF1E1FC-7EC6-486E-8181-7F3CA9D61B78}"/>
              </a:ext>
            </a:extLst>
          </p:cNvPr>
          <p:cNvSpPr txBox="1"/>
          <p:nvPr/>
        </p:nvSpPr>
        <p:spPr>
          <a:xfrm>
            <a:off x="4418003" y="2518561"/>
            <a:ext cx="2530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[no-one, nobody]</a:t>
            </a:r>
          </a:p>
        </p:txBody>
      </p:sp>
      <p:sp>
        <p:nvSpPr>
          <p:cNvPr id="43" name="TextBox 42">
            <a:extLst>
              <a:ext uri="{FF2B5EF4-FFF2-40B4-BE49-F238E27FC236}">
                <a16:creationId xmlns:a16="http://schemas.microsoft.com/office/drawing/2014/main" id="{22670CA6-6BBB-4DE7-802A-0CEEF347A462}"/>
              </a:ext>
            </a:extLst>
          </p:cNvPr>
          <p:cNvSpPr txBox="1"/>
          <p:nvPr/>
        </p:nvSpPr>
        <p:spPr>
          <a:xfrm>
            <a:off x="9433495" y="4144105"/>
            <a:ext cx="24728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grow, growing]</a:t>
            </a:r>
          </a:p>
        </p:txBody>
      </p:sp>
      <p:sp>
        <p:nvSpPr>
          <p:cNvPr id="45" name="TextBox 44">
            <a:extLst>
              <a:ext uri="{FF2B5EF4-FFF2-40B4-BE49-F238E27FC236}">
                <a16:creationId xmlns:a16="http://schemas.microsoft.com/office/drawing/2014/main" id="{8137E8A8-B67C-4BB2-A8A0-96714D4E5582}"/>
              </a:ext>
            </a:extLst>
          </p:cNvPr>
          <p:cNvSpPr txBox="1"/>
          <p:nvPr/>
        </p:nvSpPr>
        <p:spPr>
          <a:xfrm>
            <a:off x="4418003" y="4181111"/>
            <a:ext cx="2557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[active]</a:t>
            </a:r>
          </a:p>
        </p:txBody>
      </p:sp>
      <p:sp>
        <p:nvSpPr>
          <p:cNvPr id="48" name="TextBox 47">
            <a:extLst>
              <a:ext uri="{FF2B5EF4-FFF2-40B4-BE49-F238E27FC236}">
                <a16:creationId xmlns:a16="http://schemas.microsoft.com/office/drawing/2014/main" id="{7D8C8587-830A-409B-BBF7-917B3867AF24}"/>
              </a:ext>
            </a:extLst>
          </p:cNvPr>
          <p:cNvSpPr txBox="1"/>
          <p:nvPr/>
        </p:nvSpPr>
        <p:spPr>
          <a:xfrm>
            <a:off x="6864998" y="5821816"/>
            <a:ext cx="24933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[June]</a:t>
            </a:r>
          </a:p>
        </p:txBody>
      </p:sp>
      <p:sp>
        <p:nvSpPr>
          <p:cNvPr id="50" name="TextBox 49">
            <a:extLst>
              <a:ext uri="{FF2B5EF4-FFF2-40B4-BE49-F238E27FC236}">
                <a16:creationId xmlns:a16="http://schemas.microsoft.com/office/drawing/2014/main" id="{81F773DD-46BE-4877-9062-893AB1855BC5}"/>
              </a:ext>
            </a:extLst>
          </p:cNvPr>
          <p:cNvSpPr txBox="1"/>
          <p:nvPr/>
        </p:nvSpPr>
        <p:spPr>
          <a:xfrm>
            <a:off x="9390984" y="2489864"/>
            <a:ext cx="2557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[flower]</a:t>
            </a:r>
          </a:p>
        </p:txBody>
      </p:sp>
      <p:sp>
        <p:nvSpPr>
          <p:cNvPr id="52" name="TextBox 51">
            <a:extLst>
              <a:ext uri="{FF2B5EF4-FFF2-40B4-BE49-F238E27FC236}">
                <a16:creationId xmlns:a16="http://schemas.microsoft.com/office/drawing/2014/main" id="{53589FDC-96D1-4333-AAAD-E4027FF12BE8}"/>
              </a:ext>
            </a:extLst>
          </p:cNvPr>
          <p:cNvSpPr txBox="1"/>
          <p:nvPr/>
        </p:nvSpPr>
        <p:spPr>
          <a:xfrm>
            <a:off x="9063515" y="5830386"/>
            <a:ext cx="32127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[someone, somebody]</a:t>
            </a:r>
          </a:p>
        </p:txBody>
      </p:sp>
      <p:sp>
        <p:nvSpPr>
          <p:cNvPr id="24" name="Rectangle 23">
            <a:extLst>
              <a:ext uri="{FF2B5EF4-FFF2-40B4-BE49-F238E27FC236}">
                <a16:creationId xmlns:a16="http://schemas.microsoft.com/office/drawing/2014/main" id="{441144CA-3BDA-4784-9FFB-504C2FAAC8F9}"/>
              </a:ext>
            </a:extLst>
          </p:cNvPr>
          <p:cNvSpPr/>
          <p:nvPr/>
        </p:nvSpPr>
        <p:spPr>
          <a:xfrm>
            <a:off x="6948129" y="1251145"/>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V</a:t>
            </a:r>
          </a:p>
        </p:txBody>
      </p:sp>
      <p:sp>
        <p:nvSpPr>
          <p:cNvPr id="54" name="TextBox 53">
            <a:extLst>
              <a:ext uri="{FF2B5EF4-FFF2-40B4-BE49-F238E27FC236}">
                <a16:creationId xmlns:a16="http://schemas.microsoft.com/office/drawing/2014/main" id="{4780940F-57F9-47C6-AA6C-7DA26BA175CC}"/>
              </a:ext>
            </a:extLst>
          </p:cNvPr>
          <p:cNvSpPr txBox="1"/>
          <p:nvPr/>
        </p:nvSpPr>
        <p:spPr>
          <a:xfrm>
            <a:off x="6864998" y="2505269"/>
            <a:ext cx="26145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look, watch]</a:t>
            </a:r>
          </a:p>
        </p:txBody>
      </p:sp>
      <p:sp>
        <p:nvSpPr>
          <p:cNvPr id="29" name="Rectangle 28">
            <a:extLst>
              <a:ext uri="{FF2B5EF4-FFF2-40B4-BE49-F238E27FC236}">
                <a16:creationId xmlns:a16="http://schemas.microsoft.com/office/drawing/2014/main" id="{B2227829-4FF7-4DCC-83C6-36504E7246A1}"/>
              </a:ext>
            </a:extLst>
          </p:cNvPr>
          <p:cNvSpPr/>
          <p:nvPr/>
        </p:nvSpPr>
        <p:spPr>
          <a:xfrm>
            <a:off x="9420942" y="291867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a:t>
            </a:r>
          </a:p>
        </p:txBody>
      </p:sp>
      <p:sp>
        <p:nvSpPr>
          <p:cNvPr id="56" name="TextBox 55">
            <a:extLst>
              <a:ext uri="{FF2B5EF4-FFF2-40B4-BE49-F238E27FC236}">
                <a16:creationId xmlns:a16="http://schemas.microsoft.com/office/drawing/2014/main" id="{78A9AF03-38B1-4B37-B88C-EDF430D966B5}"/>
              </a:ext>
            </a:extLst>
          </p:cNvPr>
          <p:cNvSpPr txBox="1"/>
          <p:nvPr/>
        </p:nvSpPr>
        <p:spPr>
          <a:xfrm>
            <a:off x="2025885" y="4200706"/>
            <a:ext cx="24773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58" name="TextBox 57">
            <a:extLst>
              <a:ext uri="{FF2B5EF4-FFF2-40B4-BE49-F238E27FC236}">
                <a16:creationId xmlns:a16="http://schemas.microsoft.com/office/drawing/2014/main" id="{7AB5578D-047A-49CE-A3A6-27D676B9421E}"/>
              </a:ext>
            </a:extLst>
          </p:cNvPr>
          <p:cNvSpPr txBox="1"/>
          <p:nvPr/>
        </p:nvSpPr>
        <p:spPr>
          <a:xfrm>
            <a:off x="4486693" y="5845884"/>
            <a:ext cx="24773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[popular]</a:t>
            </a:r>
          </a:p>
        </p:txBody>
      </p:sp>
      <p:sp>
        <p:nvSpPr>
          <p:cNvPr id="59" name="TextBox 58">
            <a:extLst>
              <a:ext uri="{FF2B5EF4-FFF2-40B4-BE49-F238E27FC236}">
                <a16:creationId xmlns:a16="http://schemas.microsoft.com/office/drawing/2014/main" id="{8097329A-7A2C-4CAE-928E-7AA8A42D6F30}"/>
              </a:ext>
            </a:extLst>
          </p:cNvPr>
          <p:cNvSpPr txBox="1"/>
          <p:nvPr/>
        </p:nvSpPr>
        <p:spPr>
          <a:xfrm>
            <a:off x="980527" y="1598502"/>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A</a:t>
            </a:r>
          </a:p>
        </p:txBody>
      </p:sp>
      <p:sp>
        <p:nvSpPr>
          <p:cNvPr id="60" name="TextBox 59">
            <a:extLst>
              <a:ext uri="{FF2B5EF4-FFF2-40B4-BE49-F238E27FC236}">
                <a16:creationId xmlns:a16="http://schemas.microsoft.com/office/drawing/2014/main" id="{F00F6C4F-3894-4E85-8D39-1D6D892914B5}"/>
              </a:ext>
            </a:extLst>
          </p:cNvPr>
          <p:cNvSpPr txBox="1"/>
          <p:nvPr/>
        </p:nvSpPr>
        <p:spPr>
          <a:xfrm>
            <a:off x="980527" y="5836863"/>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J</a:t>
            </a:r>
          </a:p>
        </p:txBody>
      </p:sp>
      <p:sp>
        <p:nvSpPr>
          <p:cNvPr id="61" name="TextBox 60">
            <a:extLst>
              <a:ext uri="{FF2B5EF4-FFF2-40B4-BE49-F238E27FC236}">
                <a16:creationId xmlns:a16="http://schemas.microsoft.com/office/drawing/2014/main" id="{36098C5D-4EC7-4A42-9107-CCA75D641245}"/>
              </a:ext>
            </a:extLst>
          </p:cNvPr>
          <p:cNvSpPr txBox="1"/>
          <p:nvPr/>
        </p:nvSpPr>
        <p:spPr>
          <a:xfrm>
            <a:off x="975998" y="3774294"/>
            <a:ext cx="4029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U</a:t>
            </a:r>
          </a:p>
        </p:txBody>
      </p:sp>
      <p:sp>
        <p:nvSpPr>
          <p:cNvPr id="62" name="TextBox 61">
            <a:extLst>
              <a:ext uri="{FF2B5EF4-FFF2-40B4-BE49-F238E27FC236}">
                <a16:creationId xmlns:a16="http://schemas.microsoft.com/office/drawing/2014/main" id="{6F21B18F-C8DE-442D-A00B-C1B22A4C4FA3}"/>
              </a:ext>
            </a:extLst>
          </p:cNvPr>
          <p:cNvSpPr txBox="1"/>
          <p:nvPr/>
        </p:nvSpPr>
        <p:spPr>
          <a:xfrm>
            <a:off x="980527" y="2872539"/>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V</a:t>
            </a:r>
          </a:p>
        </p:txBody>
      </p:sp>
      <p:sp>
        <p:nvSpPr>
          <p:cNvPr id="63" name="TextBox 62">
            <a:extLst>
              <a:ext uri="{FF2B5EF4-FFF2-40B4-BE49-F238E27FC236}">
                <a16:creationId xmlns:a16="http://schemas.microsoft.com/office/drawing/2014/main" id="{CFCBA68F-99D3-45D7-97C6-C417160FC4D5}"/>
              </a:ext>
            </a:extLst>
          </p:cNvPr>
          <p:cNvSpPr txBox="1"/>
          <p:nvPr/>
        </p:nvSpPr>
        <p:spPr>
          <a:xfrm>
            <a:off x="980527" y="3297218"/>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I</a:t>
            </a:r>
          </a:p>
        </p:txBody>
      </p:sp>
      <p:sp>
        <p:nvSpPr>
          <p:cNvPr id="64" name="TextBox 63">
            <a:extLst>
              <a:ext uri="{FF2B5EF4-FFF2-40B4-BE49-F238E27FC236}">
                <a16:creationId xmlns:a16="http://schemas.microsoft.com/office/drawing/2014/main" id="{9297DBB0-2639-42EC-92CC-9AC381E0D6AC}"/>
              </a:ext>
            </a:extLst>
          </p:cNvPr>
          <p:cNvSpPr txBox="1"/>
          <p:nvPr/>
        </p:nvSpPr>
        <p:spPr>
          <a:xfrm>
            <a:off x="980527" y="1208359"/>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Z</a:t>
            </a:r>
          </a:p>
        </p:txBody>
      </p:sp>
      <p:sp>
        <p:nvSpPr>
          <p:cNvPr id="65" name="TextBox 64">
            <a:extLst>
              <a:ext uri="{FF2B5EF4-FFF2-40B4-BE49-F238E27FC236}">
                <a16:creationId xmlns:a16="http://schemas.microsoft.com/office/drawing/2014/main" id="{A6C53F16-ABA0-416E-89FC-872DD7690FFC}"/>
              </a:ext>
            </a:extLst>
          </p:cNvPr>
          <p:cNvSpPr txBox="1"/>
          <p:nvPr/>
        </p:nvSpPr>
        <p:spPr>
          <a:xfrm>
            <a:off x="980527" y="4146576"/>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C</a:t>
            </a:r>
          </a:p>
        </p:txBody>
      </p:sp>
      <p:sp>
        <p:nvSpPr>
          <p:cNvPr id="66" name="TextBox 65">
            <a:extLst>
              <a:ext uri="{FF2B5EF4-FFF2-40B4-BE49-F238E27FC236}">
                <a16:creationId xmlns:a16="http://schemas.microsoft.com/office/drawing/2014/main" id="{E47F4BA5-19B6-47DA-A4A3-D725DB9034A4}"/>
              </a:ext>
            </a:extLst>
          </p:cNvPr>
          <p:cNvSpPr txBox="1"/>
          <p:nvPr/>
        </p:nvSpPr>
        <p:spPr>
          <a:xfrm>
            <a:off x="980527" y="2002085"/>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R</a:t>
            </a:r>
          </a:p>
        </p:txBody>
      </p:sp>
      <p:sp>
        <p:nvSpPr>
          <p:cNvPr id="67" name="TextBox 66">
            <a:extLst>
              <a:ext uri="{FF2B5EF4-FFF2-40B4-BE49-F238E27FC236}">
                <a16:creationId xmlns:a16="http://schemas.microsoft.com/office/drawing/2014/main" id="{DBE67B51-1F30-45F4-B68C-E1F0DDD01F9F}"/>
              </a:ext>
            </a:extLst>
          </p:cNvPr>
          <p:cNvSpPr txBox="1"/>
          <p:nvPr/>
        </p:nvSpPr>
        <p:spPr>
          <a:xfrm>
            <a:off x="980527" y="4995932"/>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Q</a:t>
            </a:r>
          </a:p>
        </p:txBody>
      </p:sp>
      <p:sp>
        <p:nvSpPr>
          <p:cNvPr id="68" name="TextBox 67">
            <a:extLst>
              <a:ext uri="{FF2B5EF4-FFF2-40B4-BE49-F238E27FC236}">
                <a16:creationId xmlns:a16="http://schemas.microsoft.com/office/drawing/2014/main" id="{FECA0EB3-11A2-485C-B028-775E4AC29E22}"/>
              </a:ext>
            </a:extLst>
          </p:cNvPr>
          <p:cNvSpPr txBox="1"/>
          <p:nvPr/>
        </p:nvSpPr>
        <p:spPr>
          <a:xfrm>
            <a:off x="980527" y="4593430"/>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E</a:t>
            </a:r>
          </a:p>
        </p:txBody>
      </p:sp>
      <p:sp>
        <p:nvSpPr>
          <p:cNvPr id="69" name="TextBox 68">
            <a:extLst>
              <a:ext uri="{FF2B5EF4-FFF2-40B4-BE49-F238E27FC236}">
                <a16:creationId xmlns:a16="http://schemas.microsoft.com/office/drawing/2014/main" id="{CE9438AA-CF6D-4F2F-A92B-E5AC4D26FD13}"/>
              </a:ext>
            </a:extLst>
          </p:cNvPr>
          <p:cNvSpPr txBox="1"/>
          <p:nvPr/>
        </p:nvSpPr>
        <p:spPr>
          <a:xfrm>
            <a:off x="980527" y="2471863"/>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W</a:t>
            </a:r>
          </a:p>
        </p:txBody>
      </p:sp>
      <p:sp>
        <p:nvSpPr>
          <p:cNvPr id="70" name="TextBox 69">
            <a:extLst>
              <a:ext uri="{FF2B5EF4-FFF2-40B4-BE49-F238E27FC236}">
                <a16:creationId xmlns:a16="http://schemas.microsoft.com/office/drawing/2014/main" id="{94D77E70-7882-43C4-9A4F-9B37D7245E66}"/>
              </a:ext>
            </a:extLst>
          </p:cNvPr>
          <p:cNvSpPr txBox="1"/>
          <p:nvPr/>
        </p:nvSpPr>
        <p:spPr>
          <a:xfrm>
            <a:off x="1940621" y="2506461"/>
            <a:ext cx="24773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[mostly, usually]</a:t>
            </a:r>
          </a:p>
        </p:txBody>
      </p:sp>
      <p:sp>
        <p:nvSpPr>
          <p:cNvPr id="71" name="TextBox 70">
            <a:extLst>
              <a:ext uri="{FF2B5EF4-FFF2-40B4-BE49-F238E27FC236}">
                <a16:creationId xmlns:a16="http://schemas.microsoft.com/office/drawing/2014/main" id="{02EFDC17-4184-49CB-A1A1-4268FA6176D9}"/>
              </a:ext>
            </a:extLst>
          </p:cNvPr>
          <p:cNvSpPr txBox="1"/>
          <p:nvPr/>
        </p:nvSpPr>
        <p:spPr>
          <a:xfrm>
            <a:off x="1916419" y="5624168"/>
            <a:ext cx="26032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[approximately, about]</a:t>
            </a:r>
          </a:p>
        </p:txBody>
      </p:sp>
      <p:pic>
        <p:nvPicPr>
          <p:cNvPr id="1026" name="Picture 2" descr="Approximately, Approximate, Math, Symbol, Icon, Design">
            <a:extLst>
              <a:ext uri="{FF2B5EF4-FFF2-40B4-BE49-F238E27FC236}">
                <a16:creationId xmlns:a16="http://schemas.microsoft.com/office/drawing/2014/main" id="{F82F5D64-C9E9-4256-9319-ADF9A1E818A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90066" y="4636541"/>
            <a:ext cx="1030666" cy="10306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lendar, Agenda, Notes, Scheduling">
            <a:extLst>
              <a:ext uri="{FF2B5EF4-FFF2-40B4-BE49-F238E27FC236}">
                <a16:creationId xmlns:a16="http://schemas.microsoft.com/office/drawing/2014/main" id="{E6C09C8F-46B3-407F-90FA-02890534C97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43138" y="1229906"/>
            <a:ext cx="1272297" cy="13392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ople, Group, Crowd, Team, Isolated, Teamwork">
            <a:extLst>
              <a:ext uri="{FF2B5EF4-FFF2-40B4-BE49-F238E27FC236}">
                <a16:creationId xmlns:a16="http://schemas.microsoft.com/office/drawing/2014/main" id="{B54ADD40-5681-4604-AC2F-29340E953827}"/>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70864" y="1420645"/>
            <a:ext cx="2189993" cy="1094997"/>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a:extLst>
              <a:ext uri="{FF2B5EF4-FFF2-40B4-BE49-F238E27FC236}">
                <a16:creationId xmlns:a16="http://schemas.microsoft.com/office/drawing/2014/main" id="{82D4DD5D-DAD8-4090-A2CB-25687CE636F1}"/>
              </a:ext>
            </a:extLst>
          </p:cNvPr>
          <p:cNvCxnSpPr>
            <a:cxnSpLocks/>
          </p:cNvCxnSpPr>
          <p:nvPr/>
        </p:nvCxnSpPr>
        <p:spPr>
          <a:xfrm flipH="1">
            <a:off x="4715331" y="1388841"/>
            <a:ext cx="2018601" cy="11268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C173B3F-9497-4B1E-9F1D-243855CB6BA9}"/>
              </a:ext>
            </a:extLst>
          </p:cNvPr>
          <p:cNvCxnSpPr>
            <a:cxnSpLocks/>
          </p:cNvCxnSpPr>
          <p:nvPr/>
        </p:nvCxnSpPr>
        <p:spPr>
          <a:xfrm flipH="1" flipV="1">
            <a:off x="4670864" y="1408436"/>
            <a:ext cx="1979937" cy="112787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82F555E-7B2D-42D4-95C5-4F24E624B0B1}"/>
              </a:ext>
            </a:extLst>
          </p:cNvPr>
          <p:cNvSpPr/>
          <p:nvPr/>
        </p:nvSpPr>
        <p:spPr>
          <a:xfrm>
            <a:off x="4475316" y="1251145"/>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R</a:t>
            </a:r>
          </a:p>
        </p:txBody>
      </p:sp>
      <p:pic>
        <p:nvPicPr>
          <p:cNvPr id="1034" name="Picture 10" descr="Eyes, Blue, Drawing, Isolated, Look">
            <a:extLst>
              <a:ext uri="{FF2B5EF4-FFF2-40B4-BE49-F238E27FC236}">
                <a16:creationId xmlns:a16="http://schemas.microsoft.com/office/drawing/2014/main" id="{E4804948-6483-426A-9832-22934EF3BFE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62326" y="1474169"/>
            <a:ext cx="2189994" cy="109499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unflower, Yellow, Flower, Blossom">
            <a:extLst>
              <a:ext uri="{FF2B5EF4-FFF2-40B4-BE49-F238E27FC236}">
                <a16:creationId xmlns:a16="http://schemas.microsoft.com/office/drawing/2014/main" id="{802FFD5A-B646-4989-8741-56A0F6E638A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962588" y="1532952"/>
            <a:ext cx="1426877" cy="9512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ox, Cardboard, Cube, Isometric, Storage, Brown Box">
            <a:extLst>
              <a:ext uri="{FF2B5EF4-FFF2-40B4-BE49-F238E27FC236}">
                <a16:creationId xmlns:a16="http://schemas.microsoft.com/office/drawing/2014/main" id="{9C7DF659-6077-438C-8AD8-525DF92DA7C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732415" y="3021339"/>
            <a:ext cx="1064736" cy="119970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ictograms, Sports, Symbols, Icons">
            <a:extLst>
              <a:ext uri="{FF2B5EF4-FFF2-40B4-BE49-F238E27FC236}">
                <a16:creationId xmlns:a16="http://schemas.microsoft.com/office/drawing/2014/main" id="{047920F7-D77F-4636-A7C1-5C3B406FF2F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35991" y="2976392"/>
            <a:ext cx="1297181" cy="128959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ape Measure, Pay, Measure, Centimeters">
            <a:extLst>
              <a:ext uri="{FF2B5EF4-FFF2-40B4-BE49-F238E27FC236}">
                <a16:creationId xmlns:a16="http://schemas.microsoft.com/office/drawing/2014/main" id="{5192CAC0-4914-4147-B897-E81039249BA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337370" y="3105135"/>
            <a:ext cx="1681779" cy="108915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2FD9E8D-2B1B-4427-AEC6-E35A785420C6}"/>
              </a:ext>
            </a:extLst>
          </p:cNvPr>
          <p:cNvSpPr/>
          <p:nvPr/>
        </p:nvSpPr>
        <p:spPr>
          <a:xfrm>
            <a:off x="6948129" y="29007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Y</a:t>
            </a:r>
          </a:p>
        </p:txBody>
      </p:sp>
      <p:pic>
        <p:nvPicPr>
          <p:cNvPr id="1046" name="Picture 22" descr="Sapling, Plant, Growing, Seedling">
            <a:extLst>
              <a:ext uri="{FF2B5EF4-FFF2-40B4-BE49-F238E27FC236}">
                <a16:creationId xmlns:a16="http://schemas.microsoft.com/office/drawing/2014/main" id="{45F9E849-F70F-427D-AF06-DCC2A68DD7B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769977" y="2990552"/>
            <a:ext cx="1799847" cy="108501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udience, Concert, Music, Entertainment">
            <a:extLst>
              <a:ext uri="{FF2B5EF4-FFF2-40B4-BE49-F238E27FC236}">
                <a16:creationId xmlns:a16="http://schemas.microsoft.com/office/drawing/2014/main" id="{058A2469-1431-4210-B418-6F206DD7DC6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78672" y="4701691"/>
            <a:ext cx="1724270" cy="114726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815679C1-3F15-4D03-977A-302618BBB15A}"/>
              </a:ext>
            </a:extLst>
          </p:cNvPr>
          <p:cNvSpPr/>
          <p:nvPr/>
        </p:nvSpPr>
        <p:spPr>
          <a:xfrm>
            <a:off x="4475316" y="459343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J</a:t>
            </a:r>
          </a:p>
        </p:txBody>
      </p:sp>
      <p:pic>
        <p:nvPicPr>
          <p:cNvPr id="1050" name="Picture 26" descr="June, Doodle, Tropical, Beach, Sand, Sun">
            <a:extLst>
              <a:ext uri="{FF2B5EF4-FFF2-40B4-BE49-F238E27FC236}">
                <a16:creationId xmlns:a16="http://schemas.microsoft.com/office/drawing/2014/main" id="{BE6BFB5D-5FF2-4AAA-828C-DF4CAEB4E950}"/>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432109" y="4550687"/>
            <a:ext cx="1650427" cy="135215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Vote, Crowd, Conference, Group">
            <a:extLst>
              <a:ext uri="{FF2B5EF4-FFF2-40B4-BE49-F238E27FC236}">
                <a16:creationId xmlns:a16="http://schemas.microsoft.com/office/drawing/2014/main" id="{36E52FA7-4C2E-4082-A5C6-34BFBBDBAF94}"/>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620355" y="4686564"/>
            <a:ext cx="2174355" cy="116239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829D04EB-16F8-4FCB-A9D2-DA342E64B8DB}"/>
              </a:ext>
            </a:extLst>
          </p:cNvPr>
          <p:cNvSpPr/>
          <p:nvPr/>
        </p:nvSpPr>
        <p:spPr>
          <a:xfrm>
            <a:off x="9420942" y="457875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U</a:t>
            </a:r>
          </a:p>
        </p:txBody>
      </p:sp>
      <p:sp>
        <p:nvSpPr>
          <p:cNvPr id="72" name="Speech Bubble: Rectangle with Corners Rounded 71">
            <a:extLst>
              <a:ext uri="{FF2B5EF4-FFF2-40B4-BE49-F238E27FC236}">
                <a16:creationId xmlns:a16="http://schemas.microsoft.com/office/drawing/2014/main" id="{3F60D188-89BD-47B4-BB1B-474226FD51DC}"/>
              </a:ext>
            </a:extLst>
          </p:cNvPr>
          <p:cNvSpPr/>
          <p:nvPr/>
        </p:nvSpPr>
        <p:spPr>
          <a:xfrm>
            <a:off x="8099697" y="2674968"/>
            <a:ext cx="3995931" cy="1932281"/>
          </a:xfrm>
          <a:prstGeom prst="wedgeRoundRectCallout">
            <a:avLst>
              <a:gd name="adj1" fmla="val 16557"/>
              <a:gd name="adj2" fmla="val 65025"/>
              <a:gd name="adj3" fmla="val 16667"/>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lang="en-GB" sz="2000" b="1" dirty="0" err="1">
                <a:solidFill>
                  <a:srgbClr val="FFF4E7"/>
                </a:solidFill>
                <a:latin typeface="Century Gothic" panose="020F0302020204030204"/>
              </a:rPr>
              <a:t>jemand</a:t>
            </a:r>
            <a:r>
              <a:rPr lang="en-GB" sz="2000" dirty="0">
                <a:solidFill>
                  <a:srgbClr val="FFF4E7"/>
                </a:solidFill>
                <a:latin typeface="Century Gothic" panose="020F0302020204030204"/>
              </a:rPr>
              <a:t> and </a:t>
            </a:r>
            <a:r>
              <a:rPr lang="en-GB" sz="2000" b="1" dirty="0" err="1">
                <a:solidFill>
                  <a:srgbClr val="FFF4E7"/>
                </a:solidFill>
                <a:latin typeface="Century Gothic" panose="020F0302020204030204"/>
              </a:rPr>
              <a:t>niemand</a:t>
            </a:r>
            <a:r>
              <a:rPr lang="en-GB" sz="2000" b="1" dirty="0">
                <a:solidFill>
                  <a:srgbClr val="FFF4E7"/>
                </a:solidFill>
                <a:latin typeface="Century Gothic" panose="020F0302020204030204"/>
              </a:rPr>
              <a:t> </a:t>
            </a:r>
            <a:r>
              <a:rPr lang="en-GB" sz="2000" dirty="0">
                <a:solidFill>
                  <a:srgbClr val="FFF4E7"/>
                </a:solidFill>
                <a:latin typeface="Century Gothic" panose="020F0302020204030204"/>
              </a:rPr>
              <a:t>are indefinite pronouns</a:t>
            </a:r>
            <a:r>
              <a:rPr lang="en-GB" sz="2000" b="1" dirty="0">
                <a:solidFill>
                  <a:srgbClr val="FFF4E7"/>
                </a:solidFill>
                <a:latin typeface="Century Gothic" panose="020F0302020204030204"/>
              </a:rPr>
              <a:t>. </a:t>
            </a:r>
            <a:r>
              <a:rPr lang="en-GB" sz="2000" dirty="0">
                <a:solidFill>
                  <a:srgbClr val="FFF4E7"/>
                </a:solidFill>
                <a:latin typeface="Century Gothic" panose="020F0302020204030204"/>
              </a:rPr>
              <a:t>They take masculine article endings </a:t>
            </a:r>
            <a:br>
              <a:rPr lang="en-GB" sz="2000" dirty="0">
                <a:solidFill>
                  <a:srgbClr val="FFF4E7"/>
                </a:solidFill>
                <a:latin typeface="Century Gothic" panose="020F0302020204030204"/>
              </a:rPr>
            </a:br>
            <a:r>
              <a:rPr lang="en-GB" sz="2000" dirty="0">
                <a:solidFill>
                  <a:srgbClr val="FFF4E7"/>
                </a:solidFill>
                <a:latin typeface="Century Gothic" panose="020F0302020204030204"/>
              </a:rPr>
              <a:t>in R2 and R3.</a:t>
            </a:r>
            <a:br>
              <a:rPr lang="en-GB" sz="2000" dirty="0">
                <a:solidFill>
                  <a:srgbClr val="FFF4E7"/>
                </a:solidFill>
                <a:latin typeface="Century Gothic" panose="020F0302020204030204"/>
              </a:rPr>
            </a:br>
            <a:r>
              <a:rPr lang="en-GB" sz="2000" dirty="0">
                <a:solidFill>
                  <a:srgbClr val="FFF4E7"/>
                </a:solidFill>
                <a:latin typeface="Century Gothic" panose="020F0302020204030204"/>
              </a:rPr>
              <a:t>R2: </a:t>
            </a:r>
            <a:r>
              <a:rPr lang="en-GB" sz="2000" dirty="0" err="1">
                <a:solidFill>
                  <a:srgbClr val="FFF4E7"/>
                </a:solidFill>
                <a:latin typeface="Century Gothic" panose="020F0302020204030204"/>
              </a:rPr>
              <a:t>jemand</a:t>
            </a:r>
            <a:r>
              <a:rPr lang="en-GB" sz="2000" b="1" dirty="0" err="1">
                <a:solidFill>
                  <a:srgbClr val="FFF4E7"/>
                </a:solidFill>
                <a:latin typeface="Century Gothic" panose="020F0302020204030204"/>
              </a:rPr>
              <a:t>en</a:t>
            </a:r>
            <a:r>
              <a:rPr lang="en-GB" sz="2000" dirty="0">
                <a:solidFill>
                  <a:srgbClr val="FFF4E7"/>
                </a:solidFill>
                <a:latin typeface="Century Gothic" panose="020F0302020204030204"/>
              </a:rPr>
              <a:t>/</a:t>
            </a:r>
            <a:r>
              <a:rPr lang="en-GB" sz="2000" dirty="0" err="1">
                <a:solidFill>
                  <a:srgbClr val="FFF4E7"/>
                </a:solidFill>
                <a:latin typeface="Century Gothic" panose="020F0302020204030204"/>
              </a:rPr>
              <a:t>niemand</a:t>
            </a:r>
            <a:r>
              <a:rPr lang="en-GB" sz="2000" b="1" dirty="0" err="1">
                <a:solidFill>
                  <a:srgbClr val="FFF4E7"/>
                </a:solidFill>
                <a:latin typeface="Century Gothic" panose="020F0302020204030204"/>
              </a:rPr>
              <a:t>en</a:t>
            </a:r>
            <a:r>
              <a:rPr lang="en-GB" sz="2000" b="1" dirty="0">
                <a:solidFill>
                  <a:srgbClr val="FFF4E7"/>
                </a:solidFill>
                <a:latin typeface="Century Gothic" panose="020F0302020204030204"/>
              </a:rPr>
              <a:t/>
            </a:r>
            <a:br>
              <a:rPr lang="en-GB" sz="2000" b="1" dirty="0">
                <a:solidFill>
                  <a:srgbClr val="FFF4E7"/>
                </a:solidFill>
                <a:latin typeface="Century Gothic" panose="020F0302020204030204"/>
              </a:rPr>
            </a:br>
            <a:r>
              <a:rPr lang="en-GB" sz="2000" dirty="0">
                <a:solidFill>
                  <a:srgbClr val="FFF4E7"/>
                </a:solidFill>
              </a:rPr>
              <a:t>R3: </a:t>
            </a:r>
            <a:r>
              <a:rPr lang="en-GB" sz="2000" dirty="0" err="1">
                <a:solidFill>
                  <a:srgbClr val="FFF4E7"/>
                </a:solidFill>
              </a:rPr>
              <a:t>jemand</a:t>
            </a:r>
            <a:r>
              <a:rPr lang="en-GB" sz="2000" b="1" dirty="0" err="1">
                <a:solidFill>
                  <a:srgbClr val="FFF4E7"/>
                </a:solidFill>
              </a:rPr>
              <a:t>em</a:t>
            </a:r>
            <a:r>
              <a:rPr lang="en-GB" sz="2000" dirty="0">
                <a:solidFill>
                  <a:srgbClr val="FFF4E7"/>
                </a:solidFill>
              </a:rPr>
              <a:t>/</a:t>
            </a:r>
            <a:r>
              <a:rPr lang="en-GB" sz="2000" dirty="0" err="1">
                <a:solidFill>
                  <a:srgbClr val="FFF4E7"/>
                </a:solidFill>
              </a:rPr>
              <a:t>niemand</a:t>
            </a:r>
            <a:r>
              <a:rPr lang="en-GB" sz="2000" b="1" dirty="0" err="1">
                <a:solidFill>
                  <a:srgbClr val="FFF4E7"/>
                </a:solidFill>
              </a:rPr>
              <a:t>em</a:t>
            </a:r>
            <a:endParaRPr kumimoji="0" lang="fr-FR" sz="2000" b="1" i="0" u="none" strike="noStrike" kern="1200" cap="none" spc="0" normalizeH="0" baseline="0" noProof="0" dirty="0">
              <a:ln>
                <a:noFill/>
              </a:ln>
              <a:solidFill>
                <a:srgbClr val="FFF4E7"/>
              </a:solidFill>
              <a:effectLst/>
              <a:uLnTx/>
              <a:uFillTx/>
              <a:latin typeface="Century Gothic" panose="020F0302020204030204"/>
            </a:endParaRPr>
          </a:p>
        </p:txBody>
      </p:sp>
      <p:sp>
        <p:nvSpPr>
          <p:cNvPr id="73" name="Google Shape;252;p4">
            <a:extLst>
              <a:ext uri="{FF2B5EF4-FFF2-40B4-BE49-F238E27FC236}">
                <a16:creationId xmlns:a16="http://schemas.microsoft.com/office/drawing/2014/main" id="{0739340F-0140-4681-AF25-BA213782AAB9}"/>
              </a:ext>
            </a:extLst>
          </p:cNvPr>
          <p:cNvSpPr/>
          <p:nvPr/>
        </p:nvSpPr>
        <p:spPr>
          <a:xfrm>
            <a:off x="2480239" y="1949418"/>
            <a:ext cx="4023228" cy="3113005"/>
          </a:xfrm>
          <a:prstGeom prst="wedgeRoundRectCallout">
            <a:avLst>
              <a:gd name="adj1" fmla="val 72725"/>
              <a:gd name="adj2" fmla="val -30234"/>
              <a:gd name="adj3" fmla="val 16667"/>
            </a:avLst>
          </a:pr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GB" sz="2000" b="1" dirty="0" err="1">
                <a:solidFill>
                  <a:srgbClr val="FFF4E7"/>
                </a:solidFill>
                <a:ea typeface="Arial"/>
                <a:cs typeface="Arial"/>
                <a:sym typeface="Arial"/>
              </a:rPr>
              <a:t>Gucken</a:t>
            </a:r>
            <a:r>
              <a:rPr lang="en-GB" sz="2000" dirty="0">
                <a:solidFill>
                  <a:srgbClr val="FFF4E7"/>
                </a:solidFill>
                <a:ea typeface="Arial"/>
                <a:cs typeface="Arial"/>
                <a:sym typeface="Arial"/>
              </a:rPr>
              <a:t> (with its less-common spelling variant </a:t>
            </a:r>
            <a:r>
              <a:rPr lang="en-GB" sz="2000" b="1" dirty="0" err="1">
                <a:solidFill>
                  <a:srgbClr val="FFF4E7"/>
                </a:solidFill>
                <a:ea typeface="Arial"/>
                <a:cs typeface="Arial"/>
                <a:sym typeface="Arial"/>
              </a:rPr>
              <a:t>kucken</a:t>
            </a:r>
            <a:r>
              <a:rPr lang="en-GB" sz="2000" dirty="0">
                <a:solidFill>
                  <a:srgbClr val="FFF4E7"/>
                </a:solidFill>
                <a:ea typeface="Arial"/>
                <a:cs typeface="Arial"/>
                <a:sym typeface="Arial"/>
              </a:rPr>
              <a:t>) is an informal verb meaning ‘look’ or ‘watch’. It is very common in northern and central Germany. In the south and in Austria, people often use </a:t>
            </a:r>
            <a:r>
              <a:rPr lang="en-GB" sz="2000" b="1" dirty="0" err="1">
                <a:solidFill>
                  <a:srgbClr val="FFF4E7"/>
                </a:solidFill>
                <a:ea typeface="Arial"/>
                <a:cs typeface="Arial"/>
                <a:sym typeface="Arial"/>
              </a:rPr>
              <a:t>schauen</a:t>
            </a:r>
            <a:r>
              <a:rPr lang="en-GB" sz="2000" dirty="0">
                <a:solidFill>
                  <a:srgbClr val="FFF4E7"/>
                </a:solidFill>
                <a:ea typeface="Arial"/>
                <a:cs typeface="Arial"/>
                <a:sym typeface="Arial"/>
              </a:rPr>
              <a:t>. In formal contexts, use </a:t>
            </a:r>
            <a:r>
              <a:rPr lang="en-GB" sz="2000" b="1" dirty="0" err="1">
                <a:solidFill>
                  <a:srgbClr val="FFF4E7"/>
                </a:solidFill>
                <a:ea typeface="Arial"/>
                <a:cs typeface="Arial"/>
                <a:sym typeface="Arial"/>
              </a:rPr>
              <a:t>sehen</a:t>
            </a:r>
            <a:r>
              <a:rPr lang="en-GB" sz="2000" dirty="0">
                <a:solidFill>
                  <a:srgbClr val="FFF4E7"/>
                </a:solidFill>
                <a:ea typeface="Arial"/>
                <a:cs typeface="Arial"/>
                <a:sym typeface="Arial"/>
              </a:rPr>
              <a:t> or </a:t>
            </a:r>
            <a:r>
              <a:rPr lang="en-GB" sz="2000" b="1" dirty="0" err="1">
                <a:solidFill>
                  <a:srgbClr val="FFF4E7"/>
                </a:solidFill>
                <a:ea typeface="Arial"/>
                <a:cs typeface="Arial"/>
                <a:sym typeface="Arial"/>
              </a:rPr>
              <a:t>schauen</a:t>
            </a:r>
            <a:r>
              <a:rPr lang="en-GB" sz="2000" dirty="0">
                <a:solidFill>
                  <a:srgbClr val="FFF4E7"/>
                </a:solidFill>
                <a:ea typeface="Arial"/>
                <a:cs typeface="Arial"/>
                <a:sym typeface="Arial"/>
              </a:rPr>
              <a:t>. </a:t>
            </a:r>
            <a:endParaRPr sz="2000" i="0" u="none" strike="noStrike" cap="none" dirty="0">
              <a:solidFill>
                <a:srgbClr val="FFF4E7"/>
              </a:solidFill>
              <a:ea typeface="Arial"/>
              <a:cs typeface="Arial"/>
              <a:sym typeface="Arial"/>
            </a:endParaRPr>
          </a:p>
        </p:txBody>
      </p:sp>
    </p:spTree>
    <p:extLst>
      <p:ext uri="{BB962C8B-B14F-4D97-AF65-F5344CB8AC3E}">
        <p14:creationId xmlns:p14="http://schemas.microsoft.com/office/powerpoint/2010/main" val="177567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7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9" grpId="0"/>
      <p:bldP spid="60" grpId="0"/>
      <p:bldP spid="61" grpId="0"/>
      <p:bldP spid="62" grpId="0"/>
      <p:bldP spid="63" grpId="0"/>
      <p:bldP spid="64" grpId="0"/>
      <p:bldP spid="65" grpId="0"/>
      <p:bldP spid="66" grpId="0"/>
      <p:bldP spid="67" grpId="0"/>
      <p:bldP spid="68" grpId="0"/>
      <p:bldP spid="69" grpId="0"/>
      <p:bldP spid="72" grpId="0" animBg="1"/>
      <p:bldP spid="7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68790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48825" y="247046"/>
            <a:ext cx="230850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Rounded Corners 6">
            <a:extLst>
              <a:ext uri="{FF2B5EF4-FFF2-40B4-BE49-F238E27FC236}">
                <a16:creationId xmlns:a16="http://schemas.microsoft.com/office/drawing/2014/main" id="{7FFEFED4-2C7C-4EC4-97C2-76B5C0F55516}"/>
              </a:ext>
            </a:extLst>
          </p:cNvPr>
          <p:cNvSpPr/>
          <p:nvPr/>
        </p:nvSpPr>
        <p:spPr>
          <a:xfrm>
            <a:off x="312100"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waschen</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8" name="Rectangle: Rounded Corners 7">
            <a:extLst>
              <a:ext uri="{FF2B5EF4-FFF2-40B4-BE49-F238E27FC236}">
                <a16:creationId xmlns:a16="http://schemas.microsoft.com/office/drawing/2014/main" id="{6FEA34AC-08B6-4038-BC2C-291EEB2EF7B7}"/>
              </a:ext>
            </a:extLst>
          </p:cNvPr>
          <p:cNvSpPr/>
          <p:nvPr/>
        </p:nvSpPr>
        <p:spPr>
          <a:xfrm>
            <a:off x="312100"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erwarten</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9" name="Rectangle: Rounded Corners 8">
            <a:extLst>
              <a:ext uri="{FF2B5EF4-FFF2-40B4-BE49-F238E27FC236}">
                <a16:creationId xmlns:a16="http://schemas.microsoft.com/office/drawing/2014/main" id="{6665820A-2E2A-4200-8EDD-64864923B77A}"/>
              </a:ext>
            </a:extLst>
          </p:cNvPr>
          <p:cNvSpPr/>
          <p:nvPr/>
        </p:nvSpPr>
        <p:spPr>
          <a:xfrm>
            <a:off x="312100" y="137215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rPr>
              <a:t>to </a:t>
            </a:r>
            <a:r>
              <a:rPr kumimoji="0" lang="fr-FR" sz="2000" b="0" i="0" u="none" strike="noStrike" kern="1200" cap="none" spc="0" normalizeH="0" baseline="0" noProof="0" dirty="0" err="1">
                <a:ln>
                  <a:noFill/>
                </a:ln>
                <a:solidFill>
                  <a:srgbClr val="115076"/>
                </a:solidFill>
                <a:effectLst/>
                <a:uLnTx/>
                <a:uFillTx/>
                <a:latin typeface="+mj-lt"/>
              </a:rPr>
              <a:t>expect</a:t>
            </a:r>
            <a:r>
              <a:rPr lang="fr-FR" sz="2000" dirty="0">
                <a:solidFill>
                  <a:srgbClr val="115076"/>
                </a:solidFill>
                <a:latin typeface="+mj-lt"/>
              </a:rPr>
              <a:t>, </a:t>
            </a:r>
            <a:r>
              <a:rPr lang="fr-FR" sz="2000" dirty="0" err="1">
                <a:solidFill>
                  <a:srgbClr val="115076"/>
                </a:solidFill>
                <a:latin typeface="+mj-lt"/>
              </a:rPr>
              <a:t>expecting</a:t>
            </a:r>
            <a:endParaRPr kumimoji="0" lang="fr-FR" sz="2000" b="0" i="0" u="none" strike="noStrike" kern="1200" cap="none" spc="0" normalizeH="0" baseline="0" noProof="0" dirty="0">
              <a:ln>
                <a:noFill/>
              </a:ln>
              <a:solidFill>
                <a:srgbClr val="115076"/>
              </a:solidFill>
              <a:effectLst/>
              <a:uLnTx/>
              <a:uFillTx/>
              <a:latin typeface="+mj-lt"/>
            </a:endParaRPr>
          </a:p>
        </p:txBody>
      </p:sp>
      <p:sp>
        <p:nvSpPr>
          <p:cNvPr id="10" name="Rectangle: Rounded Corners 9">
            <a:extLst>
              <a:ext uri="{FF2B5EF4-FFF2-40B4-BE49-F238E27FC236}">
                <a16:creationId xmlns:a16="http://schemas.microsoft.com/office/drawing/2014/main" id="{304791E7-914F-49BB-9A86-F3837536E060}"/>
              </a:ext>
            </a:extLst>
          </p:cNvPr>
          <p:cNvSpPr/>
          <p:nvPr/>
        </p:nvSpPr>
        <p:spPr>
          <a:xfrm>
            <a:off x="312100" y="2682802"/>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ea typeface="+mn-ea"/>
                <a:cs typeface="+mn-cs"/>
              </a:rPr>
              <a:t>to </a:t>
            </a:r>
            <a:r>
              <a:rPr kumimoji="0" lang="fr-FR" sz="2000" b="0" i="0" u="none" strike="noStrike" kern="1200" cap="none" spc="0" normalizeH="0" baseline="0" noProof="0" dirty="0" err="1">
                <a:ln>
                  <a:noFill/>
                </a:ln>
                <a:solidFill>
                  <a:srgbClr val="115076"/>
                </a:solidFill>
                <a:effectLst/>
                <a:uLnTx/>
                <a:uFillTx/>
                <a:latin typeface="+mj-lt"/>
                <a:ea typeface="+mn-ea"/>
                <a:cs typeface="+mn-cs"/>
              </a:rPr>
              <a:t>wash</a:t>
            </a:r>
            <a:r>
              <a:rPr kumimoji="0" lang="fr-FR" sz="2000" b="0" i="0" u="none" strike="noStrike" kern="1200" cap="none" spc="0" normalizeH="0" baseline="0" noProof="0" dirty="0">
                <a:ln>
                  <a:noFill/>
                </a:ln>
                <a:solidFill>
                  <a:srgbClr val="115076"/>
                </a:solidFill>
                <a:effectLst/>
                <a:uLnTx/>
                <a:uFillTx/>
                <a:latin typeface="+mj-lt"/>
                <a:ea typeface="+mn-ea"/>
                <a:cs typeface="+mn-cs"/>
              </a:rPr>
              <a:t>, </a:t>
            </a:r>
            <a:r>
              <a:rPr kumimoji="0" lang="fr-FR" sz="2000" b="0" i="0" u="none" strike="noStrike" kern="1200" cap="none" spc="0" normalizeH="0" baseline="0" noProof="0" dirty="0" err="1">
                <a:ln>
                  <a:noFill/>
                </a:ln>
                <a:solidFill>
                  <a:srgbClr val="115076"/>
                </a:solidFill>
                <a:effectLst/>
                <a:uLnTx/>
                <a:uFillTx/>
                <a:latin typeface="+mj-lt"/>
                <a:ea typeface="+mn-ea"/>
                <a:cs typeface="+mn-cs"/>
              </a:rPr>
              <a:t>washing</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11" name="Rectangle: Rounded Corners 10">
            <a:extLst>
              <a:ext uri="{FF2B5EF4-FFF2-40B4-BE49-F238E27FC236}">
                <a16:creationId xmlns:a16="http://schemas.microsoft.com/office/drawing/2014/main" id="{F69053DB-A4FA-46B8-B602-90503D54D2AF}"/>
              </a:ext>
            </a:extLst>
          </p:cNvPr>
          <p:cNvSpPr/>
          <p:nvPr/>
        </p:nvSpPr>
        <p:spPr>
          <a:xfrm>
            <a:off x="312100"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ea typeface="+mn-ea"/>
                <a:cs typeface="+mn-cs"/>
              </a:rPr>
              <a:t>der </a:t>
            </a:r>
            <a:r>
              <a:rPr kumimoji="0" lang="fr-FR" sz="2000" b="0" i="0" u="none" strike="noStrike" kern="1200" cap="none" spc="0" normalizeH="0" baseline="0" noProof="0" dirty="0" err="1">
                <a:ln>
                  <a:noFill/>
                </a:ln>
                <a:solidFill>
                  <a:srgbClr val="115076"/>
                </a:solidFill>
                <a:effectLst/>
                <a:uLnTx/>
                <a:uFillTx/>
                <a:latin typeface="+mj-lt"/>
                <a:ea typeface="+mn-ea"/>
                <a:cs typeface="+mn-cs"/>
              </a:rPr>
              <a:t>Dienst</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12" name="Rectangle: Rounded Corners 11">
            <a:extLst>
              <a:ext uri="{FF2B5EF4-FFF2-40B4-BE49-F238E27FC236}">
                <a16:creationId xmlns:a16="http://schemas.microsoft.com/office/drawing/2014/main" id="{7AA17A82-BCCC-4EE9-8D0F-C8FF6CD6BCEE}"/>
              </a:ext>
            </a:extLst>
          </p:cNvPr>
          <p:cNvSpPr/>
          <p:nvPr/>
        </p:nvSpPr>
        <p:spPr>
          <a:xfrm>
            <a:off x="312100"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ea typeface="+mn-ea"/>
                <a:cs typeface="+mn-cs"/>
              </a:rPr>
              <a:t>service,</a:t>
            </a:r>
            <a:r>
              <a:rPr kumimoji="0" lang="fr-FR" sz="2000" b="0" i="0" u="none" strike="noStrike" kern="1200" cap="none" spc="0" normalizeH="0" noProof="0" dirty="0">
                <a:ln>
                  <a:noFill/>
                </a:ln>
                <a:solidFill>
                  <a:srgbClr val="115076"/>
                </a:solidFill>
                <a:effectLst/>
                <a:uLnTx/>
                <a:uFillTx/>
                <a:latin typeface="+mj-lt"/>
                <a:ea typeface="+mn-ea"/>
                <a:cs typeface="+mn-cs"/>
              </a:rPr>
              <a:t> </a:t>
            </a:r>
            <a:r>
              <a:rPr kumimoji="0" lang="fr-FR" sz="2000" b="0" i="0" u="none" strike="noStrike" kern="1200" cap="none" spc="0" normalizeH="0" noProof="0" dirty="0" err="1">
                <a:ln>
                  <a:noFill/>
                </a:ln>
                <a:solidFill>
                  <a:srgbClr val="115076"/>
                </a:solidFill>
                <a:effectLst/>
                <a:uLnTx/>
                <a:uFillTx/>
                <a:latin typeface="+mj-lt"/>
                <a:ea typeface="+mn-ea"/>
                <a:cs typeface="+mn-cs"/>
              </a:rPr>
              <a:t>duty</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13" name="Rectangle: Rounded Corners 12">
            <a:extLst>
              <a:ext uri="{FF2B5EF4-FFF2-40B4-BE49-F238E27FC236}">
                <a16:creationId xmlns:a16="http://schemas.microsoft.com/office/drawing/2014/main" id="{D1A57697-C9A2-4E43-9EFC-F897A40485A1}"/>
              </a:ext>
            </a:extLst>
          </p:cNvPr>
          <p:cNvSpPr/>
          <p:nvPr/>
        </p:nvSpPr>
        <p:spPr>
          <a:xfrm>
            <a:off x="312100"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mj-lt"/>
              </a:rPr>
              <a:t>d</a:t>
            </a:r>
            <a:r>
              <a:rPr kumimoji="0" lang="fr-FR" sz="2000" b="0" i="0" u="none" strike="noStrike" kern="1200" cap="none" spc="0" normalizeH="0" baseline="0" noProof="0" dirty="0">
                <a:ln>
                  <a:noFill/>
                </a:ln>
                <a:solidFill>
                  <a:srgbClr val="115076"/>
                </a:solidFill>
                <a:effectLst/>
                <a:uLnTx/>
                <a:uFillTx/>
                <a:latin typeface="+mj-lt"/>
              </a:rPr>
              <a:t>er </a:t>
            </a:r>
            <a:r>
              <a:rPr kumimoji="0" lang="fr-FR" sz="2000" b="0" i="0" u="none" strike="noStrike" kern="1200" cap="none" spc="0" normalizeH="0" baseline="0" noProof="0" dirty="0" err="1">
                <a:ln>
                  <a:noFill/>
                </a:ln>
                <a:solidFill>
                  <a:srgbClr val="115076"/>
                </a:solidFill>
                <a:effectLst/>
                <a:uLnTx/>
                <a:uFillTx/>
                <a:latin typeface="+mj-lt"/>
              </a:rPr>
              <a:t>Stuhl</a:t>
            </a:r>
            <a:endParaRPr kumimoji="0" lang="fr-FR" sz="2000" b="0" i="0" u="none" strike="noStrike" kern="1200" cap="none" spc="0" normalizeH="0" baseline="0" noProof="0" dirty="0">
              <a:ln>
                <a:noFill/>
              </a:ln>
              <a:solidFill>
                <a:srgbClr val="115076"/>
              </a:solidFill>
              <a:effectLst/>
              <a:uLnTx/>
              <a:uFillTx/>
              <a:latin typeface="+mj-lt"/>
            </a:endParaRPr>
          </a:p>
        </p:txBody>
      </p:sp>
      <p:sp>
        <p:nvSpPr>
          <p:cNvPr id="14" name="Rectangle: Rounded Corners 13">
            <a:extLst>
              <a:ext uri="{FF2B5EF4-FFF2-40B4-BE49-F238E27FC236}">
                <a16:creationId xmlns:a16="http://schemas.microsoft.com/office/drawing/2014/main" id="{5C388C6F-033E-448B-A8F8-1A61EE18346E}"/>
              </a:ext>
            </a:extLst>
          </p:cNvPr>
          <p:cNvSpPr/>
          <p:nvPr/>
        </p:nvSpPr>
        <p:spPr>
          <a:xfrm>
            <a:off x="312100"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ea typeface="+mn-ea"/>
                <a:cs typeface="+mn-cs"/>
              </a:rPr>
              <a:t>chair</a:t>
            </a:r>
          </a:p>
        </p:txBody>
      </p:sp>
      <p:sp>
        <p:nvSpPr>
          <p:cNvPr id="15" name="Rectangle: Rounded Corners 14">
            <a:extLst>
              <a:ext uri="{FF2B5EF4-FFF2-40B4-BE49-F238E27FC236}">
                <a16:creationId xmlns:a16="http://schemas.microsoft.com/office/drawing/2014/main" id="{D04E2F99-DC43-418B-A4B0-7D69238F26CE}"/>
              </a:ext>
            </a:extLst>
          </p:cNvPr>
          <p:cNvSpPr/>
          <p:nvPr/>
        </p:nvSpPr>
        <p:spPr>
          <a:xfrm>
            <a:off x="2687902"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fühlen</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16" name="Rectangle: Rounded Corners 15">
            <a:extLst>
              <a:ext uri="{FF2B5EF4-FFF2-40B4-BE49-F238E27FC236}">
                <a16:creationId xmlns:a16="http://schemas.microsoft.com/office/drawing/2014/main" id="{261BA66A-E8EB-47D0-B4DF-75579FFE49A8}"/>
              </a:ext>
            </a:extLst>
          </p:cNvPr>
          <p:cNvSpPr/>
          <p:nvPr/>
        </p:nvSpPr>
        <p:spPr>
          <a:xfrm>
            <a:off x="2687902"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ea typeface="+mn-ea"/>
                <a:cs typeface="+mn-cs"/>
              </a:rPr>
              <a:t>to </a:t>
            </a:r>
            <a:r>
              <a:rPr kumimoji="0" lang="fr-FR" sz="2000" b="0" i="0" u="none" strike="noStrike" kern="1200" cap="none" spc="0" normalizeH="0" baseline="0" noProof="0" dirty="0" err="1">
                <a:ln>
                  <a:noFill/>
                </a:ln>
                <a:solidFill>
                  <a:srgbClr val="115076"/>
                </a:solidFill>
                <a:effectLst/>
                <a:uLnTx/>
                <a:uFillTx/>
                <a:latin typeface="+mj-lt"/>
                <a:ea typeface="+mn-ea"/>
                <a:cs typeface="+mn-cs"/>
              </a:rPr>
              <a:t>feel</a:t>
            </a:r>
            <a:r>
              <a:rPr kumimoji="0" lang="fr-FR" sz="2000" b="0" i="0" u="none" strike="noStrike" kern="1200" cap="none" spc="0" normalizeH="0" baseline="0" noProof="0" dirty="0">
                <a:ln>
                  <a:noFill/>
                </a:ln>
                <a:solidFill>
                  <a:srgbClr val="115076"/>
                </a:solidFill>
                <a:effectLst/>
                <a:uLnTx/>
                <a:uFillTx/>
                <a:latin typeface="+mj-lt"/>
                <a:ea typeface="+mn-ea"/>
                <a:cs typeface="+mn-cs"/>
              </a:rPr>
              <a:t>, feeling</a:t>
            </a:r>
          </a:p>
        </p:txBody>
      </p:sp>
      <p:sp>
        <p:nvSpPr>
          <p:cNvPr id="17" name="Rectangle: Rounded Corners 16">
            <a:extLst>
              <a:ext uri="{FF2B5EF4-FFF2-40B4-BE49-F238E27FC236}">
                <a16:creationId xmlns:a16="http://schemas.microsoft.com/office/drawing/2014/main" id="{560B33EE-5BCB-42CC-B5FE-269767963C8F}"/>
              </a:ext>
            </a:extLst>
          </p:cNvPr>
          <p:cNvSpPr/>
          <p:nvPr/>
        </p:nvSpPr>
        <p:spPr>
          <a:xfrm>
            <a:off x="2687902"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dich</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18" name="Rectangle: Rounded Corners 17">
            <a:extLst>
              <a:ext uri="{FF2B5EF4-FFF2-40B4-BE49-F238E27FC236}">
                <a16:creationId xmlns:a16="http://schemas.microsoft.com/office/drawing/2014/main" id="{CE680C5C-28FC-4635-A32F-78E48E0F7587}"/>
              </a:ext>
            </a:extLst>
          </p:cNvPr>
          <p:cNvSpPr/>
          <p:nvPr/>
        </p:nvSpPr>
        <p:spPr>
          <a:xfrm>
            <a:off x="2687902"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you</a:t>
            </a:r>
            <a:r>
              <a:rPr kumimoji="0" lang="fr-FR" sz="2000" b="0" i="0" u="none" strike="noStrike" kern="1200" cap="none" spc="0" normalizeH="0" baseline="0" noProof="0" dirty="0">
                <a:ln>
                  <a:noFill/>
                </a:ln>
                <a:solidFill>
                  <a:srgbClr val="115076"/>
                </a:solidFill>
                <a:effectLst/>
                <a:uLnTx/>
                <a:uFillTx/>
                <a:latin typeface="+mj-lt"/>
                <a:ea typeface="+mn-ea"/>
                <a:cs typeface="+mn-cs"/>
              </a:rPr>
              <a:t>, </a:t>
            </a:r>
            <a:r>
              <a:rPr kumimoji="0" lang="fr-FR" sz="2000" b="0" i="0" u="none" strike="noStrike" kern="1200" cap="none" spc="0" normalizeH="0" baseline="0" noProof="0" dirty="0" err="1">
                <a:ln>
                  <a:noFill/>
                </a:ln>
                <a:solidFill>
                  <a:srgbClr val="115076"/>
                </a:solidFill>
                <a:effectLst/>
                <a:uLnTx/>
                <a:uFillTx/>
                <a:latin typeface="+mj-lt"/>
                <a:ea typeface="+mn-ea"/>
                <a:cs typeface="+mn-cs"/>
              </a:rPr>
              <a:t>yourself</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19" name="Rectangle: Rounded Corners 18">
            <a:extLst>
              <a:ext uri="{FF2B5EF4-FFF2-40B4-BE49-F238E27FC236}">
                <a16:creationId xmlns:a16="http://schemas.microsoft.com/office/drawing/2014/main" id="{2DE43E1D-A67E-4456-A709-023053EA904D}"/>
              </a:ext>
            </a:extLst>
          </p:cNvPr>
          <p:cNvSpPr/>
          <p:nvPr/>
        </p:nvSpPr>
        <p:spPr>
          <a:xfrm>
            <a:off x="2687902"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err="1">
                <a:solidFill>
                  <a:srgbClr val="115076"/>
                </a:solidFill>
                <a:latin typeface="+mj-lt"/>
              </a:rPr>
              <a:t>feiern</a:t>
            </a:r>
            <a:endParaRPr kumimoji="0" lang="fr-FR" sz="2000" b="0" i="0" u="none" strike="noStrike" kern="1200" cap="none" spc="0" normalizeH="0" baseline="0" noProof="0" dirty="0">
              <a:ln>
                <a:noFill/>
              </a:ln>
              <a:solidFill>
                <a:srgbClr val="115076"/>
              </a:solidFill>
              <a:effectLst/>
              <a:uLnTx/>
              <a:uFillTx/>
              <a:latin typeface="+mj-lt"/>
            </a:endParaRPr>
          </a:p>
        </p:txBody>
      </p:sp>
      <p:sp>
        <p:nvSpPr>
          <p:cNvPr id="20" name="Rectangle: Rounded Corners 19">
            <a:extLst>
              <a:ext uri="{FF2B5EF4-FFF2-40B4-BE49-F238E27FC236}">
                <a16:creationId xmlns:a16="http://schemas.microsoft.com/office/drawing/2014/main" id="{A30492AA-0D7F-49F5-A5EF-847ADE6B533F}"/>
              </a:ext>
            </a:extLst>
          </p:cNvPr>
          <p:cNvSpPr/>
          <p:nvPr/>
        </p:nvSpPr>
        <p:spPr>
          <a:xfrm>
            <a:off x="2687902"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srgbClr val="115076"/>
                </a:solidFill>
                <a:effectLst/>
                <a:uLnTx/>
                <a:uFillTx/>
                <a:latin typeface="+mj-lt"/>
                <a:ea typeface="+mn-ea"/>
                <a:cs typeface="+mn-cs"/>
              </a:rPr>
              <a:t>to </a:t>
            </a:r>
            <a:r>
              <a:rPr kumimoji="0" lang="fr-FR" b="0" i="0" u="none" strike="noStrike" kern="1200" cap="none" spc="0" normalizeH="0" baseline="0" noProof="0" dirty="0" err="1">
                <a:ln>
                  <a:noFill/>
                </a:ln>
                <a:solidFill>
                  <a:srgbClr val="115076"/>
                </a:solidFill>
                <a:effectLst/>
                <a:uLnTx/>
                <a:uFillTx/>
                <a:latin typeface="+mj-lt"/>
                <a:ea typeface="+mn-ea"/>
                <a:cs typeface="+mn-cs"/>
              </a:rPr>
              <a:t>celebrate</a:t>
            </a:r>
            <a:r>
              <a:rPr kumimoji="0" lang="fr-FR" b="0" i="0" u="none" strike="noStrike" kern="1200" cap="none" spc="0" normalizeH="0" baseline="0" noProof="0" dirty="0">
                <a:ln>
                  <a:noFill/>
                </a:ln>
                <a:solidFill>
                  <a:srgbClr val="115076"/>
                </a:solidFill>
                <a:effectLst/>
                <a:uLnTx/>
                <a:uFillTx/>
                <a:latin typeface="+mj-lt"/>
                <a:ea typeface="+mn-ea"/>
                <a:cs typeface="+mn-cs"/>
              </a:rPr>
              <a:t>,</a:t>
            </a:r>
            <a:r>
              <a:rPr kumimoji="0" lang="fr-FR" b="0" i="0" u="none" strike="noStrike" kern="1200" cap="none" spc="0" normalizeH="0" noProof="0" dirty="0">
                <a:ln>
                  <a:noFill/>
                </a:ln>
                <a:solidFill>
                  <a:srgbClr val="115076"/>
                </a:solidFill>
                <a:effectLst/>
                <a:uLnTx/>
                <a:uFillTx/>
                <a:latin typeface="+mj-lt"/>
                <a:ea typeface="+mn-ea"/>
                <a:cs typeface="+mn-cs"/>
              </a:rPr>
              <a:t> </a:t>
            </a:r>
            <a:r>
              <a:rPr kumimoji="0" lang="fr-FR" sz="2000" b="0" i="0" u="none" strike="noStrike" kern="1200" cap="none" spc="0" normalizeH="0" noProof="0" dirty="0" err="1">
                <a:ln>
                  <a:noFill/>
                </a:ln>
                <a:solidFill>
                  <a:srgbClr val="115076"/>
                </a:solidFill>
                <a:effectLst/>
                <a:uLnTx/>
                <a:uFillTx/>
                <a:latin typeface="+mj-lt"/>
                <a:ea typeface="+mn-ea"/>
                <a:cs typeface="+mn-cs"/>
              </a:rPr>
              <a:t>celebrating</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21" name="Rectangle: Rounded Corners 20">
            <a:extLst>
              <a:ext uri="{FF2B5EF4-FFF2-40B4-BE49-F238E27FC236}">
                <a16:creationId xmlns:a16="http://schemas.microsoft.com/office/drawing/2014/main" id="{913A386D-ECDC-4AEC-8FCC-2C2105DF9E39}"/>
              </a:ext>
            </a:extLst>
          </p:cNvPr>
          <p:cNvSpPr/>
          <p:nvPr/>
        </p:nvSpPr>
        <p:spPr>
          <a:xfrm>
            <a:off x="2687902"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woher</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22" name="Rectangle: Rounded Corners 21">
            <a:extLst>
              <a:ext uri="{FF2B5EF4-FFF2-40B4-BE49-F238E27FC236}">
                <a16:creationId xmlns:a16="http://schemas.microsoft.com/office/drawing/2014/main" id="{F9BED7E5-1D0F-4EF5-A233-EBF6D9612A22}"/>
              </a:ext>
            </a:extLst>
          </p:cNvPr>
          <p:cNvSpPr/>
          <p:nvPr/>
        </p:nvSpPr>
        <p:spPr>
          <a:xfrm>
            <a:off x="2687902"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where</a:t>
            </a:r>
            <a:r>
              <a:rPr kumimoji="0" lang="fr-FR" sz="2000" b="0" i="0" u="none" strike="noStrike" kern="1200" cap="none" spc="0" normalizeH="0" baseline="0" noProof="0" dirty="0">
                <a:ln>
                  <a:noFill/>
                </a:ln>
                <a:solidFill>
                  <a:srgbClr val="115076"/>
                </a:solidFill>
                <a:effectLst/>
                <a:uLnTx/>
                <a:uFillTx/>
                <a:latin typeface="+mj-lt"/>
                <a:ea typeface="+mn-ea"/>
                <a:cs typeface="+mn-cs"/>
              </a:rPr>
              <a:t>… </a:t>
            </a:r>
            <a:r>
              <a:rPr kumimoji="0" lang="fr-FR" sz="2000" b="0" i="0" u="none" strike="noStrike" kern="1200" cap="none" spc="0" normalizeH="0" baseline="0" noProof="0" dirty="0" err="1">
                <a:ln>
                  <a:noFill/>
                </a:ln>
                <a:solidFill>
                  <a:srgbClr val="115076"/>
                </a:solidFill>
                <a:effectLst/>
                <a:uLnTx/>
                <a:uFillTx/>
                <a:latin typeface="+mj-lt"/>
                <a:ea typeface="+mn-ea"/>
                <a:cs typeface="+mn-cs"/>
              </a:rPr>
              <a:t>from</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23" name="Rectangle: Rounded Corners 22">
            <a:extLst>
              <a:ext uri="{FF2B5EF4-FFF2-40B4-BE49-F238E27FC236}">
                <a16:creationId xmlns:a16="http://schemas.microsoft.com/office/drawing/2014/main" id="{67D4D1AA-6D3D-498D-B571-FE9E3394FD9C}"/>
              </a:ext>
            </a:extLst>
          </p:cNvPr>
          <p:cNvSpPr/>
          <p:nvPr/>
        </p:nvSpPr>
        <p:spPr>
          <a:xfrm>
            <a:off x="5063704"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mj-lt"/>
              </a:rPr>
              <a:t>d</a:t>
            </a:r>
            <a:r>
              <a:rPr kumimoji="0" lang="fr-FR" sz="2000" b="0" i="0" u="none" strike="noStrike" kern="1200" cap="none" spc="0" normalizeH="0" baseline="0" noProof="0" dirty="0">
                <a:ln>
                  <a:noFill/>
                </a:ln>
                <a:solidFill>
                  <a:srgbClr val="115076"/>
                </a:solidFill>
                <a:effectLst/>
                <a:uLnTx/>
                <a:uFillTx/>
                <a:latin typeface="+mj-lt"/>
              </a:rPr>
              <a:t>as </a:t>
            </a:r>
            <a:r>
              <a:rPr kumimoji="0" lang="fr-FR" sz="2000" b="0" i="0" u="none" strike="noStrike" kern="1200" cap="none" spc="0" normalizeH="0" baseline="0" noProof="0" dirty="0" err="1">
                <a:ln>
                  <a:noFill/>
                </a:ln>
                <a:solidFill>
                  <a:srgbClr val="115076"/>
                </a:solidFill>
                <a:effectLst/>
                <a:uLnTx/>
                <a:uFillTx/>
                <a:latin typeface="+mj-lt"/>
              </a:rPr>
              <a:t>Feuer</a:t>
            </a:r>
            <a:endParaRPr kumimoji="0" lang="fr-FR" sz="2000" b="0" i="0" u="none" strike="noStrike" kern="1200" cap="none" spc="0" normalizeH="0" baseline="0" noProof="0" dirty="0">
              <a:ln>
                <a:noFill/>
              </a:ln>
              <a:solidFill>
                <a:srgbClr val="115076"/>
              </a:solidFill>
              <a:effectLst/>
              <a:uLnTx/>
              <a:uFillTx/>
              <a:latin typeface="+mj-lt"/>
            </a:endParaRPr>
          </a:p>
        </p:txBody>
      </p:sp>
      <p:sp>
        <p:nvSpPr>
          <p:cNvPr id="24" name="Rectangle: Rounded Corners 23">
            <a:extLst>
              <a:ext uri="{FF2B5EF4-FFF2-40B4-BE49-F238E27FC236}">
                <a16:creationId xmlns:a16="http://schemas.microsoft.com/office/drawing/2014/main" id="{716A5472-8475-4DBF-9EAE-EAE865D9D9C9}"/>
              </a:ext>
            </a:extLst>
          </p:cNvPr>
          <p:cNvSpPr/>
          <p:nvPr/>
        </p:nvSpPr>
        <p:spPr>
          <a:xfrm>
            <a:off x="5063704"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fire</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25" name="Rectangle: Rounded Corners 24">
            <a:extLst>
              <a:ext uri="{FF2B5EF4-FFF2-40B4-BE49-F238E27FC236}">
                <a16:creationId xmlns:a16="http://schemas.microsoft.com/office/drawing/2014/main" id="{74A7007D-E0D9-4FCB-A297-8AF4E3B7C293}"/>
              </a:ext>
            </a:extLst>
          </p:cNvPr>
          <p:cNvSpPr/>
          <p:nvPr/>
        </p:nvSpPr>
        <p:spPr>
          <a:xfrm>
            <a:off x="5047375" y="2681921"/>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nennen</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26" name="Rectangle: Rounded Corners 25">
            <a:extLst>
              <a:ext uri="{FF2B5EF4-FFF2-40B4-BE49-F238E27FC236}">
                <a16:creationId xmlns:a16="http://schemas.microsoft.com/office/drawing/2014/main" id="{FF883A14-59CC-4199-8947-730EC5D7F28E}"/>
              </a:ext>
            </a:extLst>
          </p:cNvPr>
          <p:cNvSpPr/>
          <p:nvPr/>
        </p:nvSpPr>
        <p:spPr>
          <a:xfrm>
            <a:off x="5047375"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ea typeface="+mn-ea"/>
                <a:cs typeface="+mn-cs"/>
              </a:rPr>
              <a:t>to </a:t>
            </a:r>
            <a:r>
              <a:rPr kumimoji="0" lang="fr-FR" sz="2000" b="0" i="0" u="none" strike="noStrike" kern="1200" cap="none" spc="0" normalizeH="0" baseline="0" noProof="0" dirty="0" err="1">
                <a:ln>
                  <a:noFill/>
                </a:ln>
                <a:solidFill>
                  <a:srgbClr val="115076"/>
                </a:solidFill>
                <a:effectLst/>
                <a:uLnTx/>
                <a:uFillTx/>
                <a:latin typeface="+mj-lt"/>
                <a:ea typeface="+mn-ea"/>
                <a:cs typeface="+mn-cs"/>
              </a:rPr>
              <a:t>name</a:t>
            </a:r>
            <a:r>
              <a:rPr kumimoji="0" lang="fr-FR" sz="2000" b="0" i="0" u="none" strike="noStrike" kern="1200" cap="none" spc="0" normalizeH="0" baseline="0" noProof="0" dirty="0">
                <a:ln>
                  <a:noFill/>
                </a:ln>
                <a:solidFill>
                  <a:srgbClr val="115076"/>
                </a:solidFill>
                <a:effectLst/>
                <a:uLnTx/>
                <a:uFillTx/>
                <a:latin typeface="+mj-lt"/>
                <a:ea typeface="+mn-ea"/>
                <a:cs typeface="+mn-cs"/>
              </a:rPr>
              <a:t>, </a:t>
            </a:r>
            <a:r>
              <a:rPr kumimoji="0" lang="fr-FR" sz="2000" b="0" i="0" u="none" strike="noStrike" kern="1200" cap="none" spc="0" normalizeH="0" baseline="0" noProof="0" dirty="0" err="1">
                <a:ln>
                  <a:noFill/>
                </a:ln>
                <a:solidFill>
                  <a:srgbClr val="115076"/>
                </a:solidFill>
                <a:effectLst/>
                <a:uLnTx/>
                <a:uFillTx/>
                <a:latin typeface="+mj-lt"/>
                <a:ea typeface="+mn-ea"/>
                <a:cs typeface="+mn-cs"/>
              </a:rPr>
              <a:t>naming</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27" name="Rectangle: Rounded Corners 26">
            <a:extLst>
              <a:ext uri="{FF2B5EF4-FFF2-40B4-BE49-F238E27FC236}">
                <a16:creationId xmlns:a16="http://schemas.microsoft.com/office/drawing/2014/main" id="{081F27B0-2685-4280-980A-3CF0E2F1267F}"/>
              </a:ext>
            </a:extLst>
          </p:cNvPr>
          <p:cNvSpPr/>
          <p:nvPr/>
        </p:nvSpPr>
        <p:spPr>
          <a:xfrm>
            <a:off x="5063704"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err="1">
                <a:solidFill>
                  <a:srgbClr val="115076"/>
                </a:solidFill>
                <a:latin typeface="+mj-lt"/>
              </a:rPr>
              <a:t>das</a:t>
            </a:r>
            <a:r>
              <a:rPr lang="fr-FR" sz="2000" dirty="0">
                <a:solidFill>
                  <a:srgbClr val="115076"/>
                </a:solidFill>
                <a:latin typeface="+mj-lt"/>
              </a:rPr>
              <a:t> </a:t>
            </a:r>
            <a:r>
              <a:rPr lang="fr-FR" sz="2000" dirty="0" err="1">
                <a:solidFill>
                  <a:srgbClr val="115076"/>
                </a:solidFill>
                <a:latin typeface="+mj-lt"/>
              </a:rPr>
              <a:t>Bett</a:t>
            </a:r>
            <a:endParaRPr kumimoji="0" lang="fr-FR" sz="2000" b="0" i="0" u="none" strike="noStrike" kern="1200" cap="none" spc="0" normalizeH="0" baseline="0" noProof="0" dirty="0">
              <a:ln>
                <a:noFill/>
              </a:ln>
              <a:solidFill>
                <a:srgbClr val="115076"/>
              </a:solidFill>
              <a:effectLst/>
              <a:uLnTx/>
              <a:uFillTx/>
              <a:latin typeface="+mj-lt"/>
            </a:endParaRPr>
          </a:p>
        </p:txBody>
      </p:sp>
      <p:sp>
        <p:nvSpPr>
          <p:cNvPr id="28" name="Rectangle: Rounded Corners 27">
            <a:extLst>
              <a:ext uri="{FF2B5EF4-FFF2-40B4-BE49-F238E27FC236}">
                <a16:creationId xmlns:a16="http://schemas.microsoft.com/office/drawing/2014/main" id="{71A4FCB1-9FB8-4F73-940F-659DF5C843BF}"/>
              </a:ext>
            </a:extLst>
          </p:cNvPr>
          <p:cNvSpPr/>
          <p:nvPr/>
        </p:nvSpPr>
        <p:spPr>
          <a:xfrm>
            <a:off x="5063704"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bed</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29" name="Rectangle: Rounded Corners 28">
            <a:extLst>
              <a:ext uri="{FF2B5EF4-FFF2-40B4-BE49-F238E27FC236}">
                <a16:creationId xmlns:a16="http://schemas.microsoft.com/office/drawing/2014/main" id="{1A7F81C9-EC03-42D1-820E-26485F12232D}"/>
              </a:ext>
            </a:extLst>
          </p:cNvPr>
          <p:cNvSpPr/>
          <p:nvPr/>
        </p:nvSpPr>
        <p:spPr>
          <a:xfrm>
            <a:off x="5063704"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ihr</a:t>
            </a:r>
            <a:r>
              <a:rPr kumimoji="0" lang="fr-FR" sz="2000" b="0" i="0" u="none" strike="noStrike" kern="1200" cap="none" spc="0" normalizeH="0" baseline="0" noProof="0" dirty="0">
                <a:ln>
                  <a:noFill/>
                </a:ln>
                <a:solidFill>
                  <a:srgbClr val="115076"/>
                </a:solidFill>
                <a:effectLst/>
                <a:uLnTx/>
                <a:uFillTx/>
                <a:latin typeface="+mj-lt"/>
                <a:ea typeface="+mn-ea"/>
                <a:cs typeface="+mn-cs"/>
              </a:rPr>
              <a:t> </a:t>
            </a:r>
            <a:r>
              <a:rPr kumimoji="0" lang="fr-FR" sz="2000" b="0" i="0" u="none" strike="noStrike" kern="1200" cap="none" spc="0" normalizeH="0" baseline="0" noProof="0" dirty="0" err="1">
                <a:ln>
                  <a:noFill/>
                </a:ln>
                <a:solidFill>
                  <a:srgbClr val="115076"/>
                </a:solidFill>
                <a:effectLst/>
                <a:uLnTx/>
                <a:uFillTx/>
                <a:latin typeface="+mj-lt"/>
                <a:ea typeface="+mn-ea"/>
                <a:cs typeface="+mn-cs"/>
              </a:rPr>
              <a:t>seid</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30" name="Rectangle: Rounded Corners 29">
            <a:extLst>
              <a:ext uri="{FF2B5EF4-FFF2-40B4-BE49-F238E27FC236}">
                <a16:creationId xmlns:a16="http://schemas.microsoft.com/office/drawing/2014/main" id="{6734CB31-CD66-40AB-ACA1-794BBF8A5A1B}"/>
              </a:ext>
            </a:extLst>
          </p:cNvPr>
          <p:cNvSpPr/>
          <p:nvPr/>
        </p:nvSpPr>
        <p:spPr>
          <a:xfrm>
            <a:off x="5063704"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you</a:t>
            </a:r>
            <a:r>
              <a:rPr kumimoji="0" lang="fr-FR" sz="2000" b="0" i="0" u="none" strike="noStrike" kern="1200" cap="none" spc="0" normalizeH="0" baseline="0" noProof="0" dirty="0">
                <a:ln>
                  <a:noFill/>
                </a:ln>
                <a:solidFill>
                  <a:srgbClr val="115076"/>
                </a:solidFill>
                <a:effectLst/>
                <a:uLnTx/>
                <a:uFillTx/>
                <a:latin typeface="+mj-lt"/>
                <a:ea typeface="+mn-ea"/>
                <a:cs typeface="+mn-cs"/>
              </a:rPr>
              <a:t> (pl. </a:t>
            </a:r>
            <a:r>
              <a:rPr kumimoji="0" lang="fr-FR" sz="2000" b="0" i="0" u="none" strike="noStrike" kern="1200" cap="none" spc="0" normalizeH="0" baseline="0" noProof="0" dirty="0" err="1">
                <a:ln>
                  <a:noFill/>
                </a:ln>
                <a:solidFill>
                  <a:srgbClr val="115076"/>
                </a:solidFill>
                <a:effectLst/>
                <a:uLnTx/>
                <a:uFillTx/>
                <a:latin typeface="+mj-lt"/>
                <a:ea typeface="+mn-ea"/>
                <a:cs typeface="+mn-cs"/>
              </a:rPr>
              <a:t>fam</a:t>
            </a:r>
            <a:r>
              <a:rPr kumimoji="0" lang="fr-FR" sz="2000" b="0" i="0" u="none" strike="noStrike" kern="1200" cap="none" spc="0" normalizeH="0" baseline="0" noProof="0" dirty="0">
                <a:ln>
                  <a:noFill/>
                </a:ln>
                <a:solidFill>
                  <a:srgbClr val="115076"/>
                </a:solidFill>
                <a:effectLst/>
                <a:uLnTx/>
                <a:uFillTx/>
                <a:latin typeface="+mj-lt"/>
                <a:ea typeface="+mn-ea"/>
                <a:cs typeface="+mn-cs"/>
              </a:rPr>
              <a:t>.) are</a:t>
            </a:r>
          </a:p>
        </p:txBody>
      </p:sp>
      <p:sp>
        <p:nvSpPr>
          <p:cNvPr id="31" name="Rectangle: Rounded Corners 30">
            <a:extLst>
              <a:ext uri="{FF2B5EF4-FFF2-40B4-BE49-F238E27FC236}">
                <a16:creationId xmlns:a16="http://schemas.microsoft.com/office/drawing/2014/main" id="{7A9ABAD3-5406-4E3E-9877-CA77DCFE5E1D}"/>
              </a:ext>
            </a:extLst>
          </p:cNvPr>
          <p:cNvSpPr/>
          <p:nvPr/>
        </p:nvSpPr>
        <p:spPr>
          <a:xfrm>
            <a:off x="7439506"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err="1">
                <a:solidFill>
                  <a:srgbClr val="115076"/>
                </a:solidFill>
                <a:latin typeface="+mj-lt"/>
              </a:rPr>
              <a:t>gerade</a:t>
            </a:r>
            <a:endParaRPr kumimoji="0" lang="fr-FR" sz="2000" b="0" i="0" u="none" strike="noStrike" kern="1200" cap="none" spc="0" normalizeH="0" baseline="0" noProof="0" dirty="0">
              <a:ln>
                <a:noFill/>
              </a:ln>
              <a:solidFill>
                <a:srgbClr val="115076"/>
              </a:solidFill>
              <a:effectLst/>
              <a:uLnTx/>
              <a:uFillTx/>
              <a:latin typeface="+mj-lt"/>
            </a:endParaRPr>
          </a:p>
        </p:txBody>
      </p:sp>
      <p:sp>
        <p:nvSpPr>
          <p:cNvPr id="32" name="Rectangle: Rounded Corners 31">
            <a:extLst>
              <a:ext uri="{FF2B5EF4-FFF2-40B4-BE49-F238E27FC236}">
                <a16:creationId xmlns:a16="http://schemas.microsoft.com/office/drawing/2014/main" id="{DD10777A-C484-42C2-A92C-889BC17B8AD7}"/>
              </a:ext>
            </a:extLst>
          </p:cNvPr>
          <p:cNvSpPr/>
          <p:nvPr/>
        </p:nvSpPr>
        <p:spPr>
          <a:xfrm>
            <a:off x="7439506"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ea typeface="+mn-ea"/>
                <a:cs typeface="+mn-cs"/>
              </a:rPr>
              <a:t>straight</a:t>
            </a:r>
          </a:p>
        </p:txBody>
      </p:sp>
      <p:sp>
        <p:nvSpPr>
          <p:cNvPr id="33" name="Rectangle: Rounded Corners 32">
            <a:extLst>
              <a:ext uri="{FF2B5EF4-FFF2-40B4-BE49-F238E27FC236}">
                <a16:creationId xmlns:a16="http://schemas.microsoft.com/office/drawing/2014/main" id="{1777C578-50EF-4FFB-9C4B-0DE40155479B}"/>
              </a:ext>
            </a:extLst>
          </p:cNvPr>
          <p:cNvSpPr/>
          <p:nvPr/>
        </p:nvSpPr>
        <p:spPr>
          <a:xfrm>
            <a:off x="7439506"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mj-lt"/>
              </a:rPr>
              <a:t>d</a:t>
            </a:r>
            <a:r>
              <a:rPr kumimoji="0" lang="fr-FR" sz="2000" b="0" i="0" u="none" strike="noStrike" kern="1200" cap="none" spc="0" normalizeH="0" baseline="0" noProof="0" dirty="0">
                <a:ln>
                  <a:noFill/>
                </a:ln>
                <a:solidFill>
                  <a:srgbClr val="115076"/>
                </a:solidFill>
                <a:effectLst/>
                <a:uLnTx/>
                <a:uFillTx/>
                <a:latin typeface="+mj-lt"/>
              </a:rPr>
              <a:t>as Ende</a:t>
            </a:r>
          </a:p>
        </p:txBody>
      </p:sp>
      <p:sp>
        <p:nvSpPr>
          <p:cNvPr id="34" name="Rectangle: Rounded Corners 33">
            <a:extLst>
              <a:ext uri="{FF2B5EF4-FFF2-40B4-BE49-F238E27FC236}">
                <a16:creationId xmlns:a16="http://schemas.microsoft.com/office/drawing/2014/main" id="{0D0C61E9-12AD-4F2B-B20F-EE4BE2145823}"/>
              </a:ext>
            </a:extLst>
          </p:cNvPr>
          <p:cNvSpPr/>
          <p:nvPr/>
        </p:nvSpPr>
        <p:spPr>
          <a:xfrm>
            <a:off x="7439506"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ea typeface="+mn-ea"/>
                <a:cs typeface="+mn-cs"/>
              </a:rPr>
              <a:t>end</a:t>
            </a:r>
          </a:p>
        </p:txBody>
      </p:sp>
      <p:sp>
        <p:nvSpPr>
          <p:cNvPr id="35" name="Rectangle: Rounded Corners 34">
            <a:extLst>
              <a:ext uri="{FF2B5EF4-FFF2-40B4-BE49-F238E27FC236}">
                <a16:creationId xmlns:a16="http://schemas.microsoft.com/office/drawing/2014/main" id="{163365F8-68FA-40FD-97EC-6B21E601E3AB}"/>
              </a:ext>
            </a:extLst>
          </p:cNvPr>
          <p:cNvSpPr/>
          <p:nvPr/>
        </p:nvSpPr>
        <p:spPr>
          <a:xfrm>
            <a:off x="7439506"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mich</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36" name="Rectangle: Rounded Corners 35">
            <a:extLst>
              <a:ext uri="{FF2B5EF4-FFF2-40B4-BE49-F238E27FC236}">
                <a16:creationId xmlns:a16="http://schemas.microsoft.com/office/drawing/2014/main" id="{D483E063-D68E-4DB0-92DC-3561160CFE79}"/>
              </a:ext>
            </a:extLst>
          </p:cNvPr>
          <p:cNvSpPr/>
          <p:nvPr/>
        </p:nvSpPr>
        <p:spPr>
          <a:xfrm>
            <a:off x="7439506"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ea typeface="+mn-ea"/>
                <a:cs typeface="+mn-cs"/>
              </a:rPr>
              <a:t>me, </a:t>
            </a:r>
            <a:r>
              <a:rPr kumimoji="0" lang="fr-FR" sz="2000" b="0" i="0" u="none" strike="noStrike" kern="1200" cap="none" spc="0" normalizeH="0" baseline="0" noProof="0" dirty="0" err="1">
                <a:ln>
                  <a:noFill/>
                </a:ln>
                <a:solidFill>
                  <a:srgbClr val="115076"/>
                </a:solidFill>
                <a:effectLst/>
                <a:uLnTx/>
                <a:uFillTx/>
                <a:latin typeface="+mj-lt"/>
                <a:ea typeface="+mn-ea"/>
                <a:cs typeface="+mn-cs"/>
              </a:rPr>
              <a:t>myself</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37" name="Rectangle: Rounded Corners 36">
            <a:extLst>
              <a:ext uri="{FF2B5EF4-FFF2-40B4-BE49-F238E27FC236}">
                <a16:creationId xmlns:a16="http://schemas.microsoft.com/office/drawing/2014/main" id="{68485D24-6953-4D7F-B65A-D4897242C345}"/>
              </a:ext>
            </a:extLst>
          </p:cNvPr>
          <p:cNvSpPr/>
          <p:nvPr/>
        </p:nvSpPr>
        <p:spPr>
          <a:xfrm>
            <a:off x="7439506"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dienen</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38" name="Rectangle: Rounded Corners 37">
            <a:extLst>
              <a:ext uri="{FF2B5EF4-FFF2-40B4-BE49-F238E27FC236}">
                <a16:creationId xmlns:a16="http://schemas.microsoft.com/office/drawing/2014/main" id="{1EA5175C-9A37-4873-9662-7DB8378F9770}"/>
              </a:ext>
            </a:extLst>
          </p:cNvPr>
          <p:cNvSpPr/>
          <p:nvPr/>
        </p:nvSpPr>
        <p:spPr>
          <a:xfrm>
            <a:off x="7439506"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mj-lt"/>
              </a:rPr>
              <a:t>to serve, </a:t>
            </a:r>
            <a:r>
              <a:rPr lang="fr-FR" sz="2000" dirty="0" err="1">
                <a:solidFill>
                  <a:srgbClr val="115076"/>
                </a:solidFill>
                <a:latin typeface="+mj-lt"/>
              </a:rPr>
              <a:t>serving</a:t>
            </a:r>
            <a:endParaRPr kumimoji="0" lang="fr-FR" sz="2000" b="0" i="0" u="none" strike="noStrike" kern="1200" cap="none" spc="0" normalizeH="0" baseline="0" noProof="0" dirty="0">
              <a:ln>
                <a:noFill/>
              </a:ln>
              <a:solidFill>
                <a:srgbClr val="115076"/>
              </a:solidFill>
              <a:effectLst/>
              <a:uLnTx/>
              <a:uFillTx/>
              <a:latin typeface="+mj-lt"/>
            </a:endParaRPr>
          </a:p>
        </p:txBody>
      </p:sp>
      <p:sp>
        <p:nvSpPr>
          <p:cNvPr id="39" name="Rectangle: Rounded Corners 38">
            <a:extLst>
              <a:ext uri="{FF2B5EF4-FFF2-40B4-BE49-F238E27FC236}">
                <a16:creationId xmlns:a16="http://schemas.microsoft.com/office/drawing/2014/main" id="{FEC9464F-9B65-46DD-B43A-2399CC45E9BA}"/>
              </a:ext>
            </a:extLst>
          </p:cNvPr>
          <p:cNvSpPr/>
          <p:nvPr/>
        </p:nvSpPr>
        <p:spPr>
          <a:xfrm>
            <a:off x="9815308"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sammeln</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40" name="Rectangle: Rounded Corners 39">
            <a:extLst>
              <a:ext uri="{FF2B5EF4-FFF2-40B4-BE49-F238E27FC236}">
                <a16:creationId xmlns:a16="http://schemas.microsoft.com/office/drawing/2014/main" id="{FBABD7F3-FD50-4E99-895C-3C73F449080D}"/>
              </a:ext>
            </a:extLst>
          </p:cNvPr>
          <p:cNvSpPr/>
          <p:nvPr/>
        </p:nvSpPr>
        <p:spPr>
          <a:xfrm>
            <a:off x="9815308"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ea typeface="+mn-ea"/>
                <a:cs typeface="+mn-cs"/>
              </a:rPr>
              <a:t>to </a:t>
            </a:r>
            <a:r>
              <a:rPr kumimoji="0" lang="fr-FR" sz="2000" b="0" i="0" u="none" strike="noStrike" kern="1200" cap="none" spc="0" normalizeH="0" baseline="0" noProof="0" dirty="0" err="1">
                <a:ln>
                  <a:noFill/>
                </a:ln>
                <a:solidFill>
                  <a:srgbClr val="115076"/>
                </a:solidFill>
                <a:effectLst/>
                <a:uLnTx/>
                <a:uFillTx/>
                <a:latin typeface="+mj-lt"/>
                <a:ea typeface="+mn-ea"/>
                <a:cs typeface="+mn-cs"/>
              </a:rPr>
              <a:t>collect</a:t>
            </a:r>
            <a:r>
              <a:rPr kumimoji="0" lang="fr-FR" sz="2000" b="0" i="0" u="none" strike="noStrike" kern="1200" cap="none" spc="0" normalizeH="0" baseline="0" noProof="0" dirty="0">
                <a:ln>
                  <a:noFill/>
                </a:ln>
                <a:solidFill>
                  <a:srgbClr val="115076"/>
                </a:solidFill>
                <a:effectLst/>
                <a:uLnTx/>
                <a:uFillTx/>
                <a:latin typeface="+mj-lt"/>
                <a:ea typeface="+mn-ea"/>
                <a:cs typeface="+mn-cs"/>
              </a:rPr>
              <a:t>,</a:t>
            </a:r>
            <a:r>
              <a:rPr kumimoji="0" lang="fr-FR" sz="2000" b="0" i="0" u="none" strike="noStrike" kern="1200" cap="none" spc="0" normalizeH="0" noProof="0" dirty="0">
                <a:ln>
                  <a:noFill/>
                </a:ln>
                <a:solidFill>
                  <a:srgbClr val="115076"/>
                </a:solidFill>
                <a:effectLst/>
                <a:uLnTx/>
                <a:uFillTx/>
                <a:latin typeface="+mj-lt"/>
                <a:ea typeface="+mn-ea"/>
                <a:cs typeface="+mn-cs"/>
              </a:rPr>
              <a:t> </a:t>
            </a:r>
            <a:r>
              <a:rPr kumimoji="0" lang="fr-FR" sz="2000" b="0" i="0" u="none" strike="noStrike" kern="1200" cap="none" spc="0" normalizeH="0" noProof="0" dirty="0" err="1">
                <a:ln>
                  <a:noFill/>
                </a:ln>
                <a:solidFill>
                  <a:srgbClr val="115076"/>
                </a:solidFill>
                <a:effectLst/>
                <a:uLnTx/>
                <a:uFillTx/>
                <a:latin typeface="+mj-lt"/>
                <a:ea typeface="+mn-ea"/>
                <a:cs typeface="+mn-cs"/>
              </a:rPr>
              <a:t>collecting</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41" name="Rectangle: Rounded Corners 40">
            <a:extLst>
              <a:ext uri="{FF2B5EF4-FFF2-40B4-BE49-F238E27FC236}">
                <a16:creationId xmlns:a16="http://schemas.microsoft.com/office/drawing/2014/main" id="{D94765AA-D81B-4CA8-B61D-DFBFFC41E92D}"/>
              </a:ext>
            </a:extLst>
          </p:cNvPr>
          <p:cNvSpPr/>
          <p:nvPr/>
        </p:nvSpPr>
        <p:spPr>
          <a:xfrm>
            <a:off x="9815308"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anziehen</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42" name="Rectangle: Rounded Corners 41">
            <a:extLst>
              <a:ext uri="{FF2B5EF4-FFF2-40B4-BE49-F238E27FC236}">
                <a16:creationId xmlns:a16="http://schemas.microsoft.com/office/drawing/2014/main" id="{DA4B6381-4196-4B1D-9D20-AFC7DF3E53D7}"/>
              </a:ext>
            </a:extLst>
          </p:cNvPr>
          <p:cNvSpPr/>
          <p:nvPr/>
        </p:nvSpPr>
        <p:spPr>
          <a:xfrm>
            <a:off x="9815308"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ea typeface="+mn-ea"/>
                <a:cs typeface="+mn-cs"/>
              </a:rPr>
              <a:t>to put</a:t>
            </a:r>
            <a:r>
              <a:rPr kumimoji="0" lang="fr-FR" sz="2000" b="0" i="0" u="none" strike="noStrike" kern="1200" cap="none" spc="0" normalizeH="0" noProof="0" dirty="0">
                <a:ln>
                  <a:noFill/>
                </a:ln>
                <a:solidFill>
                  <a:srgbClr val="115076"/>
                </a:solidFill>
                <a:effectLst/>
                <a:uLnTx/>
                <a:uFillTx/>
                <a:latin typeface="+mj-lt"/>
                <a:ea typeface="+mn-ea"/>
                <a:cs typeface="+mn-cs"/>
              </a:rPr>
              <a:t> on, putting on</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43" name="Rectangle: Rounded Corners 42">
            <a:extLst>
              <a:ext uri="{FF2B5EF4-FFF2-40B4-BE49-F238E27FC236}">
                <a16:creationId xmlns:a16="http://schemas.microsoft.com/office/drawing/2014/main" id="{F0428DB9-56BF-4BED-8BA1-57BD4DB9F402}"/>
              </a:ext>
            </a:extLst>
          </p:cNvPr>
          <p:cNvSpPr/>
          <p:nvPr/>
        </p:nvSpPr>
        <p:spPr>
          <a:xfrm>
            <a:off x="9815308"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ea typeface="+mn-ea"/>
                <a:cs typeface="+mn-cs"/>
              </a:rPr>
              <a:t> der Gast</a:t>
            </a:r>
          </a:p>
        </p:txBody>
      </p:sp>
      <p:sp>
        <p:nvSpPr>
          <p:cNvPr id="44" name="Rectangle: Rounded Corners 43">
            <a:extLst>
              <a:ext uri="{FF2B5EF4-FFF2-40B4-BE49-F238E27FC236}">
                <a16:creationId xmlns:a16="http://schemas.microsoft.com/office/drawing/2014/main" id="{9BFD407C-8CFA-4889-AB9E-02C1E53A8612}"/>
              </a:ext>
            </a:extLst>
          </p:cNvPr>
          <p:cNvSpPr/>
          <p:nvPr/>
        </p:nvSpPr>
        <p:spPr>
          <a:xfrm>
            <a:off x="9815308"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guest</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45" name="Rectangle: Rounded Corners 44">
            <a:extLst>
              <a:ext uri="{FF2B5EF4-FFF2-40B4-BE49-F238E27FC236}">
                <a16:creationId xmlns:a16="http://schemas.microsoft.com/office/drawing/2014/main" id="{0AEA52A1-0D94-41BB-AFFE-74461B8029D8}"/>
              </a:ext>
            </a:extLst>
          </p:cNvPr>
          <p:cNvSpPr/>
          <p:nvPr/>
        </p:nvSpPr>
        <p:spPr>
          <a:xfrm>
            <a:off x="9815308"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mj-lt"/>
                <a:ea typeface="+mn-ea"/>
                <a:cs typeface="+mn-cs"/>
              </a:rPr>
              <a:t>halten</a:t>
            </a:r>
            <a:endParaRPr kumimoji="0" lang="fr-FR" sz="2000" b="0" i="0" u="none" strike="noStrike" kern="1200" cap="none" spc="0" normalizeH="0" baseline="0" noProof="0" dirty="0">
              <a:ln>
                <a:noFill/>
              </a:ln>
              <a:solidFill>
                <a:srgbClr val="115076"/>
              </a:solidFill>
              <a:effectLst/>
              <a:uLnTx/>
              <a:uFillTx/>
              <a:latin typeface="+mj-lt"/>
              <a:ea typeface="+mn-ea"/>
              <a:cs typeface="+mn-cs"/>
            </a:endParaRPr>
          </a:p>
        </p:txBody>
      </p:sp>
      <p:sp>
        <p:nvSpPr>
          <p:cNvPr id="46" name="Rectangle: Rounded Corners 45">
            <a:extLst>
              <a:ext uri="{FF2B5EF4-FFF2-40B4-BE49-F238E27FC236}">
                <a16:creationId xmlns:a16="http://schemas.microsoft.com/office/drawing/2014/main" id="{B1665896-D0B1-409E-B8C2-ED5B7ED2BD90}"/>
              </a:ext>
            </a:extLst>
          </p:cNvPr>
          <p:cNvSpPr/>
          <p:nvPr/>
        </p:nvSpPr>
        <p:spPr>
          <a:xfrm>
            <a:off x="9815308"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mj-lt"/>
                <a:ea typeface="+mn-ea"/>
                <a:cs typeface="+mn-cs"/>
              </a:rPr>
              <a:t>to </a:t>
            </a:r>
            <a:r>
              <a:rPr kumimoji="0" lang="fr-FR" sz="2000" b="0" i="0" u="none" strike="noStrike" kern="1200" cap="none" spc="0" normalizeH="0" baseline="0" noProof="0" dirty="0" err="1">
                <a:ln>
                  <a:noFill/>
                </a:ln>
                <a:solidFill>
                  <a:srgbClr val="115076"/>
                </a:solidFill>
                <a:effectLst/>
                <a:uLnTx/>
                <a:uFillTx/>
                <a:latin typeface="+mj-lt"/>
                <a:ea typeface="+mn-ea"/>
                <a:cs typeface="+mn-cs"/>
              </a:rPr>
              <a:t>hold</a:t>
            </a:r>
            <a:r>
              <a:rPr kumimoji="0" lang="fr-FR" sz="2000" b="0" i="0" u="none" strike="noStrike" kern="1200" cap="none" spc="0" normalizeH="0" baseline="0" noProof="0" dirty="0">
                <a:ln>
                  <a:noFill/>
                </a:ln>
                <a:solidFill>
                  <a:srgbClr val="115076"/>
                </a:solidFill>
                <a:effectLst/>
                <a:uLnTx/>
                <a:uFillTx/>
                <a:latin typeface="+mj-lt"/>
                <a:ea typeface="+mn-ea"/>
                <a:cs typeface="+mn-cs"/>
              </a:rPr>
              <a:t>, </a:t>
            </a:r>
            <a:r>
              <a:rPr kumimoji="0" lang="fr-FR" sz="2000" b="0" i="0" u="none" strike="noStrike" kern="1200" cap="none" spc="0" normalizeH="0" baseline="0" noProof="0" dirty="0" err="1">
                <a:ln>
                  <a:noFill/>
                </a:ln>
                <a:solidFill>
                  <a:srgbClr val="115076"/>
                </a:solidFill>
                <a:effectLst/>
                <a:uLnTx/>
                <a:uFillTx/>
                <a:latin typeface="+mj-lt"/>
                <a:ea typeface="+mn-ea"/>
                <a:cs typeface="+mn-cs"/>
              </a:rPr>
              <a:t>keep</a:t>
            </a:r>
            <a:r>
              <a:rPr kumimoji="0" lang="fr-FR" sz="2000" b="0" i="0" u="none" strike="noStrike" kern="1200" cap="none" spc="0" normalizeH="0" baseline="0" noProof="0" dirty="0">
                <a:ln>
                  <a:noFill/>
                </a:ln>
                <a:solidFill>
                  <a:srgbClr val="115076"/>
                </a:solidFill>
                <a:effectLst/>
                <a:uLnTx/>
                <a:uFillTx/>
                <a:latin typeface="+mj-lt"/>
                <a:ea typeface="+mn-ea"/>
                <a:cs typeface="+mn-cs"/>
              </a:rPr>
              <a:t>, stop</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4" grpId="0" animBg="1"/>
      <p:bldP spid="16" grpId="0" animBg="1"/>
      <p:bldP spid="18" grpId="0" animBg="1"/>
      <p:bldP spid="20" grpId="0" animBg="1"/>
      <p:bldP spid="22" grpId="0" animBg="1"/>
      <p:bldP spid="24" grpId="0" animBg="1"/>
      <p:bldP spid="26" grpId="0" animBg="1"/>
      <p:bldP spid="28" grpId="0" animBg="1"/>
      <p:bldP spid="30" grpId="0" animBg="1"/>
      <p:bldP spid="32" grpId="0" animBg="1"/>
      <p:bldP spid="34" grpId="0" animBg="1"/>
      <p:bldP spid="36" grpId="0" animBg="1"/>
      <p:bldP spid="38" grpId="0" animBg="1"/>
      <p:bldP spid="40" grpId="0" animBg="1"/>
      <p:bldP spid="42" grpId="0" animBg="1"/>
      <p:bldP spid="44"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13065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Relativsätze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777328" cy="830997"/>
          </a:xfrm>
          <a:prstGeom prst="rect">
            <a:avLst/>
          </a:prstGeom>
          <a:noFill/>
        </p:spPr>
        <p:txBody>
          <a:bodyPr wrap="square" rtlCol="0">
            <a:spAutoFit/>
          </a:bodyPr>
          <a:lstStyle/>
          <a:p>
            <a:r>
              <a:rPr lang="en-US" sz="2400" dirty="0">
                <a:solidFill>
                  <a:schemeClr val="accent5">
                    <a:lumMod val="50000"/>
                  </a:schemeClr>
                </a:solidFill>
              </a:rPr>
              <a:t>Relative clauses add information about the noun in a main clause, without starting another sentence.</a:t>
            </a:r>
          </a:p>
        </p:txBody>
      </p:sp>
      <p:sp>
        <p:nvSpPr>
          <p:cNvPr id="8" name="TextBox 7">
            <a:extLst>
              <a:ext uri="{FF2B5EF4-FFF2-40B4-BE49-F238E27FC236}">
                <a16:creationId xmlns:a16="http://schemas.microsoft.com/office/drawing/2014/main" id="{E99AB8A0-8587-47C6-B647-AE24E864E5E4}"/>
              </a:ext>
            </a:extLst>
          </p:cNvPr>
          <p:cNvSpPr txBox="1"/>
          <p:nvPr/>
        </p:nvSpPr>
        <p:spPr>
          <a:xfrm>
            <a:off x="180000" y="2313367"/>
            <a:ext cx="5499314" cy="461665"/>
          </a:xfrm>
          <a:prstGeom prst="rect">
            <a:avLst/>
          </a:prstGeom>
          <a:noFill/>
        </p:spPr>
        <p:txBody>
          <a:bodyPr wrap="square" rtlCol="0">
            <a:spAutoFit/>
          </a:bodyPr>
          <a:lstStyle/>
          <a:p>
            <a:r>
              <a:rPr lang="en-US" sz="2400" dirty="0">
                <a:solidFill>
                  <a:schemeClr val="accent5">
                    <a:lumMod val="50000"/>
                  </a:schemeClr>
                </a:solidFill>
              </a:rPr>
              <a:t>That is the man </a:t>
            </a:r>
            <a:r>
              <a:rPr lang="en-US" sz="2400" b="1" dirty="0">
                <a:solidFill>
                  <a:schemeClr val="accent5">
                    <a:lumMod val="50000"/>
                  </a:schemeClr>
                </a:solidFill>
              </a:rPr>
              <a:t>who</a:t>
            </a:r>
            <a:r>
              <a:rPr lang="en-US" sz="2400" dirty="0">
                <a:solidFill>
                  <a:schemeClr val="accent5">
                    <a:lumMod val="50000"/>
                  </a:schemeClr>
                </a:solidFill>
              </a:rPr>
              <a:t> lives in London.</a:t>
            </a:r>
          </a:p>
        </p:txBody>
      </p:sp>
      <p:sp>
        <p:nvSpPr>
          <p:cNvPr id="9" name="TextBox 8">
            <a:extLst>
              <a:ext uri="{FF2B5EF4-FFF2-40B4-BE49-F238E27FC236}">
                <a16:creationId xmlns:a16="http://schemas.microsoft.com/office/drawing/2014/main" id="{D14CA281-8203-4993-ABCD-52842878F136}"/>
              </a:ext>
            </a:extLst>
          </p:cNvPr>
          <p:cNvSpPr txBox="1"/>
          <p:nvPr/>
        </p:nvSpPr>
        <p:spPr>
          <a:xfrm>
            <a:off x="5942785" y="2317487"/>
            <a:ext cx="6703831" cy="461665"/>
          </a:xfrm>
          <a:prstGeom prst="rect">
            <a:avLst/>
          </a:prstGeom>
          <a:noFill/>
        </p:spPr>
        <p:txBody>
          <a:bodyPr wrap="square" rtlCol="0">
            <a:spAutoFit/>
          </a:bodyPr>
          <a:lstStyle/>
          <a:p>
            <a:r>
              <a:rPr lang="en-US" sz="2400" dirty="0">
                <a:solidFill>
                  <a:schemeClr val="accent5">
                    <a:lumMod val="50000"/>
                  </a:schemeClr>
                </a:solidFill>
              </a:rPr>
              <a:t>Das </a:t>
            </a:r>
            <a:r>
              <a:rPr lang="en-US" sz="2400" dirty="0" err="1">
                <a:solidFill>
                  <a:schemeClr val="accent5">
                    <a:lumMod val="50000"/>
                  </a:schemeClr>
                </a:solidFill>
              </a:rPr>
              <a:t>ist</a:t>
            </a:r>
            <a:r>
              <a:rPr lang="en-US" sz="2400" dirty="0">
                <a:solidFill>
                  <a:schemeClr val="accent5">
                    <a:lumMod val="50000"/>
                  </a:schemeClr>
                </a:solidFill>
              </a:rPr>
              <a:t> der Mann, </a:t>
            </a:r>
            <a:r>
              <a:rPr lang="en-US" sz="2400" b="1" dirty="0">
                <a:solidFill>
                  <a:schemeClr val="accent5">
                    <a:lumMod val="50000"/>
                  </a:schemeClr>
                </a:solidFill>
              </a:rPr>
              <a:t>der</a:t>
            </a:r>
            <a:r>
              <a:rPr lang="en-US" sz="2400" dirty="0">
                <a:solidFill>
                  <a:schemeClr val="accent5">
                    <a:lumMod val="50000"/>
                  </a:schemeClr>
                </a:solidFill>
              </a:rPr>
              <a:t> in London </a:t>
            </a:r>
            <a:r>
              <a:rPr lang="en-US" sz="2400" dirty="0" err="1">
                <a:solidFill>
                  <a:schemeClr val="accent5">
                    <a:lumMod val="50000"/>
                  </a:schemeClr>
                </a:solidFill>
              </a:rPr>
              <a:t>wohnt</a:t>
            </a:r>
            <a:r>
              <a:rPr lang="en-US" sz="2400" dirty="0">
                <a:solidFill>
                  <a:schemeClr val="accent5">
                    <a:lumMod val="50000"/>
                  </a:schemeClr>
                </a:solidFill>
              </a:rPr>
              <a:t>.</a:t>
            </a:r>
          </a:p>
        </p:txBody>
      </p:sp>
      <p:sp>
        <p:nvSpPr>
          <p:cNvPr id="10" name="TextBox 9">
            <a:extLst>
              <a:ext uri="{FF2B5EF4-FFF2-40B4-BE49-F238E27FC236}">
                <a16:creationId xmlns:a16="http://schemas.microsoft.com/office/drawing/2014/main" id="{30FC992D-8AB1-44DD-86D7-5A43794EC70A}"/>
              </a:ext>
            </a:extLst>
          </p:cNvPr>
          <p:cNvSpPr txBox="1"/>
          <p:nvPr/>
        </p:nvSpPr>
        <p:spPr>
          <a:xfrm>
            <a:off x="180000" y="3107987"/>
            <a:ext cx="12012000" cy="830997"/>
          </a:xfrm>
          <a:prstGeom prst="rect">
            <a:avLst/>
          </a:prstGeom>
          <a:noFill/>
        </p:spPr>
        <p:txBody>
          <a:bodyPr wrap="square" rtlCol="0">
            <a:spAutoFit/>
          </a:bodyPr>
          <a:lstStyle/>
          <a:p>
            <a:r>
              <a:rPr lang="en-US" sz="2400" dirty="0">
                <a:solidFill>
                  <a:schemeClr val="accent5">
                    <a:lumMod val="50000"/>
                  </a:schemeClr>
                </a:solidFill>
              </a:rPr>
              <a:t>A relative clause starts with a relative pronoun. English uses </a:t>
            </a:r>
            <a:r>
              <a:rPr lang="en-US" sz="2400" i="1" dirty="0">
                <a:solidFill>
                  <a:schemeClr val="accent5">
                    <a:lumMod val="50000"/>
                  </a:schemeClr>
                </a:solidFill>
              </a:rPr>
              <a:t>who, that, which </a:t>
            </a:r>
            <a:r>
              <a:rPr lang="en-US" sz="2400" dirty="0">
                <a:solidFill>
                  <a:schemeClr val="accent5">
                    <a:lumMod val="50000"/>
                  </a:schemeClr>
                </a:solidFill>
              </a:rPr>
              <a:t>but German uses the definite article (der, die, das, die) that matches the noun.</a:t>
            </a:r>
          </a:p>
        </p:txBody>
      </p:sp>
      <p:sp>
        <p:nvSpPr>
          <p:cNvPr id="11" name="TextBox 10">
            <a:extLst>
              <a:ext uri="{FF2B5EF4-FFF2-40B4-BE49-F238E27FC236}">
                <a16:creationId xmlns:a16="http://schemas.microsoft.com/office/drawing/2014/main" id="{B40E6FCF-2DB1-45D7-977F-26383F2F893A}"/>
              </a:ext>
            </a:extLst>
          </p:cNvPr>
          <p:cNvSpPr txBox="1"/>
          <p:nvPr/>
        </p:nvSpPr>
        <p:spPr>
          <a:xfrm>
            <a:off x="149816" y="4036348"/>
            <a:ext cx="5762785" cy="461665"/>
          </a:xfrm>
          <a:prstGeom prst="rect">
            <a:avLst/>
          </a:prstGeom>
          <a:noFill/>
        </p:spPr>
        <p:txBody>
          <a:bodyPr wrap="square" rtlCol="0">
            <a:spAutoFit/>
          </a:bodyPr>
          <a:lstStyle/>
          <a:p>
            <a:r>
              <a:rPr lang="en-US" sz="2400" dirty="0">
                <a:solidFill>
                  <a:schemeClr val="accent5">
                    <a:lumMod val="50000"/>
                  </a:schemeClr>
                </a:solidFill>
              </a:rPr>
              <a:t>She is the person </a:t>
            </a:r>
            <a:r>
              <a:rPr lang="en-US" sz="2400" b="1" dirty="0">
                <a:solidFill>
                  <a:schemeClr val="accent5">
                    <a:lumMod val="50000"/>
                  </a:schemeClr>
                </a:solidFill>
              </a:rPr>
              <a:t>that</a:t>
            </a:r>
            <a:r>
              <a:rPr lang="en-US" sz="2400" dirty="0">
                <a:solidFill>
                  <a:schemeClr val="accent5">
                    <a:lumMod val="50000"/>
                  </a:schemeClr>
                </a:solidFill>
              </a:rPr>
              <a:t> has two cats.</a:t>
            </a:r>
          </a:p>
        </p:txBody>
      </p:sp>
      <p:sp>
        <p:nvSpPr>
          <p:cNvPr id="12" name="TextBox 11">
            <a:extLst>
              <a:ext uri="{FF2B5EF4-FFF2-40B4-BE49-F238E27FC236}">
                <a16:creationId xmlns:a16="http://schemas.microsoft.com/office/drawing/2014/main" id="{B85A4048-C420-420F-A629-EAAA438B1923}"/>
              </a:ext>
            </a:extLst>
          </p:cNvPr>
          <p:cNvSpPr txBox="1"/>
          <p:nvPr/>
        </p:nvSpPr>
        <p:spPr>
          <a:xfrm>
            <a:off x="5942784" y="4036348"/>
            <a:ext cx="6703831" cy="461665"/>
          </a:xfrm>
          <a:prstGeom prst="rect">
            <a:avLst/>
          </a:prstGeom>
          <a:noFill/>
        </p:spPr>
        <p:txBody>
          <a:bodyPr wrap="square" rtlCol="0">
            <a:spAutoFit/>
          </a:bodyPr>
          <a:lstStyle/>
          <a:p>
            <a:r>
              <a:rPr lang="en-US" sz="2400" dirty="0">
                <a:solidFill>
                  <a:schemeClr val="accent5">
                    <a:lumMod val="50000"/>
                  </a:schemeClr>
                </a:solidFill>
              </a:rPr>
              <a:t>Sie </a:t>
            </a:r>
            <a:r>
              <a:rPr lang="en-US" sz="2400" dirty="0" err="1">
                <a:solidFill>
                  <a:schemeClr val="accent5">
                    <a:lumMod val="50000"/>
                  </a:schemeClr>
                </a:solidFill>
              </a:rPr>
              <a:t>ist</a:t>
            </a:r>
            <a:r>
              <a:rPr lang="en-US" sz="2400" dirty="0">
                <a:solidFill>
                  <a:schemeClr val="accent5">
                    <a:lumMod val="50000"/>
                  </a:schemeClr>
                </a:solidFill>
              </a:rPr>
              <a:t> die Person, </a:t>
            </a:r>
            <a:r>
              <a:rPr lang="en-US" sz="2400" b="1" dirty="0">
                <a:solidFill>
                  <a:schemeClr val="accent5">
                    <a:lumMod val="50000"/>
                  </a:schemeClr>
                </a:solidFill>
              </a:rPr>
              <a:t>die</a:t>
            </a:r>
            <a:r>
              <a:rPr lang="en-US" sz="2400" dirty="0">
                <a:solidFill>
                  <a:schemeClr val="accent5">
                    <a:lumMod val="50000"/>
                  </a:schemeClr>
                </a:solidFill>
              </a:rPr>
              <a:t> </a:t>
            </a:r>
            <a:r>
              <a:rPr lang="en-US" sz="2400" dirty="0" err="1">
                <a:solidFill>
                  <a:schemeClr val="accent5">
                    <a:lumMod val="50000"/>
                  </a:schemeClr>
                </a:solidFill>
              </a:rPr>
              <a:t>zwei</a:t>
            </a:r>
            <a:r>
              <a:rPr lang="en-US" sz="2400" dirty="0">
                <a:solidFill>
                  <a:schemeClr val="accent5">
                    <a:lumMod val="50000"/>
                  </a:schemeClr>
                </a:solidFill>
              </a:rPr>
              <a:t> </a:t>
            </a:r>
            <a:r>
              <a:rPr lang="en-US" sz="2400" dirty="0" err="1">
                <a:solidFill>
                  <a:schemeClr val="accent5">
                    <a:lumMod val="50000"/>
                  </a:schemeClr>
                </a:solidFill>
              </a:rPr>
              <a:t>Katzen</a:t>
            </a:r>
            <a:r>
              <a:rPr lang="en-US" sz="2400" dirty="0">
                <a:solidFill>
                  <a:schemeClr val="accent5">
                    <a:lumMod val="50000"/>
                  </a:schemeClr>
                </a:solidFill>
              </a:rPr>
              <a:t> hat.</a:t>
            </a:r>
          </a:p>
        </p:txBody>
      </p:sp>
      <p:sp>
        <p:nvSpPr>
          <p:cNvPr id="13" name="TextBox 12">
            <a:extLst>
              <a:ext uri="{FF2B5EF4-FFF2-40B4-BE49-F238E27FC236}">
                <a16:creationId xmlns:a16="http://schemas.microsoft.com/office/drawing/2014/main" id="{34767489-F3E4-4574-84F3-383F9FE663D0}"/>
              </a:ext>
            </a:extLst>
          </p:cNvPr>
          <p:cNvSpPr txBox="1"/>
          <p:nvPr/>
        </p:nvSpPr>
        <p:spPr>
          <a:xfrm>
            <a:off x="180000" y="4659808"/>
            <a:ext cx="5762785" cy="461665"/>
          </a:xfrm>
          <a:prstGeom prst="rect">
            <a:avLst/>
          </a:prstGeom>
          <a:noFill/>
        </p:spPr>
        <p:txBody>
          <a:bodyPr wrap="square" rtlCol="0">
            <a:spAutoFit/>
          </a:bodyPr>
          <a:lstStyle/>
          <a:p>
            <a:r>
              <a:rPr lang="en-US" sz="2400" dirty="0">
                <a:solidFill>
                  <a:schemeClr val="accent5">
                    <a:lumMod val="50000"/>
                  </a:schemeClr>
                </a:solidFill>
              </a:rPr>
              <a:t>That is the subject </a:t>
            </a:r>
            <a:r>
              <a:rPr lang="en-US" sz="2400" b="1" dirty="0">
                <a:solidFill>
                  <a:schemeClr val="accent5">
                    <a:lumMod val="50000"/>
                  </a:schemeClr>
                </a:solidFill>
              </a:rPr>
              <a:t>which</a:t>
            </a:r>
            <a:r>
              <a:rPr lang="en-US" sz="2400" dirty="0">
                <a:solidFill>
                  <a:schemeClr val="accent5">
                    <a:lumMod val="50000"/>
                  </a:schemeClr>
                </a:solidFill>
              </a:rPr>
              <a:t> is lots of fun.</a:t>
            </a:r>
          </a:p>
        </p:txBody>
      </p:sp>
      <p:sp>
        <p:nvSpPr>
          <p:cNvPr id="14" name="TextBox 13">
            <a:extLst>
              <a:ext uri="{FF2B5EF4-FFF2-40B4-BE49-F238E27FC236}">
                <a16:creationId xmlns:a16="http://schemas.microsoft.com/office/drawing/2014/main" id="{84A9BBC6-9B31-4E9B-A860-A07B584A8C18}"/>
              </a:ext>
            </a:extLst>
          </p:cNvPr>
          <p:cNvSpPr txBox="1"/>
          <p:nvPr/>
        </p:nvSpPr>
        <p:spPr>
          <a:xfrm>
            <a:off x="5972969" y="4655688"/>
            <a:ext cx="6703831" cy="461665"/>
          </a:xfrm>
          <a:prstGeom prst="rect">
            <a:avLst/>
          </a:prstGeom>
          <a:noFill/>
        </p:spPr>
        <p:txBody>
          <a:bodyPr wrap="square" rtlCol="0">
            <a:spAutoFit/>
          </a:bodyPr>
          <a:lstStyle/>
          <a:p>
            <a:r>
              <a:rPr lang="en-US" sz="2400" dirty="0">
                <a:solidFill>
                  <a:schemeClr val="accent5">
                    <a:lumMod val="50000"/>
                  </a:schemeClr>
                </a:solidFill>
              </a:rPr>
              <a:t>Das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Fach</a:t>
            </a:r>
            <a:r>
              <a:rPr lang="en-US" sz="2400" dirty="0">
                <a:solidFill>
                  <a:schemeClr val="accent5">
                    <a:lumMod val="50000"/>
                  </a:schemeClr>
                </a:solidFill>
              </a:rPr>
              <a:t>, </a:t>
            </a:r>
            <a:r>
              <a:rPr lang="en-US" sz="2400" b="1" dirty="0">
                <a:solidFill>
                  <a:schemeClr val="accent5">
                    <a:lumMod val="50000"/>
                  </a:schemeClr>
                </a:solidFill>
              </a:rPr>
              <a:t>das</a:t>
            </a:r>
            <a:r>
              <a:rPr lang="en-US" sz="2400" dirty="0">
                <a:solidFill>
                  <a:schemeClr val="accent5">
                    <a:lumMod val="50000"/>
                  </a:schemeClr>
                </a:solidFill>
              </a:rPr>
              <a:t> </a:t>
            </a:r>
            <a:r>
              <a:rPr lang="en-US" sz="2400" dirty="0" err="1">
                <a:solidFill>
                  <a:schemeClr val="accent5">
                    <a:lumMod val="50000"/>
                  </a:schemeClr>
                </a:solidFill>
              </a:rPr>
              <a:t>viel</a:t>
            </a:r>
            <a:r>
              <a:rPr lang="en-US" sz="2400" dirty="0">
                <a:solidFill>
                  <a:schemeClr val="accent5">
                    <a:lumMod val="50000"/>
                  </a:schemeClr>
                </a:solidFill>
              </a:rPr>
              <a:t> </a:t>
            </a:r>
            <a:r>
              <a:rPr lang="en-US" sz="2400" dirty="0" err="1">
                <a:solidFill>
                  <a:schemeClr val="accent5">
                    <a:lumMod val="50000"/>
                  </a:schemeClr>
                </a:solidFill>
              </a:rPr>
              <a:t>Spaß</a:t>
            </a:r>
            <a:r>
              <a:rPr lang="en-US" sz="2400" dirty="0">
                <a:solidFill>
                  <a:schemeClr val="accent5">
                    <a:lumMod val="50000"/>
                  </a:schemeClr>
                </a:solidFill>
              </a:rPr>
              <a:t> </a:t>
            </a:r>
            <a:r>
              <a:rPr lang="en-US" sz="2400" dirty="0" err="1">
                <a:solidFill>
                  <a:schemeClr val="accent5">
                    <a:lumMod val="50000"/>
                  </a:schemeClr>
                </a:solidFill>
              </a:rPr>
              <a:t>macht</a:t>
            </a:r>
            <a:r>
              <a:rPr lang="en-US" sz="2400" dirty="0">
                <a:solidFill>
                  <a:schemeClr val="accent5">
                    <a:lumMod val="50000"/>
                  </a:schemeClr>
                </a:solidFill>
              </a:rPr>
              <a:t>.</a:t>
            </a:r>
          </a:p>
        </p:txBody>
      </p:sp>
      <p:sp>
        <p:nvSpPr>
          <p:cNvPr id="15" name="Speech Bubble: Rectangle with Corners Rounded 14">
            <a:extLst>
              <a:ext uri="{FF2B5EF4-FFF2-40B4-BE49-F238E27FC236}">
                <a16:creationId xmlns:a16="http://schemas.microsoft.com/office/drawing/2014/main" id="{C4AE7928-0C15-4BCB-9E8F-CFB971A82347}"/>
              </a:ext>
            </a:extLst>
          </p:cNvPr>
          <p:cNvSpPr/>
          <p:nvPr/>
        </p:nvSpPr>
        <p:spPr>
          <a:xfrm>
            <a:off x="7636018" y="5400021"/>
            <a:ext cx="4484756" cy="830998"/>
          </a:xfrm>
          <a:prstGeom prst="wedgeRoundRectCallout">
            <a:avLst>
              <a:gd name="adj1" fmla="val -20096"/>
              <a:gd name="adj2" fmla="val -8490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It</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might surprise you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to see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der, die, das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without a following noun!</a:t>
            </a:r>
          </a:p>
        </p:txBody>
      </p:sp>
      <p:sp>
        <p:nvSpPr>
          <p:cNvPr id="16" name="Speech Bubble: Rectangle with Corners Rounded 15">
            <a:extLst>
              <a:ext uri="{FF2B5EF4-FFF2-40B4-BE49-F238E27FC236}">
                <a16:creationId xmlns:a16="http://schemas.microsoft.com/office/drawing/2014/main" id="{57C93A92-4BB1-41EC-B902-5CC32677D595}"/>
              </a:ext>
            </a:extLst>
          </p:cNvPr>
          <p:cNvSpPr/>
          <p:nvPr/>
        </p:nvSpPr>
        <p:spPr>
          <a:xfrm>
            <a:off x="5679314" y="123488"/>
            <a:ext cx="4425582" cy="1048954"/>
          </a:xfrm>
          <a:prstGeom prst="wedgeRoundRectCallout">
            <a:avLst>
              <a:gd name="adj1" fmla="val -18220"/>
              <a:gd name="adj2" fmla="val 6335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In German, the relative pronoun kicks the verb to the end of the dependent clause</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(WO3).</a:t>
            </a:r>
          </a:p>
        </p:txBody>
      </p:sp>
      <p:sp>
        <p:nvSpPr>
          <p:cNvPr id="17" name="Speech Bubble: Rectangle with Corners Rounded 16">
            <a:extLst>
              <a:ext uri="{FF2B5EF4-FFF2-40B4-BE49-F238E27FC236}">
                <a16:creationId xmlns:a16="http://schemas.microsoft.com/office/drawing/2014/main" id="{5D7C63DA-9D16-4699-AFD5-1825D674C209}"/>
              </a:ext>
            </a:extLst>
          </p:cNvPr>
          <p:cNvSpPr/>
          <p:nvPr/>
        </p:nvSpPr>
        <p:spPr>
          <a:xfrm>
            <a:off x="4773478" y="5562000"/>
            <a:ext cx="2784718" cy="963565"/>
          </a:xfrm>
          <a:prstGeom prst="wedgeRoundRectCallout">
            <a:avLst>
              <a:gd name="adj1" fmla="val 74084"/>
              <a:gd name="adj2" fmla="val -10040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Use a comma, as always, before a dependent clause.</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Oval 5">
            <a:extLst>
              <a:ext uri="{FF2B5EF4-FFF2-40B4-BE49-F238E27FC236}">
                <a16:creationId xmlns:a16="http://schemas.microsoft.com/office/drawing/2014/main" id="{91D60510-8820-4244-A3F4-2D0AB7581353}"/>
              </a:ext>
            </a:extLst>
          </p:cNvPr>
          <p:cNvSpPr/>
          <p:nvPr/>
        </p:nvSpPr>
        <p:spPr>
          <a:xfrm>
            <a:off x="8462075" y="2433234"/>
            <a:ext cx="201478" cy="341798"/>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29A19C16-2714-4131-A971-6839C362A8E8}"/>
              </a:ext>
            </a:extLst>
          </p:cNvPr>
          <p:cNvSpPr/>
          <p:nvPr/>
        </p:nvSpPr>
        <p:spPr>
          <a:xfrm>
            <a:off x="8361336" y="4122211"/>
            <a:ext cx="201478" cy="341798"/>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159566A1-C9F1-407A-96B9-1F7B3CA1267C}"/>
              </a:ext>
            </a:extLst>
          </p:cNvPr>
          <p:cNvSpPr/>
          <p:nvPr/>
        </p:nvSpPr>
        <p:spPr>
          <a:xfrm>
            <a:off x="8391521" y="4715621"/>
            <a:ext cx="201478" cy="341798"/>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Rectangle with Corners Rounded 19">
            <a:extLst>
              <a:ext uri="{FF2B5EF4-FFF2-40B4-BE49-F238E27FC236}">
                <a16:creationId xmlns:a16="http://schemas.microsoft.com/office/drawing/2014/main" id="{AC1CD2ED-1B11-4C7F-AAD3-BE8C8B797535}"/>
              </a:ext>
            </a:extLst>
          </p:cNvPr>
          <p:cNvSpPr/>
          <p:nvPr/>
        </p:nvSpPr>
        <p:spPr>
          <a:xfrm>
            <a:off x="172680" y="5303607"/>
            <a:ext cx="3572409" cy="952698"/>
          </a:xfrm>
          <a:prstGeom prst="wedgeRoundRectCallout">
            <a:avLst>
              <a:gd name="adj1" fmla="val 27261"/>
              <a:gd name="adj2" fmla="val -7418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prstClr val="white"/>
                </a:solidFill>
                <a:latin typeface="Century Gothic" panose="020F0302020204030204"/>
              </a:rPr>
              <a:t>In English, use who/that for people and which/that for animals and things.</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C52BDD4D-B87D-4952-BDFD-43C26EF9C3FE}"/>
              </a:ext>
            </a:extLst>
          </p:cNvPr>
          <p:cNvSpPr/>
          <p:nvPr/>
        </p:nvSpPr>
        <p:spPr>
          <a:xfrm>
            <a:off x="10713720" y="2313367"/>
            <a:ext cx="1066800" cy="461665"/>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FC2517A-8828-4EDE-B0E5-ABE1DC3AE401}"/>
              </a:ext>
            </a:extLst>
          </p:cNvPr>
          <p:cNvSpPr/>
          <p:nvPr/>
        </p:nvSpPr>
        <p:spPr>
          <a:xfrm>
            <a:off x="10932890" y="4052689"/>
            <a:ext cx="679990" cy="461665"/>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85CB5E60-61CA-445C-9507-F706FEC0CACB}"/>
              </a:ext>
            </a:extLst>
          </p:cNvPr>
          <p:cNvSpPr/>
          <p:nvPr/>
        </p:nvSpPr>
        <p:spPr>
          <a:xfrm>
            <a:off x="10600360" y="4647179"/>
            <a:ext cx="1066800" cy="461665"/>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animBg="1"/>
      <p:bldP spid="16" grpId="0" animBg="1"/>
      <p:bldP spid="17" grpId="0" animBg="1"/>
      <p:bldP spid="6" grpId="0" animBg="1"/>
      <p:bldP spid="18" grpId="0" animBg="1"/>
      <p:bldP spid="19" grpId="0" animBg="1"/>
      <p:bldP spid="20" grpId="0" animBg="1"/>
      <p:bldP spid="2"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230313" cy="869950"/>
          </a:xfrm>
          <a:prstGeom prst="rect">
            <a:avLst/>
          </a:prstGeom>
        </p:spPr>
      </p:pic>
      <p:sp>
        <p:nvSpPr>
          <p:cNvPr id="4" name="Title 3"/>
          <p:cNvSpPr>
            <a:spLocks noGrp="1"/>
          </p:cNvSpPr>
          <p:nvPr>
            <p:ph type="title"/>
          </p:nvPr>
        </p:nvSpPr>
        <p:spPr>
          <a:xfrm>
            <a:off x="0" y="294041"/>
            <a:ext cx="6283842"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3796" y="247046"/>
            <a:ext cx="9535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2186" y="120816"/>
            <a:ext cx="66106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kennt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Nachbarn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ziemlich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gut.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erzählt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Alastair,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Liegt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Substantiv</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hinter 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10" name="Speech Bubble: Rectangle with Corners Rounded 9">
            <a:extLst>
              <a:ext uri="{FF2B5EF4-FFF2-40B4-BE49-F238E27FC236}">
                <a16:creationId xmlns:a16="http://schemas.microsoft.com/office/drawing/2014/main" id="{8B471B08-B393-4121-8506-98122A8A5C89}"/>
              </a:ext>
            </a:extLst>
          </p:cNvPr>
          <p:cNvSpPr/>
          <p:nvPr/>
        </p:nvSpPr>
        <p:spPr>
          <a:xfrm>
            <a:off x="682625" y="1237517"/>
            <a:ext cx="8517508" cy="400919"/>
          </a:xfrm>
          <a:prstGeom prst="wedgeRoundRectCallout">
            <a:avLst>
              <a:gd name="adj1" fmla="val 51748"/>
              <a:gd name="adj2" fmla="val -2603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Herr Kohler, das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Mann,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Fußballtrainer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arbeitet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3" name="Rectangle: Rounded Corners 12">
            <a:extLst>
              <a:ext uri="{FF2B5EF4-FFF2-40B4-BE49-F238E27FC236}">
                <a16:creationId xmlns:a16="http://schemas.microsoft.com/office/drawing/2014/main" id="{EC6D5C28-DB84-409D-8B4A-58EAE772C81E}"/>
              </a:ext>
            </a:extLst>
          </p:cNvPr>
          <p:cNvSpPr/>
          <p:nvPr/>
        </p:nvSpPr>
        <p:spPr>
          <a:xfrm>
            <a:off x="3533615" y="1307760"/>
            <a:ext cx="822407" cy="26561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Speech Bubble: Rectangle with Corners Rounded 46">
            <a:extLst>
              <a:ext uri="{FF2B5EF4-FFF2-40B4-BE49-F238E27FC236}">
                <a16:creationId xmlns:a16="http://schemas.microsoft.com/office/drawing/2014/main" id="{D31D775E-82DD-4881-8364-61DA87A71E93}"/>
              </a:ext>
            </a:extLst>
          </p:cNvPr>
          <p:cNvSpPr/>
          <p:nvPr/>
        </p:nvSpPr>
        <p:spPr>
          <a:xfrm>
            <a:off x="682625" y="1774439"/>
            <a:ext cx="8517508" cy="400919"/>
          </a:xfrm>
          <a:prstGeom prst="wedgeRoundRectCallout">
            <a:avLst>
              <a:gd name="adj1" fmla="val 51748"/>
              <a:gd name="adj2" fmla="val -2603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Fischers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Paar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neben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wohnt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25" name="Picture 24">
            <a:extLst>
              <a:ext uri="{FF2B5EF4-FFF2-40B4-BE49-F238E27FC236}">
                <a16:creationId xmlns:a16="http://schemas.microsoft.com/office/drawing/2014/main" id="{64451DB5-71DE-4B36-9821-A71994EDAC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3960" y="191473"/>
            <a:ext cx="1148746" cy="1075086"/>
          </a:xfrm>
          <a:prstGeom prst="rect">
            <a:avLst/>
          </a:prstGeom>
        </p:spPr>
      </p:pic>
      <p:sp>
        <p:nvSpPr>
          <p:cNvPr id="52" name="Rectangle: Rounded Corners 51">
            <a:extLst>
              <a:ext uri="{FF2B5EF4-FFF2-40B4-BE49-F238E27FC236}">
                <a16:creationId xmlns:a16="http://schemas.microsoft.com/office/drawing/2014/main" id="{0ED99851-F47A-4C3A-BFF6-B465F3C4E0C2}"/>
              </a:ext>
            </a:extLst>
          </p:cNvPr>
          <p:cNvSpPr/>
          <p:nvPr/>
        </p:nvSpPr>
        <p:spPr>
          <a:xfrm>
            <a:off x="4326636" y="1801417"/>
            <a:ext cx="679368" cy="341926"/>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Speech Bubble: Rectangle with Corners Rounded 62">
            <a:extLst>
              <a:ext uri="{FF2B5EF4-FFF2-40B4-BE49-F238E27FC236}">
                <a16:creationId xmlns:a16="http://schemas.microsoft.com/office/drawing/2014/main" id="{BBD7161E-0246-45A5-A90E-52E945DE34A1}"/>
              </a:ext>
            </a:extLst>
          </p:cNvPr>
          <p:cNvSpPr/>
          <p:nvPr/>
        </p:nvSpPr>
        <p:spPr>
          <a:xfrm>
            <a:off x="682625" y="2335407"/>
            <a:ext cx="8517508" cy="400919"/>
          </a:xfrm>
          <a:prstGeom prst="wedgeRoundRectCallout">
            <a:avLst>
              <a:gd name="adj1" fmla="val 51748"/>
              <a:gd name="adj2" fmla="val -2603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Frau Weber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nette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Lehrerin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Nummer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33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27" name="Picture 26" descr="Graphical user interface, website&#10;&#10;Description automatically generated">
            <a:extLst>
              <a:ext uri="{FF2B5EF4-FFF2-40B4-BE49-F238E27FC236}">
                <a16:creationId xmlns:a16="http://schemas.microsoft.com/office/drawing/2014/main" id="{E75CA83E-3830-4A34-9519-4209709292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9887" y="3873277"/>
            <a:ext cx="2603091" cy="2541842"/>
          </a:xfrm>
          <a:prstGeom prst="rect">
            <a:avLst/>
          </a:prstGeom>
        </p:spPr>
      </p:pic>
      <p:pic>
        <p:nvPicPr>
          <p:cNvPr id="29" name="Picture 28" descr="A picture containing text, toy, vector graphics&#10;&#10;Description automatically generated">
            <a:extLst>
              <a:ext uri="{FF2B5EF4-FFF2-40B4-BE49-F238E27FC236}">
                <a16:creationId xmlns:a16="http://schemas.microsoft.com/office/drawing/2014/main" id="{575A2C6E-CE8D-4212-A569-FF75669719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8538" y="1175094"/>
            <a:ext cx="2793288" cy="2698183"/>
          </a:xfrm>
          <a:prstGeom prst="rect">
            <a:avLst/>
          </a:prstGeom>
        </p:spPr>
      </p:pic>
      <p:sp>
        <p:nvSpPr>
          <p:cNvPr id="30" name="Oval 29">
            <a:extLst>
              <a:ext uri="{FF2B5EF4-FFF2-40B4-BE49-F238E27FC236}">
                <a16:creationId xmlns:a16="http://schemas.microsoft.com/office/drawing/2014/main" id="{5B5FAA40-0C5C-4722-89CA-841D115E11D7}"/>
              </a:ext>
            </a:extLst>
          </p:cNvPr>
          <p:cNvSpPr/>
          <p:nvPr/>
        </p:nvSpPr>
        <p:spPr>
          <a:xfrm>
            <a:off x="111984" y="1237517"/>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64" name="Oval 63">
            <a:extLst>
              <a:ext uri="{FF2B5EF4-FFF2-40B4-BE49-F238E27FC236}">
                <a16:creationId xmlns:a16="http://schemas.microsoft.com/office/drawing/2014/main" id="{0EC1182B-069E-43A8-9759-927E15AF2F7E}"/>
              </a:ext>
            </a:extLst>
          </p:cNvPr>
          <p:cNvSpPr/>
          <p:nvPr/>
        </p:nvSpPr>
        <p:spPr>
          <a:xfrm>
            <a:off x="103269" y="1752214"/>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65" name="Oval 64">
            <a:extLst>
              <a:ext uri="{FF2B5EF4-FFF2-40B4-BE49-F238E27FC236}">
                <a16:creationId xmlns:a16="http://schemas.microsoft.com/office/drawing/2014/main" id="{42D6DBD1-BC53-4593-B7D9-B2D38A300139}"/>
              </a:ext>
            </a:extLst>
          </p:cNvPr>
          <p:cNvSpPr/>
          <p:nvPr/>
        </p:nvSpPr>
        <p:spPr>
          <a:xfrm>
            <a:off x="101796" y="2299618"/>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grpSp>
        <p:nvGrpSpPr>
          <p:cNvPr id="33" name="Group 32">
            <a:extLst>
              <a:ext uri="{FF2B5EF4-FFF2-40B4-BE49-F238E27FC236}">
                <a16:creationId xmlns:a16="http://schemas.microsoft.com/office/drawing/2014/main" id="{672429A7-24D2-41BB-A008-771CF2F722DE}"/>
              </a:ext>
            </a:extLst>
          </p:cNvPr>
          <p:cNvGrpSpPr/>
          <p:nvPr/>
        </p:nvGrpSpPr>
        <p:grpSpPr>
          <a:xfrm>
            <a:off x="3566319" y="1109170"/>
            <a:ext cx="822407" cy="778545"/>
            <a:chOff x="-2008139" y="3306932"/>
            <a:chExt cx="822407" cy="778545"/>
          </a:xfrm>
        </p:grpSpPr>
        <p:pic>
          <p:nvPicPr>
            <p:cNvPr id="12" name="Picture 11" descr="A picture containing icon&#10;&#10;Description automatically generated">
              <a:extLst>
                <a:ext uri="{FF2B5EF4-FFF2-40B4-BE49-F238E27FC236}">
                  <a16:creationId xmlns:a16="http://schemas.microsoft.com/office/drawing/2014/main" id="{EAF40B92-383B-463F-A93D-378199321B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8139" y="3306932"/>
              <a:ext cx="822407" cy="778545"/>
            </a:xfrm>
            <a:prstGeom prst="rect">
              <a:avLst/>
            </a:prstGeom>
          </p:spPr>
        </p:pic>
        <p:sp>
          <p:nvSpPr>
            <p:cNvPr id="32" name="TextBox 31">
              <a:extLst>
                <a:ext uri="{FF2B5EF4-FFF2-40B4-BE49-F238E27FC236}">
                  <a16:creationId xmlns:a16="http://schemas.microsoft.com/office/drawing/2014/main" id="{636E60E1-4E4A-4E1C-833F-1497C8E02BAA}"/>
                </a:ext>
              </a:extLst>
            </p:cNvPr>
            <p:cNvSpPr txBox="1"/>
            <p:nvPr/>
          </p:nvSpPr>
          <p:spPr>
            <a:xfrm>
              <a:off x="-1891762" y="3411612"/>
              <a:ext cx="589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grpSp>
      <p:grpSp>
        <p:nvGrpSpPr>
          <p:cNvPr id="35" name="Group 34">
            <a:extLst>
              <a:ext uri="{FF2B5EF4-FFF2-40B4-BE49-F238E27FC236}">
                <a16:creationId xmlns:a16="http://schemas.microsoft.com/office/drawing/2014/main" id="{32CC838C-C113-47D2-BA5F-B308EFB33EE9}"/>
              </a:ext>
            </a:extLst>
          </p:cNvPr>
          <p:cNvGrpSpPr/>
          <p:nvPr/>
        </p:nvGrpSpPr>
        <p:grpSpPr>
          <a:xfrm>
            <a:off x="4932165" y="1065109"/>
            <a:ext cx="822407" cy="778545"/>
            <a:chOff x="-1699036" y="4770230"/>
            <a:chExt cx="822407" cy="778545"/>
          </a:xfrm>
        </p:grpSpPr>
        <p:pic>
          <p:nvPicPr>
            <p:cNvPr id="45" name="Picture 44" descr="A picture containing icon&#10;&#10;Description automatically generated">
              <a:extLst>
                <a:ext uri="{FF2B5EF4-FFF2-40B4-BE49-F238E27FC236}">
                  <a16:creationId xmlns:a16="http://schemas.microsoft.com/office/drawing/2014/main" id="{1708E1F6-AC63-44C7-8CA5-CF4F184AF9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9036" y="4770230"/>
              <a:ext cx="822407" cy="778545"/>
            </a:xfrm>
            <a:prstGeom prst="rect">
              <a:avLst/>
            </a:prstGeom>
          </p:spPr>
        </p:pic>
        <p:sp>
          <p:nvSpPr>
            <p:cNvPr id="34" name="TextBox 33">
              <a:extLst>
                <a:ext uri="{FF2B5EF4-FFF2-40B4-BE49-F238E27FC236}">
                  <a16:creationId xmlns:a16="http://schemas.microsoft.com/office/drawing/2014/main" id="{16DE7DA4-4CE8-4C75-A688-65086DE2A8AB}"/>
                </a:ext>
              </a:extLst>
            </p:cNvPr>
            <p:cNvSpPr txBox="1"/>
            <p:nvPr/>
          </p:nvSpPr>
          <p:spPr>
            <a:xfrm>
              <a:off x="-1472339" y="4866470"/>
              <a:ext cx="4184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grpSp>
      <p:grpSp>
        <p:nvGrpSpPr>
          <p:cNvPr id="70" name="Group 69">
            <a:extLst>
              <a:ext uri="{FF2B5EF4-FFF2-40B4-BE49-F238E27FC236}">
                <a16:creationId xmlns:a16="http://schemas.microsoft.com/office/drawing/2014/main" id="{90A7687B-3F3D-4BF6-9789-57B57A93A6A3}"/>
              </a:ext>
            </a:extLst>
          </p:cNvPr>
          <p:cNvGrpSpPr/>
          <p:nvPr/>
        </p:nvGrpSpPr>
        <p:grpSpPr>
          <a:xfrm>
            <a:off x="4337661" y="1612340"/>
            <a:ext cx="822407" cy="778545"/>
            <a:chOff x="-2008139" y="3306932"/>
            <a:chExt cx="822407" cy="778545"/>
          </a:xfrm>
        </p:grpSpPr>
        <p:pic>
          <p:nvPicPr>
            <p:cNvPr id="71" name="Picture 70" descr="A picture containing icon&#10;&#10;Description automatically generated">
              <a:extLst>
                <a:ext uri="{FF2B5EF4-FFF2-40B4-BE49-F238E27FC236}">
                  <a16:creationId xmlns:a16="http://schemas.microsoft.com/office/drawing/2014/main" id="{30B22B53-F9FA-457F-9DF8-AC3C21CE35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8139" y="3306932"/>
              <a:ext cx="822407" cy="778545"/>
            </a:xfrm>
            <a:prstGeom prst="rect">
              <a:avLst/>
            </a:prstGeom>
          </p:spPr>
        </p:pic>
        <p:sp>
          <p:nvSpPr>
            <p:cNvPr id="72" name="TextBox 71">
              <a:extLst>
                <a:ext uri="{FF2B5EF4-FFF2-40B4-BE49-F238E27FC236}">
                  <a16:creationId xmlns:a16="http://schemas.microsoft.com/office/drawing/2014/main" id="{ED51782E-3EE1-408C-8CF2-BAB5822A4AE7}"/>
                </a:ext>
              </a:extLst>
            </p:cNvPr>
            <p:cNvSpPr txBox="1"/>
            <p:nvPr/>
          </p:nvSpPr>
          <p:spPr>
            <a:xfrm>
              <a:off x="-1891762" y="3411612"/>
              <a:ext cx="589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grpSp>
      <p:grpSp>
        <p:nvGrpSpPr>
          <p:cNvPr id="73" name="Group 72">
            <a:extLst>
              <a:ext uri="{FF2B5EF4-FFF2-40B4-BE49-F238E27FC236}">
                <a16:creationId xmlns:a16="http://schemas.microsoft.com/office/drawing/2014/main" id="{87716980-B25D-4FA4-B822-591CD09CFD6C}"/>
              </a:ext>
            </a:extLst>
          </p:cNvPr>
          <p:cNvGrpSpPr/>
          <p:nvPr/>
        </p:nvGrpSpPr>
        <p:grpSpPr>
          <a:xfrm>
            <a:off x="5618440" y="1601463"/>
            <a:ext cx="822407" cy="778545"/>
            <a:chOff x="-1699036" y="4770230"/>
            <a:chExt cx="822407" cy="778545"/>
          </a:xfrm>
        </p:grpSpPr>
        <p:pic>
          <p:nvPicPr>
            <p:cNvPr id="74" name="Picture 73" descr="A picture containing icon&#10;&#10;Description automatically generated">
              <a:extLst>
                <a:ext uri="{FF2B5EF4-FFF2-40B4-BE49-F238E27FC236}">
                  <a16:creationId xmlns:a16="http://schemas.microsoft.com/office/drawing/2014/main" id="{754C9E03-F825-48CD-8E4D-26B1E58842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9036" y="4770230"/>
              <a:ext cx="822407" cy="778545"/>
            </a:xfrm>
            <a:prstGeom prst="rect">
              <a:avLst/>
            </a:prstGeom>
          </p:spPr>
        </p:pic>
        <p:sp>
          <p:nvSpPr>
            <p:cNvPr id="75" name="TextBox 74">
              <a:extLst>
                <a:ext uri="{FF2B5EF4-FFF2-40B4-BE49-F238E27FC236}">
                  <a16:creationId xmlns:a16="http://schemas.microsoft.com/office/drawing/2014/main" id="{F19AA535-BDF5-45FB-BA98-8585A0E36F2A}"/>
                </a:ext>
              </a:extLst>
            </p:cNvPr>
            <p:cNvSpPr txBox="1"/>
            <p:nvPr/>
          </p:nvSpPr>
          <p:spPr>
            <a:xfrm>
              <a:off x="-1472339" y="4866470"/>
              <a:ext cx="4184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grpSp>
      <p:sp>
        <p:nvSpPr>
          <p:cNvPr id="36" name="TextBox 35">
            <a:extLst>
              <a:ext uri="{FF2B5EF4-FFF2-40B4-BE49-F238E27FC236}">
                <a16:creationId xmlns:a16="http://schemas.microsoft.com/office/drawing/2014/main" id="{2F4E3101-97E3-469C-A353-976E1274C0D6}"/>
              </a:ext>
            </a:extLst>
          </p:cNvPr>
          <p:cNvSpPr txBox="1"/>
          <p:nvPr/>
        </p:nvSpPr>
        <p:spPr>
          <a:xfrm>
            <a:off x="6597564" y="6405054"/>
            <a:ext cx="34964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Substantiv</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noun </a:t>
            </a:r>
          </a:p>
        </p:txBody>
      </p:sp>
      <p:sp>
        <p:nvSpPr>
          <p:cNvPr id="38" name="Speech Bubble: Rectangle with Corners Rounded 37">
            <a:extLst>
              <a:ext uri="{FF2B5EF4-FFF2-40B4-BE49-F238E27FC236}">
                <a16:creationId xmlns:a16="http://schemas.microsoft.com/office/drawing/2014/main" id="{A40E1F4B-365C-428A-9BA4-8F6CF43897FC}"/>
              </a:ext>
            </a:extLst>
          </p:cNvPr>
          <p:cNvSpPr/>
          <p:nvPr/>
        </p:nvSpPr>
        <p:spPr>
          <a:xfrm>
            <a:off x="706433" y="2913583"/>
            <a:ext cx="8517508" cy="715428"/>
          </a:xfrm>
          <a:prstGeom prst="wedgeRoundRectCallout">
            <a:avLst>
              <a:gd name="adj1" fmla="val 51748"/>
              <a:gd name="adj2" fmla="val -2603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Pfeiffers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Frauen,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Filme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ziemlich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bekannt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512FC92D-6F3C-406B-A419-C91971B73E74}"/>
              </a:ext>
            </a:extLst>
          </p:cNvPr>
          <p:cNvSpPr/>
          <p:nvPr/>
        </p:nvSpPr>
        <p:spPr>
          <a:xfrm>
            <a:off x="125604" y="2969234"/>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0" name="Speech Bubble: Rectangle with Corners Rounded 39">
            <a:extLst>
              <a:ext uri="{FF2B5EF4-FFF2-40B4-BE49-F238E27FC236}">
                <a16:creationId xmlns:a16="http://schemas.microsoft.com/office/drawing/2014/main" id="{738F6CBA-316D-4311-A48B-7240A9551D19}"/>
              </a:ext>
            </a:extLst>
          </p:cNvPr>
          <p:cNvSpPr/>
          <p:nvPr/>
        </p:nvSpPr>
        <p:spPr>
          <a:xfrm>
            <a:off x="706433" y="3797503"/>
            <a:ext cx="8517508" cy="690479"/>
          </a:xfrm>
          <a:prstGeom prst="wedgeRoundRectCallout">
            <a:avLst>
              <a:gd name="adj1" fmla="val 51748"/>
              <a:gd name="adj2" fmla="val -2603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Schreibers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Männer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Krankenhaus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1" name="Oval 40">
            <a:extLst>
              <a:ext uri="{FF2B5EF4-FFF2-40B4-BE49-F238E27FC236}">
                <a16:creationId xmlns:a16="http://schemas.microsoft.com/office/drawing/2014/main" id="{5254FE29-5A73-4A9F-AB89-179685E0B6EE}"/>
              </a:ext>
            </a:extLst>
          </p:cNvPr>
          <p:cNvSpPr/>
          <p:nvPr/>
        </p:nvSpPr>
        <p:spPr>
          <a:xfrm>
            <a:off x="125604" y="3914114"/>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2" name="Speech Bubble: Rectangle with Corners Rounded 41">
            <a:extLst>
              <a:ext uri="{FF2B5EF4-FFF2-40B4-BE49-F238E27FC236}">
                <a16:creationId xmlns:a16="http://schemas.microsoft.com/office/drawing/2014/main" id="{287B02FA-EAB4-4CFD-8FF4-97F8249C8827}"/>
              </a:ext>
            </a:extLst>
          </p:cNvPr>
          <p:cNvSpPr/>
          <p:nvPr/>
        </p:nvSpPr>
        <p:spPr>
          <a:xfrm>
            <a:off x="721673" y="4635703"/>
            <a:ext cx="8517508" cy="400919"/>
          </a:xfrm>
          <a:prstGeom prst="wedgeRoundRectCallout">
            <a:avLst>
              <a:gd name="adj1" fmla="val 51748"/>
              <a:gd name="adj2" fmla="val -2603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tolle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Auto,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hinter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Haus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42BB08E8-9638-4F26-9EBA-E629A502A4CE}"/>
              </a:ext>
            </a:extLst>
          </p:cNvPr>
          <p:cNvSpPr/>
          <p:nvPr/>
        </p:nvSpPr>
        <p:spPr>
          <a:xfrm>
            <a:off x="140844" y="4615154"/>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4" name="Speech Bubble: Rectangle with Corners Rounded 43">
            <a:extLst>
              <a:ext uri="{FF2B5EF4-FFF2-40B4-BE49-F238E27FC236}">
                <a16:creationId xmlns:a16="http://schemas.microsoft.com/office/drawing/2014/main" id="{2EB20B32-0F7A-4815-AD1C-308F6133147B}"/>
              </a:ext>
            </a:extLst>
          </p:cNvPr>
          <p:cNvSpPr/>
          <p:nvPr/>
        </p:nvSpPr>
        <p:spPr>
          <a:xfrm>
            <a:off x="721673" y="5214823"/>
            <a:ext cx="8517508" cy="400919"/>
          </a:xfrm>
          <a:prstGeom prst="wedgeRoundRectCallout">
            <a:avLst>
              <a:gd name="adj1" fmla="val 51748"/>
              <a:gd name="adj2" fmla="val -2603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Herr Müller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6" name="Oval 45">
            <a:extLst>
              <a:ext uri="{FF2B5EF4-FFF2-40B4-BE49-F238E27FC236}">
                <a16:creationId xmlns:a16="http://schemas.microsoft.com/office/drawing/2014/main" id="{6C69C2F5-E004-4134-AEED-61C44D652073}"/>
              </a:ext>
            </a:extLst>
          </p:cNvPr>
          <p:cNvSpPr/>
          <p:nvPr/>
        </p:nvSpPr>
        <p:spPr>
          <a:xfrm>
            <a:off x="140844" y="5285714"/>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8" name="Speech Bubble: Rectangle with Corners Rounded 47">
            <a:extLst>
              <a:ext uri="{FF2B5EF4-FFF2-40B4-BE49-F238E27FC236}">
                <a16:creationId xmlns:a16="http://schemas.microsoft.com/office/drawing/2014/main" id="{EF800DED-EB12-4F8E-AC26-970A6DB29CB2}"/>
              </a:ext>
            </a:extLst>
          </p:cNvPr>
          <p:cNvSpPr/>
          <p:nvPr/>
        </p:nvSpPr>
        <p:spPr>
          <a:xfrm>
            <a:off x="706433" y="5824423"/>
            <a:ext cx="8517508" cy="400919"/>
          </a:xfrm>
          <a:prstGeom prst="wedgeRoundRectCallout">
            <a:avLst>
              <a:gd name="adj1" fmla="val 51748"/>
              <a:gd name="adj2" fmla="val -2603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Frau Becker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Dame,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Jahren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DE8178B6-22C7-4952-8D74-C81BD6BA0D41}"/>
              </a:ext>
            </a:extLst>
          </p:cNvPr>
          <p:cNvSpPr/>
          <p:nvPr/>
        </p:nvSpPr>
        <p:spPr>
          <a:xfrm>
            <a:off x="125604" y="5849594"/>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grpSp>
        <p:nvGrpSpPr>
          <p:cNvPr id="6" name="Group 5">
            <a:extLst>
              <a:ext uri="{FF2B5EF4-FFF2-40B4-BE49-F238E27FC236}">
                <a16:creationId xmlns:a16="http://schemas.microsoft.com/office/drawing/2014/main" id="{C47AC747-B72E-48BC-8829-FC70FDDC3D82}"/>
              </a:ext>
            </a:extLst>
          </p:cNvPr>
          <p:cNvGrpSpPr/>
          <p:nvPr/>
        </p:nvGrpSpPr>
        <p:grpSpPr>
          <a:xfrm>
            <a:off x="3735283" y="2222253"/>
            <a:ext cx="1224150" cy="778545"/>
            <a:chOff x="-2001390" y="1996065"/>
            <a:chExt cx="1224150" cy="778545"/>
          </a:xfrm>
        </p:grpSpPr>
        <p:sp>
          <p:nvSpPr>
            <p:cNvPr id="55" name="Rectangle: Rounded Corners 54">
              <a:extLst>
                <a:ext uri="{FF2B5EF4-FFF2-40B4-BE49-F238E27FC236}">
                  <a16:creationId xmlns:a16="http://schemas.microsoft.com/office/drawing/2014/main" id="{FA502C8A-E57A-4AEA-BBD2-8A5A02054F07}"/>
                </a:ext>
              </a:extLst>
            </p:cNvPr>
            <p:cNvSpPr/>
            <p:nvPr/>
          </p:nvSpPr>
          <p:spPr>
            <a:xfrm>
              <a:off x="-2001390" y="2175129"/>
              <a:ext cx="1224150" cy="24245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8" name="Group 57">
              <a:extLst>
                <a:ext uri="{FF2B5EF4-FFF2-40B4-BE49-F238E27FC236}">
                  <a16:creationId xmlns:a16="http://schemas.microsoft.com/office/drawing/2014/main" id="{FFA34851-8F1D-459B-8FC1-D311E034EE6D}"/>
                </a:ext>
              </a:extLst>
            </p:cNvPr>
            <p:cNvGrpSpPr/>
            <p:nvPr/>
          </p:nvGrpSpPr>
          <p:grpSpPr>
            <a:xfrm>
              <a:off x="-1874428" y="1996065"/>
              <a:ext cx="822407" cy="778545"/>
              <a:chOff x="-2008139" y="3306932"/>
              <a:chExt cx="822407" cy="778545"/>
            </a:xfrm>
          </p:grpSpPr>
          <p:pic>
            <p:nvPicPr>
              <p:cNvPr id="59" name="Picture 58" descr="A picture containing icon&#10;&#10;Description automatically generated">
                <a:extLst>
                  <a:ext uri="{FF2B5EF4-FFF2-40B4-BE49-F238E27FC236}">
                    <a16:creationId xmlns:a16="http://schemas.microsoft.com/office/drawing/2014/main" id="{D95627D0-C47A-4056-9F5B-0F936F3954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8139" y="3306932"/>
                <a:ext cx="822407" cy="778545"/>
              </a:xfrm>
              <a:prstGeom prst="rect">
                <a:avLst/>
              </a:prstGeom>
            </p:spPr>
          </p:pic>
          <p:sp>
            <p:nvSpPr>
              <p:cNvPr id="60" name="TextBox 59">
                <a:extLst>
                  <a:ext uri="{FF2B5EF4-FFF2-40B4-BE49-F238E27FC236}">
                    <a16:creationId xmlns:a16="http://schemas.microsoft.com/office/drawing/2014/main" id="{4A782C05-C059-40CD-8185-06B7F88E359F}"/>
                  </a:ext>
                </a:extLst>
              </p:cNvPr>
              <p:cNvSpPr txBox="1"/>
              <p:nvPr/>
            </p:nvSpPr>
            <p:spPr>
              <a:xfrm>
                <a:off x="-1891762" y="3411612"/>
                <a:ext cx="589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grpSp>
      </p:grpSp>
      <p:grpSp>
        <p:nvGrpSpPr>
          <p:cNvPr id="8" name="Group 7">
            <a:extLst>
              <a:ext uri="{FF2B5EF4-FFF2-40B4-BE49-F238E27FC236}">
                <a16:creationId xmlns:a16="http://schemas.microsoft.com/office/drawing/2014/main" id="{56F479B5-5D23-4C89-A210-29F463F7981B}"/>
              </a:ext>
            </a:extLst>
          </p:cNvPr>
          <p:cNvGrpSpPr/>
          <p:nvPr/>
        </p:nvGrpSpPr>
        <p:grpSpPr>
          <a:xfrm>
            <a:off x="3285531" y="2772270"/>
            <a:ext cx="1043365" cy="778545"/>
            <a:chOff x="-1573663" y="3169693"/>
            <a:chExt cx="1195441" cy="778545"/>
          </a:xfrm>
        </p:grpSpPr>
        <p:sp>
          <p:nvSpPr>
            <p:cNvPr id="68" name="Rectangle: Rounded Corners 67">
              <a:extLst>
                <a:ext uri="{FF2B5EF4-FFF2-40B4-BE49-F238E27FC236}">
                  <a16:creationId xmlns:a16="http://schemas.microsoft.com/office/drawing/2014/main" id="{D459B8D9-6352-4209-875C-FDC1D8724841}"/>
                </a:ext>
              </a:extLst>
            </p:cNvPr>
            <p:cNvSpPr/>
            <p:nvPr/>
          </p:nvSpPr>
          <p:spPr>
            <a:xfrm>
              <a:off x="-1573663" y="3373475"/>
              <a:ext cx="1195441" cy="26561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69" name="Group 68">
              <a:extLst>
                <a:ext uri="{FF2B5EF4-FFF2-40B4-BE49-F238E27FC236}">
                  <a16:creationId xmlns:a16="http://schemas.microsoft.com/office/drawing/2014/main" id="{D5A620BB-2BF1-4604-B6C1-969820ABA315}"/>
                </a:ext>
              </a:extLst>
            </p:cNvPr>
            <p:cNvGrpSpPr/>
            <p:nvPr/>
          </p:nvGrpSpPr>
          <p:grpSpPr>
            <a:xfrm>
              <a:off x="-1427136" y="3169693"/>
              <a:ext cx="822407" cy="778545"/>
              <a:chOff x="-2008139" y="3306932"/>
              <a:chExt cx="822407" cy="778545"/>
            </a:xfrm>
          </p:grpSpPr>
          <p:pic>
            <p:nvPicPr>
              <p:cNvPr id="76" name="Picture 75" descr="A picture containing icon&#10;&#10;Description automatically generated">
                <a:extLst>
                  <a:ext uri="{FF2B5EF4-FFF2-40B4-BE49-F238E27FC236}">
                    <a16:creationId xmlns:a16="http://schemas.microsoft.com/office/drawing/2014/main" id="{6E9BF06B-A2C4-47B8-9754-05DE04570F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8139" y="3306932"/>
                <a:ext cx="822407" cy="778545"/>
              </a:xfrm>
              <a:prstGeom prst="rect">
                <a:avLst/>
              </a:prstGeom>
            </p:spPr>
          </p:pic>
          <p:sp>
            <p:nvSpPr>
              <p:cNvPr id="77" name="TextBox 76">
                <a:extLst>
                  <a:ext uri="{FF2B5EF4-FFF2-40B4-BE49-F238E27FC236}">
                    <a16:creationId xmlns:a16="http://schemas.microsoft.com/office/drawing/2014/main" id="{ACF40FE2-4F23-49FF-82FD-53DC1535324F}"/>
                  </a:ext>
                </a:extLst>
              </p:cNvPr>
              <p:cNvSpPr txBox="1"/>
              <p:nvPr/>
            </p:nvSpPr>
            <p:spPr>
              <a:xfrm>
                <a:off x="-1891762" y="3411612"/>
                <a:ext cx="589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grpSp>
      </p:grpSp>
      <p:grpSp>
        <p:nvGrpSpPr>
          <p:cNvPr id="9" name="Group 8">
            <a:extLst>
              <a:ext uri="{FF2B5EF4-FFF2-40B4-BE49-F238E27FC236}">
                <a16:creationId xmlns:a16="http://schemas.microsoft.com/office/drawing/2014/main" id="{203FE0AB-7CB4-41F9-B9E5-AE572FB87075}"/>
              </a:ext>
            </a:extLst>
          </p:cNvPr>
          <p:cNvGrpSpPr/>
          <p:nvPr/>
        </p:nvGrpSpPr>
        <p:grpSpPr>
          <a:xfrm>
            <a:off x="4962167" y="3672863"/>
            <a:ext cx="1038370" cy="778545"/>
            <a:chOff x="-1892604" y="3952935"/>
            <a:chExt cx="1038370" cy="778545"/>
          </a:xfrm>
        </p:grpSpPr>
        <p:sp>
          <p:nvSpPr>
            <p:cNvPr id="78" name="Rectangle: Rounded Corners 77">
              <a:extLst>
                <a:ext uri="{FF2B5EF4-FFF2-40B4-BE49-F238E27FC236}">
                  <a16:creationId xmlns:a16="http://schemas.microsoft.com/office/drawing/2014/main" id="{D95DCBEE-65F9-4958-9FFD-0CE08FDF585B}"/>
                </a:ext>
              </a:extLst>
            </p:cNvPr>
            <p:cNvSpPr/>
            <p:nvPr/>
          </p:nvSpPr>
          <p:spPr>
            <a:xfrm>
              <a:off x="-1892604" y="4131547"/>
              <a:ext cx="1038370" cy="35643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79" name="Group 78">
              <a:extLst>
                <a:ext uri="{FF2B5EF4-FFF2-40B4-BE49-F238E27FC236}">
                  <a16:creationId xmlns:a16="http://schemas.microsoft.com/office/drawing/2014/main" id="{7809A158-9F41-4EA9-9584-1EF59FE2590C}"/>
                </a:ext>
              </a:extLst>
            </p:cNvPr>
            <p:cNvGrpSpPr/>
            <p:nvPr/>
          </p:nvGrpSpPr>
          <p:grpSpPr>
            <a:xfrm>
              <a:off x="-1820032" y="3952935"/>
              <a:ext cx="822407" cy="778545"/>
              <a:chOff x="-2008139" y="3306932"/>
              <a:chExt cx="822407" cy="778545"/>
            </a:xfrm>
          </p:grpSpPr>
          <p:pic>
            <p:nvPicPr>
              <p:cNvPr id="80" name="Picture 79" descr="A picture containing icon&#10;&#10;Description automatically generated">
                <a:extLst>
                  <a:ext uri="{FF2B5EF4-FFF2-40B4-BE49-F238E27FC236}">
                    <a16:creationId xmlns:a16="http://schemas.microsoft.com/office/drawing/2014/main" id="{85C07C43-9CF0-45C8-814B-33388C818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8139" y="3306932"/>
                <a:ext cx="822407" cy="778545"/>
              </a:xfrm>
              <a:prstGeom prst="rect">
                <a:avLst/>
              </a:prstGeom>
            </p:spPr>
          </p:pic>
          <p:sp>
            <p:nvSpPr>
              <p:cNvPr id="81" name="TextBox 80">
                <a:extLst>
                  <a:ext uri="{FF2B5EF4-FFF2-40B4-BE49-F238E27FC236}">
                    <a16:creationId xmlns:a16="http://schemas.microsoft.com/office/drawing/2014/main" id="{186F205A-3590-4C15-808F-E73416D83F5D}"/>
                  </a:ext>
                </a:extLst>
              </p:cNvPr>
              <p:cNvSpPr txBox="1"/>
              <p:nvPr/>
            </p:nvSpPr>
            <p:spPr>
              <a:xfrm>
                <a:off x="-1891762" y="3411612"/>
                <a:ext cx="589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grpSp>
      </p:grpSp>
      <p:grpSp>
        <p:nvGrpSpPr>
          <p:cNvPr id="11" name="Group 10">
            <a:extLst>
              <a:ext uri="{FF2B5EF4-FFF2-40B4-BE49-F238E27FC236}">
                <a16:creationId xmlns:a16="http://schemas.microsoft.com/office/drawing/2014/main" id="{D9531336-192A-4030-8B33-620CBF463A87}"/>
              </a:ext>
            </a:extLst>
          </p:cNvPr>
          <p:cNvGrpSpPr/>
          <p:nvPr/>
        </p:nvGrpSpPr>
        <p:grpSpPr>
          <a:xfrm>
            <a:off x="3177272" y="4440779"/>
            <a:ext cx="822407" cy="778545"/>
            <a:chOff x="-1540733" y="4258077"/>
            <a:chExt cx="822407" cy="778545"/>
          </a:xfrm>
        </p:grpSpPr>
        <p:sp>
          <p:nvSpPr>
            <p:cNvPr id="82" name="Rectangle: Rounded Corners 81">
              <a:extLst>
                <a:ext uri="{FF2B5EF4-FFF2-40B4-BE49-F238E27FC236}">
                  <a16:creationId xmlns:a16="http://schemas.microsoft.com/office/drawing/2014/main" id="{9925A82A-266B-4458-8A07-B755F751D9F8}"/>
                </a:ext>
              </a:extLst>
            </p:cNvPr>
            <p:cNvSpPr/>
            <p:nvPr/>
          </p:nvSpPr>
          <p:spPr>
            <a:xfrm>
              <a:off x="-1441921" y="4479810"/>
              <a:ext cx="624785" cy="293980"/>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86" name="Group 85">
              <a:extLst>
                <a:ext uri="{FF2B5EF4-FFF2-40B4-BE49-F238E27FC236}">
                  <a16:creationId xmlns:a16="http://schemas.microsoft.com/office/drawing/2014/main" id="{D041B18D-7DFF-4748-8CF5-70BB7240F499}"/>
                </a:ext>
              </a:extLst>
            </p:cNvPr>
            <p:cNvGrpSpPr/>
            <p:nvPr/>
          </p:nvGrpSpPr>
          <p:grpSpPr>
            <a:xfrm>
              <a:off x="-1540733" y="4258077"/>
              <a:ext cx="822407" cy="778545"/>
              <a:chOff x="-2008139" y="3306932"/>
              <a:chExt cx="822407" cy="778545"/>
            </a:xfrm>
          </p:grpSpPr>
          <p:pic>
            <p:nvPicPr>
              <p:cNvPr id="87" name="Picture 86" descr="A picture containing icon&#10;&#10;Description automatically generated">
                <a:extLst>
                  <a:ext uri="{FF2B5EF4-FFF2-40B4-BE49-F238E27FC236}">
                    <a16:creationId xmlns:a16="http://schemas.microsoft.com/office/drawing/2014/main" id="{00069690-AFE0-4FAE-A17A-06C933B2FB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8139" y="3306932"/>
                <a:ext cx="822407" cy="778545"/>
              </a:xfrm>
              <a:prstGeom prst="rect">
                <a:avLst/>
              </a:prstGeom>
            </p:spPr>
          </p:pic>
          <p:sp>
            <p:nvSpPr>
              <p:cNvPr id="88" name="TextBox 87">
                <a:extLst>
                  <a:ext uri="{FF2B5EF4-FFF2-40B4-BE49-F238E27FC236}">
                    <a16:creationId xmlns:a16="http://schemas.microsoft.com/office/drawing/2014/main" id="{F93E2887-235B-40A0-B781-88E2174BCB14}"/>
                  </a:ext>
                </a:extLst>
              </p:cNvPr>
              <p:cNvSpPr txBox="1"/>
              <p:nvPr/>
            </p:nvSpPr>
            <p:spPr>
              <a:xfrm>
                <a:off x="-1891762" y="3411612"/>
                <a:ext cx="589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grpSp>
      </p:grpSp>
      <p:grpSp>
        <p:nvGrpSpPr>
          <p:cNvPr id="14" name="Group 13">
            <a:extLst>
              <a:ext uri="{FF2B5EF4-FFF2-40B4-BE49-F238E27FC236}">
                <a16:creationId xmlns:a16="http://schemas.microsoft.com/office/drawing/2014/main" id="{519A4214-6E6F-4CBE-9620-1CB4A4C74156}"/>
              </a:ext>
            </a:extLst>
          </p:cNvPr>
          <p:cNvGrpSpPr/>
          <p:nvPr/>
        </p:nvGrpSpPr>
        <p:grpSpPr>
          <a:xfrm>
            <a:off x="3516476" y="5084055"/>
            <a:ext cx="822407" cy="778545"/>
            <a:chOff x="-2065140" y="5144198"/>
            <a:chExt cx="822407" cy="778545"/>
          </a:xfrm>
        </p:grpSpPr>
        <p:sp>
          <p:nvSpPr>
            <p:cNvPr id="61" name="Rectangle: Rounded Corners 60">
              <a:extLst>
                <a:ext uri="{FF2B5EF4-FFF2-40B4-BE49-F238E27FC236}">
                  <a16:creationId xmlns:a16="http://schemas.microsoft.com/office/drawing/2014/main" id="{60A9A93D-43D6-4CDC-9474-E028D7D0A1D3}"/>
                </a:ext>
              </a:extLst>
            </p:cNvPr>
            <p:cNvSpPr/>
            <p:nvPr/>
          </p:nvSpPr>
          <p:spPr>
            <a:xfrm>
              <a:off x="-2062210" y="5385479"/>
              <a:ext cx="779069" cy="28847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90" name="Group 89">
              <a:extLst>
                <a:ext uri="{FF2B5EF4-FFF2-40B4-BE49-F238E27FC236}">
                  <a16:creationId xmlns:a16="http://schemas.microsoft.com/office/drawing/2014/main" id="{2DF1CC96-3640-46B7-BBE4-B26C2EC906B8}"/>
                </a:ext>
              </a:extLst>
            </p:cNvPr>
            <p:cNvGrpSpPr/>
            <p:nvPr/>
          </p:nvGrpSpPr>
          <p:grpSpPr>
            <a:xfrm>
              <a:off x="-2065140" y="5144198"/>
              <a:ext cx="822407" cy="778545"/>
              <a:chOff x="-2008139" y="3306932"/>
              <a:chExt cx="822407" cy="778545"/>
            </a:xfrm>
          </p:grpSpPr>
          <p:pic>
            <p:nvPicPr>
              <p:cNvPr id="91" name="Picture 90" descr="A picture containing icon&#10;&#10;Description automatically generated">
                <a:extLst>
                  <a:ext uri="{FF2B5EF4-FFF2-40B4-BE49-F238E27FC236}">
                    <a16:creationId xmlns:a16="http://schemas.microsoft.com/office/drawing/2014/main" id="{4C103AB9-66D3-4D99-9168-66527C3BB3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8139" y="3306932"/>
                <a:ext cx="822407" cy="778545"/>
              </a:xfrm>
              <a:prstGeom prst="rect">
                <a:avLst/>
              </a:prstGeom>
            </p:spPr>
          </p:pic>
          <p:sp>
            <p:nvSpPr>
              <p:cNvPr id="92" name="TextBox 91">
                <a:extLst>
                  <a:ext uri="{FF2B5EF4-FFF2-40B4-BE49-F238E27FC236}">
                    <a16:creationId xmlns:a16="http://schemas.microsoft.com/office/drawing/2014/main" id="{10CE9D70-FF19-4E7E-A21A-3D734E8168A9}"/>
                  </a:ext>
                </a:extLst>
              </p:cNvPr>
              <p:cNvSpPr txBox="1"/>
              <p:nvPr/>
            </p:nvSpPr>
            <p:spPr>
              <a:xfrm>
                <a:off x="-1891762" y="3411612"/>
                <a:ext cx="589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grpSp>
      </p:grpSp>
      <p:grpSp>
        <p:nvGrpSpPr>
          <p:cNvPr id="15" name="Group 14">
            <a:extLst>
              <a:ext uri="{FF2B5EF4-FFF2-40B4-BE49-F238E27FC236}">
                <a16:creationId xmlns:a16="http://schemas.microsoft.com/office/drawing/2014/main" id="{24E28900-ABD8-485C-9D1E-138A5A4FEB2B}"/>
              </a:ext>
            </a:extLst>
          </p:cNvPr>
          <p:cNvGrpSpPr/>
          <p:nvPr/>
        </p:nvGrpSpPr>
        <p:grpSpPr>
          <a:xfrm>
            <a:off x="3071765" y="5674111"/>
            <a:ext cx="837257" cy="778545"/>
            <a:chOff x="-2671673" y="3323404"/>
            <a:chExt cx="837257" cy="778545"/>
          </a:xfrm>
        </p:grpSpPr>
        <p:sp>
          <p:nvSpPr>
            <p:cNvPr id="89" name="Rectangle: Rounded Corners 88">
              <a:extLst>
                <a:ext uri="{FF2B5EF4-FFF2-40B4-BE49-F238E27FC236}">
                  <a16:creationId xmlns:a16="http://schemas.microsoft.com/office/drawing/2014/main" id="{5ACFEABE-3444-45EF-A4BA-9184763898F5}"/>
                </a:ext>
              </a:extLst>
            </p:cNvPr>
            <p:cNvSpPr/>
            <p:nvPr/>
          </p:nvSpPr>
          <p:spPr>
            <a:xfrm>
              <a:off x="-2671673" y="3557867"/>
              <a:ext cx="779069" cy="28847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62" name="Group 61">
              <a:extLst>
                <a:ext uri="{FF2B5EF4-FFF2-40B4-BE49-F238E27FC236}">
                  <a16:creationId xmlns:a16="http://schemas.microsoft.com/office/drawing/2014/main" id="{32B58491-B95C-4BEF-A3D6-BFB52C71D9C9}"/>
                </a:ext>
              </a:extLst>
            </p:cNvPr>
            <p:cNvGrpSpPr/>
            <p:nvPr/>
          </p:nvGrpSpPr>
          <p:grpSpPr>
            <a:xfrm>
              <a:off x="-2656823" y="3323404"/>
              <a:ext cx="822407" cy="778545"/>
              <a:chOff x="-2008139" y="3306932"/>
              <a:chExt cx="822407" cy="778545"/>
            </a:xfrm>
          </p:grpSpPr>
          <p:pic>
            <p:nvPicPr>
              <p:cNvPr id="66" name="Picture 65" descr="A picture containing icon&#10;&#10;Description automatically generated">
                <a:extLst>
                  <a:ext uri="{FF2B5EF4-FFF2-40B4-BE49-F238E27FC236}">
                    <a16:creationId xmlns:a16="http://schemas.microsoft.com/office/drawing/2014/main" id="{CDE4366E-862E-47B2-90AF-D6EBC2C6A7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8139" y="3306932"/>
                <a:ext cx="822407" cy="778545"/>
              </a:xfrm>
              <a:prstGeom prst="rect">
                <a:avLst/>
              </a:prstGeom>
            </p:spPr>
          </p:pic>
          <p:sp>
            <p:nvSpPr>
              <p:cNvPr id="67" name="TextBox 66">
                <a:extLst>
                  <a:ext uri="{FF2B5EF4-FFF2-40B4-BE49-F238E27FC236}">
                    <a16:creationId xmlns:a16="http://schemas.microsoft.com/office/drawing/2014/main" id="{1BF9BBBE-37FF-4DF1-BD28-6B5C5A574760}"/>
                  </a:ext>
                </a:extLst>
              </p:cNvPr>
              <p:cNvSpPr txBox="1"/>
              <p:nvPr/>
            </p:nvSpPr>
            <p:spPr>
              <a:xfrm>
                <a:off x="-1891762" y="3411612"/>
                <a:ext cx="589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grpSp>
      </p:grpSp>
      <p:grpSp>
        <p:nvGrpSpPr>
          <p:cNvPr id="93" name="Group 92">
            <a:extLst>
              <a:ext uri="{FF2B5EF4-FFF2-40B4-BE49-F238E27FC236}">
                <a16:creationId xmlns:a16="http://schemas.microsoft.com/office/drawing/2014/main" id="{72EE43B8-F84F-4D6E-9268-4049550B7932}"/>
              </a:ext>
            </a:extLst>
          </p:cNvPr>
          <p:cNvGrpSpPr/>
          <p:nvPr/>
        </p:nvGrpSpPr>
        <p:grpSpPr>
          <a:xfrm>
            <a:off x="5343368" y="2188325"/>
            <a:ext cx="822407" cy="778545"/>
            <a:chOff x="-1699036" y="4770230"/>
            <a:chExt cx="822407" cy="778545"/>
          </a:xfrm>
        </p:grpSpPr>
        <p:pic>
          <p:nvPicPr>
            <p:cNvPr id="94" name="Picture 93" descr="A picture containing icon&#10;&#10;Description automatically generated">
              <a:extLst>
                <a:ext uri="{FF2B5EF4-FFF2-40B4-BE49-F238E27FC236}">
                  <a16:creationId xmlns:a16="http://schemas.microsoft.com/office/drawing/2014/main" id="{F4F18D96-CFA1-4B47-950A-F94698CE25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9036" y="4770230"/>
              <a:ext cx="822407" cy="778545"/>
            </a:xfrm>
            <a:prstGeom prst="rect">
              <a:avLst/>
            </a:prstGeom>
          </p:spPr>
        </p:pic>
        <p:sp>
          <p:nvSpPr>
            <p:cNvPr id="95" name="TextBox 94">
              <a:extLst>
                <a:ext uri="{FF2B5EF4-FFF2-40B4-BE49-F238E27FC236}">
                  <a16:creationId xmlns:a16="http://schemas.microsoft.com/office/drawing/2014/main" id="{B9751558-74D8-4305-A968-2C3687AD947C}"/>
                </a:ext>
              </a:extLst>
            </p:cNvPr>
            <p:cNvSpPr txBox="1"/>
            <p:nvPr/>
          </p:nvSpPr>
          <p:spPr>
            <a:xfrm>
              <a:off x="-1472339" y="4866470"/>
              <a:ext cx="4184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grpSp>
      <p:grpSp>
        <p:nvGrpSpPr>
          <p:cNvPr id="96" name="Group 95">
            <a:extLst>
              <a:ext uri="{FF2B5EF4-FFF2-40B4-BE49-F238E27FC236}">
                <a16:creationId xmlns:a16="http://schemas.microsoft.com/office/drawing/2014/main" id="{F023AF27-52C3-45DB-8E3D-A8B407FAE0A9}"/>
              </a:ext>
            </a:extLst>
          </p:cNvPr>
          <p:cNvGrpSpPr/>
          <p:nvPr/>
        </p:nvGrpSpPr>
        <p:grpSpPr>
          <a:xfrm>
            <a:off x="4804027" y="2798078"/>
            <a:ext cx="822407" cy="778545"/>
            <a:chOff x="-1699036" y="4770230"/>
            <a:chExt cx="822407" cy="778545"/>
          </a:xfrm>
        </p:grpSpPr>
        <p:pic>
          <p:nvPicPr>
            <p:cNvPr id="97" name="Picture 96" descr="A picture containing icon&#10;&#10;Description automatically generated">
              <a:extLst>
                <a:ext uri="{FF2B5EF4-FFF2-40B4-BE49-F238E27FC236}">
                  <a16:creationId xmlns:a16="http://schemas.microsoft.com/office/drawing/2014/main" id="{09469B13-8E2F-41DA-8C69-155CDF1DD1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9036" y="4770230"/>
              <a:ext cx="822407" cy="778545"/>
            </a:xfrm>
            <a:prstGeom prst="rect">
              <a:avLst/>
            </a:prstGeom>
          </p:spPr>
        </p:pic>
        <p:sp>
          <p:nvSpPr>
            <p:cNvPr id="98" name="TextBox 97">
              <a:extLst>
                <a:ext uri="{FF2B5EF4-FFF2-40B4-BE49-F238E27FC236}">
                  <a16:creationId xmlns:a16="http://schemas.microsoft.com/office/drawing/2014/main" id="{6AAF7B3B-1C6C-4526-814A-9B614DFD0A0F}"/>
                </a:ext>
              </a:extLst>
            </p:cNvPr>
            <p:cNvSpPr txBox="1"/>
            <p:nvPr/>
          </p:nvSpPr>
          <p:spPr>
            <a:xfrm>
              <a:off x="-1472339" y="4866470"/>
              <a:ext cx="4184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grpSp>
      <p:grpSp>
        <p:nvGrpSpPr>
          <p:cNvPr id="99" name="Group 98">
            <a:extLst>
              <a:ext uri="{FF2B5EF4-FFF2-40B4-BE49-F238E27FC236}">
                <a16:creationId xmlns:a16="http://schemas.microsoft.com/office/drawing/2014/main" id="{9A4CCB2E-D9A6-4239-BE80-47C66372E3AC}"/>
              </a:ext>
            </a:extLst>
          </p:cNvPr>
          <p:cNvGrpSpPr/>
          <p:nvPr/>
        </p:nvGrpSpPr>
        <p:grpSpPr>
          <a:xfrm>
            <a:off x="6521753" y="3655099"/>
            <a:ext cx="822407" cy="778545"/>
            <a:chOff x="-1699036" y="4770230"/>
            <a:chExt cx="822407" cy="778545"/>
          </a:xfrm>
        </p:grpSpPr>
        <p:pic>
          <p:nvPicPr>
            <p:cNvPr id="100" name="Picture 99" descr="A picture containing icon&#10;&#10;Description automatically generated">
              <a:extLst>
                <a:ext uri="{FF2B5EF4-FFF2-40B4-BE49-F238E27FC236}">
                  <a16:creationId xmlns:a16="http://schemas.microsoft.com/office/drawing/2014/main" id="{CE8603D9-DC03-4818-A35A-3D4522BDE2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9036" y="4770230"/>
              <a:ext cx="822407" cy="778545"/>
            </a:xfrm>
            <a:prstGeom prst="rect">
              <a:avLst/>
            </a:prstGeom>
          </p:spPr>
        </p:pic>
        <p:sp>
          <p:nvSpPr>
            <p:cNvPr id="101" name="TextBox 100">
              <a:extLst>
                <a:ext uri="{FF2B5EF4-FFF2-40B4-BE49-F238E27FC236}">
                  <a16:creationId xmlns:a16="http://schemas.microsoft.com/office/drawing/2014/main" id="{18A5DFC4-EE2E-4DA5-BF52-44F15AF74361}"/>
                </a:ext>
              </a:extLst>
            </p:cNvPr>
            <p:cNvSpPr txBox="1"/>
            <p:nvPr/>
          </p:nvSpPr>
          <p:spPr>
            <a:xfrm>
              <a:off x="-1472339" y="4866470"/>
              <a:ext cx="4184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grpSp>
      <p:grpSp>
        <p:nvGrpSpPr>
          <p:cNvPr id="102" name="Group 101">
            <a:extLst>
              <a:ext uri="{FF2B5EF4-FFF2-40B4-BE49-F238E27FC236}">
                <a16:creationId xmlns:a16="http://schemas.microsoft.com/office/drawing/2014/main" id="{F58E72A1-BAD8-416F-AF75-281E8DEBF7C9}"/>
              </a:ext>
            </a:extLst>
          </p:cNvPr>
          <p:cNvGrpSpPr/>
          <p:nvPr/>
        </p:nvGrpSpPr>
        <p:grpSpPr>
          <a:xfrm>
            <a:off x="4570080" y="4498102"/>
            <a:ext cx="822407" cy="778545"/>
            <a:chOff x="-1699036" y="4770230"/>
            <a:chExt cx="822407" cy="778545"/>
          </a:xfrm>
        </p:grpSpPr>
        <p:pic>
          <p:nvPicPr>
            <p:cNvPr id="103" name="Picture 102" descr="A picture containing icon&#10;&#10;Description automatically generated">
              <a:extLst>
                <a:ext uri="{FF2B5EF4-FFF2-40B4-BE49-F238E27FC236}">
                  <a16:creationId xmlns:a16="http://schemas.microsoft.com/office/drawing/2014/main" id="{57B71849-0BB8-41EC-A185-AFD9C57BDB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9036" y="4770230"/>
              <a:ext cx="822407" cy="778545"/>
            </a:xfrm>
            <a:prstGeom prst="rect">
              <a:avLst/>
            </a:prstGeom>
          </p:spPr>
        </p:pic>
        <p:sp>
          <p:nvSpPr>
            <p:cNvPr id="104" name="TextBox 103">
              <a:extLst>
                <a:ext uri="{FF2B5EF4-FFF2-40B4-BE49-F238E27FC236}">
                  <a16:creationId xmlns:a16="http://schemas.microsoft.com/office/drawing/2014/main" id="{D876F72C-148E-48BC-BF51-B74A3202D8E7}"/>
                </a:ext>
              </a:extLst>
            </p:cNvPr>
            <p:cNvSpPr txBox="1"/>
            <p:nvPr/>
          </p:nvSpPr>
          <p:spPr>
            <a:xfrm>
              <a:off x="-1472339" y="4866470"/>
              <a:ext cx="4184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grpSp>
      <p:grpSp>
        <p:nvGrpSpPr>
          <p:cNvPr id="105" name="Group 104">
            <a:extLst>
              <a:ext uri="{FF2B5EF4-FFF2-40B4-BE49-F238E27FC236}">
                <a16:creationId xmlns:a16="http://schemas.microsoft.com/office/drawing/2014/main" id="{F7A2842D-A6AB-45EF-839F-77258145AF9F}"/>
              </a:ext>
            </a:extLst>
          </p:cNvPr>
          <p:cNvGrpSpPr/>
          <p:nvPr/>
        </p:nvGrpSpPr>
        <p:grpSpPr>
          <a:xfrm>
            <a:off x="4879695" y="5111226"/>
            <a:ext cx="822407" cy="778545"/>
            <a:chOff x="-1699036" y="4770230"/>
            <a:chExt cx="822407" cy="778545"/>
          </a:xfrm>
        </p:grpSpPr>
        <p:pic>
          <p:nvPicPr>
            <p:cNvPr id="106" name="Picture 105" descr="A picture containing icon&#10;&#10;Description automatically generated">
              <a:extLst>
                <a:ext uri="{FF2B5EF4-FFF2-40B4-BE49-F238E27FC236}">
                  <a16:creationId xmlns:a16="http://schemas.microsoft.com/office/drawing/2014/main" id="{0047E463-EB88-4DAF-91FC-B35E7B4637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9036" y="4770230"/>
              <a:ext cx="822407" cy="778545"/>
            </a:xfrm>
            <a:prstGeom prst="rect">
              <a:avLst/>
            </a:prstGeom>
          </p:spPr>
        </p:pic>
        <p:sp>
          <p:nvSpPr>
            <p:cNvPr id="107" name="TextBox 106">
              <a:extLst>
                <a:ext uri="{FF2B5EF4-FFF2-40B4-BE49-F238E27FC236}">
                  <a16:creationId xmlns:a16="http://schemas.microsoft.com/office/drawing/2014/main" id="{811BDC50-4F64-4EA2-9569-E77C53546434}"/>
                </a:ext>
              </a:extLst>
            </p:cNvPr>
            <p:cNvSpPr txBox="1"/>
            <p:nvPr/>
          </p:nvSpPr>
          <p:spPr>
            <a:xfrm>
              <a:off x="-1472339" y="4866470"/>
              <a:ext cx="4184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grpSp>
      <p:grpSp>
        <p:nvGrpSpPr>
          <p:cNvPr id="108" name="Group 107">
            <a:extLst>
              <a:ext uri="{FF2B5EF4-FFF2-40B4-BE49-F238E27FC236}">
                <a16:creationId xmlns:a16="http://schemas.microsoft.com/office/drawing/2014/main" id="{53CDABEF-2F3A-413B-8802-443C0727C294}"/>
              </a:ext>
            </a:extLst>
          </p:cNvPr>
          <p:cNvGrpSpPr/>
          <p:nvPr/>
        </p:nvGrpSpPr>
        <p:grpSpPr>
          <a:xfrm>
            <a:off x="4423378" y="5674111"/>
            <a:ext cx="822407" cy="778545"/>
            <a:chOff x="-1699036" y="4770230"/>
            <a:chExt cx="822407" cy="778545"/>
          </a:xfrm>
        </p:grpSpPr>
        <p:pic>
          <p:nvPicPr>
            <p:cNvPr id="109" name="Picture 108" descr="A picture containing icon&#10;&#10;Description automatically generated">
              <a:extLst>
                <a:ext uri="{FF2B5EF4-FFF2-40B4-BE49-F238E27FC236}">
                  <a16:creationId xmlns:a16="http://schemas.microsoft.com/office/drawing/2014/main" id="{11F9D788-A3E4-4098-A7AE-7BF3FA85E0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9036" y="4770230"/>
              <a:ext cx="822407" cy="778545"/>
            </a:xfrm>
            <a:prstGeom prst="rect">
              <a:avLst/>
            </a:prstGeom>
          </p:spPr>
        </p:pic>
        <p:sp>
          <p:nvSpPr>
            <p:cNvPr id="110" name="TextBox 109">
              <a:extLst>
                <a:ext uri="{FF2B5EF4-FFF2-40B4-BE49-F238E27FC236}">
                  <a16:creationId xmlns:a16="http://schemas.microsoft.com/office/drawing/2014/main" id="{AE350CAA-7D09-44D6-B7AF-AB04FC9B4451}"/>
                </a:ext>
              </a:extLst>
            </p:cNvPr>
            <p:cNvSpPr txBox="1"/>
            <p:nvPr/>
          </p:nvSpPr>
          <p:spPr>
            <a:xfrm>
              <a:off x="-1472339" y="4866470"/>
              <a:ext cx="4184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grpSp>
    </p:spTree>
    <p:extLst>
      <p:ext uri="{BB962C8B-B14F-4D97-AF65-F5344CB8AC3E}">
        <p14:creationId xmlns:p14="http://schemas.microsoft.com/office/powerpoint/2010/main" val="225900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9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9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0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0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005953" cy="707849"/>
          </a:xfrm>
        </p:spPr>
        <p:txBody>
          <a:bodyPr>
            <a:normAutofit fontScale="90000"/>
          </a:bodyPr>
          <a:lstStyle/>
          <a:p>
            <a:r>
              <a:rPr lang="en-GB" sz="3600" b="1" dirty="0" err="1">
                <a:solidFill>
                  <a:schemeClr val="bg1"/>
                </a:solidFill>
              </a:rPr>
              <a:t>Wer</a:t>
            </a:r>
            <a:r>
              <a:rPr lang="en-GB" sz="3600" b="1" dirty="0">
                <a:solidFill>
                  <a:schemeClr val="bg1"/>
                </a:solidFill>
              </a:rPr>
              <a:t> versus der/die/das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98156" y="1296000"/>
            <a:ext cx="9304963" cy="461665"/>
          </a:xfrm>
          <a:prstGeom prst="rect">
            <a:avLst/>
          </a:prstGeom>
          <a:noFill/>
        </p:spPr>
        <p:txBody>
          <a:bodyPr wrap="square" rtlCol="0">
            <a:spAutoFit/>
          </a:bodyPr>
          <a:lstStyle/>
          <a:p>
            <a:r>
              <a:rPr lang="en-US" sz="2400" dirty="0">
                <a:solidFill>
                  <a:schemeClr val="accent5">
                    <a:lumMod val="50000"/>
                  </a:schemeClr>
                </a:solidFill>
              </a:rPr>
              <a:t>As you know, </a:t>
            </a:r>
            <a:r>
              <a:rPr lang="en-US" sz="2400" b="1" dirty="0" err="1">
                <a:solidFill>
                  <a:schemeClr val="accent5">
                    <a:lumMod val="50000"/>
                  </a:schemeClr>
                </a:solidFill>
              </a:rPr>
              <a:t>wer</a:t>
            </a:r>
            <a:r>
              <a:rPr lang="en-US" sz="2400" b="1" dirty="0">
                <a:solidFill>
                  <a:schemeClr val="accent5">
                    <a:lumMod val="50000"/>
                  </a:schemeClr>
                </a:solidFill>
              </a:rPr>
              <a:t> </a:t>
            </a:r>
            <a:r>
              <a:rPr lang="en-US" sz="2400" dirty="0">
                <a:solidFill>
                  <a:schemeClr val="accent5">
                    <a:lumMod val="50000"/>
                  </a:schemeClr>
                </a:solidFill>
              </a:rPr>
              <a:t>is the question </a:t>
            </a:r>
            <a:r>
              <a:rPr lang="en-US" sz="2400" b="1" i="1" dirty="0">
                <a:solidFill>
                  <a:schemeClr val="accent5">
                    <a:lumMod val="50000"/>
                  </a:schemeClr>
                </a:solidFill>
              </a:rPr>
              <a:t>who</a:t>
            </a:r>
            <a:r>
              <a:rPr lang="en-US" sz="2400" i="1" dirty="0">
                <a:solidFill>
                  <a:schemeClr val="accent5">
                    <a:lumMod val="50000"/>
                  </a:schemeClr>
                </a:solidFill>
              </a:rPr>
              <a:t>:</a:t>
            </a:r>
            <a:endParaRPr lang="en-US" sz="2400" dirty="0">
              <a:solidFill>
                <a:schemeClr val="accent5">
                  <a:lumMod val="50000"/>
                </a:schemeClr>
              </a:solidFill>
            </a:endParaRPr>
          </a:p>
        </p:txBody>
      </p:sp>
      <p:pic>
        <p:nvPicPr>
          <p:cNvPr id="9" name="Picture 8" descr="Icon&#10;&#10;Description automatically generated">
            <a:extLst>
              <a:ext uri="{FF2B5EF4-FFF2-40B4-BE49-F238E27FC236}">
                <a16:creationId xmlns:a16="http://schemas.microsoft.com/office/drawing/2014/main" id="{359015DB-D0BC-4BBE-B99B-9DDF9C1BBD9C}"/>
              </a:ext>
            </a:extLst>
          </p:cNvPr>
          <p:cNvPicPr>
            <a:picLocks noChangeAspect="1"/>
          </p:cNvPicPr>
          <p:nvPr/>
        </p:nvPicPr>
        <p:blipFill rotWithShape="1">
          <a:blip r:embed="rId5"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51458"/>
          <a:stretch/>
        </p:blipFill>
        <p:spPr>
          <a:xfrm>
            <a:off x="3581876" y="1926866"/>
            <a:ext cx="1863616" cy="1729614"/>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4E677ABE-BF3B-449B-A56B-6987DA6914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926866"/>
            <a:ext cx="1676657" cy="1729614"/>
          </a:xfrm>
          <a:prstGeom prst="rect">
            <a:avLst/>
          </a:prstGeom>
        </p:spPr>
      </p:pic>
      <p:sp>
        <p:nvSpPr>
          <p:cNvPr id="12" name="Speech Bubble: Rectangle with Corners Rounded 11">
            <a:extLst>
              <a:ext uri="{FF2B5EF4-FFF2-40B4-BE49-F238E27FC236}">
                <a16:creationId xmlns:a16="http://schemas.microsoft.com/office/drawing/2014/main" id="{144D89B2-2FA1-43BB-B462-1A720442D84F}"/>
              </a:ext>
            </a:extLst>
          </p:cNvPr>
          <p:cNvSpPr/>
          <p:nvPr/>
        </p:nvSpPr>
        <p:spPr>
          <a:xfrm>
            <a:off x="1699332" y="1975702"/>
            <a:ext cx="2237941" cy="804638"/>
          </a:xfrm>
          <a:prstGeom prst="wedgeRoundRectCallout">
            <a:avLst>
              <a:gd name="adj1" fmla="val -61692"/>
              <a:gd name="adj2" fmla="val 28455"/>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115076"/>
                </a:solidFill>
              </a:rPr>
              <a:t>Wer</a:t>
            </a:r>
            <a:r>
              <a:rPr lang="en-GB" sz="2000" dirty="0">
                <a:solidFill>
                  <a:srgbClr val="115076"/>
                </a:solidFill>
              </a:rPr>
              <a:t> </a:t>
            </a:r>
            <a:r>
              <a:rPr lang="en-GB" sz="2000" dirty="0" err="1">
                <a:solidFill>
                  <a:srgbClr val="115076"/>
                </a:solidFill>
              </a:rPr>
              <a:t>ist</a:t>
            </a:r>
            <a:r>
              <a:rPr lang="en-GB" sz="2000" dirty="0">
                <a:solidFill>
                  <a:srgbClr val="115076"/>
                </a:solidFill>
              </a:rPr>
              <a:t> </a:t>
            </a:r>
            <a:r>
              <a:rPr lang="en-GB" sz="2000" dirty="0" err="1">
                <a:solidFill>
                  <a:srgbClr val="115076"/>
                </a:solidFill>
              </a:rPr>
              <a:t>diese</a:t>
            </a:r>
            <a:r>
              <a:rPr lang="en-GB" sz="2000" dirty="0">
                <a:solidFill>
                  <a:srgbClr val="115076"/>
                </a:solidFill>
              </a:rPr>
              <a:t> Person?</a:t>
            </a:r>
          </a:p>
        </p:txBody>
      </p:sp>
      <p:sp>
        <p:nvSpPr>
          <p:cNvPr id="13" name="TextBox 12">
            <a:extLst>
              <a:ext uri="{FF2B5EF4-FFF2-40B4-BE49-F238E27FC236}">
                <a16:creationId xmlns:a16="http://schemas.microsoft.com/office/drawing/2014/main" id="{B909AABE-F814-4D58-8245-EAFCA7F76C94}"/>
              </a:ext>
            </a:extLst>
          </p:cNvPr>
          <p:cNvSpPr txBox="1"/>
          <p:nvPr/>
        </p:nvSpPr>
        <p:spPr>
          <a:xfrm>
            <a:off x="179998" y="3795832"/>
            <a:ext cx="6158809" cy="830997"/>
          </a:xfrm>
          <a:prstGeom prst="rect">
            <a:avLst/>
          </a:prstGeom>
          <a:noFill/>
        </p:spPr>
        <p:txBody>
          <a:bodyPr wrap="square" rtlCol="0">
            <a:spAutoFit/>
          </a:bodyPr>
          <a:lstStyle/>
          <a:p>
            <a:r>
              <a:rPr lang="en-US" sz="2400" dirty="0">
                <a:solidFill>
                  <a:schemeClr val="accent5">
                    <a:lumMod val="50000"/>
                  </a:schemeClr>
                </a:solidFill>
              </a:rPr>
              <a:t>Questions can also be embedded in a sentence:</a:t>
            </a:r>
          </a:p>
        </p:txBody>
      </p:sp>
      <p:sp>
        <p:nvSpPr>
          <p:cNvPr id="14" name="TextBox 13">
            <a:extLst>
              <a:ext uri="{FF2B5EF4-FFF2-40B4-BE49-F238E27FC236}">
                <a16:creationId xmlns:a16="http://schemas.microsoft.com/office/drawing/2014/main" id="{47432952-1C72-4B21-8E74-E953E2D15E4E}"/>
              </a:ext>
            </a:extLst>
          </p:cNvPr>
          <p:cNvSpPr txBox="1"/>
          <p:nvPr/>
        </p:nvSpPr>
        <p:spPr>
          <a:xfrm>
            <a:off x="221521" y="4818507"/>
            <a:ext cx="5600870"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weiß</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b="1" dirty="0" err="1">
                <a:solidFill>
                  <a:schemeClr val="accent5">
                    <a:lumMod val="50000"/>
                  </a:schemeClr>
                </a:solidFill>
              </a:rPr>
              <a:t>wer</a:t>
            </a:r>
            <a:r>
              <a:rPr lang="en-US" sz="2400" dirty="0">
                <a:solidFill>
                  <a:schemeClr val="accent5">
                    <a:lumMod val="50000"/>
                  </a:schemeClr>
                </a:solidFill>
              </a:rPr>
              <a:t> </a:t>
            </a:r>
            <a:r>
              <a:rPr lang="en-US" sz="2400" dirty="0" err="1">
                <a:solidFill>
                  <a:schemeClr val="accent5">
                    <a:lumMod val="50000"/>
                  </a:schemeClr>
                </a:solidFill>
              </a:rPr>
              <a:t>diese</a:t>
            </a:r>
            <a:r>
              <a:rPr lang="en-US" sz="2400" dirty="0">
                <a:solidFill>
                  <a:schemeClr val="accent5">
                    <a:lumMod val="50000"/>
                  </a:schemeClr>
                </a:solidFill>
              </a:rPr>
              <a:t> Person </a:t>
            </a:r>
            <a:r>
              <a:rPr lang="en-US" sz="2400" dirty="0" err="1">
                <a:solidFill>
                  <a:schemeClr val="accent5">
                    <a:lumMod val="50000"/>
                  </a:schemeClr>
                </a:solidFill>
              </a:rPr>
              <a:t>ist</a:t>
            </a:r>
            <a:r>
              <a:rPr lang="en-US" sz="2400" dirty="0">
                <a:solidFill>
                  <a:schemeClr val="accent5">
                    <a:lumMod val="50000"/>
                  </a:schemeClr>
                </a:solidFill>
              </a:rPr>
              <a:t>.</a:t>
            </a:r>
          </a:p>
        </p:txBody>
      </p:sp>
      <p:sp>
        <p:nvSpPr>
          <p:cNvPr id="15" name="TextBox 14">
            <a:extLst>
              <a:ext uri="{FF2B5EF4-FFF2-40B4-BE49-F238E27FC236}">
                <a16:creationId xmlns:a16="http://schemas.microsoft.com/office/drawing/2014/main" id="{03E3C545-738C-469D-9A47-EE398A79F46E}"/>
              </a:ext>
            </a:extLst>
          </p:cNvPr>
          <p:cNvSpPr txBox="1"/>
          <p:nvPr/>
        </p:nvSpPr>
        <p:spPr>
          <a:xfrm>
            <a:off x="179998" y="5471850"/>
            <a:ext cx="5600870" cy="461665"/>
          </a:xfrm>
          <a:prstGeom prst="rect">
            <a:avLst/>
          </a:prstGeom>
          <a:noFill/>
        </p:spPr>
        <p:txBody>
          <a:bodyPr wrap="square" rtlCol="0">
            <a:spAutoFit/>
          </a:bodyPr>
          <a:lstStyle/>
          <a:p>
            <a:r>
              <a:rPr lang="en-US" sz="2400" dirty="0">
                <a:solidFill>
                  <a:schemeClr val="accent5">
                    <a:lumMod val="50000"/>
                  </a:schemeClr>
                </a:solidFill>
              </a:rPr>
              <a:t>I don’t know </a:t>
            </a:r>
            <a:r>
              <a:rPr lang="en-US" sz="2400" b="1" dirty="0">
                <a:solidFill>
                  <a:schemeClr val="accent5">
                    <a:lumMod val="50000"/>
                  </a:schemeClr>
                </a:solidFill>
              </a:rPr>
              <a:t>who</a:t>
            </a:r>
            <a:r>
              <a:rPr lang="en-US" sz="2400" dirty="0">
                <a:solidFill>
                  <a:schemeClr val="accent5">
                    <a:lumMod val="50000"/>
                  </a:schemeClr>
                </a:solidFill>
              </a:rPr>
              <a:t> this person is.</a:t>
            </a:r>
          </a:p>
        </p:txBody>
      </p:sp>
      <p:sp>
        <p:nvSpPr>
          <p:cNvPr id="16" name="TextBox 15">
            <a:extLst>
              <a:ext uri="{FF2B5EF4-FFF2-40B4-BE49-F238E27FC236}">
                <a16:creationId xmlns:a16="http://schemas.microsoft.com/office/drawing/2014/main" id="{07813248-05C7-489D-92CC-EC17740E5DB6}"/>
              </a:ext>
            </a:extLst>
          </p:cNvPr>
          <p:cNvSpPr txBox="1"/>
          <p:nvPr/>
        </p:nvSpPr>
        <p:spPr>
          <a:xfrm>
            <a:off x="6573479" y="1283045"/>
            <a:ext cx="5618521" cy="830997"/>
          </a:xfrm>
          <a:prstGeom prst="rect">
            <a:avLst/>
          </a:prstGeom>
          <a:noFill/>
        </p:spPr>
        <p:txBody>
          <a:bodyPr wrap="square" rtlCol="0">
            <a:spAutoFit/>
          </a:bodyPr>
          <a:lstStyle/>
          <a:p>
            <a:r>
              <a:rPr lang="en-US" sz="2400" dirty="0">
                <a:solidFill>
                  <a:schemeClr val="accent5">
                    <a:lumMod val="50000"/>
                  </a:schemeClr>
                </a:solidFill>
              </a:rPr>
              <a:t>In relative clauses, use </a:t>
            </a:r>
            <a:r>
              <a:rPr lang="en-US" sz="2400" b="1" dirty="0">
                <a:solidFill>
                  <a:schemeClr val="accent5">
                    <a:lumMod val="50000"/>
                  </a:schemeClr>
                </a:solidFill>
              </a:rPr>
              <a:t>der</a:t>
            </a:r>
            <a:r>
              <a:rPr lang="en-US" sz="2400" dirty="0">
                <a:solidFill>
                  <a:schemeClr val="accent5">
                    <a:lumMod val="50000"/>
                  </a:schemeClr>
                </a:solidFill>
              </a:rPr>
              <a:t>/</a:t>
            </a:r>
            <a:r>
              <a:rPr lang="en-US" sz="2400" b="1" dirty="0">
                <a:solidFill>
                  <a:schemeClr val="accent5">
                    <a:lumMod val="50000"/>
                  </a:schemeClr>
                </a:solidFill>
              </a:rPr>
              <a:t>die</a:t>
            </a:r>
            <a:r>
              <a:rPr lang="en-US" sz="2400" dirty="0">
                <a:solidFill>
                  <a:schemeClr val="accent5">
                    <a:lumMod val="50000"/>
                  </a:schemeClr>
                </a:solidFill>
              </a:rPr>
              <a:t>/</a:t>
            </a:r>
            <a:r>
              <a:rPr lang="en-US" sz="2400" b="1" dirty="0">
                <a:solidFill>
                  <a:schemeClr val="accent5">
                    <a:lumMod val="50000"/>
                  </a:schemeClr>
                </a:solidFill>
              </a:rPr>
              <a:t>das</a:t>
            </a:r>
            <a:r>
              <a:rPr lang="en-US" sz="2400" dirty="0">
                <a:solidFill>
                  <a:schemeClr val="accent5">
                    <a:lumMod val="50000"/>
                  </a:schemeClr>
                </a:solidFill>
              </a:rPr>
              <a:t> to mean </a:t>
            </a:r>
            <a:r>
              <a:rPr lang="en-US" sz="2400" b="1" i="1" dirty="0">
                <a:solidFill>
                  <a:schemeClr val="accent5">
                    <a:lumMod val="50000"/>
                  </a:schemeClr>
                </a:solidFill>
              </a:rPr>
              <a:t>who</a:t>
            </a:r>
            <a:r>
              <a:rPr lang="en-US" sz="2400" i="1" dirty="0">
                <a:solidFill>
                  <a:schemeClr val="accent5">
                    <a:lumMod val="50000"/>
                  </a:schemeClr>
                </a:solidFill>
              </a:rPr>
              <a:t>/</a:t>
            </a:r>
            <a:r>
              <a:rPr lang="en-US" sz="2400" b="1" i="1" dirty="0">
                <a:solidFill>
                  <a:schemeClr val="accent5">
                    <a:lumMod val="50000"/>
                  </a:schemeClr>
                </a:solidFill>
              </a:rPr>
              <a:t>that</a:t>
            </a:r>
            <a:r>
              <a:rPr lang="en-US" sz="2400" dirty="0">
                <a:solidFill>
                  <a:schemeClr val="accent5">
                    <a:lumMod val="50000"/>
                  </a:schemeClr>
                </a:solidFill>
              </a:rPr>
              <a:t>:</a:t>
            </a:r>
          </a:p>
        </p:txBody>
      </p:sp>
      <p:sp>
        <p:nvSpPr>
          <p:cNvPr id="17" name="TextBox 16">
            <a:extLst>
              <a:ext uri="{FF2B5EF4-FFF2-40B4-BE49-F238E27FC236}">
                <a16:creationId xmlns:a16="http://schemas.microsoft.com/office/drawing/2014/main" id="{BE7C7C2C-7AB9-412A-9BC4-F0438B7E97A0}"/>
              </a:ext>
            </a:extLst>
          </p:cNvPr>
          <p:cNvSpPr txBox="1"/>
          <p:nvPr/>
        </p:nvSpPr>
        <p:spPr>
          <a:xfrm>
            <a:off x="6573479" y="2200026"/>
            <a:ext cx="5383849" cy="830997"/>
          </a:xfrm>
          <a:prstGeom prst="rect">
            <a:avLst/>
          </a:prstGeom>
          <a:noFill/>
        </p:spPr>
        <p:txBody>
          <a:bodyPr wrap="square" rtlCol="0">
            <a:spAutoFit/>
          </a:bodyPr>
          <a:lstStyle/>
          <a:p>
            <a:r>
              <a:rPr lang="en-US" sz="2400" dirty="0">
                <a:solidFill>
                  <a:schemeClr val="accent5">
                    <a:lumMod val="50000"/>
                  </a:schemeClr>
                </a:solidFill>
              </a:rPr>
              <a:t>Das </a:t>
            </a:r>
            <a:r>
              <a:rPr lang="en-US" sz="2400" dirty="0" err="1">
                <a:solidFill>
                  <a:schemeClr val="accent5">
                    <a:lumMod val="50000"/>
                  </a:schemeClr>
                </a:solidFill>
              </a:rPr>
              <a:t>ist</a:t>
            </a:r>
            <a:r>
              <a:rPr lang="en-US" sz="2400" dirty="0">
                <a:solidFill>
                  <a:schemeClr val="accent5">
                    <a:lumMod val="50000"/>
                  </a:schemeClr>
                </a:solidFill>
              </a:rPr>
              <a:t> die Person, </a:t>
            </a:r>
            <a:r>
              <a:rPr lang="en-US" sz="2400" b="1" dirty="0">
                <a:solidFill>
                  <a:schemeClr val="accent5">
                    <a:lumMod val="50000"/>
                  </a:schemeClr>
                </a:solidFill>
              </a:rPr>
              <a:t>die</a:t>
            </a:r>
            <a:r>
              <a:rPr lang="en-US" sz="2400" dirty="0">
                <a:solidFill>
                  <a:schemeClr val="accent5">
                    <a:lumMod val="50000"/>
                  </a:schemeClr>
                </a:solidFill>
              </a:rPr>
              <a:t> neu in </a:t>
            </a:r>
            <a:r>
              <a:rPr lang="en-US" sz="2400" dirty="0" err="1">
                <a:solidFill>
                  <a:schemeClr val="accent5">
                    <a:lumMod val="50000"/>
                  </a:schemeClr>
                </a:solidFill>
              </a:rPr>
              <a:t>unserer</a:t>
            </a:r>
            <a:r>
              <a:rPr lang="en-US" sz="2400" dirty="0">
                <a:solidFill>
                  <a:schemeClr val="accent5">
                    <a:lumMod val="50000"/>
                  </a:schemeClr>
                </a:solidFill>
              </a:rPr>
              <a:t> Schule </a:t>
            </a:r>
            <a:r>
              <a:rPr lang="en-US" sz="2400" dirty="0" err="1">
                <a:solidFill>
                  <a:schemeClr val="accent5">
                    <a:lumMod val="50000"/>
                  </a:schemeClr>
                </a:solidFill>
              </a:rPr>
              <a:t>ist</a:t>
            </a:r>
            <a:r>
              <a:rPr lang="en-US" sz="2400" dirty="0">
                <a:solidFill>
                  <a:schemeClr val="accent5">
                    <a:lumMod val="50000"/>
                  </a:schemeClr>
                </a:solidFill>
              </a:rPr>
              <a:t>.</a:t>
            </a:r>
          </a:p>
        </p:txBody>
      </p:sp>
      <p:sp>
        <p:nvSpPr>
          <p:cNvPr id="18" name="TextBox 17">
            <a:extLst>
              <a:ext uri="{FF2B5EF4-FFF2-40B4-BE49-F238E27FC236}">
                <a16:creationId xmlns:a16="http://schemas.microsoft.com/office/drawing/2014/main" id="{C67C4099-F7FE-442C-BEAA-372454EF4D18}"/>
              </a:ext>
            </a:extLst>
          </p:cNvPr>
          <p:cNvSpPr txBox="1"/>
          <p:nvPr/>
        </p:nvSpPr>
        <p:spPr>
          <a:xfrm>
            <a:off x="6573479" y="3194815"/>
            <a:ext cx="5618521" cy="830997"/>
          </a:xfrm>
          <a:prstGeom prst="rect">
            <a:avLst/>
          </a:prstGeom>
          <a:noFill/>
        </p:spPr>
        <p:txBody>
          <a:bodyPr wrap="square" rtlCol="0">
            <a:spAutoFit/>
          </a:bodyPr>
          <a:lstStyle/>
          <a:p>
            <a:r>
              <a:rPr lang="en-US" sz="2400" i="1" dirty="0">
                <a:solidFill>
                  <a:schemeClr val="accent5">
                    <a:lumMod val="50000"/>
                  </a:schemeClr>
                </a:solidFill>
              </a:rPr>
              <a:t>That is the person </a:t>
            </a:r>
            <a:r>
              <a:rPr lang="en-US" sz="2400" b="1" i="1" dirty="0">
                <a:solidFill>
                  <a:schemeClr val="accent5">
                    <a:lumMod val="50000"/>
                  </a:schemeClr>
                </a:solidFill>
              </a:rPr>
              <a:t>who</a:t>
            </a:r>
            <a:r>
              <a:rPr lang="en-US" sz="2400" i="1" dirty="0">
                <a:solidFill>
                  <a:schemeClr val="accent5">
                    <a:lumMod val="50000"/>
                  </a:schemeClr>
                </a:solidFill>
              </a:rPr>
              <a:t> is new to our school.</a:t>
            </a:r>
          </a:p>
        </p:txBody>
      </p:sp>
      <p:sp>
        <p:nvSpPr>
          <p:cNvPr id="19" name="Speech Bubble: Rectangle with Corners Rounded 18">
            <a:extLst>
              <a:ext uri="{FF2B5EF4-FFF2-40B4-BE49-F238E27FC236}">
                <a16:creationId xmlns:a16="http://schemas.microsoft.com/office/drawing/2014/main" id="{F812B6B5-0A68-4D34-8C41-8E1354C77B41}"/>
              </a:ext>
            </a:extLst>
          </p:cNvPr>
          <p:cNvSpPr/>
          <p:nvPr/>
        </p:nvSpPr>
        <p:spPr>
          <a:xfrm>
            <a:off x="6041419" y="5146283"/>
            <a:ext cx="4268641" cy="1011634"/>
          </a:xfrm>
          <a:prstGeom prst="wedgeRoundRectCallout">
            <a:avLst>
              <a:gd name="adj1" fmla="val -62213"/>
              <a:gd name="adj2" fmla="val -515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This is not a relative clause;</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there is no noun before the </a:t>
            </a:r>
            <a:r>
              <a:rPr kumimoji="0" lang="en-GB" sz="2000" b="1" i="0" u="none" strike="noStrike" kern="1200" cap="none" spc="0" normalizeH="0" noProof="0" dirty="0" err="1">
                <a:ln>
                  <a:noFill/>
                </a:ln>
                <a:solidFill>
                  <a:prstClr val="white"/>
                </a:solidFill>
                <a:effectLst/>
                <a:uLnTx/>
                <a:uFillTx/>
                <a:latin typeface="Century Gothic" panose="020F0302020204030204"/>
                <a:ea typeface="+mn-ea"/>
                <a:cs typeface="+mn-cs"/>
              </a:rPr>
              <a:t>wer</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Speech Bubble: Rectangle with Corners Rounded 19">
            <a:extLst>
              <a:ext uri="{FF2B5EF4-FFF2-40B4-BE49-F238E27FC236}">
                <a16:creationId xmlns:a16="http://schemas.microsoft.com/office/drawing/2014/main" id="{24D92EDA-4F48-4CB3-9FCC-00D93D0D446E}"/>
              </a:ext>
            </a:extLst>
          </p:cNvPr>
          <p:cNvSpPr/>
          <p:nvPr/>
        </p:nvSpPr>
        <p:spPr>
          <a:xfrm>
            <a:off x="7831805" y="3834140"/>
            <a:ext cx="3301955" cy="751907"/>
          </a:xfrm>
          <a:prstGeom prst="wedgeRoundRectCallout">
            <a:avLst>
              <a:gd name="adj1" fmla="val -23727"/>
              <a:gd name="adj2" fmla="val -8063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Relative pronouns always follow a noun.</a:t>
            </a:r>
          </a:p>
        </p:txBody>
      </p:sp>
    </p:spTree>
    <p:extLst>
      <p:ext uri="{BB962C8B-B14F-4D97-AF65-F5344CB8AC3E}">
        <p14:creationId xmlns:p14="http://schemas.microsoft.com/office/powerpoint/2010/main" val="305177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p:bldP spid="14" grpId="0"/>
      <p:bldP spid="15" grpId="0"/>
      <p:bldP spid="16" grpId="0"/>
      <p:bldP spid="17" grpId="0"/>
      <p:bldP spid="18" grpId="0"/>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230313" cy="869950"/>
          </a:xfrm>
          <a:prstGeom prst="rect">
            <a:avLst/>
          </a:prstGeom>
        </p:spPr>
      </p:pic>
      <p:sp>
        <p:nvSpPr>
          <p:cNvPr id="4" name="Title 3"/>
          <p:cNvSpPr>
            <a:spLocks noGrp="1"/>
          </p:cNvSpPr>
          <p:nvPr>
            <p:ph type="title"/>
          </p:nvPr>
        </p:nvSpPr>
        <p:spPr>
          <a:xfrm>
            <a:off x="0" y="294041"/>
            <a:ext cx="6283842"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73898" y="247046"/>
            <a:ext cx="18834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15241" y="339952"/>
            <a:ext cx="67496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kennt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Nachbarn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ziemlich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gut.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4" name="TextBox 13">
            <a:extLst>
              <a:ext uri="{FF2B5EF4-FFF2-40B4-BE49-F238E27FC236}">
                <a16:creationId xmlns:a16="http://schemas.microsoft.com/office/drawing/2014/main" id="{F9058DF9-BF6E-47DA-8A90-63E8FAAA6D01}"/>
              </a:ext>
            </a:extLst>
          </p:cNvPr>
          <p:cNvSpPr txBox="1"/>
          <p:nvPr/>
        </p:nvSpPr>
        <p:spPr>
          <a:xfrm>
            <a:off x="1433136" y="1244037"/>
            <a:ext cx="10483419" cy="5068054"/>
          </a:xfrm>
          <a:prstGeom prst="rect">
            <a:avLst/>
          </a:prstGeom>
          <a:noFill/>
        </p:spPr>
        <p:txBody>
          <a:bodyPr wrap="square" rtlCol="0">
            <a:spAutoFit/>
          </a:bodyPr>
          <a:lstStyle/>
          <a:p>
            <a:pPr marL="0" marR="0" lvl="0" indent="0" algn="l" defTabSz="914400" rtl="0" eaLnBrk="1" fontAlgn="auto" latinLnBrk="0" hangingPunct="1">
              <a:spcBef>
                <a:spcPts val="450"/>
              </a:spcBef>
              <a:spcAft>
                <a:spcPts val="45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du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Nachbarn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spcBef>
                <a:spcPts val="450"/>
              </a:spcBef>
              <a:spcAft>
                <a:spcPts val="450"/>
              </a:spcAft>
              <a:buClrTx/>
              <a:buSzTx/>
              <a:buFontTx/>
              <a:buNone/>
              <a:tabLst/>
              <a:defRPr/>
            </a:pPr>
            <a:r>
              <a:rPr lang="en-US" sz="2000" dirty="0">
                <a:solidFill>
                  <a:srgbClr val="4472C4">
                    <a:lumMod val="50000"/>
                  </a:srgbClr>
                </a:solidFill>
                <a:latin typeface="Century Gothic" panose="020F0302020204030204"/>
              </a:rPr>
              <a:t>Also, </a:t>
            </a:r>
            <a:r>
              <a:rPr lang="en-US" sz="2000" b="1" dirty="0">
                <a:solidFill>
                  <a:srgbClr val="4472C4">
                    <a:lumMod val="50000"/>
                  </a:srgbClr>
                </a:solidFill>
                <a:latin typeface="Century Gothic" panose="020F0302020204030204"/>
              </a:rPr>
              <a:t>die</a:t>
            </a:r>
            <a:r>
              <a:rPr lang="en-US" sz="2000" dirty="0">
                <a:solidFill>
                  <a:srgbClr val="4472C4">
                    <a:lumMod val="50000"/>
                  </a:srgbClr>
                </a:solidFill>
                <a:latin typeface="Century Gothic" panose="020F0302020204030204"/>
              </a:rPr>
              <a:t> Frau, </a:t>
            </a:r>
            <a:r>
              <a:rPr lang="en-US" sz="2000" b="1" dirty="0">
                <a:solidFill>
                  <a:srgbClr val="4472C4">
                    <a:lumMod val="50000"/>
                  </a:srgbClr>
                </a:solidFill>
                <a:latin typeface="Century Gothic" panose="020F0302020204030204"/>
              </a:rPr>
              <a:t>die</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Hund hat,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Becker.</a:t>
            </a:r>
          </a:p>
          <a:p>
            <a:pPr marL="0" marR="0" lvl="0" indent="0" algn="l" defTabSz="914400" rtl="0" eaLnBrk="1" fontAlgn="auto" latinLnBrk="0" hangingPunct="1">
              <a:spcBef>
                <a:spcPts val="450"/>
              </a:spcBef>
              <a:spcAft>
                <a:spcPts val="450"/>
              </a:spcAft>
              <a:buClrTx/>
              <a:buSzTx/>
              <a:buFontTx/>
              <a:buNone/>
              <a:tabLst/>
              <a:defRPr/>
            </a:pPr>
            <a:r>
              <a:rPr lang="en-US" sz="2000" dirty="0">
                <a:solidFill>
                  <a:srgbClr val="4472C4">
                    <a:lumMod val="50000"/>
                  </a:srgbClr>
                </a:solidFill>
                <a:latin typeface="Century Gothic" panose="020F0302020204030204"/>
              </a:rPr>
              <a:t>OK, </a:t>
            </a:r>
            <a:r>
              <a:rPr lang="en-US" sz="2000" dirty="0" err="1">
                <a:solidFill>
                  <a:srgbClr val="4472C4">
                    <a:lumMod val="50000"/>
                  </a:srgbClr>
                </a:solidFill>
                <a:latin typeface="Century Gothic" panose="020F0302020204030204"/>
              </a:rPr>
              <a:t>aber</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welche</a:t>
            </a:r>
            <a:r>
              <a:rPr lang="en-US" sz="2000" dirty="0">
                <a:solidFill>
                  <a:srgbClr val="4472C4">
                    <a:lumMod val="50000"/>
                  </a:srgbClr>
                </a:solidFill>
                <a:latin typeface="Century Gothic" panose="020F0302020204030204"/>
              </a:rPr>
              <a:t> Frau </a:t>
            </a:r>
            <a:r>
              <a:rPr lang="en-US" sz="2000" dirty="0" err="1">
                <a:solidFill>
                  <a:srgbClr val="4472C4">
                    <a:lumMod val="50000"/>
                  </a:srgbClr>
                </a:solidFill>
                <a:latin typeface="Century Gothic" panose="020F0302020204030204"/>
              </a:rPr>
              <a:t>arbeitet</a:t>
            </a:r>
            <a:r>
              <a:rPr lang="en-US" sz="2000" dirty="0">
                <a:solidFill>
                  <a:srgbClr val="4472C4">
                    <a:lumMod val="50000"/>
                  </a:srgbClr>
                </a:solidFill>
                <a:latin typeface="Century Gothic" panose="020F0302020204030204"/>
              </a:rPr>
              <a:t> in der Schule?</a:t>
            </a:r>
          </a:p>
          <a:p>
            <a:pPr marL="0" marR="0" lvl="0" indent="0" algn="l" defTabSz="914400" rtl="0" eaLnBrk="1" fontAlgn="auto" latinLnBrk="0" hangingPunct="1">
              <a:spcBef>
                <a:spcPts val="450"/>
              </a:spcBef>
              <a:spcAft>
                <a:spcPts val="450"/>
              </a:spcAft>
              <a:buClrTx/>
              <a:buSzTx/>
              <a:buFontTx/>
              <a:buNone/>
              <a:tabLst/>
              <a:defRPr/>
            </a:pPr>
            <a:r>
              <a:rPr lang="en-US" sz="2000" dirty="0">
                <a:solidFill>
                  <a:srgbClr val="4472C4">
                    <a:lumMod val="50000"/>
                  </a:srgbClr>
                </a:solidFill>
                <a:latin typeface="Century Gothic" panose="020F0302020204030204"/>
              </a:rPr>
              <a:t>In </a:t>
            </a:r>
            <a:r>
              <a:rPr lang="en-US" sz="2000" b="1" dirty="0" err="1">
                <a:solidFill>
                  <a:srgbClr val="4472C4">
                    <a:lumMod val="50000"/>
                  </a:srgbClr>
                </a:solidFill>
                <a:latin typeface="Century Gothic" panose="020F0302020204030204"/>
              </a:rPr>
              <a:t>welcher</a:t>
            </a:r>
            <a:r>
              <a:rPr lang="en-US" sz="2000" dirty="0">
                <a:solidFill>
                  <a:srgbClr val="4472C4">
                    <a:lumMod val="50000"/>
                  </a:srgbClr>
                </a:solidFill>
                <a:latin typeface="Century Gothic" panose="020F0302020204030204"/>
              </a:rPr>
              <a:t> Schule </a:t>
            </a:r>
            <a:r>
              <a:rPr lang="en-US" sz="2000" dirty="0" err="1">
                <a:solidFill>
                  <a:srgbClr val="4472C4">
                    <a:lumMod val="50000"/>
                  </a:srgbClr>
                </a:solidFill>
                <a:latin typeface="Century Gothic" panose="020F0302020204030204"/>
              </a:rPr>
              <a:t>meinst</a:t>
            </a:r>
            <a:r>
              <a:rPr lang="en-US" sz="2000" dirty="0">
                <a:solidFill>
                  <a:srgbClr val="4472C4">
                    <a:lumMod val="50000"/>
                  </a:srgbClr>
                </a:solidFill>
                <a:latin typeface="Century Gothic" panose="020F0302020204030204"/>
              </a:rPr>
              <a:t> du? </a:t>
            </a:r>
            <a:r>
              <a:rPr lang="en-US" sz="2000" b="1" dirty="0">
                <a:solidFill>
                  <a:srgbClr val="4472C4">
                    <a:lumMod val="50000"/>
                  </a:srgbClr>
                </a:solidFill>
                <a:latin typeface="Century Gothic" panose="020F0302020204030204"/>
              </a:rPr>
              <a:t>Die</a:t>
            </a:r>
            <a:r>
              <a:rPr lang="en-US" sz="2000" dirty="0">
                <a:solidFill>
                  <a:srgbClr val="4472C4">
                    <a:lumMod val="50000"/>
                  </a:srgbClr>
                </a:solidFill>
                <a:latin typeface="Century Gothic" panose="020F0302020204030204"/>
              </a:rPr>
              <a:t> Frau, </a:t>
            </a:r>
            <a:r>
              <a:rPr lang="en-US" sz="2000" b="1" dirty="0">
                <a:solidFill>
                  <a:srgbClr val="4472C4">
                    <a:lumMod val="50000"/>
                  </a:srgbClr>
                </a:solidFill>
                <a:latin typeface="Century Gothic" panose="020F0302020204030204"/>
              </a:rPr>
              <a:t>die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Mathe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unterrichtet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ist</a:t>
            </a:r>
            <a:r>
              <a:rPr lang="en-US" sz="2000" dirty="0">
                <a:solidFill>
                  <a:srgbClr val="4472C4">
                    <a:lumMod val="50000"/>
                  </a:srgbClr>
                </a:solidFill>
                <a:latin typeface="Century Gothic" panose="020F0302020204030204"/>
              </a:rPr>
              <a:t> Frau Becker.</a:t>
            </a:r>
          </a:p>
          <a:p>
            <a:pPr marL="0" marR="0" lvl="0" indent="0" algn="l" defTabSz="914400" rtl="0" eaLnBrk="1" fontAlgn="auto" latinLnBrk="0" hangingPunct="1">
              <a:spcBef>
                <a:spcPts val="450"/>
              </a:spcBef>
              <a:spcAft>
                <a:spcPts val="450"/>
              </a:spcAft>
              <a:buClrTx/>
              <a:buSzTx/>
              <a:buFontTx/>
              <a:buNone/>
              <a:tabLst/>
              <a:defRPr/>
            </a:pPr>
            <a:r>
              <a:rPr lang="en-US" sz="2000" dirty="0">
                <a:solidFill>
                  <a:srgbClr val="4472C4">
                    <a:lumMod val="50000"/>
                  </a:srgbClr>
                </a:solidFill>
                <a:latin typeface="Century Gothic" panose="020F0302020204030204"/>
              </a:rPr>
              <a:t>Ach so. Und </a:t>
            </a:r>
            <a:r>
              <a:rPr lang="en-US" sz="2000" b="1" dirty="0">
                <a:solidFill>
                  <a:srgbClr val="4472C4">
                    <a:lumMod val="50000"/>
                  </a:srgbClr>
                </a:solidFill>
                <a:latin typeface="Century Gothic" panose="020F0302020204030204"/>
              </a:rPr>
              <a:t>der </a:t>
            </a:r>
            <a:r>
              <a:rPr lang="en-US" sz="2000" dirty="0">
                <a:solidFill>
                  <a:srgbClr val="4472C4">
                    <a:lumMod val="50000"/>
                  </a:srgbClr>
                </a:solidFill>
                <a:latin typeface="Century Gothic" panose="020F0302020204030204"/>
              </a:rPr>
              <a:t>Mann, </a:t>
            </a:r>
            <a:r>
              <a:rPr lang="en-US" sz="2000" b="1" dirty="0">
                <a:solidFill>
                  <a:srgbClr val="4472C4">
                    <a:lumMod val="50000"/>
                  </a:srgbClr>
                </a:solidFill>
                <a:latin typeface="Century Gothic" panose="020F0302020204030204"/>
              </a:rPr>
              <a:t>der</a:t>
            </a:r>
            <a:r>
              <a:rPr lang="en-US" sz="2000" dirty="0">
                <a:solidFill>
                  <a:srgbClr val="4472C4">
                    <a:lumMod val="50000"/>
                  </a:srgbClr>
                </a:solidFill>
                <a:latin typeface="Century Gothic" panose="020F0302020204030204"/>
              </a:rPr>
              <a:t> in </a:t>
            </a:r>
            <a:r>
              <a:rPr lang="en-US" sz="2000" dirty="0" err="1">
                <a:solidFill>
                  <a:srgbClr val="4472C4">
                    <a:lumMod val="50000"/>
                  </a:srgbClr>
                </a:solidFill>
                <a:latin typeface="Century Gothic" panose="020F0302020204030204"/>
              </a:rPr>
              <a:t>Nummer</a:t>
            </a:r>
            <a:r>
              <a:rPr lang="en-US" sz="2000" dirty="0">
                <a:solidFill>
                  <a:srgbClr val="4472C4">
                    <a:lumMod val="50000"/>
                  </a:srgbClr>
                </a:solidFill>
                <a:latin typeface="Century Gothic" panose="020F0302020204030204"/>
              </a:rPr>
              <a:t> 12 </a:t>
            </a:r>
            <a:r>
              <a:rPr lang="en-US" sz="2000" dirty="0" err="1">
                <a:solidFill>
                  <a:srgbClr val="4472C4">
                    <a:lumMod val="50000"/>
                  </a:srgbClr>
                </a:solidFill>
                <a:latin typeface="Century Gothic" panose="020F0302020204030204"/>
              </a:rPr>
              <a:t>wohnt</a:t>
            </a:r>
            <a:r>
              <a:rPr lang="en-US" sz="2000" dirty="0">
                <a:solidFill>
                  <a:srgbClr val="4472C4">
                    <a:lumMod val="50000"/>
                  </a:srgbClr>
                </a:solidFill>
                <a:latin typeface="Century Gothic" panose="020F0302020204030204"/>
              </a:rPr>
              <a:t>?</a:t>
            </a:r>
          </a:p>
          <a:p>
            <a:pPr marL="0" marR="0" lvl="0" indent="0" algn="l" defTabSz="914400" rtl="0" eaLnBrk="1" fontAlgn="auto" latinLnBrk="0" hangingPunct="1">
              <a:spcBef>
                <a:spcPts val="450"/>
              </a:spcBef>
              <a:spcAft>
                <a:spcPts val="450"/>
              </a:spcAft>
              <a:buClrTx/>
              <a:buSzTx/>
              <a:buFontTx/>
              <a:buNone/>
              <a:tabLst/>
              <a:defRPr/>
            </a:pPr>
            <a:r>
              <a:rPr lang="en-US" sz="2000" b="1" dirty="0">
                <a:solidFill>
                  <a:srgbClr val="4472C4">
                    <a:lumMod val="50000"/>
                  </a:srgbClr>
                </a:solidFill>
                <a:latin typeface="Century Gothic" panose="020F0302020204030204"/>
              </a:rPr>
              <a:t>Das</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Paar</a:t>
            </a:r>
            <a:r>
              <a:rPr lang="en-US" sz="2000" dirty="0">
                <a:solidFill>
                  <a:srgbClr val="4472C4">
                    <a:lumMod val="50000"/>
                  </a:srgbClr>
                </a:solidFill>
                <a:latin typeface="Century Gothic" panose="020F0302020204030204"/>
              </a:rPr>
              <a:t>, </a:t>
            </a:r>
            <a:r>
              <a:rPr lang="en-US" sz="2000" b="1" dirty="0">
                <a:solidFill>
                  <a:srgbClr val="4472C4">
                    <a:lumMod val="50000"/>
                  </a:srgbClr>
                </a:solidFill>
                <a:latin typeface="Century Gothic" panose="020F0302020204030204"/>
              </a:rPr>
              <a:t>das</a:t>
            </a:r>
            <a:r>
              <a:rPr lang="en-US" sz="2000" dirty="0">
                <a:solidFill>
                  <a:srgbClr val="4472C4">
                    <a:lumMod val="50000"/>
                  </a:srgbClr>
                </a:solidFill>
                <a:latin typeface="Century Gothic" panose="020F0302020204030204"/>
              </a:rPr>
              <a:t> in </a:t>
            </a:r>
            <a:r>
              <a:rPr lang="en-US" sz="2000" dirty="0" err="1">
                <a:solidFill>
                  <a:srgbClr val="4472C4">
                    <a:lumMod val="50000"/>
                  </a:srgbClr>
                </a:solidFill>
                <a:latin typeface="Century Gothic" panose="020F0302020204030204"/>
              </a:rPr>
              <a:t>Nummer</a:t>
            </a:r>
            <a:r>
              <a:rPr lang="en-US" sz="2000" dirty="0">
                <a:solidFill>
                  <a:srgbClr val="4472C4">
                    <a:lumMod val="50000"/>
                  </a:srgbClr>
                </a:solidFill>
                <a:latin typeface="Century Gothic" panose="020F0302020204030204"/>
              </a:rPr>
              <a:t> 12 </a:t>
            </a:r>
            <a:r>
              <a:rPr lang="en-US" sz="2000" dirty="0" err="1">
                <a:solidFill>
                  <a:srgbClr val="4472C4">
                    <a:lumMod val="50000"/>
                  </a:srgbClr>
                </a:solidFill>
                <a:latin typeface="Century Gothic" panose="020F0302020204030204"/>
              </a:rPr>
              <a:t>wohnt</a:t>
            </a:r>
            <a:r>
              <a:rPr lang="en-US" sz="2000" dirty="0">
                <a:solidFill>
                  <a:srgbClr val="4472C4">
                    <a:lumMod val="50000"/>
                  </a:srgbClr>
                </a:solidFill>
                <a:latin typeface="Century Gothic" panose="020F0302020204030204"/>
              </a:rPr>
              <a:t>, das </a:t>
            </a:r>
            <a:r>
              <a:rPr lang="en-US" sz="2000" dirty="0" err="1">
                <a:solidFill>
                  <a:srgbClr val="4472C4">
                    <a:lumMod val="50000"/>
                  </a:srgbClr>
                </a:solidFill>
                <a:latin typeface="Century Gothic" panose="020F0302020204030204"/>
              </a:rPr>
              <a:t>sind</a:t>
            </a:r>
            <a:r>
              <a:rPr lang="en-US" sz="2000" dirty="0">
                <a:solidFill>
                  <a:srgbClr val="4472C4">
                    <a:lumMod val="50000"/>
                  </a:srgbClr>
                </a:solidFill>
                <a:latin typeface="Century Gothic" panose="020F0302020204030204"/>
              </a:rPr>
              <a:t> die </a:t>
            </a:r>
            <a:r>
              <a:rPr lang="en-US" sz="2000" dirty="0" err="1">
                <a:solidFill>
                  <a:srgbClr val="4472C4">
                    <a:lumMod val="50000"/>
                  </a:srgbClr>
                </a:solidFill>
                <a:latin typeface="Century Gothic" panose="020F0302020204030204"/>
              </a:rPr>
              <a:t>Schreibers</a:t>
            </a:r>
            <a:r>
              <a:rPr lang="en-US" sz="2000" dirty="0">
                <a:solidFill>
                  <a:srgbClr val="4472C4">
                    <a:lumMod val="50000"/>
                  </a:srgbClr>
                </a:solidFill>
                <a:latin typeface="Century Gothic" panose="020F0302020204030204"/>
              </a:rPr>
              <a:t>. </a:t>
            </a:r>
          </a:p>
          <a:p>
            <a:pPr marL="0" marR="0" lvl="0" indent="0" algn="l" defTabSz="914400" rtl="0" eaLnBrk="1" fontAlgn="auto" latinLnBrk="0" hangingPunct="1">
              <a:spcBef>
                <a:spcPts val="450"/>
              </a:spcBef>
              <a:spcAft>
                <a:spcPts val="450"/>
              </a:spcAft>
              <a:buClrTx/>
              <a:buSzTx/>
              <a:buFontTx/>
              <a:buNone/>
              <a:tabLst/>
              <a:defRPr/>
            </a:pPr>
            <a:r>
              <a:rPr lang="en-US" sz="2000" dirty="0" err="1">
                <a:solidFill>
                  <a:srgbClr val="4472C4">
                    <a:lumMod val="50000"/>
                  </a:srgbClr>
                </a:solidFill>
                <a:latin typeface="Century Gothic" panose="020F0302020204030204"/>
              </a:rPr>
              <a:t>Verstehe</a:t>
            </a:r>
            <a:r>
              <a:rPr lang="en-US" sz="2000" dirty="0">
                <a:solidFill>
                  <a:srgbClr val="4472C4">
                    <a:lumMod val="50000"/>
                  </a:srgbClr>
                </a:solidFill>
                <a:latin typeface="Century Gothic" panose="020F0302020204030204"/>
              </a:rPr>
              <a:t>. Und </a:t>
            </a:r>
            <a:r>
              <a:rPr lang="en-US" sz="2000" dirty="0" err="1">
                <a:solidFill>
                  <a:srgbClr val="4472C4">
                    <a:lumMod val="50000"/>
                  </a:srgbClr>
                </a:solidFill>
                <a:latin typeface="Century Gothic" panose="020F0302020204030204"/>
              </a:rPr>
              <a:t>welche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Nummer</a:t>
            </a:r>
            <a:r>
              <a:rPr lang="en-US" sz="2000" dirty="0">
                <a:solidFill>
                  <a:srgbClr val="4472C4">
                    <a:lumMod val="50000"/>
                  </a:srgbClr>
                </a:solidFill>
                <a:latin typeface="Century Gothic" panose="020F0302020204030204"/>
              </a:rPr>
              <a:t> hat </a:t>
            </a:r>
            <a:r>
              <a:rPr lang="en-US" sz="2000" b="1" dirty="0">
                <a:solidFill>
                  <a:srgbClr val="4472C4">
                    <a:lumMod val="50000"/>
                  </a:srgbClr>
                </a:solidFill>
                <a:latin typeface="Century Gothic" panose="020F0302020204030204"/>
              </a:rPr>
              <a:t>das</a:t>
            </a:r>
            <a:r>
              <a:rPr lang="en-US" sz="2000" dirty="0">
                <a:solidFill>
                  <a:srgbClr val="4472C4">
                    <a:lumMod val="50000"/>
                  </a:srgbClr>
                </a:solidFill>
                <a:latin typeface="Century Gothic" panose="020F0302020204030204"/>
              </a:rPr>
              <a:t> Haus, </a:t>
            </a:r>
            <a:r>
              <a:rPr lang="en-US" sz="2000" b="1" dirty="0">
                <a:solidFill>
                  <a:srgbClr val="4472C4">
                    <a:lumMod val="50000"/>
                  </a:srgbClr>
                </a:solidFill>
                <a:latin typeface="Century Gothic" panose="020F0302020204030204"/>
              </a:rPr>
              <a:t>das </a:t>
            </a:r>
            <a:r>
              <a:rPr lang="en-US" sz="2000" dirty="0" err="1">
                <a:solidFill>
                  <a:srgbClr val="4472C4">
                    <a:lumMod val="50000"/>
                  </a:srgbClr>
                </a:solidFill>
                <a:latin typeface="Century Gothic" panose="020F0302020204030204"/>
              </a:rPr>
              <a:t>ein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Paar</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darin</a:t>
            </a:r>
            <a:r>
              <a:rPr lang="en-US" sz="2000" dirty="0">
                <a:solidFill>
                  <a:srgbClr val="4472C4">
                    <a:lumMod val="50000"/>
                  </a:srgbClr>
                </a:solidFill>
                <a:latin typeface="Century Gothic" panose="020F0302020204030204"/>
              </a:rPr>
              <a:t>* hat, </a:t>
            </a:r>
            <a:r>
              <a:rPr lang="en-US" sz="2000" b="1" dirty="0">
                <a:solidFill>
                  <a:srgbClr val="4472C4">
                    <a:lumMod val="50000"/>
                  </a:srgbClr>
                </a:solidFill>
                <a:latin typeface="Century Gothic" panose="020F0302020204030204"/>
              </a:rPr>
              <a:t>das </a:t>
            </a:r>
            <a:r>
              <a:rPr lang="en-US" sz="2000" dirty="0" err="1">
                <a:solidFill>
                  <a:srgbClr val="4472C4">
                    <a:lumMod val="50000"/>
                  </a:srgbClr>
                </a:solidFill>
                <a:latin typeface="Century Gothic" panose="020F0302020204030204"/>
              </a:rPr>
              <a:t>eine</a:t>
            </a:r>
            <a:r>
              <a:rPr lang="en-US" sz="2000" dirty="0">
                <a:solidFill>
                  <a:srgbClr val="4472C4">
                    <a:lumMod val="50000"/>
                  </a:srgbClr>
                </a:solidFill>
                <a:latin typeface="Century Gothic" panose="020F0302020204030204"/>
              </a:rPr>
              <a:t> Oma und </a:t>
            </a:r>
            <a:r>
              <a:rPr lang="en-US" sz="2000" dirty="0" err="1">
                <a:solidFill>
                  <a:srgbClr val="4472C4">
                    <a:lumMod val="50000"/>
                  </a:srgbClr>
                </a:solidFill>
                <a:latin typeface="Century Gothic" panose="020F0302020204030204"/>
              </a:rPr>
              <a:t>ein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Opa</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ist</a:t>
            </a:r>
            <a:r>
              <a:rPr lang="en-US" sz="2000" dirty="0">
                <a:solidFill>
                  <a:srgbClr val="4472C4">
                    <a:lumMod val="50000"/>
                  </a:srgbClr>
                </a:solidFill>
                <a:latin typeface="Century Gothic" panose="020F0302020204030204"/>
              </a:rPr>
              <a:t>?  </a:t>
            </a:r>
          </a:p>
          <a:p>
            <a:pPr marL="0" marR="0" lvl="0" indent="0" algn="l" defTabSz="914400" rtl="0" eaLnBrk="1" fontAlgn="auto" latinLnBrk="0" hangingPunct="1">
              <a:spcBef>
                <a:spcPts val="450"/>
              </a:spcBef>
              <a:spcAft>
                <a:spcPts val="450"/>
              </a:spcAft>
              <a:buClrTx/>
              <a:buSzTx/>
              <a:buFontTx/>
              <a:buNone/>
              <a:tabLst/>
              <a:defRPr/>
            </a:pPr>
            <a:r>
              <a:rPr lang="en-US" sz="2000" dirty="0">
                <a:solidFill>
                  <a:srgbClr val="4472C4">
                    <a:lumMod val="50000"/>
                  </a:srgbClr>
                </a:solidFill>
                <a:latin typeface="Century Gothic" panose="020F0302020204030204"/>
              </a:rPr>
              <a:t>Ach, du </a:t>
            </a:r>
            <a:r>
              <a:rPr lang="en-US" sz="2000" dirty="0" err="1">
                <a:solidFill>
                  <a:srgbClr val="4472C4">
                    <a:lumMod val="50000"/>
                  </a:srgbClr>
                </a:solidFill>
                <a:latin typeface="Century Gothic" panose="020F0302020204030204"/>
              </a:rPr>
              <a:t>meinst</a:t>
            </a:r>
            <a:r>
              <a:rPr lang="en-US" sz="2000" dirty="0">
                <a:solidFill>
                  <a:srgbClr val="4472C4">
                    <a:lumMod val="50000"/>
                  </a:srgbClr>
                </a:solidFill>
                <a:latin typeface="Century Gothic" panose="020F0302020204030204"/>
              </a:rPr>
              <a:t> </a:t>
            </a:r>
            <a:r>
              <a:rPr lang="en-US" sz="2000" b="1" dirty="0">
                <a:solidFill>
                  <a:srgbClr val="4472C4">
                    <a:lumMod val="50000"/>
                  </a:srgbClr>
                </a:solidFill>
                <a:latin typeface="Century Gothic" panose="020F0302020204030204"/>
              </a:rPr>
              <a:t>die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Fischers</a:t>
            </a:r>
            <a:r>
              <a:rPr lang="en-US" sz="2000" dirty="0">
                <a:solidFill>
                  <a:srgbClr val="4472C4">
                    <a:lumMod val="50000"/>
                  </a:srgbClr>
                </a:solidFill>
                <a:latin typeface="Century Gothic" panose="020F0302020204030204"/>
              </a:rPr>
              <a:t>, </a:t>
            </a:r>
            <a:r>
              <a:rPr lang="en-US" sz="2000" b="1" dirty="0">
                <a:solidFill>
                  <a:srgbClr val="4472C4">
                    <a:lumMod val="50000"/>
                  </a:srgbClr>
                </a:solidFill>
                <a:latin typeface="Century Gothic" panose="020F0302020204030204"/>
              </a:rPr>
              <a:t>die</a:t>
            </a:r>
            <a:r>
              <a:rPr lang="en-US" sz="2000" dirty="0">
                <a:solidFill>
                  <a:srgbClr val="4472C4">
                    <a:lumMod val="50000"/>
                  </a:srgbClr>
                </a:solidFill>
                <a:latin typeface="Century Gothic" panose="020F0302020204030204"/>
              </a:rPr>
              <a:t> in </a:t>
            </a:r>
            <a:r>
              <a:rPr lang="en-US" sz="2000" dirty="0" err="1">
                <a:solidFill>
                  <a:srgbClr val="4472C4">
                    <a:lumMod val="50000"/>
                  </a:srgbClr>
                </a:solidFill>
                <a:latin typeface="Century Gothic" panose="020F0302020204030204"/>
              </a:rPr>
              <a:t>Nummer</a:t>
            </a:r>
            <a:r>
              <a:rPr lang="en-US" sz="2000" dirty="0">
                <a:solidFill>
                  <a:srgbClr val="4472C4">
                    <a:lumMod val="50000"/>
                  </a:srgbClr>
                </a:solidFill>
                <a:latin typeface="Century Gothic" panose="020F0302020204030204"/>
              </a:rPr>
              <a:t> 14 </a:t>
            </a:r>
            <a:r>
              <a:rPr lang="en-US" sz="2000" dirty="0" err="1">
                <a:solidFill>
                  <a:srgbClr val="4472C4">
                    <a:lumMod val="50000"/>
                  </a:srgbClr>
                </a:solidFill>
                <a:latin typeface="Century Gothic" panose="020F0302020204030204"/>
              </a:rPr>
              <a:t>wohnen</a:t>
            </a:r>
            <a:r>
              <a:rPr lang="en-US" sz="2000" dirty="0">
                <a:solidFill>
                  <a:srgbClr val="4472C4">
                    <a:lumMod val="50000"/>
                  </a:srgbClr>
                </a:solidFill>
                <a:latin typeface="Century Gothic" panose="020F0302020204030204"/>
              </a:rPr>
              <a:t>. </a:t>
            </a:r>
          </a:p>
          <a:p>
            <a:pPr marL="0" marR="0" lvl="0" indent="0" algn="l" defTabSz="914400" rtl="0" eaLnBrk="1" fontAlgn="auto" latinLnBrk="0" hangingPunct="1">
              <a:spcBef>
                <a:spcPts val="450"/>
              </a:spcBef>
              <a:spcAft>
                <a:spcPts val="450"/>
              </a:spcAft>
              <a:buClrTx/>
              <a:buSzTx/>
              <a:buFontTx/>
              <a:buNone/>
              <a:tabLst/>
              <a:defRPr/>
            </a:pPr>
            <a:r>
              <a:rPr lang="en-US" sz="2000" dirty="0">
                <a:solidFill>
                  <a:srgbClr val="4472C4">
                    <a:lumMod val="50000"/>
                  </a:srgbClr>
                </a:solidFill>
                <a:latin typeface="Century Gothic" panose="020F0302020204030204"/>
              </a:rPr>
              <a:t>Ja </a:t>
            </a:r>
            <a:r>
              <a:rPr lang="en-US" sz="2000" dirty="0" err="1">
                <a:solidFill>
                  <a:srgbClr val="4472C4">
                    <a:lumMod val="50000"/>
                  </a:srgbClr>
                </a:solidFill>
                <a:latin typeface="Century Gothic" panose="020F0302020204030204"/>
              </a:rPr>
              <a:t>genau</a:t>
            </a:r>
            <a:r>
              <a:rPr lang="en-US" sz="2000" dirty="0">
                <a:solidFill>
                  <a:srgbClr val="4472C4">
                    <a:lumMod val="50000"/>
                  </a:srgbClr>
                </a:solidFill>
                <a:latin typeface="Century Gothic" panose="020F0302020204030204"/>
              </a:rPr>
              <a:t>! Und</a:t>
            </a:r>
            <a:r>
              <a:rPr lang="en-US" sz="2000" b="1"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wer</a:t>
            </a:r>
            <a:r>
              <a:rPr lang="en-US" sz="2000" b="1"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wohnt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neben</a:t>
            </a:r>
            <a:r>
              <a:rPr lang="en-US" sz="2000" dirty="0">
                <a:solidFill>
                  <a:srgbClr val="4472C4">
                    <a:lumMod val="50000"/>
                  </a:srgbClr>
                </a:solidFill>
                <a:latin typeface="Century Gothic" panose="020F0302020204030204"/>
              </a:rPr>
              <a:t> den </a:t>
            </a:r>
            <a:r>
              <a:rPr lang="en-US" sz="2000" dirty="0" err="1">
                <a:solidFill>
                  <a:srgbClr val="4472C4">
                    <a:lumMod val="50000"/>
                  </a:srgbClr>
                </a:solidFill>
                <a:latin typeface="Century Gothic" panose="020F0302020204030204"/>
              </a:rPr>
              <a:t>Fischers</a:t>
            </a:r>
            <a:r>
              <a:rPr lang="en-US" sz="2000" dirty="0">
                <a:solidFill>
                  <a:srgbClr val="4472C4">
                    <a:lumMod val="50000"/>
                  </a:srgbClr>
                </a:solidFill>
                <a:latin typeface="Century Gothic" panose="020F0302020204030204"/>
              </a:rPr>
              <a:t>? </a:t>
            </a:r>
          </a:p>
          <a:p>
            <a:pPr marL="0" marR="0" lvl="0" indent="0" algn="l" defTabSz="914400" rtl="0" eaLnBrk="1" fontAlgn="auto" latinLnBrk="0" hangingPunct="1">
              <a:spcBef>
                <a:spcPts val="450"/>
              </a:spcBef>
              <a:spcAft>
                <a:spcPts val="45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Schuster –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alt und hat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Haus,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hilft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spcBef>
                <a:spcPts val="450"/>
              </a:spcBef>
              <a:spcAft>
                <a:spcPts val="450"/>
              </a:spcAft>
              <a:buClrTx/>
              <a:buSzTx/>
              <a:buFontTx/>
              <a:buNone/>
              <a:tabLst/>
              <a:defRPr/>
            </a:pPr>
            <a:r>
              <a:rPr lang="en-US" sz="2000" dirty="0">
                <a:solidFill>
                  <a:srgbClr val="4472C4">
                    <a:lumMod val="50000"/>
                  </a:srgbClr>
                </a:solidFill>
                <a:latin typeface="Century Gothic" panose="020F0302020204030204"/>
              </a:rPr>
              <a:t>Prima Mia, </a:t>
            </a:r>
            <a:r>
              <a:rPr lang="en-US" sz="2000" dirty="0" err="1">
                <a:solidFill>
                  <a:srgbClr val="4472C4">
                    <a:lumMod val="50000"/>
                  </a:srgbClr>
                </a:solidFill>
                <a:latin typeface="Century Gothic" panose="020F0302020204030204"/>
              </a:rPr>
              <a:t>danke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Jetzt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weiß</a:t>
            </a:r>
            <a:r>
              <a:rPr lang="en-US" sz="2000" dirty="0">
                <a:solidFill>
                  <a:srgbClr val="4472C4">
                    <a:lumMod val="50000"/>
                  </a:srgbClr>
                </a:solidFill>
                <a:latin typeface="Century Gothic" panose="020F0302020204030204"/>
              </a:rPr>
              <a:t> ich, </a:t>
            </a:r>
            <a:r>
              <a:rPr lang="en-US" sz="2000" b="1" dirty="0" err="1">
                <a:solidFill>
                  <a:srgbClr val="4472C4">
                    <a:lumMod val="50000"/>
                  </a:srgbClr>
                </a:solidFill>
                <a:latin typeface="Century Gothic" panose="020F0302020204030204"/>
              </a:rPr>
              <a:t>welche</a:t>
            </a:r>
            <a:r>
              <a:rPr lang="en-US" sz="2000" b="1"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Familie</a:t>
            </a:r>
            <a:r>
              <a:rPr lang="en-US" sz="2000" b="1"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wer</a:t>
            </a:r>
            <a:r>
              <a:rPr lang="en-US" sz="2000" b="1"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ist</a:t>
            </a:r>
            <a:r>
              <a:rPr lang="en-US" sz="2000" dirty="0">
                <a:solidFill>
                  <a:srgbClr val="4472C4">
                    <a:lumMod val="50000"/>
                  </a:srgbClr>
                </a:solidFill>
                <a:latin typeface="Century Gothic" panose="020F0302020204030204"/>
              </a:rPr>
              <a: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3EF1E880-6DBD-413D-95D8-FE0B271355F5}"/>
              </a:ext>
            </a:extLst>
          </p:cNvPr>
          <p:cNvSpPr/>
          <p:nvPr/>
        </p:nvSpPr>
        <p:spPr>
          <a:xfrm>
            <a:off x="10210799" y="844164"/>
            <a:ext cx="1760533" cy="399873"/>
          </a:xfrm>
          <a:prstGeom prst="wedgeRoundRectCallout">
            <a:avLst>
              <a:gd name="adj1" fmla="val -11478"/>
              <a:gd name="adj2" fmla="val -553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darin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in it</a:t>
            </a:r>
          </a:p>
        </p:txBody>
      </p:sp>
      <p:sp>
        <p:nvSpPr>
          <p:cNvPr id="33" name="Action Button: Custom 16">
            <a:hlinkClick r:id="" action="ppaction://noaction" highlightClick="1">
              <a:snd r:embed="rId4" name="9.2.1.2 slide 9 11.wav"/>
            </a:hlinkClick>
            <a:extLst>
              <a:ext uri="{FF2B5EF4-FFF2-40B4-BE49-F238E27FC236}">
                <a16:creationId xmlns:a16="http://schemas.microsoft.com/office/drawing/2014/main" id="{B25CEC6A-85A4-4332-A981-2D2B71DD0452}"/>
              </a:ext>
            </a:extLst>
          </p:cNvPr>
          <p:cNvSpPr/>
          <p:nvPr/>
        </p:nvSpPr>
        <p:spPr>
          <a:xfrm>
            <a:off x="339963" y="5905605"/>
            <a:ext cx="434525" cy="36100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pic>
        <p:nvPicPr>
          <p:cNvPr id="19" name="Picture 18" descr="A picture containing text, vector graphics&#10;&#10;Description automatically generated">
            <a:extLst>
              <a:ext uri="{FF2B5EF4-FFF2-40B4-BE49-F238E27FC236}">
                <a16:creationId xmlns:a16="http://schemas.microsoft.com/office/drawing/2014/main" id="{E92C1B62-0EA4-43A3-BF1B-094BA051F7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143" y="1670488"/>
            <a:ext cx="365622" cy="373166"/>
          </a:xfrm>
          <a:prstGeom prst="rect">
            <a:avLst/>
          </a:prstGeom>
        </p:spPr>
      </p:pic>
      <p:pic>
        <p:nvPicPr>
          <p:cNvPr id="20" name="Picture 19" descr="A picture containing text, vector graphics&#10;&#10;Description automatically generated">
            <a:extLst>
              <a:ext uri="{FF2B5EF4-FFF2-40B4-BE49-F238E27FC236}">
                <a16:creationId xmlns:a16="http://schemas.microsoft.com/office/drawing/2014/main" id="{F0DCD041-B554-449D-AE4E-24BDE5D4B0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6917" y="1261777"/>
            <a:ext cx="365621" cy="376212"/>
          </a:xfrm>
          <a:prstGeom prst="rect">
            <a:avLst/>
          </a:prstGeom>
        </p:spPr>
      </p:pic>
      <p:sp>
        <p:nvSpPr>
          <p:cNvPr id="17" name="Action Button: Custom 16">
            <a:hlinkClick r:id="" action="ppaction://noaction" highlightClick="1">
              <a:snd r:embed="rId7" name="9.2.1.2 slide 9 1.wav"/>
            </a:hlinkClick>
            <a:extLst>
              <a:ext uri="{FF2B5EF4-FFF2-40B4-BE49-F238E27FC236}">
                <a16:creationId xmlns:a16="http://schemas.microsoft.com/office/drawing/2014/main" id="{C974D661-4DF1-4F8D-B8B3-C94F6C11AF0F}"/>
              </a:ext>
            </a:extLst>
          </p:cNvPr>
          <p:cNvSpPr/>
          <p:nvPr/>
        </p:nvSpPr>
        <p:spPr>
          <a:xfrm>
            <a:off x="351021" y="1276981"/>
            <a:ext cx="434525" cy="36100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8" name="9.2.1.2 slide 9 2.wav"/>
            </a:hlinkClick>
            <a:extLst>
              <a:ext uri="{FF2B5EF4-FFF2-40B4-BE49-F238E27FC236}">
                <a16:creationId xmlns:a16="http://schemas.microsoft.com/office/drawing/2014/main" id="{AD4D5E91-50D5-46C9-B70B-0CC3B8B6E890}"/>
              </a:ext>
            </a:extLst>
          </p:cNvPr>
          <p:cNvSpPr/>
          <p:nvPr/>
        </p:nvSpPr>
        <p:spPr>
          <a:xfrm>
            <a:off x="351021" y="1682646"/>
            <a:ext cx="434525" cy="36100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9" name="9.2.1.2 slide 9 3.wav"/>
            </a:hlinkClick>
            <a:extLst>
              <a:ext uri="{FF2B5EF4-FFF2-40B4-BE49-F238E27FC236}">
                <a16:creationId xmlns:a16="http://schemas.microsoft.com/office/drawing/2014/main" id="{9668A2A0-2971-488B-BD46-599F89EB2843}"/>
              </a:ext>
            </a:extLst>
          </p:cNvPr>
          <p:cNvSpPr/>
          <p:nvPr/>
        </p:nvSpPr>
        <p:spPr>
          <a:xfrm>
            <a:off x="351021" y="2154926"/>
            <a:ext cx="434525" cy="36100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Action Button: Custom 16">
            <a:hlinkClick r:id="" action="ppaction://noaction" highlightClick="1">
              <a:snd r:embed="rId10" name="9.2.1.2 slide 9 4.wav"/>
            </a:hlinkClick>
            <a:extLst>
              <a:ext uri="{FF2B5EF4-FFF2-40B4-BE49-F238E27FC236}">
                <a16:creationId xmlns:a16="http://schemas.microsoft.com/office/drawing/2014/main" id="{FC11F4C2-0D22-4F4D-BD66-0C731B6A45E5}"/>
              </a:ext>
            </a:extLst>
          </p:cNvPr>
          <p:cNvSpPr/>
          <p:nvPr/>
        </p:nvSpPr>
        <p:spPr>
          <a:xfrm>
            <a:off x="341002" y="2615397"/>
            <a:ext cx="434525" cy="36100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Action Button: Custom 16">
            <a:hlinkClick r:id="" action="ppaction://noaction" highlightClick="1">
              <a:snd r:embed="rId11" name="9.2.1.2 slide 9 5.wav"/>
            </a:hlinkClick>
            <a:extLst>
              <a:ext uri="{FF2B5EF4-FFF2-40B4-BE49-F238E27FC236}">
                <a16:creationId xmlns:a16="http://schemas.microsoft.com/office/drawing/2014/main" id="{56F7ED73-2D56-473F-9A04-C0627E7A288D}"/>
              </a:ext>
            </a:extLst>
          </p:cNvPr>
          <p:cNvSpPr/>
          <p:nvPr/>
        </p:nvSpPr>
        <p:spPr>
          <a:xfrm>
            <a:off x="336236" y="3054369"/>
            <a:ext cx="434525" cy="36100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5" name="Action Button: Custom 16">
            <a:hlinkClick r:id="" action="ppaction://noaction" highlightClick="1">
              <a:snd r:embed="rId12" name="9.2.1.2 slide 9 6.wav"/>
            </a:hlinkClick>
            <a:extLst>
              <a:ext uri="{FF2B5EF4-FFF2-40B4-BE49-F238E27FC236}">
                <a16:creationId xmlns:a16="http://schemas.microsoft.com/office/drawing/2014/main" id="{EFDD1BC0-0184-429C-9C83-453237FCC8FB}"/>
              </a:ext>
            </a:extLst>
          </p:cNvPr>
          <p:cNvSpPr/>
          <p:nvPr/>
        </p:nvSpPr>
        <p:spPr>
          <a:xfrm>
            <a:off x="341002" y="3493342"/>
            <a:ext cx="434525" cy="36100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6" name="Action Button: Custom 16">
            <a:hlinkClick r:id="" action="ppaction://noaction" highlightClick="1">
              <a:snd r:embed="rId13" name="9.2.1.2 slide 9 7.wav"/>
            </a:hlinkClick>
            <a:extLst>
              <a:ext uri="{FF2B5EF4-FFF2-40B4-BE49-F238E27FC236}">
                <a16:creationId xmlns:a16="http://schemas.microsoft.com/office/drawing/2014/main" id="{99C45E2E-C70F-4635-8A91-C90508033301}"/>
              </a:ext>
            </a:extLst>
          </p:cNvPr>
          <p:cNvSpPr/>
          <p:nvPr/>
        </p:nvSpPr>
        <p:spPr>
          <a:xfrm>
            <a:off x="329254" y="3989830"/>
            <a:ext cx="434525" cy="36100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7" name="Action Button: Custom 16">
            <a:hlinkClick r:id="" action="ppaction://noaction" highlightClick="1">
              <a:snd r:embed="rId14" name="9.2.1.2 slide 9 8.wav"/>
            </a:hlinkClick>
            <a:extLst>
              <a:ext uri="{FF2B5EF4-FFF2-40B4-BE49-F238E27FC236}">
                <a16:creationId xmlns:a16="http://schemas.microsoft.com/office/drawing/2014/main" id="{2C8985AC-E86D-4605-97C9-4FA38A1DDD98}"/>
              </a:ext>
            </a:extLst>
          </p:cNvPr>
          <p:cNvSpPr/>
          <p:nvPr/>
        </p:nvSpPr>
        <p:spPr>
          <a:xfrm>
            <a:off x="341356" y="4484902"/>
            <a:ext cx="434525" cy="36100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8" name="Action Button: Custom 16">
            <a:hlinkClick r:id="" action="ppaction://noaction" highlightClick="1">
              <a:snd r:embed="rId15" name="9.2.1.2 slide 9 9.wav"/>
            </a:hlinkClick>
            <a:extLst>
              <a:ext uri="{FF2B5EF4-FFF2-40B4-BE49-F238E27FC236}">
                <a16:creationId xmlns:a16="http://schemas.microsoft.com/office/drawing/2014/main" id="{6E3D6E8C-657B-4706-9F72-4DF41C1369B8}"/>
              </a:ext>
            </a:extLst>
          </p:cNvPr>
          <p:cNvSpPr/>
          <p:nvPr/>
        </p:nvSpPr>
        <p:spPr>
          <a:xfrm>
            <a:off x="336236" y="4941874"/>
            <a:ext cx="434525" cy="36100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9" name="Action Button: Custom 16">
            <a:hlinkClick r:id="" action="ppaction://noaction" highlightClick="1">
              <a:snd r:embed="rId16" name="9.2.1.2 slide 9 10.wav"/>
            </a:hlinkClick>
            <a:extLst>
              <a:ext uri="{FF2B5EF4-FFF2-40B4-BE49-F238E27FC236}">
                <a16:creationId xmlns:a16="http://schemas.microsoft.com/office/drawing/2014/main" id="{A7054481-64B0-4F58-A6D1-492B461DB14E}"/>
              </a:ext>
            </a:extLst>
          </p:cNvPr>
          <p:cNvSpPr/>
          <p:nvPr/>
        </p:nvSpPr>
        <p:spPr>
          <a:xfrm>
            <a:off x="339963" y="5434042"/>
            <a:ext cx="434525" cy="36100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40" name="Picture 39" descr="A picture containing text, vector graphics&#10;&#10;Description automatically generated">
            <a:extLst>
              <a:ext uri="{FF2B5EF4-FFF2-40B4-BE49-F238E27FC236}">
                <a16:creationId xmlns:a16="http://schemas.microsoft.com/office/drawing/2014/main" id="{1B428B57-FCF0-4033-8027-20AA9A132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6144" y="2139005"/>
            <a:ext cx="365621" cy="376212"/>
          </a:xfrm>
          <a:prstGeom prst="rect">
            <a:avLst/>
          </a:prstGeom>
        </p:spPr>
      </p:pic>
      <p:pic>
        <p:nvPicPr>
          <p:cNvPr id="41" name="Picture 40" descr="A picture containing text, vector graphics&#10;&#10;Description automatically generated">
            <a:extLst>
              <a:ext uri="{FF2B5EF4-FFF2-40B4-BE49-F238E27FC236}">
                <a16:creationId xmlns:a16="http://schemas.microsoft.com/office/drawing/2014/main" id="{1AFE9627-EEF1-4F24-A149-E1756C251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181" y="2590493"/>
            <a:ext cx="365622" cy="373166"/>
          </a:xfrm>
          <a:prstGeom prst="rect">
            <a:avLst/>
          </a:prstGeom>
        </p:spPr>
      </p:pic>
      <p:pic>
        <p:nvPicPr>
          <p:cNvPr id="42" name="Picture 41" descr="A picture containing text, vector graphics&#10;&#10;Description automatically generated">
            <a:extLst>
              <a:ext uri="{FF2B5EF4-FFF2-40B4-BE49-F238E27FC236}">
                <a16:creationId xmlns:a16="http://schemas.microsoft.com/office/drawing/2014/main" id="{874CCEC8-4B1C-479E-86CA-B03841ADA2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310" y="3473202"/>
            <a:ext cx="365622" cy="373166"/>
          </a:xfrm>
          <a:prstGeom prst="rect">
            <a:avLst/>
          </a:prstGeom>
        </p:spPr>
      </p:pic>
      <p:pic>
        <p:nvPicPr>
          <p:cNvPr id="43" name="Picture 42" descr="A picture containing text, vector graphics&#10;&#10;Description automatically generated">
            <a:extLst>
              <a:ext uri="{FF2B5EF4-FFF2-40B4-BE49-F238E27FC236}">
                <a16:creationId xmlns:a16="http://schemas.microsoft.com/office/drawing/2014/main" id="{F018A0CB-C868-4717-B46B-5F7679BA85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6143" y="3037536"/>
            <a:ext cx="365621" cy="376212"/>
          </a:xfrm>
          <a:prstGeom prst="rect">
            <a:avLst/>
          </a:prstGeom>
        </p:spPr>
      </p:pic>
      <p:pic>
        <p:nvPicPr>
          <p:cNvPr id="44" name="Picture 43" descr="A picture containing text, vector graphics&#10;&#10;Description automatically generated">
            <a:extLst>
              <a:ext uri="{FF2B5EF4-FFF2-40B4-BE49-F238E27FC236}">
                <a16:creationId xmlns:a16="http://schemas.microsoft.com/office/drawing/2014/main" id="{2DECF137-948A-435F-8F03-E46A5A383B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66157" y="3989830"/>
            <a:ext cx="365621" cy="376212"/>
          </a:xfrm>
          <a:prstGeom prst="rect">
            <a:avLst/>
          </a:prstGeom>
        </p:spPr>
      </p:pic>
      <p:pic>
        <p:nvPicPr>
          <p:cNvPr id="45" name="Picture 44" descr="A picture containing text, vector graphics&#10;&#10;Description automatically generated">
            <a:extLst>
              <a:ext uri="{FF2B5EF4-FFF2-40B4-BE49-F238E27FC236}">
                <a16:creationId xmlns:a16="http://schemas.microsoft.com/office/drawing/2014/main" id="{F696DBDA-3EEF-46C6-A2AE-40AD2771FE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156" y="4496621"/>
            <a:ext cx="365622" cy="373166"/>
          </a:xfrm>
          <a:prstGeom prst="rect">
            <a:avLst/>
          </a:prstGeom>
        </p:spPr>
      </p:pic>
      <p:pic>
        <p:nvPicPr>
          <p:cNvPr id="46" name="Picture 45" descr="A picture containing text, vector graphics&#10;&#10;Description automatically generated">
            <a:extLst>
              <a:ext uri="{FF2B5EF4-FFF2-40B4-BE49-F238E27FC236}">
                <a16:creationId xmlns:a16="http://schemas.microsoft.com/office/drawing/2014/main" id="{47727BEB-BFB7-433C-BA3E-528A360624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310" y="5409640"/>
            <a:ext cx="365622" cy="373166"/>
          </a:xfrm>
          <a:prstGeom prst="rect">
            <a:avLst/>
          </a:prstGeom>
        </p:spPr>
      </p:pic>
      <p:pic>
        <p:nvPicPr>
          <p:cNvPr id="47" name="Picture 46" descr="A picture containing text, vector graphics&#10;&#10;Description automatically generated">
            <a:extLst>
              <a:ext uri="{FF2B5EF4-FFF2-40B4-BE49-F238E27FC236}">
                <a16:creationId xmlns:a16="http://schemas.microsoft.com/office/drawing/2014/main" id="{617A2883-351E-4801-A1AB-5CFFA26EBD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5181" y="4943664"/>
            <a:ext cx="365621" cy="376212"/>
          </a:xfrm>
          <a:prstGeom prst="rect">
            <a:avLst/>
          </a:prstGeom>
        </p:spPr>
      </p:pic>
      <p:pic>
        <p:nvPicPr>
          <p:cNvPr id="48" name="Picture 47" descr="A picture containing text, vector graphics&#10;&#10;Description automatically generated">
            <a:extLst>
              <a:ext uri="{FF2B5EF4-FFF2-40B4-BE49-F238E27FC236}">
                <a16:creationId xmlns:a16="http://schemas.microsoft.com/office/drawing/2014/main" id="{B4F0B215-20E2-460C-88F7-BEA4BDA828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42497" y="5873379"/>
            <a:ext cx="365621" cy="376212"/>
          </a:xfrm>
          <a:prstGeom prst="rect">
            <a:avLst/>
          </a:prstGeom>
        </p:spPr>
      </p:pic>
      <p:sp>
        <p:nvSpPr>
          <p:cNvPr id="2" name="TextBox 1">
            <a:extLst>
              <a:ext uri="{FF2B5EF4-FFF2-40B4-BE49-F238E27FC236}">
                <a16:creationId xmlns:a16="http://schemas.microsoft.com/office/drawing/2014/main" id="{E2C1D38E-9CE0-4181-84A4-1DD46DA3BF88}"/>
              </a:ext>
            </a:extLst>
          </p:cNvPr>
          <p:cNvSpPr txBox="1"/>
          <p:nvPr/>
        </p:nvSpPr>
        <p:spPr>
          <a:xfrm>
            <a:off x="4496088" y="1078081"/>
            <a:ext cx="883920" cy="400110"/>
          </a:xfrm>
          <a:prstGeom prst="rect">
            <a:avLst/>
          </a:prstGeom>
          <a:noFill/>
        </p:spPr>
        <p:txBody>
          <a:bodyPr wrap="square" rtlCol="0">
            <a:spAutoFit/>
          </a:bodyPr>
          <a:lstStyle/>
          <a:p>
            <a:pPr algn="l"/>
            <a:r>
              <a:rPr lang="en-GB" sz="2000" b="1" dirty="0">
                <a:solidFill>
                  <a:srgbClr val="FE6700"/>
                </a:solidFill>
              </a:rPr>
              <a:t>who</a:t>
            </a:r>
          </a:p>
        </p:txBody>
      </p:sp>
      <p:sp>
        <p:nvSpPr>
          <p:cNvPr id="31" name="TextBox 30">
            <a:extLst>
              <a:ext uri="{FF2B5EF4-FFF2-40B4-BE49-F238E27FC236}">
                <a16:creationId xmlns:a16="http://schemas.microsoft.com/office/drawing/2014/main" id="{B87B23A1-4F7C-4FEC-BD6F-0A64677502E6}"/>
              </a:ext>
            </a:extLst>
          </p:cNvPr>
          <p:cNvSpPr txBox="1"/>
          <p:nvPr/>
        </p:nvSpPr>
        <p:spPr>
          <a:xfrm>
            <a:off x="2080692" y="1485673"/>
            <a:ext cx="883920" cy="400110"/>
          </a:xfrm>
          <a:prstGeom prst="rect">
            <a:avLst/>
          </a:prstGeom>
          <a:noFill/>
        </p:spPr>
        <p:txBody>
          <a:bodyPr wrap="square" rtlCol="0">
            <a:spAutoFit/>
          </a:bodyPr>
          <a:lstStyle/>
          <a:p>
            <a:pPr algn="l"/>
            <a:r>
              <a:rPr lang="en-GB" sz="2000" b="1" dirty="0">
                <a:solidFill>
                  <a:srgbClr val="FE6700"/>
                </a:solidFill>
              </a:rPr>
              <a:t>the</a:t>
            </a:r>
          </a:p>
        </p:txBody>
      </p:sp>
      <p:sp>
        <p:nvSpPr>
          <p:cNvPr id="32" name="TextBox 31">
            <a:extLst>
              <a:ext uri="{FF2B5EF4-FFF2-40B4-BE49-F238E27FC236}">
                <a16:creationId xmlns:a16="http://schemas.microsoft.com/office/drawing/2014/main" id="{7650043D-0D79-406B-AA42-47BE9A9E28A6}"/>
              </a:ext>
            </a:extLst>
          </p:cNvPr>
          <p:cNvSpPr txBox="1"/>
          <p:nvPr/>
        </p:nvSpPr>
        <p:spPr>
          <a:xfrm>
            <a:off x="2987018" y="1485500"/>
            <a:ext cx="1326189" cy="400110"/>
          </a:xfrm>
          <a:prstGeom prst="rect">
            <a:avLst/>
          </a:prstGeom>
          <a:noFill/>
        </p:spPr>
        <p:txBody>
          <a:bodyPr wrap="square" rtlCol="0">
            <a:spAutoFit/>
          </a:bodyPr>
          <a:lstStyle/>
          <a:p>
            <a:pPr algn="l"/>
            <a:r>
              <a:rPr lang="en-GB" sz="2000" b="1" dirty="0">
                <a:solidFill>
                  <a:srgbClr val="FE6700"/>
                </a:solidFill>
              </a:rPr>
              <a:t>who/that</a:t>
            </a:r>
          </a:p>
        </p:txBody>
      </p:sp>
      <p:sp>
        <p:nvSpPr>
          <p:cNvPr id="49" name="TextBox 48">
            <a:extLst>
              <a:ext uri="{FF2B5EF4-FFF2-40B4-BE49-F238E27FC236}">
                <a16:creationId xmlns:a16="http://schemas.microsoft.com/office/drawing/2014/main" id="{FD90A574-6B37-46C7-9060-F7AAE48D4F0E}"/>
              </a:ext>
            </a:extLst>
          </p:cNvPr>
          <p:cNvSpPr txBox="1"/>
          <p:nvPr/>
        </p:nvSpPr>
        <p:spPr>
          <a:xfrm>
            <a:off x="2681557" y="1927001"/>
            <a:ext cx="1067367" cy="400110"/>
          </a:xfrm>
          <a:prstGeom prst="rect">
            <a:avLst/>
          </a:prstGeom>
          <a:noFill/>
        </p:spPr>
        <p:txBody>
          <a:bodyPr wrap="square" rtlCol="0">
            <a:spAutoFit/>
          </a:bodyPr>
          <a:lstStyle/>
          <a:p>
            <a:pPr algn="l"/>
            <a:r>
              <a:rPr lang="en-GB" sz="2000" b="1" dirty="0">
                <a:solidFill>
                  <a:srgbClr val="FE6700"/>
                </a:solidFill>
              </a:rPr>
              <a:t>which</a:t>
            </a:r>
          </a:p>
        </p:txBody>
      </p:sp>
      <p:sp>
        <p:nvSpPr>
          <p:cNvPr id="50" name="TextBox 49">
            <a:extLst>
              <a:ext uri="{FF2B5EF4-FFF2-40B4-BE49-F238E27FC236}">
                <a16:creationId xmlns:a16="http://schemas.microsoft.com/office/drawing/2014/main" id="{820D7108-1EA4-450F-9C64-775A18C405B1}"/>
              </a:ext>
            </a:extLst>
          </p:cNvPr>
          <p:cNvSpPr txBox="1"/>
          <p:nvPr/>
        </p:nvSpPr>
        <p:spPr>
          <a:xfrm>
            <a:off x="1782397" y="2362495"/>
            <a:ext cx="1067367" cy="400110"/>
          </a:xfrm>
          <a:prstGeom prst="rect">
            <a:avLst/>
          </a:prstGeom>
          <a:noFill/>
        </p:spPr>
        <p:txBody>
          <a:bodyPr wrap="square" rtlCol="0">
            <a:spAutoFit/>
          </a:bodyPr>
          <a:lstStyle/>
          <a:p>
            <a:pPr algn="l"/>
            <a:r>
              <a:rPr lang="en-GB" sz="2000" b="1" dirty="0">
                <a:solidFill>
                  <a:srgbClr val="FE6700"/>
                </a:solidFill>
              </a:rPr>
              <a:t>which</a:t>
            </a:r>
          </a:p>
        </p:txBody>
      </p:sp>
      <p:sp>
        <p:nvSpPr>
          <p:cNvPr id="51" name="TextBox 50">
            <a:extLst>
              <a:ext uri="{FF2B5EF4-FFF2-40B4-BE49-F238E27FC236}">
                <a16:creationId xmlns:a16="http://schemas.microsoft.com/office/drawing/2014/main" id="{9D7877B6-A500-48EA-8888-890AA14E7797}"/>
              </a:ext>
            </a:extLst>
          </p:cNvPr>
          <p:cNvSpPr txBox="1"/>
          <p:nvPr/>
        </p:nvSpPr>
        <p:spPr>
          <a:xfrm>
            <a:off x="5094555" y="2327111"/>
            <a:ext cx="1067367" cy="400110"/>
          </a:xfrm>
          <a:prstGeom prst="rect">
            <a:avLst/>
          </a:prstGeom>
          <a:noFill/>
        </p:spPr>
        <p:txBody>
          <a:bodyPr wrap="square" rtlCol="0">
            <a:spAutoFit/>
          </a:bodyPr>
          <a:lstStyle/>
          <a:p>
            <a:pPr algn="l"/>
            <a:r>
              <a:rPr lang="en-GB" sz="2000" b="1" dirty="0">
                <a:solidFill>
                  <a:srgbClr val="FE6700"/>
                </a:solidFill>
              </a:rPr>
              <a:t>The</a:t>
            </a:r>
          </a:p>
        </p:txBody>
      </p:sp>
      <p:sp>
        <p:nvSpPr>
          <p:cNvPr id="52" name="TextBox 51">
            <a:extLst>
              <a:ext uri="{FF2B5EF4-FFF2-40B4-BE49-F238E27FC236}">
                <a16:creationId xmlns:a16="http://schemas.microsoft.com/office/drawing/2014/main" id="{C4346CBA-8537-4FE6-B940-310E61328D51}"/>
              </a:ext>
            </a:extLst>
          </p:cNvPr>
          <p:cNvSpPr txBox="1"/>
          <p:nvPr/>
        </p:nvSpPr>
        <p:spPr>
          <a:xfrm>
            <a:off x="5949269" y="2362495"/>
            <a:ext cx="1451152" cy="400110"/>
          </a:xfrm>
          <a:prstGeom prst="rect">
            <a:avLst/>
          </a:prstGeom>
          <a:noFill/>
        </p:spPr>
        <p:txBody>
          <a:bodyPr wrap="square" rtlCol="0">
            <a:spAutoFit/>
          </a:bodyPr>
          <a:lstStyle/>
          <a:p>
            <a:pPr algn="l"/>
            <a:r>
              <a:rPr lang="en-GB" sz="2000" b="1" dirty="0">
                <a:solidFill>
                  <a:srgbClr val="FE6700"/>
                </a:solidFill>
              </a:rPr>
              <a:t>who/that</a:t>
            </a:r>
          </a:p>
        </p:txBody>
      </p:sp>
      <p:sp>
        <p:nvSpPr>
          <p:cNvPr id="53" name="TextBox 52">
            <a:extLst>
              <a:ext uri="{FF2B5EF4-FFF2-40B4-BE49-F238E27FC236}">
                <a16:creationId xmlns:a16="http://schemas.microsoft.com/office/drawing/2014/main" id="{EC2CDEBC-7D58-49E3-B696-279F9B06555D}"/>
              </a:ext>
            </a:extLst>
          </p:cNvPr>
          <p:cNvSpPr txBox="1"/>
          <p:nvPr/>
        </p:nvSpPr>
        <p:spPr>
          <a:xfrm>
            <a:off x="3017382" y="2810020"/>
            <a:ext cx="1067367" cy="400110"/>
          </a:xfrm>
          <a:prstGeom prst="rect">
            <a:avLst/>
          </a:prstGeom>
          <a:noFill/>
        </p:spPr>
        <p:txBody>
          <a:bodyPr wrap="square" rtlCol="0">
            <a:spAutoFit/>
          </a:bodyPr>
          <a:lstStyle/>
          <a:p>
            <a:pPr algn="l"/>
            <a:r>
              <a:rPr lang="en-GB" sz="2000" b="1" dirty="0">
                <a:solidFill>
                  <a:srgbClr val="FE6700"/>
                </a:solidFill>
              </a:rPr>
              <a:t>the</a:t>
            </a:r>
          </a:p>
        </p:txBody>
      </p:sp>
      <p:sp>
        <p:nvSpPr>
          <p:cNvPr id="54" name="TextBox 53">
            <a:extLst>
              <a:ext uri="{FF2B5EF4-FFF2-40B4-BE49-F238E27FC236}">
                <a16:creationId xmlns:a16="http://schemas.microsoft.com/office/drawing/2014/main" id="{E533A036-22F0-46DA-9FC5-1724F7775976}"/>
              </a:ext>
            </a:extLst>
          </p:cNvPr>
          <p:cNvSpPr txBox="1"/>
          <p:nvPr/>
        </p:nvSpPr>
        <p:spPr>
          <a:xfrm>
            <a:off x="3993143" y="2825532"/>
            <a:ext cx="1387042" cy="400110"/>
          </a:xfrm>
          <a:prstGeom prst="rect">
            <a:avLst/>
          </a:prstGeom>
          <a:noFill/>
        </p:spPr>
        <p:txBody>
          <a:bodyPr wrap="square" rtlCol="0">
            <a:spAutoFit/>
          </a:bodyPr>
          <a:lstStyle/>
          <a:p>
            <a:pPr algn="l"/>
            <a:r>
              <a:rPr lang="en-GB" sz="2000" b="1" dirty="0">
                <a:solidFill>
                  <a:srgbClr val="FE6700"/>
                </a:solidFill>
              </a:rPr>
              <a:t>who/that</a:t>
            </a:r>
          </a:p>
        </p:txBody>
      </p:sp>
      <p:sp>
        <p:nvSpPr>
          <p:cNvPr id="55" name="TextBox 54">
            <a:extLst>
              <a:ext uri="{FF2B5EF4-FFF2-40B4-BE49-F238E27FC236}">
                <a16:creationId xmlns:a16="http://schemas.microsoft.com/office/drawing/2014/main" id="{C730323D-F54D-4A3D-875B-348ABB054D17}"/>
              </a:ext>
            </a:extLst>
          </p:cNvPr>
          <p:cNvSpPr txBox="1"/>
          <p:nvPr/>
        </p:nvSpPr>
        <p:spPr>
          <a:xfrm>
            <a:off x="1460950" y="3202688"/>
            <a:ext cx="1067367" cy="400110"/>
          </a:xfrm>
          <a:prstGeom prst="rect">
            <a:avLst/>
          </a:prstGeom>
          <a:noFill/>
        </p:spPr>
        <p:txBody>
          <a:bodyPr wrap="square" rtlCol="0">
            <a:spAutoFit/>
          </a:bodyPr>
          <a:lstStyle/>
          <a:p>
            <a:pPr algn="l"/>
            <a:r>
              <a:rPr lang="en-GB" sz="2000" b="1" dirty="0">
                <a:solidFill>
                  <a:srgbClr val="FE6700"/>
                </a:solidFill>
              </a:rPr>
              <a:t>The</a:t>
            </a:r>
          </a:p>
        </p:txBody>
      </p:sp>
      <p:sp>
        <p:nvSpPr>
          <p:cNvPr id="56" name="TextBox 55">
            <a:extLst>
              <a:ext uri="{FF2B5EF4-FFF2-40B4-BE49-F238E27FC236}">
                <a16:creationId xmlns:a16="http://schemas.microsoft.com/office/drawing/2014/main" id="{DD0F40E6-26DE-4C46-95FF-5710C78FAA85}"/>
              </a:ext>
            </a:extLst>
          </p:cNvPr>
          <p:cNvSpPr txBox="1"/>
          <p:nvPr/>
        </p:nvSpPr>
        <p:spPr>
          <a:xfrm>
            <a:off x="2364018" y="3235761"/>
            <a:ext cx="1384906" cy="400110"/>
          </a:xfrm>
          <a:prstGeom prst="rect">
            <a:avLst/>
          </a:prstGeom>
          <a:noFill/>
        </p:spPr>
        <p:txBody>
          <a:bodyPr wrap="square" rtlCol="0">
            <a:spAutoFit/>
          </a:bodyPr>
          <a:lstStyle/>
          <a:p>
            <a:pPr algn="l"/>
            <a:r>
              <a:rPr lang="en-GB" sz="2000" b="1" dirty="0">
                <a:solidFill>
                  <a:srgbClr val="FE6700"/>
                </a:solidFill>
              </a:rPr>
              <a:t>who/that</a:t>
            </a:r>
          </a:p>
        </p:txBody>
      </p:sp>
      <p:sp>
        <p:nvSpPr>
          <p:cNvPr id="57" name="TextBox 56">
            <a:extLst>
              <a:ext uri="{FF2B5EF4-FFF2-40B4-BE49-F238E27FC236}">
                <a16:creationId xmlns:a16="http://schemas.microsoft.com/office/drawing/2014/main" id="{4E109E1B-78DC-4053-B4DC-2443A635FF5C}"/>
              </a:ext>
            </a:extLst>
          </p:cNvPr>
          <p:cNvSpPr txBox="1"/>
          <p:nvPr/>
        </p:nvSpPr>
        <p:spPr>
          <a:xfrm>
            <a:off x="5940434" y="3661970"/>
            <a:ext cx="1067367" cy="400110"/>
          </a:xfrm>
          <a:prstGeom prst="rect">
            <a:avLst/>
          </a:prstGeom>
          <a:noFill/>
        </p:spPr>
        <p:txBody>
          <a:bodyPr wrap="square" rtlCol="0">
            <a:spAutoFit/>
          </a:bodyPr>
          <a:lstStyle/>
          <a:p>
            <a:pPr algn="l"/>
            <a:r>
              <a:rPr lang="en-GB" sz="2000" b="1" dirty="0">
                <a:solidFill>
                  <a:srgbClr val="FE6700"/>
                </a:solidFill>
              </a:rPr>
              <a:t>the</a:t>
            </a:r>
          </a:p>
        </p:txBody>
      </p:sp>
      <p:sp>
        <p:nvSpPr>
          <p:cNvPr id="58" name="TextBox 57">
            <a:extLst>
              <a:ext uri="{FF2B5EF4-FFF2-40B4-BE49-F238E27FC236}">
                <a16:creationId xmlns:a16="http://schemas.microsoft.com/office/drawing/2014/main" id="{73BAA424-3895-4555-B884-65C91FF931D8}"/>
              </a:ext>
            </a:extLst>
          </p:cNvPr>
          <p:cNvSpPr txBox="1"/>
          <p:nvPr/>
        </p:nvSpPr>
        <p:spPr>
          <a:xfrm>
            <a:off x="6674845" y="3681008"/>
            <a:ext cx="2319079" cy="400110"/>
          </a:xfrm>
          <a:prstGeom prst="rect">
            <a:avLst/>
          </a:prstGeom>
          <a:noFill/>
        </p:spPr>
        <p:txBody>
          <a:bodyPr wrap="square" rtlCol="0">
            <a:spAutoFit/>
          </a:bodyPr>
          <a:lstStyle/>
          <a:p>
            <a:pPr algn="l"/>
            <a:r>
              <a:rPr lang="en-GB" sz="2000" b="1" dirty="0">
                <a:solidFill>
                  <a:srgbClr val="FE6700"/>
                </a:solidFill>
              </a:rPr>
              <a:t>that/which</a:t>
            </a:r>
          </a:p>
        </p:txBody>
      </p:sp>
      <p:sp>
        <p:nvSpPr>
          <p:cNvPr id="59" name="TextBox 58">
            <a:extLst>
              <a:ext uri="{FF2B5EF4-FFF2-40B4-BE49-F238E27FC236}">
                <a16:creationId xmlns:a16="http://schemas.microsoft.com/office/drawing/2014/main" id="{54DE11D4-9630-479E-80EC-574DD474AA12}"/>
              </a:ext>
            </a:extLst>
          </p:cNvPr>
          <p:cNvSpPr txBox="1"/>
          <p:nvPr/>
        </p:nvSpPr>
        <p:spPr>
          <a:xfrm>
            <a:off x="9748050" y="3661970"/>
            <a:ext cx="1463929" cy="400110"/>
          </a:xfrm>
          <a:prstGeom prst="rect">
            <a:avLst/>
          </a:prstGeom>
          <a:noFill/>
        </p:spPr>
        <p:txBody>
          <a:bodyPr wrap="square" rtlCol="0">
            <a:spAutoFit/>
          </a:bodyPr>
          <a:lstStyle/>
          <a:p>
            <a:pPr algn="l"/>
            <a:r>
              <a:rPr lang="en-GB" sz="2000" b="1" dirty="0">
                <a:solidFill>
                  <a:srgbClr val="FE6700"/>
                </a:solidFill>
              </a:rPr>
              <a:t>who/that</a:t>
            </a:r>
          </a:p>
        </p:txBody>
      </p:sp>
      <p:sp>
        <p:nvSpPr>
          <p:cNvPr id="60" name="TextBox 59">
            <a:extLst>
              <a:ext uri="{FF2B5EF4-FFF2-40B4-BE49-F238E27FC236}">
                <a16:creationId xmlns:a16="http://schemas.microsoft.com/office/drawing/2014/main" id="{7C35F594-837E-402B-A1EC-5B62EF7F8CB1}"/>
              </a:ext>
            </a:extLst>
          </p:cNvPr>
          <p:cNvSpPr txBox="1"/>
          <p:nvPr/>
        </p:nvSpPr>
        <p:spPr>
          <a:xfrm>
            <a:off x="3111704" y="4391515"/>
            <a:ext cx="1067367" cy="400110"/>
          </a:xfrm>
          <a:prstGeom prst="rect">
            <a:avLst/>
          </a:prstGeom>
          <a:noFill/>
        </p:spPr>
        <p:txBody>
          <a:bodyPr wrap="square" rtlCol="0">
            <a:spAutoFit/>
          </a:bodyPr>
          <a:lstStyle/>
          <a:p>
            <a:pPr algn="ctr"/>
            <a:r>
              <a:rPr lang="en-GB" sz="2000" b="1" dirty="0">
                <a:solidFill>
                  <a:srgbClr val="FE6700"/>
                </a:solidFill>
              </a:rPr>
              <a:t>the</a:t>
            </a:r>
          </a:p>
        </p:txBody>
      </p:sp>
      <p:sp>
        <p:nvSpPr>
          <p:cNvPr id="61" name="TextBox 60">
            <a:extLst>
              <a:ext uri="{FF2B5EF4-FFF2-40B4-BE49-F238E27FC236}">
                <a16:creationId xmlns:a16="http://schemas.microsoft.com/office/drawing/2014/main" id="{05844170-37A7-40AB-A732-F58B7ED1DB49}"/>
              </a:ext>
            </a:extLst>
          </p:cNvPr>
          <p:cNvSpPr txBox="1"/>
          <p:nvPr/>
        </p:nvSpPr>
        <p:spPr>
          <a:xfrm>
            <a:off x="4656447" y="4391515"/>
            <a:ext cx="1067367" cy="400110"/>
          </a:xfrm>
          <a:prstGeom prst="rect">
            <a:avLst/>
          </a:prstGeom>
          <a:noFill/>
        </p:spPr>
        <p:txBody>
          <a:bodyPr wrap="square" rtlCol="0">
            <a:spAutoFit/>
          </a:bodyPr>
          <a:lstStyle/>
          <a:p>
            <a:pPr algn="ctr"/>
            <a:r>
              <a:rPr lang="en-GB" sz="2000" b="1" dirty="0">
                <a:solidFill>
                  <a:srgbClr val="FE6700"/>
                </a:solidFill>
              </a:rPr>
              <a:t>who</a:t>
            </a:r>
          </a:p>
        </p:txBody>
      </p:sp>
      <p:sp>
        <p:nvSpPr>
          <p:cNvPr id="62" name="TextBox 61">
            <a:extLst>
              <a:ext uri="{FF2B5EF4-FFF2-40B4-BE49-F238E27FC236}">
                <a16:creationId xmlns:a16="http://schemas.microsoft.com/office/drawing/2014/main" id="{1C5DDA4B-4AD5-45EE-AD42-5EBD7E7ACD19}"/>
              </a:ext>
            </a:extLst>
          </p:cNvPr>
          <p:cNvSpPr txBox="1"/>
          <p:nvPr/>
        </p:nvSpPr>
        <p:spPr>
          <a:xfrm>
            <a:off x="3141921" y="4845910"/>
            <a:ext cx="1067367" cy="400110"/>
          </a:xfrm>
          <a:prstGeom prst="rect">
            <a:avLst/>
          </a:prstGeom>
          <a:noFill/>
        </p:spPr>
        <p:txBody>
          <a:bodyPr wrap="square" rtlCol="0">
            <a:spAutoFit/>
          </a:bodyPr>
          <a:lstStyle/>
          <a:p>
            <a:pPr algn="ctr"/>
            <a:r>
              <a:rPr lang="en-GB" sz="2000" b="1" dirty="0">
                <a:solidFill>
                  <a:srgbClr val="FE6700"/>
                </a:solidFill>
              </a:rPr>
              <a:t>who</a:t>
            </a:r>
          </a:p>
        </p:txBody>
      </p:sp>
      <p:sp>
        <p:nvSpPr>
          <p:cNvPr id="63" name="TextBox 62">
            <a:extLst>
              <a:ext uri="{FF2B5EF4-FFF2-40B4-BE49-F238E27FC236}">
                <a16:creationId xmlns:a16="http://schemas.microsoft.com/office/drawing/2014/main" id="{286393B4-B25B-4881-94AF-D62B8266287F}"/>
              </a:ext>
            </a:extLst>
          </p:cNvPr>
          <p:cNvSpPr txBox="1"/>
          <p:nvPr/>
        </p:nvSpPr>
        <p:spPr>
          <a:xfrm>
            <a:off x="6056401" y="5246020"/>
            <a:ext cx="1067367" cy="400110"/>
          </a:xfrm>
          <a:prstGeom prst="rect">
            <a:avLst/>
          </a:prstGeom>
          <a:noFill/>
        </p:spPr>
        <p:txBody>
          <a:bodyPr wrap="square" rtlCol="0">
            <a:spAutoFit/>
          </a:bodyPr>
          <a:lstStyle/>
          <a:p>
            <a:pPr algn="ctr"/>
            <a:r>
              <a:rPr lang="en-GB" sz="2000" b="1" dirty="0">
                <a:solidFill>
                  <a:srgbClr val="FE6700"/>
                </a:solidFill>
              </a:rPr>
              <a:t>the</a:t>
            </a:r>
          </a:p>
        </p:txBody>
      </p:sp>
      <p:sp>
        <p:nvSpPr>
          <p:cNvPr id="64" name="TextBox 63">
            <a:extLst>
              <a:ext uri="{FF2B5EF4-FFF2-40B4-BE49-F238E27FC236}">
                <a16:creationId xmlns:a16="http://schemas.microsoft.com/office/drawing/2014/main" id="{B0A813CE-D146-4280-B45E-16085BB64C5E}"/>
              </a:ext>
            </a:extLst>
          </p:cNvPr>
          <p:cNvSpPr txBox="1"/>
          <p:nvPr/>
        </p:nvSpPr>
        <p:spPr>
          <a:xfrm>
            <a:off x="9143432" y="5246020"/>
            <a:ext cx="1067367" cy="400110"/>
          </a:xfrm>
          <a:prstGeom prst="rect">
            <a:avLst/>
          </a:prstGeom>
          <a:noFill/>
        </p:spPr>
        <p:txBody>
          <a:bodyPr wrap="square" rtlCol="0">
            <a:spAutoFit/>
          </a:bodyPr>
          <a:lstStyle/>
          <a:p>
            <a:pPr algn="ctr"/>
            <a:r>
              <a:rPr lang="en-GB" sz="2000" b="1" dirty="0">
                <a:solidFill>
                  <a:srgbClr val="FE6700"/>
                </a:solidFill>
              </a:rPr>
              <a:t>who</a:t>
            </a:r>
          </a:p>
        </p:txBody>
      </p:sp>
      <p:sp>
        <p:nvSpPr>
          <p:cNvPr id="65" name="TextBox 64">
            <a:extLst>
              <a:ext uri="{FF2B5EF4-FFF2-40B4-BE49-F238E27FC236}">
                <a16:creationId xmlns:a16="http://schemas.microsoft.com/office/drawing/2014/main" id="{90157800-3CF7-4624-92E8-5EB1E53FB1E9}"/>
              </a:ext>
            </a:extLst>
          </p:cNvPr>
          <p:cNvSpPr txBox="1"/>
          <p:nvPr/>
        </p:nvSpPr>
        <p:spPr>
          <a:xfrm>
            <a:off x="5522717" y="5721445"/>
            <a:ext cx="1067367" cy="400110"/>
          </a:xfrm>
          <a:prstGeom prst="rect">
            <a:avLst/>
          </a:prstGeom>
          <a:noFill/>
        </p:spPr>
        <p:txBody>
          <a:bodyPr wrap="square" rtlCol="0">
            <a:spAutoFit/>
          </a:bodyPr>
          <a:lstStyle/>
          <a:p>
            <a:pPr algn="ctr"/>
            <a:r>
              <a:rPr lang="en-GB" sz="2000" b="1" dirty="0">
                <a:solidFill>
                  <a:srgbClr val="FE6700"/>
                </a:solidFill>
              </a:rPr>
              <a:t>which</a:t>
            </a:r>
          </a:p>
        </p:txBody>
      </p:sp>
      <p:sp>
        <p:nvSpPr>
          <p:cNvPr id="66" name="TextBox 65">
            <a:extLst>
              <a:ext uri="{FF2B5EF4-FFF2-40B4-BE49-F238E27FC236}">
                <a16:creationId xmlns:a16="http://schemas.microsoft.com/office/drawing/2014/main" id="{BF8C3FD1-BA8A-4FC5-97D0-E577D4A77546}"/>
              </a:ext>
            </a:extLst>
          </p:cNvPr>
          <p:cNvSpPr txBox="1"/>
          <p:nvPr/>
        </p:nvSpPr>
        <p:spPr>
          <a:xfrm>
            <a:off x="7007801" y="5686275"/>
            <a:ext cx="1626070" cy="400110"/>
          </a:xfrm>
          <a:prstGeom prst="rect">
            <a:avLst/>
          </a:prstGeom>
          <a:noFill/>
        </p:spPr>
        <p:txBody>
          <a:bodyPr wrap="square" rtlCol="0">
            <a:spAutoFit/>
          </a:bodyPr>
          <a:lstStyle/>
          <a:p>
            <a:pPr algn="ctr"/>
            <a:r>
              <a:rPr lang="en-GB" sz="2000" b="1" dirty="0">
                <a:solidFill>
                  <a:srgbClr val="FE6700"/>
                </a:solidFill>
              </a:rPr>
              <a:t>which/who</a:t>
            </a:r>
          </a:p>
        </p:txBody>
      </p:sp>
    </p:spTree>
    <p:extLst>
      <p:ext uri="{BB962C8B-B14F-4D97-AF65-F5344CB8AC3E}">
        <p14:creationId xmlns:p14="http://schemas.microsoft.com/office/powerpoint/2010/main" val="120321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2"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6033</TotalTime>
  <Words>7608</Words>
  <Application>Microsoft Office PowerPoint</Application>
  <PresentationFormat>Widescreen</PresentationFormat>
  <Paragraphs>878</Paragraphs>
  <Slides>30</Slides>
  <Notes>30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Century Gothic</vt:lpstr>
      <vt:lpstr>Times New Roman</vt:lpstr>
      <vt:lpstr>Wingdings</vt:lpstr>
      <vt:lpstr>1_Office Theme</vt:lpstr>
      <vt:lpstr>5_Office Theme</vt:lpstr>
      <vt:lpstr>Defining and describing</vt:lpstr>
      <vt:lpstr>Phonetik</vt:lpstr>
      <vt:lpstr>Phonetik</vt:lpstr>
      <vt:lpstr>Vokabeln</vt:lpstr>
      <vt:lpstr>Vokabeln</vt:lpstr>
      <vt:lpstr>Relativsätze</vt:lpstr>
      <vt:lpstr>Wer ist das?</vt:lpstr>
      <vt:lpstr>Wer versus der/die/das</vt:lpstr>
      <vt:lpstr>Wer ist das?</vt:lpstr>
      <vt:lpstr>Onkel Heinrich erzählt [1/3]</vt:lpstr>
      <vt:lpstr>Onkel Heinrich erzählt [2/3]</vt:lpstr>
      <vt:lpstr>Onkel Heinrich erzählt [3/3]</vt:lpstr>
      <vt:lpstr>Welcher Gegenstand?</vt:lpstr>
      <vt:lpstr>Welcher Gegenstand?</vt:lpstr>
      <vt:lpstr>Defining and describing</vt:lpstr>
      <vt:lpstr>Phonetik</vt:lpstr>
      <vt:lpstr>Theater 1/5</vt:lpstr>
      <vt:lpstr>Theater 2/5</vt:lpstr>
      <vt:lpstr>Theater 1/5</vt:lpstr>
      <vt:lpstr>Theater 2/5</vt:lpstr>
      <vt:lpstr>Relativsätze</vt:lpstr>
      <vt:lpstr>eine Theatershow</vt:lpstr>
      <vt:lpstr>Theater 3/5</vt:lpstr>
      <vt:lpstr>Theater 4/5</vt:lpstr>
      <vt:lpstr>Theater 5/5</vt:lpstr>
      <vt:lpstr>Zwei Designs</vt:lpstr>
      <vt:lpstr>Partner A</vt:lpstr>
      <vt:lpstr>Partner B</vt:lpstr>
      <vt:lpstr>Antworten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Stephen Owen</cp:lastModifiedBy>
  <cp:revision>101</cp:revision>
  <dcterms:created xsi:type="dcterms:W3CDTF">2020-07-18T21:51:12Z</dcterms:created>
  <dcterms:modified xsi:type="dcterms:W3CDTF">2021-09-13T08:10:03Z</dcterms:modified>
</cp:coreProperties>
</file>