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0"/>
  </p:notesMasterIdLst>
  <p:sldIdLst>
    <p:sldId id="257" r:id="rId3"/>
    <p:sldId id="263" r:id="rId4"/>
    <p:sldId id="264" r:id="rId5"/>
    <p:sldId id="265" r:id="rId6"/>
    <p:sldId id="266" r:id="rId7"/>
    <p:sldId id="261" r:id="rId8"/>
    <p:sldId id="259"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65278" autoAdjust="0"/>
  </p:normalViewPr>
  <p:slideViewPr>
    <p:cSldViewPr snapToGrid="0" showGuides="1">
      <p:cViewPr varScale="1">
        <p:scale>
          <a:sx n="72" d="100"/>
          <a:sy n="72" d="100"/>
        </p:scale>
        <p:origin x="192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9510BC-F43F-4A85-92B6-819E4D3D6D43}" type="datetimeFigureOut">
              <a:rPr lang="en-GB" smtClean="0"/>
              <a:t>18/06/2019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DA1E7-6A8E-43FB-9679-2FE7B9D6D166}" type="slidenum">
              <a:rPr lang="en-GB" smtClean="0"/>
              <a:t>‹#›</a:t>
            </a:fld>
            <a:endParaRPr lang="en-GB"/>
          </a:p>
        </p:txBody>
      </p:sp>
    </p:spTree>
    <p:extLst>
      <p:ext uri="{BB962C8B-B14F-4D97-AF65-F5344CB8AC3E}">
        <p14:creationId xmlns:p14="http://schemas.microsoft.com/office/powerpoint/2010/main" val="1522428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pictures selected are available</a:t>
            </a:r>
            <a:r>
              <a:rPr lang="en-GB" baseline="0" dirty="0" smtClean="0"/>
              <a:t> under a Creative Common license, no attribution required.</a:t>
            </a:r>
            <a:br>
              <a:rPr lang="en-GB" baseline="0" dirty="0" smtClean="0"/>
            </a:br>
            <a:r>
              <a:rPr lang="en-GB" baseline="0" dirty="0" smtClean="0"/>
              <a:t>This is the first 10-minute phonics sequence for the sound ‘au’</a:t>
            </a:r>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34769096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Introduce</a:t>
            </a:r>
            <a:r>
              <a:rPr lang="en-GB" baseline="0" dirty="0" smtClean="0"/>
              <a:t> and elicit the pronunciation of the individual </a:t>
            </a:r>
            <a:r>
              <a:rPr lang="en-GB" b="1" baseline="0" dirty="0" smtClean="0"/>
              <a:t>SSC ‘AU’ </a:t>
            </a:r>
            <a:r>
              <a:rPr lang="en-GB" baseline="0" dirty="0" smtClean="0"/>
              <a:t>and then present and practise the pronunciation of the </a:t>
            </a:r>
            <a:r>
              <a:rPr lang="en-GB" b="1" baseline="0" dirty="0" smtClean="0"/>
              <a:t>source word ‘gauche’.</a:t>
            </a:r>
            <a:r>
              <a:rPr lang="en-GB" baseline="0" dirty="0" smtClean="0"/>
              <a:t/>
            </a:r>
            <a:br>
              <a:rPr lang="en-GB" baseline="0" dirty="0" smtClean="0"/>
            </a:br>
            <a:r>
              <a:rPr lang="en-GB" dirty="0" smtClean="0"/>
              <a:t>A possible gesture for this </a:t>
            </a:r>
            <a:r>
              <a:rPr lang="en-GB" b="1" dirty="0" smtClean="0"/>
              <a:t>source</a:t>
            </a:r>
            <a:r>
              <a:rPr lang="en-GB" dirty="0" smtClean="0"/>
              <a:t> word</a:t>
            </a:r>
            <a:r>
              <a:rPr lang="en-GB" baseline="0" dirty="0" smtClean="0"/>
              <a:t> </a:t>
            </a:r>
            <a:r>
              <a:rPr lang="en-GB" dirty="0" smtClean="0"/>
              <a:t>would be to point to</a:t>
            </a:r>
            <a:r>
              <a:rPr lang="en-GB" baseline="0" dirty="0" smtClean="0"/>
              <a:t> the students’ left (teacher’s right!) to indicate this direction.</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2835763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Repeat</a:t>
            </a:r>
            <a:r>
              <a:rPr lang="en-GB" baseline="0" dirty="0" smtClean="0"/>
              <a:t> the ‘au’ sound and elicit the source word.</a:t>
            </a:r>
            <a:endParaRPr lang="en-GB" dirty="0" smtClean="0"/>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65216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Recap </a:t>
            </a:r>
            <a:r>
              <a:rPr lang="en-GB" b="1" baseline="0" dirty="0" smtClean="0"/>
              <a:t>individual SSC ‘AU’ </a:t>
            </a:r>
            <a:r>
              <a:rPr lang="en-GB" baseline="0" dirty="0" smtClean="0"/>
              <a:t>and then the </a:t>
            </a:r>
            <a:r>
              <a:rPr lang="en-GB" b="1" baseline="0" dirty="0" smtClean="0"/>
              <a:t>source</a:t>
            </a:r>
            <a:r>
              <a:rPr lang="en-GB" baseline="0" dirty="0" smtClean="0"/>
              <a:t> word again (with gesture, if using).</a:t>
            </a:r>
            <a:br>
              <a:rPr lang="en-GB" baseline="0" dirty="0" smtClean="0"/>
            </a:br>
            <a:r>
              <a:rPr lang="en-GB" baseline="0" dirty="0" smtClean="0"/>
              <a:t>Then present and elicit the pronunciation of the five </a:t>
            </a:r>
            <a:r>
              <a:rPr lang="en-GB" b="1" baseline="0" dirty="0" smtClean="0"/>
              <a:t>cluster</a:t>
            </a:r>
            <a:r>
              <a:rPr lang="en-GB" baseline="0" dirty="0" smtClean="0"/>
              <a:t> words.</a:t>
            </a:r>
            <a:br>
              <a:rPr lang="en-GB" baseline="0" dirty="0" smtClean="0"/>
            </a:br>
            <a:r>
              <a:rPr lang="en-GB" baseline="0" dirty="0" smtClean="0"/>
              <a:t>The cluster words have been chosen for their high-frequency, from a range of word classes, with the SSC (where possible) positioned within a variety of syllables within the words(e.g. initial, 2</a:t>
            </a:r>
            <a:r>
              <a:rPr lang="en-GB" baseline="30000" dirty="0" smtClean="0"/>
              <a:t>nd</a:t>
            </a:r>
            <a:r>
              <a:rPr lang="en-GB" baseline="0" dirty="0" smtClean="0"/>
              <a:t>, final etc..) and additionally, we have tried to use words that build cumulatively on previously taught SSCs (see the Phonics Teaching Sequence document) and do not include new SSCs.  Where new SSCs are used, they are often consonants which have a similar symbol-sound correspondence in English.</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Word frequency rankings (1 is the most common word in French): </a:t>
            </a:r>
            <a:br>
              <a:rPr lang="en-GB" baseline="0" dirty="0" smtClean="0"/>
            </a:br>
            <a:r>
              <a:rPr lang="en-GB" b="1" baseline="0" dirty="0" smtClean="0"/>
              <a:t>gauche </a:t>
            </a:r>
            <a:r>
              <a:rPr lang="en-GB" baseline="0" dirty="0" smtClean="0"/>
              <a:t>[607]; </a:t>
            </a:r>
            <a:r>
              <a:rPr lang="en-GB" b="1" baseline="0" dirty="0" err="1" smtClean="0"/>
              <a:t>aussi</a:t>
            </a:r>
            <a:r>
              <a:rPr lang="en-GB" baseline="0" dirty="0" smtClean="0"/>
              <a:t> [44]; </a:t>
            </a:r>
            <a:r>
              <a:rPr lang="en-GB" b="1" baseline="0" dirty="0" smtClean="0"/>
              <a:t>faux</a:t>
            </a:r>
            <a:r>
              <a:rPr lang="en-GB" b="0" baseline="0" dirty="0" smtClean="0"/>
              <a:t>[555]</a:t>
            </a:r>
            <a:r>
              <a:rPr lang="en-GB" baseline="0" dirty="0" smtClean="0"/>
              <a:t> </a:t>
            </a:r>
            <a:r>
              <a:rPr lang="en-GB" b="1" baseline="0" dirty="0" smtClean="0"/>
              <a:t>photo</a:t>
            </a:r>
            <a:r>
              <a:rPr lang="en-GB" baseline="0" dirty="0" smtClean="0"/>
              <a:t> [1412]; </a:t>
            </a:r>
            <a:r>
              <a:rPr lang="en-GB" b="1" baseline="0" dirty="0" smtClean="0"/>
              <a:t>beau</a:t>
            </a:r>
            <a:r>
              <a:rPr lang="en-GB" baseline="0" dirty="0" smtClean="0"/>
              <a:t> [393]; </a:t>
            </a:r>
            <a:r>
              <a:rPr lang="en-GB" b="1" baseline="0" dirty="0" smtClean="0"/>
              <a:t>eau</a:t>
            </a:r>
            <a:r>
              <a:rPr lang="en-GB" baseline="0" dirty="0" smtClean="0"/>
              <a:t> [475]</a:t>
            </a:r>
            <a:r>
              <a:rPr lang="en-GB" sz="1200" kern="1200" dirty="0" smtClean="0">
                <a:solidFill>
                  <a:schemeClr val="tx1"/>
                </a:solidFill>
                <a:effectLst/>
                <a:ea typeface="+mn-ea"/>
                <a:cs typeface="+mn-cs"/>
              </a:rPr>
              <a:t/>
            </a:r>
            <a:br>
              <a:rPr lang="en-GB" sz="1200" kern="1200" dirty="0" smtClean="0">
                <a:solidFill>
                  <a:schemeClr val="tx1"/>
                </a:solidFill>
                <a:effectLst/>
                <a:ea typeface="+mn-ea"/>
                <a:cs typeface="+mn-cs"/>
              </a:rPr>
            </a:br>
            <a:r>
              <a:rPr lang="de-DE" sz="1200" b="0" i="0" kern="1200" dirty="0" smtClean="0">
                <a:solidFill>
                  <a:schemeClr val="tx1"/>
                </a:solidFill>
                <a:effectLst/>
                <a:ea typeface="+mn-ea"/>
                <a:cs typeface="+mn-cs"/>
              </a:rPr>
              <a:t>Source: </a:t>
            </a:r>
            <a:r>
              <a:rPr lang="en-GB" sz="1200" kern="1200" dirty="0" err="1" smtClean="0">
                <a:solidFill>
                  <a:schemeClr val="tx1"/>
                </a:solidFill>
                <a:effectLst/>
                <a:ea typeface="+mn-ea"/>
                <a:cs typeface="+mn-cs"/>
              </a:rPr>
              <a:t>Londsale</a:t>
            </a:r>
            <a:r>
              <a:rPr lang="en-GB" sz="1200" kern="1200" dirty="0" smtClean="0">
                <a:solidFill>
                  <a:schemeClr val="tx1"/>
                </a:solidFill>
                <a:effectLst/>
                <a:ea typeface="+mn-ea"/>
                <a:cs typeface="+mn-cs"/>
              </a:rPr>
              <a:t>, D., &amp; Le Bras, Y.  (2009). </a:t>
            </a:r>
            <a:r>
              <a:rPr lang="en-GB" sz="1200" i="1" kern="1200" dirty="0" smtClean="0">
                <a:solidFill>
                  <a:schemeClr val="tx1"/>
                </a:solidFill>
                <a:effectLst/>
                <a:ea typeface="+mn-ea"/>
                <a:cs typeface="+mn-cs"/>
              </a:rPr>
              <a:t>A Frequency Dictionary of French: Core vocabulary for learners </a:t>
            </a:r>
            <a:r>
              <a:rPr lang="en-GB" sz="1200" kern="1200" dirty="0" smtClean="0">
                <a:solidFill>
                  <a:schemeClr val="tx1"/>
                </a:solidFill>
                <a:effectLst/>
                <a:ea typeface="+mn-ea"/>
                <a:cs typeface="+mn-cs"/>
              </a:rPr>
              <a:t>London: Routledge.</a:t>
            </a: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4</a:t>
            </a:fld>
            <a:endParaRPr lang="en-GB">
              <a:solidFill>
                <a:prstClr val="black"/>
              </a:solidFill>
            </a:endParaRPr>
          </a:p>
        </p:txBody>
      </p:sp>
    </p:spTree>
    <p:extLst>
      <p:ext uri="{BB962C8B-B14F-4D97-AF65-F5344CB8AC3E}">
        <p14:creationId xmlns:p14="http://schemas.microsoft.com/office/powerpoint/2010/main" val="798966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Without the images, students focus this time again closely on the SSC and the cluster</a:t>
            </a:r>
            <a:r>
              <a:rPr lang="en-GB" baseline="0" dirty="0" smtClean="0"/>
              <a:t> words.</a:t>
            </a:r>
            <a:endParaRPr lang="en-GB" sz="1200" kern="1200" dirty="0" smtClean="0">
              <a:solidFill>
                <a:schemeClr val="tx1"/>
              </a:solidFill>
              <a:effectLst/>
              <a:ea typeface="+mn-ea"/>
              <a:cs typeface="+mn-cs"/>
            </a:endParaRPr>
          </a:p>
          <a:p>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r>
              <a:rPr lang="en-GB" baseline="0" dirty="0" smtClean="0"/>
              <a:t/>
            </a:r>
            <a:br>
              <a:rPr lang="en-GB" baseline="0" dirty="0" smtClean="0"/>
            </a:br>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5</a:t>
            </a:fld>
            <a:endParaRPr lang="en-GB">
              <a:solidFill>
                <a:prstClr val="black"/>
              </a:solidFill>
            </a:endParaRPr>
          </a:p>
        </p:txBody>
      </p:sp>
    </p:spTree>
    <p:extLst>
      <p:ext uri="{BB962C8B-B14F-4D97-AF65-F5344CB8AC3E}">
        <p14:creationId xmlns:p14="http://schemas.microsoft.com/office/powerpoint/2010/main" val="708349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mn-lt"/>
                <a:ea typeface="+mn-ea"/>
                <a:cs typeface="+mn-cs"/>
              </a:rPr>
              <a:t>Alphabetical</a:t>
            </a:r>
            <a:r>
              <a:rPr lang="en-GB" sz="1200" b="1" kern="1200" baseline="0" dirty="0" smtClean="0">
                <a:solidFill>
                  <a:schemeClr val="tx1"/>
                </a:solidFill>
                <a:effectLst/>
                <a:latin typeface="+mn-lt"/>
                <a:ea typeface="+mn-ea"/>
                <a:cs typeface="+mn-cs"/>
              </a:rPr>
              <a:t> read aloud</a:t>
            </a:r>
            <a:br>
              <a:rPr lang="en-GB" sz="1200" b="1" kern="1200" baseline="0" dirty="0" smtClean="0">
                <a:solidFill>
                  <a:schemeClr val="tx1"/>
                </a:solidFill>
                <a:effectLst/>
                <a:latin typeface="+mn-lt"/>
                <a:ea typeface="+mn-ea"/>
                <a:cs typeface="+mn-cs"/>
              </a:rPr>
            </a:br>
            <a:r>
              <a:rPr lang="en-GB" sz="1200" b="0" kern="1200" baseline="0" dirty="0" smtClean="0">
                <a:solidFill>
                  <a:schemeClr val="tx1"/>
                </a:solidFill>
                <a:effectLst/>
                <a:latin typeface="+mn-lt"/>
                <a:ea typeface="+mn-ea"/>
                <a:cs typeface="+mn-cs"/>
              </a:rPr>
              <a:t>Individually (but all at once) pupils read out the words but in </a:t>
            </a:r>
            <a:r>
              <a:rPr lang="en-GB" sz="1200" b="1" kern="1200" baseline="0" dirty="0" smtClean="0">
                <a:solidFill>
                  <a:schemeClr val="tx1"/>
                </a:solidFill>
                <a:effectLst/>
                <a:latin typeface="+mn-lt"/>
                <a:ea typeface="+mn-ea"/>
                <a:cs typeface="+mn-cs"/>
              </a:rPr>
              <a:t>alphabetical order</a:t>
            </a:r>
            <a:r>
              <a:rPr lang="en-GB" sz="1200" b="0" kern="1200" baseline="0" dirty="0" smtClean="0">
                <a:solidFill>
                  <a:schemeClr val="tx1"/>
                </a:solidFill>
                <a:effectLst/>
                <a:latin typeface="+mn-lt"/>
                <a:ea typeface="+mn-ea"/>
                <a:cs typeface="+mn-cs"/>
              </a:rPr>
              <a:t>.  They keep going for one minute.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Teacher can circulate to listen into their SSC knowledge.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51212F4-EB5A-464B-92EC-DACFCB1CC2CD}"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390241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Optional</a:t>
            </a:r>
            <a:r>
              <a:rPr lang="en-GB" baseline="0" dirty="0" smtClean="0"/>
              <a:t> dictation task 1-6.</a:t>
            </a:r>
            <a:br>
              <a:rPr lang="en-GB" baseline="0" dirty="0" smtClean="0"/>
            </a:br>
            <a:r>
              <a:rPr lang="en-GB" baseline="0" dirty="0" smtClean="0"/>
              <a:t>Teacher reads words aloud and students write them, then check.  As this is the first session with this SFC, it makes sense to check the spelling after each one, and encourage students to correct any errors as they go.  It’s helpful to present this as an activity, not as a test!</a:t>
            </a:r>
          </a:p>
          <a:p>
            <a:endParaRPr lang="en-GB" baseline="0" dirty="0" smtClean="0"/>
          </a:p>
          <a:p>
            <a:r>
              <a:rPr lang="en-GB" baseline="0" dirty="0" smtClean="0"/>
              <a:t>Transcript:</a:t>
            </a:r>
            <a:br>
              <a:rPr lang="en-GB" baseline="0" dirty="0" smtClean="0"/>
            </a:br>
            <a:r>
              <a:rPr lang="en-GB" baseline="0" dirty="0" smtClean="0"/>
              <a:t>faux</a:t>
            </a:r>
          </a:p>
          <a:p>
            <a:r>
              <a:rPr lang="en-GB" baseline="0" dirty="0" err="1" smtClean="0"/>
              <a:t>aussi</a:t>
            </a:r>
            <a:endParaRPr lang="en-GB" baseline="0" dirty="0" smtClean="0"/>
          </a:p>
          <a:p>
            <a:r>
              <a:rPr lang="en-GB" baseline="0" dirty="0" smtClean="0"/>
              <a:t>gauche</a:t>
            </a:r>
          </a:p>
          <a:p>
            <a:r>
              <a:rPr lang="en-GB" baseline="0" dirty="0" smtClean="0"/>
              <a:t>photo</a:t>
            </a:r>
          </a:p>
          <a:p>
            <a:r>
              <a:rPr lang="en-GB" baseline="0" dirty="0" smtClean="0"/>
              <a:t>eau</a:t>
            </a:r>
          </a:p>
          <a:p>
            <a:r>
              <a:rPr lang="en-GB" baseline="0" dirty="0" smtClean="0"/>
              <a:t>beau</a:t>
            </a:r>
            <a:endParaRPr lang="en-GB" dirty="0"/>
          </a:p>
        </p:txBody>
      </p:sp>
      <p:sp>
        <p:nvSpPr>
          <p:cNvPr id="4" name="Slide Number Placeholder 3"/>
          <p:cNvSpPr>
            <a:spLocks noGrp="1"/>
          </p:cNvSpPr>
          <p:nvPr>
            <p:ph type="sldNum" sz="quarter" idx="10"/>
          </p:nvPr>
        </p:nvSpPr>
        <p:spPr/>
        <p:txBody>
          <a:bodyPr/>
          <a:lstStyle/>
          <a:p>
            <a:fld id="{20BDA1E7-6A8E-43FB-9679-2FE7B9D6D166}" type="slidenum">
              <a:rPr lang="en-GB" smtClean="0"/>
              <a:t>7</a:t>
            </a:fld>
            <a:endParaRPr lang="en-GB"/>
          </a:p>
        </p:txBody>
      </p:sp>
    </p:spTree>
    <p:extLst>
      <p:ext uri="{BB962C8B-B14F-4D97-AF65-F5344CB8AC3E}">
        <p14:creationId xmlns:p14="http://schemas.microsoft.com/office/powerpoint/2010/main" val="607931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609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472632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18/06/2019</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785461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a:prstGeom prst="rect">
            <a:avLst/>
          </a:prstGeom>
        </p:spPr>
        <p:txBody>
          <a:bodyPr anchor="b"/>
          <a:lstStyle>
            <a:lvl1pPr algn="ctr">
              <a:defRPr sz="6000">
                <a:solidFill>
                  <a:schemeClr val="accent5">
                    <a:lumMod val="50000"/>
                  </a:schemeClr>
                </a:solidFill>
                <a:latin typeface="Tw Cen MT" panose="020B0602020104020603"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accent5">
                    <a:lumMod val="50000"/>
                  </a:schemeClr>
                </a:solidFill>
                <a:latin typeface="Tw Cen MT" panose="020B06020201040206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09284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938763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3183304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92720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693166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713321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2191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18/06/2019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410526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284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18/06/2019</a:t>
            </a:fld>
            <a:endParaRPr lang="en-GB">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402078596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43073"/>
            <a:ext cx="10515600" cy="1325563"/>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18/06/2019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2666042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80FB12E3-6F75-41C0-8FD2-F7ED0FB4E94A}" type="datetimeFigureOut">
              <a:rPr lang="en-GB" smtClean="0">
                <a:solidFill>
                  <a:prstClr val="black"/>
                </a:solidFill>
              </a:rPr>
              <a:pPr/>
              <a:t>18/06/2019</a:t>
            </a:fld>
            <a:endParaRPr lang="en-GB">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AD31E8EB-F65A-4D69-92C9-21AA3BC167FC}"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8865404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3019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771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0949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4710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18/06/2019</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97129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69914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18/06/2019</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7661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2471759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2303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8.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5.png"/><Relationship Id="rId5" Type="http://schemas.openxmlformats.org/officeDocument/2006/relationships/audio" Target="../media/audio3.wav"/><Relationship Id="rId10" Type="http://schemas.openxmlformats.org/officeDocument/2006/relationships/image" Target="../media/image6.png"/><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audio" Target="../media/audio5.wav"/><Relationship Id="rId13" Type="http://schemas.openxmlformats.org/officeDocument/2006/relationships/image" Target="../media/image14.png"/><Relationship Id="rId3" Type="http://schemas.openxmlformats.org/officeDocument/2006/relationships/audio" Target="../media/audio3.wav"/><Relationship Id="rId7" Type="http://schemas.openxmlformats.org/officeDocument/2006/relationships/audio" Target="../media/audio7.wav"/><Relationship Id="rId12"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audio" Target="../media/audio4.wav"/><Relationship Id="rId11" Type="http://schemas.openxmlformats.org/officeDocument/2006/relationships/image" Target="../media/image12.png"/><Relationship Id="rId5" Type="http://schemas.openxmlformats.org/officeDocument/2006/relationships/audio" Target="../media/audio2.wav"/><Relationship Id="rId10" Type="http://schemas.openxmlformats.org/officeDocument/2006/relationships/image" Target="../media/image11.png"/><Relationship Id="rId4" Type="http://schemas.openxmlformats.org/officeDocument/2006/relationships/audio" Target="../media/audio6.wav"/><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E3EAFD"/>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 name="Isosceles Triangle 3"/>
            <p:cNvSpPr/>
            <p:nvPr/>
          </p:nvSpPr>
          <p:spPr>
            <a:xfrm rot="5400000">
              <a:off x="4636029" y="-341488"/>
              <a:ext cx="6857998" cy="7540978"/>
            </a:xfrm>
            <a:prstGeom prst="triangle">
              <a:avLst>
                <a:gd name="adj" fmla="val 0"/>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Rectangle 4"/>
            <p:cNvSpPr/>
            <p:nvPr/>
          </p:nvSpPr>
          <p:spPr>
            <a:xfrm>
              <a:off x="-56445" y="0"/>
              <a:ext cx="4350984" cy="6858000"/>
            </a:xfrm>
            <a:prstGeom prst="rect">
              <a:avLst/>
            </a:prstGeom>
            <a:solidFill>
              <a:srgbClr val="1150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13" name="TextBox 12"/>
          <p:cNvSpPr txBox="1"/>
          <p:nvPr/>
        </p:nvSpPr>
        <p:spPr>
          <a:xfrm>
            <a:off x="395111" y="2105561"/>
            <a:ext cx="6886222" cy="1323439"/>
          </a:xfrm>
          <a:prstGeom prst="rect">
            <a:avLst/>
          </a:prstGeom>
          <a:noFill/>
        </p:spPr>
        <p:txBody>
          <a:bodyPr wrap="square" rtlCol="0">
            <a:spAutoFit/>
          </a:bodyPr>
          <a:lstStyle/>
          <a:p>
            <a:r>
              <a:rPr lang="en-GB" sz="4000" b="1" dirty="0">
                <a:solidFill>
                  <a:prstClr val="white"/>
                </a:solidFill>
                <a:latin typeface="Century Gothic" panose="020B0502020202020204" pitchFamily="34" charset="0"/>
              </a:rPr>
              <a:t>French SSC </a:t>
            </a:r>
            <a:br>
              <a:rPr lang="en-GB" sz="4000" b="1" dirty="0">
                <a:solidFill>
                  <a:prstClr val="white"/>
                </a:solidFill>
                <a:latin typeface="Century Gothic" panose="020B0502020202020204" pitchFamily="34" charset="0"/>
              </a:rPr>
            </a:br>
            <a:r>
              <a:rPr lang="en-GB" sz="4000" b="1" dirty="0">
                <a:solidFill>
                  <a:prstClr val="white"/>
                </a:solidFill>
                <a:latin typeface="Century Gothic" panose="020B0502020202020204" pitchFamily="34" charset="0"/>
              </a:rPr>
              <a:t>teaching sequence</a:t>
            </a:r>
          </a:p>
        </p:txBody>
      </p:sp>
      <p:sp>
        <p:nvSpPr>
          <p:cNvPr id="14" name="Title 3"/>
          <p:cNvSpPr txBox="1">
            <a:spLocks/>
          </p:cNvSpPr>
          <p:nvPr/>
        </p:nvSpPr>
        <p:spPr>
          <a:xfrm>
            <a:off x="395111" y="3301204"/>
            <a:ext cx="6606822" cy="84931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r>
              <a:rPr lang="en-GB" sz="3200" b="1" dirty="0" smtClean="0">
                <a:solidFill>
                  <a:prstClr val="white"/>
                </a:solidFill>
                <a:latin typeface="Century Gothic" panose="020B0502020202020204" pitchFamily="34" charset="0"/>
              </a:rPr>
              <a:t>AU [1]</a:t>
            </a:r>
            <a:endParaRPr lang="en-GB" sz="3200" b="1" dirty="0">
              <a:solidFill>
                <a:prstClr val="white"/>
              </a:solidFill>
              <a:latin typeface="Century Gothic" panose="020B0502020202020204" pitchFamily="34" charset="0"/>
            </a:endParaRP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6588975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
        <p:nvSpPr>
          <p:cNvPr id="11" name="TextBox 10"/>
          <p:cNvSpPr txBox="1"/>
          <p:nvPr/>
        </p:nvSpPr>
        <p:spPr>
          <a:xfrm>
            <a:off x="105814" y="-1167232"/>
            <a:ext cx="4234878" cy="3785652"/>
          </a:xfrm>
          <a:prstGeom prst="rect">
            <a:avLst/>
          </a:prstGeom>
          <a:noFill/>
        </p:spPr>
        <p:txBody>
          <a:bodyPr wrap="square" rtlCol="0">
            <a:spAutoFit/>
          </a:bodyPr>
          <a:lstStyle/>
          <a:p>
            <a:r>
              <a:rPr lang="en-GB" sz="24000" b="1" dirty="0" smtClean="0">
                <a:solidFill>
                  <a:srgbClr val="115076"/>
                </a:solidFill>
                <a:cs typeface="Calibri" panose="020F0502020204030204" pitchFamily="34" charset="0"/>
              </a:rPr>
              <a:t>au</a:t>
            </a:r>
            <a:endParaRPr lang="en-GB" sz="24000" b="1" dirty="0">
              <a:solidFill>
                <a:srgbClr val="115076"/>
              </a:solidFill>
              <a:cs typeface="Calibri" panose="020F0502020204030204" pitchFamily="34" charset="0"/>
            </a:endParaRPr>
          </a:p>
        </p:txBody>
      </p:sp>
      <p:sp>
        <p:nvSpPr>
          <p:cNvPr id="12" name="TextBox 11"/>
          <p:cNvSpPr txBox="1"/>
          <p:nvPr/>
        </p:nvSpPr>
        <p:spPr>
          <a:xfrm>
            <a:off x="1535065" y="4263529"/>
            <a:ext cx="9121870" cy="1938992"/>
          </a:xfrm>
          <a:prstGeom prst="rect">
            <a:avLst/>
          </a:prstGeom>
          <a:noFill/>
        </p:spPr>
        <p:txBody>
          <a:bodyPr wrap="square" rtlCol="0">
            <a:spAutoFit/>
          </a:bodyPr>
          <a:lstStyle/>
          <a:p>
            <a:pPr algn="ctr"/>
            <a:r>
              <a:rPr lang="en-GB" sz="12000" dirty="0" smtClean="0">
                <a:solidFill>
                  <a:srgbClr val="115076"/>
                </a:solidFill>
                <a:cs typeface="Calibri" panose="020F0502020204030204" pitchFamily="34" charset="0"/>
              </a:rPr>
              <a:t>g</a:t>
            </a:r>
            <a:r>
              <a:rPr lang="en-GB" sz="12000" b="1" dirty="0" smtClean="0">
                <a:solidFill>
                  <a:srgbClr val="FA6500"/>
                </a:solidFill>
                <a:cs typeface="Calibri" panose="020F0502020204030204" pitchFamily="34" charset="0"/>
              </a:rPr>
              <a:t>au</a:t>
            </a:r>
            <a:r>
              <a:rPr lang="en-GB" sz="12000" dirty="0" smtClean="0">
                <a:solidFill>
                  <a:srgbClr val="115076"/>
                </a:solidFill>
                <a:cs typeface="Calibri" panose="020F0502020204030204" pitchFamily="34" charset="0"/>
              </a:rPr>
              <a:t>che</a:t>
            </a:r>
            <a:endParaRPr lang="en-GB" sz="12000" b="1" dirty="0">
              <a:solidFill>
                <a:srgbClr val="7030A0"/>
              </a:solidFill>
              <a:cs typeface="Calibri" panose="020F0502020204030204" pitchFamily="34" charset="0"/>
            </a:endParaRPr>
          </a:p>
        </p:txBody>
      </p:sp>
      <p:sp>
        <p:nvSpPr>
          <p:cNvPr id="3" name="TextBox 2"/>
          <p:cNvSpPr txBox="1"/>
          <p:nvPr/>
        </p:nvSpPr>
        <p:spPr>
          <a:xfrm>
            <a:off x="345215" y="1945849"/>
            <a:ext cx="3756076" cy="584775"/>
          </a:xfrm>
          <a:prstGeom prst="rect">
            <a:avLst/>
          </a:prstGeom>
          <a:noFill/>
        </p:spPr>
        <p:txBody>
          <a:bodyPr wrap="square" rtlCol="0">
            <a:spAutoFit/>
          </a:bodyPr>
          <a:lstStyle/>
          <a:p>
            <a:pPr algn="ctr"/>
            <a:r>
              <a:rPr lang="en-GB" sz="3200" dirty="0" smtClean="0">
                <a:solidFill>
                  <a:srgbClr val="1F4E79"/>
                </a:solidFill>
              </a:rPr>
              <a:t>[au / eau / o]</a:t>
            </a:r>
            <a:endParaRPr lang="en-GB" sz="3200" dirty="0">
              <a:solidFill>
                <a:srgbClr val="1F4E79"/>
              </a:solidFill>
            </a:endParaRPr>
          </a:p>
        </p:txBody>
      </p:sp>
      <p:grpSp>
        <p:nvGrpSpPr>
          <p:cNvPr id="13" name="Group 12"/>
          <p:cNvGrpSpPr/>
          <p:nvPr/>
        </p:nvGrpSpPr>
        <p:grpSpPr>
          <a:xfrm>
            <a:off x="4667550" y="1597513"/>
            <a:ext cx="2856900" cy="2905322"/>
            <a:chOff x="5064823" y="1196357"/>
            <a:chExt cx="2856900" cy="2905322"/>
          </a:xfrm>
        </p:grpSpPr>
        <p:pic>
          <p:nvPicPr>
            <p:cNvPr id="8" name="Picture 7"/>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64823" y="1196357"/>
              <a:ext cx="2856900" cy="2905322"/>
            </a:xfrm>
            <a:prstGeom prst="rect">
              <a:avLst/>
            </a:prstGeom>
          </p:spPr>
        </p:pic>
        <p:cxnSp>
          <p:nvCxnSpPr>
            <p:cNvPr id="9" name="Straight Arrow Connector 8"/>
            <p:cNvCxnSpPr/>
            <p:nvPr/>
          </p:nvCxnSpPr>
          <p:spPr>
            <a:xfrm flipH="1" flipV="1">
              <a:off x="5782215" y="2051010"/>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401108" y="2881870"/>
              <a:ext cx="8676" cy="857516"/>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556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gauche.wav"/>
                                        </p:tgtEl>
                                      </p:cMediaNode>
                                    </p:audio>
                                  </p:sub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subTnLst>
                                    <p:audio>
                                      <p:cMediaNode>
                                        <p:cTn display="0" masterRel="sameClick">
                                          <p:stCondLst>
                                            <p:cond evt="begin" delay="0">
                                              <p:tn val="18"/>
                                            </p:cond>
                                          </p:stCondLst>
                                          <p:endCondLst>
                                            <p:cond evt="onStopAudio" delay="0">
                                              <p:tgtEl>
                                                <p:sldTgt/>
                                              </p:tgtEl>
                                            </p:cond>
                                          </p:endCondLst>
                                        </p:cTn>
                                        <p:tgtEl>
                                          <p:sndTgt r:embed="rId4" name="gauch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rPr>
              <a:t>Stephen Owen / Rachel Hawkes</a:t>
            </a:r>
          </a:p>
        </p:txBody>
      </p:sp>
      <p:sp>
        <p:nvSpPr>
          <p:cNvPr id="11" name="TextBox 10"/>
          <p:cNvSpPr txBox="1"/>
          <p:nvPr/>
        </p:nvSpPr>
        <p:spPr>
          <a:xfrm>
            <a:off x="105814" y="-1167232"/>
            <a:ext cx="4234878" cy="3785652"/>
          </a:xfrm>
          <a:prstGeom prst="rect">
            <a:avLst/>
          </a:prstGeom>
          <a:noFill/>
        </p:spPr>
        <p:txBody>
          <a:bodyPr wrap="square" rtlCol="0">
            <a:spAutoFit/>
          </a:bodyPr>
          <a:lstStyle/>
          <a:p>
            <a:r>
              <a:rPr lang="en-GB" sz="24000" b="1" dirty="0" smtClean="0">
                <a:solidFill>
                  <a:srgbClr val="115076"/>
                </a:solidFill>
                <a:cs typeface="Calibri" panose="020F0502020204030204" pitchFamily="34" charset="0"/>
              </a:rPr>
              <a:t>au</a:t>
            </a:r>
            <a:endParaRPr lang="en-GB" sz="24000" b="1" dirty="0">
              <a:solidFill>
                <a:srgbClr val="115076"/>
              </a:solidFill>
              <a:cs typeface="Calibri" panose="020F0502020204030204" pitchFamily="34" charset="0"/>
            </a:endParaRPr>
          </a:p>
        </p:txBody>
      </p:sp>
      <p:sp>
        <p:nvSpPr>
          <p:cNvPr id="12" name="TextBox 11"/>
          <p:cNvSpPr txBox="1"/>
          <p:nvPr/>
        </p:nvSpPr>
        <p:spPr>
          <a:xfrm>
            <a:off x="1535065" y="1945849"/>
            <a:ext cx="9121870" cy="1938992"/>
          </a:xfrm>
          <a:prstGeom prst="rect">
            <a:avLst/>
          </a:prstGeom>
          <a:noFill/>
        </p:spPr>
        <p:txBody>
          <a:bodyPr wrap="square" rtlCol="0">
            <a:spAutoFit/>
          </a:bodyPr>
          <a:lstStyle/>
          <a:p>
            <a:pPr algn="ctr"/>
            <a:r>
              <a:rPr lang="en-GB" sz="12000" dirty="0" smtClean="0">
                <a:solidFill>
                  <a:srgbClr val="115076"/>
                </a:solidFill>
                <a:cs typeface="Calibri" panose="020F0502020204030204" pitchFamily="34" charset="0"/>
              </a:rPr>
              <a:t>g</a:t>
            </a:r>
            <a:r>
              <a:rPr lang="en-GB" sz="12000" b="1" dirty="0" smtClean="0">
                <a:solidFill>
                  <a:srgbClr val="FA6500"/>
                </a:solidFill>
                <a:cs typeface="Calibri" panose="020F0502020204030204" pitchFamily="34" charset="0"/>
              </a:rPr>
              <a:t>au</a:t>
            </a:r>
            <a:r>
              <a:rPr lang="en-GB" sz="12000" dirty="0" smtClean="0">
                <a:solidFill>
                  <a:srgbClr val="115076"/>
                </a:solidFill>
                <a:cs typeface="Calibri" panose="020F0502020204030204" pitchFamily="34" charset="0"/>
              </a:rPr>
              <a:t>che</a:t>
            </a:r>
            <a:endParaRPr lang="en-GB" sz="12000" b="1" dirty="0">
              <a:solidFill>
                <a:srgbClr val="7030A0"/>
              </a:solidFill>
              <a:cs typeface="Calibri" panose="020F0502020204030204" pitchFamily="34" charset="0"/>
            </a:endParaRPr>
          </a:p>
        </p:txBody>
      </p:sp>
      <p:sp>
        <p:nvSpPr>
          <p:cNvPr id="3" name="TextBox 2"/>
          <p:cNvSpPr txBox="1"/>
          <p:nvPr/>
        </p:nvSpPr>
        <p:spPr>
          <a:xfrm>
            <a:off x="345215" y="1945849"/>
            <a:ext cx="3756076" cy="584775"/>
          </a:xfrm>
          <a:prstGeom prst="rect">
            <a:avLst/>
          </a:prstGeom>
          <a:noFill/>
        </p:spPr>
        <p:txBody>
          <a:bodyPr wrap="square" rtlCol="0">
            <a:spAutoFit/>
          </a:bodyPr>
          <a:lstStyle/>
          <a:p>
            <a:pPr algn="ctr"/>
            <a:r>
              <a:rPr lang="en-GB" sz="3200" dirty="0" smtClean="0">
                <a:solidFill>
                  <a:srgbClr val="1F4E79"/>
                </a:solidFill>
              </a:rPr>
              <a:t>[au / eau / o]</a:t>
            </a:r>
            <a:endParaRPr lang="en-GB" sz="3200" dirty="0">
              <a:solidFill>
                <a:srgbClr val="1F4E79"/>
              </a:solidFill>
            </a:endParaRPr>
          </a:p>
        </p:txBody>
      </p:sp>
    </p:spTree>
    <p:extLst>
      <p:ext uri="{BB962C8B-B14F-4D97-AF65-F5344CB8AC3E}">
        <p14:creationId xmlns:p14="http://schemas.microsoft.com/office/powerpoint/2010/main" val="195313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subTnLst>
                                    <p:audio>
                                      <p:cMediaNode>
                                        <p:cTn display="0" masterRel="sameClick">
                                          <p:stCondLst>
                                            <p:cond evt="begin" delay="0">
                                              <p:tn val="13"/>
                                            </p:cond>
                                          </p:stCondLst>
                                          <p:endCondLst>
                                            <p:cond evt="onStopAudio" delay="0">
                                              <p:tgtEl>
                                                <p:sldTgt/>
                                              </p:tgtEl>
                                            </p:cond>
                                          </p:endCondLst>
                                        </p:cTn>
                                        <p:tgtEl>
                                          <p:sndTgt r:embed="rId4" name="gauch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10043" y="-524208"/>
            <a:ext cx="3042161"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au</a:t>
            </a:r>
          </a:p>
        </p:txBody>
      </p:sp>
      <p:sp>
        <p:nvSpPr>
          <p:cNvPr id="12" name="TextBox 11"/>
          <p:cNvSpPr txBox="1"/>
          <p:nvPr/>
        </p:nvSpPr>
        <p:spPr>
          <a:xfrm>
            <a:off x="4364783" y="3855617"/>
            <a:ext cx="3462433"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g</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che</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x</a:t>
            </a:r>
          </a:p>
        </p:txBody>
      </p:sp>
      <p:sp>
        <p:nvSpPr>
          <p:cNvPr id="15" name="TextBox 14"/>
          <p:cNvSpPr txBox="1"/>
          <p:nvPr/>
        </p:nvSpPr>
        <p:spPr>
          <a:xfrm>
            <a:off x="4579145" y="4881131"/>
            <a:ext cx="3007386" cy="1015663"/>
          </a:xfrm>
          <a:prstGeom prst="rect">
            <a:avLst/>
          </a:prstGeom>
          <a:noFill/>
        </p:spPr>
        <p:txBody>
          <a:bodyPr wrap="square" rtlCol="0">
            <a:spAutoFit/>
          </a:bodyPr>
          <a:lstStyle/>
          <a:p>
            <a:pPr algn="ctr"/>
            <a:r>
              <a:rPr lang="en-GB" sz="6000" dirty="0" err="1">
                <a:solidFill>
                  <a:srgbClr val="FA6500"/>
                </a:solidFill>
                <a:latin typeface="Century Gothic" panose="020B0502020202020204" pitchFamily="34" charset="0"/>
                <a:cs typeface="Calibri" panose="020F0502020204030204" pitchFamily="34" charset="0"/>
              </a:rPr>
              <a:t>au</a:t>
            </a:r>
            <a:r>
              <a:rPr lang="en-GB" sz="6000" dirty="0" err="1">
                <a:solidFill>
                  <a:srgbClr val="115076"/>
                </a:solidFill>
                <a:latin typeface="Century Gothic" panose="020B0502020202020204" pitchFamily="34" charset="0"/>
                <a:cs typeface="Calibri" panose="020F0502020204030204" pitchFamily="34" charset="0"/>
              </a:rPr>
              <a:t>ssi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6" name="TextBox 5"/>
          <p:cNvSpPr txBox="1"/>
          <p:nvPr/>
        </p:nvSpPr>
        <p:spPr>
          <a:xfrm>
            <a:off x="5166636" y="5630726"/>
            <a:ext cx="1855604" cy="646331"/>
          </a:xfrm>
          <a:prstGeom prst="rect">
            <a:avLst/>
          </a:prstGeom>
          <a:noFill/>
        </p:spPr>
        <p:txBody>
          <a:bodyPr wrap="square" rtlCol="0">
            <a:spAutoFit/>
          </a:bodyPr>
          <a:lstStyle/>
          <a:p>
            <a:pPr algn="ctr"/>
            <a:r>
              <a:rPr lang="en-GB" sz="3600" dirty="0">
                <a:solidFill>
                  <a:srgbClr val="115076"/>
                </a:solidFill>
                <a:latin typeface="Century Gothic" panose="020B0502020202020204" pitchFamily="34" charset="0"/>
              </a:rPr>
              <a:t>[also]</a:t>
            </a:r>
          </a:p>
        </p:txBody>
      </p:sp>
      <p:sp>
        <p:nvSpPr>
          <p:cNvPr id="18" name="TextBox 17"/>
          <p:cNvSpPr txBox="1"/>
          <p:nvPr/>
        </p:nvSpPr>
        <p:spPr>
          <a:xfrm>
            <a:off x="208638" y="3453355"/>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a:t>
            </a:r>
            <a:r>
              <a:rPr lang="en-GB" sz="6000" dirty="0">
                <a:solidFill>
                  <a:srgbClr val="FA6500"/>
                </a:solidFill>
                <a:latin typeface="Century Gothic" panose="020B0502020202020204" pitchFamily="34" charset="0"/>
                <a:cs typeface="Calibri" panose="020F0502020204030204" pitchFamily="34" charset="0"/>
              </a:rPr>
              <a:t>eau</a:t>
            </a:r>
          </a:p>
        </p:txBody>
      </p:sp>
      <p:sp>
        <p:nvSpPr>
          <p:cNvPr id="20" name="TextBox 19"/>
          <p:cNvSpPr txBox="1"/>
          <p:nvPr/>
        </p:nvSpPr>
        <p:spPr>
          <a:xfrm>
            <a:off x="8635793" y="432512"/>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ph</a:t>
            </a:r>
            <a:r>
              <a:rPr lang="en-GB" sz="6000" dirty="0">
                <a:solidFill>
                  <a:srgbClr val="FA6500"/>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FA6500"/>
                </a:solidFill>
                <a:latin typeface="Century Gothic" panose="020B0502020202020204" pitchFamily="34" charset="0"/>
                <a:cs typeface="Calibri" panose="020F0502020204030204" pitchFamily="34" charset="0"/>
              </a:rPr>
              <a:t>o</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890595" y="3528036"/>
            <a:ext cx="4301405"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eau</a:t>
            </a:r>
          </a:p>
        </p:txBody>
      </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24237" y="1553279"/>
            <a:ext cx="1422921" cy="1622770"/>
          </a:xfrm>
          <a:prstGeom prst="rect">
            <a:avLst/>
          </a:prstGeom>
        </p:spPr>
      </p:pic>
      <p:sp>
        <p:nvSpPr>
          <p:cNvPr id="25" name="TextBox 24"/>
          <p:cNvSpPr txBox="1"/>
          <p:nvPr/>
        </p:nvSpPr>
        <p:spPr>
          <a:xfrm>
            <a:off x="4216400" y="979154"/>
            <a:ext cx="3756076" cy="461665"/>
          </a:xfrm>
          <a:prstGeom prst="rect">
            <a:avLst/>
          </a:prstGeom>
          <a:noFill/>
        </p:spPr>
        <p:txBody>
          <a:bodyPr wrap="square" rtlCol="0">
            <a:spAutoFit/>
          </a:bodyPr>
          <a:lstStyle/>
          <a:p>
            <a:pPr algn="ctr"/>
            <a:r>
              <a:rPr lang="en-GB" sz="2400" dirty="0">
                <a:solidFill>
                  <a:srgbClr val="115076"/>
                </a:solidFill>
                <a:latin typeface="Century Gothic" panose="020B0502020202020204" pitchFamily="34" charset="0"/>
              </a:rPr>
              <a:t>[au / eau / o]</a:t>
            </a:r>
          </a:p>
        </p:txBody>
      </p:sp>
      <p:grpSp>
        <p:nvGrpSpPr>
          <p:cNvPr id="35" name="Group 34"/>
          <p:cNvGrpSpPr/>
          <p:nvPr/>
        </p:nvGrpSpPr>
        <p:grpSpPr>
          <a:xfrm>
            <a:off x="5174520" y="1873069"/>
            <a:ext cx="1862415" cy="2037271"/>
            <a:chOff x="5075098" y="1923905"/>
            <a:chExt cx="2089010" cy="2124417"/>
          </a:xfrm>
        </p:grpSpPr>
        <p:pic>
          <p:nvPicPr>
            <p:cNvPr id="10" name="Picture 9"/>
            <p:cNvPicPr>
              <a:picLocks noChangeAspect="1"/>
            </p:cNvPicPr>
            <p:nvPr/>
          </p:nvPicPr>
          <p:blipFill>
            <a:blip r:embed="rId11"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75098" y="1923905"/>
              <a:ext cx="2089010" cy="2124417"/>
            </a:xfrm>
            <a:prstGeom prst="rect">
              <a:avLst/>
            </a:prstGeom>
          </p:spPr>
        </p:pic>
        <p:cxnSp>
          <p:nvCxnSpPr>
            <p:cNvPr id="27" name="Straight Arrow Connector 26"/>
            <p:cNvCxnSpPr/>
            <p:nvPr/>
          </p:nvCxnSpPr>
          <p:spPr>
            <a:xfrm flipH="1" flipV="1">
              <a:off x="5478705" y="2406836"/>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96000" y="3227951"/>
              <a:ext cx="23603" cy="627029"/>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160769" y="1357798"/>
            <a:ext cx="2138476" cy="2013732"/>
          </a:xfrm>
          <a:prstGeom prst="rect">
            <a:avLst/>
          </a:prstGeom>
        </p:spPr>
      </p:pic>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482900" y="4330143"/>
            <a:ext cx="1725425" cy="1820262"/>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44842" y="4423592"/>
            <a:ext cx="1109142" cy="1633364"/>
          </a:xfrm>
          <a:prstGeom prst="rect">
            <a:avLst/>
          </a:prstGeom>
        </p:spPr>
      </p:pic>
    </p:spTree>
    <p:extLst>
      <p:ext uri="{BB962C8B-B14F-4D97-AF65-F5344CB8AC3E}">
        <p14:creationId xmlns:p14="http://schemas.microsoft.com/office/powerpoint/2010/main" val="1061435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4" name="gauche.wav"/>
                                        </p:tgtEl>
                                      </p:cMediaNode>
                                    </p:audio>
                                  </p:subTnLst>
                                </p:cTn>
                              </p:par>
                              <p:par>
                                <p:cTn id="16" presetID="10" presetClass="entr" presetSubtype="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subTnLst>
                                    <p:audio>
                                      <p:cMediaNode>
                                        <p:cTn display="0" masterRel="sameClick">
                                          <p:stCondLst>
                                            <p:cond evt="begin" delay="0">
                                              <p:tn val="24"/>
                                            </p:cond>
                                          </p:stCondLst>
                                          <p:endCondLst>
                                            <p:cond evt="onStopAudio" delay="0">
                                              <p:tgtEl>
                                                <p:sldTgt/>
                                              </p:tgtEl>
                                            </p:cond>
                                          </p:endCondLst>
                                        </p:cTn>
                                        <p:tgtEl>
                                          <p:sndTgt r:embed="rId5" name="faux.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subTnLst>
                                    <p:audio>
                                      <p:cMediaNode>
                                        <p:cTn display="0" masterRel="sameClick">
                                          <p:stCondLst>
                                            <p:cond evt="begin" delay="0">
                                              <p:tn val="34"/>
                                            </p:cond>
                                          </p:stCondLst>
                                          <p:endCondLst>
                                            <p:cond evt="onStopAudio" delay="0">
                                              <p:tgtEl>
                                                <p:sldTgt/>
                                              </p:tgtEl>
                                            </p:cond>
                                          </p:endCondLst>
                                        </p:cTn>
                                        <p:tgtEl>
                                          <p:sndTgt r:embed="rId6" name="photo.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subTnLst>
                                    <p:audio>
                                      <p:cMediaNode>
                                        <p:cTn display="0" masterRel="sameClick">
                                          <p:stCondLst>
                                            <p:cond evt="begin" delay="0">
                                              <p:tn val="44"/>
                                            </p:cond>
                                          </p:stCondLst>
                                          <p:endCondLst>
                                            <p:cond evt="onStopAudio" delay="0">
                                              <p:tgtEl>
                                                <p:sldTgt/>
                                              </p:tgtEl>
                                            </p:cond>
                                          </p:endCondLst>
                                        </p:cTn>
                                        <p:tgtEl>
                                          <p:sndTgt r:embed="rId7" name="beau.wav"/>
                                        </p:tgtEl>
                                      </p:cMediaNode>
                                    </p:audio>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childTnLst>
                                  <p:subTnLst>
                                    <p:audio>
                                      <p:cMediaNode>
                                        <p:cTn display="0" masterRel="sameClick">
                                          <p:stCondLst>
                                            <p:cond evt="begin" delay="0">
                                              <p:tn val="54"/>
                                            </p:cond>
                                          </p:stCondLst>
                                          <p:endCondLst>
                                            <p:cond evt="onStopAudio" delay="0">
                                              <p:tgtEl>
                                                <p:sldTgt/>
                                              </p:tgtEl>
                                            </p:cond>
                                          </p:endCondLst>
                                        </p:cTn>
                                        <p:tgtEl>
                                          <p:sndTgt r:embed="rId8" name="aussi.wav"/>
                                        </p:tgtEl>
                                      </p:cMediaNode>
                                    </p:audio>
                                  </p:sub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500"/>
                                        <p:tgtEl>
                                          <p:spTgt spid="21"/>
                                        </p:tgtEl>
                                      </p:cBhvr>
                                    </p:animEffect>
                                  </p:childTnLst>
                                  <p:subTnLst>
                                    <p:audio>
                                      <p:cMediaNode>
                                        <p:cTn display="0" masterRel="sameClick">
                                          <p:stCondLst>
                                            <p:cond evt="begin" delay="0">
                                              <p:tn val="64"/>
                                            </p:cond>
                                          </p:stCondLst>
                                          <p:endCondLst>
                                            <p:cond evt="onStopAudio" delay="0">
                                              <p:tgtEl>
                                                <p:sldTgt/>
                                              </p:tgtEl>
                                            </p:cond>
                                          </p:endCondLst>
                                        </p:cTn>
                                        <p:tgtEl>
                                          <p:sndTgt r:embed="rId9" name="eau.wav"/>
                                        </p:tgtEl>
                                      </p:cMediaNode>
                                    </p:audio>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5" grpId="0"/>
      <p:bldP spid="6" grpId="0"/>
      <p:bldP spid="18" grpId="0"/>
      <p:bldP spid="20" grpId="0"/>
      <p:bldP spid="21" grpId="0"/>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11" name="TextBox 10"/>
          <p:cNvSpPr txBox="1"/>
          <p:nvPr/>
        </p:nvSpPr>
        <p:spPr>
          <a:xfrm>
            <a:off x="4510043" y="-524208"/>
            <a:ext cx="3042161" cy="1938992"/>
          </a:xfrm>
          <a:prstGeom prst="rect">
            <a:avLst/>
          </a:prstGeom>
          <a:noFill/>
        </p:spPr>
        <p:txBody>
          <a:bodyPr wrap="square" rtlCol="0">
            <a:spAutoFit/>
          </a:bodyPr>
          <a:lstStyle/>
          <a:p>
            <a:pPr algn="ctr"/>
            <a:r>
              <a:rPr lang="en-GB" sz="12000" b="1" dirty="0">
                <a:solidFill>
                  <a:srgbClr val="115076"/>
                </a:solidFill>
                <a:latin typeface="Century Gothic" panose="020B0502020202020204" pitchFamily="34" charset="0"/>
                <a:cs typeface="Calibri" panose="020F0502020204030204" pitchFamily="34" charset="0"/>
              </a:rPr>
              <a:t>au</a:t>
            </a:r>
          </a:p>
        </p:txBody>
      </p:sp>
      <p:sp>
        <p:nvSpPr>
          <p:cNvPr id="12" name="TextBox 11"/>
          <p:cNvSpPr txBox="1"/>
          <p:nvPr/>
        </p:nvSpPr>
        <p:spPr>
          <a:xfrm>
            <a:off x="4364783" y="3855617"/>
            <a:ext cx="3462433"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g</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che</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 name="Rounded Rectangle 1"/>
          <p:cNvSpPr/>
          <p:nvPr/>
        </p:nvSpPr>
        <p:spPr>
          <a:xfrm>
            <a:off x="4278804" y="1553279"/>
            <a:ext cx="3634392" cy="3433392"/>
          </a:xfrm>
          <a:prstGeom prst="roundRect">
            <a:avLst/>
          </a:prstGeom>
          <a:noFill/>
          <a:ln>
            <a:solidFill>
              <a:srgbClr val="115076"/>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7" name="TextBox 6"/>
          <p:cNvSpPr txBox="1"/>
          <p:nvPr/>
        </p:nvSpPr>
        <p:spPr>
          <a:xfrm>
            <a:off x="432004" y="527794"/>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f</a:t>
            </a:r>
            <a:r>
              <a:rPr lang="en-GB" sz="6000" dirty="0">
                <a:solidFill>
                  <a:srgbClr val="FA6500"/>
                </a:solidFill>
                <a:latin typeface="Century Gothic" panose="020B0502020202020204" pitchFamily="34" charset="0"/>
                <a:cs typeface="Calibri" panose="020F0502020204030204" pitchFamily="34" charset="0"/>
              </a:rPr>
              <a:t>au</a:t>
            </a:r>
            <a:r>
              <a:rPr lang="en-GB" sz="6000" dirty="0">
                <a:solidFill>
                  <a:srgbClr val="115076"/>
                </a:solidFill>
                <a:latin typeface="Century Gothic" panose="020B0502020202020204" pitchFamily="34" charset="0"/>
                <a:cs typeface="Calibri" panose="020F0502020204030204" pitchFamily="34" charset="0"/>
              </a:rPr>
              <a:t>x</a:t>
            </a:r>
          </a:p>
        </p:txBody>
      </p:sp>
      <p:sp>
        <p:nvSpPr>
          <p:cNvPr id="15" name="TextBox 14"/>
          <p:cNvSpPr txBox="1"/>
          <p:nvPr/>
        </p:nvSpPr>
        <p:spPr>
          <a:xfrm>
            <a:off x="4579145" y="4881131"/>
            <a:ext cx="3007386" cy="1015663"/>
          </a:xfrm>
          <a:prstGeom prst="rect">
            <a:avLst/>
          </a:prstGeom>
          <a:noFill/>
        </p:spPr>
        <p:txBody>
          <a:bodyPr wrap="square" rtlCol="0">
            <a:spAutoFit/>
          </a:bodyPr>
          <a:lstStyle/>
          <a:p>
            <a:pPr algn="ctr"/>
            <a:r>
              <a:rPr lang="en-GB" sz="6000" dirty="0" err="1">
                <a:solidFill>
                  <a:srgbClr val="FA6500"/>
                </a:solidFill>
                <a:latin typeface="Century Gothic" panose="020B0502020202020204" pitchFamily="34" charset="0"/>
                <a:cs typeface="Calibri" panose="020F0502020204030204" pitchFamily="34" charset="0"/>
              </a:rPr>
              <a:t>au</a:t>
            </a:r>
            <a:r>
              <a:rPr lang="en-GB" sz="6000" dirty="0" err="1">
                <a:solidFill>
                  <a:srgbClr val="115076"/>
                </a:solidFill>
                <a:latin typeface="Century Gothic" panose="020B0502020202020204" pitchFamily="34" charset="0"/>
                <a:cs typeface="Calibri" panose="020F0502020204030204" pitchFamily="34" charset="0"/>
              </a:rPr>
              <a:t>ssi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8" name="TextBox 17"/>
          <p:cNvSpPr txBox="1"/>
          <p:nvPr/>
        </p:nvSpPr>
        <p:spPr>
          <a:xfrm>
            <a:off x="208638" y="3453355"/>
            <a:ext cx="4301405"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b</a:t>
            </a:r>
            <a:r>
              <a:rPr lang="en-GB" sz="6000" dirty="0">
                <a:solidFill>
                  <a:srgbClr val="FA6500"/>
                </a:solidFill>
                <a:latin typeface="Century Gothic" panose="020B0502020202020204" pitchFamily="34" charset="0"/>
                <a:cs typeface="Calibri" panose="020F0502020204030204" pitchFamily="34" charset="0"/>
              </a:rPr>
              <a:t>eau</a:t>
            </a:r>
          </a:p>
        </p:txBody>
      </p:sp>
      <p:sp>
        <p:nvSpPr>
          <p:cNvPr id="20" name="TextBox 19"/>
          <p:cNvSpPr txBox="1"/>
          <p:nvPr/>
        </p:nvSpPr>
        <p:spPr>
          <a:xfrm>
            <a:off x="8635793" y="432512"/>
            <a:ext cx="3007386" cy="1015663"/>
          </a:xfrm>
          <a:prstGeom prst="rect">
            <a:avLst/>
          </a:prstGeom>
          <a:noFill/>
        </p:spPr>
        <p:txBody>
          <a:bodyPr wrap="square" rtlCol="0">
            <a:spAutoFit/>
          </a:bodyPr>
          <a:lstStyle/>
          <a:p>
            <a:pPr algn="ctr"/>
            <a:r>
              <a:rPr lang="en-GB" sz="6000" dirty="0">
                <a:solidFill>
                  <a:srgbClr val="115076"/>
                </a:solidFill>
                <a:latin typeface="Century Gothic" panose="020B0502020202020204" pitchFamily="34" charset="0"/>
                <a:cs typeface="Calibri" panose="020F0502020204030204" pitchFamily="34" charset="0"/>
              </a:rPr>
              <a:t>ph</a:t>
            </a:r>
            <a:r>
              <a:rPr lang="en-GB" sz="6000" dirty="0">
                <a:solidFill>
                  <a:srgbClr val="FA6500"/>
                </a:solidFill>
                <a:latin typeface="Century Gothic" panose="020B0502020202020204" pitchFamily="34" charset="0"/>
                <a:cs typeface="Calibri" panose="020F0502020204030204" pitchFamily="34" charset="0"/>
              </a:rPr>
              <a:t>o</a:t>
            </a:r>
            <a:r>
              <a:rPr lang="en-GB" sz="6000" dirty="0">
                <a:solidFill>
                  <a:srgbClr val="115076"/>
                </a:solidFill>
                <a:latin typeface="Century Gothic" panose="020B0502020202020204" pitchFamily="34" charset="0"/>
                <a:cs typeface="Calibri" panose="020F0502020204030204" pitchFamily="34" charset="0"/>
              </a:rPr>
              <a:t>t</a:t>
            </a:r>
            <a:r>
              <a:rPr lang="en-GB" sz="6000" dirty="0">
                <a:solidFill>
                  <a:srgbClr val="FA6500"/>
                </a:solidFill>
                <a:latin typeface="Century Gothic" panose="020B0502020202020204" pitchFamily="34" charset="0"/>
                <a:cs typeface="Calibri" panose="020F0502020204030204" pitchFamily="34" charset="0"/>
              </a:rPr>
              <a:t>o</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1" name="TextBox 20"/>
          <p:cNvSpPr txBox="1"/>
          <p:nvPr/>
        </p:nvSpPr>
        <p:spPr>
          <a:xfrm>
            <a:off x="7890595" y="3528036"/>
            <a:ext cx="4301405" cy="1015663"/>
          </a:xfrm>
          <a:prstGeom prst="rect">
            <a:avLst/>
          </a:prstGeom>
          <a:noFill/>
        </p:spPr>
        <p:txBody>
          <a:bodyPr wrap="square" rtlCol="0">
            <a:spAutoFit/>
          </a:bodyPr>
          <a:lstStyle/>
          <a:p>
            <a:pPr algn="ctr"/>
            <a:r>
              <a:rPr lang="en-GB" sz="6000" dirty="0">
                <a:solidFill>
                  <a:srgbClr val="FA6500"/>
                </a:solidFill>
                <a:latin typeface="Century Gothic" panose="020B0502020202020204" pitchFamily="34" charset="0"/>
                <a:cs typeface="Calibri" panose="020F0502020204030204" pitchFamily="34" charset="0"/>
              </a:rPr>
              <a:t>eau</a:t>
            </a:r>
          </a:p>
        </p:txBody>
      </p:sp>
      <p:sp>
        <p:nvSpPr>
          <p:cNvPr id="25" name="TextBox 24"/>
          <p:cNvSpPr txBox="1"/>
          <p:nvPr/>
        </p:nvSpPr>
        <p:spPr>
          <a:xfrm>
            <a:off x="4216400" y="979154"/>
            <a:ext cx="3756076" cy="461665"/>
          </a:xfrm>
          <a:prstGeom prst="rect">
            <a:avLst/>
          </a:prstGeom>
          <a:noFill/>
        </p:spPr>
        <p:txBody>
          <a:bodyPr wrap="square" rtlCol="0">
            <a:spAutoFit/>
          </a:bodyPr>
          <a:lstStyle/>
          <a:p>
            <a:pPr algn="ctr"/>
            <a:r>
              <a:rPr lang="en-GB" sz="2400" dirty="0">
                <a:solidFill>
                  <a:srgbClr val="115076"/>
                </a:solidFill>
                <a:latin typeface="Century Gothic" panose="020B0502020202020204" pitchFamily="34" charset="0"/>
              </a:rPr>
              <a:t>[au / eau / o]</a:t>
            </a:r>
          </a:p>
        </p:txBody>
      </p:sp>
    </p:spTree>
    <p:extLst>
      <p:ext uri="{BB962C8B-B14F-4D97-AF65-F5344CB8AC3E}">
        <p14:creationId xmlns:p14="http://schemas.microsoft.com/office/powerpoint/2010/main" val="55644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u.wav"/>
                                        </p:tgtEl>
                                      </p:cMediaNode>
                                    </p:audio>
                                  </p:sub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subTnLst>
                                    <p:audio>
                                      <p:cMediaNode>
                                        <p:cTn display="0" masterRel="sameClick">
                                          <p:stCondLst>
                                            <p:cond evt="begin" delay="0">
                                              <p:tn val="19"/>
                                            </p:cond>
                                          </p:stCondLst>
                                          <p:endCondLst>
                                            <p:cond evt="onStopAudio" delay="0">
                                              <p:tgtEl>
                                                <p:sldTgt/>
                                              </p:tgtEl>
                                            </p:cond>
                                          </p:endCondLst>
                                        </p:cTn>
                                        <p:tgtEl>
                                          <p:sndTgt r:embed="rId4" name="faux.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subTnLst>
                                    <p:audio>
                                      <p:cMediaNode>
                                        <p:cTn display="0" masterRel="sameClick">
                                          <p:stCondLst>
                                            <p:cond evt="begin" delay="0">
                                              <p:tn val="24"/>
                                            </p:cond>
                                          </p:stCondLst>
                                          <p:endCondLst>
                                            <p:cond evt="onStopAudio" delay="0">
                                              <p:tgtEl>
                                                <p:sldTgt/>
                                              </p:tgtEl>
                                            </p:cond>
                                          </p:endCondLst>
                                        </p:cTn>
                                        <p:tgtEl>
                                          <p:sndTgt r:embed="rId5" name="photo.wav"/>
                                        </p:tgtEl>
                                      </p:cMediaNode>
                                    </p:audio>
                                  </p:sub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subTnLst>
                                    <p:audio>
                                      <p:cMediaNode>
                                        <p:cTn display="0" masterRel="sameClick">
                                          <p:stCondLst>
                                            <p:cond evt="begin" delay="0">
                                              <p:tn val="29"/>
                                            </p:cond>
                                          </p:stCondLst>
                                          <p:endCondLst>
                                            <p:cond evt="onStopAudio" delay="0">
                                              <p:tgtEl>
                                                <p:sldTgt/>
                                              </p:tgtEl>
                                            </p:cond>
                                          </p:endCondLst>
                                        </p:cTn>
                                        <p:tgtEl>
                                          <p:sndTgt r:embed="rId6" name="beau.wav"/>
                                        </p:tgtEl>
                                      </p:cMediaNode>
                                    </p:audio>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subTnLst>
                                    <p:audio>
                                      <p:cMediaNode>
                                        <p:cTn display="0" masterRel="sameClick">
                                          <p:stCondLst>
                                            <p:cond evt="begin" delay="0">
                                              <p:tn val="34"/>
                                            </p:cond>
                                          </p:stCondLst>
                                          <p:endCondLst>
                                            <p:cond evt="onStopAudio" delay="0">
                                              <p:tgtEl>
                                                <p:sldTgt/>
                                              </p:tgtEl>
                                            </p:cond>
                                          </p:endCondLst>
                                        </p:cTn>
                                        <p:tgtEl>
                                          <p:sndTgt r:embed="rId7" name="aussi.wav"/>
                                        </p:tgtEl>
                                      </p:cMediaNode>
                                    </p:audio>
                                  </p:sub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subTnLst>
                                    <p:audio>
                                      <p:cMediaNode>
                                        <p:cTn display="0" masterRel="sameClick">
                                          <p:stCondLst>
                                            <p:cond evt="begin" delay="0">
                                              <p:tn val="39"/>
                                            </p:cond>
                                          </p:stCondLst>
                                          <p:endCondLst>
                                            <p:cond evt="onStopAudio" delay="0">
                                              <p:tgtEl>
                                                <p:sldTgt/>
                                              </p:tgtEl>
                                            </p:cond>
                                          </p:endCondLst>
                                        </p:cTn>
                                        <p:tgtEl>
                                          <p:sndTgt r:embed="rId8" name="eau.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 grpId="0" animBg="1"/>
      <p:bldP spid="7" grpId="0"/>
      <p:bldP spid="15" grpId="0"/>
      <p:bldP spid="18" grpId="0"/>
      <p:bldP spid="20" grpId="0"/>
      <p:bldP spid="21"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40891" y="6494075"/>
            <a:ext cx="1986844"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Rachel Hawkes</a:t>
            </a:r>
          </a:p>
        </p:txBody>
      </p:sp>
      <p:pic>
        <p:nvPicPr>
          <p:cNvPr id="8" name="Picture 7"/>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44319" y="265392"/>
            <a:ext cx="923697" cy="1021198"/>
          </a:xfrm>
          <a:prstGeom prst="rect">
            <a:avLst/>
          </a:prstGeom>
        </p:spPr>
      </p:pic>
      <p:sp>
        <p:nvSpPr>
          <p:cNvPr id="10" name="Rectangle 2"/>
          <p:cNvSpPr>
            <a:spLocks noChangeArrowheads="1"/>
          </p:cNvSpPr>
          <p:nvPr/>
        </p:nvSpPr>
        <p:spPr bwMode="auto">
          <a:xfrm>
            <a:off x="10068765" y="650739"/>
            <a:ext cx="502131" cy="4156257"/>
          </a:xfrm>
          <a:prstGeom prst="rect">
            <a:avLst/>
          </a:prstGeom>
          <a:solidFill>
            <a:srgbClr val="CC0099"/>
          </a:solidFill>
          <a:ln w="9525">
            <a:solidFill>
              <a:schemeClr val="tx1"/>
            </a:solidFill>
            <a:miter lim="800000"/>
            <a:headEnd/>
            <a:tailEnd/>
          </a:ln>
          <a:effectLst/>
          <a:scene3d>
            <a:camera prst="orthographicFront"/>
            <a:lightRig rig="threePt" dir="t"/>
          </a:scene3d>
          <a:sp3d extrusionH="76200" prstMaterial="clear">
            <a:bevelT w="152400" h="50800" prst="softRound"/>
            <a:bevelB/>
            <a:extrusionClr>
              <a:schemeClr val="bg1"/>
            </a:extrusionClr>
          </a:sp3d>
        </p:spPr>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1" name="Rectangle 3"/>
          <p:cNvSpPr>
            <a:spLocks noChangeArrowheads="1"/>
          </p:cNvSpPr>
          <p:nvPr/>
        </p:nvSpPr>
        <p:spPr bwMode="auto">
          <a:xfrm>
            <a:off x="10066399" y="650737"/>
            <a:ext cx="503528" cy="4156259"/>
          </a:xfrm>
          <a:prstGeom prst="rect">
            <a:avLst/>
          </a:prstGeom>
          <a:ln>
            <a:solidFill>
              <a:srgbClr val="02456F"/>
            </a:solidFill>
            <a:headEnd/>
            <a:tailEnd/>
          </a:ln>
          <a:effectLst>
            <a:outerShdw blurRad="57150" dist="19050" dir="5400000" algn="ctr" rotWithShape="0">
              <a:schemeClr val="bg1">
                <a:alpha val="63000"/>
              </a:schemeClr>
            </a:outerShdw>
          </a:effectLst>
        </p:spPr>
        <p:style>
          <a:lnRef idx="0">
            <a:schemeClr val="accent2"/>
          </a:lnRef>
          <a:fillRef idx="3">
            <a:schemeClr val="accent2"/>
          </a:fillRef>
          <a:effectRef idx="3">
            <a:schemeClr val="accent2"/>
          </a:effectRef>
          <a:fontRef idx="minor">
            <a:schemeClr val="lt1"/>
          </a:fontRef>
        </p:style>
        <p:txBody>
          <a:bodyPr wrap="none" anchor="ctr"/>
          <a:lstStyle/>
          <a:p>
            <a:pPr fontAlgn="base">
              <a:spcBef>
                <a:spcPct val="0"/>
              </a:spcBef>
              <a:spcAft>
                <a:spcPct val="0"/>
              </a:spcAft>
              <a:defRPr/>
            </a:pPr>
            <a:endParaRPr lang="en-GB" sz="2000" dirty="0">
              <a:solidFill>
                <a:prstClr val="black"/>
              </a:solidFill>
              <a:latin typeface="Century Gothic" panose="020B0502020202020204" pitchFamily="34" charset="0"/>
            </a:endParaRPr>
          </a:p>
        </p:txBody>
      </p:sp>
      <p:sp>
        <p:nvSpPr>
          <p:cNvPr id="12" name="Line 4"/>
          <p:cNvSpPr>
            <a:spLocks noChangeShapeType="1"/>
          </p:cNvSpPr>
          <p:nvPr/>
        </p:nvSpPr>
        <p:spPr bwMode="auto">
          <a:xfrm>
            <a:off x="10752138" y="639311"/>
            <a:ext cx="0" cy="4156259"/>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3" name="Line 7"/>
          <p:cNvSpPr>
            <a:spLocks noChangeShapeType="1"/>
          </p:cNvSpPr>
          <p:nvPr/>
        </p:nvSpPr>
        <p:spPr bwMode="auto">
          <a:xfrm>
            <a:off x="10776826" y="639311"/>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4" name="Line 9"/>
          <p:cNvSpPr>
            <a:spLocks noChangeShapeType="1"/>
          </p:cNvSpPr>
          <p:nvPr/>
        </p:nvSpPr>
        <p:spPr bwMode="auto">
          <a:xfrm>
            <a:off x="10752138" y="4795570"/>
            <a:ext cx="216791" cy="0"/>
          </a:xfrm>
          <a:prstGeom prst="line">
            <a:avLst/>
          </a:prstGeom>
          <a:noFill/>
          <a:ln w="28575">
            <a:solidFill>
              <a:schemeClr val="accent1">
                <a:lumMod val="50000"/>
              </a:schemeClr>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sz="2400" dirty="0">
              <a:solidFill>
                <a:srgbClr val="5B9BD5">
                  <a:lumMod val="50000"/>
                </a:srgbClr>
              </a:solidFill>
              <a:latin typeface="Century Gothic" panose="020B0502020202020204" pitchFamily="34" charset="0"/>
            </a:endParaRPr>
          </a:p>
        </p:txBody>
      </p:sp>
      <p:sp>
        <p:nvSpPr>
          <p:cNvPr id="15" name="Text Box 10"/>
          <p:cNvSpPr txBox="1">
            <a:spLocks noChangeArrowheads="1"/>
          </p:cNvSpPr>
          <p:nvPr/>
        </p:nvSpPr>
        <p:spPr bwMode="auto">
          <a:xfrm>
            <a:off x="10752138" y="2623213"/>
            <a:ext cx="1439862" cy="36933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50000"/>
              </a:spcBef>
              <a:spcAft>
                <a:spcPct val="0"/>
              </a:spcAft>
            </a:pPr>
            <a:r>
              <a:rPr lang="en-GB" b="1" dirty="0" err="1" smtClean="0">
                <a:solidFill>
                  <a:srgbClr val="5B9BD5">
                    <a:lumMod val="50000"/>
                  </a:srgbClr>
                </a:solidFill>
                <a:latin typeface="Century Gothic" panose="020B0502020202020204" pitchFamily="34" charset="0"/>
              </a:rPr>
              <a:t>Secondes</a:t>
            </a:r>
            <a:endParaRPr lang="en-GB" b="1" dirty="0">
              <a:solidFill>
                <a:srgbClr val="5B9BD5">
                  <a:lumMod val="50000"/>
                </a:srgbClr>
              </a:solidFill>
              <a:latin typeface="Century Gothic" panose="020B0502020202020204" pitchFamily="34" charset="0"/>
            </a:endParaRPr>
          </a:p>
        </p:txBody>
      </p:sp>
      <p:sp>
        <p:nvSpPr>
          <p:cNvPr id="16" name="Text Box 12"/>
          <p:cNvSpPr txBox="1">
            <a:spLocks noChangeArrowheads="1"/>
          </p:cNvSpPr>
          <p:nvPr/>
        </p:nvSpPr>
        <p:spPr bwMode="auto">
          <a:xfrm>
            <a:off x="10993617" y="481460"/>
            <a:ext cx="431800" cy="338554"/>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60</a:t>
            </a:r>
          </a:p>
        </p:txBody>
      </p:sp>
      <p:sp>
        <p:nvSpPr>
          <p:cNvPr id="17" name="Text Box 14"/>
          <p:cNvSpPr txBox="1">
            <a:spLocks noChangeArrowheads="1"/>
          </p:cNvSpPr>
          <p:nvPr/>
        </p:nvSpPr>
        <p:spPr bwMode="auto">
          <a:xfrm>
            <a:off x="10968929" y="4615042"/>
            <a:ext cx="734174" cy="338554"/>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r>
              <a:rPr lang="en-GB" sz="1600" b="1" dirty="0">
                <a:solidFill>
                  <a:srgbClr val="5B9BD5">
                    <a:lumMod val="50000"/>
                  </a:srgbClr>
                </a:solidFill>
                <a:latin typeface="Century Gothic" panose="020B0502020202020204" pitchFamily="34" charset="0"/>
              </a:rPr>
              <a:t>0</a:t>
            </a:r>
          </a:p>
        </p:txBody>
      </p:sp>
      <p:sp>
        <p:nvSpPr>
          <p:cNvPr id="18" name="Rectangle 17"/>
          <p:cNvSpPr/>
          <p:nvPr/>
        </p:nvSpPr>
        <p:spPr>
          <a:xfrm>
            <a:off x="9915171" y="4806996"/>
            <a:ext cx="745068" cy="765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9" name="AutoShape 11">
            <a:hlinkClick r:id="" action="ppaction://noaction" highlightClick="1"/>
          </p:cNvPr>
          <p:cNvSpPr>
            <a:spLocks noChangeArrowheads="1"/>
          </p:cNvSpPr>
          <p:nvPr/>
        </p:nvSpPr>
        <p:spPr bwMode="auto">
          <a:xfrm>
            <a:off x="9805501" y="5025990"/>
            <a:ext cx="1058732" cy="382082"/>
          </a:xfrm>
          <a:prstGeom prst="actionButtonBlank">
            <a:avLst/>
          </a:prstGeom>
          <a:solidFill>
            <a:srgbClr val="1F4E7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base">
              <a:spcBef>
                <a:spcPct val="0"/>
              </a:spcBef>
              <a:spcAft>
                <a:spcPct val="0"/>
              </a:spcAft>
              <a:defRPr/>
            </a:pPr>
            <a:r>
              <a:rPr lang="en-GB" b="1" dirty="0">
                <a:solidFill>
                  <a:prstClr val="white"/>
                </a:solidFill>
                <a:latin typeface="Century Gothic" panose="020B0502020202020204" pitchFamily="34" charset="0"/>
              </a:rPr>
              <a:t>DÉBUT</a:t>
            </a:r>
          </a:p>
        </p:txBody>
      </p:sp>
      <p:sp>
        <p:nvSpPr>
          <p:cNvPr id="20" name="TextBox 19"/>
          <p:cNvSpPr txBox="1"/>
          <p:nvPr/>
        </p:nvSpPr>
        <p:spPr>
          <a:xfrm>
            <a:off x="4628633" y="3084878"/>
            <a:ext cx="3462433" cy="1107996"/>
          </a:xfrm>
          <a:prstGeom prst="rect">
            <a:avLst/>
          </a:prstGeom>
          <a:noFill/>
        </p:spPr>
        <p:txBody>
          <a:bodyPr wrap="square" rtlCol="0">
            <a:spAutoFit/>
          </a:bodyPr>
          <a:lstStyle/>
          <a:p>
            <a:pPr algn="ctr"/>
            <a:r>
              <a:rPr lang="en-GB" sz="6600" dirty="0" smtClean="0">
                <a:solidFill>
                  <a:srgbClr val="115076"/>
                </a:solidFill>
                <a:latin typeface="Century Gothic" panose="020B0502020202020204" pitchFamily="34" charset="0"/>
                <a:cs typeface="Calibri" panose="020F0502020204030204" pitchFamily="34" charset="0"/>
              </a:rPr>
              <a:t>g</a:t>
            </a:r>
            <a:r>
              <a:rPr lang="en-GB" sz="6600" dirty="0" smtClean="0">
                <a:solidFill>
                  <a:srgbClr val="FA6500"/>
                </a:solidFill>
                <a:latin typeface="Century Gothic" panose="020B0502020202020204" pitchFamily="34" charset="0"/>
                <a:cs typeface="Calibri" panose="020F0502020204030204" pitchFamily="34" charset="0"/>
              </a:rPr>
              <a:t>au</a:t>
            </a:r>
            <a:r>
              <a:rPr lang="en-GB" sz="6600" dirty="0" smtClean="0">
                <a:solidFill>
                  <a:srgbClr val="115076"/>
                </a:solidFill>
                <a:latin typeface="Century Gothic" panose="020B0502020202020204" pitchFamily="34" charset="0"/>
                <a:cs typeface="Calibri" panose="020F0502020204030204" pitchFamily="34" charset="0"/>
              </a:rPr>
              <a:t>che</a:t>
            </a:r>
            <a:endParaRPr lang="en-GB" sz="6600" b="1" dirty="0">
              <a:solidFill>
                <a:srgbClr val="7030A0"/>
              </a:solidFill>
              <a:latin typeface="Century Gothic" panose="020B0502020202020204" pitchFamily="34" charset="0"/>
              <a:cs typeface="Calibri" panose="020F0502020204030204" pitchFamily="34" charset="0"/>
            </a:endParaRPr>
          </a:p>
        </p:txBody>
      </p:sp>
      <p:sp>
        <p:nvSpPr>
          <p:cNvPr id="21" name="TextBox 20"/>
          <p:cNvSpPr txBox="1"/>
          <p:nvPr/>
        </p:nvSpPr>
        <p:spPr>
          <a:xfrm>
            <a:off x="1604376" y="1293123"/>
            <a:ext cx="3007386"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f</a:t>
            </a:r>
            <a:r>
              <a:rPr lang="en-GB" sz="7200" dirty="0" smtClean="0">
                <a:solidFill>
                  <a:srgbClr val="FA6500"/>
                </a:solidFill>
                <a:latin typeface="Century Gothic" panose="020B0502020202020204" pitchFamily="34" charset="0"/>
                <a:cs typeface="Calibri" panose="020F0502020204030204" pitchFamily="34" charset="0"/>
              </a:rPr>
              <a:t>au</a:t>
            </a:r>
            <a:r>
              <a:rPr lang="en-GB" sz="7200" dirty="0" smtClean="0">
                <a:solidFill>
                  <a:srgbClr val="115076"/>
                </a:solidFill>
                <a:latin typeface="Century Gothic" panose="020B0502020202020204" pitchFamily="34" charset="0"/>
                <a:cs typeface="Calibri" panose="020F0502020204030204" pitchFamily="34" charset="0"/>
              </a:rPr>
              <a:t>x</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2" name="TextBox 21"/>
          <p:cNvSpPr txBox="1"/>
          <p:nvPr/>
        </p:nvSpPr>
        <p:spPr>
          <a:xfrm>
            <a:off x="6168754" y="4513911"/>
            <a:ext cx="3007386" cy="1200329"/>
          </a:xfrm>
          <a:prstGeom prst="rect">
            <a:avLst/>
          </a:prstGeom>
          <a:noFill/>
        </p:spPr>
        <p:txBody>
          <a:bodyPr wrap="square" rtlCol="0">
            <a:spAutoFit/>
          </a:bodyPr>
          <a:lstStyle/>
          <a:p>
            <a:pPr algn="ctr"/>
            <a:r>
              <a:rPr lang="en-GB" sz="7200" dirty="0" err="1" smtClean="0">
                <a:solidFill>
                  <a:srgbClr val="FA6500"/>
                </a:solidFill>
                <a:latin typeface="Century Gothic" panose="020B0502020202020204" pitchFamily="34" charset="0"/>
                <a:cs typeface="Calibri" panose="020F0502020204030204" pitchFamily="34" charset="0"/>
              </a:rPr>
              <a:t>au</a:t>
            </a:r>
            <a:r>
              <a:rPr lang="en-GB" sz="7200" dirty="0" err="1" smtClean="0">
                <a:solidFill>
                  <a:srgbClr val="115076"/>
                </a:solidFill>
                <a:latin typeface="Century Gothic" panose="020B0502020202020204" pitchFamily="34" charset="0"/>
                <a:cs typeface="Calibri" panose="020F0502020204030204" pitchFamily="34" charset="0"/>
              </a:rPr>
              <a:t>ssi</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23" name="TextBox 22"/>
          <p:cNvSpPr txBox="1"/>
          <p:nvPr/>
        </p:nvSpPr>
        <p:spPr>
          <a:xfrm>
            <a:off x="208638" y="4651839"/>
            <a:ext cx="4301405"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b</a:t>
            </a:r>
            <a:r>
              <a:rPr lang="en-GB" sz="7200" dirty="0" smtClean="0">
                <a:solidFill>
                  <a:srgbClr val="FA6500"/>
                </a:solidFill>
                <a:latin typeface="Century Gothic" panose="020B0502020202020204" pitchFamily="34" charset="0"/>
                <a:cs typeface="Calibri" panose="020F0502020204030204" pitchFamily="34" charset="0"/>
              </a:rPr>
              <a:t>eau</a:t>
            </a:r>
            <a:endParaRPr lang="en-GB" sz="7200" dirty="0">
              <a:solidFill>
                <a:srgbClr val="FA6500"/>
              </a:solidFill>
              <a:latin typeface="Century Gothic" panose="020B0502020202020204" pitchFamily="34" charset="0"/>
              <a:cs typeface="Calibri" panose="020F0502020204030204" pitchFamily="34" charset="0"/>
            </a:endParaRPr>
          </a:p>
        </p:txBody>
      </p:sp>
      <p:sp>
        <p:nvSpPr>
          <p:cNvPr id="24" name="TextBox 23"/>
          <p:cNvSpPr txBox="1"/>
          <p:nvPr/>
        </p:nvSpPr>
        <p:spPr>
          <a:xfrm>
            <a:off x="5554137" y="1208113"/>
            <a:ext cx="3007386" cy="1200329"/>
          </a:xfrm>
          <a:prstGeom prst="rect">
            <a:avLst/>
          </a:prstGeom>
          <a:noFill/>
        </p:spPr>
        <p:txBody>
          <a:bodyPr wrap="square" rtlCol="0">
            <a:spAutoFit/>
          </a:bodyPr>
          <a:lstStyle/>
          <a:p>
            <a:pPr algn="ctr"/>
            <a:r>
              <a:rPr lang="en-GB" sz="7200" dirty="0" smtClean="0">
                <a:solidFill>
                  <a:srgbClr val="115076"/>
                </a:solidFill>
                <a:latin typeface="Century Gothic" panose="020B0502020202020204" pitchFamily="34" charset="0"/>
                <a:cs typeface="Calibri" panose="020F0502020204030204" pitchFamily="34" charset="0"/>
              </a:rPr>
              <a:t>ph</a:t>
            </a:r>
            <a:r>
              <a:rPr lang="en-GB" sz="7200" dirty="0" smtClean="0">
                <a:solidFill>
                  <a:srgbClr val="FA6500"/>
                </a:solidFill>
                <a:latin typeface="Century Gothic" panose="020B0502020202020204" pitchFamily="34" charset="0"/>
                <a:cs typeface="Calibri" panose="020F0502020204030204" pitchFamily="34" charset="0"/>
              </a:rPr>
              <a:t>o</a:t>
            </a:r>
            <a:r>
              <a:rPr lang="en-GB" sz="7200" dirty="0" smtClean="0">
                <a:solidFill>
                  <a:srgbClr val="115076"/>
                </a:solidFill>
                <a:latin typeface="Century Gothic" panose="020B0502020202020204" pitchFamily="34" charset="0"/>
                <a:cs typeface="Calibri" panose="020F0502020204030204" pitchFamily="34" charset="0"/>
              </a:rPr>
              <a:t>t</a:t>
            </a:r>
            <a:r>
              <a:rPr lang="en-GB" sz="7200" dirty="0" smtClean="0">
                <a:solidFill>
                  <a:srgbClr val="FA6500"/>
                </a:solidFill>
                <a:latin typeface="Century Gothic" panose="020B0502020202020204" pitchFamily="34" charset="0"/>
                <a:cs typeface="Calibri" panose="020F0502020204030204" pitchFamily="34" charset="0"/>
              </a:rPr>
              <a:t>o</a:t>
            </a:r>
            <a:endParaRPr lang="en-GB" sz="7200" dirty="0">
              <a:solidFill>
                <a:srgbClr val="115076"/>
              </a:solidFill>
              <a:latin typeface="Century Gothic" panose="020B0502020202020204" pitchFamily="34" charset="0"/>
              <a:cs typeface="Calibri" panose="020F0502020204030204" pitchFamily="34" charset="0"/>
            </a:endParaRPr>
          </a:p>
        </p:txBody>
      </p:sp>
      <p:sp>
        <p:nvSpPr>
          <p:cNvPr id="30" name="TextBox 29"/>
          <p:cNvSpPr txBox="1"/>
          <p:nvPr/>
        </p:nvSpPr>
        <p:spPr>
          <a:xfrm>
            <a:off x="-374482" y="2992545"/>
            <a:ext cx="4301405" cy="1200329"/>
          </a:xfrm>
          <a:prstGeom prst="rect">
            <a:avLst/>
          </a:prstGeom>
          <a:noFill/>
        </p:spPr>
        <p:txBody>
          <a:bodyPr wrap="square" rtlCol="0">
            <a:spAutoFit/>
          </a:bodyPr>
          <a:lstStyle/>
          <a:p>
            <a:pPr algn="ctr"/>
            <a:r>
              <a:rPr lang="en-GB" sz="7200" dirty="0" smtClean="0">
                <a:solidFill>
                  <a:srgbClr val="FA6500"/>
                </a:solidFill>
                <a:latin typeface="Century Gothic" panose="020B0502020202020204" pitchFamily="34" charset="0"/>
                <a:cs typeface="Calibri" panose="020F0502020204030204" pitchFamily="34" charset="0"/>
              </a:rPr>
              <a:t>eau</a:t>
            </a:r>
            <a:endParaRPr lang="en-GB" sz="7200" dirty="0">
              <a:solidFill>
                <a:srgbClr val="FA65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11359523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2" presetClass="exit" presetSubtype="4" fill="hold" nodeType="afterEffect">
                                  <p:stCondLst>
                                    <p:cond delay="0"/>
                                  </p:stCondLst>
                                  <p:childTnLst>
                                    <p:animEffect transition="out" filter="slide(fromBottom)">
                                      <p:cBhvr>
                                        <p:cTn id="6" dur="59000"/>
                                        <p:tgtEl>
                                          <p:spTgt spid="11"/>
                                        </p:tgtEl>
                                      </p:cBhvr>
                                    </p:animEffect>
                                    <p:set>
                                      <p:cBhvr>
                                        <p:cTn id="7" dur="1" fill="hold">
                                          <p:stCondLst>
                                            <p:cond delay="58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37513" y="6474410"/>
            <a:ext cx="3449248" cy="276999"/>
          </a:xfrm>
          <a:prstGeom prst="rect">
            <a:avLst/>
          </a:prstGeom>
          <a:noFill/>
        </p:spPr>
        <p:txBody>
          <a:bodyPr wrap="square" rtlCol="0">
            <a:spAutoFit/>
          </a:bodyPr>
          <a:lstStyle/>
          <a:p>
            <a:r>
              <a:rPr lang="en-GB" sz="1200" dirty="0">
                <a:solidFill>
                  <a:prstClr val="white"/>
                </a:solidFill>
                <a:latin typeface="Century Gothic" panose="020B0502020202020204" pitchFamily="34" charset="0"/>
              </a:rPr>
              <a:t>Stephen Owen / Rachel Hawkes</a:t>
            </a:r>
          </a:p>
        </p:txBody>
      </p:sp>
      <p:sp>
        <p:nvSpPr>
          <p:cNvPr id="3" name="Action Button: Custom 2">
            <a:hlinkClick r:id="" action="ppaction://noaction" highlightClick="1">
              <a:snd r:embed="rId3" name="faux.wav"/>
            </a:hlinkClick>
          </p:cNvPr>
          <p:cNvSpPr/>
          <p:nvPr/>
        </p:nvSpPr>
        <p:spPr>
          <a:xfrm>
            <a:off x="1052252" y="561605"/>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1</a:t>
            </a:r>
            <a:endParaRPr lang="en-GB" sz="4400" b="1" dirty="0">
              <a:latin typeface="Century Gothic" panose="020B0502020202020204" pitchFamily="34" charset="0"/>
            </a:endParaRPr>
          </a:p>
        </p:txBody>
      </p:sp>
      <p:sp>
        <p:nvSpPr>
          <p:cNvPr id="4" name="Action Button: Custom 3">
            <a:hlinkClick r:id="" action="ppaction://noaction" highlightClick="1">
              <a:snd r:embed="rId4" name="aussi.wav"/>
            </a:hlinkClick>
          </p:cNvPr>
          <p:cNvSpPr/>
          <p:nvPr/>
        </p:nvSpPr>
        <p:spPr>
          <a:xfrm>
            <a:off x="1063542" y="1514254"/>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2</a:t>
            </a:r>
            <a:endParaRPr lang="en-GB" sz="4400" b="1" dirty="0">
              <a:latin typeface="Century Gothic" panose="020B0502020202020204" pitchFamily="34" charset="0"/>
            </a:endParaRPr>
          </a:p>
        </p:txBody>
      </p:sp>
      <p:sp>
        <p:nvSpPr>
          <p:cNvPr id="5" name="Action Button: Custom 4">
            <a:hlinkClick r:id="" action="ppaction://noaction" highlightClick="1">
              <a:snd r:embed="rId5" name="gauche.wav"/>
            </a:hlinkClick>
          </p:cNvPr>
          <p:cNvSpPr/>
          <p:nvPr/>
        </p:nvSpPr>
        <p:spPr>
          <a:xfrm>
            <a:off x="1063810" y="2497748"/>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3</a:t>
            </a:r>
            <a:endParaRPr lang="en-GB" sz="4400" b="1" dirty="0">
              <a:latin typeface="Century Gothic" panose="020B0502020202020204" pitchFamily="34" charset="0"/>
            </a:endParaRPr>
          </a:p>
        </p:txBody>
      </p:sp>
      <p:sp>
        <p:nvSpPr>
          <p:cNvPr id="6" name="Action Button: Custom 5">
            <a:hlinkClick r:id="" action="ppaction://noaction" highlightClick="1">
              <a:snd r:embed="rId6" name="photo.wav"/>
            </a:hlinkClick>
          </p:cNvPr>
          <p:cNvSpPr/>
          <p:nvPr/>
        </p:nvSpPr>
        <p:spPr>
          <a:xfrm>
            <a:off x="1063542" y="3450846"/>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4</a:t>
            </a:r>
            <a:endParaRPr lang="en-GB" sz="4400" b="1" dirty="0">
              <a:latin typeface="Century Gothic" panose="020B0502020202020204" pitchFamily="34" charset="0"/>
            </a:endParaRPr>
          </a:p>
        </p:txBody>
      </p:sp>
      <p:sp>
        <p:nvSpPr>
          <p:cNvPr id="7" name="Action Button: Custom 6">
            <a:hlinkClick r:id="" action="ppaction://noaction" highlightClick="1">
              <a:snd r:embed="rId7" name="eau.wav"/>
            </a:hlinkClick>
          </p:cNvPr>
          <p:cNvSpPr/>
          <p:nvPr/>
        </p:nvSpPr>
        <p:spPr>
          <a:xfrm>
            <a:off x="1052251" y="4434340"/>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5</a:t>
            </a:r>
            <a:endParaRPr lang="en-GB" sz="4400" b="1" dirty="0">
              <a:latin typeface="Century Gothic" panose="020B0502020202020204" pitchFamily="34" charset="0"/>
            </a:endParaRPr>
          </a:p>
        </p:txBody>
      </p:sp>
      <p:sp>
        <p:nvSpPr>
          <p:cNvPr id="8" name="Action Button: Custom 7">
            <a:hlinkClick r:id="" action="ppaction://noaction" highlightClick="1">
              <a:snd r:embed="rId8" name="beau.wav"/>
            </a:hlinkClick>
          </p:cNvPr>
          <p:cNvSpPr/>
          <p:nvPr/>
        </p:nvSpPr>
        <p:spPr>
          <a:xfrm>
            <a:off x="1063542" y="5447277"/>
            <a:ext cx="643467" cy="632178"/>
          </a:xfrm>
          <a:prstGeom prst="actionButtonBlank">
            <a:avLst/>
          </a:prstGeom>
          <a:solidFill>
            <a:srgbClr val="E65D00"/>
          </a:solidFill>
          <a:ln>
            <a:solidFill>
              <a:srgbClr val="E65D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latin typeface="Century Gothic" panose="020B0502020202020204" pitchFamily="34" charset="0"/>
              </a:rPr>
              <a:t>6</a:t>
            </a:r>
            <a:endParaRPr lang="en-GB" sz="4400" b="1" dirty="0">
              <a:latin typeface="Century Gothic" panose="020B0502020202020204" pitchFamily="34" charset="0"/>
            </a:endParaRPr>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14871" y="378798"/>
            <a:ext cx="912771" cy="1040970"/>
          </a:xfrm>
          <a:prstGeom prst="rect">
            <a:avLst/>
          </a:prstGeom>
        </p:spPr>
      </p:pic>
      <p:sp>
        <p:nvSpPr>
          <p:cNvPr id="10" name="TextBox 9"/>
          <p:cNvSpPr txBox="1"/>
          <p:nvPr/>
        </p:nvSpPr>
        <p:spPr>
          <a:xfrm>
            <a:off x="1754178" y="1419768"/>
            <a:ext cx="1855604" cy="646331"/>
          </a:xfrm>
          <a:prstGeom prst="rect">
            <a:avLst/>
          </a:prstGeom>
          <a:noFill/>
        </p:spPr>
        <p:txBody>
          <a:bodyPr wrap="square" rtlCol="0">
            <a:spAutoFit/>
          </a:bodyPr>
          <a:lstStyle/>
          <a:p>
            <a:pPr algn="ctr"/>
            <a:r>
              <a:rPr lang="en-GB" sz="3600" dirty="0" smtClean="0">
                <a:solidFill>
                  <a:srgbClr val="115076"/>
                </a:solidFill>
                <a:latin typeface="Century Gothic" panose="020B0502020202020204" pitchFamily="34" charset="0"/>
              </a:rPr>
              <a:t>[also]</a:t>
            </a:r>
            <a:endParaRPr lang="en-GB" sz="3600" dirty="0">
              <a:solidFill>
                <a:srgbClr val="115076"/>
              </a:solidFill>
              <a:latin typeface="Century Gothic" panose="020B0502020202020204" pitchFamily="34" charset="0"/>
            </a:endParaRPr>
          </a:p>
        </p:txBody>
      </p:sp>
      <p:grpSp>
        <p:nvGrpSpPr>
          <p:cNvPr id="11" name="Group 10"/>
          <p:cNvGrpSpPr/>
          <p:nvPr/>
        </p:nvGrpSpPr>
        <p:grpSpPr>
          <a:xfrm>
            <a:off x="2211429" y="2187430"/>
            <a:ext cx="1020902" cy="1038205"/>
            <a:chOff x="5075098" y="1923905"/>
            <a:chExt cx="2089010" cy="2124417"/>
          </a:xfrm>
        </p:grpSpPr>
        <p:pic>
          <p:nvPicPr>
            <p:cNvPr id="12" name="Picture 11"/>
            <p:cNvPicPr>
              <a:picLocks noChangeAspect="1"/>
            </p:cNvPicPr>
            <p:nvPr/>
          </p:nvPicPr>
          <p:blipFill>
            <a:blip r:embed="rId10"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5075098" y="1923905"/>
              <a:ext cx="2089010" cy="2124417"/>
            </a:xfrm>
            <a:prstGeom prst="rect">
              <a:avLst/>
            </a:prstGeom>
          </p:spPr>
        </p:pic>
        <p:cxnSp>
          <p:nvCxnSpPr>
            <p:cNvPr id="13" name="Straight Arrow Connector 12"/>
            <p:cNvCxnSpPr/>
            <p:nvPr/>
          </p:nvCxnSpPr>
          <p:spPr>
            <a:xfrm flipH="1" flipV="1">
              <a:off x="5478705" y="2406836"/>
              <a:ext cx="627569" cy="850436"/>
            </a:xfrm>
            <a:prstGeom prst="straightConnector1">
              <a:avLst/>
            </a:prstGeom>
            <a:ln w="76200">
              <a:solidFill>
                <a:srgbClr val="FA65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096000" y="3227951"/>
              <a:ext cx="23603" cy="627029"/>
            </a:xfrm>
            <a:prstGeom prst="line">
              <a:avLst/>
            </a:prstGeom>
            <a:ln w="76200">
              <a:solidFill>
                <a:srgbClr val="FA6500"/>
              </a:solidFill>
            </a:ln>
          </p:spPr>
          <p:style>
            <a:lnRef idx="1">
              <a:schemeClr val="accent1"/>
            </a:lnRef>
            <a:fillRef idx="0">
              <a:schemeClr val="accent1"/>
            </a:fillRef>
            <a:effectRef idx="0">
              <a:schemeClr val="accent1"/>
            </a:effectRef>
            <a:fontRef idx="minor">
              <a:schemeClr val="tx1"/>
            </a:fontRef>
          </p:style>
        </p:cxnSp>
      </p:grpSp>
      <p:pic>
        <p:nvPicPr>
          <p:cNvPr id="15" name="Picture 8" descr="Image Clip Ar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31630" y="3238453"/>
            <a:ext cx="1100701" cy="10346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Water Drop Clip Ar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87828" y="4265442"/>
            <a:ext cx="645033" cy="95311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Valley Clip Ar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62563" y="5278573"/>
            <a:ext cx="838834" cy="8388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187178" y="280225"/>
            <a:ext cx="3007386"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f</a:t>
            </a:r>
            <a:r>
              <a:rPr lang="en-GB" sz="6000" dirty="0" smtClean="0">
                <a:solidFill>
                  <a:srgbClr val="FA6500"/>
                </a:solidFill>
                <a:latin typeface="Century Gothic" panose="020B0502020202020204" pitchFamily="34" charset="0"/>
                <a:cs typeface="Calibri" panose="020F0502020204030204" pitchFamily="34" charset="0"/>
              </a:rPr>
              <a:t>au</a:t>
            </a:r>
            <a:r>
              <a:rPr lang="en-GB" sz="6000" dirty="0" smtClean="0">
                <a:solidFill>
                  <a:srgbClr val="115076"/>
                </a:solidFill>
                <a:latin typeface="Century Gothic" panose="020B0502020202020204" pitchFamily="34" charset="0"/>
                <a:cs typeface="Calibri" panose="020F0502020204030204" pitchFamily="34" charset="0"/>
              </a:rPr>
              <a:t>x</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19" name="TextBox 18"/>
          <p:cNvSpPr txBox="1"/>
          <p:nvPr/>
        </p:nvSpPr>
        <p:spPr>
          <a:xfrm>
            <a:off x="3282428" y="1225665"/>
            <a:ext cx="3007386" cy="1015663"/>
          </a:xfrm>
          <a:prstGeom prst="rect">
            <a:avLst/>
          </a:prstGeom>
          <a:noFill/>
        </p:spPr>
        <p:txBody>
          <a:bodyPr wrap="square" rtlCol="0">
            <a:spAutoFit/>
          </a:bodyPr>
          <a:lstStyle/>
          <a:p>
            <a:pPr algn="ctr"/>
            <a:r>
              <a:rPr lang="en-GB" sz="6000" dirty="0" err="1" smtClean="0">
                <a:solidFill>
                  <a:srgbClr val="FA6500"/>
                </a:solidFill>
                <a:latin typeface="Century Gothic" panose="020B0502020202020204" pitchFamily="34" charset="0"/>
                <a:cs typeface="Calibri" panose="020F0502020204030204" pitchFamily="34" charset="0"/>
              </a:rPr>
              <a:t>au</a:t>
            </a:r>
            <a:r>
              <a:rPr lang="en-GB" sz="6000" dirty="0" err="1" smtClean="0">
                <a:solidFill>
                  <a:srgbClr val="115076"/>
                </a:solidFill>
                <a:latin typeface="Century Gothic" panose="020B0502020202020204" pitchFamily="34" charset="0"/>
                <a:cs typeface="Calibri" panose="020F0502020204030204" pitchFamily="34" charset="0"/>
              </a:rPr>
              <a:t>ssi</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0" name="TextBox 19"/>
          <p:cNvSpPr txBox="1"/>
          <p:nvPr/>
        </p:nvSpPr>
        <p:spPr>
          <a:xfrm>
            <a:off x="3656952" y="2214272"/>
            <a:ext cx="3462433"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g</a:t>
            </a:r>
            <a:r>
              <a:rPr lang="en-GB" sz="6000" dirty="0" smtClean="0">
                <a:solidFill>
                  <a:srgbClr val="FA6500"/>
                </a:solidFill>
                <a:latin typeface="Century Gothic" panose="020B0502020202020204" pitchFamily="34" charset="0"/>
                <a:cs typeface="Calibri" panose="020F0502020204030204" pitchFamily="34" charset="0"/>
              </a:rPr>
              <a:t>au</a:t>
            </a:r>
            <a:r>
              <a:rPr lang="en-GB" sz="6000" dirty="0" smtClean="0">
                <a:solidFill>
                  <a:srgbClr val="115076"/>
                </a:solidFill>
                <a:latin typeface="Century Gothic" panose="020B0502020202020204" pitchFamily="34" charset="0"/>
                <a:cs typeface="Calibri" panose="020F0502020204030204" pitchFamily="34" charset="0"/>
              </a:rPr>
              <a:t>che</a:t>
            </a:r>
            <a:endParaRPr lang="en-GB" sz="6000" b="1" dirty="0">
              <a:solidFill>
                <a:srgbClr val="7030A0"/>
              </a:solidFill>
              <a:latin typeface="Century Gothic" panose="020B0502020202020204" pitchFamily="34" charset="0"/>
              <a:cs typeface="Calibri" panose="020F0502020204030204" pitchFamily="34" charset="0"/>
            </a:endParaRPr>
          </a:p>
        </p:txBody>
      </p:sp>
      <p:sp>
        <p:nvSpPr>
          <p:cNvPr id="21" name="TextBox 20"/>
          <p:cNvSpPr txBox="1"/>
          <p:nvPr/>
        </p:nvSpPr>
        <p:spPr>
          <a:xfrm>
            <a:off x="3533582" y="3385119"/>
            <a:ext cx="3007386"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ph</a:t>
            </a:r>
            <a:r>
              <a:rPr lang="en-GB" sz="6000" dirty="0" smtClean="0">
                <a:solidFill>
                  <a:srgbClr val="FA6500"/>
                </a:solidFill>
                <a:latin typeface="Century Gothic" panose="020B0502020202020204" pitchFamily="34" charset="0"/>
                <a:cs typeface="Calibri" panose="020F0502020204030204" pitchFamily="34" charset="0"/>
              </a:rPr>
              <a:t>o</a:t>
            </a:r>
            <a:r>
              <a:rPr lang="en-GB" sz="6000" dirty="0" smtClean="0">
                <a:solidFill>
                  <a:srgbClr val="115076"/>
                </a:solidFill>
                <a:latin typeface="Century Gothic" panose="020B0502020202020204" pitchFamily="34" charset="0"/>
                <a:cs typeface="Calibri" panose="020F0502020204030204" pitchFamily="34" charset="0"/>
              </a:rPr>
              <a:t>t</a:t>
            </a:r>
            <a:r>
              <a:rPr lang="en-GB" sz="6000" dirty="0" smtClean="0">
                <a:solidFill>
                  <a:srgbClr val="FA6500"/>
                </a:solidFill>
                <a:latin typeface="Century Gothic" panose="020B0502020202020204" pitchFamily="34" charset="0"/>
                <a:cs typeface="Calibri" panose="020F0502020204030204" pitchFamily="34" charset="0"/>
              </a:rPr>
              <a:t>o</a:t>
            </a:r>
            <a:endParaRPr lang="en-GB" sz="6000" dirty="0">
              <a:solidFill>
                <a:srgbClr val="115076"/>
              </a:solidFill>
              <a:latin typeface="Century Gothic" panose="020B0502020202020204" pitchFamily="34" charset="0"/>
              <a:cs typeface="Calibri" panose="020F0502020204030204" pitchFamily="34" charset="0"/>
            </a:endParaRPr>
          </a:p>
        </p:txBody>
      </p:sp>
      <p:sp>
        <p:nvSpPr>
          <p:cNvPr id="22" name="TextBox 21"/>
          <p:cNvSpPr txBox="1"/>
          <p:nvPr/>
        </p:nvSpPr>
        <p:spPr>
          <a:xfrm>
            <a:off x="2562019" y="4303503"/>
            <a:ext cx="4301405" cy="1015663"/>
          </a:xfrm>
          <a:prstGeom prst="rect">
            <a:avLst/>
          </a:prstGeom>
          <a:noFill/>
        </p:spPr>
        <p:txBody>
          <a:bodyPr wrap="square" rtlCol="0">
            <a:spAutoFit/>
          </a:bodyPr>
          <a:lstStyle/>
          <a:p>
            <a:pPr algn="ctr"/>
            <a:r>
              <a:rPr lang="en-GB" sz="6000" dirty="0" smtClean="0">
                <a:solidFill>
                  <a:srgbClr val="FA6500"/>
                </a:solidFill>
                <a:latin typeface="Century Gothic" panose="020B0502020202020204" pitchFamily="34" charset="0"/>
                <a:cs typeface="Calibri" panose="020F0502020204030204" pitchFamily="34" charset="0"/>
              </a:rPr>
              <a:t>eau</a:t>
            </a:r>
            <a:endParaRPr lang="en-GB" sz="6000" dirty="0">
              <a:solidFill>
                <a:srgbClr val="FA6500"/>
              </a:solidFill>
              <a:latin typeface="Century Gothic" panose="020B0502020202020204" pitchFamily="34" charset="0"/>
              <a:cs typeface="Calibri" panose="020F0502020204030204" pitchFamily="34" charset="0"/>
            </a:endParaRPr>
          </a:p>
        </p:txBody>
      </p:sp>
      <p:sp>
        <p:nvSpPr>
          <p:cNvPr id="23" name="TextBox 22"/>
          <p:cNvSpPr txBox="1"/>
          <p:nvPr/>
        </p:nvSpPr>
        <p:spPr>
          <a:xfrm>
            <a:off x="2767505" y="5121273"/>
            <a:ext cx="4301405" cy="1015663"/>
          </a:xfrm>
          <a:prstGeom prst="rect">
            <a:avLst/>
          </a:prstGeom>
          <a:noFill/>
        </p:spPr>
        <p:txBody>
          <a:bodyPr wrap="square" rtlCol="0">
            <a:spAutoFit/>
          </a:bodyPr>
          <a:lstStyle/>
          <a:p>
            <a:pPr algn="ctr"/>
            <a:r>
              <a:rPr lang="en-GB" sz="6000" dirty="0" smtClean="0">
                <a:solidFill>
                  <a:srgbClr val="115076"/>
                </a:solidFill>
                <a:latin typeface="Century Gothic" panose="020B0502020202020204" pitchFamily="34" charset="0"/>
                <a:cs typeface="Calibri" panose="020F0502020204030204" pitchFamily="34" charset="0"/>
              </a:rPr>
              <a:t>b</a:t>
            </a:r>
            <a:r>
              <a:rPr lang="en-GB" sz="6000" dirty="0" smtClean="0">
                <a:solidFill>
                  <a:srgbClr val="FA6500"/>
                </a:solidFill>
                <a:latin typeface="Century Gothic" panose="020B0502020202020204" pitchFamily="34" charset="0"/>
                <a:cs typeface="Calibri" panose="020F0502020204030204" pitchFamily="34" charset="0"/>
              </a:rPr>
              <a:t>eau</a:t>
            </a:r>
            <a:endParaRPr lang="en-GB" sz="6000" dirty="0">
              <a:solidFill>
                <a:srgbClr val="FA6500"/>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53951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19" grpId="0"/>
      <p:bldP spid="20" grpId="0"/>
      <p:bldP spid="21" grpId="0"/>
      <p:bldP spid="22" grpId="0"/>
      <p:bldP spid="23"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ELP_Resources" id="{11A74820-D49C-4102-A547-EA352E383B78}" vid="{F925F16B-5C62-4A9E-8DE9-3F9C4922FCE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TotalTime>
  <Words>212</Words>
  <Application>Microsoft Office PowerPoint</Application>
  <PresentationFormat>Widescreen</PresentationFormat>
  <Paragraphs>79</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Century Gothic</vt:lpstr>
      <vt:lpstr>Tw Cen MT</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Hawkes</dc:creator>
  <cp:lastModifiedBy>Study</cp:lastModifiedBy>
  <cp:revision>12</cp:revision>
  <dcterms:created xsi:type="dcterms:W3CDTF">2019-05-15T10:19:30Z</dcterms:created>
  <dcterms:modified xsi:type="dcterms:W3CDTF">2019-06-18T18:04:17Z</dcterms:modified>
</cp:coreProperties>
</file>