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5.xml" ContentType="application/vnd.openxmlformats-officedocument.presentationml.tags+xml"/>
  <Override PartName="/ppt/notesSlides/notesSlide39.xml" ContentType="application/vnd.openxmlformats-officedocument.presentationml.notesSlide+xml"/>
  <Override PartName="/ppt/tags/tag6.xml" ContentType="application/vnd.openxmlformats-officedocument.presentationml.tags+xml"/>
  <Override PartName="/ppt/notesSlides/notesSlide40.xml" ContentType="application/vnd.openxmlformats-officedocument.presentationml.notesSlide+xml"/>
  <Override PartName="/ppt/tags/tag7.xml" ContentType="application/vnd.openxmlformats-officedocument.presentationml.tags+xml"/>
  <Override PartName="/ppt/notesSlides/notesSlide41.xml" ContentType="application/vnd.openxmlformats-officedocument.presentationml.notesSlide+xml"/>
  <Override PartName="/ppt/tags/tag8.xml" ContentType="application/vnd.openxmlformats-officedocument.presentationml.tags+xml"/>
  <Override PartName="/ppt/notesSlides/notesSlide42.xml" ContentType="application/vnd.openxmlformats-officedocument.presentationml.notesSlide+xml"/>
  <Override PartName="/ppt/tags/tag9.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0.xml" ContentType="application/vnd.openxmlformats-officedocument.presentationml.tags+xml"/>
  <Override PartName="/ppt/notesSlides/notesSlide45.xml" ContentType="application/vnd.openxmlformats-officedocument.presentationml.notesSlide+xml"/>
  <Override PartName="/ppt/tags/tag11.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21" r:id="rId3"/>
    <p:sldMasterId id="2147483733" r:id="rId4"/>
    <p:sldMasterId id="2147483745" r:id="rId5"/>
    <p:sldMasterId id="2147483757" r:id="rId6"/>
    <p:sldMasterId id="2147483770" r:id="rId7"/>
    <p:sldMasterId id="2147483782" r:id="rId8"/>
    <p:sldMasterId id="2147483794" r:id="rId9"/>
  </p:sldMasterIdLst>
  <p:notesMasterIdLst>
    <p:notesMasterId r:id="rId60"/>
  </p:notesMasterIdLst>
  <p:sldIdLst>
    <p:sldId id="771" r:id="rId10"/>
    <p:sldId id="274" r:id="rId11"/>
    <p:sldId id="772" r:id="rId12"/>
    <p:sldId id="776" r:id="rId13"/>
    <p:sldId id="303" r:id="rId14"/>
    <p:sldId id="271" r:id="rId15"/>
    <p:sldId id="315" r:id="rId16"/>
    <p:sldId id="317" r:id="rId17"/>
    <p:sldId id="786" r:id="rId18"/>
    <p:sldId id="258" r:id="rId19"/>
    <p:sldId id="773" r:id="rId20"/>
    <p:sldId id="788" r:id="rId21"/>
    <p:sldId id="779" r:id="rId22"/>
    <p:sldId id="617" r:id="rId23"/>
    <p:sldId id="522" r:id="rId24"/>
    <p:sldId id="782" r:id="rId25"/>
    <p:sldId id="783" r:id="rId26"/>
    <p:sldId id="784" r:id="rId27"/>
    <p:sldId id="422" r:id="rId28"/>
    <p:sldId id="787" r:id="rId29"/>
    <p:sldId id="275" r:id="rId30"/>
    <p:sldId id="351" r:id="rId31"/>
    <p:sldId id="276" r:id="rId32"/>
    <p:sldId id="277" r:id="rId33"/>
    <p:sldId id="280" r:id="rId34"/>
    <p:sldId id="791" r:id="rId35"/>
    <p:sldId id="279" r:id="rId36"/>
    <p:sldId id="792" r:id="rId37"/>
    <p:sldId id="763" r:id="rId38"/>
    <p:sldId id="281" r:id="rId39"/>
    <p:sldId id="282" r:id="rId40"/>
    <p:sldId id="793" r:id="rId41"/>
    <p:sldId id="284" r:id="rId42"/>
    <p:sldId id="794" r:id="rId43"/>
    <p:sldId id="370" r:id="rId44"/>
    <p:sldId id="278" r:id="rId45"/>
    <p:sldId id="302" r:id="rId46"/>
    <p:sldId id="770" r:id="rId47"/>
    <p:sldId id="308" r:id="rId48"/>
    <p:sldId id="528" r:id="rId49"/>
    <p:sldId id="505" r:id="rId50"/>
    <p:sldId id="506" r:id="rId51"/>
    <p:sldId id="507" r:id="rId52"/>
    <p:sldId id="508" r:id="rId53"/>
    <p:sldId id="509" r:id="rId54"/>
    <p:sldId id="510" r:id="rId55"/>
    <p:sldId id="789" r:id="rId56"/>
    <p:sldId id="259" r:id="rId57"/>
    <p:sldId id="790" r:id="rId58"/>
    <p:sldId id="775" r:id="rId59"/>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66400"/>
    <a:srgbClr val="E3EAFD"/>
    <a:srgbClr val="1F4E79"/>
    <a:srgbClr val="FBF0D5"/>
    <a:srgbClr val="EE6000"/>
    <a:srgbClr val="E25B00"/>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659" autoAdjust="0"/>
    <p:restoredTop sz="53819" autoAdjust="0"/>
  </p:normalViewPr>
  <p:slideViewPr>
    <p:cSldViewPr snapToGrid="0">
      <p:cViewPr varScale="1">
        <p:scale>
          <a:sx n="57" d="100"/>
          <a:sy n="57" d="100"/>
        </p:scale>
        <p:origin x="1572" y="7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F79BAE9C-ACF2-4362-814B-1AB50972AD2E}" type="datetimeFigureOut">
              <a:rPr lang="en-GB" smtClean="0"/>
              <a:t>30/05/2021</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teachertapp.co.uk/"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Images from www.pixabay.com – no attribution required.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introductory session examines the key drivers of curriculum planning and the core components of language learning, providing answers to the question, “What does an excellent languages curriculum look like?”</a:t>
            </a:r>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420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So, how could we improve the task on the previous slide.</a:t>
            </a:r>
            <a:br>
              <a:rPr lang="en-GB" sz="1300" dirty="0"/>
            </a:br>
            <a:r>
              <a:rPr lang="en-GB" sz="1300" dirty="0"/>
              <a:t>Obviously, it’s always a bit false working in a vacuum, creating a one-off task, but it’s also helpful to go a step further than critiquing an existing task. So…</a:t>
            </a:r>
            <a:br>
              <a:rPr lang="en-GB" sz="1300" dirty="0"/>
            </a:br>
            <a:br>
              <a:rPr lang="en-GB" sz="1300" dirty="0"/>
            </a:br>
            <a:r>
              <a:rPr lang="en-GB" sz="1300" dirty="0"/>
              <a:t>Our context is that this is the introduction to gender of nouns and the indefinite article… We have to assume that students have already met at least two parts of the verb TENER, too.</a:t>
            </a:r>
            <a:br>
              <a:rPr lang="en-GB" sz="1300" dirty="0"/>
            </a:br>
            <a:endParaRPr lang="en-GB" sz="1300" dirty="0"/>
          </a:p>
          <a:p>
            <a:r>
              <a:rPr lang="en-GB" sz="1300" dirty="0"/>
              <a:t>Improvements could include:</a:t>
            </a:r>
          </a:p>
          <a:p>
            <a:r>
              <a:rPr lang="en-GB" sz="1300" dirty="0"/>
              <a:t>1]  Remove the gender information (m) / (f) from the task – to make the students have to notice the form of the noun.</a:t>
            </a:r>
            <a:br>
              <a:rPr lang="en-GB" sz="1300" dirty="0"/>
            </a:br>
            <a:r>
              <a:rPr lang="en-GB" sz="1300" dirty="0"/>
              <a:t>2]  Ensure that the nouns we use consolidate the pattern of a lot of nouns in Spanish (ends in ‘o’ = (m), ends in ‘a’ = (f)</a:t>
            </a:r>
            <a:br>
              <a:rPr lang="en-GB" sz="1300" dirty="0"/>
            </a:br>
            <a:r>
              <a:rPr lang="en-GB" sz="1300" dirty="0"/>
              <a:t>so, leave out ‘</a:t>
            </a:r>
            <a:r>
              <a:rPr lang="en-GB" sz="1300" dirty="0" err="1"/>
              <a:t>pez</a:t>
            </a:r>
            <a:r>
              <a:rPr lang="en-GB" sz="1300" dirty="0"/>
              <a:t>’ and ‘</a:t>
            </a:r>
            <a:r>
              <a:rPr lang="en-GB" sz="1300" dirty="0" err="1"/>
              <a:t>serpiente</a:t>
            </a:r>
            <a:r>
              <a:rPr lang="en-GB" sz="1300" dirty="0"/>
              <a:t>’ and instead use….</a:t>
            </a:r>
            <a:br>
              <a:rPr lang="en-GB" sz="1300" dirty="0"/>
            </a:br>
            <a:r>
              <a:rPr lang="en-GB" sz="1300" dirty="0"/>
              <a:t>‘</a:t>
            </a:r>
            <a:r>
              <a:rPr lang="en-GB" sz="1300" dirty="0" err="1"/>
              <a:t>libro</a:t>
            </a:r>
            <a:r>
              <a:rPr lang="en-GB" sz="1300" dirty="0"/>
              <a:t>’ / ‘casa’</a:t>
            </a:r>
            <a:br>
              <a:rPr lang="en-GB" sz="1300" dirty="0"/>
            </a:br>
            <a:r>
              <a:rPr lang="en-GB" sz="1300" dirty="0"/>
              <a:t>3) Consider the usefulness (i.e. frequency) of the words we include – ‘</a:t>
            </a:r>
            <a:r>
              <a:rPr lang="en-GB" sz="1300" dirty="0" err="1"/>
              <a:t>cobaya</a:t>
            </a:r>
            <a:r>
              <a:rPr lang="en-GB" sz="1300" dirty="0"/>
              <a:t>’ clearly fits the pattern for gender, but is it a useful word?  Why not use grammar tasks to work with useful vocabulary, too?</a:t>
            </a:r>
            <a:br>
              <a:rPr lang="en-GB" sz="1300" dirty="0"/>
            </a:br>
            <a:r>
              <a:rPr lang="en-GB" sz="1300" dirty="0"/>
              <a:t>[This is a prompt again to think outside ‘topic’ lines – the original version of the task is topic-based – pets/family – we could keep the broad theme, potentially, but still include higher-frequency words]</a:t>
            </a:r>
            <a:br>
              <a:rPr lang="en-GB" sz="1300" dirty="0"/>
            </a:br>
            <a:r>
              <a:rPr lang="en-GB" sz="1300" dirty="0"/>
              <a:t>4] Three parts of TENER are used but are completely superfluous to the task.  If we’re not going to focus on them, we might as well get rid of them. OR, we make them a focus.  It’s trickier to make a focus of three persons at once, so suggest we contrast I and s/he, and add a comprehension step.</a:t>
            </a:r>
            <a:br>
              <a:rPr lang="en-GB" sz="1300" dirty="0"/>
            </a:br>
            <a:endParaRPr lang="en-GB" dirty="0"/>
          </a:p>
        </p:txBody>
      </p:sp>
      <p:sp>
        <p:nvSpPr>
          <p:cNvPr id="4" name="Slide Number Placeholder 3"/>
          <p:cNvSpPr>
            <a:spLocks noGrp="1"/>
          </p:cNvSpPr>
          <p:nvPr>
            <p:ph type="sldNum" sz="quarter" idx="10"/>
          </p:nvPr>
        </p:nvSpPr>
        <p:spPr/>
        <p:txBody>
          <a:bodyPr/>
          <a:lstStyle/>
          <a:p>
            <a:pPr defTabSz="966155">
              <a:defRPr/>
            </a:pPr>
            <a:fld id="{9CBA886C-C86D-4308-8A5A-0AA8111536A0}" type="slidenum">
              <a:rPr lang="en-GB">
                <a:solidFill>
                  <a:prstClr val="black"/>
                </a:solidFill>
                <a:latin typeface="Calibri" panose="020F0502020204030204"/>
              </a:rPr>
              <a:pPr defTabSz="966155">
                <a:defRPr/>
              </a:pPr>
              <a:t>10</a:t>
            </a:fld>
            <a:endParaRPr lang="en-GB">
              <a:solidFill>
                <a:prstClr val="black"/>
              </a:solidFill>
              <a:latin typeface="Calibri" panose="020F0502020204030204"/>
            </a:endParaRPr>
          </a:p>
        </p:txBody>
      </p:sp>
    </p:spTree>
    <p:extLst>
      <p:ext uri="{BB962C8B-B14F-4D97-AF65-F5344CB8AC3E}">
        <p14:creationId xmlns:p14="http://schemas.microsoft.com/office/powerpoint/2010/main" val="3935479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sz="1200" dirty="0">
                <a:solidFill>
                  <a:srgbClr val="1F4E79"/>
                </a:solidFill>
              </a:rPr>
              <a:t>Let’s summarise.</a:t>
            </a:r>
            <a:br>
              <a:rPr lang="en-GB" sz="1200" dirty="0">
                <a:solidFill>
                  <a:srgbClr val="1F4E79"/>
                </a:solidFill>
              </a:rPr>
            </a:br>
            <a:r>
              <a:rPr lang="en-GB" sz="1200" dirty="0">
                <a:solidFill>
                  <a:srgbClr val="1F4E79"/>
                </a:solidFill>
              </a:rPr>
              <a:t>So far, we have acknowledged that our learners learn language in a time-limited context, so that every minute counts.</a:t>
            </a:r>
          </a:p>
          <a:p>
            <a:pPr defTabSz="966155">
              <a:defRPr/>
            </a:pPr>
            <a:br>
              <a:rPr lang="en-GB" sz="1200" dirty="0">
                <a:solidFill>
                  <a:srgbClr val="1F4E79"/>
                </a:solidFill>
              </a:rPr>
            </a:br>
            <a:r>
              <a:rPr lang="en-GB" sz="1200" dirty="0">
                <a:solidFill>
                  <a:srgbClr val="1F4E79"/>
                </a:solidFill>
              </a:rPr>
              <a:t>Then, we are exploring the idea that our current, very natural assumptions about published courses may need revising because:</a:t>
            </a:r>
            <a:br>
              <a:rPr lang="en-GB" sz="1200" dirty="0">
                <a:solidFill>
                  <a:srgbClr val="1F4E79"/>
                </a:solidFill>
              </a:rPr>
            </a:br>
            <a:r>
              <a:rPr lang="en-GB" sz="1200" dirty="0" err="1">
                <a:solidFill>
                  <a:srgbClr val="1F4E79"/>
                </a:solidFill>
              </a:rPr>
              <a:t>i</a:t>
            </a:r>
            <a:r>
              <a:rPr lang="en-GB" sz="1200" dirty="0">
                <a:solidFill>
                  <a:srgbClr val="1F4E79"/>
                </a:solidFill>
              </a:rPr>
              <a:t>.  many tasks may only practise vocabulary</a:t>
            </a:r>
            <a:br>
              <a:rPr lang="en-GB" sz="1200" dirty="0">
                <a:solidFill>
                  <a:srgbClr val="1F4E79"/>
                </a:solidFill>
              </a:rPr>
            </a:br>
            <a:r>
              <a:rPr lang="en-GB" sz="1200" dirty="0">
                <a:solidFill>
                  <a:srgbClr val="1F4E79"/>
                </a:solidFill>
              </a:rPr>
              <a:t>ii. listening and reading that compel learners to process the grammar are missing</a:t>
            </a:r>
            <a:br>
              <a:rPr lang="en-GB" sz="1200" dirty="0">
                <a:solidFill>
                  <a:srgbClr val="1F4E79"/>
                </a:solidFill>
              </a:rPr>
            </a:br>
            <a:r>
              <a:rPr lang="en-GB" sz="1200" dirty="0">
                <a:solidFill>
                  <a:srgbClr val="1F4E79"/>
                </a:solidFill>
              </a:rPr>
              <a:t>iii. grammar-focused tasks (typically written) are often mechanical.</a:t>
            </a:r>
            <a:br>
              <a:rPr lang="en-GB" sz="1200" dirty="0">
                <a:solidFill>
                  <a:srgbClr val="1F4E79"/>
                </a:solidFill>
              </a:rPr>
            </a:br>
            <a:br>
              <a:rPr lang="en-GB" sz="1200" dirty="0">
                <a:solidFill>
                  <a:srgbClr val="1F4E79"/>
                </a:solidFill>
              </a:rPr>
            </a:br>
            <a:r>
              <a:rPr lang="en-GB" sz="1200" dirty="0">
                <a:solidFill>
                  <a:srgbClr val="1F4E79"/>
                </a:solidFill>
              </a:rPr>
              <a:t>Finally, as we’ve also just seen, we can adapt some text book tasks to make the grammar salient and increase the chances of students learning it.</a:t>
            </a:r>
            <a:br>
              <a:rPr lang="en-GB" sz="1200" dirty="0">
                <a:solidFill>
                  <a:srgbClr val="1F4E79"/>
                </a:solidFill>
              </a:rPr>
            </a:br>
            <a:br>
              <a:rPr lang="en-GB" sz="1200" dirty="0">
                <a:solidFill>
                  <a:srgbClr val="1F4E79"/>
                </a:solidFill>
              </a:rPr>
            </a:br>
            <a:r>
              <a:rPr lang="en-GB" sz="1200" dirty="0">
                <a:solidFill>
                  <a:srgbClr val="1F4E79"/>
                </a:solidFill>
              </a:rPr>
              <a:t>But this is only part of the issue.</a:t>
            </a:r>
            <a:br>
              <a:rPr lang="en-GB" sz="1200" dirty="0">
                <a:solidFill>
                  <a:srgbClr val="1F4E79"/>
                </a:solidFill>
              </a:rPr>
            </a:br>
            <a:endParaRPr lang="en-GB" sz="1200" dirty="0">
              <a:solidFill>
                <a:srgbClr val="1F4E79"/>
              </a:solidFill>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944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dirty="0"/>
              <a:t>Can all the issues can be solved by re-designing the tasks to include a better grammar focus?</a:t>
            </a:r>
            <a:br>
              <a:rPr lang="en-GB" dirty="0"/>
            </a:br>
            <a:r>
              <a:rPr lang="en-GB" dirty="0"/>
              <a:t>One of the issues we saw (and then changed in the re-designed slide) was the choice of vocabulary.</a:t>
            </a:r>
            <a:br>
              <a:rPr lang="en-GB" dirty="0"/>
            </a:br>
            <a:r>
              <a:rPr lang="en-GB" dirty="0"/>
              <a:t>We swapped out some of the animals (those which didn’t have a helpful, regular pattern for students to grasp hold of and embed) for other items.  </a:t>
            </a:r>
            <a:br>
              <a:rPr lang="en-GB" dirty="0"/>
            </a:br>
            <a:r>
              <a:rPr lang="en-GB" dirty="0"/>
              <a:t>These items – plant, book, coin were more suited to learning the dominant gender pattern  - ends in –o  = masculine, ends in –a = feminine.</a:t>
            </a:r>
            <a:br>
              <a:rPr lang="en-GB" dirty="0"/>
            </a:br>
            <a:r>
              <a:rPr lang="en-GB" dirty="0"/>
              <a:t>However, what has consequently been de-emphasised is the topic of pets.</a:t>
            </a:r>
            <a:br>
              <a:rPr lang="en-GB" dirty="0"/>
            </a:br>
            <a:r>
              <a:rPr lang="en-GB" dirty="0"/>
              <a:t>This has taken a backseat, been </a:t>
            </a:r>
            <a:r>
              <a:rPr lang="en-GB" b="1" dirty="0"/>
              <a:t>backgrounded</a:t>
            </a:r>
            <a:r>
              <a:rPr lang="en-GB" dirty="0"/>
              <a:t>, if you like, in order for </a:t>
            </a:r>
            <a:r>
              <a:rPr lang="en-GB" b="1" dirty="0"/>
              <a:t>the regular pattern in the language to be foregrounded</a:t>
            </a:r>
            <a:r>
              <a:rPr lang="en-GB" dirty="0"/>
              <a:t>.</a:t>
            </a:r>
            <a:br>
              <a:rPr lang="en-GB" dirty="0"/>
            </a:br>
            <a:br>
              <a:rPr lang="en-GB" dirty="0"/>
            </a:br>
            <a:r>
              <a:rPr lang="en-GB" dirty="0"/>
              <a:t>Why?  Because it makes the patterns more salient, easier to learn. For most learners in most situations this gives most likelihood of students learning the pattern, and therefore (to re-use Ofsted’s criteria) be more likely to end up ‘knowing more’ and being ‘able to do more’.</a:t>
            </a:r>
            <a:br>
              <a:rPr lang="en-GB" dirty="0"/>
            </a:br>
            <a:endParaRPr lang="en-GB" dirty="0"/>
          </a:p>
          <a:p>
            <a:pPr defTabSz="966155">
              <a:defRPr/>
            </a:pPr>
            <a:r>
              <a:rPr lang="en-GB" dirty="0"/>
              <a:t>This one example of the pets is indicative of the wider issue.</a:t>
            </a:r>
            <a:br>
              <a:rPr lang="en-GB" dirty="0"/>
            </a:br>
            <a:r>
              <a:rPr lang="en-GB" dirty="0"/>
              <a:t>There is </a:t>
            </a:r>
            <a:r>
              <a:rPr lang="en-GB" b="1" dirty="0"/>
              <a:t>a tension </a:t>
            </a:r>
            <a:r>
              <a:rPr lang="en-GB" dirty="0"/>
              <a:t>between organising teaching (at the initial stages, at least) principally around topics (meaning the topics are king – they come first and other elements come after),  and presenting students with the </a:t>
            </a:r>
            <a:r>
              <a:rPr lang="en-GB" b="1" dirty="0"/>
              <a:t>clearest, most learnable patterns </a:t>
            </a:r>
            <a:r>
              <a:rPr lang="en-GB" dirty="0"/>
              <a:t>that will give them </a:t>
            </a:r>
            <a:r>
              <a:rPr lang="en-GB" b="1" dirty="0"/>
              <a:t>maximum confidence </a:t>
            </a:r>
            <a:r>
              <a:rPr lang="en-GB" dirty="0"/>
              <a:t>in </a:t>
            </a:r>
            <a:r>
              <a:rPr lang="en-GB" b="1" dirty="0"/>
              <a:t>creating their own sentences</a:t>
            </a:r>
            <a:r>
              <a:rPr lang="en-GB" dirty="0"/>
              <a:t>.</a:t>
            </a:r>
            <a:br>
              <a:rPr lang="en-GB" dirty="0"/>
            </a:br>
            <a:br>
              <a:rPr lang="en-GB" dirty="0"/>
            </a:br>
            <a:r>
              <a:rPr lang="en-GB" dirty="0"/>
              <a:t>The fundamental issue : when topics are the </a:t>
            </a:r>
            <a:r>
              <a:rPr lang="en-GB" b="1" dirty="0"/>
              <a:t>main organising principle </a:t>
            </a:r>
            <a:r>
              <a:rPr lang="en-GB" dirty="0"/>
              <a:t>of curriculum design this leads to compromises in terms of progression and language development</a:t>
            </a:r>
            <a:endParaRPr lang="en-GB" b="0"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083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 It means that they don’t come first as the primary organising principle of the curriculum.</a:t>
            </a:r>
            <a:br>
              <a:rPr lang="en-GB" dirty="0"/>
            </a:br>
            <a:r>
              <a:rPr lang="en-GB" dirty="0"/>
              <a:t>Themes and topics will still emerge when you set out to teach the most frequent, most used (therefore most useful) language.</a:t>
            </a:r>
            <a:br>
              <a:rPr lang="en-GB" dirty="0"/>
            </a:br>
            <a:r>
              <a:rPr lang="en-GB" dirty="0"/>
              <a:t>Let’s see a few examples just to reassured ourselves that this is true!</a:t>
            </a:r>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962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Length of text: </a:t>
            </a:r>
            <a:r>
              <a:rPr lang="en-US" b="0" dirty="0"/>
              <a:t>175 words</a:t>
            </a:r>
            <a:br>
              <a:rPr lang="en-US" b="1" dirty="0"/>
            </a:br>
            <a:r>
              <a:rPr lang="en-US" b="1" dirty="0"/>
              <a:t>Frequency data: </a:t>
            </a:r>
            <a:r>
              <a:rPr lang="en-US" b="0" dirty="0"/>
              <a:t>95.59% words in the most frequent 2000 (removing proper nouns México, Nadia, and true cognates festival and altar). Only word not in most frequent 2000 is </a:t>
            </a:r>
            <a:r>
              <a:rPr lang="en-US" b="0" i="1" dirty="0" err="1"/>
              <a:t>divertido</a:t>
            </a:r>
            <a:r>
              <a:rPr lang="en-US" b="0" dirty="0"/>
              <a:t>, which occurs twice (and has, in any case, been taught).</a:t>
            </a:r>
          </a:p>
          <a:p>
            <a:endParaRPr lang="en-US" b="1" dirty="0"/>
          </a:p>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to</a:t>
            </a:r>
            <a:r>
              <a:rPr lang="en-US" b="0" i="0" baseline="0" dirty="0"/>
              <a:t> reinforce understanding of the difference between ‘se’ and ‘</a:t>
            </a:r>
            <a:r>
              <a:rPr lang="en-US" b="0" i="0" baseline="0" dirty="0" err="1"/>
              <a:t>su</a:t>
            </a:r>
            <a:r>
              <a:rPr lang="en-US"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to </a:t>
            </a:r>
            <a:r>
              <a:rPr lang="en-GB" baseline="0" dirty="0"/>
              <a:t>help students to connect the spoken and written forms of the language more securely.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Students read the text and write ‘se’ or ‘</a:t>
            </a:r>
            <a:r>
              <a:rPr lang="en-GB" sz="1200" b="0" kern="1200" dirty="0" err="1">
                <a:solidFill>
                  <a:schemeClr val="tx1"/>
                </a:solidFill>
                <a:effectLst/>
                <a:latin typeface="+mn-lt"/>
                <a:ea typeface="+mn-ea"/>
                <a:cs typeface="+mn-cs"/>
              </a:rPr>
              <a:t>su</a:t>
            </a:r>
            <a:r>
              <a:rPr lang="en-GB" sz="1200" b="0" kern="1200" dirty="0">
                <a:solidFill>
                  <a:schemeClr val="tx1"/>
                </a:solidFill>
                <a:effectLst/>
                <a:latin typeface="+mn-lt"/>
                <a:ea typeface="+mn-ea"/>
                <a:cs typeface="+mn-cs"/>
              </a:rPr>
              <a:t>’ for each space.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below, to facilitate easy stop/start. </a:t>
            </a:r>
          </a:p>
          <a:p>
            <a:pPr marL="228600" indent="-228600">
              <a:buAutoNum type="arabicPeriod"/>
            </a:pPr>
            <a:r>
              <a:rPr lang="x-none" sz="1200" kern="1200" dirty="0">
                <a:solidFill>
                  <a:schemeClr val="tx1"/>
                </a:solidFill>
                <a:effectLst/>
                <a:latin typeface="+mn-lt"/>
                <a:ea typeface="+mn-ea"/>
                <a:cs typeface="+mn-cs"/>
              </a:rPr>
              <a:t>To support segmentation,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dirty="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a:t>
            </a:r>
            <a:endParaRPr lang="x-none"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Es una costumbre única y muy importante para </a:t>
            </a:r>
            <a:r>
              <a:rPr lang="es-GB" sz="1200" b="1" dirty="0"/>
              <a:t>su</a:t>
            </a:r>
            <a:r>
              <a:rPr lang="es-GB" sz="1200" dirty="0"/>
              <a:t>... </a:t>
            </a:r>
            <a:r>
              <a:rPr lang="x-none" sz="1200" b="0" kern="1200" dirty="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gente, historia, país</a:t>
            </a:r>
            <a:r>
              <a:rPr lang="x-none" sz="1200" b="0" kern="1200" dirty="0">
                <a:solidFill>
                  <a:schemeClr val="tx1"/>
                </a:solidFill>
                <a:effectLst/>
                <a:latin typeface="+mn-lt"/>
                <a:ea typeface="+mn-ea"/>
                <a:cs typeface="+mn-cs"/>
              </a:rPr>
              <a:t>).</a:t>
            </a:r>
            <a:endParaRPr lang="es-GB" sz="1200" dirty="0"/>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y celebra el Día de Muertos con </a:t>
            </a:r>
            <a:r>
              <a:rPr lang="es-GB" sz="1200" b="1" dirty="0"/>
              <a:t>su</a:t>
            </a:r>
            <a:r>
              <a:rPr lang="x-none" sz="1200" b="0" kern="1200" dirty="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a:t>
            </a:r>
            <a:r>
              <a:rPr lang="es-ES" sz="1200" b="0" kern="1200" baseline="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padre, madre, primo etc.</a:t>
            </a:r>
            <a:r>
              <a:rPr lang="x-none"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b="0" kern="1200" dirty="0">
                <a:solidFill>
                  <a:schemeClr val="tx1"/>
                </a:solidFill>
                <a:effectLst/>
                <a:latin typeface="+mn-lt"/>
                <a:ea typeface="+mn-ea"/>
                <a:cs typeface="+mn-cs"/>
              </a:rPr>
              <a:t>de su abuelo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dirty="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in </a:t>
            </a:r>
            <a:r>
              <a:rPr lang="es-ES" sz="1200" b="0" kern="1200" dirty="0" err="1">
                <a:solidFill>
                  <a:schemeClr val="tx1"/>
                </a:solidFill>
                <a:effectLst/>
                <a:latin typeface="+mn-lt"/>
                <a:ea typeface="+mn-ea"/>
                <a:cs typeface="+mn-cs"/>
              </a:rPr>
              <a:t>third</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person</a:t>
            </a:r>
            <a:r>
              <a:rPr lang="es-ES" sz="1200" b="0" kern="1200" dirty="0">
                <a:solidFill>
                  <a:schemeClr val="tx1"/>
                </a:solidFill>
                <a:effectLst/>
                <a:latin typeface="+mn-lt"/>
                <a:ea typeface="+mn-ea"/>
                <a:cs typeface="+mn-cs"/>
              </a:rPr>
              <a:t> singular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after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acuerda de..., se queda,</a:t>
            </a:r>
            <a:r>
              <a:rPr lang="es-ES" sz="1200" b="0" kern="1200" baseline="0" dirty="0">
                <a:solidFill>
                  <a:schemeClr val="tx1"/>
                </a:solidFill>
                <a:effectLst/>
                <a:latin typeface="+mn-lt"/>
                <a:ea typeface="+mn-ea"/>
                <a:cs typeface="+mn-cs"/>
              </a:rPr>
              <a:t> se prepara (para), </a:t>
            </a:r>
            <a:r>
              <a:rPr lang="es-ES" sz="1200" b="0" kern="1200" baseline="0" dirty="0" err="1">
                <a:solidFill>
                  <a:schemeClr val="tx1"/>
                </a:solidFill>
                <a:effectLst/>
                <a:latin typeface="+mn-lt"/>
                <a:ea typeface="+mn-ea"/>
                <a:cs typeface="+mn-cs"/>
              </a:rPr>
              <a:t>etc</a:t>
            </a:r>
            <a:r>
              <a:rPr lang="es-ES" sz="1200" b="0" kern="1200" dirty="0">
                <a:solidFill>
                  <a:schemeClr val="tx1"/>
                </a:solidFill>
                <a:effectLst/>
                <a:latin typeface="+mn-lt"/>
                <a:ea typeface="+mn-ea"/>
                <a:cs typeface="+mn-cs"/>
              </a:rPr>
              <a:t>)</a:t>
            </a:r>
            <a:endParaRPr lang="x-none" sz="1200" b="0" kern="1200" dirty="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en casa con su familia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 </a:t>
            </a:r>
            <a:r>
              <a:rPr lang="x-none" sz="1200" b="0" kern="1200" dirty="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after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saca (fotos), se mira en el</a:t>
            </a:r>
            <a:r>
              <a:rPr lang="es-ES" sz="1200" b="0" kern="1200" baseline="0" dirty="0">
                <a:solidFill>
                  <a:schemeClr val="tx1"/>
                </a:solidFill>
                <a:effectLst/>
                <a:latin typeface="+mn-lt"/>
                <a:ea typeface="+mn-ea"/>
                <a:cs typeface="+mn-cs"/>
              </a:rPr>
              <a:t> espejo, se presenta a otra gente</a:t>
            </a:r>
            <a:r>
              <a:rPr lang="x-none" sz="1200" b="0"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 </a:t>
            </a:r>
            <a:endParaRPr lang="es-ES" sz="1200" b="0" kern="1200" dirty="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Por la tarde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dirty="0">
                <a:solidFill>
                  <a:schemeClr val="tx1"/>
                </a:solidFill>
                <a:effectLst/>
                <a:latin typeface="+mn-lt"/>
                <a:ea typeface="+mn-ea"/>
                <a:cs typeface="+mn-cs"/>
              </a:rPr>
              <a:t>(students are prompted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after ‘se’)</a:t>
            </a:r>
            <a:endParaRPr lang="en-GB" sz="1200" b="0" kern="1200" dirty="0">
              <a:solidFill>
                <a:schemeClr val="tx1"/>
              </a:solidFill>
              <a:effectLst/>
              <a:latin typeface="+mn-lt"/>
              <a:ea typeface="+mn-ea"/>
              <a:cs typeface="+mn-cs"/>
            </a:endParaRPr>
          </a:p>
          <a:p>
            <a:pPr marL="285750" indent="-285750">
              <a:buFont typeface="+mj-lt"/>
              <a:buAutoNum type="romanUcPeriod"/>
            </a:pPr>
            <a:r>
              <a:rPr lang="en-GB" sz="1200" b="0" kern="1200" dirty="0" err="1">
                <a:solidFill>
                  <a:schemeClr val="tx1"/>
                </a:solidFill>
                <a:effectLst/>
                <a:latin typeface="+mn-lt"/>
                <a:ea typeface="+mn-ea"/>
                <a:cs typeface="+mn-cs"/>
              </a:rPr>
              <a:t>va</a:t>
            </a:r>
            <a:r>
              <a:rPr lang="en-GB" sz="1200" b="0" kern="1200" dirty="0">
                <a:solidFill>
                  <a:schemeClr val="tx1"/>
                </a:solidFill>
                <a:effectLst/>
                <a:latin typeface="+mn-lt"/>
                <a:ea typeface="+mn-ea"/>
                <a:cs typeface="+mn-cs"/>
              </a:rPr>
              <a:t> a la </a:t>
            </a:r>
            <a:r>
              <a:rPr lang="en-GB" sz="1200" b="0" kern="1200" dirty="0" err="1">
                <a:solidFill>
                  <a:schemeClr val="tx1"/>
                </a:solidFill>
                <a:effectLst/>
                <a:latin typeface="+mn-lt"/>
                <a:ea typeface="+mn-ea"/>
                <a:cs typeface="+mn-cs"/>
              </a:rPr>
              <a:t>calle</a:t>
            </a:r>
            <a:r>
              <a:rPr lang="en-GB" sz="1200" b="0" kern="1200" dirty="0">
                <a:solidFill>
                  <a:schemeClr val="tx1"/>
                </a:solidFill>
                <a:effectLst/>
                <a:latin typeface="+mn-lt"/>
                <a:ea typeface="+mn-ea"/>
                <a:cs typeface="+mn-cs"/>
              </a:rPr>
              <a:t> con </a:t>
            </a:r>
            <a:r>
              <a:rPr lang="en-GB" sz="1200" b="1" kern="1200" dirty="0" err="1">
                <a:solidFill>
                  <a:schemeClr val="tx1"/>
                </a:solidFill>
                <a:effectLst/>
                <a:latin typeface="+mn-lt"/>
                <a:ea typeface="+mn-ea"/>
                <a:cs typeface="+mn-cs"/>
              </a:rPr>
              <a:t>su</a:t>
            </a:r>
            <a:r>
              <a:rPr lang="en-GB"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volunteer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other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possible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nouns</a:t>
            </a:r>
            <a:r>
              <a:rPr lang="es-ES" sz="1200" b="0" kern="1200" baseline="0" dirty="0">
                <a:solidFill>
                  <a:schemeClr val="tx1"/>
                </a:solidFill>
                <a:effectLst/>
                <a:latin typeface="+mn-lt"/>
                <a:ea typeface="+mn-ea"/>
                <a:cs typeface="+mn-cs"/>
              </a:rPr>
              <a:t>)</a:t>
            </a:r>
            <a:endParaRPr lang="x-none" sz="1200" b="0" kern="1200" dirty="0">
              <a:solidFill>
                <a:schemeClr val="tx1"/>
              </a:solidFill>
              <a:effectLst/>
              <a:latin typeface="+mn-lt"/>
              <a:ea typeface="+mn-ea"/>
              <a:cs typeface="+mn-cs"/>
            </a:endParaRPr>
          </a:p>
          <a:p>
            <a:pPr marL="285750" indent="-285750">
              <a:buFont typeface="+mj-lt"/>
              <a:buAutoNum type="romanUcPeriod"/>
            </a:pPr>
            <a:endParaRPr lang="x-non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kern="1200" baseline="0" dirty="0">
                <a:solidFill>
                  <a:schemeClr val="tx1"/>
                </a:solidFill>
                <a:effectLst/>
                <a:latin typeface="+mn-lt"/>
                <a:ea typeface="+mn-ea"/>
                <a:cs typeface="+mn-cs"/>
              </a:rPr>
              <a:t>1. The word for ‘bread’ (‘pan’) will be introduced in the next week’s vocabulary set.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pPr marL="0" indent="0">
              <a:buNone/>
            </a:pPr>
            <a:r>
              <a:rPr lang="es-GB" sz="1200" b="0" dirty="0"/>
              <a:t>México tiene muchas tradiciones, pero su tradición del Día de Muertos es especialmente conocida. Es una costumbre única y muy importante para su comunidad porque es una forma de pensar en los muertos. Para los mexicanos, los muertos vienen a la tierra este día.</a:t>
            </a:r>
          </a:p>
          <a:p>
            <a:pPr marL="0" indent="0">
              <a:buNone/>
            </a:pPr>
            <a:r>
              <a:rPr lang="es-GB" sz="1200" b="0" dirty="0"/>
              <a:t>Nadia es mexicana y celebra el Día de Muertos con su familia. Por la mañana se levanta temprano para ayudar a su abuela: preparan pan* de muerto y un poco de fruta para el altar. Sualtar tiene varios niveles. L</a:t>
            </a:r>
            <a:r>
              <a:rPr lang="es-ES" sz="1200" b="0" dirty="0"/>
              <a:t>os niveles del altar son las diferentes partes del mundo: el primer nivel es la tierra y el segundo nivel es el cielo. Nadia pone allí fotos de su abuelo y </a:t>
            </a:r>
            <a:r>
              <a:rPr lang="es-GB" sz="1200" b="0" dirty="0"/>
              <a:t>se </a:t>
            </a:r>
            <a:r>
              <a:rPr lang="es-ES" sz="1200" b="0" dirty="0"/>
              <a:t>sienta al lado de </a:t>
            </a:r>
            <a:r>
              <a:rPr lang="es-GB" sz="1200" b="0" dirty="0">
                <a:solidFill>
                  <a:srgbClr val="E56800"/>
                </a:solidFill>
              </a:rPr>
              <a:t>su</a:t>
            </a:r>
            <a:r>
              <a:rPr lang="es-GB" sz="1200" b="0" dirty="0"/>
              <a:t> </a:t>
            </a:r>
            <a:r>
              <a:rPr lang="es-ES" sz="1200" b="0" dirty="0"/>
              <a:t> abuela. Se queda unas horas en casa con su familia y se acuerda de su abuelo muerto. </a:t>
            </a:r>
          </a:p>
          <a:p>
            <a:pPr marL="0" indent="0">
              <a:buNone/>
            </a:pPr>
            <a:r>
              <a:rPr lang="es-ES" sz="1200" b="0" dirty="0"/>
              <a:t>Por la tarde se pone ropa divertida, </a:t>
            </a:r>
            <a:r>
              <a:rPr lang="es-GB" sz="1200" b="0" dirty="0"/>
              <a:t>se</a:t>
            </a:r>
            <a:r>
              <a:rPr lang="es-ES" sz="1200" b="0" dirty="0"/>
              <a:t>pinta de blanco y negro y va a la calle con su hermano. En su barrio hay un festival con música fuerte y luces de colores. ¡Es muy divertido!</a:t>
            </a:r>
            <a:endParaRPr lang="es-GB" sz="1200" b="0" dirty="0"/>
          </a:p>
          <a:p>
            <a:endParaRPr lang="en-GB" b="1" dirty="0"/>
          </a:p>
          <a:p>
            <a:r>
              <a:rPr lang="en-GB" b="1" dirty="0"/>
              <a:t>Frequency of unknown words and cognates:</a:t>
            </a:r>
          </a:p>
          <a:p>
            <a:r>
              <a:rPr lang="en-GB" b="0" dirty="0"/>
              <a:t>pan [1342]; </a:t>
            </a:r>
            <a:r>
              <a:rPr lang="en-GB" b="0" dirty="0" err="1"/>
              <a:t>cielo</a:t>
            </a:r>
            <a:r>
              <a:rPr lang="en-GB" b="0" dirty="0"/>
              <a:t> [620]; </a:t>
            </a:r>
            <a:r>
              <a:rPr lang="en-GB" b="0" dirty="0" err="1"/>
              <a:t>varios</a:t>
            </a:r>
            <a:r>
              <a:rPr lang="en-GB" b="0" dirty="0"/>
              <a:t> [386]</a:t>
            </a:r>
          </a:p>
          <a:p>
            <a:endParaRPr lang="x-non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Photos</a:t>
            </a:r>
            <a:r>
              <a:rPr lang="es-ES" b="1" dirty="0"/>
              <a:t>:</a:t>
            </a:r>
            <a:endParaRPr lang="x-none" b="1" dirty="0"/>
          </a:p>
          <a:p>
            <a:r>
              <a:rPr lang="x-none" dirty="0"/>
              <a:t>Photo of </a:t>
            </a:r>
            <a:r>
              <a:rPr lang="es-ES" dirty="0" err="1"/>
              <a:t>the</a:t>
            </a:r>
            <a:r>
              <a:rPr lang="es-ES" dirty="0"/>
              <a:t> </a:t>
            </a:r>
            <a:r>
              <a:rPr lang="es-ES" dirty="0" err="1"/>
              <a:t>child</a:t>
            </a:r>
            <a:r>
              <a:rPr lang="x-none" dirty="0"/>
              <a:t> by </a:t>
            </a:r>
            <a:r>
              <a:rPr lang="es-ES" sz="1200" u="none" strike="noStrike" kern="1200" dirty="0">
                <a:solidFill>
                  <a:schemeClr val="tx1"/>
                </a:solidFill>
                <a:effectLst/>
                <a:latin typeface="+mn-lt"/>
                <a:ea typeface="+mn-ea"/>
                <a:cs typeface="+mn-cs"/>
              </a:rPr>
              <a:t>Christian Newman,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Unsplash</a:t>
            </a:r>
            <a:r>
              <a:rPr lang="es-ES" sz="1200" u="none" strike="noStrike" kern="1200" dirty="0">
                <a:solidFill>
                  <a:schemeClr val="tx1"/>
                </a:solidFill>
                <a:effectLst/>
                <a:latin typeface="+mn-lt"/>
                <a:ea typeface="+mn-ea"/>
                <a:cs typeface="+mn-cs"/>
              </a:rPr>
              <a:t>.</a:t>
            </a:r>
          </a:p>
          <a:p>
            <a:r>
              <a:rPr lang="es-ES" sz="1200" u="none" strike="noStrike" kern="1200" dirty="0" err="1">
                <a:solidFill>
                  <a:schemeClr val="tx1"/>
                </a:solidFill>
                <a:effectLst/>
                <a:latin typeface="+mn-lt"/>
                <a:ea typeface="+mn-ea"/>
                <a:cs typeface="+mn-cs"/>
              </a:rPr>
              <a:t>Photo</a:t>
            </a:r>
            <a:r>
              <a:rPr lang="es-ES" sz="1200" u="none" strike="noStrike" kern="1200" dirty="0">
                <a:solidFill>
                  <a:schemeClr val="tx1"/>
                </a:solidFill>
                <a:effectLst/>
                <a:latin typeface="+mn-lt"/>
                <a:ea typeface="+mn-ea"/>
                <a:cs typeface="+mn-cs"/>
              </a:rPr>
              <a:t> of ‘Pan de muertos’ </a:t>
            </a:r>
            <a:r>
              <a:rPr lang="es-ES" sz="1200" u="none" strike="noStrike" kern="1200" dirty="0" err="1">
                <a:solidFill>
                  <a:schemeClr val="tx1"/>
                </a:solidFill>
                <a:effectLst/>
                <a:latin typeface="+mn-lt"/>
                <a:ea typeface="+mn-ea"/>
                <a:cs typeface="+mn-cs"/>
              </a:rPr>
              <a:t>by</a:t>
            </a:r>
            <a:r>
              <a:rPr lang="es-ES" sz="1200" u="none" strike="noStrike" kern="1200" dirty="0">
                <a:solidFill>
                  <a:schemeClr val="tx1"/>
                </a:solidFill>
                <a:effectLst/>
                <a:latin typeface="+mn-lt"/>
                <a:ea typeface="+mn-ea"/>
                <a:cs typeface="+mn-cs"/>
              </a:rPr>
              <a:t> Alejandro Ávila Cortez,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Pixabay</a:t>
            </a:r>
            <a:r>
              <a:rPr lang="es-ES" sz="1200" u="none" strike="noStrike" kern="1200" dirty="0">
                <a:solidFill>
                  <a:schemeClr val="tx1"/>
                </a:solidFill>
                <a:effectLst/>
                <a:latin typeface="+mn-lt"/>
                <a:ea typeface="+mn-ea"/>
                <a:cs typeface="+mn-cs"/>
              </a:rPr>
              <a:t>.</a:t>
            </a:r>
            <a:br>
              <a:rPr lang="es-ES" dirty="0">
                <a:effectLst/>
              </a:rPr>
            </a:br>
            <a:endParaRPr lang="es-ES" dirty="0">
              <a:effectLst/>
            </a:endParaRPr>
          </a:p>
          <a:p>
            <a:br>
              <a:rPr lang="es-ES" dirty="0">
                <a:effectLst/>
              </a:rPr>
            </a:br>
            <a:endParaRPr lang="es-ES" dirty="0">
              <a:effectLst/>
            </a:endParaRPr>
          </a:p>
          <a:p>
            <a:endParaRPr lang="es-ES" dirty="0">
              <a:effectLst/>
            </a:endParaRPr>
          </a:p>
          <a:p>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878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Y8.1.1.2</a:t>
                </a:r>
              </a:p>
              <a:p>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10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o strengthen knowledge of weak and strong past participles.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Write 1-12.  Model sentence one and answer one with students.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Students read each sentence and think about a past participle that fits the meaning.  They write it down in German.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 Check the answers, eliciting full sentence answers from students.</a:t>
                </a:r>
              </a:p>
              <a:p>
                <a:r>
                  <a:rPr lang="en-US" sz="1200" kern="1200" dirty="0">
                    <a:solidFill>
                      <a:schemeClr val="tx1"/>
                    </a:solidFill>
                    <a:effectLst/>
                    <a:latin typeface="+mn-lt"/>
                    <a:ea typeface="+mn-ea"/>
                    <a:cs typeface="+mn-cs"/>
                  </a:rPr>
                  <a:t>4. The audio (optional) is available upon clicking each speech bubble.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For students who may need more support, the past participles are listed on the screen.  To reveal them click on the question: Welches Verb </a:t>
                </a:r>
                <a:r>
                  <a:rPr lang="en-US" sz="1200" kern="1200" dirty="0" err="1">
                    <a:solidFill>
                      <a:schemeClr val="tx1"/>
                    </a:solidFill>
                    <a:effectLst/>
                    <a:latin typeface="+mn-lt"/>
                    <a:ea typeface="+mn-ea"/>
                    <a:cs typeface="+mn-cs"/>
                  </a:rPr>
                  <a:t>passt</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Transcript (optional)</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(Wolfgang)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Mehmet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Urlaub</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in der Schweiz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in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einem</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Ferienhaus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Tag den See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Fu</a:t>
                </a:r>
                <a14:m>
                  <m:oMath xmlns:m="http://schemas.openxmlformats.org/officeDocument/2006/math">
                    <m:r>
                      <a:rPr kumimoji="0" lang="en-GB" sz="12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ß</m:t>
                    </m:r>
                  </m:oMath>
                </a14:m>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ball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gespielt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den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Wasserpark</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Hier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wir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Nächstes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Jahr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will ich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Frankreich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das is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alles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Heidi hat in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Spanien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Urlaub</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Sie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bei</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Freunden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a:t>
                </a:r>
                <a:r>
                  <a:rPr kumimoji="0" lang="de-DE"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viel Spanisch gesprochen. Sie hat die Großstadt Madrid besucht. Wir haben Freunde getroffen und einen Film im Kino gesehen! Das ist nicht fair! Wann reisen wir?</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sz="1200" b="0" i="0" baseline="0" dirty="0">
                  <a:solidFill>
                    <a:srgbClr val="5B9BD5">
                      <a:lumMod val="50000"/>
                    </a:srgbClr>
                  </a:solidFill>
                  <a:latin typeface="Century Gothic" panose="020B0502020202020204" pitchFamily="34" charset="0"/>
                </a:endParaRPr>
              </a:p>
            </p:txBody>
          </p:sp>
        </mc:Choice>
        <mc:Fallback xmlns="">
          <p:sp>
            <p:nvSpPr>
              <p:cNvPr id="3" name="Notes Placeholder 2"/>
              <p:cNvSpPr>
                <a:spLocks noGrp="1"/>
              </p:cNvSpPr>
              <p:nvPr>
                <p:ph type="body" idx="1"/>
              </p:nvPr>
            </p:nvSpPr>
            <p:spPr/>
            <p:txBody>
              <a:bodyPr/>
              <a:lstStyle/>
              <a:p>
                <a:r>
                  <a:rPr lang="en-GB" sz="1200" b="1" kern="1200" dirty="0" err="1">
                    <a:solidFill>
                      <a:schemeClr val="tx1"/>
                    </a:solidFill>
                    <a:effectLst/>
                    <a:latin typeface="+mn-lt"/>
                    <a:ea typeface="+mn-ea"/>
                    <a:cs typeface="+mn-cs"/>
                  </a:rPr>
                  <a:t>Vokabeln</a:t>
                </a:r>
                <a:r>
                  <a:rPr lang="en-GB" sz="1200" b="1" kern="1200">
                    <a:solidFill>
                      <a:schemeClr val="tx1"/>
                    </a:solidFill>
                    <a:effectLst/>
                    <a:latin typeface="+mn-lt"/>
                    <a:ea typeface="+mn-ea"/>
                    <a:cs typeface="+mn-cs"/>
                  </a:rPr>
                  <a:t/>
                </a:r>
                <a:br>
                  <a:rPr lang="en-GB" sz="1200" b="1" kern="1200">
                    <a:solidFill>
                      <a:schemeClr val="tx1"/>
                    </a:solidFill>
                    <a:effectLst/>
                    <a:latin typeface="+mn-lt"/>
                    <a:ea typeface="+mn-ea"/>
                    <a:cs typeface="+mn-cs"/>
                  </a:rPr>
                </a:br>
                <a:r>
                  <a:rPr lang="en-GB" sz="1200" b="1" kern="1200" smtClean="0">
                    <a:solidFill>
                      <a:schemeClr val="tx1"/>
                    </a:solidFill>
                    <a:effectLst/>
                    <a:latin typeface="+mn-lt"/>
                    <a:ea typeface="+mn-ea"/>
                    <a:cs typeface="+mn-cs"/>
                  </a:rPr>
                  <a:t>Timing</a:t>
                </a:r>
                <a:endParaRPr lang="en-GB" sz="1200" b="1" kern="1200">
                  <a:solidFill>
                    <a:schemeClr val="tx1"/>
                  </a:solidFill>
                  <a:effectLst/>
                  <a:latin typeface="+mn-lt"/>
                  <a:ea typeface="+mn-ea"/>
                  <a:cs typeface="+mn-cs"/>
                </a:endParaRPr>
              </a:p>
              <a:p>
                <a:r>
                  <a:rPr lang="en-GB" sz="1200" b="0" kern="1200" smtClean="0">
                    <a:solidFill>
                      <a:schemeClr val="tx1"/>
                    </a:solidFill>
                    <a:effectLst/>
                    <a:latin typeface="+mn-lt"/>
                    <a:ea typeface="+mn-ea"/>
                    <a:cs typeface="+mn-cs"/>
                  </a:rPr>
                  <a:t>10 minutes</a:t>
                </a:r>
                <a:endParaRPr lang="en-GB" sz="1200" b="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p>
              <a:p>
                <a:r>
                  <a:rPr lang="en-US" sz="1200" kern="1200" smtClean="0">
                    <a:solidFill>
                      <a:schemeClr val="tx1"/>
                    </a:solidFill>
                    <a:effectLst/>
                    <a:latin typeface="+mn-lt"/>
                    <a:ea typeface="+mn-ea"/>
                    <a:cs typeface="+mn-cs"/>
                  </a:rPr>
                  <a:t>to strengthen knowledge of weak and strong past participles.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Suggested procedure</a:t>
                </a:r>
                <a:r>
                  <a:rPr lang="en-GB" sz="1200" kern="1200" dirty="0">
                    <a:solidFill>
                      <a:schemeClr val="tx1"/>
                    </a:solidFill>
                    <a:effectLst/>
                    <a:latin typeface="+mn-lt"/>
                    <a:ea typeface="+mn-ea"/>
                    <a:cs typeface="+mn-cs"/>
                  </a:rPr>
                  <a:t> </a:t>
                </a:r>
              </a:p>
              <a:p>
                <a:r>
                  <a:rPr lang="en-US" sz="1200" kern="1200" smtClean="0">
                    <a:solidFill>
                      <a:schemeClr val="tx1"/>
                    </a:solidFill>
                    <a:effectLst/>
                    <a:latin typeface="+mn-lt"/>
                    <a:ea typeface="+mn-ea"/>
                    <a:cs typeface="+mn-cs"/>
                  </a:rPr>
                  <a:t>1. Write 1-12.  Model sentence one and answer one with students.</a:t>
                </a:r>
                <a:br>
                  <a:rPr lang="en-US" sz="1200" kern="1200" smtClean="0">
                    <a:solidFill>
                      <a:schemeClr val="tx1"/>
                    </a:solidFill>
                    <a:effectLst/>
                    <a:latin typeface="+mn-lt"/>
                    <a:ea typeface="+mn-ea"/>
                    <a:cs typeface="+mn-cs"/>
                  </a:rPr>
                </a:br>
                <a:r>
                  <a:rPr lang="en-US" sz="1200" kern="1200" smtClean="0">
                    <a:solidFill>
                      <a:schemeClr val="tx1"/>
                    </a:solidFill>
                    <a:effectLst/>
                    <a:latin typeface="+mn-lt"/>
                    <a:ea typeface="+mn-ea"/>
                    <a:cs typeface="+mn-cs"/>
                  </a:rPr>
                  <a:t>2. Students read each sentence and think about a past participle that fits the meaning.  They write it down in German.</a:t>
                </a:r>
                <a:br>
                  <a:rPr lang="en-US" sz="1200" kern="1200" smtClean="0">
                    <a:solidFill>
                      <a:schemeClr val="tx1"/>
                    </a:solidFill>
                    <a:effectLst/>
                    <a:latin typeface="+mn-lt"/>
                    <a:ea typeface="+mn-ea"/>
                    <a:cs typeface="+mn-cs"/>
                  </a:rPr>
                </a:br>
                <a:r>
                  <a:rPr lang="en-US" sz="1200" kern="1200" smtClean="0">
                    <a:solidFill>
                      <a:schemeClr val="tx1"/>
                    </a:solidFill>
                    <a:effectLst/>
                    <a:latin typeface="+mn-lt"/>
                    <a:ea typeface="+mn-ea"/>
                    <a:cs typeface="+mn-cs"/>
                  </a:rPr>
                  <a:t>3. Check the answers, eliciting full sentence answers from students</a:t>
                </a:r>
                <a:r>
                  <a:rPr lang="en-US" sz="1200" kern="1200" smtClean="0">
                    <a:solidFill>
                      <a:schemeClr val="tx1"/>
                    </a:solidFill>
                    <a:effectLst/>
                    <a:latin typeface="+mn-lt"/>
                    <a:ea typeface="+mn-ea"/>
                    <a:cs typeface="+mn-cs"/>
                  </a:rPr>
                  <a:t>.</a:t>
                </a:r>
              </a:p>
              <a:p>
                <a:r>
                  <a:rPr lang="en-US" sz="1200" kern="1200" smtClean="0">
                    <a:solidFill>
                      <a:schemeClr val="tx1"/>
                    </a:solidFill>
                    <a:effectLst/>
                    <a:latin typeface="+mn-lt"/>
                    <a:ea typeface="+mn-ea"/>
                    <a:cs typeface="+mn-cs"/>
                  </a:rPr>
                  <a:t>4. The audio (optional) is available upon clicking each speech bubble.</a:t>
                </a:r>
                <a:r>
                  <a:rPr lang="en-US" sz="1200" kern="1200" smtClean="0">
                    <a:solidFill>
                      <a:schemeClr val="tx1"/>
                    </a:solidFill>
                    <a:effectLst/>
                    <a:latin typeface="+mn-lt"/>
                    <a:ea typeface="+mn-ea"/>
                    <a:cs typeface="+mn-cs"/>
                  </a:rPr>
                  <a:t/>
                </a:r>
                <a:br>
                  <a:rPr lang="en-US" sz="1200" kern="1200" smtClean="0">
                    <a:solidFill>
                      <a:schemeClr val="tx1"/>
                    </a:solidFill>
                    <a:effectLst/>
                    <a:latin typeface="+mn-lt"/>
                    <a:ea typeface="+mn-ea"/>
                    <a:cs typeface="+mn-cs"/>
                  </a:rPr>
                </a:br>
                <a:endParaRPr lang="en-US" sz="1200" kern="120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Note: For students who may need more support, the past participles are listed on the screen.  To reveal them click on the question: Welches Verb </a:t>
                </a:r>
                <a:r>
                  <a:rPr lang="en-US" sz="1200" kern="1200" smtClean="0">
                    <a:solidFill>
                      <a:schemeClr val="tx1"/>
                    </a:solidFill>
                    <a:effectLst/>
                    <a:latin typeface="+mn-lt"/>
                    <a:ea typeface="+mn-ea"/>
                    <a:cs typeface="+mn-cs"/>
                  </a:rPr>
                  <a:t>passt?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smtClean="0">
                    <a:solidFill>
                      <a:schemeClr val="tx1"/>
                    </a:solidFill>
                    <a:effectLst/>
                    <a:latin typeface="+mn-lt"/>
                    <a:ea typeface="+mn-ea"/>
                    <a:cs typeface="+mn-cs"/>
                  </a:rPr>
                  <a:t>Transcript (optional)</a:t>
                </a:r>
                <a:endParaRPr lang="en-GB" sz="1200" b="0" kern="120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(Wolfgang)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Mehmet </a:t>
                </a:r>
                <a:r>
                  <a:rPr kumimoji="0" lang="en-GB" sz="12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hat </a:t>
                </a:r>
                <a:r>
                  <a:rPr kumimoji="0" lang="en-GB" sz="12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Urlaub</a:t>
                </a:r>
                <a:r>
                  <a:rPr kumimoji="0" lang="en-GB" sz="12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in </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Schweiz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in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einem</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Ferienhaus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Tag den See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Fu</a:t>
                </a:r>
                <a:r>
                  <a:rPr kumimoji="0" lang="en-GB" sz="12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a:t>ß</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ball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gespielt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den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Wasserpark</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Hier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wir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Nächstes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Jahr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will ich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Frankreich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reisen</a:t>
                </a:r>
                <a:r>
                  <a:rPr kumimoji="0" lang="en-GB"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Ja! Und das is nicht alles: Heidi hat in Spanien Urlaub gemacht. Sie hat bei Freunden gewohnt und </a:t>
                </a:r>
                <a:r>
                  <a:rPr kumimoji="0" lang="de-DE"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t>hat viel Spanisch gesprochen. Sie hat die Großstadt von Madrid besucht. Wir haben Freunde getroffen und einen Film im Kino gesehen! Das ist nicht fair! Wann reisen wir?</a:t>
                </a:r>
                <a:endPar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smtClean="0">
                  <a:solidFill>
                    <a:schemeClr val="tx1"/>
                  </a:solidFill>
                  <a:effectLst/>
                  <a:latin typeface="+mn-lt"/>
                  <a:ea typeface="+mn-ea"/>
                  <a:cs typeface="+mn-cs"/>
                </a:endParaRPr>
              </a:p>
              <a:p>
                <a:endParaRPr lang="en-GB" sz="1200" b="0" i="0" baseline="0" dirty="0">
                  <a:solidFill>
                    <a:srgbClr val="5B9BD5">
                      <a:lumMod val="50000"/>
                    </a:srgbClr>
                  </a:solidFill>
                  <a:latin typeface="Century Gothic" panose="020B0502020202020204" pitchFamily="34" charset="0"/>
                </a:endParaRPr>
              </a:p>
            </p:txBody>
          </p:sp>
        </mc:Fallback>
      </mc:AlternateContent>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353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Y7 T2</a:t>
            </a:r>
          </a:p>
          <a:p>
            <a:endParaRPr lang="en-GB" b="1" dirty="0"/>
          </a:p>
          <a:p>
            <a:r>
              <a:rPr lang="en-GB" b="1" dirty="0"/>
              <a:t>Timing: 10 minutes</a:t>
            </a:r>
          </a:p>
          <a:p>
            <a:endParaRPr lang="en-GB" b="1" dirty="0"/>
          </a:p>
          <a:p>
            <a:r>
              <a:rPr lang="en-GB" b="1" dirty="0"/>
              <a:t>Aim: </a:t>
            </a:r>
            <a:r>
              <a:rPr lang="en-GB" b="1" dirty="0" err="1"/>
              <a:t>Dictagloss</a:t>
            </a:r>
            <a:r>
              <a:rPr lang="en-GB" b="1" dirty="0"/>
              <a:t> – </a:t>
            </a:r>
            <a:r>
              <a:rPr lang="en-GB" b="0" dirty="0"/>
              <a:t>Reconstruct a text from notes</a:t>
            </a:r>
            <a:endParaRPr lang="en-GB" b="1" dirty="0"/>
          </a:p>
          <a:p>
            <a:endParaRPr lang="en-GB" b="1" dirty="0"/>
          </a:p>
          <a:p>
            <a:r>
              <a:rPr lang="en-GB" b="1" dirty="0"/>
              <a:t>Procedure:</a:t>
            </a:r>
          </a:p>
          <a:p>
            <a:pPr marL="228600" indent="-228600">
              <a:buFont typeface="+mj-lt"/>
              <a:buAutoNum type="arabicPeriod"/>
            </a:pPr>
            <a:r>
              <a:rPr lang="en-GB" b="0" dirty="0"/>
              <a:t>Students write 1-10 in their notebooks with plenty of space for each point.</a:t>
            </a:r>
          </a:p>
          <a:p>
            <a:pPr marL="228600" indent="-228600">
              <a:buFont typeface="+mj-lt"/>
              <a:buAutoNum type="arabicPeriod"/>
            </a:pPr>
            <a:r>
              <a:rPr lang="en-GB" b="0" dirty="0"/>
              <a:t>Students listen to the presentation and take notes about each</a:t>
            </a:r>
            <a:r>
              <a:rPr lang="en-GB" b="0" baseline="0" dirty="0"/>
              <a:t> point</a:t>
            </a:r>
            <a:r>
              <a:rPr lang="en-GB" b="0" dirty="0"/>
              <a:t>.</a:t>
            </a:r>
          </a:p>
          <a:p>
            <a:pPr marL="228600" indent="-228600">
              <a:buFont typeface="+mj-lt"/>
              <a:buAutoNum type="arabicPeriod"/>
            </a:pPr>
            <a:r>
              <a:rPr lang="en-GB" b="0" dirty="0"/>
              <a:t>Play the presentation again if necessary. How many times depends on the class and ability level and is up to the teacher’s judgment.</a:t>
            </a:r>
          </a:p>
          <a:p>
            <a:pPr marL="228600" indent="-228600">
              <a:buFont typeface="+mj-lt"/>
              <a:buAutoNum type="arabicPeriod"/>
            </a:pPr>
            <a:r>
              <a:rPr lang="en-GB" b="0" dirty="0"/>
              <a:t>Based on the notes students reconstruct the monologue (could be done in pairs/groups of</a:t>
            </a:r>
            <a:r>
              <a:rPr lang="en-GB" b="0" baseline="0" dirty="0"/>
              <a:t> four</a:t>
            </a:r>
            <a:r>
              <a:rPr lang="en-GB" b="0" dirty="0"/>
              <a:t>).</a:t>
            </a:r>
          </a:p>
          <a:p>
            <a:pPr marL="228600" indent="-228600">
              <a:buFont typeface="+mj-lt"/>
              <a:buAutoNum type="arabicPeriod"/>
            </a:pPr>
            <a:r>
              <a:rPr lang="en-GB" b="0" dirty="0"/>
              <a:t>Students summarise the text in English and discuss any differences between school in France and England.</a:t>
            </a:r>
          </a:p>
          <a:p>
            <a:pPr marL="228600" indent="-228600">
              <a:buFont typeface="+mj-lt"/>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t>Transcript:</a:t>
            </a:r>
            <a:br>
              <a:rPr lang="en-GB" b="1" dirty="0"/>
            </a:br>
            <a:r>
              <a:rPr lang="fr-FR" sz="1200" b="0" dirty="0">
                <a:solidFill>
                  <a:srgbClr val="115076"/>
                </a:solidFill>
              </a:rPr>
              <a:t>L’école primaire est pour les élèves de six à onze ans. </a:t>
            </a:r>
            <a:endParaRPr kumimoji="0" lang="fr-FR" sz="1200" b="0" i="0" u="none" strike="noStrike" kern="1200" cap="none" spc="0" normalizeH="0" baseline="0" noProof="0" dirty="0">
              <a:ln>
                <a:noFill/>
              </a:ln>
              <a:solidFill>
                <a:srgbClr val="115076"/>
              </a:solidFill>
              <a:effectLst/>
              <a:uLnTx/>
              <a:uFillTx/>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On ne va pas à l’école le mercredi après-midi.</a:t>
            </a:r>
            <a:endParaRPr kumimoji="0" lang="fr-FR" sz="1200" b="0" i="0" u="none" strike="noStrike" kern="1200" cap="none" spc="0" normalizeH="0" baseline="0" noProof="0" dirty="0">
              <a:ln>
                <a:noFill/>
              </a:ln>
              <a:solidFill>
                <a:srgbClr val="115076"/>
              </a:solidFill>
              <a:effectLst/>
              <a:uLnTx/>
              <a:uFillTx/>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Le collège est pour les élèves de onze à quinze ans.</a:t>
            </a:r>
            <a:endPar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a:t>
            </a:r>
            <a:r>
              <a:rPr kumimoji="0" lang="fr-FR" sz="1200" b="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ne porte pas d’uniforme.</a:t>
            </a:r>
            <a:endPar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Le déjeuner est très important</a:t>
            </a:r>
            <a:r>
              <a:rPr kumimoji="0" lang="fr-FR" sz="1200" b="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Chaque jour, on mange les repas à table dans la cantine.</a:t>
            </a:r>
            <a:endPar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Les professeurs donnent des notes sur vingt aux élèves.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Pour réussir un examen, un élève doit avoir une note de dix sur vingt (au minimum).</a:t>
            </a:r>
            <a:endPar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fr-FR" sz="1200" b="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Si on a une mauvaise note à la fin de l’année*, on doit redoubler</a:t>
            </a:r>
            <a:r>
              <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Le lycée est pour les élèves de quinze à dix-huit ans.</a:t>
            </a:r>
            <a:endPar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dirty="0">
                <a:solidFill>
                  <a:srgbClr val="115076"/>
                </a:solidFill>
              </a:rPr>
              <a:t>Au lycée, on prépare le baccalauréat. Si on réussit, on peut aller à l’université. </a:t>
            </a:r>
            <a:endParaRPr kumimoji="0" lang="fr-FR"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b="0" dirty="0"/>
          </a:p>
          <a:p>
            <a:pPr marL="0" indent="0">
              <a:buFont typeface="+mj-lt"/>
              <a:buNone/>
            </a:pPr>
            <a:endParaRPr lang="en-GB" b="0" dirty="0"/>
          </a:p>
          <a:p>
            <a:pPr marL="0" indent="0">
              <a:buFont typeface="+mj-lt"/>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b="0" i="0" u="none" strike="noStrike" kern="1200" cap="none" dirty="0">
                <a:solidFill>
                  <a:schemeClr val="tx1"/>
                </a:solidFill>
                <a:effectLst/>
                <a:latin typeface="+mn-lt"/>
                <a:ea typeface="Calibri"/>
                <a:cs typeface="Calibri"/>
                <a:sym typeface="Calibri"/>
              </a:rPr>
              <a:t>note [1161], </a:t>
            </a:r>
            <a:r>
              <a:rPr lang="en-GB" sz="1800" b="0" i="0" u="none" strike="noStrike" dirty="0" err="1">
                <a:solidFill>
                  <a:srgbClr val="000000"/>
                </a:solidFill>
                <a:effectLst/>
                <a:latin typeface="Calibri" panose="020F0502020204030204" pitchFamily="34" charset="0"/>
              </a:rPr>
              <a:t>système</a:t>
            </a:r>
            <a:r>
              <a:rPr lang="en-GB" dirty="0"/>
              <a:t> [289],</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présentation</a:t>
            </a:r>
            <a:r>
              <a:rPr lang="en-GB" sz="1200" b="0" i="0" u="none" strike="noStrike" kern="1200" cap="none" dirty="0">
                <a:solidFill>
                  <a:schemeClr val="tx1"/>
                </a:solidFill>
                <a:effectLst/>
                <a:latin typeface="+mn-lt"/>
                <a:ea typeface="Calibri"/>
                <a:cs typeface="Calibri"/>
                <a:sym typeface="Calibri"/>
              </a:rPr>
              <a:t> [1723]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708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Transcript </a:t>
            </a:r>
            <a:r>
              <a:rPr lang="en-GB" dirty="0" err="1"/>
              <a:t>dictagloss</a:t>
            </a:r>
            <a:r>
              <a:rPr lang="en-GB" dirty="0"/>
              <a:t> for checking.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Word frequency of (near-)cognates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primaire</a:t>
            </a:r>
            <a:r>
              <a:rPr lang="en-GB" sz="1200" b="0" i="0" u="none" strike="noStrike" kern="1200" cap="none" dirty="0">
                <a:solidFill>
                  <a:schemeClr val="tx1"/>
                </a:solidFill>
                <a:effectLst/>
                <a:latin typeface="+mn-lt"/>
                <a:ea typeface="Calibri"/>
                <a:cs typeface="Calibri"/>
                <a:sym typeface="Calibri"/>
              </a:rPr>
              <a:t> [2527]; table [1019];</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cantine</a:t>
            </a:r>
            <a:r>
              <a:rPr lang="en-GB" sz="1200" b="0" i="0" u="none" strike="noStrike" kern="1200" cap="none" baseline="0" dirty="0">
                <a:solidFill>
                  <a:schemeClr val="tx1"/>
                </a:solidFill>
                <a:effectLst/>
                <a:latin typeface="+mn-lt"/>
                <a:ea typeface="Calibri"/>
                <a:cs typeface="Calibri"/>
                <a:sym typeface="Calibri"/>
              </a:rPr>
              <a:t> [&gt;5000]</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867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Transcript </a:t>
            </a:r>
            <a:r>
              <a:rPr lang="en-GB" dirty="0" err="1"/>
              <a:t>dictagloss</a:t>
            </a:r>
            <a:r>
              <a:rPr lang="en-GB" dirty="0"/>
              <a:t> for checking.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Word frequency of (near-)cognates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minimum [1410], </a:t>
            </a:r>
            <a:r>
              <a:rPr lang="en-GB" sz="1200" b="0" i="0" u="none" strike="noStrike" kern="1200" cap="none" dirty="0" err="1">
                <a:solidFill>
                  <a:schemeClr val="tx1"/>
                </a:solidFill>
                <a:effectLst/>
                <a:latin typeface="+mn-lt"/>
                <a:ea typeface="Calibri"/>
                <a:cs typeface="Calibri"/>
                <a:sym typeface="Calibri"/>
              </a:rPr>
              <a:t>redoubler</a:t>
            </a:r>
            <a:r>
              <a:rPr lang="en-GB" sz="1200" b="0" i="0" u="none" strike="noStrike" kern="1200" cap="none" dirty="0">
                <a:solidFill>
                  <a:schemeClr val="tx1"/>
                </a:solidFill>
                <a:effectLst/>
                <a:latin typeface="+mn-lt"/>
                <a:ea typeface="Calibri"/>
                <a:cs typeface="Calibri"/>
                <a:sym typeface="Calibri"/>
              </a:rPr>
              <a:t> [&gt;5000]; </a:t>
            </a:r>
            <a:r>
              <a:rPr lang="fr-FR" sz="1200" b="0" dirty="0">
                <a:solidFill>
                  <a:srgbClr val="115076"/>
                </a:solidFill>
              </a:rPr>
              <a:t>baccalauréat [&gt;5000], cantine [&gt;5000]</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717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Teacher </a:t>
            </a:r>
            <a:r>
              <a:rPr lang="en-GB" dirty="0" err="1"/>
              <a:t>Tapp</a:t>
            </a:r>
            <a:r>
              <a:rPr lang="en-GB" dirty="0"/>
              <a:t> - </a:t>
            </a:r>
            <a:r>
              <a:rPr lang="en-GB" dirty="0">
                <a:hlinkClick r:id="rId3"/>
              </a:rPr>
              <a:t>https://teachertapp.co.uk/</a:t>
            </a:r>
            <a:r>
              <a:rPr lang="en-GB" dirty="0"/>
              <a:t> is an app headed by Laura </a:t>
            </a:r>
            <a:r>
              <a:rPr lang="en-GB" dirty="0" err="1"/>
              <a:t>McInerneny</a:t>
            </a:r>
            <a:r>
              <a:rPr lang="en-GB" dirty="0"/>
              <a:t> and Becky Allen, where teachers answer 3 questions at 3.30 each working day. Then they get access to the previous' day's survey results - currently it has 8000+ teachers using the app. </a:t>
            </a:r>
            <a:endParaRPr lang="en-US" dirty="0"/>
          </a:p>
          <a:p>
            <a:r>
              <a:rPr lang="en-US" dirty="0"/>
              <a:t>Well over half of the respondents were either ambivalent about the topics they taught or said that they did not inspire them. </a:t>
            </a:r>
          </a:p>
          <a:p>
            <a:r>
              <a:rPr lang="en-US" dirty="0"/>
              <a:t>In addition, NALA carried out a survey and found that teachers were very dissatisfied with the topic based emphasis of the curriculum. </a:t>
            </a:r>
          </a:p>
          <a:p>
            <a:r>
              <a:rPr lang="en-US" dirty="0"/>
              <a:t>Whilst, as we have seen, the GCSE exams themselves do not necessarily draw on this very topic-specific vocabulary to an extreme extent, the washback effect of the subject content and the topic-driven choices in the awarding bodies’ lists are clearly having an effect on textbooks and pedagogy.</a:t>
            </a:r>
          </a:p>
          <a:p>
            <a:endParaRPr lang="en-US" dirty="0"/>
          </a:p>
          <a:p>
            <a:r>
              <a:rPr lang="en-US" dirty="0"/>
              <a:t>In fact, a very wide range of topics can be covered and we show a few examples now. </a:t>
            </a:r>
          </a:p>
          <a:p>
            <a:r>
              <a:rPr lang="en-US" dirty="0"/>
              <a:t>These are actually texts for teaching, but either in the notes underneath the slides and bubbles on the slides we provide some information about the frequency of the words used to show how this kind of thing could be accommodated in actual exams.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939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endParaRPr lang="en-GB" b="0" baseline="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2</a:t>
            </a:fld>
            <a:endParaRPr lang="en-GB">
              <a:solidFill>
                <a:prstClr val="black"/>
              </a:solidFill>
              <a:latin typeface="Calibri" panose="020F0502020204030204"/>
            </a:endParaRPr>
          </a:p>
        </p:txBody>
      </p:sp>
    </p:spTree>
    <p:extLst>
      <p:ext uri="{BB962C8B-B14F-4D97-AF65-F5344CB8AC3E}">
        <p14:creationId xmlns:p14="http://schemas.microsoft.com/office/powerpoint/2010/main" val="4202053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endParaRPr lang="en-GB" b="0" baseline="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602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0" i="0" baseline="0"/>
              <a:t>So what’s the alternative? What could a SOW be like if topics didn’t come first? What would take their place as the ‘driver’ of the curriculum? </a:t>
            </a:r>
          </a:p>
          <a:p>
            <a:pPr defTabSz="966155">
              <a:defRPr/>
            </a:pPr>
            <a:endParaRPr lang="en-GB" b="0" i="0" baseline="0"/>
          </a:p>
          <a:p>
            <a:pPr defTabSz="966155">
              <a:defRPr/>
            </a:pPr>
            <a:r>
              <a:rPr lang="en-GB" b="0" i="0" baseline="0"/>
              <a:t>Without topics in the foreground, there is no need to make the language ‘fit’ a pre-selected topic. The language itself becomes the starting point for curriculum design. We can think about the structures and patterns that are likely to be most useful and learnable for our students. </a:t>
            </a:r>
          </a:p>
          <a:p>
            <a:pPr defTabSz="966155">
              <a:defRPr/>
            </a:pPr>
            <a:endParaRPr lang="en-GB" b="0" i="0" baseline="0"/>
          </a:p>
          <a:p>
            <a:pPr defTabSz="966155">
              <a:defRPr/>
            </a:pPr>
            <a:r>
              <a:rPr lang="en-GB" b="0" i="0" baseline="0"/>
              <a:t>This also allows us to sequence the teaching more logically. We can group grammar features that are naturally used together and bring them together for practice. For example, when we introduce forms of the verb ‘tener’, it seems logical to incorporate practice with indefinite articles (un/una), as people often use these features together to talk about possessions. </a:t>
            </a:r>
          </a:p>
          <a:p>
            <a:pPr defTabSz="966155">
              <a:defRPr/>
            </a:pPr>
            <a:endParaRPr lang="en-GB" b="0" i="0" baseline="0"/>
          </a:p>
          <a:p>
            <a:pPr defTabSz="966155">
              <a:defRPr/>
            </a:pPr>
            <a:r>
              <a:rPr lang="en-GB" b="0" i="0" baseline="0"/>
              <a:t>Without topics coming first, we can also think more about the cohesion between the different aspects of language that we plan to teach. For example, if our grammar focus is indefinite articles, which need to agree in gender with nouns, our selection of vocabulary might include nouns with regular gender marking patterns (-o for masculine, -a for feminine), and we can get students to make connections between vocabulary and grammar here.</a:t>
            </a:r>
          </a:p>
          <a:p>
            <a:pPr defTabSz="966155">
              <a:defRPr/>
            </a:pPr>
            <a:endParaRPr lang="en-GB" b="0" i="0" baseline="0"/>
          </a:p>
          <a:p>
            <a:pPr defTabSz="966155">
              <a:defRPr/>
            </a:pPr>
            <a:r>
              <a:rPr lang="en-GB" b="0" i="0" baseline="0"/>
              <a:t>The topics and contexts are still there, but with language taking precedence they can be made broader. For example, rather than a lesson on hobbies, we could have a lesson on ‘things that people do’ at different times and in different places.</a:t>
            </a:r>
          </a:p>
          <a:p>
            <a:pPr defTabSz="966155">
              <a:defRPr/>
            </a:pPr>
            <a:endParaRPr lang="en-GB" b="0" i="0" baseline="0"/>
          </a:p>
          <a:p>
            <a:pPr defTabSz="966155">
              <a:defRPr/>
            </a:pPr>
            <a:r>
              <a:rPr lang="en-GB" b="0" i="0" baseline="0"/>
              <a:t>Additional notes:</a:t>
            </a:r>
          </a:p>
          <a:p>
            <a:pPr defTabSz="966155">
              <a:defRPr/>
            </a:pPr>
            <a:r>
              <a:rPr lang="en-GB" b="0" i="0" baseline="0"/>
              <a:t>Re logical sequencing – in a topic-driven course reflexive pronouns are likely to be taught very early (je m’appelle, me llamo…). However, this is actually a complex grammar feature (word order is different from English, pronoun requires agreement with verb ending, and English often just omits it!). So if we think about the language itself, some traditional early topics probably aren’t optimal for a complete beginner in terms of language complexity.</a:t>
            </a:r>
          </a:p>
          <a:p>
            <a:pPr marL="181154" indent="-181154" defTabSz="966155">
              <a:buFont typeface="Arial" panose="020B0604020202020204" pitchFamily="34" charset="0"/>
              <a:buChar char="•"/>
              <a:defRPr/>
            </a:pPr>
            <a:endParaRPr lang="en-GB" b="0" i="0" baseline="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21</a:t>
            </a:fld>
            <a:endParaRPr lang="en-GB">
              <a:solidFill>
                <a:prstClr val="black"/>
              </a:solidFill>
              <a:latin typeface="Calibri" panose="020F0502020204030204"/>
            </a:endParaRPr>
          </a:p>
        </p:txBody>
      </p:sp>
    </p:spTree>
    <p:extLst>
      <p:ext uri="{BB962C8B-B14F-4D97-AF65-F5344CB8AC3E}">
        <p14:creationId xmlns:p14="http://schemas.microsoft.com/office/powerpoint/2010/main" val="3104691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Pedagogy Review draws attention to three core strands of essential knowledge: vocabulary, a chosen set of words in the language; grammar – a set of features that are the essential building blocks needed to put language together to make meaningful sentences and phonics, which is the set of sound-symbol correspondences that represent the relationship between how the language sounds and how it is written.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metaphor of the braid here indicates that the knowledge is stronger because of the interconnections between the strands.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fact that they are closely intertwined suggests that each strand is important and affects the other.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loose ends recognise that the language learning process is always unfinished, and the knowledge is vulnerable to decay, just as the braid is prone to unravelling.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These themes will recur later in the session.</a:t>
            </a:r>
          </a:p>
          <a:p>
            <a:pPr algn="l" fontAlgn="base">
              <a:buFont typeface="Arial" panose="020B0604020202020204" pitchFamily="34" charset="0"/>
              <a:buNone/>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D61898-8BA6-4B26-ACFD-7C1D790186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297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0" baseline="0"/>
              <a:t>On the last slide I mentioned three language components: phonics, vocabulary and grammar.</a:t>
            </a:r>
          </a:p>
          <a:p>
            <a:pPr defTabSz="966155">
              <a:defRPr/>
            </a:pPr>
            <a:r>
              <a:rPr lang="en-GB" b="0" baseline="0"/>
              <a:t>There will be sessions on each of these as part of NCELP’s series of talks at Bath Spa, but I’d like to outline a few of principles for each of these :</a:t>
            </a:r>
          </a:p>
          <a:p>
            <a:pPr defTabSz="966155">
              <a:defRPr/>
            </a:pPr>
            <a:endParaRPr lang="en-GB" b="0" baseline="0"/>
          </a:p>
          <a:p>
            <a:pPr marL="181154" indent="-181154">
              <a:buFont typeface="Arial" panose="020B0604020202020204" pitchFamily="34" charset="0"/>
              <a:buChar char="•"/>
            </a:pPr>
            <a:r>
              <a:rPr lang="en-GB" sz="1300">
                <a:latin typeface="Century Gothic" panose="020B0502020202020204" pitchFamily="34" charset="0"/>
              </a:rPr>
              <a:t>The first is to plan a SOW where </a:t>
            </a:r>
            <a:r>
              <a:rPr lang="en-GB" sz="1300" i="1">
                <a:latin typeface="Century Gothic" panose="020B0502020202020204" pitchFamily="34" charset="0"/>
              </a:rPr>
              <a:t>pairs</a:t>
            </a:r>
            <a:r>
              <a:rPr lang="en-GB" sz="1300">
                <a:latin typeface="Century Gothic" panose="020B0502020202020204" pitchFamily="34" charset="0"/>
              </a:rPr>
              <a:t> of grammar features are practised. For example, two verb endings with contrasing meanings (or functions) can be juxtaposed. Practising a whole new set of features together, e.g., a full range of verb endings, is unlikely to be effective, as it is beyond what most learners can pay attention to at any one time. </a:t>
            </a:r>
          </a:p>
          <a:p>
            <a:pPr marL="181154" indent="-181154">
              <a:buFont typeface="Arial" panose="020B0604020202020204" pitchFamily="34" charset="0"/>
              <a:buChar char="•"/>
            </a:pPr>
            <a:endParaRPr lang="en-GB" sz="1300">
              <a:latin typeface="Century Gothic" panose="020B0502020202020204" pitchFamily="34" charset="0"/>
            </a:endParaRPr>
          </a:p>
          <a:p>
            <a:pPr marL="181154" indent="-181154">
              <a:buFont typeface="Arial" panose="020B0604020202020204" pitchFamily="34" charset="0"/>
              <a:buChar char="•"/>
            </a:pPr>
            <a:r>
              <a:rPr lang="en-GB" sz="1300">
                <a:latin typeface="Century Gothic" panose="020B0502020202020204" pitchFamily="34" charset="0"/>
              </a:rPr>
              <a:t>The practice itself should require attention to form </a:t>
            </a:r>
            <a:r>
              <a:rPr lang="en-GB" sz="1300" i="1">
                <a:latin typeface="Century Gothic" panose="020B0502020202020204" pitchFamily="34" charset="0"/>
              </a:rPr>
              <a:t>and </a:t>
            </a:r>
            <a:r>
              <a:rPr lang="en-GB" sz="1300">
                <a:latin typeface="Century Gothic" panose="020B0502020202020204" pitchFamily="34" charset="0"/>
              </a:rPr>
              <a:t>meaning. We might need to strip out other language in order to make attention to the grammar essential for task completion. </a:t>
            </a:r>
          </a:p>
          <a:p>
            <a:pPr marL="181154" indent="-181154">
              <a:buFont typeface="Arial" panose="020B0604020202020204" pitchFamily="34" charset="0"/>
              <a:buChar char="•"/>
            </a:pPr>
            <a:endParaRPr lang="en-GB" sz="1300">
              <a:latin typeface="Century Gothic" panose="020B0502020202020204" pitchFamily="34" charset="0"/>
            </a:endParaRPr>
          </a:p>
          <a:p>
            <a:pPr marL="181154" indent="-181154">
              <a:buFont typeface="Arial" panose="020B0604020202020204" pitchFamily="34" charset="0"/>
              <a:buChar char="•"/>
            </a:pPr>
            <a:r>
              <a:rPr lang="en-GB" sz="1300">
                <a:latin typeface="Century Gothic" panose="020B0502020202020204" pitchFamily="34" charset="0"/>
              </a:rPr>
              <a:t>After a brief explanation, students are given plenty of practice, initially in reading and listening, with the new features before scaffolded production. </a:t>
            </a:r>
          </a:p>
          <a:p>
            <a:pPr marL="181154" indent="-181154">
              <a:buFont typeface="Arial" panose="020B0604020202020204" pitchFamily="34" charset="0"/>
              <a:buChar char="•"/>
            </a:pPr>
            <a:endParaRPr lang="en-GB" sz="1300">
              <a:latin typeface="Century Gothic" panose="020B0502020202020204" pitchFamily="34" charset="0"/>
            </a:endParaRPr>
          </a:p>
          <a:p>
            <a:pPr marL="181154" indent="-181154">
              <a:buFont typeface="Arial" panose="020B0604020202020204" pitchFamily="34" charset="0"/>
              <a:buChar char="•"/>
            </a:pPr>
            <a:r>
              <a:rPr lang="en-GB" sz="1300">
                <a:latin typeface="Century Gothic" panose="020B0502020202020204" pitchFamily="34" charset="0"/>
              </a:rPr>
              <a:t>When features are revisited, they can be used more freely.</a:t>
            </a:r>
          </a:p>
          <a:p>
            <a:endParaRPr lang="en-GB" sz="1300">
              <a:latin typeface="Century Gothic" panose="020B0502020202020204" pitchFamily="34" charset="0"/>
            </a:endParaRPr>
          </a:p>
          <a:p>
            <a:pPr marL="181154" indent="-181154">
              <a:buFont typeface="Arial" panose="020B0604020202020204" pitchFamily="34" charset="0"/>
              <a:buChar char="•"/>
            </a:pPr>
            <a:r>
              <a:rPr lang="en-GB" sz="1300">
                <a:latin typeface="Century Gothic" panose="020B0502020202020204" pitchFamily="34" charset="0"/>
              </a:rPr>
              <a:t>There is an emphasis on true manipulation of language (as opposed to chunks) as this gives students the best chance of being able to communicate meaning themselves.</a:t>
            </a:r>
          </a:p>
          <a:p>
            <a:pPr defTabSz="966155">
              <a:defRPr/>
            </a:pPr>
            <a:endParaRPr lang="en-GB" b="0" baseline="0"/>
          </a:p>
          <a:p>
            <a:pPr defTabSz="966155">
              <a:defRPr/>
            </a:pPr>
            <a:endParaRPr lang="en-GB" b="0" baseline="0"/>
          </a:p>
          <a:p>
            <a:pPr defTabSz="966155">
              <a:defRPr/>
            </a:pPr>
            <a:endParaRPr lang="en-GB" b="0" baseline="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23</a:t>
            </a:fld>
            <a:endParaRPr lang="en-GB">
              <a:solidFill>
                <a:prstClr val="black"/>
              </a:solidFill>
              <a:latin typeface="Calibri" panose="020F0502020204030204"/>
            </a:endParaRPr>
          </a:p>
        </p:txBody>
      </p:sp>
    </p:spTree>
    <p:extLst>
      <p:ext uri="{BB962C8B-B14F-4D97-AF65-F5344CB8AC3E}">
        <p14:creationId xmlns:p14="http://schemas.microsoft.com/office/powerpoint/2010/main" val="139717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a:t>Up until now we’ve had to rely on</a:t>
            </a:r>
            <a:r>
              <a:rPr lang="en-GB" baseline="0"/>
              <a:t> intuition about which words might be useful to learn. However, t</a:t>
            </a:r>
            <a:r>
              <a:rPr lang="en-GB"/>
              <a:t>here</a:t>
            </a:r>
            <a:r>
              <a:rPr lang="en-GB" baseline="0"/>
              <a:t> is now data available from corpora (large electronic collections of oral and written language) on the frequency with which words occur in the language. As high-frequency words can be used across contexts (rather than for a single topic), they are particularly useful in a time-limited teaching context.</a:t>
            </a:r>
          </a:p>
          <a:p>
            <a:pPr defTabSz="966155">
              <a:defRPr/>
            </a:pPr>
            <a:endParaRPr lang="en-GB" baseline="0"/>
          </a:p>
          <a:p>
            <a:pPr defTabSz="966155">
              <a:defRPr/>
            </a:pPr>
            <a:r>
              <a:rPr lang="en-GB" baseline="0"/>
              <a:t>The current GCSE proposals suggest teaching 90% of words that are among the 2000 most frequent in the language – on the next slide I will show a graph illustrating the potential implications of this for text comprehension.</a:t>
            </a:r>
          </a:p>
          <a:p>
            <a:pPr defTabSz="966155">
              <a:defRPr/>
            </a:pPr>
            <a:endParaRPr lang="en-GB" baseline="0"/>
          </a:p>
          <a:p>
            <a:pPr defTabSz="966155">
              <a:defRPr/>
            </a:pPr>
            <a:r>
              <a:rPr lang="en-GB" baseline="0"/>
              <a:t>Other principles for vocabulary teaching include:</a:t>
            </a:r>
          </a:p>
          <a:p>
            <a:pPr marL="181154" indent="-181154" defTabSz="966155">
              <a:buFont typeface="Arial" panose="020B0604020202020204" pitchFamily="34" charset="0"/>
              <a:buChar char="•"/>
              <a:defRPr/>
            </a:pPr>
            <a:r>
              <a:rPr lang="en-GB" baseline="0"/>
              <a:t>combining different word classes in a each vocabulary set. This offers greater potential for sentence building than, say, a list of nouns used to fill a slot after a verb.</a:t>
            </a:r>
          </a:p>
          <a:p>
            <a:pPr marL="181154" indent="-181154" defTabSz="966155">
              <a:buFont typeface="Arial" panose="020B0604020202020204" pitchFamily="34" charset="0"/>
              <a:buChar char="•"/>
              <a:defRPr/>
            </a:pPr>
            <a:endParaRPr lang="en-GB" baseline="0"/>
          </a:p>
          <a:p>
            <a:pPr marL="181154" indent="-181154" defTabSz="966155">
              <a:buFont typeface="Arial" panose="020B0604020202020204" pitchFamily="34" charset="0"/>
              <a:buChar char="•"/>
              <a:defRPr/>
            </a:pPr>
            <a:r>
              <a:rPr lang="en-GB" baseline="0"/>
              <a:t>choosing words that are closely related to the grammar being practised – again, this is the cohesion between different language components that I mentioned on the last slide.</a:t>
            </a:r>
          </a:p>
          <a:p>
            <a:pPr marL="181154" indent="-181154" defTabSz="966155">
              <a:buFont typeface="Arial" panose="020B0604020202020204" pitchFamily="34" charset="0"/>
              <a:buChar char="•"/>
              <a:defRPr/>
            </a:pPr>
            <a:endParaRPr lang="en-GB" baseline="0"/>
          </a:p>
          <a:p>
            <a:pPr marL="181154" indent="-181154" defTabSz="966155">
              <a:buFont typeface="Arial" panose="020B0604020202020204" pitchFamily="34" charset="0"/>
              <a:buChar char="•"/>
              <a:defRPr/>
            </a:pPr>
            <a:r>
              <a:rPr lang="en-GB" baseline="0"/>
              <a:t>teaching each meaning of a word separately to avoid unnecessary difficulty. High-frequency words often have more than one meaning – e.g. rico for rich and tasty. </a:t>
            </a:r>
          </a:p>
          <a:p>
            <a:pPr marL="181154" indent="-181154" defTabSz="966155">
              <a:buFont typeface="Arial" panose="020B0604020202020204" pitchFamily="34" charset="0"/>
              <a:buChar char="•"/>
              <a:defRPr/>
            </a:pPr>
            <a:endParaRPr lang="en-GB" baseline="0"/>
          </a:p>
          <a:p>
            <a:pPr marL="181154" indent="-181154" defTabSz="966155">
              <a:buFont typeface="Arial" panose="020B0604020202020204" pitchFamily="34" charset="0"/>
              <a:buChar char="•"/>
              <a:defRPr/>
            </a:pPr>
            <a:r>
              <a:rPr lang="en-GB" b="0" i="0" baseline="0"/>
              <a:t>systematically revisiting previously taught words. This is the crucial factor leading to long-term retention. </a:t>
            </a:r>
          </a:p>
          <a:p>
            <a:pPr marL="181154" indent="-181154" defTabSz="966155">
              <a:buFontTx/>
              <a:buChar char="-"/>
              <a:defRPr/>
            </a:pPr>
            <a:endParaRPr lang="en-GB" baseline="0"/>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24</a:t>
            </a:fld>
            <a:endParaRPr lang="en-GB">
              <a:solidFill>
                <a:prstClr val="black"/>
              </a:solidFill>
              <a:latin typeface="Calibri" panose="020F0502020204030204"/>
            </a:endParaRPr>
          </a:p>
        </p:txBody>
      </p:sp>
    </p:spTree>
    <p:extLst>
      <p:ext uri="{BB962C8B-B14F-4D97-AF65-F5344CB8AC3E}">
        <p14:creationId xmlns:p14="http://schemas.microsoft.com/office/powerpoint/2010/main" val="317052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US" dirty="0"/>
              <a:t>To illustrate my</a:t>
            </a:r>
            <a:r>
              <a:rPr lang="en-US" baseline="0" dirty="0"/>
              <a:t> first point about the usefulness of high-frequency words, here is a graph based </a:t>
            </a:r>
            <a:r>
              <a:rPr lang="en-US" dirty="0"/>
              <a:t>on data about the English language. </a:t>
            </a:r>
          </a:p>
          <a:p>
            <a:r>
              <a:rPr lang="en-US" dirty="0"/>
              <a:t>The findings come from 100s of millions of words collected from a wide range of contexts. </a:t>
            </a:r>
          </a:p>
          <a:p>
            <a:r>
              <a:rPr lang="en-US" dirty="0"/>
              <a:t>You will see that the x axis along the bottom is ‘words by frequency’ – so, 1,000 means the most frequent 1000 words in a language. </a:t>
            </a:r>
          </a:p>
          <a:p>
            <a:r>
              <a:rPr lang="en-US" dirty="0"/>
              <a:t>The y axis is called ‘coverage’ – this is the amount of words in a text you will understand if you know the 1,000 or 2,000 most frequent words etc. </a:t>
            </a:r>
          </a:p>
          <a:p>
            <a:endParaRPr lang="en-US" dirty="0"/>
          </a:p>
          <a:p>
            <a:r>
              <a:rPr lang="en-US" dirty="0"/>
              <a:t>The top grey line is the estimation for general conversation – very high frequency vocabulary is the most important for this</a:t>
            </a:r>
          </a:p>
          <a:p>
            <a:r>
              <a:rPr lang="en-US" dirty="0"/>
              <a:t>The middle line is the estimation for more formal speech – the media, educational contexts, </a:t>
            </a:r>
          </a:p>
          <a:p>
            <a:r>
              <a:rPr lang="en-US" dirty="0"/>
              <a:t>The bottom line is the estimation for written language – you tend to get rarer words being used in written texts – though this massively varies according to context and genre (type of text)</a:t>
            </a:r>
          </a:p>
          <a:p>
            <a:endParaRPr lang="en-US" dirty="0"/>
          </a:p>
          <a:p>
            <a:r>
              <a:rPr lang="en-US" dirty="0"/>
              <a:t>I want to highlight three things about this visual: </a:t>
            </a:r>
          </a:p>
          <a:p>
            <a:r>
              <a:rPr lang="en-US" dirty="0"/>
              <a:t>First – you will see that knowing just the most frequent 200 words gives you a massive boost – you can see a really, really steep curve here – knowing these words gives you access to between 50% and 75% of any input you hear or read </a:t>
            </a:r>
          </a:p>
          <a:p>
            <a:r>
              <a:rPr lang="en-US" dirty="0"/>
              <a:t>Second – If you know somewhere around 1,700 of the most frequent words you can probably understand between 70% and 92% of things you read and hear. </a:t>
            </a:r>
          </a:p>
          <a:p>
            <a:r>
              <a:rPr lang="en-US" dirty="0"/>
              <a:t>Third - This very clear value of knowing really high frequency words tends to almost completely plateau after </a:t>
            </a:r>
            <a:r>
              <a:rPr lang="en-US" i="1" dirty="0"/>
              <a:t>about </a:t>
            </a:r>
            <a:r>
              <a:rPr lang="en-US" dirty="0"/>
              <a:t>the 1,700 to 2,000 most frequent words; but this plateauing starts even earlier, at between 1,000 and 1,500 most frequent words. So, after knowing </a:t>
            </a:r>
            <a:r>
              <a:rPr lang="en-US" i="1" dirty="0"/>
              <a:t>about</a:t>
            </a:r>
            <a:r>
              <a:rPr lang="en-US" dirty="0"/>
              <a:t> the 1,500 most frequent words, how much you understand depends on whether you happen to know those other, rarer words. We need to know A LOT of words to be able to be sure that we will understand any more of a text. </a:t>
            </a:r>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25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899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533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People</a:t>
            </a:r>
            <a:r>
              <a:rPr lang="en-GB" b="0" baseline="0"/>
              <a:t> have rightly asked questions about frequency data informing vocabulary selection.</a:t>
            </a:r>
          </a:p>
          <a:p>
            <a:r>
              <a:rPr lang="en-GB" b="0" baseline="0"/>
              <a:t>One of these is whether learning the most frequent words actually allows you talk to about anything meaningful.</a:t>
            </a:r>
          </a:p>
          <a:p>
            <a:r>
              <a:rPr lang="en-GB" b="0" baseline="0"/>
              <a:t>The answer is ‘yes’!</a:t>
            </a:r>
          </a:p>
          <a:p>
            <a:r>
              <a:rPr lang="en-GB" b="0" baseline="0"/>
              <a:t>In the Spanish frequency dictionary published by Routledge, most words in the top 2000 are nouns, verbs and adjectives – typically the ‘content’ words – whereas fewer than 8% are prepositions, conjunctions and articles (usually considered the ‘function’ words).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384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28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668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a:t>Another question is just how different vocabulary selection would be in a frequency-informed SOW compared to a traditional one. </a:t>
            </a:r>
          </a:p>
          <a:p>
            <a:endParaRPr lang="en-GB" b="0" baseline="0"/>
          </a:p>
          <a:p>
            <a:r>
              <a:rPr lang="en-GB" b="0" baseline="0"/>
              <a:t>Obviously this would depend on each individual SOW, but a look at texts and word lists being used by exam boards suggests </a:t>
            </a:r>
            <a:r>
              <a:rPr lang="en-GB" b="0" i="0" baseline="0"/>
              <a:t>that the words being used in assessments are a mix of both high- </a:t>
            </a:r>
            <a:r>
              <a:rPr lang="en-GB" b="0" i="1" baseline="0"/>
              <a:t>and</a:t>
            </a:r>
            <a:r>
              <a:rPr lang="en-GB" b="0" i="0" baseline="0"/>
              <a:t> low-frequency words. I</a:t>
            </a:r>
            <a:r>
              <a:rPr lang="en-GB" b="0" baseline="0"/>
              <a:t>’ll show a specific example on the next slide.</a:t>
            </a:r>
          </a:p>
          <a:p>
            <a:endParaRPr lang="en-GB" b="0"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156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In their home language, children are exposed to more than 17,000 hours of exposure by the age of four (</a:t>
            </a:r>
            <a:r>
              <a:rPr lang="en-GB" sz="1200" b="0" i="0" kern="1200" dirty="0" err="1">
                <a:solidFill>
                  <a:schemeClr val="tx1"/>
                </a:solidFill>
                <a:effectLst/>
                <a:latin typeface="+mn-lt"/>
                <a:ea typeface="+mn-ea"/>
                <a:cs typeface="+mn-cs"/>
              </a:rPr>
              <a:t>Roffwarg</a:t>
            </a:r>
            <a:r>
              <a:rPr lang="en-GB" sz="1200" b="0" i="0" kern="1200" dirty="0">
                <a:solidFill>
                  <a:schemeClr val="tx1"/>
                </a:solidFill>
                <a:effectLst/>
                <a:latin typeface="+mn-lt"/>
                <a:ea typeface="+mn-ea"/>
                <a:cs typeface="+mn-cs"/>
              </a:rPr>
              <a:t> et al., 1966, cited in Collins &amp; Muñoz, 2016). However, in the secondary foreign language classroom in England, learners typically have around 450 hours of learning over five years.  At this rate, it would take 189 years for learners to have the equivalent hours of input as infants in the initial stages of learning their home language! Clearly, in time-poor classroom contexts, it is crucial to make every moment of practice count. It is important to identify what learners should practise and how best they should do it.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This screenshot shows the output from the </a:t>
            </a:r>
            <a:r>
              <a:rPr lang="en-GB" sz="1300" dirty="0" err="1"/>
              <a:t>MultiLingProfiler</a:t>
            </a:r>
            <a:r>
              <a:rPr lang="en-GB" sz="1300" dirty="0"/>
              <a:t>, a tool developed by NCELP that allows you to measure the percentage of words in a text that are within the 2000 most frequent words in the language. We profiled an AQA GCSE French reading paper from 2018.</a:t>
            </a:r>
          </a:p>
          <a:p>
            <a:endParaRPr lang="en-GB" sz="1300" dirty="0"/>
          </a:p>
          <a:p>
            <a:pPr defTabSz="966155">
              <a:defRPr/>
            </a:pPr>
            <a:r>
              <a:rPr lang="en-GB" sz="1300" dirty="0"/>
              <a:t>All words that are orange are those that are outside of the 1-2000 range. NCELP profiled a number of texts and this was the one with the </a:t>
            </a:r>
            <a:r>
              <a:rPr lang="en-US" dirty="0"/>
              <a:t>highest percentage of words not</a:t>
            </a:r>
            <a:r>
              <a:rPr lang="en-US" baseline="0" dirty="0"/>
              <a:t> in the top 2000. Even so, coverage is 79% before proper nouns removed. When you add those to the list (because proper nouns are not included in the frequency dictionary), then the text has 83% already in the most frequent 2,000. </a:t>
            </a:r>
            <a:endParaRPr lang="en-US" dirty="0"/>
          </a:p>
          <a:p>
            <a:pPr defTabSz="966155">
              <a:defRPr/>
            </a:pPr>
            <a:endParaRPr lang="en-US" baseline="0" dirty="0"/>
          </a:p>
          <a:p>
            <a:r>
              <a:rPr lang="en-GB" sz="1300" dirty="0"/>
              <a:t>So we aren’t really looking at using </a:t>
            </a:r>
            <a:r>
              <a:rPr lang="en-GB" sz="1300" i="1" dirty="0"/>
              <a:t>such</a:t>
            </a:r>
            <a:r>
              <a:rPr lang="en-GB" sz="1300" dirty="0"/>
              <a:t> different vocabulary. It seems that quite a lot of the vocabulary already being taught and assessed is highly frequent, supporting our intuitions. It is just that we now have data to confirm it and can spot the examples of low-frequency vocabulary where we might reconsider the usefulness of a word.</a:t>
            </a:r>
          </a:p>
          <a:p>
            <a:endParaRPr lang="en-US" dirty="0"/>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2107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sz="1300" dirty="0"/>
              <a:t>With a few small changes to the text we can increase the proportion of words within the top 2000 to over 90% leading to a greater likelihood of text comprehension. </a:t>
            </a:r>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73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194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a:t>Another question is whether the 2000 most </a:t>
            </a:r>
            <a:r>
              <a:rPr lang="en-GB" b="0" baseline="0"/>
              <a:t>frequent words vary </a:t>
            </a:r>
            <a:r>
              <a:rPr lang="en-GB" b="0" baseline="0" dirty="0"/>
              <a:t>according to the corpus used</a:t>
            </a:r>
            <a:r>
              <a:rPr lang="en-GB" b="0" baseline="0"/>
              <a:t>. </a:t>
            </a:r>
          </a:p>
          <a:p>
            <a:endParaRPr lang="en-GB" b="0" baseline="0"/>
          </a:p>
          <a:p>
            <a:r>
              <a:rPr lang="en-GB" b="0" baseline="0"/>
              <a:t>We </a:t>
            </a:r>
            <a:r>
              <a:rPr lang="en-GB" b="0" baseline="0" dirty="0"/>
              <a:t>have done </a:t>
            </a:r>
            <a:r>
              <a:rPr lang="en-GB" b="0" baseline="0"/>
              <a:t>some work at NCELP comparing corpora to explore this. </a:t>
            </a:r>
            <a:r>
              <a:rPr lang="en-GB" b="0" baseline="0" dirty="0"/>
              <a:t>We found a large </a:t>
            </a:r>
            <a:r>
              <a:rPr lang="en-GB" b="0" baseline="0"/>
              <a:t>overlap of 81% between the 2000 most frequent words in two </a:t>
            </a:r>
            <a:r>
              <a:rPr lang="en-GB" b="0" i="0" baseline="0" dirty="0"/>
              <a:t>general</a:t>
            </a:r>
            <a:r>
              <a:rPr lang="en-GB" b="0" baseline="0" dirty="0"/>
              <a:t> </a:t>
            </a:r>
            <a:r>
              <a:rPr lang="en-GB" b="0" baseline="0"/>
              <a:t>corpora of German (deTenTen13 </a:t>
            </a:r>
            <a:r>
              <a:rPr lang="en-GB" b="0" baseline="0" dirty="0"/>
              <a:t>and Jones </a:t>
            </a:r>
            <a:r>
              <a:rPr lang="en-GB" b="0" baseline="0"/>
              <a:t>&amp; Tschirner). Similar comparisons have been done for English, French and Spanish, again pointing towards a considerable overlap, even when making comparisons with specialised corpora (like legal or political texts).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334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0331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sz="1300" dirty="0"/>
              <a:t>Another concern raised is whether the proposed 1200 at foundation tier and 1700 tier is enough, and whether students should actually be taught </a:t>
            </a:r>
            <a:r>
              <a:rPr lang="en-GB" sz="1300" i="1" dirty="0"/>
              <a:t>more</a:t>
            </a:r>
            <a:r>
              <a:rPr lang="en-GB" sz="1300" dirty="0"/>
              <a:t> words.</a:t>
            </a:r>
          </a:p>
          <a:p>
            <a:endParaRPr lang="en-GB" sz="1300" dirty="0"/>
          </a:p>
          <a:p>
            <a:r>
              <a:rPr lang="en-GB" sz="1300" dirty="0"/>
              <a:t>A couple of studies have been done on the average vocabulary size of a student at GCSE level, and have found that students can pass a GCSE with only 500-800 words known </a:t>
            </a:r>
            <a:r>
              <a:rPr lang="en-GB" sz="1300" i="1" dirty="0"/>
              <a:t>receptively </a:t>
            </a:r>
            <a:r>
              <a:rPr lang="en-GB" sz="1300" dirty="0"/>
              <a:t>(the number of words in their </a:t>
            </a:r>
            <a:r>
              <a:rPr lang="en-GB" sz="1300" i="1" dirty="0"/>
              <a:t>productive</a:t>
            </a:r>
            <a:r>
              <a:rPr lang="en-GB" sz="1300" dirty="0"/>
              <a:t> vocabulary would be smaller). So we do need to think about what is realistically possible to learn securely, given existing constraints on curriculum time, and also what would be fair to assess on that basis.</a:t>
            </a:r>
          </a:p>
          <a:p>
            <a:endParaRPr lang="en-GB" sz="1300" dirty="0"/>
          </a:p>
          <a:p>
            <a:r>
              <a:rPr lang="en-GB" sz="1300" dirty="0"/>
              <a:t>In our own schemes of work, we envisage that 364 words could be taught per year, with 1699 words that could be understood and produced, following a programme of systematic revisiting and active practice.</a:t>
            </a:r>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1096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0" baseline="0"/>
              <a:t>The final component is phonics teaching: explicit teaching of the relationships between the letters of written words and their sounds.</a:t>
            </a:r>
          </a:p>
          <a:p>
            <a:pPr defTabSz="966155">
              <a:defRPr/>
            </a:pPr>
            <a:r>
              <a:rPr lang="en-GB" b="0" baseline="0"/>
              <a:t>Research has found that this improves students’ phonological decoding ability (their ability to sound out unknown words).</a:t>
            </a:r>
          </a:p>
          <a:p>
            <a:pPr defTabSz="966155">
              <a:defRPr/>
            </a:pPr>
            <a:r>
              <a:rPr lang="en-GB" b="0" baseline="0"/>
              <a:t>There are also many related benefits in terms of motivation and confidence in oral and written production.</a:t>
            </a:r>
          </a:p>
          <a:p>
            <a:pPr defTabSz="966155">
              <a:defRPr/>
            </a:pPr>
            <a:r>
              <a:rPr lang="en-GB" b="0" baseline="0"/>
              <a:t>And this also supports errorless learning – avoiding inaccurate representations regarding how the how new language sounds and is spelt.</a:t>
            </a:r>
          </a:p>
        </p:txBody>
      </p:sp>
      <p:sp>
        <p:nvSpPr>
          <p:cNvPr id="4" name="Slide Number Placeholder 3"/>
          <p:cNvSpPr>
            <a:spLocks noGrp="1"/>
          </p:cNvSpPr>
          <p:nvPr>
            <p:ph type="sldNum" sz="quarter" idx="10"/>
          </p:nvPr>
        </p:nvSpPr>
        <p:spPr/>
        <p:txBody>
          <a:bodyPr/>
          <a:lstStyle/>
          <a:p>
            <a:pPr defTabSz="966155">
              <a:defRPr/>
            </a:pPr>
            <a:fld id="{672843D9-4757-4631-B0CD-BAA271821DF5}" type="slidenum">
              <a:rPr lang="en-GB">
                <a:solidFill>
                  <a:prstClr val="black"/>
                </a:solidFill>
                <a:latin typeface="Calibri" panose="020F0502020204030204"/>
              </a:rPr>
              <a:pPr defTabSz="966155">
                <a:defRPr/>
              </a:pPr>
              <a:t>36</a:t>
            </a:fld>
            <a:endParaRPr lang="en-GB">
              <a:solidFill>
                <a:prstClr val="black"/>
              </a:solidFill>
              <a:latin typeface="Calibri" panose="020F0502020204030204"/>
            </a:endParaRPr>
          </a:p>
        </p:txBody>
      </p:sp>
    </p:spTree>
    <p:extLst>
      <p:ext uri="{BB962C8B-B14F-4D97-AF65-F5344CB8AC3E}">
        <p14:creationId xmlns:p14="http://schemas.microsoft.com/office/powerpoint/2010/main" val="29250431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sz="1300" dirty="0">
                <a:solidFill>
                  <a:srgbClr val="002060"/>
                </a:solidFill>
                <a:latin typeface="Century Gothic" panose="020B0502020202020204" pitchFamily="34" charset="0"/>
              </a:rPr>
              <a:t>In this part of the presentation I’ve spoken about potential solutions. We can’t claim to present all of them here, not least because there is no single one-size-fits-all scheme of work. Different SOWs may be successful with different learners in different contexts. But to be confident in the planning, here are some key questions that we can ask:</a:t>
            </a:r>
          </a:p>
          <a:p>
            <a:pPr defTabSz="966155">
              <a:defRPr/>
            </a:pPr>
            <a:endParaRPr lang="en-GB" sz="1300" dirty="0">
              <a:solidFill>
                <a:srgbClr val="002060"/>
              </a:solidFill>
              <a:latin typeface="Century Gothic" panose="020B0502020202020204" pitchFamily="34" charset="0"/>
            </a:endParaRPr>
          </a:p>
          <a:p>
            <a:pPr defTabSz="966155">
              <a:defRPr/>
            </a:pPr>
            <a:r>
              <a:rPr lang="en-GB" sz="1300" dirty="0">
                <a:solidFill>
                  <a:srgbClr val="002060"/>
                </a:solidFill>
                <a:latin typeface="Century Gothic" panose="020B0502020202020204" pitchFamily="34" charset="0"/>
              </a:rPr>
              <a:t>Firstly, what is driving the choice of language and the order in which it is taught? Is it the usefulness of the language itself, or are we compromising (students’ ability to make progress in language learning) by making the language ‘fit’ a certain topic?</a:t>
            </a:r>
          </a:p>
          <a:p>
            <a:pPr defTabSz="966155">
              <a:defRPr/>
            </a:pPr>
            <a:r>
              <a:rPr lang="en-GB" sz="1300" dirty="0">
                <a:solidFill>
                  <a:srgbClr val="002060"/>
                </a:solidFill>
                <a:latin typeface="Century Gothic" panose="020B0502020202020204" pitchFamily="34" charset="0"/>
              </a:rPr>
              <a:t>Secondly, when is each grammar feature taught? Why then? Here we might think about things like cross-linguistic complexity (does the feature exist in English? If so, does it work in the same way?).</a:t>
            </a:r>
          </a:p>
          <a:p>
            <a:pPr defTabSz="966155">
              <a:defRPr/>
            </a:pPr>
            <a:r>
              <a:rPr lang="en-GB" sz="1300" dirty="0">
                <a:solidFill>
                  <a:srgbClr val="002060"/>
                </a:solidFill>
                <a:latin typeface="Century Gothic" panose="020B0502020202020204" pitchFamily="34" charset="0"/>
              </a:rPr>
              <a:t>Thirdly, how frequent is the vocabulary and what is our source? One published source of frequency data is the Routledge series of frequency dictionaries.</a:t>
            </a:r>
          </a:p>
          <a:p>
            <a:pPr defTabSz="966155">
              <a:defRPr/>
            </a:pPr>
            <a:r>
              <a:rPr lang="en-GB" sz="1300" dirty="0">
                <a:solidFill>
                  <a:srgbClr val="002060"/>
                </a:solidFill>
                <a:latin typeface="Century Gothic" panose="020B0502020202020204" pitchFamily="34" charset="0"/>
              </a:rPr>
              <a:t>Fourthly, is there explicit phonics teaching – which SSC are taught and why?</a:t>
            </a:r>
          </a:p>
          <a:p>
            <a:pPr defTabSz="966155">
              <a:defRPr/>
            </a:pPr>
            <a:r>
              <a:rPr lang="en-GB" sz="1300" dirty="0">
                <a:solidFill>
                  <a:srgbClr val="002060"/>
                </a:solidFill>
                <a:latin typeface="Century Gothic" panose="020B0502020202020204" pitchFamily="34" charset="0"/>
              </a:rPr>
              <a:t>Finally, how often do we revisit each language feature? And when we revisit them, do we give opportunities for that revisiting to happen in comprehension and production?</a:t>
            </a:r>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1499095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sz="1300" dirty="0"/>
              <a:t>We are going to walk through the Y8 French Scheme of Work.</a:t>
            </a:r>
            <a:br>
              <a:rPr lang="en-GB" sz="1300" dirty="0"/>
            </a:br>
            <a:r>
              <a:rPr lang="en-GB" sz="1300" dirty="0"/>
              <a:t>All the SOW share the same design features.</a:t>
            </a:r>
            <a:br>
              <a:rPr lang="en-GB" sz="1300" dirty="0"/>
            </a:br>
            <a:r>
              <a:rPr lang="en-GB" sz="1300" dirty="0"/>
              <a:t>Before we start, it will be useful for us all to visualise a scheme of work, think about one that we know well.</a:t>
            </a:r>
            <a:br>
              <a:rPr lang="en-GB" sz="1300" dirty="0"/>
            </a:br>
            <a:r>
              <a:rPr lang="en-GB" sz="1300" dirty="0"/>
              <a:t>How is it laid out?  In columns?  What are the headings? What detail does it have?  </a:t>
            </a:r>
            <a:br>
              <a:rPr lang="en-GB" sz="1300" dirty="0"/>
            </a:br>
            <a:r>
              <a:rPr lang="en-GB" sz="1300" b="1" dirty="0"/>
              <a:t>As you conjure up one of the SOW you are currently using, type the features that you see into the chat.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3517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dirty="0"/>
              <a:t>NCELP SOW are written in excel.</a:t>
            </a:r>
            <a:br>
              <a:rPr lang="en-GB" dirty="0"/>
            </a:br>
            <a:r>
              <a:rPr lang="en-GB" dirty="0"/>
              <a:t>If you look at the bottom of the SOW Excel document you can see a number of useful tabs.</a:t>
            </a:r>
            <a:br>
              <a:rPr lang="en-GB" dirty="0"/>
            </a:br>
            <a:r>
              <a:rPr lang="en-GB" dirty="0"/>
              <a:t>We are going to explore the five main tabs:</a:t>
            </a:r>
          </a:p>
          <a:p>
            <a:endParaRPr lang="en-GB" dirty="0"/>
          </a:p>
          <a:p>
            <a:pPr marL="241539" indent="-241539" defTabSz="966155">
              <a:buFontTx/>
              <a:buAutoNum type="arabicPeriod"/>
              <a:defRPr/>
            </a:pPr>
            <a:r>
              <a:rPr lang="en-GB" b="1" dirty="0"/>
              <a:t>Y8 Grammar tracking</a:t>
            </a:r>
          </a:p>
          <a:p>
            <a:pPr marL="241539" indent="-241539" defTabSz="966155">
              <a:buFontTx/>
              <a:buAutoNum type="arabicPeriod"/>
              <a:defRPr/>
            </a:pPr>
            <a:r>
              <a:rPr lang="en-GB" dirty="0"/>
              <a:t>Y8 SOW </a:t>
            </a:r>
          </a:p>
          <a:p>
            <a:pPr marL="241539" indent="-241539" defTabSz="966155">
              <a:buFontTx/>
              <a:buAutoNum type="arabicPeriod"/>
              <a:defRPr/>
            </a:pPr>
            <a:r>
              <a:rPr lang="en-GB" dirty="0"/>
              <a:t>Y8 Resources</a:t>
            </a:r>
          </a:p>
          <a:p>
            <a:pPr marL="241539" indent="-241539" defTabSz="966155">
              <a:buFontTx/>
              <a:buAutoNum type="arabicPeriod"/>
              <a:defRPr/>
            </a:pPr>
            <a:r>
              <a:rPr lang="en-GB" dirty="0"/>
              <a:t>Y8 Vocabulary List</a:t>
            </a:r>
          </a:p>
          <a:p>
            <a:pPr marL="241539" indent="-241539" defTabSz="966155">
              <a:buFontTx/>
              <a:buAutoNum type="arabicPeriod"/>
              <a:defRPr/>
            </a:pPr>
            <a:r>
              <a:rPr lang="en-GB" dirty="0"/>
              <a:t>Y8 multiple senses</a:t>
            </a:r>
          </a:p>
          <a:p>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39</a:t>
            </a:fld>
            <a:endPar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71699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b="0" baseline="0" dirty="0"/>
              <a:t>As busy teachers, we make 1000s of decisions in one day, 100s in one lesson.</a:t>
            </a:r>
            <a:br>
              <a:rPr lang="en-GB" b="0" baseline="0" dirty="0"/>
            </a:br>
            <a:r>
              <a:rPr lang="en-GB" b="0" baseline="0" dirty="0"/>
              <a:t>The role is demanding.</a:t>
            </a:r>
            <a:br>
              <a:rPr lang="en-GB" b="0" baseline="0" dirty="0"/>
            </a:br>
            <a:r>
              <a:rPr lang="en-GB" b="0" baseline="0" dirty="0"/>
              <a:t>In each lesson our focus needs to be on the students moment-by-moment, to respond to what and how they are learning what we teach.  </a:t>
            </a:r>
            <a:br>
              <a:rPr lang="en-GB" b="0" baseline="0" dirty="0"/>
            </a:br>
            <a:r>
              <a:rPr lang="en-GB" b="0" baseline="0" dirty="0"/>
              <a:t>Every lesson is different in that respect, and it requires all of our attention and skill.</a:t>
            </a:r>
            <a:br>
              <a:rPr lang="en-GB" b="0" baseline="0" dirty="0"/>
            </a:br>
            <a:r>
              <a:rPr lang="en-GB" b="0" baseline="0" dirty="0"/>
              <a:t>We rely on the planning of our SOW, our published lesson materials, and/or our individual lesson resources to be all there ready in advance.</a:t>
            </a:r>
            <a:br>
              <a:rPr lang="en-GB" b="0" baseline="0" dirty="0"/>
            </a:br>
            <a:br>
              <a:rPr lang="en-GB" b="0" baseline="0" dirty="0"/>
            </a:br>
            <a:r>
              <a:rPr lang="en-GB" b="0" baseline="0" dirty="0"/>
              <a:t>We buy published courses because we know that those producing them have had the time to plan the course in detail, that they have taken every care to ensure that it covers the national curriculum programmes of study, or at KS4, the requirements of the GCSE.</a:t>
            </a:r>
            <a:br>
              <a:rPr lang="en-GB" b="0" baseline="0" dirty="0"/>
            </a:br>
            <a:r>
              <a:rPr lang="en-GB" b="0" baseline="0" dirty="0"/>
              <a:t>Of course, we reserve the right to adapt and supplement (or sometimes ignore) material from a text book or other course, to meet the needs of our classes.</a:t>
            </a:r>
            <a:br>
              <a:rPr lang="en-GB" b="0" baseline="0" dirty="0"/>
            </a:br>
            <a:r>
              <a:rPr lang="en-GB" b="0" baseline="0" dirty="0"/>
              <a:t>We completely get the fact that a text book is just a tool, that there is not enough space on the pages to have all the practice steps that we need for our learners.</a:t>
            </a:r>
            <a:br>
              <a:rPr lang="en-GB" b="0" baseline="0" dirty="0"/>
            </a:br>
            <a:r>
              <a:rPr lang="en-GB" b="0" baseline="0" dirty="0"/>
              <a:t>Many of us like to innovate and create, too.</a:t>
            </a:r>
            <a:br>
              <a:rPr lang="en-GB" b="0" baseline="0" dirty="0"/>
            </a:br>
            <a:r>
              <a:rPr lang="en-GB" b="0" baseline="0" dirty="0"/>
              <a:t>We tend to put in additional vocabulary practice stages, more revisiting activities at the start and ends of lessons, or create scaffolded versions to tasks to support lower proficiency learners or additional tasks to increase the challenge for our higher proficiency learners.  We also like to innovate and add in songs, more culture, or games etc..</a:t>
            </a:r>
          </a:p>
          <a:p>
            <a:pPr defTabSz="966155">
              <a:defRPr/>
            </a:pPr>
            <a:endParaRPr lang="en-GB" b="0" baseline="0" dirty="0"/>
          </a:p>
          <a:p>
            <a:pPr defTabSz="966155">
              <a:defRPr/>
            </a:pPr>
            <a:r>
              <a:rPr lang="en-GB" b="0" baseline="0" dirty="0"/>
              <a:t>But one thing we rarely have the opportunity to do is step back and look at things with different eyes.</a:t>
            </a:r>
            <a:br>
              <a:rPr lang="en-GB" b="0" baseline="0" dirty="0"/>
            </a:br>
            <a:r>
              <a:rPr lang="en-GB" b="0" baseline="0" dirty="0"/>
              <a:t>If we do that we can sometimes see things we hadn’t previously noticed.</a:t>
            </a:r>
            <a:br>
              <a:rPr lang="en-GB" b="0" baseline="0" dirty="0"/>
            </a:br>
            <a:r>
              <a:rPr lang="en-GB" b="0" baseline="0" dirty="0"/>
              <a:t>This is sometimes revealing so we’re going to start with that, here.</a:t>
            </a:r>
            <a:br>
              <a:rPr lang="en-GB" b="0" baseline="0" dirty="0"/>
            </a:br>
            <a:endParaRPr lang="en-GB" b="0" baseline="0"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1236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40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327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41</a:t>
            </a:fld>
            <a:endPar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53757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the layout of the Y8 French SoW looks like – this is from week two of the first term.</a:t>
            </a:r>
          </a:p>
          <a:p>
            <a:r>
              <a:rPr lang="en-US" dirty="0"/>
              <a:t>Starts with grammar introduced – here </a:t>
            </a:r>
            <a:r>
              <a:rPr lang="en-US" i="1" dirty="0" err="1"/>
              <a:t>est-ce</a:t>
            </a:r>
            <a:r>
              <a:rPr lang="en-US" i="1" dirty="0"/>
              <a:t> que </a:t>
            </a:r>
            <a:r>
              <a:rPr lang="en-US" dirty="0"/>
              <a:t>– in addition it references the grammar to be revisited, regular adjective gender agreement and the </a:t>
            </a:r>
            <a:r>
              <a:rPr lang="en-US" dirty="0" err="1"/>
              <a:t>feminisation</a:t>
            </a:r>
            <a:r>
              <a:rPr lang="en-US" dirty="0"/>
              <a:t> of nouns. Revisited for the second or subsequent time are yes/no and intonation questions (in italics).</a:t>
            </a:r>
          </a:p>
          <a:p>
            <a:r>
              <a:rPr lang="en-US" dirty="0"/>
              <a:t>Then we see new vocabulary introduced as well as vocabulary to be revisited – we revisit two sets of vocabulary every lesson from three and nine weeks ago - you can see that the sets differ a little in the number of words in each – the vocabulary is integrated as much as possible, but there are also stand-alone vocabulary tasks, where needed.</a:t>
            </a:r>
          </a:p>
          <a:p>
            <a:endParaRPr lang="en-US" dirty="0"/>
          </a:p>
          <a:p>
            <a:r>
              <a:rPr lang="en-US" dirty="0"/>
              <a:t>Then the sounds of the language  - in this week we are doing stress syllabification and a 2</a:t>
            </a:r>
            <a:r>
              <a:rPr lang="en-US" baseline="30000" dirty="0"/>
              <a:t>nd</a:t>
            </a:r>
            <a:r>
              <a:rPr lang="en-US" dirty="0"/>
              <a:t> revisiting of s-liaison.</a:t>
            </a:r>
            <a:br>
              <a:rPr lang="en-US" dirty="0"/>
            </a:br>
            <a:endParaRPr lang="en-US" dirty="0"/>
          </a:p>
          <a:p>
            <a:r>
              <a:rPr lang="en-US" dirty="0"/>
              <a:t>There is still a context – no traditional topic but a context for language use, here it is ‘Distinguishing between being and having’.</a:t>
            </a:r>
            <a:br>
              <a:rPr lang="en-US" dirty="0"/>
            </a:br>
            <a:br>
              <a:rPr lang="en-US" dirty="0"/>
            </a:br>
            <a:r>
              <a:rPr lang="en-US" dirty="0"/>
              <a:t>This particular week is a typical SOW week.  In addition, at regular intervals there are weeks set aside for some revision and consolidation, assessment (in term 2 and 3) and also for work on “rich” texts or authentic text exploitation, as we saw on the grammar tracking tab.</a:t>
            </a:r>
            <a:endParaRPr lang="en-GB" dirty="0"/>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42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9839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43</a:t>
            </a:fld>
            <a:endPar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384711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dirty="0"/>
              <a:t>Each hyperlink takes you to the resource on the portal.  You can choose the full lessons or you can download the PVG elements separately – the </a:t>
            </a:r>
            <a:r>
              <a:rPr lang="en-GB" dirty="0" err="1"/>
              <a:t>quizlet</a:t>
            </a:r>
            <a:r>
              <a:rPr lang="en-GB" dirty="0"/>
              <a:t> links for vocabulary introduced and also the vocabulary learning homework sheets</a:t>
            </a:r>
            <a:endParaRPr lang="fr-FR" dirty="0"/>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44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2166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45</a:t>
            </a:fld>
            <a:endPar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310361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46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6687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47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7382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endParaRPr lang="en-GB" b="0" baseline="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49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006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take a unit from Y7 Spanish on pets, for example, as exists in many Y7 SOW and published resources.</a:t>
            </a:r>
            <a:br>
              <a:rPr lang="en-GB" dirty="0"/>
            </a:br>
            <a:r>
              <a:rPr lang="en-GB" dirty="0"/>
              <a:t>We might create a slide like this to give stronger visual support to what is in the text book.</a:t>
            </a:r>
            <a:br>
              <a:rPr lang="en-GB" dirty="0"/>
            </a:br>
            <a:endParaRPr lang="en-GB" dirty="0"/>
          </a:p>
          <a:p>
            <a:r>
              <a:rPr lang="en-GB" dirty="0"/>
              <a:t>What</a:t>
            </a:r>
            <a:r>
              <a:rPr lang="en-GB" baseline="0" dirty="0"/>
              <a:t> might we do with this slide?</a:t>
            </a:r>
            <a:br>
              <a:rPr lang="en-GB" baseline="0" dirty="0"/>
            </a:br>
            <a:r>
              <a:rPr lang="en-GB" baseline="0" dirty="0"/>
              <a:t>1. Present the vocabulary (use animations to build up to independent oral recall of the vocabulary items for a few minutes) -</a:t>
            </a:r>
            <a:br>
              <a:rPr lang="en-GB" baseline="0" dirty="0"/>
            </a:br>
            <a:r>
              <a:rPr lang="en-GB" baseline="0" dirty="0"/>
              <a:t>2. Typically we might then do a listening - e.g. listen and put the pets in order.</a:t>
            </a:r>
            <a:endParaRPr lang="en-GB" dirty="0"/>
          </a:p>
          <a:p>
            <a:r>
              <a:rPr lang="es-ES" sz="1300" b="1" dirty="0" err="1"/>
              <a:t>E.g</a:t>
            </a:r>
            <a:r>
              <a:rPr lang="es-ES" sz="1300" b="1" dirty="0"/>
              <a:t>  </a:t>
            </a:r>
            <a:endParaRPr lang="en-GB" sz="1300" b="1" dirty="0"/>
          </a:p>
          <a:p>
            <a:pPr lvl="0"/>
            <a:r>
              <a:rPr lang="es-ES" sz="1300" dirty="0"/>
              <a:t>¿Tienes mascotas?</a:t>
            </a:r>
            <a:endParaRPr lang="en-GB" sz="1300" dirty="0"/>
          </a:p>
          <a:p>
            <a:pPr lvl="0"/>
            <a:r>
              <a:rPr lang="es-ES" sz="1300" dirty="0"/>
              <a:t>Sí. Tengo un gato.</a:t>
            </a:r>
            <a:endParaRPr lang="en-GB" sz="1300" dirty="0"/>
          </a:p>
          <a:p>
            <a:r>
              <a:rPr lang="es-ES" sz="1300" dirty="0"/>
              <a:t> </a:t>
            </a:r>
            <a:endParaRPr lang="en-GB" sz="1300" dirty="0"/>
          </a:p>
          <a:p>
            <a:pPr lvl="0"/>
            <a:r>
              <a:rPr lang="es-ES" sz="1300" dirty="0"/>
              <a:t>¿Tienes mascotas?</a:t>
            </a:r>
            <a:endParaRPr lang="en-GB" sz="1300" dirty="0"/>
          </a:p>
          <a:p>
            <a:pPr lvl="0"/>
            <a:r>
              <a:rPr lang="es-ES" sz="1300" dirty="0"/>
              <a:t>Sí. Tengo una serpiente.</a:t>
            </a:r>
            <a:endParaRPr lang="en-GB" sz="1300" dirty="0"/>
          </a:p>
          <a:p>
            <a:r>
              <a:rPr lang="es-ES" sz="1300" dirty="0"/>
              <a:t> </a:t>
            </a:r>
            <a:endParaRPr lang="en-GB" sz="1300" dirty="0"/>
          </a:p>
          <a:p>
            <a:pPr lvl="0"/>
            <a:r>
              <a:rPr lang="es-ES" sz="1300" dirty="0"/>
              <a:t>¿Tienes mascotas?</a:t>
            </a:r>
            <a:endParaRPr lang="en-GB" sz="1300" dirty="0"/>
          </a:p>
          <a:p>
            <a:pPr lvl="0"/>
            <a:r>
              <a:rPr lang="es-ES" sz="1300" dirty="0"/>
              <a:t>Sí. Tengo una cobaya.</a:t>
            </a:r>
            <a:endParaRPr lang="en-GB" sz="1300" dirty="0"/>
          </a:p>
          <a:p>
            <a:r>
              <a:rPr lang="es-ES" sz="1300" dirty="0"/>
              <a:t>  </a:t>
            </a:r>
          </a:p>
          <a:p>
            <a:r>
              <a:rPr lang="es-ES" sz="1300" dirty="0" err="1"/>
              <a:t>Let’s</a:t>
            </a:r>
            <a:r>
              <a:rPr lang="es-ES" sz="1300" dirty="0"/>
              <a:t> pause </a:t>
            </a:r>
            <a:r>
              <a:rPr lang="es-ES" sz="1300" dirty="0" err="1"/>
              <a:t>for</a:t>
            </a:r>
            <a:r>
              <a:rPr lang="es-ES" sz="1300" dirty="0"/>
              <a:t> a </a:t>
            </a:r>
            <a:r>
              <a:rPr lang="es-ES" sz="1300" dirty="0" err="1"/>
              <a:t>moment</a:t>
            </a:r>
            <a:r>
              <a:rPr lang="es-ES" sz="1300" dirty="0"/>
              <a:t> </a:t>
            </a:r>
            <a:r>
              <a:rPr lang="es-ES" sz="1300" dirty="0" err="1"/>
              <a:t>to</a:t>
            </a:r>
            <a:r>
              <a:rPr lang="es-ES" sz="1300" dirty="0"/>
              <a:t> </a:t>
            </a:r>
            <a:r>
              <a:rPr lang="es-ES" sz="1300" dirty="0" err="1"/>
              <a:t>consider</a:t>
            </a:r>
            <a:r>
              <a:rPr lang="es-ES" sz="1300" dirty="0"/>
              <a:t> </a:t>
            </a:r>
            <a:r>
              <a:rPr lang="es-ES" sz="1300" dirty="0" err="1"/>
              <a:t>what</a:t>
            </a:r>
            <a:r>
              <a:rPr lang="es-ES" sz="1300" dirty="0"/>
              <a:t> </a:t>
            </a:r>
            <a:r>
              <a:rPr lang="es-ES" sz="1300" dirty="0" err="1"/>
              <a:t>content</a:t>
            </a:r>
            <a:r>
              <a:rPr lang="es-ES" sz="1300" dirty="0"/>
              <a:t> </a:t>
            </a:r>
            <a:r>
              <a:rPr lang="es-ES" sz="1300" dirty="0" err="1"/>
              <a:t>we</a:t>
            </a:r>
            <a:r>
              <a:rPr lang="es-ES" sz="1300" dirty="0"/>
              <a:t> are </a:t>
            </a:r>
            <a:r>
              <a:rPr lang="es-ES" sz="1300" dirty="0" err="1"/>
              <a:t>teaching</a:t>
            </a:r>
            <a:r>
              <a:rPr lang="es-ES" sz="1300" dirty="0"/>
              <a:t> </a:t>
            </a:r>
            <a:r>
              <a:rPr lang="es-ES" sz="1300" dirty="0" err="1"/>
              <a:t>here</a:t>
            </a:r>
            <a:r>
              <a:rPr lang="es-ES" sz="1300" dirty="0"/>
              <a:t>.</a:t>
            </a:r>
            <a:br>
              <a:rPr lang="es-ES" sz="1300" dirty="0"/>
            </a:br>
            <a:r>
              <a:rPr lang="es-ES" sz="1300" dirty="0" err="1"/>
              <a:t>What</a:t>
            </a:r>
            <a:r>
              <a:rPr lang="es-ES" sz="1300" dirty="0"/>
              <a:t> </a:t>
            </a:r>
            <a:r>
              <a:rPr lang="es-ES" sz="1300" dirty="0" err="1"/>
              <a:t>is</a:t>
            </a:r>
            <a:r>
              <a:rPr lang="es-ES" sz="1300" dirty="0"/>
              <a:t> </a:t>
            </a:r>
            <a:r>
              <a:rPr lang="es-ES" sz="1300" dirty="0" err="1"/>
              <a:t>the</a:t>
            </a:r>
            <a:r>
              <a:rPr lang="es-ES" sz="1300" dirty="0"/>
              <a:t> </a:t>
            </a:r>
            <a:r>
              <a:rPr lang="es-ES" sz="1300" dirty="0" err="1"/>
              <a:t>aim</a:t>
            </a:r>
            <a:r>
              <a:rPr lang="es-ES" sz="1300" dirty="0"/>
              <a:t> </a:t>
            </a:r>
            <a:r>
              <a:rPr lang="es-ES" sz="1300" dirty="0" err="1"/>
              <a:t>of</a:t>
            </a:r>
            <a:r>
              <a:rPr lang="es-ES" sz="1300" dirty="0"/>
              <a:t> </a:t>
            </a:r>
            <a:r>
              <a:rPr lang="es-ES" sz="1300" dirty="0" err="1"/>
              <a:t>the</a:t>
            </a:r>
            <a:r>
              <a:rPr lang="es-ES" sz="1300" dirty="0"/>
              <a:t> </a:t>
            </a:r>
            <a:r>
              <a:rPr lang="es-ES" sz="1300" dirty="0" err="1"/>
              <a:t>teaching</a:t>
            </a:r>
            <a:r>
              <a:rPr lang="es-ES" sz="1300" dirty="0"/>
              <a:t>?</a:t>
            </a:r>
          </a:p>
          <a:p>
            <a:endParaRPr lang="es-ES" sz="1300" dirty="0"/>
          </a:p>
          <a:p>
            <a:r>
              <a:rPr lang="es-ES" sz="1300" dirty="0" err="1"/>
              <a:t>Insert</a:t>
            </a:r>
            <a:r>
              <a:rPr lang="es-ES" sz="1300" dirty="0"/>
              <a:t> </a:t>
            </a:r>
            <a:r>
              <a:rPr lang="es-ES" sz="1300" dirty="0" err="1"/>
              <a:t>polling</a:t>
            </a:r>
            <a:r>
              <a:rPr lang="es-ES" sz="1300" dirty="0"/>
              <a:t> </a:t>
            </a:r>
            <a:r>
              <a:rPr lang="es-ES" sz="1300" dirty="0" err="1"/>
              <a:t>questions</a:t>
            </a:r>
            <a:r>
              <a:rPr lang="es-ES" sz="1300" dirty="0"/>
              <a:t> (</a:t>
            </a:r>
            <a:r>
              <a:rPr lang="es-ES" sz="1300" dirty="0" err="1"/>
              <a:t>multiple</a:t>
            </a:r>
            <a:r>
              <a:rPr lang="es-ES" sz="1300" dirty="0"/>
              <a:t> </a:t>
            </a:r>
            <a:r>
              <a:rPr lang="es-ES" sz="1300" dirty="0" err="1"/>
              <a:t>choice</a:t>
            </a:r>
            <a:r>
              <a:rPr lang="es-ES" sz="1300" dirty="0"/>
              <a:t>):</a:t>
            </a:r>
            <a:br>
              <a:rPr lang="es-ES" sz="1300" dirty="0"/>
            </a:br>
            <a:r>
              <a:rPr lang="es-ES" sz="1300" dirty="0"/>
              <a:t>Are </a:t>
            </a:r>
            <a:r>
              <a:rPr lang="es-ES" sz="1300" dirty="0" err="1"/>
              <a:t>we</a:t>
            </a:r>
            <a:r>
              <a:rPr lang="es-ES" sz="1300" dirty="0"/>
              <a:t> </a:t>
            </a:r>
            <a:r>
              <a:rPr lang="es-ES" sz="1300" dirty="0" err="1"/>
              <a:t>teaching</a:t>
            </a:r>
            <a:r>
              <a:rPr lang="es-ES" sz="1300" dirty="0"/>
              <a:t> </a:t>
            </a:r>
            <a:r>
              <a:rPr lang="es-ES" sz="1300" dirty="0" err="1"/>
              <a:t>knowledge</a:t>
            </a:r>
            <a:r>
              <a:rPr lang="es-ES" sz="1300" dirty="0"/>
              <a:t> </a:t>
            </a:r>
            <a:r>
              <a:rPr lang="es-ES" sz="1300" dirty="0" err="1"/>
              <a:t>of</a:t>
            </a:r>
            <a:r>
              <a:rPr lang="es-ES" sz="1300" dirty="0"/>
              <a:t>:</a:t>
            </a:r>
            <a:br>
              <a:rPr lang="es-ES" sz="1300" dirty="0"/>
            </a:br>
            <a:r>
              <a:rPr lang="es-ES" sz="1300" dirty="0"/>
              <a:t>a.  individual </a:t>
            </a:r>
            <a:r>
              <a:rPr lang="es-ES" sz="1300" dirty="0" err="1"/>
              <a:t>vocabulary</a:t>
            </a:r>
            <a:r>
              <a:rPr lang="es-ES" sz="1300" dirty="0"/>
              <a:t> ítems?</a:t>
            </a:r>
            <a:br>
              <a:rPr lang="es-ES" sz="1300" dirty="0"/>
            </a:br>
            <a:r>
              <a:rPr lang="es-ES" sz="1300" dirty="0"/>
              <a:t>b. </a:t>
            </a:r>
            <a:r>
              <a:rPr lang="es-ES" sz="1300" dirty="0" err="1"/>
              <a:t>two</a:t>
            </a:r>
            <a:r>
              <a:rPr lang="es-ES" sz="1300" dirty="0"/>
              <a:t> </a:t>
            </a:r>
            <a:r>
              <a:rPr lang="es-ES" sz="1300" dirty="0" err="1"/>
              <a:t>parts</a:t>
            </a:r>
            <a:r>
              <a:rPr lang="es-ES" sz="1300" dirty="0"/>
              <a:t> </a:t>
            </a:r>
            <a:r>
              <a:rPr lang="es-ES" sz="1300" dirty="0" err="1"/>
              <a:t>of</a:t>
            </a:r>
            <a:r>
              <a:rPr lang="es-ES" sz="1300" dirty="0"/>
              <a:t> </a:t>
            </a:r>
            <a:r>
              <a:rPr lang="es-ES" sz="1300" dirty="0" err="1"/>
              <a:t>the</a:t>
            </a:r>
            <a:r>
              <a:rPr lang="es-ES" sz="1300" dirty="0"/>
              <a:t> </a:t>
            </a:r>
            <a:r>
              <a:rPr lang="es-ES" sz="1300" dirty="0" err="1"/>
              <a:t>verb</a:t>
            </a:r>
            <a:r>
              <a:rPr lang="es-ES" sz="1300" dirty="0"/>
              <a:t> tener?</a:t>
            </a:r>
            <a:br>
              <a:rPr lang="es-ES" sz="1300" dirty="0"/>
            </a:br>
            <a:r>
              <a:rPr lang="es-ES" sz="1300" dirty="0"/>
              <a:t>c. </a:t>
            </a:r>
            <a:r>
              <a:rPr lang="es-ES" sz="1300" dirty="0" err="1"/>
              <a:t>knowledge</a:t>
            </a:r>
            <a:r>
              <a:rPr lang="es-ES" sz="1300" dirty="0"/>
              <a:t> </a:t>
            </a:r>
            <a:r>
              <a:rPr lang="es-ES" sz="1300" dirty="0" err="1"/>
              <a:t>of</a:t>
            </a:r>
            <a:r>
              <a:rPr lang="es-ES" sz="1300" dirty="0"/>
              <a:t> </a:t>
            </a:r>
            <a:r>
              <a:rPr lang="es-ES" sz="1300" dirty="0" err="1"/>
              <a:t>gender</a:t>
            </a:r>
            <a:r>
              <a:rPr lang="es-ES" sz="1300" dirty="0"/>
              <a:t> </a:t>
            </a:r>
            <a:r>
              <a:rPr lang="es-ES" sz="1300" dirty="0" err="1"/>
              <a:t>through</a:t>
            </a:r>
            <a:r>
              <a:rPr lang="es-ES" sz="1300" dirty="0"/>
              <a:t> </a:t>
            </a:r>
            <a:r>
              <a:rPr lang="es-ES" sz="1300" dirty="0" err="1"/>
              <a:t>the</a:t>
            </a:r>
            <a:r>
              <a:rPr lang="es-ES" sz="1300" dirty="0"/>
              <a:t> singular </a:t>
            </a:r>
            <a:r>
              <a:rPr lang="es-ES" sz="1300" dirty="0" err="1"/>
              <a:t>indefinite</a:t>
            </a:r>
            <a:r>
              <a:rPr lang="es-ES" sz="1300" dirty="0"/>
              <a:t> </a:t>
            </a:r>
            <a:r>
              <a:rPr lang="es-ES" sz="1300" dirty="0" err="1"/>
              <a:t>article</a:t>
            </a:r>
            <a:r>
              <a:rPr lang="es-ES" sz="1300" dirty="0"/>
              <a:t>?</a:t>
            </a:r>
            <a:br>
              <a:rPr lang="es-ES" sz="1300" dirty="0"/>
            </a:br>
            <a:br>
              <a:rPr lang="es-ES" sz="1300" dirty="0"/>
            </a:br>
            <a:r>
              <a:rPr lang="es-ES" sz="1300" dirty="0"/>
              <a:t>3. </a:t>
            </a:r>
            <a:r>
              <a:rPr lang="es-ES" sz="1300" dirty="0" err="1"/>
              <a:t>Which</a:t>
            </a:r>
            <a:r>
              <a:rPr lang="es-ES" sz="1300" dirty="0"/>
              <a:t> </a:t>
            </a:r>
            <a:r>
              <a:rPr lang="es-ES" sz="1300" dirty="0" err="1"/>
              <a:t>grammar</a:t>
            </a:r>
            <a:r>
              <a:rPr lang="es-ES" sz="1300" dirty="0"/>
              <a:t> </a:t>
            </a:r>
            <a:r>
              <a:rPr lang="es-ES" sz="1300" dirty="0" err="1"/>
              <a:t>is</a:t>
            </a:r>
            <a:r>
              <a:rPr lang="es-ES" sz="1300" dirty="0"/>
              <a:t> </a:t>
            </a:r>
            <a:r>
              <a:rPr lang="es-ES" sz="1300" dirty="0" err="1"/>
              <a:t>meant</a:t>
            </a:r>
            <a:r>
              <a:rPr lang="es-ES" sz="1300" dirty="0"/>
              <a:t> to be in </a:t>
            </a:r>
            <a:r>
              <a:rPr lang="es-ES" sz="1300" dirty="0" err="1"/>
              <a:t>the</a:t>
            </a:r>
            <a:r>
              <a:rPr lang="es-ES" sz="1300" dirty="0"/>
              <a:t> </a:t>
            </a:r>
            <a:r>
              <a:rPr lang="es-ES" sz="1300" dirty="0" err="1"/>
              <a:t>spotlight</a:t>
            </a:r>
            <a:r>
              <a:rPr lang="es-ES" sz="1300" dirty="0"/>
              <a:t> </a:t>
            </a:r>
            <a:r>
              <a:rPr lang="es-ES" sz="1300" dirty="0" err="1"/>
              <a:t>here</a:t>
            </a:r>
            <a:r>
              <a:rPr lang="es-ES" sz="1300" dirty="0"/>
              <a:t>? </a:t>
            </a:r>
            <a:r>
              <a:rPr lang="es-ES" sz="1300" dirty="0" err="1"/>
              <a:t>the</a:t>
            </a:r>
            <a:r>
              <a:rPr lang="es-ES" sz="1300" dirty="0"/>
              <a:t> </a:t>
            </a:r>
            <a:r>
              <a:rPr lang="es-ES" sz="1300" dirty="0" err="1"/>
              <a:t>indef</a:t>
            </a:r>
            <a:r>
              <a:rPr lang="es-ES" sz="1300" dirty="0"/>
              <a:t> </a:t>
            </a:r>
            <a:r>
              <a:rPr lang="es-ES" sz="1300" dirty="0" err="1"/>
              <a:t>articles</a:t>
            </a:r>
            <a:r>
              <a:rPr lang="es-ES" sz="1300" dirty="0"/>
              <a:t> and tener…</a:t>
            </a:r>
            <a:br>
              <a:rPr lang="es-ES" sz="1300" dirty="0"/>
            </a:br>
            <a:r>
              <a:rPr lang="es-ES" sz="1300" dirty="0"/>
              <a:t>So - </a:t>
            </a:r>
            <a:r>
              <a:rPr lang="es-ES" sz="1300" dirty="0" err="1"/>
              <a:t>if</a:t>
            </a:r>
            <a:r>
              <a:rPr lang="es-ES" sz="1300" dirty="0"/>
              <a:t> </a:t>
            </a:r>
            <a:r>
              <a:rPr lang="es-ES" sz="1300" dirty="0" err="1"/>
              <a:t>we</a:t>
            </a:r>
            <a:r>
              <a:rPr lang="es-ES" sz="1300" dirty="0"/>
              <a:t> </a:t>
            </a:r>
            <a:r>
              <a:rPr lang="es-ES" sz="1300" dirty="0" err="1"/>
              <a:t>keep</a:t>
            </a:r>
            <a:r>
              <a:rPr lang="es-ES" sz="1300" dirty="0"/>
              <a:t> </a:t>
            </a:r>
            <a:r>
              <a:rPr lang="es-ES" sz="1300" dirty="0" err="1"/>
              <a:t>the</a:t>
            </a:r>
            <a:r>
              <a:rPr lang="es-ES" sz="1300" dirty="0"/>
              <a:t> </a:t>
            </a:r>
            <a:r>
              <a:rPr lang="es-ES" sz="1300" dirty="0" err="1"/>
              <a:t>articles</a:t>
            </a:r>
            <a:r>
              <a:rPr lang="es-ES" sz="1300" dirty="0"/>
              <a:t> </a:t>
            </a:r>
            <a:r>
              <a:rPr lang="es-ES" sz="1300" dirty="0" err="1"/>
              <a:t>with</a:t>
            </a:r>
            <a:r>
              <a:rPr lang="es-ES" sz="1300" dirty="0"/>
              <a:t> </a:t>
            </a:r>
            <a:r>
              <a:rPr lang="es-ES" sz="1300" dirty="0" err="1"/>
              <a:t>the</a:t>
            </a:r>
            <a:r>
              <a:rPr lang="es-ES" sz="1300" dirty="0"/>
              <a:t> </a:t>
            </a:r>
            <a:r>
              <a:rPr lang="es-ES" sz="1300" dirty="0" err="1"/>
              <a:t>noun</a:t>
            </a:r>
            <a:r>
              <a:rPr lang="es-ES" sz="1300" dirty="0"/>
              <a:t>, </a:t>
            </a:r>
            <a:r>
              <a:rPr lang="es-ES" sz="1300" dirty="0" err="1"/>
              <a:t>the</a:t>
            </a:r>
            <a:r>
              <a:rPr lang="es-ES" sz="1300" dirty="0"/>
              <a:t> chances are </a:t>
            </a:r>
            <a:r>
              <a:rPr lang="es-ES" sz="1300" dirty="0" err="1"/>
              <a:t>that</a:t>
            </a:r>
            <a:r>
              <a:rPr lang="es-ES" sz="1300" dirty="0"/>
              <a:t> </a:t>
            </a:r>
            <a:r>
              <a:rPr lang="es-ES" sz="1300" dirty="0" err="1"/>
              <a:t>students</a:t>
            </a:r>
            <a:r>
              <a:rPr lang="es-ES" sz="1300" dirty="0"/>
              <a:t> </a:t>
            </a:r>
            <a:r>
              <a:rPr lang="es-ES" sz="1300" dirty="0" err="1"/>
              <a:t>will</a:t>
            </a:r>
            <a:r>
              <a:rPr lang="es-ES" sz="1300" dirty="0"/>
              <a:t> </a:t>
            </a:r>
            <a:r>
              <a:rPr lang="es-ES" sz="1300" dirty="0" err="1"/>
              <a:t>retain</a:t>
            </a:r>
            <a:r>
              <a:rPr lang="es-ES" sz="1300" dirty="0"/>
              <a:t> </a:t>
            </a:r>
            <a:r>
              <a:rPr lang="es-ES" sz="1300" dirty="0" err="1"/>
              <a:t>the</a:t>
            </a:r>
            <a:r>
              <a:rPr lang="es-ES" sz="1300" dirty="0"/>
              <a:t> </a:t>
            </a:r>
            <a:r>
              <a:rPr lang="es-ES" sz="1300" dirty="0" err="1"/>
              <a:t>noun</a:t>
            </a:r>
            <a:r>
              <a:rPr lang="es-ES" sz="1300" dirty="0"/>
              <a:t> </a:t>
            </a:r>
            <a:r>
              <a:rPr lang="es-ES" sz="1300" dirty="0" err="1"/>
              <a:t>word</a:t>
            </a:r>
            <a:r>
              <a:rPr lang="es-ES" sz="1300" dirty="0"/>
              <a:t>, </a:t>
            </a:r>
            <a:r>
              <a:rPr lang="es-ES" sz="1300" dirty="0" err="1"/>
              <a:t>but</a:t>
            </a:r>
            <a:r>
              <a:rPr lang="es-ES" sz="1300" dirty="0"/>
              <a:t> </a:t>
            </a:r>
            <a:r>
              <a:rPr lang="es-ES" sz="1300" dirty="0" err="1"/>
              <a:t>might</a:t>
            </a:r>
            <a:r>
              <a:rPr lang="es-ES" sz="1300" dirty="0"/>
              <a:t> </a:t>
            </a:r>
            <a:r>
              <a:rPr lang="es-ES" sz="1300" dirty="0" err="1"/>
              <a:t>forget</a:t>
            </a:r>
            <a:r>
              <a:rPr lang="es-ES" sz="1300" dirty="0"/>
              <a:t> </a:t>
            </a:r>
            <a:r>
              <a:rPr lang="es-ES" sz="1300" dirty="0" err="1"/>
              <a:t>the</a:t>
            </a:r>
            <a:r>
              <a:rPr lang="es-ES" sz="1300" dirty="0"/>
              <a:t> </a:t>
            </a:r>
            <a:r>
              <a:rPr lang="es-ES" sz="1300" dirty="0" err="1"/>
              <a:t>gender</a:t>
            </a:r>
            <a:r>
              <a:rPr lang="es-ES" sz="1300" dirty="0"/>
              <a:t>.  </a:t>
            </a:r>
            <a:r>
              <a:rPr lang="es-ES" sz="1300" dirty="0" err="1"/>
              <a:t>Gender</a:t>
            </a:r>
            <a:r>
              <a:rPr lang="es-ES" sz="1300" dirty="0"/>
              <a:t> </a:t>
            </a:r>
            <a:r>
              <a:rPr lang="es-ES" sz="1300" dirty="0" err="1"/>
              <a:t>is</a:t>
            </a:r>
            <a:r>
              <a:rPr lang="es-ES" sz="1300" dirty="0"/>
              <a:t> non-</a:t>
            </a:r>
            <a:r>
              <a:rPr lang="es-ES" sz="1300" dirty="0" err="1"/>
              <a:t>salient</a:t>
            </a:r>
            <a:r>
              <a:rPr lang="es-ES" sz="1300" dirty="0"/>
              <a:t> </a:t>
            </a:r>
            <a:r>
              <a:rPr lang="es-ES" sz="1300" dirty="0" err="1"/>
              <a:t>for</a:t>
            </a:r>
            <a:r>
              <a:rPr lang="es-ES" sz="1300" dirty="0"/>
              <a:t> English </a:t>
            </a:r>
            <a:r>
              <a:rPr lang="es-ES" sz="1300" dirty="0" err="1"/>
              <a:t>speakers</a:t>
            </a:r>
            <a:r>
              <a:rPr lang="es-ES" sz="1300" dirty="0"/>
              <a:t> - </a:t>
            </a:r>
            <a:r>
              <a:rPr lang="es-ES" sz="1300" dirty="0" err="1"/>
              <a:t>we</a:t>
            </a:r>
            <a:r>
              <a:rPr lang="es-ES" sz="1300" dirty="0"/>
              <a:t> are </a:t>
            </a:r>
            <a:r>
              <a:rPr lang="es-ES" sz="1300" dirty="0" err="1"/>
              <a:t>not</a:t>
            </a:r>
            <a:r>
              <a:rPr lang="es-ES" sz="1300" dirty="0"/>
              <a:t> </a:t>
            </a:r>
            <a:r>
              <a:rPr lang="es-ES" sz="1300" dirty="0" err="1"/>
              <a:t>sensitive</a:t>
            </a:r>
            <a:r>
              <a:rPr lang="es-ES" sz="1300" dirty="0"/>
              <a:t> to </a:t>
            </a:r>
            <a:r>
              <a:rPr lang="es-ES" sz="1300" dirty="0" err="1"/>
              <a:t>it</a:t>
            </a:r>
            <a:r>
              <a:rPr lang="es-ES" sz="1300" dirty="0"/>
              <a:t> </a:t>
            </a:r>
            <a:r>
              <a:rPr lang="es-ES" sz="1300" dirty="0" err="1"/>
              <a:t>because</a:t>
            </a:r>
            <a:r>
              <a:rPr lang="es-ES" sz="1300" dirty="0"/>
              <a:t> </a:t>
            </a:r>
            <a:r>
              <a:rPr lang="es-ES" sz="1300" dirty="0" err="1"/>
              <a:t>we</a:t>
            </a:r>
            <a:r>
              <a:rPr lang="es-ES" sz="1300" dirty="0"/>
              <a:t> </a:t>
            </a:r>
            <a:r>
              <a:rPr lang="es-ES" sz="1300" dirty="0" err="1"/>
              <a:t>don’t</a:t>
            </a:r>
            <a:r>
              <a:rPr lang="es-ES" sz="1300" dirty="0"/>
              <a:t> </a:t>
            </a:r>
            <a:r>
              <a:rPr lang="es-ES" sz="1300" dirty="0" err="1"/>
              <a:t>have</a:t>
            </a:r>
            <a:r>
              <a:rPr lang="es-ES" sz="1300" dirty="0"/>
              <a:t> </a:t>
            </a:r>
            <a:r>
              <a:rPr lang="es-ES" sz="1300" dirty="0" err="1"/>
              <a:t>grammatical</a:t>
            </a:r>
            <a:r>
              <a:rPr lang="es-ES" sz="1300" dirty="0"/>
              <a:t> </a:t>
            </a:r>
            <a:r>
              <a:rPr lang="es-ES" sz="1300" dirty="0" err="1"/>
              <a:t>gender</a:t>
            </a:r>
            <a:r>
              <a:rPr lang="es-ES" sz="1300" dirty="0"/>
              <a:t> in English.</a:t>
            </a:r>
            <a:br>
              <a:rPr lang="es-ES" sz="1300" dirty="0"/>
            </a:br>
            <a:r>
              <a:rPr lang="es-ES" sz="1300" dirty="0"/>
              <a:t>4. </a:t>
            </a:r>
            <a:r>
              <a:rPr lang="es-ES" sz="1300" dirty="0" err="1"/>
              <a:t>The</a:t>
            </a:r>
            <a:r>
              <a:rPr lang="es-ES" sz="1300" dirty="0"/>
              <a:t> use of tener (</a:t>
            </a:r>
            <a:r>
              <a:rPr lang="es-ES" sz="1300" dirty="0" err="1"/>
              <a:t>orally</a:t>
            </a:r>
            <a:r>
              <a:rPr lang="es-ES" sz="1300" dirty="0"/>
              <a:t> and in </a:t>
            </a:r>
            <a:r>
              <a:rPr lang="es-ES" sz="1300" dirty="0" err="1"/>
              <a:t>the</a:t>
            </a:r>
            <a:r>
              <a:rPr lang="es-ES" sz="1300" dirty="0"/>
              <a:t> </a:t>
            </a:r>
            <a:r>
              <a:rPr lang="es-ES" sz="1300" dirty="0" err="1"/>
              <a:t>listening</a:t>
            </a:r>
            <a:r>
              <a:rPr lang="es-ES" sz="1300" dirty="0"/>
              <a:t>) </a:t>
            </a:r>
            <a:r>
              <a:rPr lang="es-ES" sz="1300" dirty="0" err="1"/>
              <a:t>doesn’t</a:t>
            </a:r>
            <a:r>
              <a:rPr lang="es-ES" sz="1300" dirty="0"/>
              <a:t> </a:t>
            </a:r>
            <a:r>
              <a:rPr lang="es-ES" sz="1300" dirty="0" err="1"/>
              <a:t>vary</a:t>
            </a:r>
            <a:r>
              <a:rPr lang="es-ES" sz="1300" dirty="0"/>
              <a:t> - Tienes…? Tengo… Tengo…</a:t>
            </a:r>
            <a:br>
              <a:rPr lang="es-ES" sz="1300" dirty="0"/>
            </a:br>
            <a:r>
              <a:rPr lang="es-ES" sz="1300" dirty="0" err="1"/>
              <a:t>It’s</a:t>
            </a:r>
            <a:r>
              <a:rPr lang="es-ES" sz="1300" dirty="0"/>
              <a:t> </a:t>
            </a:r>
            <a:r>
              <a:rPr lang="es-ES" sz="1300" dirty="0" err="1"/>
              <a:t>not</a:t>
            </a:r>
            <a:r>
              <a:rPr lang="es-ES" sz="1300" dirty="0"/>
              <a:t> </a:t>
            </a:r>
            <a:r>
              <a:rPr lang="es-ES" sz="1300" dirty="0" err="1"/>
              <a:t>necessary</a:t>
            </a:r>
            <a:r>
              <a:rPr lang="es-ES" sz="1300" dirty="0"/>
              <a:t> </a:t>
            </a:r>
            <a:r>
              <a:rPr lang="es-ES" sz="1300" dirty="0" err="1"/>
              <a:t>for</a:t>
            </a:r>
            <a:r>
              <a:rPr lang="es-ES" sz="1300" dirty="0"/>
              <a:t> </a:t>
            </a:r>
            <a:r>
              <a:rPr lang="es-ES" sz="1300" dirty="0" err="1"/>
              <a:t>it</a:t>
            </a:r>
            <a:r>
              <a:rPr lang="es-ES" sz="1300" dirty="0"/>
              <a:t> to be in </a:t>
            </a:r>
            <a:r>
              <a:rPr lang="es-ES" sz="1300" dirty="0" err="1"/>
              <a:t>the</a:t>
            </a:r>
            <a:r>
              <a:rPr lang="es-ES" sz="1300" dirty="0"/>
              <a:t> </a:t>
            </a:r>
            <a:r>
              <a:rPr lang="es-ES" sz="1300" dirty="0" err="1"/>
              <a:t>listening</a:t>
            </a:r>
            <a:r>
              <a:rPr lang="es-ES" sz="1300" dirty="0"/>
              <a:t> at </a:t>
            </a:r>
            <a:r>
              <a:rPr lang="es-ES" sz="1300" dirty="0" err="1"/>
              <a:t>all</a:t>
            </a:r>
            <a:r>
              <a:rPr lang="es-ES" sz="1300" dirty="0"/>
              <a:t>, </a:t>
            </a:r>
            <a:r>
              <a:rPr lang="es-ES" sz="1300" dirty="0" err="1"/>
              <a:t>for</a:t>
            </a:r>
            <a:r>
              <a:rPr lang="es-ES" sz="1300" dirty="0"/>
              <a:t> </a:t>
            </a:r>
            <a:r>
              <a:rPr lang="es-ES" sz="1300" dirty="0" err="1"/>
              <a:t>students</a:t>
            </a:r>
            <a:r>
              <a:rPr lang="es-ES" sz="1300" dirty="0"/>
              <a:t> to do </a:t>
            </a:r>
            <a:r>
              <a:rPr lang="es-ES" sz="1300" dirty="0" err="1"/>
              <a:t>the</a:t>
            </a:r>
            <a:r>
              <a:rPr lang="es-ES" sz="1300" dirty="0"/>
              <a:t> </a:t>
            </a:r>
            <a:r>
              <a:rPr lang="es-ES" sz="1300" dirty="0" err="1"/>
              <a:t>task</a:t>
            </a:r>
            <a:r>
              <a:rPr lang="es-ES" sz="1300" dirty="0"/>
              <a:t>.  </a:t>
            </a:r>
            <a:r>
              <a:rPr lang="es-ES" sz="1300" dirty="0" err="1"/>
              <a:t>Students</a:t>
            </a:r>
            <a:r>
              <a:rPr lang="es-ES" sz="1300" dirty="0"/>
              <a:t> </a:t>
            </a:r>
            <a:r>
              <a:rPr lang="es-ES" sz="1300" dirty="0" err="1"/>
              <a:t>will</a:t>
            </a:r>
            <a:r>
              <a:rPr lang="es-ES" sz="1300" dirty="0"/>
              <a:t> </a:t>
            </a:r>
            <a:r>
              <a:rPr lang="es-ES" sz="1300" dirty="0" err="1"/>
              <a:t>focus</a:t>
            </a:r>
            <a:r>
              <a:rPr lang="es-ES" sz="1300" dirty="0"/>
              <a:t> </a:t>
            </a:r>
            <a:r>
              <a:rPr lang="es-ES" sz="1300" dirty="0" err="1"/>
              <a:t>on</a:t>
            </a:r>
            <a:r>
              <a:rPr lang="es-ES" sz="1300" dirty="0"/>
              <a:t> </a:t>
            </a:r>
            <a:r>
              <a:rPr lang="es-ES" sz="1300" dirty="0" err="1"/>
              <a:t>what</a:t>
            </a:r>
            <a:r>
              <a:rPr lang="es-ES" sz="1300" dirty="0"/>
              <a:t> </a:t>
            </a:r>
            <a:r>
              <a:rPr lang="es-ES" sz="1300" dirty="0" err="1"/>
              <a:t>they</a:t>
            </a:r>
            <a:r>
              <a:rPr lang="es-ES" sz="1300" dirty="0"/>
              <a:t> </a:t>
            </a:r>
            <a:r>
              <a:rPr lang="es-ES" sz="1300" dirty="0" err="1"/>
              <a:t>need</a:t>
            </a:r>
            <a:r>
              <a:rPr lang="es-ES" sz="1300" dirty="0"/>
              <a:t> in </a:t>
            </a:r>
            <a:r>
              <a:rPr lang="es-ES" sz="1300" dirty="0" err="1"/>
              <a:t>order</a:t>
            </a:r>
            <a:r>
              <a:rPr lang="es-ES" sz="1300" dirty="0"/>
              <a:t> to do </a:t>
            </a:r>
            <a:r>
              <a:rPr lang="es-ES" sz="1300" dirty="0" err="1"/>
              <a:t>the</a:t>
            </a:r>
            <a:r>
              <a:rPr lang="es-ES" sz="1300" dirty="0"/>
              <a:t> </a:t>
            </a:r>
            <a:r>
              <a:rPr lang="es-ES" sz="1300" dirty="0" err="1"/>
              <a:t>task</a:t>
            </a:r>
            <a:r>
              <a:rPr lang="es-ES" sz="1300" dirty="0"/>
              <a:t>, i.e., </a:t>
            </a:r>
            <a:r>
              <a:rPr lang="es-ES" sz="1300" dirty="0" err="1"/>
              <a:t>the</a:t>
            </a:r>
            <a:r>
              <a:rPr lang="es-ES" sz="1300" dirty="0"/>
              <a:t> </a:t>
            </a:r>
            <a:r>
              <a:rPr lang="es-ES" sz="1300" dirty="0" err="1"/>
              <a:t>meaning</a:t>
            </a:r>
            <a:r>
              <a:rPr lang="es-ES" sz="1300" dirty="0"/>
              <a:t> of </a:t>
            </a:r>
            <a:r>
              <a:rPr lang="es-ES" sz="1300" dirty="0" err="1"/>
              <a:t>the</a:t>
            </a:r>
            <a:r>
              <a:rPr lang="es-ES" sz="1300" dirty="0"/>
              <a:t> </a:t>
            </a:r>
            <a:r>
              <a:rPr lang="es-ES" sz="1300" dirty="0" err="1"/>
              <a:t>noun</a:t>
            </a:r>
            <a:r>
              <a:rPr lang="es-ES" sz="1300" dirty="0"/>
              <a:t>.  </a:t>
            </a:r>
            <a:br>
              <a:rPr lang="es-ES" sz="1300" dirty="0"/>
            </a:br>
            <a:br>
              <a:rPr lang="es-ES" sz="1300" dirty="0"/>
            </a:br>
            <a:r>
              <a:rPr lang="es-ES" sz="1300" dirty="0"/>
              <a:t>So, </a:t>
            </a:r>
            <a:r>
              <a:rPr lang="es-ES" sz="1300" dirty="0" err="1"/>
              <a:t>from</a:t>
            </a:r>
            <a:r>
              <a:rPr lang="es-ES" sz="1300" dirty="0"/>
              <a:t> </a:t>
            </a:r>
            <a:r>
              <a:rPr lang="es-ES" sz="1300" dirty="0" err="1"/>
              <a:t>this</a:t>
            </a:r>
            <a:r>
              <a:rPr lang="es-ES" sz="1300" dirty="0"/>
              <a:t> </a:t>
            </a:r>
            <a:r>
              <a:rPr lang="es-ES" sz="1300" dirty="0" err="1"/>
              <a:t>teaching</a:t>
            </a:r>
            <a:r>
              <a:rPr lang="es-ES" sz="1300" dirty="0"/>
              <a:t> so </a:t>
            </a:r>
            <a:r>
              <a:rPr lang="es-ES" sz="1300" dirty="0" err="1"/>
              <a:t>far</a:t>
            </a:r>
            <a:r>
              <a:rPr lang="es-ES" sz="1300" dirty="0"/>
              <a:t>, </a:t>
            </a:r>
            <a:r>
              <a:rPr lang="es-ES" sz="1300" dirty="0" err="1"/>
              <a:t>we</a:t>
            </a:r>
            <a:r>
              <a:rPr lang="es-ES" sz="1300" dirty="0"/>
              <a:t> are </a:t>
            </a:r>
            <a:r>
              <a:rPr lang="es-ES" sz="1300" dirty="0" err="1"/>
              <a:t>likely</a:t>
            </a:r>
            <a:r>
              <a:rPr lang="es-ES" sz="1300" dirty="0"/>
              <a:t> to be in </a:t>
            </a:r>
            <a:r>
              <a:rPr lang="es-ES" sz="1300" dirty="0" err="1"/>
              <a:t>the</a:t>
            </a:r>
            <a:r>
              <a:rPr lang="es-ES" sz="1300" dirty="0"/>
              <a:t> </a:t>
            </a:r>
            <a:r>
              <a:rPr lang="es-ES" sz="1300" dirty="0" err="1"/>
              <a:t>process</a:t>
            </a:r>
            <a:r>
              <a:rPr lang="es-ES" sz="1300" dirty="0"/>
              <a:t> of </a:t>
            </a:r>
            <a:r>
              <a:rPr lang="es-ES" sz="1300" dirty="0" err="1"/>
              <a:t>learning</a:t>
            </a:r>
            <a:r>
              <a:rPr lang="es-ES" sz="1300" dirty="0"/>
              <a:t> </a:t>
            </a:r>
            <a:r>
              <a:rPr lang="es-ES" sz="1300" dirty="0" err="1"/>
              <a:t>some</a:t>
            </a:r>
            <a:r>
              <a:rPr lang="es-ES" sz="1300" dirty="0"/>
              <a:t> </a:t>
            </a:r>
            <a:r>
              <a:rPr lang="es-ES" sz="1300" dirty="0" err="1"/>
              <a:t>vocabulary</a:t>
            </a:r>
            <a:r>
              <a:rPr lang="es-ES" sz="1300" dirty="0"/>
              <a:t>, </a:t>
            </a:r>
            <a:r>
              <a:rPr lang="es-ES" sz="1300" dirty="0" err="1"/>
              <a:t>but</a:t>
            </a:r>
            <a:r>
              <a:rPr lang="es-ES" sz="1300" dirty="0"/>
              <a:t> </a:t>
            </a:r>
            <a:r>
              <a:rPr lang="es-ES" sz="1300" dirty="0" err="1"/>
              <a:t>we</a:t>
            </a:r>
            <a:r>
              <a:rPr lang="es-ES" sz="1300" dirty="0"/>
              <a:t> are </a:t>
            </a:r>
            <a:r>
              <a:rPr lang="es-ES" sz="1300" dirty="0" err="1"/>
              <a:t>unlikely</a:t>
            </a:r>
            <a:r>
              <a:rPr lang="es-ES" sz="1300" dirty="0"/>
              <a:t> to </a:t>
            </a:r>
            <a:r>
              <a:rPr lang="es-ES" sz="1300" dirty="0" err="1"/>
              <a:t>retain</a:t>
            </a:r>
            <a:r>
              <a:rPr lang="es-ES" sz="1300" dirty="0"/>
              <a:t> </a:t>
            </a:r>
            <a:r>
              <a:rPr lang="es-ES" sz="1300" dirty="0" err="1"/>
              <a:t>the</a:t>
            </a:r>
            <a:r>
              <a:rPr lang="es-ES" sz="1300" dirty="0"/>
              <a:t> </a:t>
            </a:r>
            <a:r>
              <a:rPr lang="es-ES" sz="1300" dirty="0" err="1"/>
              <a:t>meaning</a:t>
            </a:r>
            <a:r>
              <a:rPr lang="es-ES" sz="1300" dirty="0"/>
              <a:t> of tienes / tengo </a:t>
            </a:r>
            <a:r>
              <a:rPr lang="es-ES" sz="1300" dirty="0" err="1"/>
              <a:t>this</a:t>
            </a:r>
            <a:r>
              <a:rPr lang="es-ES" sz="1300" dirty="0"/>
              <a:t> </a:t>
            </a:r>
            <a:r>
              <a:rPr lang="es-ES" sz="1300" dirty="0" err="1"/>
              <a:t>way</a:t>
            </a:r>
            <a:r>
              <a:rPr lang="es-ES" sz="1300" dirty="0"/>
              <a:t>.  </a:t>
            </a:r>
            <a:br>
              <a:rPr lang="es-ES" sz="1300" dirty="0"/>
            </a:br>
            <a:r>
              <a:rPr lang="es-ES" sz="1300" dirty="0" err="1"/>
              <a:t>Most</a:t>
            </a:r>
            <a:r>
              <a:rPr lang="es-ES" sz="1300" dirty="0"/>
              <a:t> </a:t>
            </a:r>
            <a:r>
              <a:rPr lang="es-ES" sz="1300" dirty="0" err="1"/>
              <a:t>learners</a:t>
            </a:r>
            <a:r>
              <a:rPr lang="es-ES" sz="1300" dirty="0"/>
              <a:t> are </a:t>
            </a:r>
            <a:r>
              <a:rPr lang="es-ES" sz="1300" dirty="0" err="1"/>
              <a:t>not</a:t>
            </a:r>
            <a:r>
              <a:rPr lang="es-ES" sz="1300" dirty="0"/>
              <a:t> </a:t>
            </a:r>
            <a:r>
              <a:rPr lang="es-ES" sz="1300" dirty="0" err="1"/>
              <a:t>well</a:t>
            </a:r>
            <a:r>
              <a:rPr lang="es-ES" sz="1300" dirty="0"/>
              <a:t>-placed </a:t>
            </a:r>
            <a:r>
              <a:rPr lang="es-ES" sz="1300" dirty="0" err="1"/>
              <a:t>to</a:t>
            </a:r>
            <a:r>
              <a:rPr lang="es-ES" sz="1300" dirty="0"/>
              <a:t> </a:t>
            </a:r>
            <a:r>
              <a:rPr lang="es-ES" sz="1300" dirty="0" err="1"/>
              <a:t>learn</a:t>
            </a:r>
            <a:r>
              <a:rPr lang="es-ES" sz="1300" dirty="0"/>
              <a:t> </a:t>
            </a:r>
            <a:r>
              <a:rPr lang="es-ES" sz="1300" dirty="0" err="1"/>
              <a:t>the</a:t>
            </a:r>
            <a:r>
              <a:rPr lang="es-ES" sz="1300" dirty="0"/>
              <a:t> </a:t>
            </a:r>
            <a:r>
              <a:rPr lang="es-ES" sz="1300" dirty="0" err="1"/>
              <a:t>genders</a:t>
            </a:r>
            <a:r>
              <a:rPr lang="es-ES" sz="1300" dirty="0"/>
              <a:t> </a:t>
            </a:r>
            <a:r>
              <a:rPr lang="es-ES" sz="1300" dirty="0" err="1"/>
              <a:t>of</a:t>
            </a:r>
            <a:r>
              <a:rPr lang="es-ES" sz="1300" dirty="0"/>
              <a:t> </a:t>
            </a:r>
            <a:r>
              <a:rPr lang="es-ES" sz="1300" dirty="0" err="1"/>
              <a:t>these</a:t>
            </a:r>
            <a:r>
              <a:rPr lang="es-ES" sz="1300" dirty="0"/>
              <a:t> </a:t>
            </a:r>
            <a:r>
              <a:rPr lang="es-ES" sz="1300" dirty="0" err="1"/>
              <a:t>nouns</a:t>
            </a:r>
            <a:r>
              <a:rPr lang="es-ES" sz="1300" dirty="0"/>
              <a:t> </a:t>
            </a:r>
            <a:r>
              <a:rPr lang="es-ES" sz="1300" dirty="0" err="1"/>
              <a:t>this</a:t>
            </a:r>
            <a:r>
              <a:rPr lang="es-ES" sz="1300" dirty="0"/>
              <a:t> </a:t>
            </a:r>
            <a:r>
              <a:rPr lang="es-ES" sz="1300" dirty="0" err="1"/>
              <a:t>way</a:t>
            </a:r>
            <a:r>
              <a:rPr lang="es-ES" sz="1300" dirty="0"/>
              <a:t>.</a:t>
            </a:r>
            <a:br>
              <a:rPr lang="es-ES" sz="1300" dirty="0"/>
            </a:br>
            <a:br>
              <a:rPr lang="es-ES" sz="1300" dirty="0"/>
            </a:br>
            <a:r>
              <a:rPr lang="es-ES" sz="1300" dirty="0" err="1"/>
              <a:t>Other</a:t>
            </a:r>
            <a:r>
              <a:rPr lang="es-ES" sz="1300" dirty="0"/>
              <a:t> </a:t>
            </a:r>
            <a:r>
              <a:rPr lang="es-ES" sz="1300" dirty="0" err="1"/>
              <a:t>things</a:t>
            </a:r>
            <a:r>
              <a:rPr lang="es-ES" sz="1300" dirty="0"/>
              <a:t> </a:t>
            </a:r>
            <a:r>
              <a:rPr lang="es-ES" sz="1300" dirty="0" err="1"/>
              <a:t>make</a:t>
            </a:r>
            <a:r>
              <a:rPr lang="es-ES" sz="1300" dirty="0"/>
              <a:t> </a:t>
            </a:r>
            <a:r>
              <a:rPr lang="es-ES" sz="1300" dirty="0" err="1"/>
              <a:t>this</a:t>
            </a:r>
            <a:r>
              <a:rPr lang="es-ES" sz="1300" dirty="0"/>
              <a:t> </a:t>
            </a:r>
            <a:r>
              <a:rPr lang="es-ES" sz="1300" dirty="0" err="1"/>
              <a:t>selection</a:t>
            </a:r>
            <a:r>
              <a:rPr lang="es-ES" sz="1300" dirty="0"/>
              <a:t> of </a:t>
            </a:r>
            <a:r>
              <a:rPr lang="es-ES" sz="1300" dirty="0" err="1"/>
              <a:t>vocabulary</a:t>
            </a:r>
            <a:r>
              <a:rPr lang="es-ES" sz="1300" dirty="0"/>
              <a:t> </a:t>
            </a:r>
            <a:r>
              <a:rPr lang="es-ES" sz="1300" dirty="0" err="1"/>
              <a:t>tricky</a:t>
            </a:r>
            <a:r>
              <a:rPr lang="es-ES" sz="1300" dirty="0"/>
              <a:t>:</a:t>
            </a:r>
          </a:p>
          <a:p>
            <a:r>
              <a:rPr lang="es-ES" sz="1300" dirty="0"/>
              <a:t>1. pez, serpiente and ratón do </a:t>
            </a:r>
            <a:r>
              <a:rPr lang="es-ES" sz="1300" dirty="0" err="1"/>
              <a:t>not</a:t>
            </a:r>
            <a:r>
              <a:rPr lang="es-ES" sz="1300" dirty="0"/>
              <a:t> </a:t>
            </a:r>
            <a:r>
              <a:rPr lang="es-ES" sz="1300" dirty="0" err="1"/>
              <a:t>fit</a:t>
            </a:r>
            <a:r>
              <a:rPr lang="es-ES" sz="1300" dirty="0"/>
              <a:t> </a:t>
            </a:r>
            <a:r>
              <a:rPr lang="es-ES" sz="1300" dirty="0" err="1"/>
              <a:t>the</a:t>
            </a:r>
            <a:r>
              <a:rPr lang="es-ES" sz="1300" dirty="0"/>
              <a:t> regular </a:t>
            </a:r>
            <a:r>
              <a:rPr lang="es-ES" sz="1300" dirty="0" err="1"/>
              <a:t>pattern</a:t>
            </a:r>
            <a:r>
              <a:rPr lang="es-ES" sz="1300" dirty="0"/>
              <a:t> so </a:t>
            </a:r>
            <a:r>
              <a:rPr lang="es-ES" sz="1300" dirty="0" err="1"/>
              <a:t>don’t</a:t>
            </a:r>
            <a:r>
              <a:rPr lang="es-ES" sz="1300" dirty="0"/>
              <a:t> </a:t>
            </a:r>
            <a:r>
              <a:rPr lang="es-ES" sz="1300" dirty="0" err="1"/>
              <a:t>help</a:t>
            </a:r>
            <a:r>
              <a:rPr lang="es-ES" sz="1300" dirty="0"/>
              <a:t> </a:t>
            </a:r>
            <a:r>
              <a:rPr lang="es-ES" sz="1300" dirty="0" err="1"/>
              <a:t>students</a:t>
            </a:r>
            <a:r>
              <a:rPr lang="es-ES" sz="1300" dirty="0"/>
              <a:t> </a:t>
            </a:r>
            <a:r>
              <a:rPr lang="es-ES" sz="1300" dirty="0" err="1"/>
              <a:t>establish</a:t>
            </a:r>
            <a:r>
              <a:rPr lang="es-ES" sz="1300" dirty="0"/>
              <a:t> </a:t>
            </a:r>
            <a:r>
              <a:rPr lang="es-ES" sz="1300" dirty="0" err="1"/>
              <a:t>the</a:t>
            </a:r>
            <a:r>
              <a:rPr lang="es-ES" sz="1300" dirty="0"/>
              <a:t> </a:t>
            </a:r>
            <a:r>
              <a:rPr lang="es-ES" sz="1300" dirty="0" err="1"/>
              <a:t>knowledge</a:t>
            </a:r>
            <a:r>
              <a:rPr lang="es-ES" sz="1300" dirty="0"/>
              <a:t> </a:t>
            </a:r>
            <a:r>
              <a:rPr lang="es-ES" sz="1300" dirty="0" err="1"/>
              <a:t>that</a:t>
            </a:r>
            <a:r>
              <a:rPr lang="es-ES" sz="1300" dirty="0"/>
              <a:t> </a:t>
            </a:r>
            <a:r>
              <a:rPr lang="es-ES" sz="1300" dirty="0" err="1"/>
              <a:t>nouns</a:t>
            </a:r>
            <a:r>
              <a:rPr lang="es-ES" sz="1300" dirty="0"/>
              <a:t> </a:t>
            </a:r>
            <a:r>
              <a:rPr lang="es-ES" sz="1300" dirty="0" err="1"/>
              <a:t>ending</a:t>
            </a:r>
            <a:r>
              <a:rPr lang="es-ES" sz="1300" dirty="0"/>
              <a:t> in -o/-a are </a:t>
            </a:r>
            <a:r>
              <a:rPr lang="es-ES" sz="1300" dirty="0" err="1"/>
              <a:t>generally</a:t>
            </a:r>
            <a:r>
              <a:rPr lang="es-ES" sz="1300" dirty="0"/>
              <a:t> </a:t>
            </a:r>
            <a:r>
              <a:rPr lang="es-ES" sz="1300" dirty="0" err="1"/>
              <a:t>masculine</a:t>
            </a:r>
            <a:r>
              <a:rPr lang="es-ES" sz="1300" dirty="0"/>
              <a:t>/</a:t>
            </a:r>
            <a:r>
              <a:rPr lang="es-ES" sz="1300" dirty="0" err="1"/>
              <a:t>feminine</a:t>
            </a:r>
            <a:br>
              <a:rPr lang="es-ES" sz="1300" dirty="0"/>
            </a:br>
            <a:r>
              <a:rPr lang="es-ES" sz="1300" dirty="0"/>
              <a:t>2. caballo and cobaya </a:t>
            </a:r>
            <a:r>
              <a:rPr lang="es-ES" sz="1300" dirty="0" err="1"/>
              <a:t>sound</a:t>
            </a:r>
            <a:r>
              <a:rPr lang="es-ES" sz="1300" dirty="0"/>
              <a:t> </a:t>
            </a:r>
            <a:r>
              <a:rPr lang="es-ES" sz="1300" dirty="0" err="1"/>
              <a:t>very</a:t>
            </a:r>
            <a:r>
              <a:rPr lang="es-ES" sz="1300" dirty="0"/>
              <a:t> similar and </a:t>
            </a:r>
            <a:r>
              <a:rPr lang="es-ES" sz="1300" dirty="0" err="1"/>
              <a:t>tend</a:t>
            </a:r>
            <a:r>
              <a:rPr lang="es-ES" sz="1300" dirty="0"/>
              <a:t> to cause </a:t>
            </a:r>
            <a:r>
              <a:rPr lang="es-ES" sz="1300" dirty="0" err="1"/>
              <a:t>confusion</a:t>
            </a:r>
            <a:r>
              <a:rPr lang="es-ES" sz="1300" dirty="0"/>
              <a:t> in </a:t>
            </a:r>
            <a:r>
              <a:rPr lang="es-ES" sz="1300" dirty="0" err="1"/>
              <a:t>the</a:t>
            </a:r>
            <a:r>
              <a:rPr lang="es-ES" sz="1300" dirty="0"/>
              <a:t> </a:t>
            </a:r>
            <a:r>
              <a:rPr lang="es-ES" sz="1300" dirty="0" err="1"/>
              <a:t>early</a:t>
            </a:r>
            <a:r>
              <a:rPr lang="es-ES" sz="1300" dirty="0"/>
              <a:t> </a:t>
            </a:r>
            <a:r>
              <a:rPr lang="es-ES" sz="1300" dirty="0" err="1"/>
              <a:t>stages</a:t>
            </a:r>
            <a:r>
              <a:rPr lang="es-ES" sz="1300" dirty="0"/>
              <a:t> as </a:t>
            </a:r>
            <a:r>
              <a:rPr lang="es-ES" sz="1300" dirty="0" err="1"/>
              <a:t>students</a:t>
            </a:r>
            <a:r>
              <a:rPr lang="es-ES" sz="1300" dirty="0"/>
              <a:t>’ </a:t>
            </a:r>
            <a:r>
              <a:rPr lang="es-ES" sz="1300" dirty="0" err="1"/>
              <a:t>phonics</a:t>
            </a:r>
            <a:r>
              <a:rPr lang="es-ES" sz="1300" dirty="0"/>
              <a:t> </a:t>
            </a:r>
            <a:r>
              <a:rPr lang="es-ES" sz="1300" dirty="0" err="1"/>
              <a:t>knowledge</a:t>
            </a:r>
            <a:r>
              <a:rPr lang="es-ES" sz="1300" dirty="0"/>
              <a:t> </a:t>
            </a:r>
            <a:r>
              <a:rPr lang="es-ES" sz="1300" dirty="0" err="1"/>
              <a:t>is</a:t>
            </a:r>
            <a:r>
              <a:rPr lang="es-ES" sz="1300" dirty="0"/>
              <a:t> </a:t>
            </a:r>
            <a:r>
              <a:rPr lang="es-ES" sz="1300" dirty="0" err="1"/>
              <a:t>emergent</a:t>
            </a:r>
            <a:r>
              <a:rPr lang="es-ES" sz="1300" dirty="0"/>
              <a:t> and </a:t>
            </a:r>
            <a:r>
              <a:rPr lang="es-ES" sz="1300" dirty="0" err="1"/>
              <a:t>they</a:t>
            </a:r>
            <a:r>
              <a:rPr lang="es-ES" sz="1300" dirty="0"/>
              <a:t> </a:t>
            </a:r>
            <a:r>
              <a:rPr lang="es-ES" sz="1300" dirty="0" err="1"/>
              <a:t>can’t</a:t>
            </a:r>
            <a:r>
              <a:rPr lang="es-ES" sz="1300" dirty="0"/>
              <a:t> </a:t>
            </a:r>
            <a:r>
              <a:rPr lang="es-ES" sz="1300" dirty="0" err="1"/>
              <a:t>easily</a:t>
            </a:r>
            <a:r>
              <a:rPr lang="es-ES" sz="1300" dirty="0"/>
              <a:t> </a:t>
            </a:r>
            <a:r>
              <a:rPr lang="es-ES" sz="1300" dirty="0" err="1"/>
              <a:t>differentiate</a:t>
            </a:r>
            <a:r>
              <a:rPr lang="es-ES" sz="1300" dirty="0"/>
              <a:t> </a:t>
            </a:r>
            <a:r>
              <a:rPr lang="es-ES" sz="1300" dirty="0" err="1"/>
              <a:t>these</a:t>
            </a:r>
            <a:r>
              <a:rPr lang="es-ES" sz="1300" dirty="0"/>
              <a:t> </a:t>
            </a:r>
            <a:r>
              <a:rPr lang="es-ES" sz="1300" dirty="0" err="1"/>
              <a:t>two</a:t>
            </a:r>
            <a:r>
              <a:rPr lang="es-ES" sz="1300" dirty="0"/>
              <a:t> </a:t>
            </a:r>
            <a:r>
              <a:rPr lang="es-ES" sz="1300" dirty="0" err="1"/>
              <a:t>words</a:t>
            </a:r>
            <a:r>
              <a:rPr lang="es-ES" sz="1300" dirty="0"/>
              <a:t> in </a:t>
            </a:r>
            <a:r>
              <a:rPr lang="es-ES" sz="1300" dirty="0" err="1"/>
              <a:t>the</a:t>
            </a:r>
            <a:r>
              <a:rPr lang="es-ES" sz="1300" dirty="0"/>
              <a:t> oral </a:t>
            </a:r>
            <a:r>
              <a:rPr lang="es-ES" sz="1300" dirty="0" err="1"/>
              <a:t>modality</a:t>
            </a:r>
            <a:r>
              <a:rPr lang="es-ES" sz="1300" dirty="0"/>
              <a:t>.</a:t>
            </a:r>
          </a:p>
          <a:p>
            <a:pPr defTabSz="966155">
              <a:defRPr/>
            </a:pPr>
            <a:r>
              <a:rPr lang="es-ES" sz="1300" dirty="0"/>
              <a:t>3. </a:t>
            </a:r>
            <a:r>
              <a:rPr lang="es-ES" sz="1300" dirty="0" err="1"/>
              <a:t>word</a:t>
            </a:r>
            <a:r>
              <a:rPr lang="es-ES" sz="1300" dirty="0"/>
              <a:t> </a:t>
            </a:r>
            <a:r>
              <a:rPr lang="es-ES" sz="1300" dirty="0" err="1"/>
              <a:t>frequency</a:t>
            </a:r>
            <a:r>
              <a:rPr lang="es-ES" sz="1300" dirty="0"/>
              <a:t> - </a:t>
            </a:r>
            <a:r>
              <a:rPr lang="es-ES" sz="1300" dirty="0" err="1"/>
              <a:t>only</a:t>
            </a:r>
            <a:r>
              <a:rPr lang="es-ES" sz="1300" dirty="0"/>
              <a:t> gato [1728] and perro [888], caballo [907] are </a:t>
            </a:r>
            <a:r>
              <a:rPr lang="es-ES" sz="1300" dirty="0" err="1"/>
              <a:t>within</a:t>
            </a:r>
            <a:r>
              <a:rPr lang="es-ES" sz="1300" dirty="0"/>
              <a:t> 2000. </a:t>
            </a:r>
            <a:br>
              <a:rPr lang="es-ES" sz="1300" dirty="0"/>
            </a:br>
            <a:endParaRPr lang="es-ES" sz="1300" dirty="0"/>
          </a:p>
          <a:p>
            <a:pPr defTabSz="966155">
              <a:defRPr/>
            </a:pPr>
            <a:r>
              <a:rPr lang="es-ES" sz="1300" dirty="0"/>
              <a:t>ratón [3415]; pez [3579]; serpiente [3662]; cobaya [&gt;5000] mascota [&gt;5000]</a:t>
            </a:r>
            <a:br>
              <a:rPr lang="es-ES" sz="1300" dirty="0"/>
            </a:br>
            <a:r>
              <a:rPr lang="en-GB" sz="1300" dirty="0"/>
              <a:t>Source: Davies, M. &amp; Davies, K.  (2018). </a:t>
            </a:r>
            <a:r>
              <a:rPr lang="en-GB" sz="1300" i="1" dirty="0"/>
              <a:t>A Frequency Dictionary of Spanish: Core vocabulary for learners </a:t>
            </a:r>
            <a:r>
              <a:rPr lang="en-GB" sz="1300" dirty="0"/>
              <a:t>(2</a:t>
            </a:r>
            <a:r>
              <a:rPr lang="en-GB" sz="1300" baseline="30000" dirty="0"/>
              <a:t>nd</a:t>
            </a:r>
            <a:r>
              <a:rPr lang="en-GB" sz="1300" dirty="0"/>
              <a:t> ed.) London: Routledge</a:t>
            </a:r>
            <a:endParaRPr lang="en-GB" dirty="0"/>
          </a:p>
          <a:p>
            <a:endParaRPr lang="es-ES" sz="1300" dirty="0"/>
          </a:p>
          <a:p>
            <a:endParaRPr lang="en-GB" sz="1300" dirty="0"/>
          </a:p>
        </p:txBody>
      </p:sp>
      <p:sp>
        <p:nvSpPr>
          <p:cNvPr id="4" name="Slide Number Placeholder 3"/>
          <p:cNvSpPr>
            <a:spLocks noGrp="1"/>
          </p:cNvSpPr>
          <p:nvPr>
            <p:ph type="sldNum" sz="quarter" idx="10"/>
          </p:nvPr>
        </p:nvSpPr>
        <p:spPr/>
        <p:txBody>
          <a:bodyPr/>
          <a:lstStyle/>
          <a:p>
            <a:pPr defTabSz="966155">
              <a:defRPr/>
            </a:pPr>
            <a:fld id="{9CBA886C-C86D-4308-8A5A-0AA8111536A0}" type="slidenum">
              <a:rPr lang="en-GB">
                <a:solidFill>
                  <a:prstClr val="black"/>
                </a:solidFill>
                <a:latin typeface="Calibri" panose="020F0502020204030204"/>
              </a:rPr>
              <a:pPr defTabSz="966155">
                <a:defRPr/>
              </a:pPr>
              <a:t>5</a:t>
            </a:fld>
            <a:endParaRPr lang="en-GB">
              <a:solidFill>
                <a:prstClr val="black"/>
              </a:solidFill>
              <a:latin typeface="Calibri" panose="020F0502020204030204"/>
            </a:endParaRPr>
          </a:p>
        </p:txBody>
      </p:sp>
    </p:spTree>
    <p:extLst>
      <p:ext uri="{BB962C8B-B14F-4D97-AF65-F5344CB8AC3E}">
        <p14:creationId xmlns:p14="http://schemas.microsoft.com/office/powerpoint/2010/main" val="3079407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We might think that this is ok.  We’re just focusing on the nouns themselves and then later we can focus on the grammar.</a:t>
            </a:r>
            <a:br>
              <a:rPr lang="en-GB" baseline="0" dirty="0"/>
            </a:br>
            <a:r>
              <a:rPr lang="en-GB" baseline="0" dirty="0"/>
              <a:t>How is this done in a text book?  </a:t>
            </a:r>
            <a:br>
              <a:rPr lang="en-GB" baseline="0" dirty="0"/>
            </a:br>
            <a:r>
              <a:rPr lang="en-GB" baseline="0" dirty="0"/>
              <a:t>Or, how do we as teachers then ensure that students practise the grammar?</a:t>
            </a:r>
            <a:br>
              <a:rPr lang="en-GB" baseline="0" dirty="0"/>
            </a:br>
            <a:endParaRPr lang="en-GB" baseline="0" dirty="0"/>
          </a:p>
          <a:p>
            <a:r>
              <a:rPr lang="en-GB" baseline="0" dirty="0"/>
              <a:t>Often grammar is practised in written grammar exercises, and usually students have a model to follow and refer to. Sometimes the practice is oral, led by the class teacher, with moment-by-moment feedback.</a:t>
            </a:r>
            <a:br>
              <a:rPr lang="en-GB" baseline="0" dirty="0"/>
            </a:br>
            <a:br>
              <a:rPr lang="en-GB" baseline="0" dirty="0"/>
            </a:br>
            <a:r>
              <a:rPr lang="en-GB" baseline="0" dirty="0"/>
              <a:t>Do these sorts of practice tasks meet our criteria / expectations for meaningful practice?</a:t>
            </a:r>
          </a:p>
          <a:p>
            <a:pPr>
              <a:lnSpc>
                <a:spcPct val="150000"/>
              </a:lnSpc>
            </a:pPr>
            <a:r>
              <a:rPr lang="en-GB" dirty="0"/>
              <a:t>meaning- and form-focused?</a:t>
            </a:r>
          </a:p>
          <a:p>
            <a:pPr>
              <a:lnSpc>
                <a:spcPct val="150000"/>
              </a:lnSpc>
            </a:pPr>
            <a:r>
              <a:rPr lang="en-GB" dirty="0"/>
              <a:t>involving an element of struggle?</a:t>
            </a:r>
          </a:p>
          <a:p>
            <a:pPr>
              <a:lnSpc>
                <a:spcPct val="150000"/>
              </a:lnSpc>
            </a:pPr>
            <a:r>
              <a:rPr lang="en-GB" dirty="0"/>
              <a:t>multi-modal?</a:t>
            </a:r>
          </a:p>
          <a:p>
            <a:endParaRPr lang="en-GB" baseline="0" dirty="0"/>
          </a:p>
          <a:p>
            <a:r>
              <a:rPr lang="en-GB" baseline="0" dirty="0"/>
              <a:t>1. Do we need to know the meaning of any of the words to do the task?</a:t>
            </a:r>
            <a:br>
              <a:rPr lang="en-GB" baseline="0" dirty="0"/>
            </a:br>
            <a:r>
              <a:rPr lang="en-GB" baseline="0" dirty="0"/>
              <a:t>2. Do we need to remember that ‘a’ for masculine words = ‘un’ and for feminine words = ‘</a:t>
            </a:r>
            <a:r>
              <a:rPr lang="en-GB" baseline="0" dirty="0" err="1"/>
              <a:t>una</a:t>
            </a:r>
            <a:r>
              <a:rPr lang="en-GB" baseline="0" dirty="0"/>
              <a:t>’?</a:t>
            </a:r>
            <a:br>
              <a:rPr lang="en-GB" baseline="0" dirty="0"/>
            </a:br>
            <a:r>
              <a:rPr lang="en-GB" baseline="0" dirty="0"/>
              <a:t>3. Do we have to listen and understand, read and understand, speak and understand or write and understand the meaning in these 6 sentences.</a:t>
            </a:r>
            <a:br>
              <a:rPr lang="en-GB" baseline="0" dirty="0"/>
            </a:br>
            <a:endParaRPr lang="en-GB" baseline="0" dirty="0"/>
          </a:p>
          <a:p>
            <a:r>
              <a:rPr lang="en-GB" dirty="0"/>
              <a:t>What are the chances that that</a:t>
            </a:r>
            <a:r>
              <a:rPr lang="en-GB" baseline="0" dirty="0"/>
              <a:t> this is the best way, in a time-poor classroom context, to:</a:t>
            </a:r>
          </a:p>
          <a:p>
            <a:pPr marL="241539" indent="-241539">
              <a:buAutoNum type="arabicPeriod"/>
            </a:pPr>
            <a:r>
              <a:rPr lang="en-GB" baseline="0" dirty="0"/>
              <a:t>practise the knowledge of indefinite articles</a:t>
            </a:r>
          </a:p>
          <a:p>
            <a:pPr marL="241539" indent="-241539">
              <a:buAutoNum type="arabicPeriod"/>
            </a:pPr>
            <a:r>
              <a:rPr lang="en-GB" baseline="0" dirty="0"/>
              <a:t>develop noun gender sensitivity/awareness</a:t>
            </a:r>
          </a:p>
          <a:p>
            <a:pPr marL="241539" indent="-241539">
              <a:buAutoNum type="arabicPeriod"/>
            </a:pPr>
            <a:r>
              <a:rPr lang="en-GB" baseline="0" dirty="0"/>
              <a:t>remember that every noun has gender in Spanish</a:t>
            </a:r>
          </a:p>
          <a:p>
            <a:pPr marL="241539" indent="-241539">
              <a:buAutoNum type="arabicPeriod"/>
            </a:pPr>
            <a:r>
              <a:rPr lang="en-GB" baseline="0" dirty="0"/>
              <a:t>know that the vast majority of nouns ending in ‘o’ are masculine and in ‘a’ are feminine (if the selection of nouns had only focused on those ending is -o/-a, then the gender information in brackets could have been omitted)</a:t>
            </a:r>
          </a:p>
          <a:p>
            <a:pPr marL="241539" indent="-241539">
              <a:buAutoNum type="arabicPeriod"/>
            </a:pPr>
            <a:endParaRPr lang="en-GB" baseline="0" dirty="0"/>
          </a:p>
          <a:p>
            <a:r>
              <a:rPr lang="en-GB" baseline="0" dirty="0"/>
              <a:t>So, it’s quite likely that we might say, ‘yes, I don’t tend to do those sorts of mechanical practice tasks anyway’.  </a:t>
            </a:r>
            <a:br>
              <a:rPr lang="en-GB" baseline="0" dirty="0"/>
            </a:br>
            <a:r>
              <a:rPr lang="en-GB" baseline="0" dirty="0"/>
              <a:t>We might say, ‘Instead, I…. do a lot of oral work to embed the grammar’,  but that probably looks a lot like the previous oral practice slide, the design of which practises the vocabulary but not the grammar very effectively…</a:t>
            </a:r>
            <a:br>
              <a:rPr lang="en-GB" baseline="0" dirty="0"/>
            </a:br>
            <a:br>
              <a:rPr lang="en-GB" baseline="0" dirty="0"/>
            </a:br>
            <a:endParaRPr lang="en-GB" dirty="0"/>
          </a:p>
        </p:txBody>
      </p:sp>
      <p:sp>
        <p:nvSpPr>
          <p:cNvPr id="4" name="Slide Number Placeholder 3"/>
          <p:cNvSpPr>
            <a:spLocks noGrp="1"/>
          </p:cNvSpPr>
          <p:nvPr>
            <p:ph type="sldNum" sz="quarter" idx="10"/>
          </p:nvPr>
        </p:nvSpPr>
        <p:spPr/>
        <p:txBody>
          <a:bodyPr/>
          <a:lstStyle/>
          <a:p>
            <a:pPr defTabSz="966155">
              <a:defRPr/>
            </a:pPr>
            <a:fld id="{9CBA886C-C86D-4308-8A5A-0AA8111536A0}" type="slidenum">
              <a:rPr lang="en-GB">
                <a:solidFill>
                  <a:prstClr val="black"/>
                </a:solidFill>
                <a:latin typeface="Calibri" panose="020F0502020204030204"/>
              </a:rPr>
              <a:pPr defTabSz="966155">
                <a:defRPr/>
              </a:pPr>
              <a:t>6</a:t>
            </a:fld>
            <a:endParaRPr lang="en-GB">
              <a:solidFill>
                <a:prstClr val="black"/>
              </a:solidFill>
              <a:latin typeface="Calibri" panose="020F0502020204030204"/>
            </a:endParaRPr>
          </a:p>
        </p:txBody>
      </p:sp>
    </p:spTree>
    <p:extLst>
      <p:ext uri="{BB962C8B-B14F-4D97-AF65-F5344CB8AC3E}">
        <p14:creationId xmlns:p14="http://schemas.microsoft.com/office/powerpoint/2010/main" val="47947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teachers don’t just use the textbook. Many complement it with other materials and this is such an example that a member of the NCELP team has seen in a **personal** capacity recently (not in an NCELP school). </a:t>
            </a:r>
          </a:p>
          <a:p>
            <a:r>
              <a:rPr lang="en-US" dirty="0"/>
              <a:t>This explicit information was given to pupils after about 15 hours of teaching</a:t>
            </a:r>
          </a:p>
          <a:p>
            <a:r>
              <a:rPr lang="en-US" dirty="0"/>
              <a:t>There is a great deal of complexity involved in this explicit grammar explanation, all in one go – </a:t>
            </a:r>
            <a:r>
              <a:rPr lang="en-US" dirty="0" err="1"/>
              <a:t>definites</a:t>
            </a:r>
            <a:r>
              <a:rPr lang="en-US" dirty="0"/>
              <a:t>, indefinites, plurals, singulars, masculine, feminine.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Spanish one can usually know the gender of nouns in Spanish from the end of the noun itself (a is feminine, o is masculine), but this salient pattern hasn’t been described at all in this worksheet!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BF484-F745-43F4-9D6D-713D51D36B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012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pupils had to produce these articles. They did not know what the nouns mean. And most of these </a:t>
            </a:r>
            <a:r>
              <a:rPr lang="en-US"/>
              <a:t>are irregular!!!! </a:t>
            </a:r>
            <a:r>
              <a:rPr lang="en-US" dirty="0"/>
              <a:t>and there is no way of knowing what the gender is. If any analytical learner </a:t>
            </a:r>
            <a:r>
              <a:rPr lang="en-US" b="1" i="1" dirty="0"/>
              <a:t>had </a:t>
            </a:r>
            <a:r>
              <a:rPr lang="en-US" dirty="0"/>
              <a:t>suspected a pattern, attempts to pick out that pattern would soon be abandoned.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BF484-F745-43F4-9D6D-713D51D36B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889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 recently asked some NCELP project teachers to improve this slide.</a:t>
            </a:r>
            <a:br>
              <a:rPr lang="en-GB" baseline="0" dirty="0"/>
            </a:br>
            <a:r>
              <a:rPr lang="en-GB" baseline="0" dirty="0"/>
              <a:t>These were their main responses.</a:t>
            </a:r>
            <a:endParaRPr lang="en-GB" dirty="0"/>
          </a:p>
        </p:txBody>
      </p:sp>
      <p:sp>
        <p:nvSpPr>
          <p:cNvPr id="4" name="Slide Number Placeholder 3"/>
          <p:cNvSpPr>
            <a:spLocks noGrp="1"/>
          </p:cNvSpPr>
          <p:nvPr>
            <p:ph type="sldNum" sz="quarter" idx="10"/>
          </p:nvPr>
        </p:nvSpPr>
        <p:spPr/>
        <p:txBody>
          <a:bodyPr/>
          <a:lstStyle/>
          <a:p>
            <a:pPr defTabSz="966155">
              <a:defRPr/>
            </a:pPr>
            <a:fld id="{9CBA886C-C86D-4308-8A5A-0AA8111536A0}" type="slidenum">
              <a:rPr lang="en-GB">
                <a:solidFill>
                  <a:prstClr val="black"/>
                </a:solidFill>
                <a:latin typeface="Calibri" panose="020F0502020204030204"/>
              </a:rPr>
              <a:pPr defTabSz="966155">
                <a:defRPr/>
              </a:pPr>
              <a:t>9</a:t>
            </a:fld>
            <a:endParaRPr lang="en-GB">
              <a:solidFill>
                <a:prstClr val="black"/>
              </a:solidFill>
              <a:latin typeface="Calibri" panose="020F0502020204030204"/>
            </a:endParaRPr>
          </a:p>
        </p:txBody>
      </p:sp>
    </p:spTree>
    <p:extLst>
      <p:ext uri="{BB962C8B-B14F-4D97-AF65-F5344CB8AC3E}">
        <p14:creationId xmlns:p14="http://schemas.microsoft.com/office/powerpoint/2010/main" val="3321239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5831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92100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780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12384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7910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8045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3996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30/05/2021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33394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30/05/2021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1236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30/05/2021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38432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30/05/2021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9042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30/05/2021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34376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62840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3132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88562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5423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66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50432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30/05/2021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10235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30/05/2021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55544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30/05/2021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83880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30/05/2021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07109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30/05/2021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10354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81243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7191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51600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28917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384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19017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2042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30/05/2021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88495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30/05/2021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234129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30/05/2021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7295579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30/05/2021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542092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202409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33765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87823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02304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0120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699601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5498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321167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0450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67449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43985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5262338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04798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032912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9220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34611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38651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0764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843706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6961938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62306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83118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4955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651816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5463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215978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7425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22370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669545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30/05/2021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13141546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30/05/2021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31059332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30/05/2021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16919535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30/05/2021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6496966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30/05/2021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37295162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97069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53187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676366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92130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72219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241553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30/05/2021</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90766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30/05/2021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0116192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30/05/2021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2844640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30/05/2021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3546531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30/05/2021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88804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726231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93029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9757996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17686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7612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4074504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5576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751214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265625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280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5.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3.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5.jp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3.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jp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5743938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68736000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86013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052087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51013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latin typeface="Century Gothic" panose="020B0502020202020204" pitchFamily="34" charset="0"/>
            </a:endParaRPr>
          </a:p>
        </p:txBody>
      </p:sp>
    </p:spTree>
    <p:extLst>
      <p:ext uri="{BB962C8B-B14F-4D97-AF65-F5344CB8AC3E}">
        <p14:creationId xmlns:p14="http://schemas.microsoft.com/office/powerpoint/2010/main" val="354747394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a:solidFill>
                  <a:srgbClr val="002060"/>
                </a:solidFill>
                <a:latin typeface="Century Gothic" panose="020B0502020202020204" pitchFamily="34" charset="0"/>
              </a:rPr>
              <a:t>Material</a:t>
            </a:r>
            <a:r>
              <a:rPr lang="en-GB" sz="1100">
                <a:solidFill>
                  <a:srgbClr val="002060"/>
                </a:solidFill>
                <a:latin typeface="Arial" panose="020B0604020202020204" pitchFamily="34" charset="0"/>
              </a:rPr>
              <a:t> </a:t>
            </a:r>
            <a:r>
              <a:rPr lang="en-GB" sz="1100">
                <a:solidFill>
                  <a:srgbClr val="002060"/>
                </a:solidFill>
                <a:latin typeface="Century Gothic" panose="020B0502020202020204" pitchFamily="34" charset="0"/>
              </a:rPr>
              <a:t>licensed as </a:t>
            </a:r>
            <a:r>
              <a:rPr lang="en-GB" sz="1100" b="1" u="sng">
                <a:solidFill>
                  <a:srgbClr val="FFFFFF"/>
                </a:solidFill>
                <a:latin typeface="Century Gothic" panose="020B0502020202020204" pitchFamily="34" charset="0"/>
                <a:hlinkClick r:id="rId16"/>
              </a:rPr>
              <a:t>CC BY-NC-SA 4.0</a:t>
            </a:r>
            <a:br>
              <a:rPr lang="en-GB" sz="1100">
                <a:solidFill>
                  <a:prstClr val="black"/>
                </a:solidFill>
                <a:latin typeface="Century Gothic" panose="020B0502020202020204" pitchFamily="34" charset="0"/>
              </a:rPr>
            </a:br>
            <a:endParaRPr lang="en-GB" sz="110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a:solidFill>
                  <a:srgbClr val="002060"/>
                </a:solidFill>
                <a:latin typeface="Century Gothic" panose="020B0502020202020204" pitchFamily="34" charset="0"/>
              </a:rPr>
              <a:t>Rachel Hawkes</a:t>
            </a:r>
            <a:endParaRPr lang="en-GB" sz="1050">
              <a:solidFill>
                <a:prstClr val="black"/>
              </a:solidFill>
              <a:latin typeface="Century Gothic" panose="020B0502020202020204" pitchFamily="34" charset="0"/>
            </a:endParaRPr>
          </a:p>
        </p:txBody>
      </p:sp>
    </p:spTree>
    <p:extLst>
      <p:ext uri="{BB962C8B-B14F-4D97-AF65-F5344CB8AC3E}">
        <p14:creationId xmlns:p14="http://schemas.microsoft.com/office/powerpoint/2010/main" val="98748540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525793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6.wav"/><Relationship Id="rId3" Type="http://schemas.openxmlformats.org/officeDocument/2006/relationships/slideLayout" Target="../slideLayouts/slideLayout2.xml"/><Relationship Id="rId7" Type="http://schemas.openxmlformats.org/officeDocument/2006/relationships/image" Target="../media/image28.jpeg"/><Relationship Id="rId12" Type="http://schemas.openxmlformats.org/officeDocument/2006/relationships/audio" Target="../media/audio5.wav"/><Relationship Id="rId17" Type="http://schemas.openxmlformats.org/officeDocument/2006/relationships/image" Target="../media/image31.png"/><Relationship Id="rId2" Type="http://schemas.openxmlformats.org/officeDocument/2006/relationships/audio" Target="../media/media1.wav"/><Relationship Id="rId16" Type="http://schemas.openxmlformats.org/officeDocument/2006/relationships/audio" Target="../media/audio7.wav"/><Relationship Id="rId1" Type="http://schemas.microsoft.com/office/2007/relationships/media" Target="../media/media1.wav"/><Relationship Id="rId6" Type="http://schemas.openxmlformats.org/officeDocument/2006/relationships/image" Target="../media/image27.tiff"/><Relationship Id="rId11" Type="http://schemas.openxmlformats.org/officeDocument/2006/relationships/audio" Target="../media/audio4.wav"/><Relationship Id="rId5" Type="http://schemas.openxmlformats.org/officeDocument/2006/relationships/image" Target="../media/image26.png"/><Relationship Id="rId15" Type="http://schemas.openxmlformats.org/officeDocument/2006/relationships/image" Target="../media/image30.png"/><Relationship Id="rId10" Type="http://schemas.openxmlformats.org/officeDocument/2006/relationships/audio" Target="../media/audio3.wav"/><Relationship Id="rId4" Type="http://schemas.openxmlformats.org/officeDocument/2006/relationships/notesSlide" Target="../notesSlides/notesSlide14.xml"/><Relationship Id="rId9" Type="http://schemas.openxmlformats.org/officeDocument/2006/relationships/audio" Target="../media/audio2.wav"/><Relationship Id="rId14" Type="http://schemas.openxmlformats.org/officeDocument/2006/relationships/image" Target="../media/image29.jpeg"/></Relationships>
</file>

<file path=ppt/slides/_rels/slide15.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8.wav"/><Relationship Id="rId7" Type="http://schemas.openxmlformats.org/officeDocument/2006/relationships/image" Target="../media/image32.gif"/><Relationship Id="rId12"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80.xml"/><Relationship Id="rId6" Type="http://schemas.openxmlformats.org/officeDocument/2006/relationships/image" Target="../media/image22.png"/><Relationship Id="rId11" Type="http://schemas.openxmlformats.org/officeDocument/2006/relationships/image" Target="../media/image36.png"/><Relationship Id="rId5" Type="http://schemas.openxmlformats.org/officeDocument/2006/relationships/audio" Target="../media/audio9.wav"/><Relationship Id="rId10" Type="http://schemas.openxmlformats.org/officeDocument/2006/relationships/image" Target="../media/image35.gif"/><Relationship Id="rId4" Type="http://schemas.openxmlformats.org/officeDocument/2006/relationships/image" Target="../media/image9.png"/><Relationship Id="rId9" Type="http://schemas.openxmlformats.org/officeDocument/2006/relationships/image" Target="../media/image34.gif"/></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46.xml"/><Relationship Id="rId7" Type="http://schemas.openxmlformats.org/officeDocument/2006/relationships/image" Target="../media/image4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0.wav"/><Relationship Id="rId7" Type="http://schemas.openxmlformats.org/officeDocument/2006/relationships/audio" Target="../media/audio14.wav"/><Relationship Id="rId2" Type="http://schemas.openxmlformats.org/officeDocument/2006/relationships/notesSlide" Target="../notesSlides/notesSlide17.xml"/><Relationship Id="rId1" Type="http://schemas.openxmlformats.org/officeDocument/2006/relationships/slideLayout" Target="../slideLayouts/slideLayout46.xml"/><Relationship Id="rId6" Type="http://schemas.openxmlformats.org/officeDocument/2006/relationships/audio" Target="../media/audio13.wav"/><Relationship Id="rId5" Type="http://schemas.openxmlformats.org/officeDocument/2006/relationships/audio" Target="../media/audio12.wav"/><Relationship Id="rId10" Type="http://schemas.openxmlformats.org/officeDocument/2006/relationships/image" Target="../media/image40.png"/><Relationship Id="rId4" Type="http://schemas.openxmlformats.org/officeDocument/2006/relationships/audio" Target="../media/audio11.wav"/><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18.xml"/><Relationship Id="rId1" Type="http://schemas.openxmlformats.org/officeDocument/2006/relationships/slideLayout" Target="../slideLayouts/slideLayout46.xml"/><Relationship Id="rId6" Type="http://schemas.openxmlformats.org/officeDocument/2006/relationships/audio" Target="../media/audio18.wav"/><Relationship Id="rId5" Type="http://schemas.openxmlformats.org/officeDocument/2006/relationships/audio" Target="../media/audio17.wav"/><Relationship Id="rId10" Type="http://schemas.openxmlformats.org/officeDocument/2006/relationships/image" Target="../media/image40.png"/><Relationship Id="rId4" Type="http://schemas.openxmlformats.org/officeDocument/2006/relationships/audio" Target="../media/audio16.wav"/><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1.xml"/><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42.tif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1.xml"/><Relationship Id="rId1" Type="http://schemas.openxmlformats.org/officeDocument/2006/relationships/tags" Target="../tags/tag2.xml"/><Relationship Id="rId5" Type="http://schemas.openxmlformats.org/officeDocument/2006/relationships/image" Target="../media/image45.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57.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91.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1.xml"/><Relationship Id="rId1" Type="http://schemas.openxmlformats.org/officeDocument/2006/relationships/tags" Target="../tags/tag3.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91.xml"/><Relationship Id="rId1" Type="http://schemas.openxmlformats.org/officeDocument/2006/relationships/tags" Target="../tags/tag4.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resources.ncelp.org/concern/resources/p2676v62m?locale=en"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9.xml"/><Relationship Id="rId1" Type="http://schemas.openxmlformats.org/officeDocument/2006/relationships/tags" Target="../tags/tag5.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57.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9.xml"/><Relationship Id="rId1" Type="http://schemas.openxmlformats.org/officeDocument/2006/relationships/tags" Target="../tags/tag6.xml"/><Relationship Id="rId5" Type="http://schemas.openxmlformats.org/officeDocument/2006/relationships/image" Target="../media/image49.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9.xml"/><Relationship Id="rId1" Type="http://schemas.openxmlformats.org/officeDocument/2006/relationships/tags" Target="../tags/tag7.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9.xml"/><Relationship Id="rId1" Type="http://schemas.openxmlformats.org/officeDocument/2006/relationships/tags" Target="../tags/tag8.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9.xml"/><Relationship Id="rId1" Type="http://schemas.openxmlformats.org/officeDocument/2006/relationships/tags" Target="../tags/tag9.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9.xml"/><Relationship Id="rId1" Type="http://schemas.openxmlformats.org/officeDocument/2006/relationships/tags" Target="../tags/tag10.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9.xml"/><Relationship Id="rId1" Type="http://schemas.openxmlformats.org/officeDocument/2006/relationships/tags" Target="../tags/tag11.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24.xml"/><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s>
</file>

<file path=ppt/slides/_rels/slide50.xml.rels><?xml version="1.0" encoding="UTF-8" standalone="yes"?>
<Relationships xmlns="http://schemas.openxmlformats.org/package/2006/relationships"><Relationship Id="rId2" Type="http://schemas.openxmlformats.org/officeDocument/2006/relationships/hyperlink" Target="http://www.gov.uk/government/organisations/ofsted" TargetMode="Externa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7.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4800" b="1" dirty="0">
                <a:solidFill>
                  <a:srgbClr val="002060"/>
                </a:solidFill>
              </a:rPr>
              <a:t>Making the case for change: </a:t>
            </a:r>
            <a:r>
              <a:rPr lang="en-GB" sz="4800" i="1" dirty="0">
                <a:solidFill>
                  <a:srgbClr val="002060"/>
                </a:solidFill>
              </a:rPr>
              <a:t>championing challenge and calming concerns</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7" name="Picture 6" descr="Logo&#10;&#10;Description automatically generated">
            <a:extLst>
              <a:ext uri="{FF2B5EF4-FFF2-40B4-BE49-F238E27FC236}">
                <a16:creationId xmlns:a16="http://schemas.microsoft.com/office/drawing/2014/main" id="{736EA3E6-CD3E-4E66-8877-ECAC7BF01C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7841" y="5921036"/>
            <a:ext cx="689647" cy="881501"/>
          </a:xfrm>
          <a:prstGeom prst="rect">
            <a:avLst/>
          </a:prstGeom>
        </p:spPr>
      </p:pic>
      <p:sp>
        <p:nvSpPr>
          <p:cNvPr id="9" name="Title 3">
            <a:extLst>
              <a:ext uri="{FF2B5EF4-FFF2-40B4-BE49-F238E27FC236}">
                <a16:creationId xmlns:a16="http://schemas.microsoft.com/office/drawing/2014/main" id="{8E0EBC21-3736-4746-9782-1A6868F80B02}"/>
              </a:ext>
            </a:extLst>
          </p:cNvPr>
          <p:cNvSpPr txBox="1">
            <a:spLocks/>
          </p:cNvSpPr>
          <p:nvPr/>
        </p:nvSpPr>
        <p:spPr>
          <a:xfrm>
            <a:off x="27887" y="6155034"/>
            <a:ext cx="4240530" cy="730698"/>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rPr>
              <a:t>Presenter: Rachel Hawkes</a:t>
            </a:r>
            <a:endParaRPr kumimoji="0" lang="en-GB" sz="1800" b="0" i="0" u="none" strike="noStrike" kern="1200" cap="none" spc="0" normalizeH="0" noProof="0" dirty="0">
              <a:ln>
                <a:noFill/>
              </a:ln>
              <a:solidFill>
                <a:prstClr val="white"/>
              </a:solidFill>
              <a:effectLst/>
              <a:uLnTx/>
              <a:uFillTx/>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30/05/21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1446891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9169" y="154556"/>
            <a:ext cx="110311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the words for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change according to whether the noun is masculine or feminine.</a:t>
            </a:r>
          </a:p>
        </p:txBody>
      </p:sp>
      <p:graphicFrame>
        <p:nvGraphicFramePr>
          <p:cNvPr id="6" name="Table 5"/>
          <p:cNvGraphicFramePr>
            <a:graphicFrameLocks noGrp="1"/>
          </p:cNvGraphicFramePr>
          <p:nvPr/>
        </p:nvGraphicFramePr>
        <p:xfrm>
          <a:off x="3245978" y="981990"/>
          <a:ext cx="4520913" cy="792480"/>
        </p:xfrm>
        <a:graphic>
          <a:graphicData uri="http://schemas.openxmlformats.org/drawingml/2006/table">
            <a:tbl>
              <a:tblPr firstRow="1" bandRow="1">
                <a:tableStyleId>{5940675A-B579-460E-94D1-54222C63F5DA}</a:tableStyleId>
              </a:tblPr>
              <a:tblGrid>
                <a:gridCol w="1557376">
                  <a:extLst>
                    <a:ext uri="{9D8B030D-6E8A-4147-A177-3AD203B41FA5}">
                      <a16:colId xmlns:a16="http://schemas.microsoft.com/office/drawing/2014/main" val="20000"/>
                    </a:ext>
                  </a:extLst>
                </a:gridCol>
                <a:gridCol w="1421176">
                  <a:extLst>
                    <a:ext uri="{9D8B030D-6E8A-4147-A177-3AD203B41FA5}">
                      <a16:colId xmlns:a16="http://schemas.microsoft.com/office/drawing/2014/main" val="20001"/>
                    </a:ext>
                  </a:extLst>
                </a:gridCol>
                <a:gridCol w="1542361">
                  <a:extLst>
                    <a:ext uri="{9D8B030D-6E8A-4147-A177-3AD203B41FA5}">
                      <a16:colId xmlns:a16="http://schemas.microsoft.com/office/drawing/2014/main" val="20002"/>
                    </a:ext>
                  </a:extLst>
                </a:gridCol>
              </a:tblGrid>
              <a:tr h="370840">
                <a:tc>
                  <a:txBody>
                    <a:bodyPr/>
                    <a:lstStyle/>
                    <a:p>
                      <a:r>
                        <a:rPr lang="en-GB" sz="2000" b="1" dirty="0">
                          <a:solidFill>
                            <a:srgbClr val="0070C0"/>
                          </a:solidFill>
                          <a:latin typeface="Century Gothic" panose="020B0502020202020204" pitchFamily="34" charset="0"/>
                        </a:rPr>
                        <a:t>masculine</a:t>
                      </a:r>
                    </a:p>
                  </a:txBody>
                  <a:tcPr/>
                </a:tc>
                <a:tc>
                  <a:txBody>
                    <a:bodyPr/>
                    <a:lstStyle/>
                    <a:p>
                      <a:r>
                        <a:rPr lang="en-GB" sz="2000" b="1" dirty="0">
                          <a:solidFill>
                            <a:srgbClr val="0070C0"/>
                          </a:solidFill>
                          <a:latin typeface="Century Gothic" panose="020B0502020202020204" pitchFamily="34" charset="0"/>
                        </a:rPr>
                        <a:t>un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perro</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b="1" i="1" dirty="0">
                          <a:solidFill>
                            <a:schemeClr val="accent5">
                              <a:lumMod val="50000"/>
                            </a:schemeClr>
                          </a:solidFill>
                          <a:latin typeface="Century Gothic" panose="020B0502020202020204" pitchFamily="34" charset="0"/>
                        </a:rPr>
                        <a:t>a</a:t>
                      </a:r>
                      <a:r>
                        <a:rPr lang="en-GB" sz="2000" i="1" dirty="0">
                          <a:solidFill>
                            <a:schemeClr val="accent5">
                              <a:lumMod val="50000"/>
                            </a:schemeClr>
                          </a:solidFill>
                          <a:latin typeface="Century Gothic" panose="020B0502020202020204" pitchFamily="34" charset="0"/>
                        </a:rPr>
                        <a:t> dog</a:t>
                      </a:r>
                    </a:p>
                  </a:txBody>
                  <a:tcPr/>
                </a:tc>
                <a:extLst>
                  <a:ext uri="{0D108BD9-81ED-4DB2-BD59-A6C34878D82A}">
                    <a16:rowId xmlns:a16="http://schemas.microsoft.com/office/drawing/2014/main" val="10000"/>
                  </a:ext>
                </a:extLst>
              </a:tr>
              <a:tr h="370840">
                <a:tc>
                  <a:txBody>
                    <a:bodyPr/>
                    <a:lstStyle/>
                    <a:p>
                      <a:r>
                        <a:rPr lang="en-GB" sz="2000" b="1" dirty="0">
                          <a:solidFill>
                            <a:srgbClr val="FF0000"/>
                          </a:solidFill>
                          <a:latin typeface="Century Gothic" panose="020B0502020202020204" pitchFamily="34" charset="0"/>
                        </a:rPr>
                        <a:t>feminine</a:t>
                      </a:r>
                    </a:p>
                  </a:txBody>
                  <a:tcPr/>
                </a:tc>
                <a:tc>
                  <a:txBody>
                    <a:bodyPr/>
                    <a:lstStyle/>
                    <a:p>
                      <a:r>
                        <a:rPr lang="en-GB" sz="2000" b="1" dirty="0" err="1">
                          <a:solidFill>
                            <a:srgbClr val="FF0000"/>
                          </a:solidFill>
                          <a:latin typeface="Century Gothic" panose="020B0502020202020204" pitchFamily="34" charset="0"/>
                        </a:rPr>
                        <a:t>una</a:t>
                      </a:r>
                      <a:r>
                        <a:rPr lang="en-GB" sz="2000" dirty="0">
                          <a:solidFill>
                            <a:schemeClr val="accent5">
                              <a:lumMod val="50000"/>
                            </a:schemeClr>
                          </a:solidFill>
                          <a:latin typeface="Century Gothic" panose="020B0502020202020204" pitchFamily="34" charset="0"/>
                        </a:rPr>
                        <a:t> casa</a:t>
                      </a:r>
                    </a:p>
                  </a:txBody>
                  <a:tcPr/>
                </a:tc>
                <a:tc>
                  <a:txBody>
                    <a:bodyPr/>
                    <a:lstStyle/>
                    <a:p>
                      <a:r>
                        <a:rPr lang="en-GB" sz="2000" b="1" i="1" dirty="0">
                          <a:solidFill>
                            <a:schemeClr val="accent5">
                              <a:lumMod val="50000"/>
                            </a:schemeClr>
                          </a:solidFill>
                          <a:latin typeface="Century Gothic" panose="020B0502020202020204" pitchFamily="34" charset="0"/>
                        </a:rPr>
                        <a:t>a</a:t>
                      </a:r>
                      <a:r>
                        <a:rPr lang="en-GB" sz="2000" i="1" dirty="0">
                          <a:solidFill>
                            <a:schemeClr val="accent5">
                              <a:lumMod val="50000"/>
                            </a:schemeClr>
                          </a:solidFill>
                          <a:latin typeface="Century Gothic" panose="020B0502020202020204" pitchFamily="34" charset="0"/>
                        </a:rPr>
                        <a:t> house</a:t>
                      </a:r>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326505" y="3124417"/>
          <a:ext cx="3760753" cy="3102900"/>
        </p:xfrm>
        <a:graphic>
          <a:graphicData uri="http://schemas.openxmlformats.org/drawingml/2006/table">
            <a:tbl>
              <a:tblPr firstRow="1" bandRow="1">
                <a:tableStyleId>{5940675A-B579-460E-94D1-54222C63F5DA}</a:tableStyleId>
              </a:tblPr>
              <a:tblGrid>
                <a:gridCol w="3760753">
                  <a:extLst>
                    <a:ext uri="{9D8B030D-6E8A-4147-A177-3AD203B41FA5}">
                      <a16:colId xmlns:a16="http://schemas.microsoft.com/office/drawing/2014/main" val="20000"/>
                    </a:ext>
                  </a:extLst>
                </a:gridCol>
              </a:tblGrid>
              <a:tr h="517150">
                <a:tc>
                  <a:txBody>
                    <a:bodyPr/>
                    <a:lstStyle/>
                    <a:p>
                      <a:r>
                        <a:rPr lang="en-GB" sz="2000" dirty="0">
                          <a:solidFill>
                            <a:schemeClr val="accent5">
                              <a:lumMod val="50000"/>
                            </a:schemeClr>
                          </a:solidFill>
                          <a:latin typeface="Century Gothic" panose="020B0502020202020204" pitchFamily="34" charset="0"/>
                        </a:rPr>
                        <a:t>1 </a:t>
                      </a:r>
                      <a:r>
                        <a:rPr lang="en-GB" sz="2000" dirty="0" err="1">
                          <a:solidFill>
                            <a:schemeClr val="accent5">
                              <a:lumMod val="50000"/>
                            </a:schemeClr>
                          </a:solidFill>
                          <a:latin typeface="Century Gothic" panose="020B0502020202020204" pitchFamily="34" charset="0"/>
                        </a:rPr>
                        <a:t>Tiene</a:t>
                      </a:r>
                      <a:r>
                        <a:rPr lang="en-GB" sz="2000" dirty="0">
                          <a:solidFill>
                            <a:schemeClr val="accent5">
                              <a:lumMod val="50000"/>
                            </a:schemeClr>
                          </a:solidFill>
                          <a:latin typeface="Century Gothic" panose="020B0502020202020204" pitchFamily="34" charset="0"/>
                        </a:rPr>
                        <a:t> _______ </a:t>
                      </a:r>
                      <a:r>
                        <a:rPr lang="en-GB" sz="2000" dirty="0" err="1">
                          <a:solidFill>
                            <a:schemeClr val="accent5">
                              <a:lumMod val="50000"/>
                            </a:schemeClr>
                          </a:solidFill>
                          <a:latin typeface="Century Gothic" panose="020B0502020202020204" pitchFamily="34" charset="0"/>
                        </a:rPr>
                        <a:t>libro</a:t>
                      </a:r>
                      <a:r>
                        <a:rPr lang="en-GB" sz="2000" dirty="0">
                          <a:solidFill>
                            <a:schemeClr val="accent5">
                              <a:lumMod val="50000"/>
                            </a:schemeClr>
                          </a:solidFill>
                          <a:latin typeface="Century Gothic" panose="020B0502020202020204" pitchFamily="34" charset="0"/>
                        </a:rPr>
                        <a:t>. </a:t>
                      </a:r>
                    </a:p>
                  </a:txBody>
                  <a:tcPr anchor="ctr"/>
                </a:tc>
                <a:extLst>
                  <a:ext uri="{0D108BD9-81ED-4DB2-BD59-A6C34878D82A}">
                    <a16:rowId xmlns:a16="http://schemas.microsoft.com/office/drawing/2014/main" val="10000"/>
                  </a:ext>
                </a:extLst>
              </a:tr>
              <a:tr h="517150">
                <a:tc>
                  <a:txBody>
                    <a:bodyPr/>
                    <a:lstStyle/>
                    <a:p>
                      <a:r>
                        <a:rPr lang="en-GB" sz="2000" dirty="0">
                          <a:solidFill>
                            <a:schemeClr val="accent5">
                              <a:lumMod val="50000"/>
                            </a:schemeClr>
                          </a:solidFill>
                          <a:latin typeface="Century Gothic" panose="020B0502020202020204" pitchFamily="34" charset="0"/>
                        </a:rPr>
                        <a:t>2 </a:t>
                      </a:r>
                      <a:r>
                        <a:rPr lang="en-GB" sz="2000" dirty="0" err="1">
                          <a:solidFill>
                            <a:schemeClr val="accent5">
                              <a:lumMod val="50000"/>
                            </a:schemeClr>
                          </a:solidFill>
                          <a:latin typeface="Century Gothic" panose="020B0502020202020204" pitchFamily="34" charset="0"/>
                        </a:rPr>
                        <a:t>Tiene</a:t>
                      </a:r>
                      <a:r>
                        <a:rPr lang="en-GB" sz="2000" dirty="0">
                          <a:solidFill>
                            <a:schemeClr val="accent5">
                              <a:lumMod val="50000"/>
                            </a:schemeClr>
                          </a:solidFill>
                          <a:latin typeface="Century Gothic" panose="020B0502020202020204" pitchFamily="34" charset="0"/>
                        </a:rPr>
                        <a:t> _______ </a:t>
                      </a:r>
                      <a:r>
                        <a:rPr lang="en-GB" sz="2000" dirty="0" err="1">
                          <a:solidFill>
                            <a:schemeClr val="accent5">
                              <a:lumMod val="50000"/>
                            </a:schemeClr>
                          </a:solidFill>
                          <a:latin typeface="Century Gothic" panose="020B0502020202020204" pitchFamily="34" charset="0"/>
                        </a:rPr>
                        <a:t>cámara</a:t>
                      </a:r>
                      <a:r>
                        <a:rPr lang="en-GB" sz="2000" dirty="0">
                          <a:solidFill>
                            <a:schemeClr val="accent5">
                              <a:lumMod val="50000"/>
                            </a:schemeClr>
                          </a:solidFill>
                          <a:latin typeface="Century Gothic" panose="020B0502020202020204" pitchFamily="34" charset="0"/>
                        </a:rPr>
                        <a:t>.</a:t>
                      </a:r>
                    </a:p>
                  </a:txBody>
                  <a:tcPr anchor="ctr"/>
                </a:tc>
                <a:extLst>
                  <a:ext uri="{0D108BD9-81ED-4DB2-BD59-A6C34878D82A}">
                    <a16:rowId xmlns:a16="http://schemas.microsoft.com/office/drawing/2014/main" val="10001"/>
                  </a:ext>
                </a:extLst>
              </a:tr>
              <a:tr h="517150">
                <a:tc>
                  <a:txBody>
                    <a:bodyPr/>
                    <a:lstStyle/>
                    <a:p>
                      <a:r>
                        <a:rPr lang="en-GB" sz="2000" dirty="0">
                          <a:solidFill>
                            <a:schemeClr val="accent5">
                              <a:lumMod val="50000"/>
                            </a:schemeClr>
                          </a:solidFill>
                          <a:latin typeface="Century Gothic" panose="020B0502020202020204" pitchFamily="34" charset="0"/>
                        </a:rPr>
                        <a:t>3 </a:t>
                      </a:r>
                      <a:r>
                        <a:rPr lang="en-GB" sz="200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_______ </a:t>
                      </a:r>
                      <a:r>
                        <a:rPr lang="en-GB" sz="2000" dirty="0" err="1">
                          <a:solidFill>
                            <a:schemeClr val="accent5">
                              <a:lumMod val="50000"/>
                            </a:schemeClr>
                          </a:solidFill>
                          <a:latin typeface="Century Gothic" panose="020B0502020202020204" pitchFamily="34" charset="0"/>
                        </a:rPr>
                        <a:t>gato</a:t>
                      </a:r>
                      <a:r>
                        <a:rPr lang="en-GB" sz="2000" dirty="0">
                          <a:solidFill>
                            <a:schemeClr val="accent5">
                              <a:lumMod val="50000"/>
                            </a:schemeClr>
                          </a:solidFill>
                          <a:latin typeface="Century Gothic" panose="020B0502020202020204" pitchFamily="34" charset="0"/>
                        </a:rPr>
                        <a:t>. </a:t>
                      </a:r>
                    </a:p>
                  </a:txBody>
                  <a:tcPr anchor="ctr"/>
                </a:tc>
                <a:extLst>
                  <a:ext uri="{0D108BD9-81ED-4DB2-BD59-A6C34878D82A}">
                    <a16:rowId xmlns:a16="http://schemas.microsoft.com/office/drawing/2014/main" val="10002"/>
                  </a:ext>
                </a:extLst>
              </a:tr>
              <a:tr h="517150">
                <a:tc>
                  <a:txBody>
                    <a:bodyPr/>
                    <a:lstStyle/>
                    <a:p>
                      <a:r>
                        <a:rPr lang="en-GB" sz="2000" dirty="0">
                          <a:solidFill>
                            <a:schemeClr val="accent5">
                              <a:lumMod val="50000"/>
                            </a:schemeClr>
                          </a:solidFill>
                          <a:latin typeface="Century Gothic" panose="020B0502020202020204" pitchFamily="34" charset="0"/>
                        </a:rPr>
                        <a:t>4 </a:t>
                      </a:r>
                      <a:r>
                        <a:rPr lang="en-GB" sz="2000" dirty="0" err="1">
                          <a:solidFill>
                            <a:schemeClr val="accent5">
                              <a:lumMod val="50000"/>
                            </a:schemeClr>
                          </a:solidFill>
                          <a:latin typeface="Century Gothic" panose="020B0502020202020204" pitchFamily="34" charset="0"/>
                        </a:rPr>
                        <a:t>Tiene</a:t>
                      </a:r>
                      <a:r>
                        <a:rPr lang="en-GB" sz="2000" dirty="0">
                          <a:solidFill>
                            <a:schemeClr val="accent5">
                              <a:lumMod val="50000"/>
                            </a:schemeClr>
                          </a:solidFill>
                          <a:latin typeface="Century Gothic" panose="020B0502020202020204" pitchFamily="34" charset="0"/>
                        </a:rPr>
                        <a:t> _______ planta.</a:t>
                      </a:r>
                    </a:p>
                  </a:txBody>
                  <a:tcPr anchor="ctr"/>
                </a:tc>
                <a:extLst>
                  <a:ext uri="{0D108BD9-81ED-4DB2-BD59-A6C34878D82A}">
                    <a16:rowId xmlns:a16="http://schemas.microsoft.com/office/drawing/2014/main" val="10003"/>
                  </a:ext>
                </a:extLst>
              </a:tr>
              <a:tr h="517150">
                <a:tc>
                  <a:txBody>
                    <a:bodyPr/>
                    <a:lstStyle/>
                    <a:p>
                      <a:r>
                        <a:rPr lang="en-GB" sz="2000" dirty="0">
                          <a:solidFill>
                            <a:schemeClr val="accent5">
                              <a:lumMod val="50000"/>
                            </a:schemeClr>
                          </a:solidFill>
                          <a:latin typeface="Century Gothic" panose="020B0502020202020204" pitchFamily="34" charset="0"/>
                        </a:rPr>
                        <a:t>5 </a:t>
                      </a:r>
                      <a:r>
                        <a:rPr lang="en-GB" sz="200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_______ </a:t>
                      </a:r>
                      <a:r>
                        <a:rPr lang="en-GB" sz="2000" dirty="0" err="1">
                          <a:solidFill>
                            <a:schemeClr val="accent5">
                              <a:lumMod val="50000"/>
                            </a:schemeClr>
                          </a:solidFill>
                          <a:latin typeface="Century Gothic" panose="020B0502020202020204" pitchFamily="34" charset="0"/>
                        </a:rPr>
                        <a:t>bolsa</a:t>
                      </a:r>
                      <a:r>
                        <a:rPr lang="en-GB" sz="2000" dirty="0">
                          <a:solidFill>
                            <a:schemeClr val="accent5">
                              <a:lumMod val="50000"/>
                            </a:schemeClr>
                          </a:solidFill>
                          <a:latin typeface="Century Gothic" panose="020B0502020202020204" pitchFamily="34" charset="0"/>
                        </a:rPr>
                        <a:t>.</a:t>
                      </a:r>
                    </a:p>
                  </a:txBody>
                  <a:tcPr anchor="ctr"/>
                </a:tc>
                <a:extLst>
                  <a:ext uri="{0D108BD9-81ED-4DB2-BD59-A6C34878D82A}">
                    <a16:rowId xmlns:a16="http://schemas.microsoft.com/office/drawing/2014/main" val="10004"/>
                  </a:ext>
                </a:extLst>
              </a:tr>
              <a:tr h="517150">
                <a:tc>
                  <a:txBody>
                    <a:bodyPr/>
                    <a:lstStyle/>
                    <a:p>
                      <a:r>
                        <a:rPr lang="en-GB" sz="2000" dirty="0">
                          <a:solidFill>
                            <a:schemeClr val="accent5">
                              <a:lumMod val="50000"/>
                            </a:schemeClr>
                          </a:solidFill>
                          <a:latin typeface="Century Gothic" panose="020B0502020202020204" pitchFamily="34" charset="0"/>
                        </a:rPr>
                        <a:t>6 </a:t>
                      </a:r>
                      <a:r>
                        <a:rPr lang="en-GB" sz="200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_______ </a:t>
                      </a:r>
                      <a:r>
                        <a:rPr lang="en-GB" sz="2000" baseline="0" dirty="0" err="1">
                          <a:solidFill>
                            <a:schemeClr val="accent5">
                              <a:lumMod val="50000"/>
                            </a:schemeClr>
                          </a:solidFill>
                          <a:latin typeface="Century Gothic" panose="020B0502020202020204" pitchFamily="34" charset="0"/>
                        </a:rPr>
                        <a:t>moneda</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0005"/>
                  </a:ext>
                </a:extLst>
              </a:tr>
            </a:tbl>
          </a:graphicData>
        </a:graphic>
      </p:graphicFrame>
      <p:sp>
        <p:nvSpPr>
          <p:cNvPr id="8" name="TextBox 7"/>
          <p:cNvSpPr txBox="1"/>
          <p:nvPr/>
        </p:nvSpPr>
        <p:spPr>
          <a:xfrm>
            <a:off x="326505" y="2724307"/>
            <a:ext cx="11031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the correct words for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Then write two lists in English, one for Mia, one for Elena.</a:t>
            </a:r>
          </a:p>
        </p:txBody>
      </p:sp>
      <p:sp>
        <p:nvSpPr>
          <p:cNvPr id="2" name="TextBox 1"/>
          <p:cNvSpPr txBox="1"/>
          <p:nvPr/>
        </p:nvSpPr>
        <p:spPr>
          <a:xfrm>
            <a:off x="326505" y="2401849"/>
            <a:ext cx="121776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Mia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writes what she has and what her friend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Elena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has. Her drink spills, smudging her list.</a:t>
            </a:r>
          </a:p>
        </p:txBody>
      </p:sp>
      <p:sp>
        <p:nvSpPr>
          <p:cNvPr id="9" name="TextBox 8"/>
          <p:cNvSpPr txBox="1"/>
          <p:nvPr/>
        </p:nvSpPr>
        <p:spPr>
          <a:xfrm>
            <a:off x="326505" y="1833606"/>
            <a:ext cx="11031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Many Spanish masculine nouns end in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and many feminine nouns end in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grpSp>
        <p:nvGrpSpPr>
          <p:cNvPr id="50" name="Group 49" descr="list of what Mia has"/>
          <p:cNvGrpSpPr/>
          <p:nvPr/>
        </p:nvGrpSpPr>
        <p:grpSpPr>
          <a:xfrm>
            <a:off x="5520833" y="3098846"/>
            <a:ext cx="2322175" cy="3082476"/>
            <a:chOff x="5520833" y="3098846"/>
            <a:chExt cx="2322175" cy="3082476"/>
          </a:xfrm>
        </p:grpSpPr>
        <p:sp>
          <p:nvSpPr>
            <p:cNvPr id="4" name="TextBox 3"/>
            <p:cNvSpPr txBox="1"/>
            <p:nvPr/>
          </p:nvSpPr>
          <p:spPr>
            <a:xfrm>
              <a:off x="5520833" y="3098846"/>
              <a:ext cx="23221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Mia (I have …)</a:t>
              </a:r>
            </a:p>
          </p:txBody>
        </p:sp>
        <p:sp>
          <p:nvSpPr>
            <p:cNvPr id="12" name="Rounded Rectangle 11"/>
            <p:cNvSpPr/>
            <p:nvPr/>
          </p:nvSpPr>
          <p:spPr>
            <a:xfrm>
              <a:off x="5520833" y="3499509"/>
              <a:ext cx="2052286" cy="2681813"/>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 name="Straight Connector 13"/>
            <p:cNvCxnSpPr/>
            <p:nvPr/>
          </p:nvCxnSpPr>
          <p:spPr>
            <a:xfrm>
              <a:off x="6309581" y="4302129"/>
              <a:ext cx="11090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309581" y="4871781"/>
              <a:ext cx="11090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09581" y="5493653"/>
              <a:ext cx="11090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652844" y="4103825"/>
              <a:ext cx="462709" cy="3966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Rectangle 18"/>
            <p:cNvSpPr/>
            <p:nvPr/>
          </p:nvSpPr>
          <p:spPr>
            <a:xfrm>
              <a:off x="5663011" y="4629258"/>
              <a:ext cx="462709" cy="3966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Rectangle 19"/>
            <p:cNvSpPr/>
            <p:nvPr/>
          </p:nvSpPr>
          <p:spPr>
            <a:xfrm>
              <a:off x="5663011" y="5195406"/>
              <a:ext cx="462709" cy="3966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51" name="Group 50" descr="list of what Elena has"/>
          <p:cNvGrpSpPr/>
          <p:nvPr/>
        </p:nvGrpSpPr>
        <p:grpSpPr>
          <a:xfrm>
            <a:off x="8124265" y="3075263"/>
            <a:ext cx="3091107" cy="3137424"/>
            <a:chOff x="8124265" y="3075263"/>
            <a:chExt cx="3091107" cy="3137424"/>
          </a:xfrm>
        </p:grpSpPr>
        <p:sp>
          <p:nvSpPr>
            <p:cNvPr id="11" name="TextBox 10"/>
            <p:cNvSpPr txBox="1"/>
            <p:nvPr/>
          </p:nvSpPr>
          <p:spPr>
            <a:xfrm>
              <a:off x="8124265" y="3075263"/>
              <a:ext cx="30911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Elena (she has …)</a:t>
              </a:r>
            </a:p>
          </p:txBody>
        </p:sp>
        <p:sp>
          <p:nvSpPr>
            <p:cNvPr id="21" name="Rounded Rectangle 20"/>
            <p:cNvSpPr/>
            <p:nvPr/>
          </p:nvSpPr>
          <p:spPr>
            <a:xfrm>
              <a:off x="8570669" y="3530874"/>
              <a:ext cx="2052286" cy="2681813"/>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2" name="Straight Connector 21"/>
            <p:cNvCxnSpPr/>
            <p:nvPr/>
          </p:nvCxnSpPr>
          <p:spPr>
            <a:xfrm>
              <a:off x="9359417" y="4333494"/>
              <a:ext cx="11090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359417" y="4903146"/>
              <a:ext cx="11090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359417" y="5525018"/>
              <a:ext cx="11090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8702680" y="4135190"/>
              <a:ext cx="462709" cy="3966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Rectangle 25"/>
            <p:cNvSpPr/>
            <p:nvPr/>
          </p:nvSpPr>
          <p:spPr>
            <a:xfrm>
              <a:off x="8712847" y="4660623"/>
              <a:ext cx="462709" cy="3966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Rectangle 26"/>
            <p:cNvSpPr/>
            <p:nvPr/>
          </p:nvSpPr>
          <p:spPr>
            <a:xfrm>
              <a:off x="8712847" y="5226771"/>
              <a:ext cx="462709" cy="3966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30" name="TextBox 29"/>
          <p:cNvSpPr txBox="1"/>
          <p:nvPr/>
        </p:nvSpPr>
        <p:spPr>
          <a:xfrm>
            <a:off x="1383567" y="3181575"/>
            <a:ext cx="796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t>
            </a:r>
          </a:p>
        </p:txBody>
      </p:sp>
      <p:sp>
        <p:nvSpPr>
          <p:cNvPr id="31" name="TextBox 30"/>
          <p:cNvSpPr txBox="1"/>
          <p:nvPr/>
        </p:nvSpPr>
        <p:spPr>
          <a:xfrm>
            <a:off x="1383567" y="3682194"/>
            <a:ext cx="796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8" name="Picture 27" descr="blue splat covering w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6251" y="2941589"/>
            <a:ext cx="1000383" cy="855796"/>
          </a:xfrm>
          <a:prstGeom prst="rect">
            <a:avLst/>
          </a:prstGeom>
        </p:spPr>
      </p:pic>
      <p:sp>
        <p:nvSpPr>
          <p:cNvPr id="32" name="TextBox 31"/>
          <p:cNvSpPr txBox="1"/>
          <p:nvPr/>
        </p:nvSpPr>
        <p:spPr>
          <a:xfrm>
            <a:off x="1392206" y="4225722"/>
            <a:ext cx="796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t>
            </a:r>
          </a:p>
        </p:txBody>
      </p:sp>
      <p:sp>
        <p:nvSpPr>
          <p:cNvPr id="33" name="TextBox 32"/>
          <p:cNvSpPr txBox="1"/>
          <p:nvPr/>
        </p:nvSpPr>
        <p:spPr>
          <a:xfrm>
            <a:off x="1398091" y="4726341"/>
            <a:ext cx="796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4" name="TextBox 33"/>
          <p:cNvSpPr txBox="1"/>
          <p:nvPr/>
        </p:nvSpPr>
        <p:spPr>
          <a:xfrm>
            <a:off x="1502917" y="5248854"/>
            <a:ext cx="796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5" name="TextBox 34"/>
          <p:cNvSpPr txBox="1"/>
          <p:nvPr/>
        </p:nvSpPr>
        <p:spPr>
          <a:xfrm>
            <a:off x="1506425" y="5777786"/>
            <a:ext cx="796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37" name="Picture 36" descr="blue splat covering w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0375" y="3487501"/>
            <a:ext cx="1000383" cy="855796"/>
          </a:xfrm>
          <a:prstGeom prst="rect">
            <a:avLst/>
          </a:prstGeom>
        </p:spPr>
      </p:pic>
      <p:pic>
        <p:nvPicPr>
          <p:cNvPr id="38" name="Picture 37" descr="blue splat covering w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2553" y="3997879"/>
            <a:ext cx="1000383" cy="855796"/>
          </a:xfrm>
          <a:prstGeom prst="rect">
            <a:avLst/>
          </a:prstGeom>
        </p:spPr>
      </p:pic>
      <p:pic>
        <p:nvPicPr>
          <p:cNvPr id="39" name="Picture 38" descr="blue splat covering w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787" y="4534272"/>
            <a:ext cx="1000383" cy="855796"/>
          </a:xfrm>
          <a:prstGeom prst="rect">
            <a:avLst/>
          </a:prstGeom>
        </p:spPr>
      </p:pic>
      <p:pic>
        <p:nvPicPr>
          <p:cNvPr id="40" name="Picture 39" descr="blue splat covering w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5965" y="5070665"/>
            <a:ext cx="1000383" cy="855796"/>
          </a:xfrm>
          <a:prstGeom prst="rect">
            <a:avLst/>
          </a:prstGeom>
        </p:spPr>
      </p:pic>
      <p:pic>
        <p:nvPicPr>
          <p:cNvPr id="41" name="Picture 40" descr="blue splat covering w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7107" y="5610284"/>
            <a:ext cx="1000383" cy="855796"/>
          </a:xfrm>
          <a:prstGeom prst="rect">
            <a:avLst/>
          </a:prstGeom>
        </p:spPr>
      </p:pic>
      <p:sp>
        <p:nvSpPr>
          <p:cNvPr id="42" name="TextBox 41" descr="list of what Mia has"/>
          <p:cNvSpPr txBox="1"/>
          <p:nvPr/>
        </p:nvSpPr>
        <p:spPr>
          <a:xfrm>
            <a:off x="6286830" y="3935603"/>
            <a:ext cx="1457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Lucida Handwriting" panose="03010101010101010101" pitchFamily="66" charset="0"/>
                <a:ea typeface="+mn-ea"/>
                <a:cs typeface="+mn-cs"/>
              </a:rPr>
              <a:t>a cat</a:t>
            </a:r>
          </a:p>
        </p:txBody>
      </p:sp>
      <p:sp>
        <p:nvSpPr>
          <p:cNvPr id="43" name="TextBox 42"/>
          <p:cNvSpPr txBox="1"/>
          <p:nvPr/>
        </p:nvSpPr>
        <p:spPr>
          <a:xfrm>
            <a:off x="6292774" y="4529916"/>
            <a:ext cx="1457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Lucida Handwriting" panose="03010101010101010101" pitchFamily="66" charset="0"/>
                <a:ea typeface="+mn-ea"/>
                <a:cs typeface="+mn-cs"/>
              </a:rPr>
              <a:t>a bag</a:t>
            </a:r>
          </a:p>
        </p:txBody>
      </p:sp>
      <p:sp>
        <p:nvSpPr>
          <p:cNvPr id="44" name="TextBox 43"/>
          <p:cNvSpPr txBox="1"/>
          <p:nvPr/>
        </p:nvSpPr>
        <p:spPr>
          <a:xfrm>
            <a:off x="6227562" y="5124229"/>
            <a:ext cx="1457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Lucida Handwriting" panose="03010101010101010101" pitchFamily="66" charset="0"/>
                <a:ea typeface="+mn-ea"/>
                <a:cs typeface="+mn-cs"/>
              </a:rPr>
              <a:t>a coin</a:t>
            </a:r>
          </a:p>
        </p:txBody>
      </p:sp>
      <p:sp>
        <p:nvSpPr>
          <p:cNvPr id="45" name="TextBox 44"/>
          <p:cNvSpPr txBox="1"/>
          <p:nvPr/>
        </p:nvSpPr>
        <p:spPr>
          <a:xfrm>
            <a:off x="9206417" y="3961331"/>
            <a:ext cx="2175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Lucida Handwriting" panose="03010101010101010101" pitchFamily="66" charset="0"/>
                <a:ea typeface="+mn-ea"/>
                <a:cs typeface="+mn-cs"/>
              </a:rPr>
              <a:t>a book</a:t>
            </a:r>
          </a:p>
        </p:txBody>
      </p:sp>
      <p:sp>
        <p:nvSpPr>
          <p:cNvPr id="46" name="TextBox 45"/>
          <p:cNvSpPr txBox="1"/>
          <p:nvPr/>
        </p:nvSpPr>
        <p:spPr>
          <a:xfrm>
            <a:off x="9196277" y="4604675"/>
            <a:ext cx="15075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Lucida Handwriting" panose="03010101010101010101" pitchFamily="66" charset="0"/>
                <a:ea typeface="+mn-ea"/>
                <a:cs typeface="+mn-cs"/>
              </a:rPr>
              <a:t>a camera</a:t>
            </a:r>
          </a:p>
        </p:txBody>
      </p:sp>
      <p:sp>
        <p:nvSpPr>
          <p:cNvPr id="47" name="TextBox 46"/>
          <p:cNvSpPr txBox="1"/>
          <p:nvPr/>
        </p:nvSpPr>
        <p:spPr>
          <a:xfrm>
            <a:off x="9145477" y="5184880"/>
            <a:ext cx="1507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Lucida Handwriting" panose="03010101010101010101" pitchFamily="66" charset="0"/>
                <a:ea typeface="+mn-ea"/>
                <a:cs typeface="+mn-cs"/>
              </a:rPr>
              <a:t>a plant</a:t>
            </a:r>
          </a:p>
        </p:txBody>
      </p:sp>
      <p:sp>
        <p:nvSpPr>
          <p:cNvPr id="48" name="Rounded Rectangular Callout 47" descr="rectangular callout"/>
          <p:cNvSpPr/>
          <p:nvPr/>
        </p:nvSpPr>
        <p:spPr>
          <a:xfrm>
            <a:off x="8290503" y="374554"/>
            <a:ext cx="2707697" cy="1496444"/>
          </a:xfrm>
          <a:prstGeom prst="wedgeRoundRectCallout">
            <a:avLst>
              <a:gd name="adj1" fmla="val -60685"/>
              <a:gd name="adj2" fmla="val 20066"/>
              <a:gd name="adj3" fmla="val 16667"/>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9" name="TextBox 48"/>
          <p:cNvSpPr txBox="1"/>
          <p:nvPr/>
        </p:nvSpPr>
        <p:spPr>
          <a:xfrm>
            <a:off x="8341439" y="484071"/>
            <a:ext cx="26567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is </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grammatical</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not biological gender! A house is not female, it is a </a:t>
            </a:r>
            <a:r>
              <a:rPr kumimoji="0" lang="en-GB" sz="1800"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feminine noun</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 name="Title 2"/>
          <p:cNvSpPr>
            <a:spLocks noGrp="1"/>
          </p:cNvSpPr>
          <p:nvPr>
            <p:ph type="title"/>
          </p:nvPr>
        </p:nvSpPr>
        <p:spPr>
          <a:xfrm>
            <a:off x="188234" y="-347921"/>
            <a:ext cx="10515600" cy="1325563"/>
          </a:xfrm>
        </p:spPr>
        <p:txBody>
          <a:bodyPr/>
          <a:lstStyle/>
          <a:p>
            <a:r>
              <a:rPr lang="en-GB" sz="2000" b="1" dirty="0">
                <a:solidFill>
                  <a:srgbClr val="4472C4">
                    <a:lumMod val="50000"/>
                  </a:srgbClr>
                </a:solidFill>
                <a:ea typeface="+mn-ea"/>
                <a:cs typeface="+mn-cs"/>
              </a:rPr>
              <a:t>The indefinite article</a:t>
            </a:r>
            <a:endParaRPr lang="en-GB" dirty="0"/>
          </a:p>
        </p:txBody>
      </p:sp>
    </p:spTree>
    <p:extLst>
      <p:ext uri="{BB962C8B-B14F-4D97-AF65-F5344CB8AC3E}">
        <p14:creationId xmlns:p14="http://schemas.microsoft.com/office/powerpoint/2010/main" val="534896759"/>
      </p:ext>
    </p:extLst>
  </p:cSld>
  <p:clrMapOvr>
    <a:masterClrMapping/>
  </p:clrMapOvr>
  <mc:AlternateContent xmlns:mc="http://schemas.openxmlformats.org/markup-compatibility/2006" xmlns:p14="http://schemas.microsoft.com/office/powerpoint/2010/main">
    <mc:Choice Requires="p14">
      <p:transition spd="slow" p14:dur="2000" advTm="112071"/>
    </mc:Choice>
    <mc:Fallback xmlns="">
      <p:transition spd="slow" advTm="1120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3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3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4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41"/>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5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5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iterate type="lt">
                                    <p:tmPct val="10000"/>
                                  </p:iterate>
                                  <p:childTnLst>
                                    <p:set>
                                      <p:cBhvr>
                                        <p:cTn id="96" dur="1" fill="hold">
                                          <p:stCondLst>
                                            <p:cond delay="0"/>
                                          </p:stCondLst>
                                        </p:cTn>
                                        <p:tgtEl>
                                          <p:spTgt spid="42"/>
                                        </p:tgtEl>
                                        <p:attrNameLst>
                                          <p:attrName>style.visibility</p:attrName>
                                        </p:attrNameLst>
                                      </p:cBhvr>
                                      <p:to>
                                        <p:strVal val="visible"/>
                                      </p:to>
                                    </p:set>
                                    <p:animEffect transition="in" filter="wipe(left)">
                                      <p:cBhvr>
                                        <p:cTn id="97" dur="500"/>
                                        <p:tgtEl>
                                          <p:spTgt spid="42"/>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iterate type="lt">
                                    <p:tmPct val="10000"/>
                                  </p:iterate>
                                  <p:childTnLst>
                                    <p:set>
                                      <p:cBhvr>
                                        <p:cTn id="101" dur="1" fill="hold">
                                          <p:stCondLst>
                                            <p:cond delay="0"/>
                                          </p:stCondLst>
                                        </p:cTn>
                                        <p:tgtEl>
                                          <p:spTgt spid="43"/>
                                        </p:tgtEl>
                                        <p:attrNameLst>
                                          <p:attrName>style.visibility</p:attrName>
                                        </p:attrNameLst>
                                      </p:cBhvr>
                                      <p:to>
                                        <p:strVal val="visible"/>
                                      </p:to>
                                    </p:set>
                                    <p:animEffect transition="in" filter="wipe(left)">
                                      <p:cBhvr>
                                        <p:cTn id="102" dur="500"/>
                                        <p:tgtEl>
                                          <p:spTgt spid="43"/>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iterate type="lt">
                                    <p:tmPct val="10000"/>
                                  </p:iterate>
                                  <p:childTnLst>
                                    <p:set>
                                      <p:cBhvr>
                                        <p:cTn id="106" dur="1" fill="hold">
                                          <p:stCondLst>
                                            <p:cond delay="0"/>
                                          </p:stCondLst>
                                        </p:cTn>
                                        <p:tgtEl>
                                          <p:spTgt spid="44"/>
                                        </p:tgtEl>
                                        <p:attrNameLst>
                                          <p:attrName>style.visibility</p:attrName>
                                        </p:attrNameLst>
                                      </p:cBhvr>
                                      <p:to>
                                        <p:strVal val="visible"/>
                                      </p:to>
                                    </p:set>
                                    <p:animEffect transition="in" filter="wipe(left)">
                                      <p:cBhvr>
                                        <p:cTn id="107" dur="500"/>
                                        <p:tgtEl>
                                          <p:spTgt spid="44"/>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iterate type="lt">
                                    <p:tmPct val="10000"/>
                                  </p:iterate>
                                  <p:childTnLst>
                                    <p:set>
                                      <p:cBhvr>
                                        <p:cTn id="111" dur="1" fill="hold">
                                          <p:stCondLst>
                                            <p:cond delay="0"/>
                                          </p:stCondLst>
                                        </p:cTn>
                                        <p:tgtEl>
                                          <p:spTgt spid="45"/>
                                        </p:tgtEl>
                                        <p:attrNameLst>
                                          <p:attrName>style.visibility</p:attrName>
                                        </p:attrNameLst>
                                      </p:cBhvr>
                                      <p:to>
                                        <p:strVal val="visible"/>
                                      </p:to>
                                    </p:set>
                                    <p:animEffect transition="in" filter="wipe(left)">
                                      <p:cBhvr>
                                        <p:cTn id="112" dur="500"/>
                                        <p:tgtEl>
                                          <p:spTgt spid="4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iterate type="lt">
                                    <p:tmPct val="10000"/>
                                  </p:iterate>
                                  <p:childTnLst>
                                    <p:set>
                                      <p:cBhvr>
                                        <p:cTn id="116" dur="1" fill="hold">
                                          <p:stCondLst>
                                            <p:cond delay="0"/>
                                          </p:stCondLst>
                                        </p:cTn>
                                        <p:tgtEl>
                                          <p:spTgt spid="46"/>
                                        </p:tgtEl>
                                        <p:attrNameLst>
                                          <p:attrName>style.visibility</p:attrName>
                                        </p:attrNameLst>
                                      </p:cBhvr>
                                      <p:to>
                                        <p:strVal val="visible"/>
                                      </p:to>
                                    </p:set>
                                    <p:animEffect transition="in" filter="wipe(left)">
                                      <p:cBhvr>
                                        <p:cTn id="117" dur="500"/>
                                        <p:tgtEl>
                                          <p:spTgt spid="4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iterate type="lt">
                                    <p:tmPct val="10000"/>
                                  </p:iterate>
                                  <p:childTnLst>
                                    <p:set>
                                      <p:cBhvr>
                                        <p:cTn id="121" dur="1" fill="hold">
                                          <p:stCondLst>
                                            <p:cond delay="0"/>
                                          </p:stCondLst>
                                        </p:cTn>
                                        <p:tgtEl>
                                          <p:spTgt spid="47"/>
                                        </p:tgtEl>
                                        <p:attrNameLst>
                                          <p:attrName>style.visibility</p:attrName>
                                        </p:attrNameLst>
                                      </p:cBhvr>
                                      <p:to>
                                        <p:strVal val="visible"/>
                                      </p:to>
                                    </p:set>
                                    <p:animEffect transition="in" filter="wipe(left)">
                                      <p:cBhvr>
                                        <p:cTn id="1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 grpId="0"/>
      <p:bldP spid="9" grpId="0"/>
      <p:bldP spid="30" grpId="0"/>
      <p:bldP spid="31" grpId="0"/>
      <p:bldP spid="32" grpId="0"/>
      <p:bldP spid="33" grpId="0"/>
      <p:bldP spid="34" grpId="0"/>
      <p:bldP spid="35" grpId="0"/>
      <p:bldP spid="42" grpId="0"/>
      <p:bldP spid="43" grpId="0"/>
      <p:bldP spid="44" grpId="0"/>
      <p:bldP spid="45" grpId="0"/>
      <p:bldP spid="46" grpId="0"/>
      <p:bldP spid="47" grpId="0"/>
      <p:bldP spid="48" grpId="0" animBg="1"/>
      <p:bldP spid="4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Identifying issues [2/3]</a:t>
            </a:r>
          </a:p>
        </p:txBody>
      </p:sp>
      <p:sp>
        <p:nvSpPr>
          <p:cNvPr id="5" name="TextBox 4">
            <a:extLst>
              <a:ext uri="{FF2B5EF4-FFF2-40B4-BE49-F238E27FC236}">
                <a16:creationId xmlns:a16="http://schemas.microsoft.com/office/drawing/2014/main" id="{37A1DB18-FB1C-4AC7-A16F-FC8EB0218DDB}"/>
              </a:ext>
            </a:extLst>
          </p:cNvPr>
          <p:cNvSpPr txBox="1"/>
          <p:nvPr/>
        </p:nvSpPr>
        <p:spPr>
          <a:xfrm>
            <a:off x="266031" y="1288446"/>
            <a:ext cx="11659938" cy="482343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400" dirty="0">
                <a:solidFill>
                  <a:srgbClr val="002060"/>
                </a:solidFill>
              </a:rPr>
              <a:t>Classroom-based language learning is time-limited</a:t>
            </a:r>
          </a:p>
          <a:p>
            <a:pPr marL="285750" indent="-285750">
              <a:lnSpc>
                <a:spcPct val="150000"/>
              </a:lnSpc>
              <a:buFont typeface="Arial" panose="020B0604020202020204" pitchFamily="34" charset="0"/>
              <a:buChar char="•"/>
            </a:pPr>
            <a:r>
              <a:rPr lang="en-GB" sz="2400" dirty="0">
                <a:solidFill>
                  <a:srgbClr val="002060"/>
                </a:solidFill>
              </a:rPr>
              <a:t>Our assumptions about current course design may need revisiting because:</a:t>
            </a:r>
          </a:p>
          <a:p>
            <a:pPr marL="742950" lvl="1" indent="-285750">
              <a:lnSpc>
                <a:spcPct val="150000"/>
              </a:lnSpc>
              <a:buFont typeface="Arial" panose="020B0604020202020204" pitchFamily="34" charset="0"/>
              <a:buChar char="•"/>
            </a:pPr>
            <a:r>
              <a:rPr lang="en-GB" sz="2400" dirty="0">
                <a:solidFill>
                  <a:srgbClr val="002060"/>
                </a:solidFill>
              </a:rPr>
              <a:t>many tasks may practise vocabulary only</a:t>
            </a:r>
          </a:p>
          <a:p>
            <a:pPr marL="742950" lvl="1" indent="-285750">
              <a:lnSpc>
                <a:spcPct val="150000"/>
              </a:lnSpc>
              <a:buFont typeface="Arial" panose="020B0604020202020204" pitchFamily="34" charset="0"/>
              <a:buChar char="•"/>
            </a:pPr>
            <a:r>
              <a:rPr lang="en-GB" sz="2400" dirty="0">
                <a:solidFill>
                  <a:srgbClr val="002060"/>
                </a:solidFill>
              </a:rPr>
              <a:t>listening and reading tasks that focus on processing grammar are typically missing</a:t>
            </a:r>
            <a:br>
              <a:rPr lang="en-GB" sz="2400" dirty="0">
                <a:solidFill>
                  <a:srgbClr val="002060"/>
                </a:solidFill>
              </a:rPr>
            </a:br>
            <a:r>
              <a:rPr lang="en-GB" sz="2000" i="1" dirty="0">
                <a:solidFill>
                  <a:srgbClr val="002060"/>
                </a:solidFill>
              </a:rPr>
              <a:t>(e.g. gender, verb endings)</a:t>
            </a:r>
            <a:endParaRPr lang="en-GB" sz="2400" dirty="0">
              <a:solidFill>
                <a:srgbClr val="002060"/>
              </a:solidFill>
            </a:endParaRPr>
          </a:p>
          <a:p>
            <a:pPr marL="742950" lvl="1" indent="-285750">
              <a:lnSpc>
                <a:spcPct val="150000"/>
              </a:lnSpc>
              <a:buFont typeface="Arial" panose="020B0604020202020204" pitchFamily="34" charset="0"/>
              <a:buChar char="•"/>
            </a:pPr>
            <a:r>
              <a:rPr lang="en-GB" sz="2400" dirty="0">
                <a:solidFill>
                  <a:srgbClr val="002060"/>
                </a:solidFill>
              </a:rPr>
              <a:t>grammar-focused tasks may be a written, mechanical add-on</a:t>
            </a:r>
            <a:br>
              <a:rPr lang="en-GB" sz="2400" dirty="0">
                <a:solidFill>
                  <a:srgbClr val="002060"/>
                </a:solidFill>
              </a:rPr>
            </a:br>
            <a:r>
              <a:rPr lang="en-GB" sz="2000" i="1" dirty="0">
                <a:solidFill>
                  <a:srgbClr val="002060"/>
                </a:solidFill>
              </a:rPr>
              <a:t>(i.e. it is possible to complete them without processing the language for meaning)</a:t>
            </a:r>
          </a:p>
          <a:p>
            <a:pPr marL="285750" indent="-285750">
              <a:lnSpc>
                <a:spcPct val="150000"/>
              </a:lnSpc>
              <a:buFont typeface="Arial" panose="020B0604020202020204" pitchFamily="34" charset="0"/>
              <a:buChar char="•"/>
            </a:pPr>
            <a:r>
              <a:rPr lang="en-GB" sz="2400" dirty="0">
                <a:solidFill>
                  <a:srgbClr val="002060"/>
                </a:solidFill>
              </a:rPr>
              <a:t>We can adapt tasks to increase the chances of student learning</a:t>
            </a:r>
          </a:p>
        </p:txBody>
      </p:sp>
    </p:spTree>
    <p:extLst>
      <p:ext uri="{BB962C8B-B14F-4D97-AF65-F5344CB8AC3E}">
        <p14:creationId xmlns:p14="http://schemas.microsoft.com/office/powerpoint/2010/main" val="232668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Identifying issues [3/3]</a:t>
            </a:r>
          </a:p>
        </p:txBody>
      </p:sp>
      <p:sp>
        <p:nvSpPr>
          <p:cNvPr id="6" name="TextBox 5">
            <a:extLst>
              <a:ext uri="{FF2B5EF4-FFF2-40B4-BE49-F238E27FC236}">
                <a16:creationId xmlns:a16="http://schemas.microsoft.com/office/drawing/2014/main" id="{FAE58D77-AE2D-4FC9-B2B1-D3E9DC90A276}"/>
              </a:ext>
            </a:extLst>
          </p:cNvPr>
          <p:cNvSpPr txBox="1"/>
          <p:nvPr/>
        </p:nvSpPr>
        <p:spPr>
          <a:xfrm>
            <a:off x="385739" y="1325563"/>
            <a:ext cx="11532991" cy="3888372"/>
          </a:xfrm>
          <a:prstGeom prst="rect">
            <a:avLst/>
          </a:prstGeom>
          <a:noFill/>
        </p:spPr>
        <p:txBody>
          <a:bodyPr wrap="square" rtlCol="0">
            <a:spAutoFit/>
          </a:bodyPr>
          <a:lstStyle/>
          <a:p>
            <a:pPr>
              <a:lnSpc>
                <a:spcPct val="150000"/>
              </a:lnSpc>
            </a:pPr>
            <a:r>
              <a:rPr lang="en-GB" sz="2800" dirty="0">
                <a:solidFill>
                  <a:srgbClr val="002060"/>
                </a:solidFill>
              </a:rPr>
              <a:t>If topics come first…</a:t>
            </a:r>
          </a:p>
          <a:p>
            <a:pPr marL="342900" indent="-342900">
              <a:lnSpc>
                <a:spcPct val="150000"/>
              </a:lnSpc>
              <a:buFont typeface="Arial" panose="020B0604020202020204" pitchFamily="34" charset="0"/>
              <a:buChar char="•"/>
            </a:pPr>
            <a:r>
              <a:rPr lang="en-GB" sz="2800" dirty="0">
                <a:solidFill>
                  <a:srgbClr val="002060"/>
                </a:solidFill>
              </a:rPr>
              <a:t>then learning the patterns will be secondary (and not as strong)</a:t>
            </a:r>
            <a:br>
              <a:rPr lang="en-GB" sz="2800" dirty="0">
                <a:solidFill>
                  <a:srgbClr val="002060"/>
                </a:solidFill>
              </a:rPr>
            </a:br>
            <a:endParaRPr lang="en-GB" sz="2800" dirty="0">
              <a:solidFill>
                <a:srgbClr val="002060"/>
              </a:solidFill>
            </a:endParaRPr>
          </a:p>
          <a:p>
            <a:pPr marL="342900" indent="-342900">
              <a:lnSpc>
                <a:spcPct val="150000"/>
              </a:lnSpc>
              <a:buFont typeface="Arial" panose="020B0604020202020204" pitchFamily="34" charset="0"/>
              <a:buChar char="•"/>
            </a:pPr>
            <a:r>
              <a:rPr lang="en-GB" sz="2800" dirty="0">
                <a:solidFill>
                  <a:srgbClr val="002060"/>
                </a:solidFill>
              </a:rPr>
              <a:t>then students will learn some rare vocab that is not as useful</a:t>
            </a:r>
            <a:br>
              <a:rPr lang="en-GB" sz="2800" dirty="0">
                <a:solidFill>
                  <a:srgbClr val="002060"/>
                </a:solidFill>
              </a:rPr>
            </a:br>
            <a:endParaRPr lang="en-GB" sz="2800" dirty="0">
              <a:solidFill>
                <a:srgbClr val="002060"/>
              </a:solidFill>
            </a:endParaRPr>
          </a:p>
          <a:p>
            <a:pPr marL="342900" indent="-342900">
              <a:lnSpc>
                <a:spcPct val="150000"/>
              </a:lnSpc>
              <a:buFont typeface="Arial" panose="020B0604020202020204" pitchFamily="34" charset="0"/>
              <a:buChar char="•"/>
            </a:pPr>
            <a:r>
              <a:rPr lang="en-GB" sz="2800" dirty="0">
                <a:solidFill>
                  <a:srgbClr val="002060"/>
                </a:solidFill>
              </a:rPr>
              <a:t>then learning is less secure and intrinsic motivation lower</a:t>
            </a:r>
          </a:p>
        </p:txBody>
      </p:sp>
    </p:spTree>
    <p:extLst>
      <p:ext uri="{BB962C8B-B14F-4D97-AF65-F5344CB8AC3E}">
        <p14:creationId xmlns:p14="http://schemas.microsoft.com/office/powerpoint/2010/main" val="2354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4800" b="1" dirty="0">
                <a:solidFill>
                  <a:srgbClr val="002060"/>
                </a:solidFill>
              </a:rPr>
              <a:t>Concern: </a:t>
            </a:r>
            <a:r>
              <a:rPr lang="en-GB" sz="4400" i="1" dirty="0">
                <a:solidFill>
                  <a:srgbClr val="002060"/>
                </a:solidFill>
              </a:rPr>
              <a:t>Does this mean that we get rid of themes and topics???!!!</a:t>
            </a:r>
            <a:endParaRPr lang="en-GB" sz="4800" i="1"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F2383677-016A-4715-AD82-1CFE81BCDF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6477" y="3869351"/>
            <a:ext cx="3424171" cy="2142782"/>
          </a:xfrm>
          <a:prstGeom prst="rect">
            <a:avLst/>
          </a:prstGeom>
          <a:ln>
            <a:noFill/>
          </a:ln>
        </p:spPr>
      </p:pic>
      <p:pic>
        <p:nvPicPr>
          <p:cNvPr id="13" name="Picture 12" descr="Shape, arrow&#10;&#10;Description automatically generated">
            <a:extLst>
              <a:ext uri="{FF2B5EF4-FFF2-40B4-BE49-F238E27FC236}">
                <a16:creationId xmlns:a16="http://schemas.microsoft.com/office/drawing/2014/main" id="{D7B8E71E-0C26-458E-B947-5148704B84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4737" y="4437024"/>
            <a:ext cx="3763673" cy="2340534"/>
          </a:xfrm>
          <a:prstGeom prst="rect">
            <a:avLst/>
          </a:prstGeom>
        </p:spPr>
      </p:pic>
    </p:spTree>
    <p:extLst>
      <p:ext uri="{BB962C8B-B14F-4D97-AF65-F5344CB8AC3E}">
        <p14:creationId xmlns:p14="http://schemas.microsoft.com/office/powerpoint/2010/main" val="533096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8DA013-6E05-594B-91E7-747C97CD3C63}"/>
              </a:ext>
            </a:extLst>
          </p:cNvPr>
          <p:cNvSpPr>
            <a:spLocks noGrp="1"/>
          </p:cNvSpPr>
          <p:nvPr>
            <p:ph type="title"/>
          </p:nvPr>
        </p:nvSpPr>
        <p:spPr>
          <a:xfrm>
            <a:off x="237190" y="229620"/>
            <a:ext cx="6928108" cy="451417"/>
          </a:xfrm>
        </p:spPr>
        <p:txBody>
          <a:bodyPr>
            <a:normAutofit fontScale="90000"/>
          </a:bodyPr>
          <a:lstStyle/>
          <a:p>
            <a:r>
              <a:rPr lang="es-GB" sz="2800" b="1" dirty="0"/>
              <a:t>Una tradición mexicana: el Día de Muertos</a:t>
            </a:r>
          </a:p>
        </p:txBody>
      </p:sp>
      <p:sp>
        <p:nvSpPr>
          <p:cNvPr id="3" name="Marcador de contenido 2">
            <a:extLst>
              <a:ext uri="{FF2B5EF4-FFF2-40B4-BE49-F238E27FC236}">
                <a16:creationId xmlns:a16="http://schemas.microsoft.com/office/drawing/2014/main" id="{D998554C-6664-CD4F-A106-F4716080EDAB}"/>
              </a:ext>
            </a:extLst>
          </p:cNvPr>
          <p:cNvSpPr>
            <a:spLocks noGrp="1"/>
          </p:cNvSpPr>
          <p:nvPr>
            <p:ph idx="1"/>
          </p:nvPr>
        </p:nvSpPr>
        <p:spPr>
          <a:xfrm>
            <a:off x="237191" y="714277"/>
            <a:ext cx="8035964" cy="602782"/>
          </a:xfrm>
        </p:spPr>
        <p:txBody>
          <a:bodyPr>
            <a:normAutofit/>
          </a:bodyPr>
          <a:lstStyle/>
          <a:p>
            <a:pPr marL="0" indent="0">
              <a:buNone/>
            </a:pPr>
            <a:r>
              <a:rPr lang="es-GB" sz="2500" dirty="0"/>
              <a:t>Lee y escucha el texto sobre el Día de Muertos:</a:t>
            </a:r>
          </a:p>
        </p:txBody>
      </p:sp>
      <p:pic>
        <p:nvPicPr>
          <p:cNvPr id="4" name="Imagen 3">
            <a:extLst>
              <a:ext uri="{FF2B5EF4-FFF2-40B4-BE49-F238E27FC236}">
                <a16:creationId xmlns:a16="http://schemas.microsoft.com/office/drawing/2014/main" id="{99D7FDB1-9410-D64C-9ABF-9411B6754661}"/>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67618" y="2872386"/>
            <a:ext cx="1757851" cy="1386191"/>
          </a:xfrm>
          <a:prstGeom prst="rect">
            <a:avLst/>
          </a:prstGeom>
        </p:spPr>
      </p:pic>
      <p:sp>
        <p:nvSpPr>
          <p:cNvPr id="5" name="Rounded Rectangle 11">
            <a:extLst>
              <a:ext uri="{FF2B5EF4-FFF2-40B4-BE49-F238E27FC236}">
                <a16:creationId xmlns:a16="http://schemas.microsoft.com/office/drawing/2014/main" id="{537CE922-6AD0-AA49-A2C9-F79B4DA6D541}"/>
              </a:ext>
            </a:extLst>
          </p:cNvPr>
          <p:cNvSpPr/>
          <p:nvPr/>
        </p:nvSpPr>
        <p:spPr>
          <a:xfrm>
            <a:off x="9773588" y="139203"/>
            <a:ext cx="21812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Marcador de contenido 2">
            <a:extLst>
              <a:ext uri="{FF2B5EF4-FFF2-40B4-BE49-F238E27FC236}">
                <a16:creationId xmlns:a16="http://schemas.microsoft.com/office/drawing/2014/main" id="{8C0485C1-CD2C-6947-B491-B174914CD507}"/>
              </a:ext>
            </a:extLst>
          </p:cNvPr>
          <p:cNvSpPr txBox="1">
            <a:spLocks/>
          </p:cNvSpPr>
          <p:nvPr/>
        </p:nvSpPr>
        <p:spPr>
          <a:xfrm>
            <a:off x="237190" y="1409075"/>
            <a:ext cx="9851507" cy="4901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México tiene muchas tradiciones, pero su</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tradición del Día de Muertos es especialmente conocida. Es una costumbre única y muy importante para su</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comunidad porque es una forma de pensar en los muertos. Para los mexicanos, los muertos vienen a la </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ierra este día.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Nadia es mexicana y celebra el Día de Muertos con su</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familia. Por la mañana se levanta temprano para ayudar a su abuela: preparan pan* de muerto y un poco de fruta para el altar. Su altar tiene varios</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niveles. L</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os niveles del altar son las diferentes partes del mundo: el primer nivel es la tierra y el segundo nivel es el cielo*. Nadia pone allí fotos de su abuelo y se sienta al lado de su</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abuela. Se queda unas horas en casa con su familia y se acuerda de su abuelo muerto.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Por la tarde se pone ropa divertida, se pinta de blanco y negro y va a la calle con su hermano. En su barrio hay un festival con música fuerte y luces de colores. ¡Es muy divertido!</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3" name="Imagen 22">
            <a:extLst>
              <a:ext uri="{FF2B5EF4-FFF2-40B4-BE49-F238E27FC236}">
                <a16:creationId xmlns:a16="http://schemas.microsoft.com/office/drawing/2014/main" id="{DDA78F3B-31ED-9E47-9FE7-7CD21B812385}"/>
              </a:ext>
            </a:extLst>
          </p:cNvPr>
          <p:cNvPicPr>
            <a:picLocks noChangeAspect="1"/>
          </p:cNvPicPr>
          <p:nvPr/>
        </p:nvPicPr>
        <p:blipFill>
          <a:blip r:embed="rId6"/>
          <a:stretch>
            <a:fillRect/>
          </a:stretch>
        </p:blipFill>
        <p:spPr>
          <a:xfrm>
            <a:off x="8569805" y="153539"/>
            <a:ext cx="1028700" cy="1244600"/>
          </a:xfrm>
          <a:prstGeom prst="rect">
            <a:avLst/>
          </a:prstGeom>
        </p:spPr>
      </p:pic>
      <p:pic>
        <p:nvPicPr>
          <p:cNvPr id="1026" name="Picture 2" descr="closeup photo of woman wearing pink top">
            <a:extLst>
              <a:ext uri="{FF2B5EF4-FFF2-40B4-BE49-F238E27FC236}">
                <a16:creationId xmlns:a16="http://schemas.microsoft.com/office/drawing/2014/main" id="{B8D24684-5166-1647-9A30-84CDF88906B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356" t="8470" r="10419" b="1898"/>
          <a:stretch/>
        </p:blipFill>
        <p:spPr bwMode="auto">
          <a:xfrm>
            <a:off x="10248773" y="4344992"/>
            <a:ext cx="1757851" cy="1339474"/>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16">
            <a:extLst>
              <a:ext uri="{FF2B5EF4-FFF2-40B4-BE49-F238E27FC236}">
                <a16:creationId xmlns:a16="http://schemas.microsoft.com/office/drawing/2014/main" id="{9D4AAF4B-E9C9-5449-8DD2-9DD54E797EC5}"/>
              </a:ext>
            </a:extLst>
          </p:cNvPr>
          <p:cNvSpPr/>
          <p:nvPr/>
        </p:nvSpPr>
        <p:spPr>
          <a:xfrm>
            <a:off x="10469046" y="876779"/>
            <a:ext cx="1246610" cy="21421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Action Button: Custom 22">
            <a:hlinkClick r:id="" action="ppaction://noaction" highlightClick="1">
              <a:snd r:embed="rId8" name="Text part 1.wav"/>
            </a:hlinkClick>
            <a:extLst>
              <a:ext uri="{FF2B5EF4-FFF2-40B4-BE49-F238E27FC236}">
                <a16:creationId xmlns:a16="http://schemas.microsoft.com/office/drawing/2014/main" id="{33EFD365-4E9C-8E40-949A-0051D0C0E82E}"/>
              </a:ext>
            </a:extLst>
          </p:cNvPr>
          <p:cNvSpPr/>
          <p:nvPr/>
        </p:nvSpPr>
        <p:spPr>
          <a:xfrm>
            <a:off x="10641051" y="1002557"/>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9" name="Action Button: Custom 22">
            <a:hlinkClick r:id="" action="ppaction://noaction" highlightClick="1">
              <a:snd r:embed="rId9" name="Text part 2.wav"/>
            </a:hlinkClick>
            <a:extLst>
              <a:ext uri="{FF2B5EF4-FFF2-40B4-BE49-F238E27FC236}">
                <a16:creationId xmlns:a16="http://schemas.microsoft.com/office/drawing/2014/main" id="{95107CB5-FA40-1448-B385-B5C8D2A1B242}"/>
              </a:ext>
            </a:extLst>
          </p:cNvPr>
          <p:cNvSpPr/>
          <p:nvPr/>
        </p:nvSpPr>
        <p:spPr>
          <a:xfrm>
            <a:off x="10657947" y="151671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0" name="Action Button: Custom 22">
            <a:hlinkClick r:id="" action="ppaction://noaction" highlightClick="1">
              <a:snd r:embed="rId10" name="Text part 3.wav"/>
            </a:hlinkClick>
            <a:extLst>
              <a:ext uri="{FF2B5EF4-FFF2-40B4-BE49-F238E27FC236}">
                <a16:creationId xmlns:a16="http://schemas.microsoft.com/office/drawing/2014/main" id="{3643201F-9D52-1748-9DCE-5793469474E5}"/>
              </a:ext>
            </a:extLst>
          </p:cNvPr>
          <p:cNvSpPr/>
          <p:nvPr/>
        </p:nvSpPr>
        <p:spPr>
          <a:xfrm>
            <a:off x="10657947" y="203087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1" name="Action Button: Custom 22">
            <a:hlinkClick r:id="" action="ppaction://noaction" highlightClick="1">
              <a:snd r:embed="rId11" name="Text part 4.wav"/>
            </a:hlinkClick>
            <a:extLst>
              <a:ext uri="{FF2B5EF4-FFF2-40B4-BE49-F238E27FC236}">
                <a16:creationId xmlns:a16="http://schemas.microsoft.com/office/drawing/2014/main" id="{DAFB98C6-1757-204B-A58E-022718B6BD52}"/>
              </a:ext>
            </a:extLst>
          </p:cNvPr>
          <p:cNvSpPr/>
          <p:nvPr/>
        </p:nvSpPr>
        <p:spPr>
          <a:xfrm>
            <a:off x="10657947" y="254504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2" name="Action Button: Custom 22">
            <a:hlinkClick r:id="" action="ppaction://noaction" highlightClick="1">
              <a:snd r:embed="rId12" name="Text part 5.wav"/>
            </a:hlinkClick>
            <a:extLst>
              <a:ext uri="{FF2B5EF4-FFF2-40B4-BE49-F238E27FC236}">
                <a16:creationId xmlns:a16="http://schemas.microsoft.com/office/drawing/2014/main" id="{FE8C7FE7-CB4D-6E4F-AE9A-BC7F1BDFE0F5}"/>
              </a:ext>
            </a:extLst>
          </p:cNvPr>
          <p:cNvSpPr/>
          <p:nvPr/>
        </p:nvSpPr>
        <p:spPr>
          <a:xfrm>
            <a:off x="11165432" y="995732"/>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3" name="Action Button: Custom 22">
            <a:hlinkClick r:id="" action="ppaction://noaction" highlightClick="1">
              <a:snd r:embed="rId13" name="Text part 6.wav"/>
            </a:hlinkClick>
            <a:extLst>
              <a:ext uri="{FF2B5EF4-FFF2-40B4-BE49-F238E27FC236}">
                <a16:creationId xmlns:a16="http://schemas.microsoft.com/office/drawing/2014/main" id="{60D00BC8-E85B-B242-BE49-A478C327D9F5}"/>
              </a:ext>
            </a:extLst>
          </p:cNvPr>
          <p:cNvSpPr/>
          <p:nvPr/>
        </p:nvSpPr>
        <p:spPr>
          <a:xfrm>
            <a:off x="11165432" y="150989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6" name="CuadroTexto 25">
            <a:extLst>
              <a:ext uri="{FF2B5EF4-FFF2-40B4-BE49-F238E27FC236}">
                <a16:creationId xmlns:a16="http://schemas.microsoft.com/office/drawing/2014/main" id="{E45F6FF5-29B8-3446-AF70-204D66147B94}"/>
              </a:ext>
            </a:extLst>
          </p:cNvPr>
          <p:cNvSpPr txBox="1"/>
          <p:nvPr/>
        </p:nvSpPr>
        <p:spPr>
          <a:xfrm>
            <a:off x="4980975" y="5895688"/>
            <a:ext cx="7144350"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*el </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pan = bread</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*el cielo = sky, heaven; *varios = various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25" name="Grupo 24">
            <a:extLst>
              <a:ext uri="{FF2B5EF4-FFF2-40B4-BE49-F238E27FC236}">
                <a16:creationId xmlns:a16="http://schemas.microsoft.com/office/drawing/2014/main" id="{DC446E14-D4BF-ED4A-96E6-47B192B02653}"/>
              </a:ext>
            </a:extLst>
          </p:cNvPr>
          <p:cNvGrpSpPr/>
          <p:nvPr/>
        </p:nvGrpSpPr>
        <p:grpSpPr>
          <a:xfrm>
            <a:off x="3423576" y="1252031"/>
            <a:ext cx="5284849" cy="3562505"/>
            <a:chOff x="5754034" y="1886420"/>
            <a:chExt cx="5284849" cy="3562505"/>
          </a:xfrm>
        </p:grpSpPr>
        <p:sp>
          <p:nvSpPr>
            <p:cNvPr id="24" name="Llamada ovalada 23">
              <a:extLst>
                <a:ext uri="{FF2B5EF4-FFF2-40B4-BE49-F238E27FC236}">
                  <a16:creationId xmlns:a16="http://schemas.microsoft.com/office/drawing/2014/main" id="{7C0BA11E-4379-2E47-81CF-14F65C281675}"/>
                </a:ext>
              </a:extLst>
            </p:cNvPr>
            <p:cNvSpPr/>
            <p:nvPr/>
          </p:nvSpPr>
          <p:spPr>
            <a:xfrm>
              <a:off x="5754034" y="1886420"/>
              <a:ext cx="5284849" cy="3562505"/>
            </a:xfrm>
            <a:prstGeom prst="wedgeEllipseCallout">
              <a:avLst>
                <a:gd name="adj1" fmla="val -66169"/>
                <a:gd name="adj2" fmla="val 1441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‘Pan de muerto’ es un tipo de pan tradicional en este día.</a:t>
              </a:r>
            </a:p>
          </p:txBody>
        </p:sp>
        <p:pic>
          <p:nvPicPr>
            <p:cNvPr id="2050" name="Picture 2" descr="Pan, Pan Dulce, Comida, Tradicionales, Café, Flores">
              <a:extLst>
                <a:ext uri="{FF2B5EF4-FFF2-40B4-BE49-F238E27FC236}">
                  <a16:creationId xmlns:a16="http://schemas.microsoft.com/office/drawing/2014/main" id="{7339592A-1E29-344F-8A14-4750471C2CF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205" b="20546"/>
            <a:stretch/>
          </p:blipFill>
          <p:spPr bwMode="auto">
            <a:xfrm>
              <a:off x="7249741" y="2151107"/>
              <a:ext cx="2129420" cy="1783944"/>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Imagen 22" descr="Dibujo animado de un personaje animado&#10;&#10;Descripción generada automáticamente con confianza media">
            <a:extLst>
              <a:ext uri="{FF2B5EF4-FFF2-40B4-BE49-F238E27FC236}">
                <a16:creationId xmlns:a16="http://schemas.microsoft.com/office/drawing/2014/main" id="{1C1772CF-83D1-7342-8673-136EADC821AE}"/>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976298" y="143283"/>
            <a:ext cx="582982" cy="1242156"/>
          </a:xfrm>
          <a:prstGeom prst="rect">
            <a:avLst/>
          </a:prstGeom>
        </p:spPr>
      </p:pic>
      <p:cxnSp>
        <p:nvCxnSpPr>
          <p:cNvPr id="8" name="Straight Connector 7"/>
          <p:cNvCxnSpPr/>
          <p:nvPr/>
        </p:nvCxnSpPr>
        <p:spPr>
          <a:xfrm flipV="1">
            <a:off x="411480" y="3672840"/>
            <a:ext cx="2072640" cy="762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
        <p:nvSpPr>
          <p:cNvPr id="34" name="Action Button: Custom 22">
            <a:hlinkClick r:id="" action="ppaction://noaction" highlightClick="1">
              <a:snd r:embed="rId16" name="Text part 7.wav"/>
            </a:hlinkClick>
            <a:extLst>
              <a:ext uri="{FF2B5EF4-FFF2-40B4-BE49-F238E27FC236}">
                <a16:creationId xmlns:a16="http://schemas.microsoft.com/office/drawing/2014/main" id="{60D00BC8-E85B-B242-BE49-A478C327D9F5}"/>
              </a:ext>
            </a:extLst>
          </p:cNvPr>
          <p:cNvSpPr/>
          <p:nvPr/>
        </p:nvSpPr>
        <p:spPr>
          <a:xfrm>
            <a:off x="11165432" y="202290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Full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685291" y="740256"/>
            <a:ext cx="609600" cy="609600"/>
          </a:xfrm>
          <a:prstGeom prst="rect">
            <a:avLst/>
          </a:prstGeom>
        </p:spPr>
      </p:pic>
    </p:spTree>
    <p:extLst>
      <p:ext uri="{BB962C8B-B14F-4D97-AF65-F5344CB8AC3E}">
        <p14:creationId xmlns:p14="http://schemas.microsoft.com/office/powerpoint/2010/main" val="285446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9881" fill="hold"/>
                                        <p:tgtEl>
                                          <p:spTgt spid="14"/>
                                        </p:tgtEl>
                                      </p:cBhvr>
                                    </p:cmd>
                                  </p:childTnLst>
                                </p:cTn>
                              </p:par>
                            </p:childTnLst>
                          </p:cTn>
                        </p:par>
                      </p:childTnLst>
                    </p:cTn>
                  </p:par>
                </p:childTnLst>
              </p:cTn>
              <p:nextCondLst>
                <p:cond evt="onClick" delay="0">
                  <p:tgtEl>
                    <p:spTgt spid="14"/>
                  </p:tgtEl>
                </p:cond>
              </p:nextCondLst>
            </p:seq>
            <p:audio>
              <p:cMediaNode vol="80000">
                <p:cTn id="20"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ular Callout 12">
            <a:hlinkClick r:id="" action="ppaction://noaction">
              <a:snd r:embed="rId3" name="27_Mia.wav"/>
            </a:hlinkClick>
          </p:cNvPr>
          <p:cNvSpPr/>
          <p:nvPr/>
        </p:nvSpPr>
        <p:spPr>
          <a:xfrm>
            <a:off x="8051075" y="2453268"/>
            <a:ext cx="3990450" cy="3860062"/>
          </a:xfrm>
          <a:prstGeom prst="wedgeRoundRectCallout">
            <a:avLst>
              <a:gd name="adj1" fmla="val -56506"/>
              <a:gd name="adj2" fmla="val 14928"/>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das is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alles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Heidi hat in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Spanien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Urlaub</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Sie hat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bei</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Freunden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viel Spanisch </a:t>
            </a:r>
            <a:r>
              <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gesprochen</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Sie hat die Großstadt von Madrid </a:t>
            </a:r>
            <a:r>
              <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besucht</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Wir haben Freunde </a:t>
            </a:r>
            <a:r>
              <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getroffen</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einen Film im Kino </a:t>
            </a:r>
            <a:r>
              <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gesehen</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ist nicht fair! Wann reisen wir?</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Google Shape;148;p2"/>
          <p:cNvPicPr preferRelativeResize="0"/>
          <p:nvPr/>
        </p:nvPicPr>
        <p:blipFill rotWithShape="1">
          <a:blip r:embed="rId4">
            <a:alphaModFix/>
          </a:blip>
          <a:srcRect/>
          <a:stretch/>
        </p:blipFill>
        <p:spPr>
          <a:xfrm>
            <a:off x="0" y="267916"/>
            <a:ext cx="6275860" cy="869950"/>
          </a:xfrm>
          <a:prstGeom prst="rect">
            <a:avLst/>
          </a:prstGeom>
          <a:noFill/>
          <a:ln>
            <a:noFill/>
          </a:ln>
        </p:spPr>
      </p:pic>
      <p:sp>
        <p:nvSpPr>
          <p:cNvPr id="2" name="Title 1"/>
          <p:cNvSpPr>
            <a:spLocks noGrp="1"/>
          </p:cNvSpPr>
          <p:nvPr>
            <p:ph type="title"/>
          </p:nvPr>
        </p:nvSpPr>
        <p:spPr>
          <a:xfrm>
            <a:off x="22301" y="0"/>
            <a:ext cx="10503373" cy="1325563"/>
          </a:xfrm>
        </p:spPr>
        <p:txBody>
          <a:bodyPr>
            <a:normAutofit/>
          </a:bodyPr>
          <a:lstStyle/>
          <a:p>
            <a:r>
              <a:rPr lang="en-GB" sz="3200" b="1" dirty="0" err="1">
                <a:solidFill>
                  <a:schemeClr val="bg1"/>
                </a:solidFill>
              </a:rPr>
              <a:t>Mehmets</a:t>
            </a:r>
            <a:r>
              <a:rPr lang="en-GB" sz="3200" b="1" dirty="0">
                <a:solidFill>
                  <a:schemeClr val="bg1"/>
                </a:solidFill>
              </a:rPr>
              <a:t> und </a:t>
            </a:r>
            <a:r>
              <a:rPr lang="en-GB" sz="3200" b="1" dirty="0" err="1">
                <a:solidFill>
                  <a:schemeClr val="bg1"/>
                </a:solidFill>
              </a:rPr>
              <a:t>Heidis</a:t>
            </a:r>
            <a:r>
              <a:rPr lang="en-GB" sz="3200" b="1" dirty="0">
                <a:solidFill>
                  <a:schemeClr val="bg1"/>
                </a:solidFill>
              </a:rPr>
              <a:t> </a:t>
            </a:r>
            <a:r>
              <a:rPr lang="en-GB" sz="3200" b="1" dirty="0" err="1">
                <a:solidFill>
                  <a:schemeClr val="bg1"/>
                </a:solidFill>
              </a:rPr>
              <a:t>Ferien</a:t>
            </a:r>
            <a:endParaRPr lang="en-GB" sz="3200" b="1" dirty="0">
              <a:solidFill>
                <a:schemeClr val="bg1"/>
              </a:solidFill>
            </a:endParaRPr>
          </a:p>
        </p:txBody>
      </p:sp>
      <mc:AlternateContent xmlns:mc="http://schemas.openxmlformats.org/markup-compatibility/2006" xmlns:a14="http://schemas.microsoft.com/office/drawing/2010/main">
        <mc:Choice Requires="a14">
          <p:sp>
            <p:nvSpPr>
              <p:cNvPr id="8" name="Rounded Rectangular Callout 7">
                <a:hlinkClick r:id="" action="ppaction://noaction">
                  <a:snd r:embed="rId5" name="27_Wolfgang.wav"/>
                </a:hlinkClick>
              </p:cNvPr>
              <p:cNvSpPr/>
              <p:nvPr/>
            </p:nvSpPr>
            <p:spPr>
              <a:xfrm>
                <a:off x="188495" y="2162818"/>
                <a:ext cx="3595199" cy="4013254"/>
              </a:xfrm>
              <a:prstGeom prst="wedgeRoundRectCallout">
                <a:avLst>
                  <a:gd name="adj1" fmla="val 63617"/>
                  <a:gd name="adj2" fmla="val 253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Mehmet hat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Urlaub</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der Schweiz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in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einem</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Ferienhaus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hat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Tag den See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auch</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Fu</a:t>
                </a:r>
                <a14:m>
                  <m:oMath xmlns:m="http://schemas.openxmlformats.org/officeDocument/2006/math">
                    <m:r>
                      <a:rPr kumimoji="0" lang="en-GB" sz="20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ß</m:t>
                    </m:r>
                  </m:oMath>
                </a14:m>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ball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gespielt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den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Wasserpark</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Nächstes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Jahr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will ich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nach</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Frankreich</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mc:Choice>
        <mc:Fallback xmlns="">
          <p:sp>
            <p:nvSpPr>
              <p:cNvPr id="8" name="Rounded Rectangular Callout 7"/>
              <p:cNvSpPr>
                <a:spLocks noRot="1" noChangeAspect="1" noMove="1" noResize="1" noEditPoints="1" noAdjustHandles="1" noChangeArrowheads="1" noChangeShapeType="1" noTextEdit="1"/>
              </p:cNvSpPr>
              <p:nvPr/>
            </p:nvSpPr>
            <p:spPr>
              <a:xfrm>
                <a:off x="188495" y="2162818"/>
                <a:ext cx="3595199" cy="4013254"/>
              </a:xfrm>
              <a:prstGeom prst="wedgeRoundRectCallout">
                <a:avLst>
                  <a:gd name="adj1" fmla="val 63617"/>
                  <a:gd name="adj2" fmla="val 25300"/>
                  <a:gd name="adj3" fmla="val 16667"/>
                </a:avLst>
              </a:prstGeom>
              <a:blipFill>
                <a:blip r:embed="rId6"/>
                <a:stretch>
                  <a:fillRect/>
                </a:stretch>
              </a:blipFill>
              <a:ln>
                <a:solidFill>
                  <a:srgbClr val="104F75"/>
                </a:solidFill>
              </a:ln>
            </p:spPr>
            <p:txBody>
              <a:bodyPr/>
              <a:lstStyle/>
              <a:p>
                <a:r>
                  <a:rPr lang="en-GB">
                    <a:noFill/>
                  </a:rPr>
                  <a:t> </a:t>
                </a:r>
              </a:p>
            </p:txBody>
          </p:sp>
        </mc:Fallback>
      </mc:AlternateContent>
      <p:sp>
        <p:nvSpPr>
          <p:cNvPr id="14" name="Google Shape;150;p2"/>
          <p:cNvSpPr/>
          <p:nvPr/>
        </p:nvSpPr>
        <p:spPr>
          <a:xfrm>
            <a:off x="10939346" y="103918"/>
            <a:ext cx="1102179" cy="440752"/>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rPr>
              <a:t>l</a:t>
            </a: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esen</a:t>
            </a:r>
            <a:endParaRPr kumimoji="0"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0770" y="3650042"/>
            <a:ext cx="2625090" cy="2526030"/>
          </a:xfrm>
          <a:prstGeom prst="rect">
            <a:avLst/>
          </a:prstGeom>
        </p:spPr>
      </p:pic>
      <p:sp>
        <p:nvSpPr>
          <p:cNvPr id="7" name="TextBox 6"/>
          <p:cNvSpPr txBox="1"/>
          <p:nvPr/>
        </p:nvSpPr>
        <p:spPr>
          <a:xfrm>
            <a:off x="4963315" y="1616927"/>
            <a:ext cx="1987299" cy="1938992"/>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besucht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gesprochen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gemacht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gesehen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getroffen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gewohnt</a:t>
            </a:r>
          </a:p>
        </p:txBody>
      </p:sp>
      <p:sp>
        <p:nvSpPr>
          <p:cNvPr id="9" name="TextBox 8"/>
          <p:cNvSpPr txBox="1"/>
          <p:nvPr/>
        </p:nvSpPr>
        <p:spPr>
          <a:xfrm>
            <a:off x="8632438" y="3441507"/>
            <a:ext cx="1271239"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p>
        </p:txBody>
      </p:sp>
      <p:sp>
        <p:nvSpPr>
          <p:cNvPr id="12" name="TextBox 11"/>
          <p:cNvSpPr txBox="1"/>
          <p:nvPr/>
        </p:nvSpPr>
        <p:spPr>
          <a:xfrm>
            <a:off x="9574715" y="3734802"/>
            <a:ext cx="1163910"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8</a:t>
            </a:r>
          </a:p>
        </p:txBody>
      </p:sp>
      <p:sp>
        <p:nvSpPr>
          <p:cNvPr id="15" name="TextBox 14"/>
          <p:cNvSpPr txBox="1"/>
          <p:nvPr/>
        </p:nvSpPr>
        <p:spPr>
          <a:xfrm>
            <a:off x="10103005" y="4047894"/>
            <a:ext cx="1471961"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9</a:t>
            </a:r>
          </a:p>
        </p:txBody>
      </p:sp>
      <p:sp>
        <p:nvSpPr>
          <p:cNvPr id="16" name="TextBox 15"/>
          <p:cNvSpPr txBox="1"/>
          <p:nvPr/>
        </p:nvSpPr>
        <p:spPr>
          <a:xfrm>
            <a:off x="9251225" y="4650918"/>
            <a:ext cx="1154609"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10</a:t>
            </a:r>
          </a:p>
        </p:txBody>
      </p:sp>
      <p:sp>
        <p:nvSpPr>
          <p:cNvPr id="17" name="TextBox 16"/>
          <p:cNvSpPr txBox="1"/>
          <p:nvPr/>
        </p:nvSpPr>
        <p:spPr>
          <a:xfrm>
            <a:off x="9715833" y="4945901"/>
            <a:ext cx="1223514"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11</a:t>
            </a:r>
          </a:p>
        </p:txBody>
      </p:sp>
      <p:sp>
        <p:nvSpPr>
          <p:cNvPr id="18" name="TextBox 17"/>
          <p:cNvSpPr txBox="1"/>
          <p:nvPr/>
        </p:nvSpPr>
        <p:spPr>
          <a:xfrm>
            <a:off x="10543240" y="5264808"/>
            <a:ext cx="1143238"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12</a:t>
            </a:r>
          </a:p>
        </p:txBody>
      </p:sp>
      <p:sp>
        <p:nvSpPr>
          <p:cNvPr id="10" name="TextBox 9"/>
          <p:cNvSpPr txBox="1"/>
          <p:nvPr/>
        </p:nvSpPr>
        <p:spPr>
          <a:xfrm>
            <a:off x="4066443" y="1062532"/>
            <a:ext cx="37810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Welches Verb </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passt</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19" name="TextBox 18"/>
          <p:cNvSpPr txBox="1"/>
          <p:nvPr/>
        </p:nvSpPr>
        <p:spPr>
          <a:xfrm>
            <a:off x="2275133" y="2617198"/>
            <a:ext cx="1271239"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20" name="TextBox 19"/>
          <p:cNvSpPr txBox="1"/>
          <p:nvPr/>
        </p:nvSpPr>
        <p:spPr>
          <a:xfrm>
            <a:off x="1806824" y="3241452"/>
            <a:ext cx="1163910"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21" name="TextBox 20"/>
          <p:cNvSpPr txBox="1"/>
          <p:nvPr/>
        </p:nvSpPr>
        <p:spPr>
          <a:xfrm>
            <a:off x="463050" y="3813663"/>
            <a:ext cx="1049872"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22" name="TextBox 21"/>
          <p:cNvSpPr txBox="1"/>
          <p:nvPr/>
        </p:nvSpPr>
        <p:spPr>
          <a:xfrm>
            <a:off x="1359734" y="4112566"/>
            <a:ext cx="1111416"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23" name="TextBox 22"/>
          <p:cNvSpPr txBox="1"/>
          <p:nvPr/>
        </p:nvSpPr>
        <p:spPr>
          <a:xfrm>
            <a:off x="2134109" y="4437855"/>
            <a:ext cx="1050102"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24" name="TextBox 23"/>
          <p:cNvSpPr txBox="1"/>
          <p:nvPr/>
        </p:nvSpPr>
        <p:spPr>
          <a:xfrm>
            <a:off x="488450" y="5051028"/>
            <a:ext cx="1143238" cy="400110"/>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87685" y="3709999"/>
            <a:ext cx="2400300" cy="2449830"/>
          </a:xfrm>
          <a:prstGeom prst="rect">
            <a:avLst/>
          </a:prstGeom>
        </p:spPr>
      </p:pic>
      <p:sp>
        <p:nvSpPr>
          <p:cNvPr id="5" name="Rectangle 4">
            <a:extLst>
              <a:ext uri="{FF2B5EF4-FFF2-40B4-BE49-F238E27FC236}">
                <a16:creationId xmlns:a16="http://schemas.microsoft.com/office/drawing/2014/main" id="{13B6C21D-7B48-4283-A03A-E8F870E29D67}"/>
              </a:ext>
            </a:extLst>
          </p:cNvPr>
          <p:cNvSpPr/>
          <p:nvPr/>
        </p:nvSpPr>
        <p:spPr>
          <a:xfrm>
            <a:off x="4847988" y="1591503"/>
            <a:ext cx="2390127" cy="2027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5" name="Picture 24">
            <a:extLst>
              <a:ext uri="{FF2B5EF4-FFF2-40B4-BE49-F238E27FC236}">
                <a16:creationId xmlns:a16="http://schemas.microsoft.com/office/drawing/2014/main" id="{BF3C386F-338C-4D5F-B110-3291FA1BEB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05238" y="1303972"/>
            <a:ext cx="886943" cy="1193082"/>
          </a:xfrm>
          <a:prstGeom prst="rect">
            <a:avLst/>
          </a:prstGeom>
        </p:spPr>
      </p:pic>
      <p:pic>
        <p:nvPicPr>
          <p:cNvPr id="27" name="Picture 26" descr="A picture containing text, vector graphics&#10;&#10;Description automatically generated">
            <a:extLst>
              <a:ext uri="{FF2B5EF4-FFF2-40B4-BE49-F238E27FC236}">
                <a16:creationId xmlns:a16="http://schemas.microsoft.com/office/drawing/2014/main" id="{9D00E3D7-6DFB-4A9A-B0AF-B9451754D7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9312" y="1123507"/>
            <a:ext cx="882120" cy="1041895"/>
          </a:xfrm>
          <a:prstGeom prst="rect">
            <a:avLst/>
          </a:prstGeom>
        </p:spPr>
      </p:pic>
      <p:pic>
        <p:nvPicPr>
          <p:cNvPr id="29" name="Picture 28" descr="Logo&#10;&#10;Description automatically generated">
            <a:extLst>
              <a:ext uri="{FF2B5EF4-FFF2-40B4-BE49-F238E27FC236}">
                <a16:creationId xmlns:a16="http://schemas.microsoft.com/office/drawing/2014/main" id="{6C6A2F56-E534-46B5-8D9E-1C91D25B70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492353" y="1369358"/>
            <a:ext cx="641756" cy="641756"/>
          </a:xfrm>
          <a:prstGeom prst="rect">
            <a:avLst/>
          </a:prstGeom>
        </p:spPr>
      </p:pic>
      <p:pic>
        <p:nvPicPr>
          <p:cNvPr id="31" name="Picture 30" descr="A picture containing logo&#10;&#10;Description automatically generated">
            <a:extLst>
              <a:ext uri="{FF2B5EF4-FFF2-40B4-BE49-F238E27FC236}">
                <a16:creationId xmlns:a16="http://schemas.microsoft.com/office/drawing/2014/main" id="{AEF04AC6-AEC3-4BA2-87DC-E4696C6E49B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38832" y="1555944"/>
            <a:ext cx="835676" cy="556900"/>
          </a:xfrm>
          <a:prstGeom prst="rect">
            <a:avLst/>
          </a:prstGeom>
        </p:spPr>
      </p:pic>
    </p:spTree>
    <p:extLst>
      <p:ext uri="{BB962C8B-B14F-4D97-AF65-F5344CB8AC3E}">
        <p14:creationId xmlns:p14="http://schemas.microsoft.com/office/powerpoint/2010/main" val="259397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2"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Autofit/>
          </a:bodyPr>
          <a:lstStyle/>
          <a:p>
            <a:pPr rtl="0" eaLnBrk="1" fontAlgn="auto" latinLnBrk="0" hangingPunct="1"/>
            <a:r>
              <a:rPr lang="en-GB" sz="2800" b="1" i="0" kern="1200" baseline="0" dirty="0" err="1">
                <a:solidFill>
                  <a:schemeClr val="accent5">
                    <a:lumMod val="50000"/>
                  </a:schemeClr>
                </a:solidFill>
                <a:effectLst/>
                <a:latin typeface="Century Gothic" panose="020B0502020202020204" pitchFamily="34" charset="0"/>
                <a:ea typeface="+mj-ea"/>
                <a:cs typeface="+mj-cs"/>
              </a:rPr>
              <a:t>Léa</a:t>
            </a:r>
            <a:r>
              <a:rPr lang="en-GB" sz="2800" b="1" i="0" kern="1200" baseline="0" dirty="0">
                <a:solidFill>
                  <a:schemeClr val="accent5">
                    <a:lumMod val="50000"/>
                  </a:schemeClr>
                </a:solidFill>
                <a:effectLst/>
                <a:latin typeface="Century Gothic" panose="020B0502020202020204" pitchFamily="34" charset="0"/>
                <a:ea typeface="+mj-ea"/>
                <a:cs typeface="+mj-cs"/>
              </a:rPr>
              <a:t> parle des écoles </a:t>
            </a:r>
            <a:r>
              <a:rPr lang="en-GB" sz="2800" b="1" i="0" kern="1200" baseline="0" dirty="0" err="1">
                <a:solidFill>
                  <a:schemeClr val="accent5">
                    <a:lumMod val="50000"/>
                  </a:schemeClr>
                </a:solidFill>
                <a:effectLst/>
                <a:latin typeface="Century Gothic" panose="020B0502020202020204" pitchFamily="34" charset="0"/>
                <a:ea typeface="+mj-ea"/>
                <a:cs typeface="+mj-cs"/>
              </a:rPr>
              <a:t>en</a:t>
            </a:r>
            <a:r>
              <a:rPr lang="en-GB" sz="2800" b="1" i="0" kern="1200" baseline="0" dirty="0">
                <a:solidFill>
                  <a:schemeClr val="accent5">
                    <a:lumMod val="50000"/>
                  </a:schemeClr>
                </a:solidFill>
                <a:effectLst/>
                <a:latin typeface="Century Gothic" panose="020B0502020202020204" pitchFamily="34" charset="0"/>
                <a:ea typeface="+mj-ea"/>
                <a:cs typeface="+mj-cs"/>
              </a:rPr>
              <a:t> France  </a:t>
            </a:r>
            <a:endParaRPr lang="en-GB" sz="2000" dirty="0">
              <a:effectLst/>
            </a:endParaRPr>
          </a:p>
        </p:txBody>
      </p:sp>
      <p:sp>
        <p:nvSpPr>
          <p:cNvPr id="2" name="TextBox 1">
            <a:extLst>
              <a:ext uri="{FF2B5EF4-FFF2-40B4-BE49-F238E27FC236}">
                <a16:creationId xmlns:a16="http://schemas.microsoft.com/office/drawing/2014/main" id="{77E274DB-3801-4729-80DD-6CAA868E1C2B}"/>
              </a:ext>
            </a:extLst>
          </p:cNvPr>
          <p:cNvSpPr txBox="1"/>
          <p:nvPr/>
        </p:nvSpPr>
        <p:spPr>
          <a:xfrm>
            <a:off x="327052" y="1303745"/>
            <a:ext cx="112834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donne</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présentation</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classe</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sur le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système</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scolaire</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France.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et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prends</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 des notes.</a:t>
            </a:r>
          </a:p>
        </p:txBody>
      </p:sp>
      <p:pic>
        <p:nvPicPr>
          <p:cNvPr id="13" name="Picture 12" descr="background rectangle">
            <a:extLst>
              <a:ext uri="{FF2B5EF4-FFF2-40B4-BE49-F238E27FC236}">
                <a16:creationId xmlns:a16="http://schemas.microsoft.com/office/drawing/2014/main" id="{3B471AE0-DBB0-4206-8657-541D4F7F9CD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1AFE5C65-43DD-4734-B61F-C22280F0A08B}"/>
              </a:ext>
            </a:extLst>
          </p:cNvPr>
          <p:cNvSpPr txBox="1">
            <a:spLocks/>
          </p:cNvSpPr>
          <p:nvPr/>
        </p:nvSpPr>
        <p:spPr>
          <a:xfrm>
            <a:off x="0" y="296864"/>
            <a:ext cx="5715000" cy="70784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Léa</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parle</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des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écoles</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en</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France  </a:t>
            </a:r>
          </a:p>
        </p:txBody>
      </p:sp>
      <p:sp>
        <p:nvSpPr>
          <p:cNvPr id="17" name="Rounded Rectangle 46">
            <a:extLst>
              <a:ext uri="{FF2B5EF4-FFF2-40B4-BE49-F238E27FC236}">
                <a16:creationId xmlns:a16="http://schemas.microsoft.com/office/drawing/2014/main" id="{1E8B3F3C-A916-4663-809C-A612C6272018}"/>
              </a:ext>
            </a:extLst>
          </p:cNvPr>
          <p:cNvSpPr/>
          <p:nvPr/>
        </p:nvSpPr>
        <p:spPr>
          <a:xfrm>
            <a:off x="8509000" y="249869"/>
            <a:ext cx="3400921" cy="42119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Léa smiling wearing red top"/>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1438" y="3365848"/>
            <a:ext cx="2482888" cy="2482888"/>
          </a:xfrm>
          <a:prstGeom prst="rect">
            <a:avLst/>
          </a:prstGeom>
        </p:spPr>
      </p:pic>
      <p:grpSp>
        <p:nvGrpSpPr>
          <p:cNvPr id="8" name="Group 7" descr="Blackboard"/>
          <p:cNvGrpSpPr/>
          <p:nvPr/>
        </p:nvGrpSpPr>
        <p:grpSpPr>
          <a:xfrm>
            <a:off x="5263806" y="2911491"/>
            <a:ext cx="4643427" cy="3059015"/>
            <a:chOff x="5263806" y="2911491"/>
            <a:chExt cx="4643427" cy="3059015"/>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3806" y="2911491"/>
              <a:ext cx="4643427" cy="3059015"/>
            </a:xfrm>
            <a:prstGeom prst="rect">
              <a:avLst/>
            </a:prstGeom>
          </p:spPr>
        </p:pic>
        <p:sp>
          <p:nvSpPr>
            <p:cNvPr id="5" name="TextBox 4"/>
            <p:cNvSpPr txBox="1"/>
            <p:nvPr/>
          </p:nvSpPr>
          <p:spPr>
            <a:xfrm>
              <a:off x="5558590" y="3506035"/>
              <a:ext cx="35372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Les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différentes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écoles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France.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Présentation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de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Léa</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grpSp>
      <p:pic>
        <p:nvPicPr>
          <p:cNvPr id="6" name="full audio" descr="L’école primaire est pour les élèves de six à onze ans. &#10;On ne va pas à l’école le mercredi après-midi.&#10;Le collège est pour les élèves de onze à quinze ans.&#10;On ne porte pas d’uniforme.&#10;Le déjeuner est très important.  Chaque jour, on mange les repas à table dans la cantine.&#10;Les professeurs donnent des notes sur vingt aux élèves. &#10;Pour réussir un examen, un élève doit avoir une note de dix sur vingt (au minimum).&#10;Si on a une mauvaise note à la fin de l’année*, on doit redoubler.&#10;Le lycée est pour les élèves de quinze à dix-huit ans.&#10;Au lycée, on prépare le baccalauréat. Si on réussit, on peut aller à l’université. &#10;">
            <a:hlinkClick r:id="" action="ppaction://media"/>
            <a:extLst>
              <a:ext uri="{FF2B5EF4-FFF2-40B4-BE49-F238E27FC236}">
                <a16:creationId xmlns:a16="http://schemas.microsoft.com/office/drawing/2014/main" id="{C51E902C-ED54-4272-B8B8-8857E677D8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52801" y="249869"/>
            <a:ext cx="609600" cy="609600"/>
          </a:xfrm>
          <a:prstGeom prst="rect">
            <a:avLst/>
          </a:prstGeom>
        </p:spPr>
      </p:pic>
    </p:spTree>
    <p:extLst>
      <p:ext uri="{BB962C8B-B14F-4D97-AF65-F5344CB8AC3E}">
        <p14:creationId xmlns:p14="http://schemas.microsoft.com/office/powerpoint/2010/main" val="256413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fontScale="90000"/>
          </a:bodyPr>
          <a:lstStyle/>
          <a:p>
            <a:pPr rtl="0" eaLnBrk="1" fontAlgn="auto" latinLnBrk="0" hangingPunct="1"/>
            <a:r>
              <a:rPr lang="en-GB" sz="4400" b="1" i="0" kern="1200" baseline="0" dirty="0" err="1">
                <a:solidFill>
                  <a:schemeClr val="bg1"/>
                </a:solidFill>
                <a:effectLst/>
                <a:latin typeface="Century Gothic" panose="020B0502020202020204" pitchFamily="34" charset="0"/>
                <a:ea typeface="+mj-ea"/>
                <a:cs typeface="+mj-cs"/>
              </a:rPr>
              <a:t>Léa</a:t>
            </a:r>
            <a:r>
              <a:rPr lang="en-GB" sz="4400" b="1" i="0" kern="1200" baseline="0" dirty="0">
                <a:solidFill>
                  <a:schemeClr val="bg1"/>
                </a:solidFill>
                <a:effectLst/>
                <a:latin typeface="Century Gothic" panose="020B0502020202020204" pitchFamily="34" charset="0"/>
                <a:ea typeface="+mj-ea"/>
                <a:cs typeface="+mj-cs"/>
              </a:rPr>
              <a:t> parle des </a:t>
            </a:r>
            <a:r>
              <a:rPr lang="en-GB" sz="4400" b="1" i="0" kern="1200" baseline="0" dirty="0">
                <a:solidFill>
                  <a:schemeClr val="accent5">
                    <a:lumMod val="50000"/>
                  </a:schemeClr>
                </a:solidFill>
                <a:effectLst/>
                <a:latin typeface="Century Gothic" panose="020B0502020202020204" pitchFamily="34" charset="0"/>
                <a:ea typeface="+mj-ea"/>
                <a:cs typeface="+mj-cs"/>
              </a:rPr>
              <a:t>écoles </a:t>
            </a:r>
            <a:r>
              <a:rPr lang="en-GB" sz="4400" b="1" i="0" kern="1200" baseline="0" dirty="0" err="1">
                <a:solidFill>
                  <a:schemeClr val="accent5">
                    <a:lumMod val="50000"/>
                  </a:schemeClr>
                </a:solidFill>
                <a:effectLst/>
                <a:latin typeface="Century Gothic" panose="020B0502020202020204" pitchFamily="34" charset="0"/>
                <a:ea typeface="+mj-ea"/>
                <a:cs typeface="+mj-cs"/>
              </a:rPr>
              <a:t>en</a:t>
            </a:r>
            <a:r>
              <a:rPr lang="en-GB" sz="4400" b="1" i="0" kern="1200" baseline="0" dirty="0">
                <a:solidFill>
                  <a:schemeClr val="accent5">
                    <a:lumMod val="50000"/>
                  </a:schemeClr>
                </a:solidFill>
                <a:effectLst/>
                <a:latin typeface="Century Gothic" panose="020B0502020202020204" pitchFamily="34" charset="0"/>
                <a:ea typeface="+mj-ea"/>
                <a:cs typeface="+mj-cs"/>
              </a:rPr>
              <a:t> France  </a:t>
            </a:r>
            <a:endParaRPr lang="en-GB" sz="3600" dirty="0">
              <a:effectLst/>
            </a:endParaRPr>
          </a:p>
        </p:txBody>
      </p:sp>
      <p:sp>
        <p:nvSpPr>
          <p:cNvPr id="22" name="Action Button: Custom 66" descr="number 1">
            <a:hlinkClick r:id="" action="ppaction://noaction" highlightClick="1">
              <a:snd r:embed="rId3" name="1.wav"/>
            </a:hlinkClick>
            <a:extLst>
              <a:ext uri="{FF2B5EF4-FFF2-40B4-BE49-F238E27FC236}">
                <a16:creationId xmlns:a16="http://schemas.microsoft.com/office/drawing/2014/main" id="{2288E84B-C4D5-4654-892B-9E6CF1C8ACF2}"/>
              </a:ext>
            </a:extLst>
          </p:cNvPr>
          <p:cNvSpPr/>
          <p:nvPr/>
        </p:nvSpPr>
        <p:spPr>
          <a:xfrm>
            <a:off x="188942" y="1600480"/>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2" name="Title 11">
            <a:extLst>
              <a:ext uri="{FF2B5EF4-FFF2-40B4-BE49-F238E27FC236}">
                <a16:creationId xmlns:a16="http://schemas.microsoft.com/office/drawing/2014/main" id="{BD546021-CFE1-4025-97B5-9D9F41992716}"/>
              </a:ext>
            </a:extLst>
          </p:cNvPr>
          <p:cNvSpPr txBox="1">
            <a:spLocks/>
          </p:cNvSpPr>
          <p:nvPr/>
        </p:nvSpPr>
        <p:spPr>
          <a:xfrm>
            <a:off x="1226454" y="1510480"/>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L’école primaire est pour les élèves de six à onze ans. </a:t>
            </a:r>
          </a:p>
        </p:txBody>
      </p:sp>
      <p:sp>
        <p:nvSpPr>
          <p:cNvPr id="27" name="Action Button: Custom 66" descr="number 1">
            <a:hlinkClick r:id="" action="ppaction://noaction" highlightClick="1">
              <a:snd r:embed="rId4" name="2.wav"/>
            </a:hlinkClick>
            <a:extLst>
              <a:ext uri="{FF2B5EF4-FFF2-40B4-BE49-F238E27FC236}">
                <a16:creationId xmlns:a16="http://schemas.microsoft.com/office/drawing/2014/main" id="{9E7A0374-2C6C-40AB-BB52-AA343390E55C}"/>
              </a:ext>
            </a:extLst>
          </p:cNvPr>
          <p:cNvSpPr/>
          <p:nvPr/>
        </p:nvSpPr>
        <p:spPr>
          <a:xfrm>
            <a:off x="188942" y="2498293"/>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7" name="Title 11">
            <a:extLst>
              <a:ext uri="{FF2B5EF4-FFF2-40B4-BE49-F238E27FC236}">
                <a16:creationId xmlns:a16="http://schemas.microsoft.com/office/drawing/2014/main" id="{3EB6C2AD-35E2-40F2-BB8F-1B091712D9FE}"/>
              </a:ext>
            </a:extLst>
          </p:cNvPr>
          <p:cNvSpPr txBox="1">
            <a:spLocks/>
          </p:cNvSpPr>
          <p:nvPr/>
        </p:nvSpPr>
        <p:spPr>
          <a:xfrm>
            <a:off x="1203058" y="2414602"/>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On ne va pas à l’école le mercredi après-midi.</a:t>
            </a:r>
          </a:p>
        </p:txBody>
      </p:sp>
      <p:sp>
        <p:nvSpPr>
          <p:cNvPr id="28" name="Action Button: Custom 66" descr="number 1">
            <a:hlinkClick r:id="" action="ppaction://noaction" highlightClick="1">
              <a:snd r:embed="rId5" name="3.wav"/>
            </a:hlinkClick>
            <a:extLst>
              <a:ext uri="{FF2B5EF4-FFF2-40B4-BE49-F238E27FC236}">
                <a16:creationId xmlns:a16="http://schemas.microsoft.com/office/drawing/2014/main" id="{0EA57DE8-480E-474A-9BAB-5EA74D1D97FE}"/>
              </a:ext>
            </a:extLst>
          </p:cNvPr>
          <p:cNvSpPr/>
          <p:nvPr/>
        </p:nvSpPr>
        <p:spPr>
          <a:xfrm>
            <a:off x="188942" y="3393919"/>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5" name="Title 11">
            <a:extLst>
              <a:ext uri="{FF2B5EF4-FFF2-40B4-BE49-F238E27FC236}">
                <a16:creationId xmlns:a16="http://schemas.microsoft.com/office/drawing/2014/main" id="{C00C0474-8405-4450-BCE2-7DB2E53D1663}"/>
              </a:ext>
            </a:extLst>
          </p:cNvPr>
          <p:cNvSpPr txBox="1">
            <a:spLocks/>
          </p:cNvSpPr>
          <p:nvPr/>
        </p:nvSpPr>
        <p:spPr>
          <a:xfrm>
            <a:off x="1203058" y="3318724"/>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Le collège est pour les élèves de onze à quinze ans.</a:t>
            </a:r>
            <a:endPar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endParaRPr>
          </a:p>
        </p:txBody>
      </p:sp>
      <p:sp>
        <p:nvSpPr>
          <p:cNvPr id="29" name="Action Button: Custom 66" descr="number 1">
            <a:hlinkClick r:id="" action="ppaction://noaction" highlightClick="1">
              <a:snd r:embed="rId6" name="4.wav"/>
            </a:hlinkClick>
            <a:extLst>
              <a:ext uri="{FF2B5EF4-FFF2-40B4-BE49-F238E27FC236}">
                <a16:creationId xmlns:a16="http://schemas.microsoft.com/office/drawing/2014/main" id="{5E63E3C2-DD09-4E20-80E8-FA8798D687BC}"/>
              </a:ext>
            </a:extLst>
          </p:cNvPr>
          <p:cNvSpPr/>
          <p:nvPr/>
        </p:nvSpPr>
        <p:spPr>
          <a:xfrm>
            <a:off x="188942" y="4289545"/>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6" name="Title 11">
            <a:extLst>
              <a:ext uri="{FF2B5EF4-FFF2-40B4-BE49-F238E27FC236}">
                <a16:creationId xmlns:a16="http://schemas.microsoft.com/office/drawing/2014/main" id="{C3A58F06-6FE2-468F-BB18-826150949ADB}"/>
              </a:ext>
            </a:extLst>
          </p:cNvPr>
          <p:cNvSpPr txBox="1">
            <a:spLocks/>
          </p:cNvSpPr>
          <p:nvPr/>
        </p:nvSpPr>
        <p:spPr>
          <a:xfrm>
            <a:off x="1226454" y="4222846"/>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On ne porte pas d’uniforme.</a:t>
            </a:r>
          </a:p>
        </p:txBody>
      </p:sp>
      <p:sp>
        <p:nvSpPr>
          <p:cNvPr id="30" name="Action Button: Custom 66" descr="number 1">
            <a:hlinkClick r:id="" action="ppaction://noaction" highlightClick="1">
              <a:snd r:embed="rId7" name="61-5.wav"/>
            </a:hlinkClick>
            <a:extLst>
              <a:ext uri="{FF2B5EF4-FFF2-40B4-BE49-F238E27FC236}">
                <a16:creationId xmlns:a16="http://schemas.microsoft.com/office/drawing/2014/main" id="{0A125EBE-7EEE-457B-8E66-A42D2DDB9244}"/>
              </a:ext>
            </a:extLst>
          </p:cNvPr>
          <p:cNvSpPr/>
          <p:nvPr/>
        </p:nvSpPr>
        <p:spPr>
          <a:xfrm>
            <a:off x="188942" y="5186539"/>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8" name="Title 11" descr="Le déjeuner est très important. Chaque jour, on mange les repas à table à la cantine.&#10;">
            <a:extLst>
              <a:ext uri="{FF2B5EF4-FFF2-40B4-BE49-F238E27FC236}">
                <a16:creationId xmlns:a16="http://schemas.microsoft.com/office/drawing/2014/main" id="{B38B65EB-5BA8-4C15-9EE1-3E57227D68D5}"/>
              </a:ext>
            </a:extLst>
          </p:cNvPr>
          <p:cNvSpPr txBox="1">
            <a:spLocks/>
          </p:cNvSpPr>
          <p:nvPr/>
        </p:nvSpPr>
        <p:spPr>
          <a:xfrm>
            <a:off x="1226454" y="5126967"/>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endParaRPr>
          </a:p>
        </p:txBody>
      </p:sp>
      <p:pic>
        <p:nvPicPr>
          <p:cNvPr id="17" name="Picture 16" descr="background rectangle">
            <a:extLst>
              <a:ext uri="{FF2B5EF4-FFF2-40B4-BE49-F238E27FC236}">
                <a16:creationId xmlns:a16="http://schemas.microsoft.com/office/drawing/2014/main" id="{94C714EC-FC03-48E6-809C-6EE99256D258}"/>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descr="Léa parle des écoles en France">
            <a:extLst>
              <a:ext uri="{FF2B5EF4-FFF2-40B4-BE49-F238E27FC236}">
                <a16:creationId xmlns:a16="http://schemas.microsoft.com/office/drawing/2014/main" id="{B68E6453-90C6-421F-82B8-DF0D8C13950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9" name="Rounded Rectangle 46">
            <a:extLst>
              <a:ext uri="{FF2B5EF4-FFF2-40B4-BE49-F238E27FC236}">
                <a16:creationId xmlns:a16="http://schemas.microsoft.com/office/drawing/2014/main" id="{DC0B7A53-58C6-425D-9425-B25C7A0C47B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Léa"/>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8324" y="94789"/>
            <a:ext cx="1453944" cy="1453944"/>
          </a:xfrm>
          <a:prstGeom prst="rect">
            <a:avLst/>
          </a:prstGeom>
        </p:spPr>
      </p:pic>
      <p:pic>
        <p:nvPicPr>
          <p:cNvPr id="23" name="Picture 22" descr="Blackboar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17250" y="202967"/>
            <a:ext cx="2754175" cy="1473049"/>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2" y="472946"/>
            <a:ext cx="6096000" cy="438582"/>
          </a:xfrm>
          <a:prstGeom prst="rect">
            <a:avLst/>
          </a:prstGeom>
        </p:spPr>
        <p:txBody>
          <a:bodyPr>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none" spc="0" normalizeH="0" baseline="0" noProof="0" dirty="0" err="1">
                <a:ln>
                  <a:noFill/>
                </a:ln>
                <a:solidFill>
                  <a:prstClr val="white"/>
                </a:solidFill>
                <a:effectLst/>
                <a:uLnTx/>
                <a:uFillTx/>
                <a:latin typeface="Century Gothic" panose="020F0302020204030204"/>
                <a:ea typeface="+mn-ea"/>
                <a:cs typeface="+mn-cs"/>
              </a:rPr>
              <a:t>Léa</a:t>
            </a:r>
            <a:r>
              <a:rPr kumimoji="0" lang="en-GB" sz="25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500" b="1" i="0" u="none" strike="noStrike" kern="1200" cap="none" spc="0" normalizeH="0" baseline="0" noProof="0" dirty="0" err="1">
                <a:ln>
                  <a:noFill/>
                </a:ln>
                <a:solidFill>
                  <a:prstClr val="white"/>
                </a:solidFill>
                <a:effectLst/>
                <a:uLnTx/>
                <a:uFillTx/>
                <a:latin typeface="Century Gothic" panose="020F0302020204030204"/>
                <a:ea typeface="+mn-ea"/>
                <a:cs typeface="+mn-cs"/>
              </a:rPr>
              <a:t>parle</a:t>
            </a:r>
            <a:r>
              <a:rPr kumimoji="0" lang="en-GB" sz="2500" b="1" i="0" u="none" strike="noStrike" kern="1200" cap="none" spc="0" normalizeH="0" baseline="0" noProof="0" dirty="0">
                <a:ln>
                  <a:noFill/>
                </a:ln>
                <a:solidFill>
                  <a:prstClr val="white"/>
                </a:solidFill>
                <a:effectLst/>
                <a:uLnTx/>
                <a:uFillTx/>
                <a:latin typeface="Century Gothic" panose="020F0302020204030204"/>
                <a:ea typeface="+mn-ea"/>
                <a:cs typeface="+mn-cs"/>
              </a:rPr>
              <a:t> des </a:t>
            </a:r>
            <a:r>
              <a:rPr kumimoji="0" lang="en-GB" sz="2500" b="1" i="0" u="none" strike="noStrike" kern="1200" cap="none" spc="0" normalizeH="0" baseline="0" noProof="0" dirty="0" err="1">
                <a:ln>
                  <a:noFill/>
                </a:ln>
                <a:solidFill>
                  <a:prstClr val="white"/>
                </a:solidFill>
                <a:effectLst/>
                <a:uLnTx/>
                <a:uFillTx/>
                <a:latin typeface="Century Gothic" panose="020F0302020204030204"/>
                <a:ea typeface="+mn-ea"/>
                <a:cs typeface="+mn-cs"/>
              </a:rPr>
              <a:t>écoles</a:t>
            </a:r>
            <a:r>
              <a:rPr kumimoji="0" lang="en-GB" sz="25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500" b="1" i="0" u="none" strike="noStrike" kern="1200" cap="none" spc="0" normalizeH="0" baseline="0" noProof="0" dirty="0" err="1">
                <a:ln>
                  <a:noFill/>
                </a:ln>
                <a:solidFill>
                  <a:prstClr val="white"/>
                </a:solidFill>
                <a:effectLst/>
                <a:uLnTx/>
                <a:uFillTx/>
                <a:latin typeface="Century Gothic" panose="020F0302020204030204"/>
                <a:ea typeface="+mn-ea"/>
                <a:cs typeface="+mn-cs"/>
              </a:rPr>
              <a:t>en</a:t>
            </a:r>
            <a:r>
              <a:rPr kumimoji="0" lang="en-GB" sz="2500" b="1" i="0" u="none" strike="noStrike" kern="1200" cap="none" spc="0" normalizeH="0" baseline="0" noProof="0" dirty="0">
                <a:ln>
                  <a:noFill/>
                </a:ln>
                <a:solidFill>
                  <a:prstClr val="white"/>
                </a:solidFill>
                <a:effectLst/>
                <a:uLnTx/>
                <a:uFillTx/>
                <a:latin typeface="Century Gothic" panose="020F0302020204030204"/>
                <a:ea typeface="+mn-ea"/>
                <a:cs typeface="+mn-cs"/>
              </a:rPr>
              <a:t> France</a:t>
            </a:r>
            <a:r>
              <a:rPr kumimoji="0" lang="en-GB"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1" name="Title 11">
            <a:extLst>
              <a:ext uri="{FF2B5EF4-FFF2-40B4-BE49-F238E27FC236}">
                <a16:creationId xmlns:a16="http://schemas.microsoft.com/office/drawing/2014/main" id="{CF87D0EC-384E-4FBC-ABB4-629CEA42974A}"/>
              </a:ext>
              <a:ext uri="{C183D7F6-B498-43B3-948B-1728B52AA6E4}">
                <adec:decorative xmlns:adec="http://schemas.microsoft.com/office/drawing/2017/decorative" val="1"/>
              </a:ext>
            </a:extLst>
          </p:cNvPr>
          <p:cNvSpPr txBox="1">
            <a:spLocks/>
          </p:cNvSpPr>
          <p:nvPr/>
        </p:nvSpPr>
        <p:spPr>
          <a:xfrm>
            <a:off x="1249850" y="5126967"/>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Le déjeuner est très important. Chaque jour, on mange les repas à table à la cantine.</a:t>
            </a:r>
          </a:p>
        </p:txBody>
      </p:sp>
    </p:spTree>
    <p:extLst>
      <p:ext uri="{BB962C8B-B14F-4D97-AF65-F5344CB8AC3E}">
        <p14:creationId xmlns:p14="http://schemas.microsoft.com/office/powerpoint/2010/main" val="1431288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fontScale="90000"/>
          </a:bodyPr>
          <a:lstStyle/>
          <a:p>
            <a:pPr rtl="0" eaLnBrk="1" fontAlgn="auto" latinLnBrk="0" hangingPunct="1"/>
            <a:r>
              <a:rPr lang="en-GB" sz="4400" b="1" i="0" kern="1200" baseline="0" dirty="0" err="1">
                <a:solidFill>
                  <a:schemeClr val="bg1"/>
                </a:solidFill>
                <a:effectLst/>
                <a:latin typeface="Century Gothic" panose="020B0502020202020204" pitchFamily="34" charset="0"/>
                <a:ea typeface="+mj-ea"/>
                <a:cs typeface="+mj-cs"/>
              </a:rPr>
              <a:t>Léa</a:t>
            </a:r>
            <a:r>
              <a:rPr lang="en-GB" sz="4400" b="1" i="0" kern="1200" baseline="0" dirty="0">
                <a:solidFill>
                  <a:schemeClr val="bg1"/>
                </a:solidFill>
                <a:effectLst/>
                <a:latin typeface="Century Gothic" panose="020B0502020202020204" pitchFamily="34" charset="0"/>
                <a:ea typeface="+mj-ea"/>
                <a:cs typeface="+mj-cs"/>
              </a:rPr>
              <a:t> parle des écoles </a:t>
            </a:r>
            <a:r>
              <a:rPr lang="en-GB" sz="4400" b="1" i="0" kern="1200" baseline="0" dirty="0" err="1">
                <a:solidFill>
                  <a:schemeClr val="bg1"/>
                </a:solidFill>
                <a:effectLst/>
                <a:latin typeface="Century Gothic" panose="020B0502020202020204" pitchFamily="34" charset="0"/>
                <a:ea typeface="+mj-ea"/>
                <a:cs typeface="+mj-cs"/>
              </a:rPr>
              <a:t>en</a:t>
            </a:r>
            <a:r>
              <a:rPr lang="en-GB" sz="4400" b="1" i="0" kern="1200" baseline="0" dirty="0">
                <a:solidFill>
                  <a:schemeClr val="bg1"/>
                </a:solidFill>
                <a:effectLst/>
              </a:rPr>
              <a:t> France  </a:t>
            </a:r>
            <a:endParaRPr lang="en-GB" sz="3600" dirty="0">
              <a:solidFill>
                <a:schemeClr val="bg1"/>
              </a:solidFill>
              <a:effectLst/>
            </a:endParaRPr>
          </a:p>
        </p:txBody>
      </p:sp>
      <p:sp>
        <p:nvSpPr>
          <p:cNvPr id="22" name="Action Button: Custom 66" descr="number 1">
            <a:hlinkClick r:id="" action="ppaction://noaction" highlightClick="1">
              <a:snd r:embed="rId3" name="6.wav"/>
            </a:hlinkClick>
            <a:extLst>
              <a:ext uri="{FF2B5EF4-FFF2-40B4-BE49-F238E27FC236}">
                <a16:creationId xmlns:a16="http://schemas.microsoft.com/office/drawing/2014/main" id="{2288E84B-C4D5-4654-892B-9E6CF1C8ACF2}"/>
              </a:ext>
            </a:extLst>
          </p:cNvPr>
          <p:cNvSpPr/>
          <p:nvPr/>
        </p:nvSpPr>
        <p:spPr>
          <a:xfrm>
            <a:off x="188942" y="1575428"/>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2" name="Title 11">
            <a:extLst>
              <a:ext uri="{FF2B5EF4-FFF2-40B4-BE49-F238E27FC236}">
                <a16:creationId xmlns:a16="http://schemas.microsoft.com/office/drawing/2014/main" id="{BD546021-CFE1-4025-97B5-9D9F41992716}"/>
              </a:ext>
            </a:extLst>
          </p:cNvPr>
          <p:cNvSpPr txBox="1">
            <a:spLocks/>
          </p:cNvSpPr>
          <p:nvPr/>
        </p:nvSpPr>
        <p:spPr>
          <a:xfrm>
            <a:off x="1226454" y="1485428"/>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Les professeurs donnent des notes sur vingt aux élèves.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endParaRPr>
          </a:p>
        </p:txBody>
      </p:sp>
      <p:sp>
        <p:nvSpPr>
          <p:cNvPr id="27" name="Action Button: Custom 66" descr="number 1">
            <a:hlinkClick r:id="" action="ppaction://noaction" highlightClick="1">
              <a:snd r:embed="rId4" name="7.wav"/>
            </a:hlinkClick>
            <a:extLst>
              <a:ext uri="{FF2B5EF4-FFF2-40B4-BE49-F238E27FC236}">
                <a16:creationId xmlns:a16="http://schemas.microsoft.com/office/drawing/2014/main" id="{9E7A0374-2C6C-40AB-BB52-AA343390E55C}"/>
              </a:ext>
            </a:extLst>
          </p:cNvPr>
          <p:cNvSpPr/>
          <p:nvPr/>
        </p:nvSpPr>
        <p:spPr>
          <a:xfrm>
            <a:off x="188942" y="2473241"/>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8" name="Title 11">
            <a:extLst>
              <a:ext uri="{FF2B5EF4-FFF2-40B4-BE49-F238E27FC236}">
                <a16:creationId xmlns:a16="http://schemas.microsoft.com/office/drawing/2014/main" id="{BD546021-CFE1-4025-97B5-9D9F41992716}"/>
              </a:ext>
            </a:extLst>
          </p:cNvPr>
          <p:cNvSpPr txBox="1">
            <a:spLocks/>
          </p:cNvSpPr>
          <p:nvPr/>
        </p:nvSpPr>
        <p:spPr>
          <a:xfrm>
            <a:off x="1226454" y="2383241"/>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Pour réussir un examen, un élève doit avoir une note de dix sur vingt (au minimum).</a:t>
            </a:r>
            <a:endPar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endParaRPr>
          </a:p>
        </p:txBody>
      </p:sp>
      <p:sp>
        <p:nvSpPr>
          <p:cNvPr id="28" name="Action Button: Custom 66" descr="number 1">
            <a:hlinkClick r:id="" action="ppaction://noaction" highlightClick="1">
              <a:snd r:embed="rId5" name="8.wav"/>
            </a:hlinkClick>
            <a:extLst>
              <a:ext uri="{FF2B5EF4-FFF2-40B4-BE49-F238E27FC236}">
                <a16:creationId xmlns:a16="http://schemas.microsoft.com/office/drawing/2014/main" id="{0EA57DE8-480E-474A-9BAB-5EA74D1D97FE}"/>
              </a:ext>
            </a:extLst>
          </p:cNvPr>
          <p:cNvSpPr/>
          <p:nvPr/>
        </p:nvSpPr>
        <p:spPr>
          <a:xfrm>
            <a:off x="188942" y="336886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5" name="Title 11">
            <a:extLst>
              <a:ext uri="{FF2B5EF4-FFF2-40B4-BE49-F238E27FC236}">
                <a16:creationId xmlns:a16="http://schemas.microsoft.com/office/drawing/2014/main" id="{C00C0474-8405-4450-BCE2-7DB2E53D1663}"/>
              </a:ext>
            </a:extLst>
          </p:cNvPr>
          <p:cNvSpPr txBox="1">
            <a:spLocks/>
          </p:cNvSpPr>
          <p:nvPr/>
        </p:nvSpPr>
        <p:spPr>
          <a:xfrm>
            <a:off x="1226454" y="3368867"/>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Si on a une mauvaise note à la fin de l’année*, on doit redoubler.</a:t>
            </a:r>
          </a:p>
        </p:txBody>
      </p:sp>
      <p:sp>
        <p:nvSpPr>
          <p:cNvPr id="29" name="Action Button: Custom 66" descr="number 1">
            <a:hlinkClick r:id="" action="ppaction://noaction" highlightClick="1">
              <a:snd r:embed="rId6" name="9.wav"/>
            </a:hlinkClick>
            <a:extLst>
              <a:ext uri="{FF2B5EF4-FFF2-40B4-BE49-F238E27FC236}">
                <a16:creationId xmlns:a16="http://schemas.microsoft.com/office/drawing/2014/main" id="{5E63E3C2-DD09-4E20-80E8-FA8798D687BC}"/>
              </a:ext>
            </a:extLst>
          </p:cNvPr>
          <p:cNvSpPr/>
          <p:nvPr/>
        </p:nvSpPr>
        <p:spPr>
          <a:xfrm>
            <a:off x="188942" y="4264493"/>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19" name="Title 11">
            <a:extLst>
              <a:ext uri="{FF2B5EF4-FFF2-40B4-BE49-F238E27FC236}">
                <a16:creationId xmlns:a16="http://schemas.microsoft.com/office/drawing/2014/main" id="{C00C0474-8405-4450-BCE2-7DB2E53D1663}"/>
              </a:ext>
            </a:extLst>
          </p:cNvPr>
          <p:cNvSpPr txBox="1">
            <a:spLocks/>
          </p:cNvSpPr>
          <p:nvPr/>
        </p:nvSpPr>
        <p:spPr>
          <a:xfrm>
            <a:off x="1226454" y="4181054"/>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Le lycée est pour les élèves de quinze à dix-huit ans.</a:t>
            </a:r>
            <a:endPar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endParaRPr>
          </a:p>
        </p:txBody>
      </p:sp>
      <p:sp>
        <p:nvSpPr>
          <p:cNvPr id="30" name="Action Button: Custom 66" descr="number 1">
            <a:hlinkClick r:id="" action="ppaction://noaction" highlightClick="1">
              <a:snd r:embed="rId7" name="10.wav"/>
            </a:hlinkClick>
            <a:extLst>
              <a:ext uri="{FF2B5EF4-FFF2-40B4-BE49-F238E27FC236}">
                <a16:creationId xmlns:a16="http://schemas.microsoft.com/office/drawing/2014/main" id="{0A125EBE-7EEE-457B-8E66-A42D2DDB9244}"/>
              </a:ext>
            </a:extLst>
          </p:cNvPr>
          <p:cNvSpPr/>
          <p:nvPr/>
        </p:nvSpPr>
        <p:spPr>
          <a:xfrm>
            <a:off x="188942" y="516148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20" name="Title 11">
            <a:extLst>
              <a:ext uri="{FF2B5EF4-FFF2-40B4-BE49-F238E27FC236}">
                <a16:creationId xmlns:a16="http://schemas.microsoft.com/office/drawing/2014/main" id="{C00C0474-8405-4450-BCE2-7DB2E53D1663}"/>
              </a:ext>
            </a:extLst>
          </p:cNvPr>
          <p:cNvSpPr txBox="1">
            <a:spLocks/>
          </p:cNvSpPr>
          <p:nvPr/>
        </p:nvSpPr>
        <p:spPr>
          <a:xfrm>
            <a:off x="1226454" y="5071487"/>
            <a:ext cx="10800000" cy="90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Au lycée, on prépare le baccalauréat. Si on réussit, on peut aller à l’université. </a:t>
            </a:r>
            <a:endPar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endParaRPr>
          </a:p>
        </p:txBody>
      </p:sp>
      <p:pic>
        <p:nvPicPr>
          <p:cNvPr id="15" name="Picture 14" descr="background rectangle">
            <a:extLst>
              <a:ext uri="{FF2B5EF4-FFF2-40B4-BE49-F238E27FC236}">
                <a16:creationId xmlns:a16="http://schemas.microsoft.com/office/drawing/2014/main" id="{14A4A17C-51B6-4EBF-AF48-28A352C80C21}"/>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3254628B-6091-45F9-A328-0BF3C9F93C9C}"/>
              </a:ext>
              <a:ext uri="{C183D7F6-B498-43B3-948B-1728B52AA6E4}">
                <adec:decorative xmlns:adec="http://schemas.microsoft.com/office/drawing/2017/decorative" val="1"/>
              </a:ext>
            </a:extLst>
          </p:cNvPr>
          <p:cNvSpPr txBox="1">
            <a:spLocks/>
          </p:cNvSpPr>
          <p:nvPr/>
        </p:nvSpPr>
        <p:spPr>
          <a:xfrm>
            <a:off x="0" y="466269"/>
            <a:ext cx="5265384" cy="707849"/>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Léa</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parle</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des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écoles</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en</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France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17" name="Rounded Rectangle 46">
            <a:extLst>
              <a:ext uri="{FF2B5EF4-FFF2-40B4-BE49-F238E27FC236}">
                <a16:creationId xmlns:a16="http://schemas.microsoft.com/office/drawing/2014/main" id="{73B21E3C-3BBF-4C5E-90D0-29E296298FCC}"/>
              </a:ext>
              <a:ext uri="{C183D7F6-B498-43B3-948B-1728B52AA6E4}">
                <adec:decorative xmlns:adec="http://schemas.microsoft.com/office/drawing/2017/decorative" val="1"/>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ounded Rectangular Callout 1"/>
          <p:cNvSpPr/>
          <p:nvPr/>
        </p:nvSpPr>
        <p:spPr>
          <a:xfrm>
            <a:off x="9110547" y="3165435"/>
            <a:ext cx="2915908" cy="1976340"/>
          </a:xfrm>
          <a:prstGeom prst="wedgeRoundRectCallout">
            <a:avLst>
              <a:gd name="adj1" fmla="val -65598"/>
              <a:gd name="adj2" fmla="val -22584"/>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Redoubler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means to repeat a year.  This happens if you are not ready to move up to the next academic year.</a:t>
            </a:r>
          </a:p>
        </p:txBody>
      </p:sp>
      <p:sp>
        <p:nvSpPr>
          <p:cNvPr id="21" name="Rounded Rectangular Callout 20"/>
          <p:cNvSpPr/>
          <p:nvPr/>
        </p:nvSpPr>
        <p:spPr>
          <a:xfrm>
            <a:off x="1226453" y="5893241"/>
            <a:ext cx="9470122" cy="761792"/>
          </a:xfrm>
          <a:prstGeom prst="wedgeRoundRectCallout">
            <a:avLst>
              <a:gd name="adj1" fmla="val -23715"/>
              <a:gd name="adj2" fmla="val -70517"/>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baccalauréat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is the high school leaving qualification you need to get if you want to study at university. You take it at around age 18.</a:t>
            </a:r>
          </a:p>
        </p:txBody>
      </p:sp>
      <p:pic>
        <p:nvPicPr>
          <p:cNvPr id="23" name="Picture 22" descr="Léa"/>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15432" y="69160"/>
            <a:ext cx="1453944" cy="1453944"/>
          </a:xfrm>
          <a:prstGeom prst="rect">
            <a:avLst/>
          </a:prstGeom>
        </p:spPr>
      </p:pic>
      <p:pic>
        <p:nvPicPr>
          <p:cNvPr id="24" name="Picture 23" descr="Blackboar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34358" y="177338"/>
            <a:ext cx="2754175" cy="1473049"/>
          </a:xfrm>
          <a:prstGeom prst="rect">
            <a:avLst/>
          </a:prstGeom>
        </p:spPr>
      </p:pic>
      <p:sp>
        <p:nvSpPr>
          <p:cNvPr id="3" name="TextBox 2"/>
          <p:cNvSpPr txBox="1"/>
          <p:nvPr/>
        </p:nvSpPr>
        <p:spPr>
          <a:xfrm>
            <a:off x="7733930" y="430477"/>
            <a:ext cx="1955029"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the end of the year.</a:t>
            </a:r>
          </a:p>
        </p:txBody>
      </p:sp>
    </p:spTree>
    <p:extLst>
      <p:ext uri="{BB962C8B-B14F-4D97-AF65-F5344CB8AC3E}">
        <p14:creationId xmlns:p14="http://schemas.microsoft.com/office/powerpoint/2010/main" val="170080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Teachers were asked if the content they teach inspires them. Language teachers find their subject content uninspiring">
            <a:extLst>
              <a:ext uri="{FF2B5EF4-FFF2-40B4-BE49-F238E27FC236}">
                <a16:creationId xmlns:a16="http://schemas.microsoft.com/office/drawing/2014/main" id="{848408C4-E795-4E73-8536-B0CB32B2CBC9}"/>
              </a:ext>
            </a:extLst>
          </p:cNvPr>
          <p:cNvPicPr>
            <a:picLocks noGrp="1" noChangeAspect="1"/>
          </p:cNvPicPr>
          <p:nvPr>
            <p:ph idx="1"/>
          </p:nvPr>
        </p:nvPicPr>
        <p:blipFill rotWithShape="1">
          <a:blip r:embed="rId4"/>
          <a:srcRect t="33742" b="38663"/>
          <a:stretch/>
        </p:blipFill>
        <p:spPr>
          <a:xfrm>
            <a:off x="1476314" y="1173629"/>
            <a:ext cx="6544293" cy="1862242"/>
          </a:xfrm>
          <a:prstGeom prst="rect">
            <a:avLst/>
          </a:prstGeom>
        </p:spPr>
      </p:pic>
      <p:pic>
        <p:nvPicPr>
          <p:cNvPr id="6" name="Picture 5" descr="Graph demonstrating how inspiring teachers of various subjects find their subject content - MFL is the lowest">
            <a:extLst>
              <a:ext uri="{FF2B5EF4-FFF2-40B4-BE49-F238E27FC236}">
                <a16:creationId xmlns:a16="http://schemas.microsoft.com/office/drawing/2014/main" id="{5358D9E4-A20C-43F0-82CC-D77B0D79FC15}"/>
              </a:ext>
            </a:extLst>
          </p:cNvPr>
          <p:cNvPicPr>
            <a:picLocks noChangeAspect="1"/>
          </p:cNvPicPr>
          <p:nvPr/>
        </p:nvPicPr>
        <p:blipFill rotWithShape="1">
          <a:blip r:embed="rId4"/>
          <a:srcRect t="64065" b="5691"/>
          <a:stretch/>
        </p:blipFill>
        <p:spPr>
          <a:xfrm>
            <a:off x="1476314" y="1017768"/>
            <a:ext cx="10041477" cy="5398996"/>
          </a:xfrm>
          <a:prstGeom prst="rect">
            <a:avLst/>
          </a:prstGeom>
        </p:spPr>
      </p:pic>
      <p:sp>
        <p:nvSpPr>
          <p:cNvPr id="8" name="Oval 5">
            <a:extLst>
              <a:ext uri="{FF2B5EF4-FFF2-40B4-BE49-F238E27FC236}">
                <a16:creationId xmlns:a16="http://schemas.microsoft.com/office/drawing/2014/main" id="{FF2FE54E-CE33-47AA-A778-CCEC46B4E6ED}"/>
              </a:ext>
              <a:ext uri="{C183D7F6-B498-43B3-948B-1728B52AA6E4}">
                <adec:decorative xmlns:adec="http://schemas.microsoft.com/office/drawing/2017/decorative" val="1"/>
              </a:ext>
            </a:extLst>
          </p:cNvPr>
          <p:cNvSpPr/>
          <p:nvPr/>
        </p:nvSpPr>
        <p:spPr>
          <a:xfrm>
            <a:off x="1587377" y="3756002"/>
            <a:ext cx="9819350" cy="629999"/>
          </a:xfrm>
          <a:custGeom>
            <a:avLst/>
            <a:gdLst>
              <a:gd name="connsiteX0" fmla="*/ 0 w 1326272"/>
              <a:gd name="connsiteY0" fmla="*/ 554532 h 1109063"/>
              <a:gd name="connsiteX1" fmla="*/ 663136 w 1326272"/>
              <a:gd name="connsiteY1" fmla="*/ 0 h 1109063"/>
              <a:gd name="connsiteX2" fmla="*/ 1326272 w 1326272"/>
              <a:gd name="connsiteY2" fmla="*/ 554532 h 1109063"/>
              <a:gd name="connsiteX3" fmla="*/ 663136 w 1326272"/>
              <a:gd name="connsiteY3" fmla="*/ 1109064 h 1109063"/>
              <a:gd name="connsiteX4" fmla="*/ 0 w 1326272"/>
              <a:gd name="connsiteY4" fmla="*/ 554532 h 1109063"/>
              <a:gd name="connsiteX0" fmla="*/ 31124 w 5505650"/>
              <a:gd name="connsiteY0" fmla="*/ 555132 h 1110545"/>
              <a:gd name="connsiteX1" fmla="*/ 694260 w 5505650"/>
              <a:gd name="connsiteY1" fmla="*/ 600 h 1110545"/>
              <a:gd name="connsiteX2" fmla="*/ 5505650 w 5505650"/>
              <a:gd name="connsiteY2" fmla="*/ 644342 h 1110545"/>
              <a:gd name="connsiteX3" fmla="*/ 694260 w 5505650"/>
              <a:gd name="connsiteY3" fmla="*/ 1109664 h 1110545"/>
              <a:gd name="connsiteX4" fmla="*/ 31124 w 5505650"/>
              <a:gd name="connsiteY4" fmla="*/ 555132 h 1110545"/>
              <a:gd name="connsiteX0" fmla="*/ 0 w 11406975"/>
              <a:gd name="connsiteY0" fmla="*/ 621472 h 1109159"/>
              <a:gd name="connsiteX1" fmla="*/ 6595585 w 11406975"/>
              <a:gd name="connsiteY1" fmla="*/ 33 h 1109159"/>
              <a:gd name="connsiteX2" fmla="*/ 11406975 w 11406975"/>
              <a:gd name="connsiteY2" fmla="*/ 643775 h 1109159"/>
              <a:gd name="connsiteX3" fmla="*/ 6595585 w 11406975"/>
              <a:gd name="connsiteY3" fmla="*/ 1109097 h 1109159"/>
              <a:gd name="connsiteX4" fmla="*/ 0 w 11406975"/>
              <a:gd name="connsiteY4" fmla="*/ 621472 h 110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6975" h="1109159">
                <a:moveTo>
                  <a:pt x="0" y="621472"/>
                </a:moveTo>
                <a:cubicBezTo>
                  <a:pt x="0" y="315212"/>
                  <a:pt x="4694422" y="-3684"/>
                  <a:pt x="6595585" y="33"/>
                </a:cubicBezTo>
                <a:cubicBezTo>
                  <a:pt x="8496748" y="3750"/>
                  <a:pt x="11406975" y="337515"/>
                  <a:pt x="11406975" y="643775"/>
                </a:cubicBezTo>
                <a:cubicBezTo>
                  <a:pt x="11406975" y="950035"/>
                  <a:pt x="8496748" y="1112814"/>
                  <a:pt x="6595585" y="1109097"/>
                </a:cubicBezTo>
                <a:cubicBezTo>
                  <a:pt x="4694422" y="1105380"/>
                  <a:pt x="0" y="927732"/>
                  <a:pt x="0" y="621472"/>
                </a:cubicBezTo>
                <a:close/>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entury Gothic" panose="020F0302020204030204"/>
              <a:ea typeface="+mn-ea"/>
              <a:cs typeface="+mn-cs"/>
            </a:endParaRPr>
          </a:p>
        </p:txBody>
      </p:sp>
      <p:pic>
        <p:nvPicPr>
          <p:cNvPr id="7" name="Picture 6" descr="background rectangle">
            <a:extLst>
              <a:ext uri="{FF2B5EF4-FFF2-40B4-BE49-F238E27FC236}">
                <a16:creationId xmlns:a16="http://schemas.microsoft.com/office/drawing/2014/main" id="{38CF427D-E5BD-4001-8002-09E8AF2678A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8438"/>
            <a:ext cx="6649156" cy="867128"/>
          </a:xfrm>
          <a:prstGeom prst="rect">
            <a:avLst/>
          </a:prstGeom>
        </p:spPr>
      </p:pic>
      <p:sp>
        <p:nvSpPr>
          <p:cNvPr id="2" name="Title 1"/>
          <p:cNvSpPr>
            <a:spLocks noGrp="1"/>
          </p:cNvSpPr>
          <p:nvPr>
            <p:ph type="title"/>
          </p:nvPr>
        </p:nvSpPr>
        <p:spPr>
          <a:xfrm>
            <a:off x="82285" y="16042"/>
            <a:ext cx="6414768" cy="1325563"/>
          </a:xfrm>
        </p:spPr>
        <p:txBody>
          <a:bodyPr>
            <a:normAutofit/>
          </a:bodyPr>
          <a:lstStyle/>
          <a:p>
            <a:r>
              <a:rPr lang="en-GB" sz="2900" b="1" dirty="0" err="1">
                <a:solidFill>
                  <a:schemeClr val="bg1"/>
                </a:solidFill>
              </a:rPr>
              <a:t>Teachertap</a:t>
            </a:r>
            <a:r>
              <a:rPr lang="en-GB" sz="2900" b="1" dirty="0">
                <a:solidFill>
                  <a:schemeClr val="bg1"/>
                </a:solidFill>
              </a:rPr>
              <a:t> – 294 MFL teachers</a:t>
            </a:r>
          </a:p>
        </p:txBody>
      </p:sp>
    </p:spTree>
    <p:custDataLst>
      <p:tags r:id="rId1"/>
    </p:custDataLst>
    <p:extLst>
      <p:ext uri="{BB962C8B-B14F-4D97-AF65-F5344CB8AC3E}">
        <p14:creationId xmlns:p14="http://schemas.microsoft.com/office/powerpoint/2010/main" val="1409194209"/>
      </p:ext>
    </p:extLst>
  </p:cSld>
  <p:clrMapOvr>
    <a:masterClrMapping/>
  </p:clrMapOvr>
  <mc:AlternateContent xmlns:mc="http://schemas.openxmlformats.org/markup-compatibility/2006" xmlns:p14="http://schemas.microsoft.com/office/powerpoint/2010/main">
    <mc:Choice Requires="p14">
      <p:transition spd="slow" p14:dur="2000" advTm="206433"/>
    </mc:Choice>
    <mc:Fallback xmlns="">
      <p:transition spd="slow" advTm="2064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298073" y="1460854"/>
            <a:ext cx="11811641" cy="168411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400" dirty="0">
                <a:solidFill>
                  <a:srgbClr val="002060"/>
                </a:solidFill>
              </a:rPr>
              <a:t>to understand the rationale for a new approach to curriculum design</a:t>
            </a:r>
          </a:p>
          <a:p>
            <a:pPr marL="742950" lvl="1" indent="-285750">
              <a:lnSpc>
                <a:spcPct val="150000"/>
              </a:lnSpc>
              <a:buFont typeface="Arial" panose="020B0604020202020204" pitchFamily="34" charset="0"/>
              <a:buChar char="•"/>
            </a:pPr>
            <a:r>
              <a:rPr lang="en-GB" sz="2400" dirty="0">
                <a:solidFill>
                  <a:srgbClr val="002060"/>
                </a:solidFill>
              </a:rPr>
              <a:t>identifying issues</a:t>
            </a:r>
          </a:p>
          <a:p>
            <a:pPr marL="742950" lvl="1" indent="-285750">
              <a:lnSpc>
                <a:spcPct val="150000"/>
              </a:lnSpc>
              <a:buFont typeface="Arial" panose="020B0604020202020204" pitchFamily="34" charset="0"/>
              <a:buChar char="•"/>
            </a:pPr>
            <a:r>
              <a:rPr lang="en-GB" sz="2400" dirty="0">
                <a:solidFill>
                  <a:srgbClr val="002060"/>
                </a:solidFill>
              </a:rPr>
              <a:t>setting out potential solutions</a:t>
            </a:r>
          </a:p>
        </p:txBody>
      </p:sp>
    </p:spTree>
    <p:extLst>
      <p:ext uri="{BB962C8B-B14F-4D97-AF65-F5344CB8AC3E}">
        <p14:creationId xmlns:p14="http://schemas.microsoft.com/office/powerpoint/2010/main" val="3451984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298073" y="1460854"/>
            <a:ext cx="11811641" cy="168411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understand the rationale for a new approach to curriculum design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identifying issues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setting out potential solutions</a:t>
            </a:r>
          </a:p>
        </p:txBody>
      </p:sp>
      <p:pic>
        <p:nvPicPr>
          <p:cNvPr id="6" name="Picture 2" descr="http://www.clker.com/cliparts/h/n/L/q/t/u/bright-green-tick-md.png">
            <a:extLst>
              <a:ext uri="{FF2B5EF4-FFF2-40B4-BE49-F238E27FC236}">
                <a16:creationId xmlns:a16="http://schemas.microsoft.com/office/drawing/2014/main" id="{058DA75E-2743-4173-9E35-CA01B0F2AB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6560" y="2109208"/>
            <a:ext cx="371910" cy="38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805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Exploring alternatives</a:t>
            </a:r>
            <a:endParaRPr lang="en-GB" sz="3200" b="1" dirty="0">
              <a:solidFill>
                <a:schemeClr val="bg1"/>
              </a:solidFill>
            </a:endParaRPr>
          </a:p>
        </p:txBody>
      </p:sp>
      <p:sp>
        <p:nvSpPr>
          <p:cNvPr id="6" name="CuadroTexto 5">
            <a:extLst>
              <a:ext uri="{FF2B5EF4-FFF2-40B4-BE49-F238E27FC236}">
                <a16:creationId xmlns:a16="http://schemas.microsoft.com/office/drawing/2014/main" id="{99197521-A95C-C944-9E79-8F64FF54529A}"/>
              </a:ext>
            </a:extLst>
          </p:cNvPr>
          <p:cNvSpPr txBox="1"/>
          <p:nvPr/>
        </p:nvSpPr>
        <p:spPr>
          <a:xfrm>
            <a:off x="82286" y="1509137"/>
            <a:ext cx="9014006" cy="461665"/>
          </a:xfrm>
          <a:prstGeom prst="rect">
            <a:avLst/>
          </a:prstGeom>
          <a:noFill/>
        </p:spPr>
        <p:txBody>
          <a:bodyPr wrap="none" rtlCol="0">
            <a:spAutoFit/>
          </a:bodyPr>
          <a:lstStyle/>
          <a:p>
            <a:r>
              <a:rPr lang="en-GB" sz="2400" b="1">
                <a:solidFill>
                  <a:srgbClr val="002060"/>
                </a:solidFill>
              </a:rPr>
              <a:t>If we don’t foreground topics, what kind of SOW is possible?</a:t>
            </a:r>
            <a:endParaRPr lang="es-GB" sz="2400" b="1" dirty="0">
              <a:solidFill>
                <a:srgbClr val="002060"/>
              </a:solidFill>
            </a:endParaRPr>
          </a:p>
        </p:txBody>
      </p:sp>
      <p:sp>
        <p:nvSpPr>
          <p:cNvPr id="4" name="TextBox 3"/>
          <p:cNvSpPr txBox="1"/>
          <p:nvPr/>
        </p:nvSpPr>
        <p:spPr>
          <a:xfrm>
            <a:off x="261257" y="2280958"/>
            <a:ext cx="11930743" cy="3637919"/>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GB" sz="2400" dirty="0">
                <a:solidFill>
                  <a:srgbClr val="002060"/>
                </a:solidFill>
              </a:rPr>
              <a:t>A scheme of work driven </a:t>
            </a:r>
            <a:r>
              <a:rPr lang="en-GB" sz="2400">
                <a:solidFill>
                  <a:srgbClr val="002060"/>
                </a:solidFill>
              </a:rPr>
              <a:t>by the language itself</a:t>
            </a:r>
            <a:endParaRPr lang="en-GB" sz="2400" dirty="0">
              <a:solidFill>
                <a:srgbClr val="002060"/>
              </a:solidFill>
            </a:endParaRPr>
          </a:p>
          <a:p>
            <a:pPr marL="285750" indent="-285750">
              <a:lnSpc>
                <a:spcPct val="120000"/>
              </a:lnSpc>
              <a:buFont typeface="Arial" panose="020B0604020202020204" pitchFamily="34" charset="0"/>
              <a:buChar char="•"/>
            </a:pPr>
            <a:endParaRPr lang="en-GB" sz="2400" dirty="0">
              <a:solidFill>
                <a:srgbClr val="002060"/>
              </a:solidFill>
            </a:endParaRPr>
          </a:p>
          <a:p>
            <a:pPr marL="285750" indent="-285750">
              <a:lnSpc>
                <a:spcPct val="120000"/>
              </a:lnSpc>
              <a:buFont typeface="Arial" panose="020B0604020202020204" pitchFamily="34" charset="0"/>
              <a:buChar char="•"/>
            </a:pPr>
            <a:r>
              <a:rPr lang="en-GB" sz="2400" dirty="0">
                <a:solidFill>
                  <a:srgbClr val="002060"/>
                </a:solidFill>
              </a:rPr>
              <a:t>More logical sequencing</a:t>
            </a:r>
          </a:p>
          <a:p>
            <a:pPr marL="285750" indent="-285750">
              <a:lnSpc>
                <a:spcPct val="120000"/>
              </a:lnSpc>
              <a:buFont typeface="Arial" panose="020B0604020202020204" pitchFamily="34" charset="0"/>
              <a:buChar char="•"/>
            </a:pPr>
            <a:endParaRPr lang="en-GB" sz="2400" dirty="0">
              <a:solidFill>
                <a:srgbClr val="002060"/>
              </a:solidFill>
            </a:endParaRPr>
          </a:p>
          <a:p>
            <a:pPr marL="285750" indent="-285750">
              <a:lnSpc>
                <a:spcPct val="120000"/>
              </a:lnSpc>
              <a:buFont typeface="Arial" panose="020B0604020202020204" pitchFamily="34" charset="0"/>
              <a:buChar char="•"/>
            </a:pPr>
            <a:r>
              <a:rPr lang="en-GB" sz="2400" dirty="0">
                <a:solidFill>
                  <a:srgbClr val="002060"/>
                </a:solidFill>
              </a:rPr>
              <a:t>Cohesion of different aspects of language (phonics, vocabulary, grammar)</a:t>
            </a:r>
          </a:p>
          <a:p>
            <a:pPr marL="285750" indent="-285750">
              <a:lnSpc>
                <a:spcPct val="120000"/>
              </a:lnSpc>
              <a:buFont typeface="Arial" panose="020B0604020202020204" pitchFamily="34" charset="0"/>
              <a:buChar char="•"/>
            </a:pPr>
            <a:endParaRPr lang="en-GB" sz="2400" dirty="0">
              <a:solidFill>
                <a:srgbClr val="002060"/>
              </a:solidFill>
            </a:endParaRPr>
          </a:p>
          <a:p>
            <a:pPr marL="285750" indent="-285750">
              <a:lnSpc>
                <a:spcPct val="120000"/>
              </a:lnSpc>
              <a:buFont typeface="Arial" panose="020B0604020202020204" pitchFamily="34" charset="0"/>
              <a:buChar char="•"/>
            </a:pPr>
            <a:r>
              <a:rPr lang="en-GB" sz="2400">
                <a:solidFill>
                  <a:srgbClr val="002060"/>
                </a:solidFill>
              </a:rPr>
              <a:t>Broader </a:t>
            </a:r>
            <a:r>
              <a:rPr lang="en-GB" sz="2400" dirty="0">
                <a:solidFill>
                  <a:srgbClr val="002060"/>
                </a:solidFill>
              </a:rPr>
              <a:t>contexts for teaching</a:t>
            </a:r>
          </a:p>
          <a:p>
            <a:pPr marL="285750" indent="-285750">
              <a:lnSpc>
                <a:spcPct val="120000"/>
              </a:lnSpc>
              <a:buFont typeface="Arial" panose="020B0604020202020204" pitchFamily="34" charset="0"/>
              <a:buChar char="•"/>
            </a:pPr>
            <a:endParaRPr lang="en-GB" sz="2400" dirty="0">
              <a:solidFill>
                <a:srgbClr val="002060"/>
              </a:solidFill>
            </a:endParaRPr>
          </a:p>
        </p:txBody>
      </p:sp>
    </p:spTree>
    <p:extLst>
      <p:ext uri="{BB962C8B-B14F-4D97-AF65-F5344CB8AC3E}">
        <p14:creationId xmlns:p14="http://schemas.microsoft.com/office/powerpoint/2010/main" val="85747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698" y="443073"/>
            <a:ext cx="11076102" cy="1325563"/>
          </a:xfrm>
        </p:spPr>
        <p:txBody>
          <a:bodyPr>
            <a:normAutofit fontScale="90000"/>
          </a:bodyPr>
          <a:lstStyle/>
          <a:p>
            <a:r>
              <a:rPr lang="en-GB" b="1"/>
              <a:t>TSC review: Essential </a:t>
            </a:r>
            <a:r>
              <a:rPr lang="en-GB" b="1" dirty="0"/>
              <a:t>language knowledge </a:t>
            </a:r>
            <a:br>
              <a:rPr lang="en-GB" dirty="0"/>
            </a:br>
            <a:r>
              <a:rPr lang="en-GB" sz="3600" dirty="0"/>
              <a:t>(</a:t>
            </a:r>
            <a:r>
              <a:rPr lang="en-GB" sz="3600" i="1" dirty="0"/>
              <a:t>for beginner language learners)</a:t>
            </a:r>
          </a:p>
        </p:txBody>
      </p:sp>
      <p:sp>
        <p:nvSpPr>
          <p:cNvPr id="12" name="Rectangle 11"/>
          <p:cNvSpPr/>
          <p:nvPr/>
        </p:nvSpPr>
        <p:spPr>
          <a:xfrm>
            <a:off x="277698" y="2035106"/>
            <a:ext cx="6457002"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Pupils need to gain systematic knowledge of the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vocabulary</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and sound and spelling systems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phonics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of their new language, and how these are used by speakers of the language. They need to reinforce this knowledge with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extensive planned practice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and use it in order to build the skills needed for communication. (MFL Pedagogy Review, p.3)</a:t>
            </a:r>
          </a:p>
        </p:txBody>
      </p:sp>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78405" y="1509709"/>
            <a:ext cx="5413595" cy="3941717"/>
          </a:xfrm>
          <a:prstGeom prst="rect">
            <a:avLst/>
          </a:prstGeom>
        </p:spPr>
      </p:pic>
    </p:spTree>
    <p:extLst>
      <p:ext uri="{BB962C8B-B14F-4D97-AF65-F5344CB8AC3E}">
        <p14:creationId xmlns:p14="http://schemas.microsoft.com/office/powerpoint/2010/main" val="30348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Grammar</a:t>
            </a:r>
            <a:endParaRPr lang="en-GB" sz="3200" b="1" dirty="0">
              <a:solidFill>
                <a:schemeClr val="bg1"/>
              </a:solidFill>
            </a:endParaRPr>
          </a:p>
        </p:txBody>
      </p:sp>
      <p:sp>
        <p:nvSpPr>
          <p:cNvPr id="7" name="TextBox 6"/>
          <p:cNvSpPr txBox="1"/>
          <p:nvPr/>
        </p:nvSpPr>
        <p:spPr>
          <a:xfrm>
            <a:off x="490691" y="1622426"/>
            <a:ext cx="12152357" cy="4081117"/>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practice </a:t>
            </a:r>
            <a:r>
              <a:rPr lang="en-GB" sz="2400" dirty="0">
                <a:solidFill>
                  <a:srgbClr val="002060"/>
                </a:solidFill>
                <a:latin typeface="Century Gothic" panose="020B0502020202020204" pitchFamily="34" charset="0"/>
              </a:rPr>
              <a:t>with</a:t>
            </a:r>
            <a:r>
              <a:rPr lang="en-GB" sz="2400" i="1" dirty="0">
                <a:solidFill>
                  <a:srgbClr val="002060"/>
                </a:solidFill>
                <a:latin typeface="Century Gothic" panose="020B0502020202020204" pitchFamily="34" charset="0"/>
              </a:rPr>
              <a:t> ‘pairs’ </a:t>
            </a:r>
            <a:r>
              <a:rPr lang="en-GB" sz="2400">
                <a:solidFill>
                  <a:srgbClr val="002060"/>
                </a:solidFill>
                <a:latin typeface="Century Gothic" panose="020B0502020202020204" pitchFamily="34" charset="0"/>
              </a:rPr>
              <a:t>of features (not whole paradigms)</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compels thinking about form </a:t>
            </a:r>
            <a:r>
              <a:rPr lang="en-GB" sz="2400" i="1">
                <a:solidFill>
                  <a:srgbClr val="002060"/>
                </a:solidFill>
                <a:latin typeface="Century Gothic" panose="020B0502020202020204" pitchFamily="34" charset="0"/>
              </a:rPr>
              <a:t>and </a:t>
            </a:r>
            <a:r>
              <a:rPr lang="en-GB" sz="2400">
                <a:solidFill>
                  <a:srgbClr val="002060"/>
                </a:solidFill>
                <a:latin typeface="Century Gothic" panose="020B0502020202020204" pitchFamily="34" charset="0"/>
              </a:rPr>
              <a:t>meaning</a:t>
            </a:r>
            <a:endParaRPr lang="en-GB" sz="2400" dirty="0">
              <a:solidFill>
                <a:srgbClr val="002060"/>
              </a:solidFill>
              <a:latin typeface="Century Gothic" panose="020B0502020202020204" pitchFamily="34" charset="0"/>
            </a:endParaRPr>
          </a:p>
          <a:p>
            <a:pPr>
              <a:lnSpc>
                <a:spcPct val="120000"/>
              </a:lnSpc>
            </a:pPr>
            <a:endParaRPr lang="en-GB" sz="2400" dirty="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brief explanation followed by input practice, then scaffolded production</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revisiting leads to freer production activities</a:t>
            </a:r>
          </a:p>
          <a:p>
            <a:pPr>
              <a:lnSpc>
                <a:spcPct val="120000"/>
              </a:lnSpc>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promotes true manipulation of language, where possible</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6763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Vocabulary</a:t>
            </a:r>
            <a:endParaRPr lang="en-GB" sz="3200" b="1" dirty="0">
              <a:solidFill>
                <a:schemeClr val="bg1"/>
              </a:solidFill>
            </a:endParaRPr>
          </a:p>
        </p:txBody>
      </p:sp>
      <p:sp>
        <p:nvSpPr>
          <p:cNvPr id="7" name="TextBox 6"/>
          <p:cNvSpPr txBox="1"/>
          <p:nvPr/>
        </p:nvSpPr>
        <p:spPr>
          <a:xfrm>
            <a:off x="490691" y="1622426"/>
            <a:ext cx="12152357" cy="4081117"/>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using frequency to inform vocabulary selection</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mixed word classes – allowing for sentence creation</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word selection to support grammar practice</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teaching one new meaning at a time (e.g., rico – rich, tasty)</a:t>
            </a:r>
          </a:p>
          <a:p>
            <a:pPr marL="342900" indent="-342900">
              <a:lnSpc>
                <a:spcPct val="120000"/>
              </a:lnSpc>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a:solidFill>
                  <a:srgbClr val="002060"/>
                </a:solidFill>
                <a:latin typeface="Century Gothic" panose="020B0502020202020204" pitchFamily="34" charset="0"/>
              </a:rPr>
              <a:t>systematic revisiting</a:t>
            </a:r>
          </a:p>
        </p:txBody>
      </p:sp>
    </p:spTree>
    <p:extLst>
      <p:ext uri="{BB962C8B-B14F-4D97-AF65-F5344CB8AC3E}">
        <p14:creationId xmlns:p14="http://schemas.microsoft.com/office/powerpoint/2010/main" val="316952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8438"/>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Usefulness of words</a:t>
            </a:r>
          </a:p>
        </p:txBody>
      </p:sp>
      <p:sp>
        <p:nvSpPr>
          <p:cNvPr id="12" name="TextBox 11">
            <a:extLst>
              <a:ext uri="{FF2B5EF4-FFF2-40B4-BE49-F238E27FC236}">
                <a16:creationId xmlns:a16="http://schemas.microsoft.com/office/drawing/2014/main" id="{A494A105-6781-4BE2-90D7-9B9E4EA1F70B}"/>
              </a:ext>
            </a:extLst>
          </p:cNvPr>
          <p:cNvSpPr txBox="1"/>
          <p:nvPr/>
        </p:nvSpPr>
        <p:spPr>
          <a:xfrm>
            <a:off x="244825" y="1325563"/>
            <a:ext cx="1170235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usefulness of the most frequent 1,000-1,300 words!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How many words in a text do you know if you know very high frequency words? </a:t>
            </a: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19" name="Content Placeholder 3" descr="Graph demonstrating importance of high frequency words ">
            <a:extLst>
              <a:ext uri="{FF2B5EF4-FFF2-40B4-BE49-F238E27FC236}">
                <a16:creationId xmlns:a16="http://schemas.microsoft.com/office/drawing/2014/main" id="{4FED4385-7392-4AAF-A194-CFB7889A425E}"/>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18002"/>
          <a:stretch/>
        </p:blipFill>
        <p:spPr>
          <a:xfrm>
            <a:off x="849870" y="2643713"/>
            <a:ext cx="8835260" cy="2888724"/>
          </a:xfrm>
          <a:prstGeom prst="rect">
            <a:avLst/>
          </a:prstGeom>
        </p:spPr>
      </p:pic>
      <p:sp>
        <p:nvSpPr>
          <p:cNvPr id="20" name="TextBox 19">
            <a:extLst>
              <a:ext uri="{FF2B5EF4-FFF2-40B4-BE49-F238E27FC236}">
                <a16:creationId xmlns:a16="http://schemas.microsoft.com/office/drawing/2014/main" id="{9C1480E7-1E57-4953-B974-38733C14C96C}"/>
              </a:ext>
            </a:extLst>
          </p:cNvPr>
          <p:cNvSpPr txBox="1"/>
          <p:nvPr/>
        </p:nvSpPr>
        <p:spPr>
          <a:xfrm>
            <a:off x="588771" y="5537636"/>
            <a:ext cx="32688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7E6E6">
                    <a:lumMod val="75000"/>
                  </a:srgbClr>
                </a:solidFill>
                <a:effectLst/>
                <a:uLnTx/>
                <a:uFillTx/>
                <a:latin typeface="Century Gothic" panose="020B0502020202020204" pitchFamily="34" charset="0"/>
                <a:ea typeface="+mn-ea"/>
                <a:cs typeface="+mn-cs"/>
                <a:sym typeface="Wingdings" panose="05000000000000000000" pitchFamily="2" charset="2"/>
              </a:rPr>
              <a: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 General conversation  </a:t>
            </a:r>
            <a:b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b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 More formal speech – e.g. lectures</a:t>
            </a:r>
            <a:b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b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3" panose="05040102010807070707" pitchFamily="18" charset="2"/>
              </a:rPr>
              <a:t> Written language </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BD75C22A-DAA2-4625-B7D7-0D67E353A204}"/>
              </a:ext>
            </a:extLst>
          </p:cNvPr>
          <p:cNvSpPr/>
          <p:nvPr/>
        </p:nvSpPr>
        <p:spPr>
          <a:xfrm>
            <a:off x="3616681" y="6045467"/>
            <a:ext cx="943537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15076"/>
                </a:solidFill>
                <a:effectLst/>
                <a:uLnTx/>
                <a:uFillTx/>
                <a:latin typeface="Century Gothic" panose="020F0302020204030204"/>
                <a:ea typeface="+mn-ea"/>
                <a:cs typeface="+mn-cs"/>
              </a:rPr>
              <a:t>worked cited in </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Milton, J. (2009) </a:t>
            </a:r>
            <a:r>
              <a:rPr kumimoji="0" lang="en-GB" sz="1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Measuring second language vocabulary acquisition </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 58). Multilingual Matters. </a:t>
            </a:r>
          </a:p>
        </p:txBody>
      </p:sp>
      <p:sp>
        <p:nvSpPr>
          <p:cNvPr id="22" name="Oval 21">
            <a:extLst>
              <a:ext uri="{FF2B5EF4-FFF2-40B4-BE49-F238E27FC236}">
                <a16:creationId xmlns:a16="http://schemas.microsoft.com/office/drawing/2014/main" id="{955E55DA-8D8B-40E5-9F6A-D84B3BF0C028}"/>
              </a:ext>
              <a:ext uri="{C183D7F6-B498-43B3-948B-1728B52AA6E4}">
                <adec:decorative xmlns:adec="http://schemas.microsoft.com/office/drawing/2017/decorative" val="1"/>
              </a:ext>
            </a:extLst>
          </p:cNvPr>
          <p:cNvSpPr/>
          <p:nvPr/>
        </p:nvSpPr>
        <p:spPr>
          <a:xfrm>
            <a:off x="1003563" y="3016463"/>
            <a:ext cx="1508240" cy="1598288"/>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Oval 22">
            <a:extLst>
              <a:ext uri="{FF2B5EF4-FFF2-40B4-BE49-F238E27FC236}">
                <a16:creationId xmlns:a16="http://schemas.microsoft.com/office/drawing/2014/main" id="{B6FEA13D-DDEF-46BF-9FD6-2321D8BF28F9}"/>
              </a:ext>
              <a:ext uri="{C183D7F6-B498-43B3-948B-1728B52AA6E4}">
                <adec:decorative xmlns:adec="http://schemas.microsoft.com/office/drawing/2017/decorative" val="1"/>
              </a:ext>
            </a:extLst>
          </p:cNvPr>
          <p:cNvSpPr/>
          <p:nvPr/>
        </p:nvSpPr>
        <p:spPr>
          <a:xfrm>
            <a:off x="4785115" y="2479947"/>
            <a:ext cx="1326272" cy="1109063"/>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Oval 23">
            <a:extLst>
              <a:ext uri="{FF2B5EF4-FFF2-40B4-BE49-F238E27FC236}">
                <a16:creationId xmlns:a16="http://schemas.microsoft.com/office/drawing/2014/main" id="{C8ED4303-4DBA-4472-B41E-A96F37D0982A}"/>
              </a:ext>
              <a:ext uri="{C183D7F6-B498-43B3-948B-1728B52AA6E4}">
                <adec:decorative xmlns:adec="http://schemas.microsoft.com/office/drawing/2017/decorative" val="1"/>
              </a:ext>
            </a:extLst>
          </p:cNvPr>
          <p:cNvSpPr/>
          <p:nvPr/>
        </p:nvSpPr>
        <p:spPr>
          <a:xfrm>
            <a:off x="6747007" y="2479946"/>
            <a:ext cx="2938123" cy="973649"/>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custDataLst>
      <p:tags r:id="rId1"/>
    </p:custDataLst>
    <p:extLst>
      <p:ext uri="{BB962C8B-B14F-4D97-AF65-F5344CB8AC3E}">
        <p14:creationId xmlns:p14="http://schemas.microsoft.com/office/powerpoint/2010/main" val="631818089"/>
      </p:ext>
    </p:extLst>
  </p:cSld>
  <p:clrMapOvr>
    <a:masterClrMapping/>
  </p:clrMapOvr>
  <mc:AlternateContent xmlns:mc="http://schemas.openxmlformats.org/markup-compatibility/2006" xmlns:p14="http://schemas.microsoft.com/office/powerpoint/2010/main">
    <mc:Choice Requires="p14">
      <p:transition spd="slow" p14:dur="2000" advTm="86801"/>
    </mc:Choice>
    <mc:Fallback xmlns="">
      <p:transition spd="slow" advTm="868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4800" b="1" dirty="0">
                <a:solidFill>
                  <a:srgbClr val="002060"/>
                </a:solidFill>
              </a:rPr>
              <a:t>Concern: </a:t>
            </a:r>
            <a:r>
              <a:rPr lang="en-GB" sz="4400" i="1" dirty="0">
                <a:solidFill>
                  <a:srgbClr val="002060"/>
                </a:solidFill>
              </a:rPr>
              <a:t>Aren’t high frequency words just mainly the function words?  </a:t>
            </a:r>
            <a:endParaRPr lang="en-GB" sz="4800" i="1"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698791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71995" y="0"/>
            <a:ext cx="4517571" cy="1325563"/>
          </a:xfrm>
        </p:spPr>
        <p:txBody>
          <a:bodyPr>
            <a:normAutofit/>
          </a:bodyPr>
          <a:lstStyle/>
          <a:p>
            <a:r>
              <a:rPr lang="en-GB" sz="3200" b="1">
                <a:solidFill>
                  <a:schemeClr val="bg1"/>
                </a:solidFill>
              </a:rPr>
              <a:t>Common concerns</a:t>
            </a:r>
          </a:p>
        </p:txBody>
      </p:sp>
      <p:sp>
        <p:nvSpPr>
          <p:cNvPr id="5" name="TextBox 4"/>
          <p:cNvSpPr txBox="1"/>
          <p:nvPr/>
        </p:nvSpPr>
        <p:spPr>
          <a:xfrm>
            <a:off x="406470" y="1838338"/>
            <a:ext cx="12152357" cy="978729"/>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Aren’t high-frequency words just the ‘function’ words?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they going to be able to talk about anything meaningful?</a:t>
            </a:r>
          </a:p>
        </p:txBody>
      </p:sp>
      <p:sp>
        <p:nvSpPr>
          <p:cNvPr id="6" name="TextBox 5"/>
          <p:cNvSpPr txBox="1"/>
          <p:nvPr/>
        </p:nvSpPr>
        <p:spPr>
          <a:xfrm>
            <a:off x="406470" y="3275502"/>
            <a:ext cx="10770867" cy="4081117"/>
          </a:xfrm>
          <a:prstGeom prst="rect">
            <a:avLst/>
          </a:prstGeom>
          <a:noFill/>
        </p:spPr>
        <p:txBody>
          <a:bodyPr wrap="square" rtlCol="0">
            <a:spAutoFit/>
          </a:bodyPr>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majority of words in top 2000 are nouns, verbs and adjectives</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 much smaller proportion (&lt;5% of the total) is made up of prepositions, conjunctions and articles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Rounded Rectangular Callout 2"/>
          <p:cNvSpPr/>
          <p:nvPr/>
        </p:nvSpPr>
        <p:spPr>
          <a:xfrm>
            <a:off x="8983579" y="239007"/>
            <a:ext cx="2803176" cy="1599331"/>
          </a:xfrm>
          <a:prstGeom prst="wedgeRoundRectCallout">
            <a:avLst>
              <a:gd name="adj1" fmla="val -31585"/>
              <a:gd name="adj2" fmla="val 6588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47.5% nouns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25.1% verbs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16.3% adjectives</a:t>
            </a:r>
          </a:p>
        </p:txBody>
      </p:sp>
      <p:sp>
        <p:nvSpPr>
          <p:cNvPr id="7" name="Rectangle 6">
            <a:extLst>
              <a:ext uri="{FF2B5EF4-FFF2-40B4-BE49-F238E27FC236}">
                <a16:creationId xmlns:a16="http://schemas.microsoft.com/office/drawing/2014/main" id="{BD75C22A-DAA2-4625-B7D7-0D67E353A204}"/>
              </a:ext>
            </a:extLst>
          </p:cNvPr>
          <p:cNvSpPr/>
          <p:nvPr/>
        </p:nvSpPr>
        <p:spPr>
          <a:xfrm>
            <a:off x="3930316" y="5649540"/>
            <a:ext cx="785643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002060"/>
                </a:solidFill>
                <a:effectLst/>
                <a:uLnTx/>
                <a:uFillTx/>
                <a:latin typeface="Century Gothic" panose="020F0302020204030204"/>
                <a:ea typeface="+mn-ea"/>
                <a:cs typeface="+mn-cs"/>
              </a:rPr>
              <a:t>Source: Davies, M. &amp; Davies, K. (2018)</a:t>
            </a:r>
            <a:r>
              <a:rPr kumimoji="0" lang="es-ES" sz="1200" b="0" i="1" u="none" strike="noStrike" kern="1200" cap="none" spc="0" normalizeH="0" baseline="0" noProof="0">
                <a:ln>
                  <a:noFill/>
                </a:ln>
                <a:solidFill>
                  <a:srgbClr val="002060"/>
                </a:solidFill>
                <a:effectLst/>
                <a:uLnTx/>
                <a:uFillTx/>
                <a:latin typeface="Century Gothic" panose="020F0302020204030204"/>
                <a:ea typeface="+mn-ea"/>
                <a:cs typeface="+mn-cs"/>
              </a:rPr>
              <a:t>. A frequency dictionary of Spanish: Core vocabulary for learners </a:t>
            </a:r>
            <a:r>
              <a:rPr kumimoji="0" lang="es-ES" sz="1200" b="0" i="0" u="none" strike="noStrike" kern="1200" cap="none" spc="0" normalizeH="0" baseline="0" noProof="0">
                <a:ln>
                  <a:noFill/>
                </a:ln>
                <a:solidFill>
                  <a:srgbClr val="002060"/>
                </a:solidFill>
                <a:effectLst/>
                <a:uLnTx/>
                <a:uFillTx/>
                <a:latin typeface="Century Gothic" panose="020F0302020204030204"/>
                <a:ea typeface="+mn-ea"/>
                <a:cs typeface="+mn-cs"/>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0813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4800" b="1" dirty="0">
                <a:solidFill>
                  <a:srgbClr val="002060"/>
                </a:solidFill>
              </a:rPr>
              <a:t>Concern: </a:t>
            </a:r>
            <a:r>
              <a:rPr lang="en-GB" sz="4400" i="1" dirty="0">
                <a:solidFill>
                  <a:srgbClr val="002060"/>
                </a:solidFill>
              </a:rPr>
              <a:t>Does this mean teaching completely different words from those we are teaching now?</a:t>
            </a:r>
            <a:endParaRPr lang="en-GB" sz="4800" i="1"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184687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71995" y="0"/>
            <a:ext cx="4517571" cy="1325563"/>
          </a:xfrm>
        </p:spPr>
        <p:txBody>
          <a:bodyPr>
            <a:normAutofit/>
          </a:bodyPr>
          <a:lstStyle/>
          <a:p>
            <a:r>
              <a:rPr lang="en-GB" sz="3200" b="1">
                <a:solidFill>
                  <a:schemeClr val="bg1"/>
                </a:solidFill>
              </a:rPr>
              <a:t>Common concerns</a:t>
            </a:r>
          </a:p>
        </p:txBody>
      </p:sp>
      <p:sp>
        <p:nvSpPr>
          <p:cNvPr id="5" name="TextBox 4"/>
          <p:cNvSpPr txBox="1"/>
          <p:nvPr/>
        </p:nvSpPr>
        <p:spPr>
          <a:xfrm>
            <a:off x="330270" y="1460854"/>
            <a:ext cx="10770867" cy="978729"/>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Does this mean teaching completely different words to those typically taught now? </a:t>
            </a:r>
          </a:p>
        </p:txBody>
      </p:sp>
      <p:sp>
        <p:nvSpPr>
          <p:cNvPr id="6" name="TextBox 5"/>
          <p:cNvSpPr txBox="1"/>
          <p:nvPr/>
        </p:nvSpPr>
        <p:spPr>
          <a:xfrm>
            <a:off x="330270" y="2898018"/>
            <a:ext cx="10770867" cy="4081117"/>
          </a:xfrm>
          <a:prstGeom prst="rect">
            <a:avLst/>
          </a:prstGeom>
          <a:noFill/>
        </p:spPr>
        <p:txBody>
          <a:bodyPr wrap="square" rtlCol="0">
            <a:spAutoFit/>
          </a:bodyPr>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Some of our intuitions about ‘useful’ language seem right!</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But there are also useful words that haven’t been regularly taught before (especially words that are not topic-specific)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721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199797" cy="707849"/>
          </a:xfrm>
        </p:spPr>
        <p:txBody>
          <a:bodyPr>
            <a:normAutofit/>
          </a:bodyPr>
          <a:lstStyle/>
          <a:p>
            <a:r>
              <a:rPr lang="en-GB" sz="3600" b="1" dirty="0">
                <a:solidFill>
                  <a:schemeClr val="bg1"/>
                </a:solidFill>
              </a:rPr>
              <a:t>Identifying issues [1/3]</a:t>
            </a:r>
          </a:p>
        </p:txBody>
      </p:sp>
      <p:sp>
        <p:nvSpPr>
          <p:cNvPr id="9" name="Content Placeholder 2">
            <a:extLst>
              <a:ext uri="{FF2B5EF4-FFF2-40B4-BE49-F238E27FC236}">
                <a16:creationId xmlns:a16="http://schemas.microsoft.com/office/drawing/2014/main" id="{247E8F67-823B-473B-971E-3D4D0D2C7CC5}"/>
              </a:ext>
            </a:extLst>
          </p:cNvPr>
          <p:cNvSpPr>
            <a:spLocks noGrp="1"/>
          </p:cNvSpPr>
          <p:nvPr>
            <p:ph idx="1"/>
          </p:nvPr>
        </p:nvSpPr>
        <p:spPr>
          <a:xfrm>
            <a:off x="838199" y="1553326"/>
            <a:ext cx="11204643" cy="4108247"/>
          </a:xfrm>
        </p:spPr>
        <p:txBody>
          <a:bodyPr anchor="t">
            <a:normAutofit/>
          </a:bodyPr>
          <a:lstStyle/>
          <a:p>
            <a:pPr>
              <a:lnSpc>
                <a:spcPct val="100000"/>
              </a:lnSpc>
            </a:pPr>
            <a:r>
              <a:rPr lang="en-GB" sz="3200" dirty="0"/>
              <a:t>1</a:t>
            </a:r>
            <a:r>
              <a:rPr lang="en-GB" sz="3200" baseline="30000" dirty="0"/>
              <a:t>st</a:t>
            </a:r>
            <a:r>
              <a:rPr lang="en-GB" sz="3200" dirty="0"/>
              <a:t> language - 17,000 hours of exposure by age of four</a:t>
            </a:r>
          </a:p>
          <a:p>
            <a:pPr marL="0" indent="0">
              <a:lnSpc>
                <a:spcPct val="100000"/>
              </a:lnSpc>
              <a:buNone/>
            </a:pPr>
            <a:endParaRPr lang="en-GB" sz="3200" dirty="0"/>
          </a:p>
          <a:p>
            <a:pPr>
              <a:lnSpc>
                <a:spcPct val="100000"/>
              </a:lnSpc>
            </a:pPr>
            <a:r>
              <a:rPr lang="en-GB" sz="3200" dirty="0"/>
              <a:t> 2</a:t>
            </a:r>
            <a:r>
              <a:rPr lang="en-GB" sz="3200" baseline="30000" dirty="0"/>
              <a:t>nd</a:t>
            </a:r>
            <a:r>
              <a:rPr lang="en-GB" sz="3200" dirty="0"/>
              <a:t> language in classroom - 450 hours approx. over five years</a:t>
            </a:r>
          </a:p>
          <a:p>
            <a:pPr marL="0" indent="0">
              <a:lnSpc>
                <a:spcPct val="100000"/>
              </a:lnSpc>
              <a:buNone/>
            </a:pPr>
            <a:endParaRPr lang="en-GB" sz="3200" dirty="0"/>
          </a:p>
          <a:p>
            <a:pPr>
              <a:lnSpc>
                <a:spcPct val="100000"/>
              </a:lnSpc>
            </a:pPr>
            <a:r>
              <a:rPr lang="en-GB" sz="3200" dirty="0"/>
              <a:t> in time-poor classroom context, every moment</a:t>
            </a:r>
            <a:br>
              <a:rPr lang="en-GB" sz="3200" dirty="0"/>
            </a:br>
            <a:r>
              <a:rPr lang="en-GB" sz="3200" dirty="0"/>
              <a:t> of practice counts</a:t>
            </a:r>
          </a:p>
          <a:p>
            <a:pPr>
              <a:lnSpc>
                <a:spcPct val="100000"/>
              </a:lnSpc>
            </a:pPr>
            <a:endParaRPr lang="en-GB" sz="3200" dirty="0"/>
          </a:p>
          <a:p>
            <a:pPr>
              <a:lnSpc>
                <a:spcPct val="100000"/>
              </a:lnSpc>
            </a:pPr>
            <a:endParaRPr lang="en-GB" sz="3200" dirty="0"/>
          </a:p>
        </p:txBody>
      </p:sp>
      <p:sp>
        <p:nvSpPr>
          <p:cNvPr id="10" name="Rectangle 9">
            <a:extLst>
              <a:ext uri="{FF2B5EF4-FFF2-40B4-BE49-F238E27FC236}">
                <a16:creationId xmlns:a16="http://schemas.microsoft.com/office/drawing/2014/main" id="{D968E3B9-A38F-454A-BA86-5C2190D4C97A}"/>
              </a:ext>
            </a:extLst>
          </p:cNvPr>
          <p:cNvSpPr/>
          <p:nvPr/>
        </p:nvSpPr>
        <p:spPr>
          <a:xfrm>
            <a:off x="5991185" y="2038532"/>
            <a:ext cx="605165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Roffwarg</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et al., 1966, cited in Collins &amp; Muñoz, 2016)</a:t>
            </a:r>
          </a:p>
        </p:txBody>
      </p:sp>
      <p:pic>
        <p:nvPicPr>
          <p:cNvPr id="11" name="Picture 10" descr="A picture containing sandglass&#10;&#10;Description automatically generated">
            <a:extLst>
              <a:ext uri="{FF2B5EF4-FFF2-40B4-BE49-F238E27FC236}">
                <a16:creationId xmlns:a16="http://schemas.microsoft.com/office/drawing/2014/main" id="{9B225B99-EF29-4B46-A3CA-8C77F88ABE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2609" y="3396552"/>
            <a:ext cx="1899391" cy="2911642"/>
          </a:xfrm>
          <a:prstGeom prst="rect">
            <a:avLst/>
          </a:prstGeom>
        </p:spPr>
      </p:pic>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animEffect transition="in" filter="fade">
                                      <p:cBhvr>
                                        <p:cTn id="20"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shot of lexical profiler">
            <a:extLst>
              <a:ext uri="{FF2B5EF4-FFF2-40B4-BE49-F238E27FC236}">
                <a16:creationId xmlns:a16="http://schemas.microsoft.com/office/drawing/2014/main" id="{F545561B-CF9B-4AC7-988E-01AADD3473EB}"/>
              </a:ext>
            </a:extLst>
          </p:cNvPr>
          <p:cNvPicPr>
            <a:picLocks noChangeAspect="1"/>
          </p:cNvPicPr>
          <p:nvPr/>
        </p:nvPicPr>
        <p:blipFill rotWithShape="1">
          <a:blip r:embed="rId3"/>
          <a:srcRect b="7134"/>
          <a:stretch/>
        </p:blipFill>
        <p:spPr>
          <a:xfrm>
            <a:off x="82285" y="1153264"/>
            <a:ext cx="12106722" cy="5626677"/>
          </a:xfrm>
          <a:prstGeom prst="rect">
            <a:avLst/>
          </a:prstGeom>
        </p:spPr>
      </p:pic>
      <p:sp>
        <p:nvSpPr>
          <p:cNvPr id="9" name="Oval Callout 4">
            <a:extLst>
              <a:ext uri="{FF2B5EF4-FFF2-40B4-BE49-F238E27FC236}">
                <a16:creationId xmlns:a16="http://schemas.microsoft.com/office/drawing/2014/main" id="{DE4F020D-F3B9-4984-9B30-F0DD160A6858}"/>
              </a:ext>
            </a:extLst>
          </p:cNvPr>
          <p:cNvSpPr>
            <a:spLocks noGrp="1"/>
          </p:cNvSpPr>
          <p:nvPr>
            <p:ph type="title" idx="4294967295"/>
          </p:nvPr>
        </p:nvSpPr>
        <p:spPr>
          <a:xfrm>
            <a:off x="7713579" y="147053"/>
            <a:ext cx="3475789" cy="2152315"/>
          </a:xfrm>
          <a:prstGeom prst="wedgeEllipseCallout">
            <a:avLst/>
          </a:prstGeom>
          <a:solidFill>
            <a:srgbClr val="105076"/>
          </a:solidFill>
          <a:ln w="6350" cap="flat" cmpd="sng" algn="ctr">
            <a:solidFill>
              <a:schemeClr val="bg1"/>
            </a:solidFill>
            <a:prstDash val="solid"/>
            <a:miter lim="800000"/>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Percentage of words in most frequent 2,000 = 83%</a:t>
            </a:r>
          </a:p>
        </p:txBody>
      </p:sp>
      <p:pic>
        <p:nvPicPr>
          <p:cNvPr id="7" name="Picture 6"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5" name="Title 1">
            <a:extLst>
              <a:ext uri="{FF2B5EF4-FFF2-40B4-BE49-F238E27FC236}">
                <a16:creationId xmlns:a16="http://schemas.microsoft.com/office/drawing/2014/main" id="{A490A791-C0AC-C449-94F4-7BEEB9DA530F}"/>
              </a:ext>
            </a:extLst>
          </p:cNvPr>
          <p:cNvSpPr>
            <a:spLocks noGrp="1"/>
          </p:cNvSpPr>
          <p:nvPr>
            <p:ph type="title"/>
          </p:nvPr>
        </p:nvSpPr>
        <p:spPr>
          <a:xfrm>
            <a:off x="82285" y="-248375"/>
            <a:ext cx="5468283" cy="1797067"/>
          </a:xfrm>
        </p:spPr>
        <p:txBody>
          <a:bodyPr>
            <a:normAutofit/>
          </a:bodyPr>
          <a:lstStyle/>
          <a:p>
            <a:r>
              <a:rPr lang="en-GB" sz="2800" b="1" dirty="0">
                <a:solidFill>
                  <a:schemeClr val="bg1"/>
                </a:solidFill>
              </a:rPr>
              <a:t>AQA French GCSE 2018 Reading Higher Tier</a:t>
            </a:r>
            <a:endParaRPr lang="en-GB" sz="2400" b="1" dirty="0">
              <a:solidFill>
                <a:schemeClr val="bg1"/>
              </a:solidFill>
            </a:endParaRPr>
          </a:p>
        </p:txBody>
      </p:sp>
    </p:spTree>
    <p:extLst>
      <p:ext uri="{BB962C8B-B14F-4D97-AF65-F5344CB8AC3E}">
        <p14:creationId xmlns:p14="http://schemas.microsoft.com/office/powerpoint/2010/main" val="413102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rectangle">
            <a:extLst>
              <a:ext uri="{FF2B5EF4-FFF2-40B4-BE49-F238E27FC236}">
                <a16:creationId xmlns:a16="http://schemas.microsoft.com/office/drawing/2014/main" id="{38CF427D-E5BD-4001-8002-09E8AF2678A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8438"/>
            <a:ext cx="6649156" cy="867128"/>
          </a:xfrm>
          <a:prstGeom prst="rect">
            <a:avLst/>
          </a:prstGeom>
        </p:spPr>
      </p:pic>
      <p:sp>
        <p:nvSpPr>
          <p:cNvPr id="2" name="Title 1"/>
          <p:cNvSpPr>
            <a:spLocks noGrp="1"/>
          </p:cNvSpPr>
          <p:nvPr>
            <p:ph type="title"/>
          </p:nvPr>
        </p:nvSpPr>
        <p:spPr>
          <a:xfrm>
            <a:off x="82285" y="16042"/>
            <a:ext cx="6414768" cy="1325563"/>
          </a:xfrm>
        </p:spPr>
        <p:txBody>
          <a:bodyPr>
            <a:normAutofit/>
          </a:bodyPr>
          <a:lstStyle/>
          <a:p>
            <a:r>
              <a:rPr lang="en-GB" sz="2900" b="1" dirty="0">
                <a:solidFill>
                  <a:schemeClr val="bg1"/>
                </a:solidFill>
              </a:rPr>
              <a:t>Adapted text following profiling</a:t>
            </a:r>
          </a:p>
        </p:txBody>
      </p:sp>
      <p:sp>
        <p:nvSpPr>
          <p:cNvPr id="9" name="TextBox 8">
            <a:extLst>
              <a:ext uri="{FF2B5EF4-FFF2-40B4-BE49-F238E27FC236}">
                <a16:creationId xmlns:a16="http://schemas.microsoft.com/office/drawing/2014/main" id="{7DDDB3C4-28FC-3348-98FE-18BE1521F962}"/>
              </a:ext>
            </a:extLst>
          </p:cNvPr>
          <p:cNvSpPr txBox="1"/>
          <p:nvPr/>
        </p:nvSpPr>
        <p:spPr>
          <a:xfrm>
            <a:off x="244825" y="1341605"/>
            <a:ext cx="11702350" cy="42319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s-E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La Cachette - </a:t>
            </a:r>
            <a:r>
              <a:rPr kumimoji="0" lang="fr-FR" sz="2400" b="0" i="0" u="none" strike="noStrike" kern="1200" cap="none" spc="0" normalizeH="0" baseline="0" noProof="0" dirty="0">
                <a:ln>
                  <a:noFill/>
                </a:ln>
                <a:solidFill>
                  <a:srgbClr val="70AD47"/>
                </a:solidFill>
                <a:effectLst/>
                <a:uLnTx/>
                <a:uFillTx/>
                <a:latin typeface="Century Gothic" panose="020F0302020204030204"/>
                <a:ea typeface="+mn-ea"/>
                <a:cs typeface="+mn-cs"/>
              </a:rPr>
              <a:t>Restaurant</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fr-FR" sz="2400" b="0" i="0" u="none" strike="sngStrike" kern="1200" cap="none" spc="0" normalizeH="0" baseline="0" noProof="0" dirty="0">
                <a:ln>
                  <a:noFill/>
                </a:ln>
                <a:solidFill>
                  <a:srgbClr val="105076"/>
                </a:solidFill>
                <a:effectLst/>
                <a:uLnTx/>
                <a:uFillTx/>
                <a:latin typeface="Century Gothic" panose="020F0302020204030204"/>
                <a:ea typeface="+mn-ea"/>
                <a:cs typeface="+mn-cs"/>
              </a:rPr>
              <a:t>sympa</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E46700"/>
                </a:solidFill>
                <a:effectLst/>
                <a:uLnTx/>
                <a:uFillTx/>
                <a:latin typeface="Century Gothic" panose="020F0302020204030204"/>
                <a:ea typeface="+mn-ea"/>
                <a:cs typeface="+mn-cs"/>
              </a:rPr>
              <a:t>accueillant</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qui vient de changer de nom et de propriétaire. Le rapport qualité/prix est plus que satisfaisant et tous les </a:t>
            </a:r>
            <a:r>
              <a:rPr kumimoji="0" lang="fr-FR" sz="2400" b="0" i="0" u="none" strike="noStrike" kern="1200" cap="none" spc="0" normalizeH="0" baseline="0" noProof="0" dirty="0">
                <a:ln>
                  <a:noFill/>
                </a:ln>
                <a:solidFill>
                  <a:srgbClr val="70AD47"/>
                </a:solidFill>
                <a:effectLst/>
                <a:uLnTx/>
                <a:uFillTx/>
                <a:latin typeface="Century Gothic" panose="020F0302020204030204"/>
                <a:ea typeface="+mn-ea"/>
                <a:cs typeface="+mn-cs"/>
              </a:rPr>
              <a:t>plats</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sont préparés avec des produits locaux. La carte des vins est très variée. La </a:t>
            </a:r>
            <a:r>
              <a:rPr kumimoji="0" lang="fr-FR" sz="2400" b="0" i="0" u="none" strike="noStrike" kern="1200" cap="none" spc="0" normalizeH="0" baseline="0" noProof="0" dirty="0">
                <a:ln>
                  <a:noFill/>
                </a:ln>
                <a:solidFill>
                  <a:srgbClr val="70AD47"/>
                </a:solidFill>
                <a:effectLst/>
                <a:uLnTx/>
                <a:uFillTx/>
                <a:latin typeface="Century Gothic" panose="020F0302020204030204"/>
                <a:ea typeface="+mn-ea"/>
                <a:cs typeface="+mn-cs"/>
              </a:rPr>
              <a:t>crêperie</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Ker </a:t>
            </a:r>
            <a:r>
              <a:rPr kumimoji="0" lang="fr-FR" sz="2400" b="0" i="0" u="none" strike="noStrike" kern="1200" cap="none" spc="0" normalizeH="0" baseline="0" noProof="0" dirty="0" err="1">
                <a:ln>
                  <a:noFill/>
                </a:ln>
                <a:solidFill>
                  <a:srgbClr val="105076"/>
                </a:solidFill>
                <a:effectLst/>
                <a:uLnTx/>
                <a:uFillTx/>
                <a:latin typeface="Century Gothic" panose="020F0302020204030204"/>
                <a:ea typeface="+mn-ea"/>
                <a:cs typeface="+mn-cs"/>
              </a:rPr>
              <a:t>Breiz</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 Le service est </a:t>
            </a:r>
            <a:r>
              <a:rPr kumimoji="0" lang="fr-FR" sz="2400" b="0" i="0" u="none" strike="sngStrike" kern="1200" cap="none" spc="0" normalizeH="0" baseline="0" noProof="0" dirty="0">
                <a:ln>
                  <a:noFill/>
                </a:ln>
                <a:solidFill>
                  <a:srgbClr val="105076"/>
                </a:solidFill>
                <a:effectLst/>
                <a:uLnTx/>
                <a:uFillTx/>
                <a:latin typeface="Century Gothic" panose="020F0302020204030204"/>
                <a:ea typeface="+mn-ea"/>
                <a:cs typeface="+mn-cs"/>
              </a:rPr>
              <a:t>impeccable</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E46700"/>
                </a:solidFill>
                <a:effectLst/>
                <a:uLnTx/>
                <a:uFillTx/>
                <a:latin typeface="Century Gothic" panose="020F0302020204030204"/>
                <a:ea typeface="+mn-ea"/>
                <a:cs typeface="+mn-cs"/>
              </a:rPr>
              <a:t>excellent</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et souriant ! </a:t>
            </a:r>
            <a:r>
              <a:rPr kumimoji="0" lang="fr-FR" sz="2400" b="0" i="0" u="none" strike="sngStrike" kern="1200" cap="none" spc="0" normalizeH="0" baseline="0" noProof="0" dirty="0">
                <a:ln>
                  <a:noFill/>
                </a:ln>
                <a:solidFill>
                  <a:srgbClr val="105076"/>
                </a:solidFill>
                <a:effectLst/>
                <a:uLnTx/>
                <a:uFillTx/>
                <a:latin typeface="Century Gothic" panose="020F0302020204030204"/>
                <a:ea typeface="+mn-ea"/>
                <a:cs typeface="+mn-cs"/>
              </a:rPr>
              <a:t>Réservation obligatoire</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E46700"/>
                </a:solidFill>
                <a:effectLst/>
                <a:uLnTx/>
                <a:uFillTx/>
                <a:latin typeface="Century Gothic" panose="020F0302020204030204"/>
                <a:ea typeface="+mn-ea"/>
                <a:cs typeface="+mn-cs"/>
              </a:rPr>
              <a:t>Il faut réserver</a:t>
            </a:r>
            <a:r>
              <a:rPr kumimoji="0" lang="fr-FR" sz="2400" b="0" i="0" u="none" strike="noStrike" kern="1200" cap="none" spc="0" normalizeH="0" baseline="0" noProof="0" dirty="0">
                <a:ln>
                  <a:noFill/>
                </a:ln>
                <a:solidFill>
                  <a:srgbClr val="E46700"/>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si vous souhaitez </a:t>
            </a:r>
            <a:r>
              <a:rPr kumimoji="0" lang="fr-FR" sz="2400" b="0" i="0" u="none" strike="sngStrike" kern="1200" cap="none" spc="0" normalizeH="0" baseline="0" noProof="0" dirty="0">
                <a:ln>
                  <a:noFill/>
                </a:ln>
                <a:solidFill>
                  <a:srgbClr val="105076"/>
                </a:solidFill>
                <a:effectLst/>
                <a:uLnTx/>
                <a:uFillTx/>
                <a:latin typeface="Century Gothic" panose="020F0302020204030204"/>
                <a:ea typeface="+mn-ea"/>
                <a:cs typeface="+mn-cs"/>
              </a:rPr>
              <a:t>goûter</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E46700"/>
                </a:solidFill>
                <a:effectLst/>
                <a:uLnTx/>
                <a:uFillTx/>
                <a:latin typeface="Century Gothic" panose="020F0302020204030204"/>
                <a:ea typeface="+mn-ea"/>
                <a:cs typeface="+mn-cs"/>
              </a:rPr>
              <a:t>manger</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les meilleures galettes de Nantes. Seule petite </a:t>
            </a:r>
            <a:r>
              <a:rPr kumimoji="0" lang="fr-FR" sz="2400" b="0" i="0" u="none" strike="sngStrike" kern="1200" cap="none" spc="0" normalizeH="0" baseline="0" noProof="0" dirty="0">
                <a:ln>
                  <a:noFill/>
                </a:ln>
                <a:solidFill>
                  <a:srgbClr val="105076"/>
                </a:solidFill>
                <a:effectLst/>
                <a:uLnTx/>
                <a:uFillTx/>
                <a:latin typeface="Century Gothic" panose="020F0302020204030204"/>
                <a:ea typeface="+mn-ea"/>
                <a:cs typeface="+mn-cs"/>
              </a:rPr>
              <a:t>déception</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E46700"/>
                </a:solidFill>
                <a:effectLst/>
                <a:uLnTx/>
                <a:uFillTx/>
                <a:latin typeface="Century Gothic" panose="020F0302020204030204"/>
                <a:ea typeface="+mn-ea"/>
                <a:cs typeface="+mn-cs"/>
              </a:rPr>
              <a:t>critique</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 il n’y a pas un grand choix de </a:t>
            </a:r>
            <a:r>
              <a:rPr kumimoji="0" lang="fr-FR" sz="2400" b="0" i="0" u="none" strike="noStrike" kern="1200" cap="none" spc="0" normalizeH="0" baseline="0" noProof="0" dirty="0">
                <a:ln>
                  <a:noFill/>
                </a:ln>
                <a:solidFill>
                  <a:srgbClr val="70AD47"/>
                </a:solidFill>
                <a:effectLst/>
                <a:uLnTx/>
                <a:uFillTx/>
                <a:latin typeface="Century Gothic" panose="020F0302020204030204"/>
                <a:ea typeface="+mn-ea"/>
                <a:cs typeface="+mn-cs"/>
              </a:rPr>
              <a:t>desserts</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fr-FR" sz="2400" b="0" i="0" u="none" strike="sngStrike" kern="1200" cap="none" spc="0" normalizeH="0" baseline="0" noProof="0" dirty="0">
                <a:ln>
                  <a:noFill/>
                </a:ln>
                <a:solidFill>
                  <a:srgbClr val="105076"/>
                </a:solidFill>
                <a:effectLst/>
                <a:uLnTx/>
                <a:uFillTx/>
                <a:latin typeface="Century Gothic" panose="020F0302020204030204"/>
                <a:ea typeface="+mn-ea"/>
                <a:cs typeface="+mn-cs"/>
              </a:rPr>
              <a:t>Prix raisonnables </a:t>
            </a:r>
            <a:r>
              <a:rPr kumimoji="0" lang="fr-FR" sz="2400" b="1" i="0" u="none" strike="noStrike" kern="1200" cap="none" spc="0" normalizeH="0" baseline="0" noProof="0" dirty="0">
                <a:ln>
                  <a:noFill/>
                </a:ln>
                <a:solidFill>
                  <a:srgbClr val="E46700"/>
                </a:solidFill>
                <a:effectLst/>
                <a:uLnTx/>
                <a:uFillTx/>
                <a:latin typeface="Century Gothic" panose="020F0302020204030204"/>
                <a:ea typeface="+mn-ea"/>
                <a:cs typeface="+mn-cs"/>
              </a:rPr>
              <a:t>Pas trop cher</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La bonne auberge - Toujours bon, le gérant toujours </a:t>
            </a:r>
            <a:r>
              <a:rPr kumimoji="0" lang="fr-FR" sz="2400" b="0" i="0" u="none" strike="sngStrike" kern="1200" cap="none" spc="0" normalizeH="0" baseline="0" noProof="0" dirty="0">
                <a:ln>
                  <a:noFill/>
                </a:ln>
                <a:solidFill>
                  <a:srgbClr val="105076"/>
                </a:solidFill>
                <a:effectLst/>
                <a:uLnTx/>
                <a:uFillTx/>
                <a:latin typeface="Century Gothic" panose="020F0302020204030204"/>
                <a:ea typeface="+mn-ea"/>
                <a:cs typeface="+mn-cs"/>
              </a:rPr>
              <a:t>sympa </a:t>
            </a:r>
            <a:r>
              <a:rPr kumimoji="0" lang="fr-FR" sz="2400" b="1" i="0" u="none" strike="noStrike" kern="1200" cap="none" spc="0" normalizeH="0" baseline="0" noProof="0" dirty="0">
                <a:ln>
                  <a:noFill/>
                </a:ln>
                <a:solidFill>
                  <a:srgbClr val="E46700"/>
                </a:solidFill>
                <a:effectLst/>
                <a:uLnTx/>
                <a:uFillTx/>
                <a:latin typeface="Century Gothic" panose="020F0302020204030204"/>
                <a:ea typeface="+mn-ea"/>
                <a:cs typeface="+mn-cs"/>
              </a:rPr>
              <a:t>heureux de vous voir</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pas trop de tables donc on arrive à entendre son partenaire. </a:t>
            </a:r>
            <a:r>
              <a:rPr kumimoji="0" lang="fr-FR" sz="2400" b="0" i="0" u="none" strike="noStrike" kern="1200" cap="none" spc="0" normalizeH="0" baseline="0" noProof="0" dirty="0">
                <a:ln>
                  <a:noFill/>
                </a:ln>
                <a:solidFill>
                  <a:srgbClr val="70AD47"/>
                </a:solidFill>
                <a:effectLst/>
                <a:uLnTx/>
                <a:uFillTx/>
                <a:latin typeface="Century Gothic" panose="020F0302020204030204"/>
                <a:ea typeface="+mn-ea"/>
                <a:cs typeface="+mn-cs"/>
              </a:rPr>
              <a:t>Mention</a:t>
            </a:r>
            <a:r>
              <a:rPr kumimoji="0" lang="fr-FR" sz="2400" b="0" i="0" u="none" strike="noStrike" kern="1200" cap="none" spc="0" normalizeH="0" baseline="0" noProof="0" dirty="0">
                <a:ln>
                  <a:noFill/>
                </a:ln>
                <a:solidFill>
                  <a:srgbClr val="105076"/>
                </a:solidFill>
                <a:effectLst/>
                <a:uLnTx/>
                <a:uFillTx/>
                <a:latin typeface="Century Gothic" panose="020F0302020204030204"/>
                <a:ea typeface="+mn-ea"/>
                <a:cs typeface="+mn-cs"/>
              </a:rPr>
              <a:t> spéciale pour le gigot d’agneau. Les prix sont assez élevés.</a:t>
            </a:r>
            <a:endParaRPr kumimoji="0" lang="en-GB" sz="2400" b="0" i="0" u="none" strike="noStrike" kern="1200" cap="none" spc="0" normalizeH="0" baseline="0" noProof="0" dirty="0">
              <a:ln>
                <a:noFill/>
              </a:ln>
              <a:solidFill>
                <a:srgbClr val="105076"/>
              </a:solidFill>
              <a:effectLst/>
              <a:uLnTx/>
              <a:uFillTx/>
              <a:latin typeface="Century Gothic" panose="020F0302020204030204"/>
              <a:ea typeface="+mn-ea"/>
              <a:cs typeface="+mn-cs"/>
            </a:endParaRPr>
          </a:p>
        </p:txBody>
      </p:sp>
      <p:sp>
        <p:nvSpPr>
          <p:cNvPr id="8" name="Oval Callout 4">
            <a:extLst>
              <a:ext uri="{FF2B5EF4-FFF2-40B4-BE49-F238E27FC236}">
                <a16:creationId xmlns:a16="http://schemas.microsoft.com/office/drawing/2014/main" id="{325D8D45-1748-F04C-9968-8A58CD401809}"/>
              </a:ext>
            </a:extLst>
          </p:cNvPr>
          <p:cNvSpPr txBox="1">
            <a:spLocks/>
          </p:cNvSpPr>
          <p:nvPr/>
        </p:nvSpPr>
        <p:spPr>
          <a:xfrm>
            <a:off x="8171782" y="33323"/>
            <a:ext cx="3943684" cy="2245895"/>
          </a:xfrm>
          <a:prstGeom prst="wedgeEllipseCallout">
            <a:avLst>
              <a:gd name="adj1" fmla="val -73861"/>
              <a:gd name="adj2" fmla="val -1451"/>
            </a:avLst>
          </a:prstGeom>
          <a:solidFill>
            <a:srgbClr val="105076"/>
          </a:solidFill>
          <a:ln w="6350" cap="flat" cmpd="sng" algn="ctr">
            <a:solidFill>
              <a:schemeClr val="bg1"/>
            </a:solidFill>
            <a:prstDash val="solid"/>
            <a:miter lim="800000"/>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a:ea typeface="+mn-ea"/>
                <a:cs typeface="+mn-cs"/>
              </a:rPr>
              <a:t>With changes and glossing</a:t>
            </a:r>
            <a:br>
              <a:rPr kumimoji="0" lang="en-US" sz="2800" b="0" i="0" u="none" strike="noStrike" kern="1200" cap="none" spc="0" normalizeH="0" baseline="0" noProof="0" dirty="0">
                <a:ln>
                  <a:noFill/>
                </a:ln>
                <a:solidFill>
                  <a:prstClr val="white"/>
                </a:solidFill>
                <a:effectLst/>
                <a:uLnTx/>
                <a:uFillTx/>
                <a:latin typeface="Century Gothic"/>
                <a:ea typeface="+mn-ea"/>
                <a:cs typeface="+mn-cs"/>
              </a:rPr>
            </a:br>
            <a:r>
              <a:rPr kumimoji="0" lang="en-US" sz="2800" b="0" i="0" u="none" strike="noStrike" kern="1200" cap="none" spc="0" normalizeH="0" baseline="0" noProof="0" dirty="0">
                <a:ln>
                  <a:noFill/>
                </a:ln>
                <a:solidFill>
                  <a:prstClr val="white"/>
                </a:solidFill>
                <a:effectLst/>
                <a:uLnTx/>
                <a:uFillTx/>
                <a:latin typeface="Century Gothic"/>
                <a:ea typeface="+mn-ea"/>
                <a:cs typeface="+mn-cs"/>
              </a:rPr>
              <a:t>91%</a:t>
            </a:r>
          </a:p>
        </p:txBody>
      </p:sp>
      <p:sp>
        <p:nvSpPr>
          <p:cNvPr id="10" name="TextBox 9">
            <a:extLst>
              <a:ext uri="{FF2B5EF4-FFF2-40B4-BE49-F238E27FC236}">
                <a16:creationId xmlns:a16="http://schemas.microsoft.com/office/drawing/2014/main" id="{810DAEF4-4F0C-3347-9337-A2BDA7B2D111}"/>
              </a:ext>
            </a:extLst>
          </p:cNvPr>
          <p:cNvSpPr txBox="1"/>
          <p:nvPr/>
        </p:nvSpPr>
        <p:spPr>
          <a:xfrm>
            <a:off x="7423686" y="5108630"/>
            <a:ext cx="4344736" cy="1569660"/>
          </a:xfrm>
          <a:prstGeom prst="rect">
            <a:avLst/>
          </a:prstGeom>
          <a:solidFill>
            <a:schemeClr val="accent1">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05076"/>
                </a:solidFill>
                <a:effectLst/>
                <a:uLnTx/>
                <a:uFillTx/>
                <a:latin typeface="Century Gothic"/>
                <a:ea typeface="+mn-ea"/>
                <a:cs typeface="+mn-cs"/>
              </a:rPr>
              <a:t>Glossed: vins, </a:t>
            </a:r>
            <a:r>
              <a:rPr kumimoji="0" lang="en-US" sz="2000" b="0" i="0" u="none" strike="noStrike" kern="1200" cap="none" spc="0" normalizeH="0" baseline="0" noProof="0" dirty="0" err="1">
                <a:ln>
                  <a:noFill/>
                </a:ln>
                <a:solidFill>
                  <a:srgbClr val="105076"/>
                </a:solidFill>
                <a:effectLst/>
                <a:uLnTx/>
                <a:uFillTx/>
                <a:latin typeface="Century Gothic"/>
                <a:ea typeface="+mn-ea"/>
                <a:cs typeface="+mn-cs"/>
              </a:rPr>
              <a:t>galettes</a:t>
            </a:r>
            <a:r>
              <a:rPr kumimoji="0" lang="en-US" sz="2000" b="0" i="0" u="none" strike="noStrike" kern="1200" cap="none" spc="0" normalizeH="0" baseline="0" noProof="0" dirty="0">
                <a:ln>
                  <a:noFill/>
                </a:ln>
                <a:solidFill>
                  <a:srgbClr val="105076"/>
                </a:solidFill>
                <a:effectLst/>
                <a:uLnTx/>
                <a:uFillTx/>
                <a:latin typeface="Century Gothic"/>
                <a:ea typeface="+mn-ea"/>
                <a:cs typeface="+mn-cs"/>
              </a:rPr>
              <a:t>, gigot </a:t>
            </a:r>
            <a:r>
              <a:rPr kumimoji="0" lang="en-US" sz="2000" b="0" i="0" u="none" strike="noStrike" kern="1200" cap="none" spc="0" normalizeH="0" baseline="0" noProof="0" dirty="0" err="1">
                <a:ln>
                  <a:noFill/>
                </a:ln>
                <a:solidFill>
                  <a:srgbClr val="105076"/>
                </a:solidFill>
                <a:effectLst/>
                <a:uLnTx/>
                <a:uFillTx/>
                <a:latin typeface="Century Gothic"/>
                <a:ea typeface="+mn-ea"/>
                <a:cs typeface="+mn-cs"/>
              </a:rPr>
              <a:t>d’agneau</a:t>
            </a:r>
            <a:r>
              <a:rPr kumimoji="0" lang="en-US" sz="2000" b="0" i="0" u="none" strike="noStrike" kern="1200" cap="none" spc="0" normalizeH="0" baseline="0" noProof="0" dirty="0">
                <a:ln>
                  <a:noFill/>
                </a:ln>
                <a:solidFill>
                  <a:srgbClr val="105076"/>
                </a:solidFill>
                <a:effectLst/>
                <a:uLnTx/>
                <a:uFillTx/>
                <a:latin typeface="Century Gothic"/>
                <a:ea typeface="+mn-ea"/>
                <a:cs typeface="+mn-cs"/>
              </a:rPr>
              <a:t>, plats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05076"/>
                </a:solidFill>
                <a:effectLst/>
                <a:uLnTx/>
                <a:uFillTx/>
                <a:latin typeface="Century Gothic"/>
                <a:ea typeface="+mn-ea"/>
                <a:cs typeface="+mn-cs"/>
              </a:rPr>
              <a:t>Plus: desserts, restaurant, </a:t>
            </a:r>
            <a:r>
              <a:rPr kumimoji="0" lang="en-US" sz="2000" b="0" i="0" u="none" strike="noStrike" kern="1200" cap="none" spc="0" normalizeH="0" baseline="0" noProof="0" dirty="0" err="1">
                <a:ln>
                  <a:noFill/>
                </a:ln>
                <a:solidFill>
                  <a:srgbClr val="105076"/>
                </a:solidFill>
                <a:effectLst/>
                <a:uLnTx/>
                <a:uFillTx/>
                <a:latin typeface="Century Gothic"/>
                <a:ea typeface="+mn-ea"/>
                <a:cs typeface="+mn-cs"/>
              </a:rPr>
              <a:t>crêperie</a:t>
            </a:r>
            <a:r>
              <a:rPr kumimoji="0" lang="en-US" sz="2000" b="0" i="0" u="none" strike="noStrike" kern="1200" cap="none" spc="0" normalizeH="0" baseline="0" noProof="0" dirty="0">
                <a:ln>
                  <a:noFill/>
                </a:ln>
                <a:solidFill>
                  <a:srgbClr val="105076"/>
                </a:solidFill>
                <a:effectLst/>
                <a:uLnTx/>
                <a:uFillTx/>
                <a:latin typeface="Century Gothic"/>
                <a:ea typeface="+mn-ea"/>
                <a:cs typeface="+mn-cs"/>
              </a:rPr>
              <a:t>, mention </a:t>
            </a:r>
            <a:r>
              <a:rPr kumimoji="0" lang="en-US" sz="1600" b="0" i="0" u="none" strike="noStrike" kern="1200" cap="none" spc="0" normalizeH="0" baseline="0" noProof="0" dirty="0">
                <a:ln>
                  <a:noFill/>
                </a:ln>
                <a:solidFill>
                  <a:srgbClr val="105076"/>
                </a:solidFill>
                <a:effectLst/>
                <a:uLnTx/>
                <a:uFillTx/>
                <a:latin typeface="Century Gothic"/>
                <a:ea typeface="+mn-ea"/>
                <a:cs typeface="+mn-cs"/>
              </a:rPr>
              <a:t>(if no cognates can be added)</a:t>
            </a:r>
            <a:endParaRPr kumimoji="0" lang="en-US" sz="2000" b="0" i="0" u="none" strike="noStrike" kern="1200" cap="none" spc="0" normalizeH="0" baseline="0" noProof="0" dirty="0">
              <a:ln>
                <a:noFill/>
              </a:ln>
              <a:solidFill>
                <a:srgbClr val="105076"/>
              </a:solidFill>
              <a:effectLst/>
              <a:uLnTx/>
              <a:uFillTx/>
              <a:latin typeface="Century Gothic"/>
              <a:ea typeface="+mn-ea"/>
              <a:cs typeface="+mn-cs"/>
            </a:endParaRPr>
          </a:p>
        </p:txBody>
      </p:sp>
    </p:spTree>
    <p:custDataLst>
      <p:tags r:id="rId1"/>
    </p:custDataLst>
    <p:extLst>
      <p:ext uri="{BB962C8B-B14F-4D97-AF65-F5344CB8AC3E}">
        <p14:creationId xmlns:p14="http://schemas.microsoft.com/office/powerpoint/2010/main" val="3986952503"/>
      </p:ext>
    </p:extLst>
  </p:cSld>
  <p:clrMapOvr>
    <a:masterClrMapping/>
  </p:clrMapOvr>
  <mc:AlternateContent xmlns:mc="http://schemas.openxmlformats.org/markup-compatibility/2006" xmlns:p14="http://schemas.microsoft.com/office/powerpoint/2010/main">
    <mc:Choice Requires="p14">
      <p:transition spd="slow" p14:dur="2000" advTm="206433"/>
    </mc:Choice>
    <mc:Fallback xmlns="">
      <p:transition spd="slow" advTm="206433"/>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4800" b="1" dirty="0">
                <a:solidFill>
                  <a:srgbClr val="002060"/>
                </a:solidFill>
              </a:rPr>
              <a:t>Concern: </a:t>
            </a:r>
            <a:r>
              <a:rPr lang="en-GB" sz="4400" i="1" dirty="0">
                <a:solidFill>
                  <a:srgbClr val="002060"/>
                </a:solidFill>
              </a:rPr>
              <a:t>Don’t high frequency words depend on which corpus you use?</a:t>
            </a:r>
            <a:endParaRPr lang="en-GB" sz="4800" i="1"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186503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71995" y="0"/>
            <a:ext cx="4517571" cy="1325563"/>
          </a:xfrm>
        </p:spPr>
        <p:txBody>
          <a:bodyPr>
            <a:normAutofit/>
          </a:bodyPr>
          <a:lstStyle/>
          <a:p>
            <a:r>
              <a:rPr lang="en-GB" sz="3200" b="1">
                <a:solidFill>
                  <a:schemeClr val="bg1"/>
                </a:solidFill>
              </a:rPr>
              <a:t>Common concerns</a:t>
            </a:r>
          </a:p>
        </p:txBody>
      </p:sp>
      <p:sp>
        <p:nvSpPr>
          <p:cNvPr id="5" name="TextBox 4"/>
          <p:cNvSpPr txBox="1"/>
          <p:nvPr/>
        </p:nvSpPr>
        <p:spPr>
          <a:xfrm>
            <a:off x="490691" y="1622426"/>
            <a:ext cx="12152357" cy="53553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Don’t the most highly frequent words depend on which corpus you use?</a:t>
            </a:r>
          </a:p>
        </p:txBody>
      </p:sp>
      <p:sp>
        <p:nvSpPr>
          <p:cNvPr id="6" name="TextBox 5"/>
          <p:cNvSpPr txBox="1"/>
          <p:nvPr/>
        </p:nvSpPr>
        <p:spPr>
          <a:xfrm>
            <a:off x="490691" y="2454820"/>
            <a:ext cx="11030749" cy="4081117"/>
          </a:xfrm>
          <a:prstGeom prst="rect">
            <a:avLst/>
          </a:prstGeom>
          <a:noFill/>
        </p:spPr>
        <p:txBody>
          <a:bodyPr wrap="square" rtlCol="0">
            <a:spAutoFit/>
          </a:bodyPr>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comparisons of different corpora suggest significant overlap</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E.g. German web 2013 (deTenTen13) shares </a:t>
            </a: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81% </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of the 2000 most frequent words in Jones &amp; Tschirner (2019).</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4888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4800" b="1" dirty="0">
                <a:solidFill>
                  <a:srgbClr val="002060"/>
                </a:solidFill>
              </a:rPr>
              <a:t>Concern: </a:t>
            </a:r>
            <a:r>
              <a:rPr lang="en-GB" sz="4400" i="1" dirty="0">
                <a:solidFill>
                  <a:srgbClr val="002060"/>
                </a:solidFill>
              </a:rPr>
              <a:t>Shouldn’t they be learning more words not fewer?</a:t>
            </a:r>
            <a:endParaRPr lang="en-GB" sz="4800" i="1"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472196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rectangle">
            <a:extLst>
              <a:ext uri="{FF2B5EF4-FFF2-40B4-BE49-F238E27FC236}">
                <a16:creationId xmlns:a16="http://schemas.microsoft.com/office/drawing/2014/main" id="{53879A8D-0AF5-4E13-AEEE-D293C789F48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254333"/>
            <a:ext cx="9320795" cy="867128"/>
          </a:xfrm>
        </p:spPr>
        <p:txBody>
          <a:bodyPr>
            <a:normAutofit/>
          </a:bodyPr>
          <a:lstStyle/>
          <a:p>
            <a:r>
              <a:rPr lang="en-GB" sz="3200" b="1" dirty="0">
                <a:solidFill>
                  <a:schemeClr val="bg1"/>
                </a:solidFill>
              </a:rPr>
              <a:t>Common concerns</a:t>
            </a:r>
          </a:p>
        </p:txBody>
      </p:sp>
      <p:sp>
        <p:nvSpPr>
          <p:cNvPr id="9" name="TextBox 8">
            <a:extLst>
              <a:ext uri="{FF2B5EF4-FFF2-40B4-BE49-F238E27FC236}">
                <a16:creationId xmlns:a16="http://schemas.microsoft.com/office/drawing/2014/main" id="{7DDDB3C4-28FC-3348-98FE-18BE1521F962}"/>
              </a:ext>
            </a:extLst>
          </p:cNvPr>
          <p:cNvSpPr txBox="1"/>
          <p:nvPr/>
        </p:nvSpPr>
        <p:spPr>
          <a:xfrm>
            <a:off x="489650" y="2441368"/>
            <a:ext cx="11702350"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Can </a:t>
            </a:r>
            <a:r>
              <a:rPr kumimoji="0" lang="en-GB" sz="2400" b="0" i="1" u="none" strike="noStrike" kern="1200" cap="none" spc="0" normalizeH="0" baseline="0" noProof="0" dirty="0">
                <a:ln>
                  <a:noFill/>
                </a:ln>
                <a:solidFill>
                  <a:srgbClr val="002060"/>
                </a:solidFill>
                <a:effectLst/>
                <a:uLnTx/>
                <a:uFillTx/>
                <a:latin typeface="Century Gothic" panose="020F0302020204030204"/>
                <a:ea typeface="+mn-ea"/>
                <a:cs typeface="+mn-cs"/>
              </a:rPr>
              <a:t>pass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 GCSE with…(receptive knowledge)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852 words by year 11 (Milton, 2006)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564 words by year 11 (David, 2008)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NCELP curriculum design suggests: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With systematic revisiting &amp; active practice over 5 years (approx. 450 hours): </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approx. 364 words per year * 5 years (minus one term in year 11) </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1699 words, if all are retained and can be both understood </a:t>
            </a:r>
            <a:r>
              <a:rPr kumimoji="0" lang="en-GB" sz="2400" b="0" i="1" u="none" strike="noStrike" kern="1200" cap="none" spc="0" normalizeH="0" baseline="0" noProof="0" dirty="0">
                <a:ln>
                  <a:noFill/>
                </a:ln>
                <a:solidFill>
                  <a:srgbClr val="002060"/>
                </a:solidFill>
                <a:effectLst/>
                <a:uLnTx/>
                <a:uFillTx/>
                <a:latin typeface="Century Gothic" panose="020F0302020204030204"/>
                <a:ea typeface="+mn-ea"/>
                <a:cs typeface="+mn-cs"/>
              </a:rPr>
              <a:t>and produced</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15BCE25-2E6E-4BF3-A054-A9E07874F50B}"/>
              </a:ext>
            </a:extLst>
          </p:cNvPr>
          <p:cNvSpPr txBox="1"/>
          <p:nvPr/>
        </p:nvSpPr>
        <p:spPr>
          <a:xfrm>
            <a:off x="489650" y="1350678"/>
            <a:ext cx="12152357" cy="936218"/>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Are 1200 and 1700 enough words?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Shouldn’t students be learning way more words than this?</a:t>
            </a:r>
          </a:p>
        </p:txBody>
      </p:sp>
    </p:spTree>
    <p:custDataLst>
      <p:tags r:id="rId1"/>
    </p:custDataLst>
    <p:extLst>
      <p:ext uri="{BB962C8B-B14F-4D97-AF65-F5344CB8AC3E}">
        <p14:creationId xmlns:p14="http://schemas.microsoft.com/office/powerpoint/2010/main" val="1484408477"/>
      </p:ext>
    </p:extLst>
  </p:cSld>
  <p:clrMapOvr>
    <a:masterClrMapping/>
  </p:clrMapOvr>
  <mc:AlternateContent xmlns:mc="http://schemas.openxmlformats.org/markup-compatibility/2006" xmlns:p14="http://schemas.microsoft.com/office/powerpoint/2010/main">
    <mc:Choice Requires="p14">
      <p:transition spd="slow" p14:dur="2000" advTm="206433"/>
    </mc:Choice>
    <mc:Fallback xmlns="">
      <p:transition spd="slow" advTm="2064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Phonics</a:t>
            </a:r>
            <a:endParaRPr lang="en-GB" sz="3200" b="1" dirty="0">
              <a:solidFill>
                <a:schemeClr val="bg1"/>
              </a:solidFill>
            </a:endParaRPr>
          </a:p>
        </p:txBody>
      </p:sp>
      <p:sp>
        <p:nvSpPr>
          <p:cNvPr id="8" name="TextBox 7"/>
          <p:cNvSpPr txBox="1"/>
          <p:nvPr/>
        </p:nvSpPr>
        <p:spPr>
          <a:xfrm>
            <a:off x="490691" y="1768862"/>
            <a:ext cx="11426989" cy="4081117"/>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GB" sz="2400" dirty="0">
                <a:solidFill>
                  <a:srgbClr val="002060"/>
                </a:solidFill>
                <a:latin typeface="Century Gothic" panose="020B0502020202020204" pitchFamily="34" charset="0"/>
              </a:rPr>
              <a:t>explicit teaching of the key sound-spelling correspondences (SSCs)</a:t>
            </a:r>
          </a:p>
          <a:p>
            <a:pPr marL="342900" indent="-342900">
              <a:lnSpc>
                <a:spcPct val="120000"/>
              </a:lnSpc>
              <a:buFont typeface="Arial" panose="020B0604020202020204" pitchFamily="34" charset="0"/>
              <a:buChar char="•"/>
            </a:pPr>
            <a:endParaRPr lang="en-GB" sz="2400" dirty="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dirty="0">
                <a:solidFill>
                  <a:srgbClr val="002060"/>
                </a:solidFill>
                <a:latin typeface="Century Gothic" panose="020B0502020202020204" pitchFamily="34" charset="0"/>
              </a:rPr>
              <a:t>improves ability to accurately sound out unknown words</a:t>
            </a:r>
          </a:p>
          <a:p>
            <a:pPr marL="342900" indent="-342900">
              <a:lnSpc>
                <a:spcPct val="120000"/>
              </a:lnSpc>
              <a:buFont typeface="Arial" panose="020B0604020202020204" pitchFamily="34" charset="0"/>
              <a:buChar char="•"/>
            </a:pPr>
            <a:endParaRPr lang="en-GB" sz="2400" dirty="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dirty="0">
                <a:solidFill>
                  <a:srgbClr val="002060"/>
                </a:solidFill>
                <a:latin typeface="Century Gothic" panose="020B0502020202020204" pitchFamily="34" charset="0"/>
              </a:rPr>
              <a:t>positively associated with motivation and confidence in spoken and written production</a:t>
            </a:r>
          </a:p>
          <a:p>
            <a:pPr marL="342900" indent="-342900">
              <a:lnSpc>
                <a:spcPct val="120000"/>
              </a:lnSpc>
              <a:buFont typeface="Arial" panose="020B0604020202020204" pitchFamily="34" charset="0"/>
              <a:buChar char="•"/>
            </a:pPr>
            <a:endParaRPr lang="en-GB" sz="2400" dirty="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pPr>
            <a:r>
              <a:rPr lang="en-GB" sz="2400" dirty="0">
                <a:solidFill>
                  <a:srgbClr val="002060"/>
                </a:solidFill>
                <a:latin typeface="Century Gothic" panose="020B0502020202020204" pitchFamily="34" charset="0"/>
              </a:rPr>
              <a:t>supports errorless learning (accurate representation of the language from first exposure)</a:t>
            </a:r>
          </a:p>
        </p:txBody>
      </p:sp>
    </p:spTree>
    <p:extLst>
      <p:ext uri="{BB962C8B-B14F-4D97-AF65-F5344CB8AC3E}">
        <p14:creationId xmlns:p14="http://schemas.microsoft.com/office/powerpoint/2010/main" val="24136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13053"/>
            <a:ext cx="10515600" cy="1325563"/>
          </a:xfrm>
        </p:spPr>
        <p:txBody>
          <a:bodyPr>
            <a:normAutofit/>
          </a:bodyPr>
          <a:lstStyle/>
          <a:p>
            <a:r>
              <a:rPr lang="en-GB" sz="4000" b="1" dirty="0">
                <a:solidFill>
                  <a:schemeClr val="bg1"/>
                </a:solidFill>
              </a:rPr>
              <a:t>Summing up</a:t>
            </a:r>
          </a:p>
        </p:txBody>
      </p:sp>
      <p:sp>
        <p:nvSpPr>
          <p:cNvPr id="6" name="TextBox 5"/>
          <p:cNvSpPr txBox="1"/>
          <p:nvPr/>
        </p:nvSpPr>
        <p:spPr>
          <a:xfrm>
            <a:off x="467831" y="1338616"/>
            <a:ext cx="11442229" cy="4893647"/>
          </a:xfrm>
          <a:prstGeom prst="rect">
            <a:avLst/>
          </a:prstGeom>
          <a:noFill/>
        </p:spPr>
        <p:txBody>
          <a:bodyPr wrap="square" rtlCol="0">
            <a:spAutoFit/>
          </a:bodyPr>
          <a:lstStyle/>
          <a:p>
            <a:r>
              <a:rPr lang="en-GB" sz="2400">
                <a:solidFill>
                  <a:srgbClr val="002060"/>
                </a:solidFill>
                <a:latin typeface="Century Gothic" panose="020B0502020202020204" pitchFamily="34" charset="0"/>
              </a:rPr>
              <a:t>Five questions for SOW evaluation:</a:t>
            </a:r>
          </a:p>
          <a:p>
            <a:endParaRPr lang="en-GB" sz="2400">
              <a:solidFill>
                <a:srgbClr val="002060"/>
              </a:solidFill>
              <a:latin typeface="Century Gothic" panose="020B0502020202020204" pitchFamily="34" charset="0"/>
            </a:endParaRPr>
          </a:p>
          <a:p>
            <a:pPr marL="342900" indent="-342900">
              <a:buFont typeface="Arial" panose="020B0604020202020204" pitchFamily="34" charset="0"/>
              <a:buChar char="•"/>
            </a:pPr>
            <a:r>
              <a:rPr lang="en-GB" sz="2400">
                <a:solidFill>
                  <a:srgbClr val="002060"/>
                </a:solidFill>
                <a:latin typeface="Century Gothic" panose="020B0502020202020204" pitchFamily="34" charset="0"/>
              </a:rPr>
              <a:t>What is ‘driving’ the choice of the language and order of teaching?</a:t>
            </a:r>
          </a:p>
          <a:p>
            <a:pPr marL="342900" indent="-342900">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buFont typeface="Arial" panose="020B0604020202020204" pitchFamily="34" charset="0"/>
              <a:buChar char="•"/>
            </a:pPr>
            <a:r>
              <a:rPr lang="en-GB" sz="2400">
                <a:solidFill>
                  <a:srgbClr val="002060"/>
                </a:solidFill>
                <a:latin typeface="Century Gothic" panose="020B0502020202020204" pitchFamily="34" charset="0"/>
              </a:rPr>
              <a:t>When is each </a:t>
            </a:r>
            <a:r>
              <a:rPr lang="en-GB" sz="2400" b="1" i="1">
                <a:solidFill>
                  <a:srgbClr val="002060"/>
                </a:solidFill>
                <a:latin typeface="Century Gothic" panose="020B0502020202020204" pitchFamily="34" charset="0"/>
              </a:rPr>
              <a:t>grammar</a:t>
            </a:r>
            <a:r>
              <a:rPr lang="en-GB" sz="2400">
                <a:solidFill>
                  <a:srgbClr val="002060"/>
                </a:solidFill>
                <a:latin typeface="Century Gothic" panose="020B0502020202020204" pitchFamily="34" charset="0"/>
              </a:rPr>
              <a:t> feature taught and why then – what is the rationale for the sequencing? </a:t>
            </a:r>
          </a:p>
          <a:p>
            <a:pPr marL="342900" indent="-342900">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buFont typeface="Arial" panose="020B0604020202020204" pitchFamily="34" charset="0"/>
              <a:buChar char="•"/>
            </a:pPr>
            <a:r>
              <a:rPr lang="en-GB" sz="2400">
                <a:solidFill>
                  <a:srgbClr val="002060"/>
                </a:solidFill>
                <a:latin typeface="Century Gothic" panose="020B0502020202020204" pitchFamily="34" charset="0"/>
              </a:rPr>
              <a:t>Is the </a:t>
            </a:r>
            <a:r>
              <a:rPr lang="en-GB" sz="2400" b="1" i="1">
                <a:solidFill>
                  <a:srgbClr val="002060"/>
                </a:solidFill>
                <a:latin typeface="Century Gothic" panose="020B0502020202020204" pitchFamily="34" charset="0"/>
              </a:rPr>
              <a:t>vocabulary</a:t>
            </a:r>
            <a:r>
              <a:rPr lang="en-GB" sz="2400">
                <a:solidFill>
                  <a:srgbClr val="002060"/>
                </a:solidFill>
                <a:latin typeface="Century Gothic" panose="020B0502020202020204" pitchFamily="34" charset="0"/>
              </a:rPr>
              <a:t> highly frequent? How is the frequency known?</a:t>
            </a:r>
          </a:p>
          <a:p>
            <a:pPr marL="342900" indent="-342900">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buFont typeface="Arial" panose="020B0604020202020204" pitchFamily="34" charset="0"/>
              <a:buChar char="•"/>
            </a:pPr>
            <a:r>
              <a:rPr lang="en-GB" sz="2400">
                <a:solidFill>
                  <a:srgbClr val="002060"/>
                </a:solidFill>
                <a:latin typeface="Century Gothic" panose="020B0502020202020204" pitchFamily="34" charset="0"/>
              </a:rPr>
              <a:t>Is there explicit </a:t>
            </a:r>
            <a:r>
              <a:rPr lang="en-GB" sz="2400" b="1" i="1">
                <a:solidFill>
                  <a:srgbClr val="002060"/>
                </a:solidFill>
                <a:latin typeface="Century Gothic" panose="020B0502020202020204" pitchFamily="34" charset="0"/>
              </a:rPr>
              <a:t>phonics</a:t>
            </a:r>
            <a:r>
              <a:rPr lang="en-GB" sz="2400">
                <a:solidFill>
                  <a:srgbClr val="002060"/>
                </a:solidFill>
                <a:latin typeface="Century Gothic" panose="020B0502020202020204" pitchFamily="34" charset="0"/>
              </a:rPr>
              <a:t> teaching? Which SSC are taught and why?</a:t>
            </a:r>
          </a:p>
          <a:p>
            <a:pPr marL="342900" indent="-342900">
              <a:buFont typeface="Arial" panose="020B0604020202020204" pitchFamily="34" charset="0"/>
              <a:buChar char="•"/>
            </a:pPr>
            <a:endParaRPr lang="en-GB" sz="2400">
              <a:solidFill>
                <a:srgbClr val="002060"/>
              </a:solidFill>
              <a:latin typeface="Century Gothic" panose="020B0502020202020204" pitchFamily="34" charset="0"/>
            </a:endParaRPr>
          </a:p>
          <a:p>
            <a:pPr marL="342900" indent="-342900">
              <a:buFont typeface="Arial" panose="020B0604020202020204" pitchFamily="34" charset="0"/>
              <a:buChar char="•"/>
            </a:pPr>
            <a:r>
              <a:rPr lang="en-GB" sz="2400">
                <a:solidFill>
                  <a:srgbClr val="002060"/>
                </a:solidFill>
                <a:latin typeface="Century Gothic" panose="020B0502020202020204" pitchFamily="34" charset="0"/>
              </a:rPr>
              <a:t>How often is each language feature re-visited? Is it practised in both comprehension and production?</a:t>
            </a:r>
            <a:endParaRPr lang="en-GB" sz="2400" dirty="0">
              <a:solidFill>
                <a:srgbClr val="002060"/>
              </a:solidFill>
              <a:latin typeface="Century Gothic" panose="020B0502020202020204" pitchFamily="34" charset="0"/>
            </a:endParaRPr>
          </a:p>
        </p:txBody>
      </p:sp>
      <p:sp>
        <p:nvSpPr>
          <p:cNvPr id="3" name="Rectangle 2"/>
          <p:cNvSpPr/>
          <p:nvPr/>
        </p:nvSpPr>
        <p:spPr>
          <a:xfrm>
            <a:off x="7571740" y="253373"/>
            <a:ext cx="4338320" cy="954107"/>
          </a:xfrm>
          <a:prstGeom prst="rect">
            <a:avLst/>
          </a:prstGeom>
        </p:spPr>
        <p:txBody>
          <a:bodyPr wrap="square">
            <a:spAutoFit/>
          </a:bodyPr>
          <a:lstStyle/>
          <a:p>
            <a:r>
              <a:rPr lang="en-GB" sz="2000" b="1" dirty="0">
                <a:solidFill>
                  <a:srgbClr val="002060"/>
                </a:solidFill>
              </a:rPr>
              <a:t>Full SOW evaluation doc here!</a:t>
            </a:r>
            <a:endParaRPr lang="en-GB" sz="2000" b="1" dirty="0">
              <a:solidFill>
                <a:srgbClr val="002060"/>
              </a:solidFill>
              <a:hlinkClick r:id="rId4"/>
            </a:endParaRPr>
          </a:p>
          <a:p>
            <a:r>
              <a:rPr lang="en-GB" dirty="0">
                <a:hlinkClick r:id="rId4"/>
              </a:rPr>
              <a:t>https://resources.ncelp.org/concern/resources/p2676v62m?locale=en</a:t>
            </a:r>
            <a:r>
              <a:rPr lang="en-GB" dirty="0"/>
              <a:t> </a:t>
            </a:r>
          </a:p>
        </p:txBody>
      </p:sp>
    </p:spTree>
    <p:extLst>
      <p:ext uri="{BB962C8B-B14F-4D97-AF65-F5344CB8AC3E}">
        <p14:creationId xmlns:p14="http://schemas.microsoft.com/office/powerpoint/2010/main" val="46816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096000"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3200" b="1" dirty="0">
                <a:solidFill>
                  <a:schemeClr val="bg1"/>
                </a:solidFill>
              </a:rPr>
              <a:t>Explore one SOW in detail</a:t>
            </a:r>
          </a:p>
        </p:txBody>
      </p:sp>
      <p:sp>
        <p:nvSpPr>
          <p:cNvPr id="7" name="Content Placeholder 2">
            <a:extLst>
              <a:ext uri="{FF2B5EF4-FFF2-40B4-BE49-F238E27FC236}">
                <a16:creationId xmlns:a16="http://schemas.microsoft.com/office/drawing/2014/main" id="{584453F3-9091-4F6D-9228-EB4FC0EAD378}"/>
              </a:ext>
            </a:extLst>
          </p:cNvPr>
          <p:cNvSpPr>
            <a:spLocks noGrp="1"/>
          </p:cNvSpPr>
          <p:nvPr>
            <p:ph idx="1"/>
          </p:nvPr>
        </p:nvSpPr>
        <p:spPr>
          <a:xfrm>
            <a:off x="668079" y="1622426"/>
            <a:ext cx="10515600" cy="4351338"/>
          </a:xfrm>
        </p:spPr>
        <p:txBody>
          <a:bodyPr>
            <a:normAutofit/>
          </a:bodyPr>
          <a:lstStyle/>
          <a:p>
            <a:pPr>
              <a:lnSpc>
                <a:spcPct val="150000"/>
              </a:lnSpc>
              <a:buClr>
                <a:schemeClr val="accent2"/>
              </a:buClr>
            </a:pPr>
            <a:r>
              <a:rPr lang="en-GB" dirty="0">
                <a:solidFill>
                  <a:srgbClr val="002060"/>
                </a:solidFill>
              </a:rPr>
              <a:t>Think of a SOW you are currently using</a:t>
            </a:r>
          </a:p>
          <a:p>
            <a:pPr>
              <a:lnSpc>
                <a:spcPct val="150000"/>
              </a:lnSpc>
              <a:buClr>
                <a:schemeClr val="accent2"/>
              </a:buClr>
            </a:pPr>
            <a:r>
              <a:rPr lang="en-GB" dirty="0">
                <a:solidFill>
                  <a:srgbClr val="002060"/>
                </a:solidFill>
              </a:rPr>
              <a:t>How is it laid out?  in columns?  </a:t>
            </a:r>
          </a:p>
          <a:p>
            <a:pPr>
              <a:lnSpc>
                <a:spcPct val="150000"/>
              </a:lnSpc>
              <a:buClr>
                <a:schemeClr val="accent2"/>
              </a:buClr>
            </a:pPr>
            <a:r>
              <a:rPr lang="en-GB" dirty="0">
                <a:solidFill>
                  <a:srgbClr val="002060"/>
                </a:solidFill>
              </a:rPr>
              <a:t>What headings does each column have?</a:t>
            </a:r>
          </a:p>
          <a:p>
            <a:pPr>
              <a:lnSpc>
                <a:spcPct val="150000"/>
              </a:lnSpc>
              <a:buClr>
                <a:schemeClr val="accent2"/>
              </a:buClr>
            </a:pPr>
            <a:r>
              <a:rPr lang="en-GB" dirty="0">
                <a:solidFill>
                  <a:srgbClr val="002060"/>
                </a:solidFill>
              </a:rPr>
              <a:t>What detail is included – about the language content?</a:t>
            </a:r>
          </a:p>
        </p:txBody>
      </p:sp>
    </p:spTree>
    <p:extLst>
      <p:ext uri="{BB962C8B-B14F-4D97-AF65-F5344CB8AC3E}">
        <p14:creationId xmlns:p14="http://schemas.microsoft.com/office/powerpoint/2010/main" val="280121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4FC21F-86CE-4A71-9E04-95A86B1C0B03}"/>
              </a:ext>
            </a:extLst>
          </p:cNvPr>
          <p:cNvSpPr>
            <a:spLocks noGrp="1"/>
          </p:cNvSpPr>
          <p:nvPr>
            <p:ph type="title"/>
          </p:nvPr>
        </p:nvSpPr>
        <p:spPr>
          <a:xfrm>
            <a:off x="196310" y="280511"/>
            <a:ext cx="10515600" cy="1325563"/>
          </a:xfrm>
        </p:spPr>
        <p:txBody>
          <a:bodyPr anchor="ctr"/>
          <a:lstStyle/>
          <a:p>
            <a:r>
              <a:rPr lang="en-GB" b="1" dirty="0">
                <a:latin typeface="+mj-lt"/>
              </a:rPr>
              <a:t>Tabs in the NCELP SOW</a:t>
            </a:r>
            <a:endParaRPr lang="en-GB" dirty="0">
              <a:latin typeface="+mj-lt"/>
            </a:endParaRPr>
          </a:p>
        </p:txBody>
      </p:sp>
      <p:sp>
        <p:nvSpPr>
          <p:cNvPr id="7" name="Content Placeholder 2">
            <a:extLst>
              <a:ext uri="{FF2B5EF4-FFF2-40B4-BE49-F238E27FC236}">
                <a16:creationId xmlns:a16="http://schemas.microsoft.com/office/drawing/2014/main" id="{5B5D8E9E-AD76-4BF3-80FD-546394A4F003}"/>
              </a:ext>
            </a:extLst>
          </p:cNvPr>
          <p:cNvSpPr txBox="1">
            <a:spLocks/>
          </p:cNvSpPr>
          <p:nvPr/>
        </p:nvSpPr>
        <p:spPr>
          <a:xfrm>
            <a:off x="733624" y="1146238"/>
            <a:ext cx="10724751" cy="513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ED7D31"/>
              </a:buClr>
              <a:buSzTx/>
              <a:buFont typeface="Arial" panose="020B0604020202020204" pitchFamily="34" charset="0"/>
              <a:buNone/>
              <a:tabLst/>
              <a:defRPr/>
            </a:pPr>
            <a:r>
              <a:rPr kumimoji="0" lang="en-GB" sz="2800" b="0"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sp>
        <p:nvSpPr>
          <p:cNvPr id="9" name="Oval Callout 5">
            <a:extLst>
              <a:ext uri="{FF2B5EF4-FFF2-40B4-BE49-F238E27FC236}">
                <a16:creationId xmlns:a16="http://schemas.microsoft.com/office/drawing/2014/main" id="{69DB7B27-0082-444E-A1F3-3ABF36AAC6F5}"/>
              </a:ext>
            </a:extLst>
          </p:cNvPr>
          <p:cNvSpPr/>
          <p:nvPr/>
        </p:nvSpPr>
        <p:spPr>
          <a:xfrm>
            <a:off x="1266092" y="3076173"/>
            <a:ext cx="7007950" cy="2348089"/>
          </a:xfrm>
          <a:prstGeom prst="wedgeEllipseCallout">
            <a:avLst>
              <a:gd name="adj1" fmla="val -36488"/>
              <a:gd name="adj2" fmla="val -94065"/>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grammar tracking tab is a week-by-week overview of the grammar spine, listing the new and revisited grammar features.</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15" name="Picture 14">
            <a:extLst>
              <a:ext uri="{FF2B5EF4-FFF2-40B4-BE49-F238E27FC236}">
                <a16:creationId xmlns:a16="http://schemas.microsoft.com/office/drawing/2014/main" id="{18B7F336-4F3E-481C-AEA3-3954338D7584}"/>
              </a:ext>
            </a:extLst>
          </p:cNvPr>
          <p:cNvPicPr>
            <a:picLocks noChangeAspect="1"/>
          </p:cNvPicPr>
          <p:nvPr/>
        </p:nvPicPr>
        <p:blipFill rotWithShape="1">
          <a:blip r:embed="rId4"/>
          <a:srcRect l="20329" t="88440" r="34671" b="8335"/>
          <a:stretch/>
        </p:blipFill>
        <p:spPr>
          <a:xfrm>
            <a:off x="350399" y="1433738"/>
            <a:ext cx="11491200" cy="463008"/>
          </a:xfrm>
          <a:prstGeom prst="rect">
            <a:avLst/>
          </a:prstGeom>
        </p:spPr>
      </p:pic>
    </p:spTree>
    <p:custDataLst>
      <p:tags r:id="rId1"/>
    </p:custDataLst>
    <p:extLst>
      <p:ext uri="{BB962C8B-B14F-4D97-AF65-F5344CB8AC3E}">
        <p14:creationId xmlns:p14="http://schemas.microsoft.com/office/powerpoint/2010/main" val="152994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199797" cy="707849"/>
          </a:xfrm>
        </p:spPr>
        <p:txBody>
          <a:bodyPr>
            <a:normAutofit/>
          </a:bodyPr>
          <a:lstStyle/>
          <a:p>
            <a:r>
              <a:rPr lang="en-GB" sz="3600" b="1" dirty="0">
                <a:solidFill>
                  <a:schemeClr val="bg1"/>
                </a:solidFill>
              </a:rPr>
              <a:t>Identifying issues [2/3]</a:t>
            </a:r>
          </a:p>
        </p:txBody>
      </p:sp>
      <p:pic>
        <p:nvPicPr>
          <p:cNvPr id="7" name="Picture 6" descr="A picture containing old, surrounded, pond&#10;&#10;Description automatically generated">
            <a:extLst>
              <a:ext uri="{FF2B5EF4-FFF2-40B4-BE49-F238E27FC236}">
                <a16:creationId xmlns:a16="http://schemas.microsoft.com/office/drawing/2014/main" id="{31FAF035-F591-42FA-B395-A9B25D435C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9898" y="1296338"/>
            <a:ext cx="7272170" cy="4545106"/>
          </a:xfrm>
          <a:prstGeom prst="rect">
            <a:avLst/>
          </a:prstGeom>
        </p:spPr>
      </p:pic>
      <p:pic>
        <p:nvPicPr>
          <p:cNvPr id="8" name="Picture 7">
            <a:extLst>
              <a:ext uri="{FF2B5EF4-FFF2-40B4-BE49-F238E27FC236}">
                <a16:creationId xmlns:a16="http://schemas.microsoft.com/office/drawing/2014/main" id="{19BE502A-15AA-4F5A-B9CC-6CC1FCC9D4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42697"/>
            <a:ext cx="7637929" cy="3818965"/>
          </a:xfrm>
          <a:prstGeom prst="rect">
            <a:avLst/>
          </a:prstGeom>
        </p:spPr>
      </p:pic>
    </p:spTree>
    <p:extLst>
      <p:ext uri="{BB962C8B-B14F-4D97-AF65-F5344CB8AC3E}">
        <p14:creationId xmlns:p14="http://schemas.microsoft.com/office/powerpoint/2010/main" val="134608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FC406BA1-87BC-410A-9E9A-99C3BE1C2793}"/>
              </a:ext>
            </a:extLst>
          </p:cNvPr>
          <p:cNvGrpSpPr/>
          <p:nvPr/>
        </p:nvGrpSpPr>
        <p:grpSpPr>
          <a:xfrm>
            <a:off x="189554" y="1340182"/>
            <a:ext cx="11581778" cy="4739558"/>
            <a:chOff x="189554" y="915819"/>
            <a:chExt cx="11581778" cy="4739558"/>
          </a:xfrm>
        </p:grpSpPr>
        <p:pic>
          <p:nvPicPr>
            <p:cNvPr id="24" name="Picture 23">
              <a:extLst>
                <a:ext uri="{FF2B5EF4-FFF2-40B4-BE49-F238E27FC236}">
                  <a16:creationId xmlns:a16="http://schemas.microsoft.com/office/drawing/2014/main" id="{1A9E7E0F-DC6C-4A78-B9CF-40F913D32FEE}"/>
                </a:ext>
              </a:extLst>
            </p:cNvPr>
            <p:cNvPicPr>
              <a:picLocks noChangeAspect="1"/>
            </p:cNvPicPr>
            <p:nvPr/>
          </p:nvPicPr>
          <p:blipFill>
            <a:blip r:embed="rId4"/>
            <a:stretch>
              <a:fillRect/>
            </a:stretch>
          </p:blipFill>
          <p:spPr>
            <a:xfrm>
              <a:off x="189554" y="915819"/>
              <a:ext cx="11581778" cy="4416197"/>
            </a:xfrm>
            <a:prstGeom prst="rect">
              <a:avLst/>
            </a:prstGeom>
          </p:spPr>
        </p:pic>
        <p:pic>
          <p:nvPicPr>
            <p:cNvPr id="26" name="Picture 25">
              <a:extLst>
                <a:ext uri="{FF2B5EF4-FFF2-40B4-BE49-F238E27FC236}">
                  <a16:creationId xmlns:a16="http://schemas.microsoft.com/office/drawing/2014/main" id="{08D56C99-0FD0-4AA3-BC8F-935F71AA1E4B}"/>
                </a:ext>
              </a:extLst>
            </p:cNvPr>
            <p:cNvPicPr>
              <a:picLocks noChangeAspect="1"/>
            </p:cNvPicPr>
            <p:nvPr/>
          </p:nvPicPr>
          <p:blipFill>
            <a:blip r:embed="rId5"/>
            <a:stretch>
              <a:fillRect/>
            </a:stretch>
          </p:blipFill>
          <p:spPr>
            <a:xfrm>
              <a:off x="189554" y="5311704"/>
              <a:ext cx="11581778" cy="343673"/>
            </a:xfrm>
            <a:prstGeom prst="rect">
              <a:avLst/>
            </a:prstGeom>
          </p:spPr>
        </p:pic>
      </p:grpSp>
      <p:sp>
        <p:nvSpPr>
          <p:cNvPr id="3" name="Title 3">
            <a:extLst>
              <a:ext uri="{FF2B5EF4-FFF2-40B4-BE49-F238E27FC236}">
                <a16:creationId xmlns:a16="http://schemas.microsoft.com/office/drawing/2014/main" id="{8F3D1196-9A7D-4B3F-95BE-17B5A6247A91}"/>
              </a:ext>
            </a:extLst>
          </p:cNvPr>
          <p:cNvSpPr txBox="1">
            <a:spLocks/>
          </p:cNvSpPr>
          <p:nvPr/>
        </p:nvSpPr>
        <p:spPr>
          <a:xfrm>
            <a:off x="112542" y="70338"/>
            <a:ext cx="3629464" cy="506436"/>
          </a:xfrm>
          <a:prstGeom prst="rect">
            <a:avLst/>
          </a:prstGeom>
          <a:solidFill>
            <a:srgbClr val="F77819"/>
          </a:solidFill>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j-ea"/>
                <a:cs typeface="+mj-cs"/>
              </a:rPr>
              <a:t>Grammar tracking tab</a:t>
            </a:r>
          </a:p>
        </p:txBody>
      </p:sp>
      <p:sp>
        <p:nvSpPr>
          <p:cNvPr id="6" name="Speech Bubble: Rectangle with Corners Rounded 5">
            <a:extLst>
              <a:ext uri="{FF2B5EF4-FFF2-40B4-BE49-F238E27FC236}">
                <a16:creationId xmlns:a16="http://schemas.microsoft.com/office/drawing/2014/main" id="{AA75DFC1-B315-412C-9D65-62908C55C480}"/>
              </a:ext>
            </a:extLst>
          </p:cNvPr>
          <p:cNvSpPr/>
          <p:nvPr/>
        </p:nvSpPr>
        <p:spPr>
          <a:xfrm>
            <a:off x="4178122" y="2353491"/>
            <a:ext cx="2177675" cy="1075509"/>
          </a:xfrm>
          <a:prstGeom prst="wedgeRoundRectCallout">
            <a:avLst>
              <a:gd name="adj1" fmla="val -64117"/>
              <a:gd name="adj2" fmla="val 39598"/>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New grammar features are in bold type.</a:t>
            </a:r>
          </a:p>
        </p:txBody>
      </p:sp>
      <p:sp>
        <p:nvSpPr>
          <p:cNvPr id="8" name="Speech Bubble: Rectangle with Corners Rounded 7">
            <a:extLst>
              <a:ext uri="{FF2B5EF4-FFF2-40B4-BE49-F238E27FC236}">
                <a16:creationId xmlns:a16="http://schemas.microsoft.com/office/drawing/2014/main" id="{A28EFF55-5292-44CA-A583-35777AC649C3}"/>
              </a:ext>
            </a:extLst>
          </p:cNvPr>
          <p:cNvSpPr/>
          <p:nvPr/>
        </p:nvSpPr>
        <p:spPr>
          <a:xfrm>
            <a:off x="3742006" y="4808280"/>
            <a:ext cx="2803200" cy="1075509"/>
          </a:xfrm>
          <a:prstGeom prst="wedgeRoundRectCallout">
            <a:avLst>
              <a:gd name="adj1" fmla="val -52105"/>
              <a:gd name="adj2" fmla="val -76623"/>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r>
              <a:rPr kumimoji="0" lang="en-GB" sz="2000" b="0" i="0" u="none" strike="noStrike" kern="1200" cap="none" spc="0" normalizeH="0" baseline="30000" noProof="0" dirty="0">
                <a:ln>
                  <a:noFill/>
                </a:ln>
                <a:solidFill>
                  <a:prstClr val="white"/>
                </a:solidFill>
                <a:effectLst/>
                <a:uLnTx/>
                <a:uFillTx/>
                <a:latin typeface="Century Gothic" panose="020B0502020202020204" pitchFamily="34" charset="0"/>
                <a:ea typeface="+mn-ea"/>
                <a:cs typeface="+mn-cs"/>
              </a:rPr>
              <a:t>nd</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subsequent revisits are in italics.</a:t>
            </a:r>
          </a:p>
        </p:txBody>
      </p:sp>
      <p:sp>
        <p:nvSpPr>
          <p:cNvPr id="9" name="Speech Bubble: Rectangle with Corners Rounded 8">
            <a:extLst>
              <a:ext uri="{FF2B5EF4-FFF2-40B4-BE49-F238E27FC236}">
                <a16:creationId xmlns:a16="http://schemas.microsoft.com/office/drawing/2014/main" id="{E67540AA-EFCC-4286-84B4-25DCC1C748C5}"/>
              </a:ext>
            </a:extLst>
          </p:cNvPr>
          <p:cNvSpPr/>
          <p:nvPr/>
        </p:nvSpPr>
        <p:spPr>
          <a:xfrm>
            <a:off x="5380971" y="145518"/>
            <a:ext cx="2842682" cy="1075509"/>
          </a:xfrm>
          <a:prstGeom prst="wedgeRoundRectCallout">
            <a:avLst>
              <a:gd name="adj1" fmla="val 33061"/>
              <a:gd name="adj2" fmla="val 79905"/>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columns denote the focus tense for that week.</a:t>
            </a:r>
          </a:p>
        </p:txBody>
      </p:sp>
      <p:sp>
        <p:nvSpPr>
          <p:cNvPr id="10" name="Speech Bubble: Rectangle with Corners Rounded 9">
            <a:extLst>
              <a:ext uri="{FF2B5EF4-FFF2-40B4-BE49-F238E27FC236}">
                <a16:creationId xmlns:a16="http://schemas.microsoft.com/office/drawing/2014/main" id="{C49E5153-5ACB-45CA-8B0F-58A07ACD7FC4}"/>
              </a:ext>
            </a:extLst>
          </p:cNvPr>
          <p:cNvSpPr/>
          <p:nvPr/>
        </p:nvSpPr>
        <p:spPr>
          <a:xfrm>
            <a:off x="9182248" y="149938"/>
            <a:ext cx="2399530" cy="1075509"/>
          </a:xfrm>
          <a:prstGeom prst="wedgeRoundRectCallout">
            <a:avLst>
              <a:gd name="adj1" fmla="val -7961"/>
              <a:gd name="adj2" fmla="val 73091"/>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column gives the learning context.</a:t>
            </a:r>
          </a:p>
        </p:txBody>
      </p:sp>
      <p:sp>
        <p:nvSpPr>
          <p:cNvPr id="7" name="Speech Bubble: Rectangle with Corners Rounded 6">
            <a:extLst>
              <a:ext uri="{FF2B5EF4-FFF2-40B4-BE49-F238E27FC236}">
                <a16:creationId xmlns:a16="http://schemas.microsoft.com/office/drawing/2014/main" id="{D6A14119-5973-465E-A6C1-70DB9594FD38}"/>
              </a:ext>
            </a:extLst>
          </p:cNvPr>
          <p:cNvSpPr/>
          <p:nvPr/>
        </p:nvSpPr>
        <p:spPr>
          <a:xfrm>
            <a:off x="4600907" y="3525063"/>
            <a:ext cx="2490652" cy="1075509"/>
          </a:xfrm>
          <a:prstGeom prst="wedgeRoundRectCallout">
            <a:avLst>
              <a:gd name="adj1" fmla="val -143505"/>
              <a:gd name="adj2" fmla="val -32995"/>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Features for 1</a:t>
            </a:r>
            <a:r>
              <a:rPr kumimoji="0" lang="en-GB" sz="2000" b="0" i="0" u="none" strike="noStrike" kern="1200" cap="none" spc="0" normalizeH="0" baseline="30000" noProof="0" dirty="0">
                <a:ln>
                  <a:noFill/>
                </a:ln>
                <a:solidFill>
                  <a:prstClr val="white"/>
                </a:solidFill>
                <a:effectLst/>
                <a:uLnTx/>
                <a:uFillTx/>
                <a:latin typeface="Century Gothic" panose="020B0502020202020204" pitchFamily="34" charset="0"/>
                <a:ea typeface="+mn-ea"/>
                <a:cs typeface="+mn-cs"/>
              </a:rPr>
              <a:t>st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time revisiting are in normal type.</a:t>
            </a:r>
          </a:p>
        </p:txBody>
      </p:sp>
      <p:sp>
        <p:nvSpPr>
          <p:cNvPr id="15" name="Speech Bubble: Rectangle with Corners Rounded 14">
            <a:extLst>
              <a:ext uri="{FF2B5EF4-FFF2-40B4-BE49-F238E27FC236}">
                <a16:creationId xmlns:a16="http://schemas.microsoft.com/office/drawing/2014/main" id="{330D6677-BE2B-4444-935B-7A13784AB7CA}"/>
              </a:ext>
            </a:extLst>
          </p:cNvPr>
          <p:cNvSpPr/>
          <p:nvPr/>
        </p:nvSpPr>
        <p:spPr>
          <a:xfrm>
            <a:off x="1900770" y="6049754"/>
            <a:ext cx="3744313" cy="658445"/>
          </a:xfrm>
          <a:prstGeom prst="wedgeRoundRectCallout">
            <a:avLst>
              <a:gd name="adj1" fmla="val -55525"/>
              <a:gd name="adj2" fmla="val -50504"/>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Extended text exploitation weeks are in blue type.</a:t>
            </a:r>
          </a:p>
        </p:txBody>
      </p:sp>
      <p:sp>
        <p:nvSpPr>
          <p:cNvPr id="2" name="Speech Bubble: Rectangle with Corners Rounded 1">
            <a:extLst>
              <a:ext uri="{FF2B5EF4-FFF2-40B4-BE49-F238E27FC236}">
                <a16:creationId xmlns:a16="http://schemas.microsoft.com/office/drawing/2014/main" id="{D4499744-BBDD-4519-9089-702AE3B2FB65}"/>
              </a:ext>
            </a:extLst>
          </p:cNvPr>
          <p:cNvSpPr/>
          <p:nvPr/>
        </p:nvSpPr>
        <p:spPr>
          <a:xfrm>
            <a:off x="611257" y="480241"/>
            <a:ext cx="4089344" cy="1251857"/>
          </a:xfrm>
          <a:prstGeom prst="wedgeRoundRectCallout">
            <a:avLst>
              <a:gd name="adj1" fmla="val -21591"/>
              <a:gd name="adj2" fmla="val 71288"/>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 consolidation week revises vocabulary from Y7 and grammar features from either Y7 or Y8.</a:t>
            </a:r>
          </a:p>
        </p:txBody>
      </p:sp>
    </p:spTree>
    <p:custDataLst>
      <p:tags r:id="rId1"/>
    </p:custDataLst>
    <p:extLst>
      <p:ext uri="{BB962C8B-B14F-4D97-AF65-F5344CB8AC3E}">
        <p14:creationId xmlns:p14="http://schemas.microsoft.com/office/powerpoint/2010/main" val="380481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7" grpId="0" animBg="1"/>
      <p:bldP spid="15" grpId="0" animBg="1"/>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4FC21F-86CE-4A71-9E04-95A86B1C0B03}"/>
              </a:ext>
            </a:extLst>
          </p:cNvPr>
          <p:cNvSpPr>
            <a:spLocks noGrp="1"/>
          </p:cNvSpPr>
          <p:nvPr>
            <p:ph type="title"/>
          </p:nvPr>
        </p:nvSpPr>
        <p:spPr>
          <a:xfrm>
            <a:off x="196310" y="280511"/>
            <a:ext cx="10515600" cy="1325563"/>
          </a:xfrm>
        </p:spPr>
        <p:txBody>
          <a:bodyPr anchor="ctr"/>
          <a:lstStyle/>
          <a:p>
            <a:r>
              <a:rPr lang="en-GB" b="1" dirty="0">
                <a:latin typeface="+mj-lt"/>
              </a:rPr>
              <a:t>Tabs in the NCELP SOW</a:t>
            </a:r>
            <a:endParaRPr lang="en-GB" dirty="0">
              <a:latin typeface="+mj-lt"/>
            </a:endParaRPr>
          </a:p>
        </p:txBody>
      </p:sp>
      <p:sp>
        <p:nvSpPr>
          <p:cNvPr id="7" name="Content Placeholder 2">
            <a:extLst>
              <a:ext uri="{FF2B5EF4-FFF2-40B4-BE49-F238E27FC236}">
                <a16:creationId xmlns:a16="http://schemas.microsoft.com/office/drawing/2014/main" id="{5B5D8E9E-AD76-4BF3-80FD-546394A4F003}"/>
              </a:ext>
            </a:extLst>
          </p:cNvPr>
          <p:cNvSpPr txBox="1">
            <a:spLocks/>
          </p:cNvSpPr>
          <p:nvPr/>
        </p:nvSpPr>
        <p:spPr>
          <a:xfrm>
            <a:off x="733624" y="1146238"/>
            <a:ext cx="10724751" cy="513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ED7D31"/>
              </a:buClr>
              <a:buSzTx/>
              <a:buFont typeface="Arial" panose="020B0604020202020204" pitchFamily="34" charset="0"/>
              <a:buNone/>
              <a:tabLst/>
              <a:defRPr/>
            </a:pPr>
            <a:r>
              <a:rPr kumimoji="0" lang="en-GB" sz="2800" b="0"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18B7F336-4F3E-481C-AEA3-3954338D7584}"/>
              </a:ext>
            </a:extLst>
          </p:cNvPr>
          <p:cNvPicPr>
            <a:picLocks noChangeAspect="1"/>
          </p:cNvPicPr>
          <p:nvPr/>
        </p:nvPicPr>
        <p:blipFill rotWithShape="1">
          <a:blip r:embed="rId4"/>
          <a:srcRect l="20329" t="88440" r="34671" b="8335"/>
          <a:stretch/>
        </p:blipFill>
        <p:spPr>
          <a:xfrm>
            <a:off x="350399" y="1433738"/>
            <a:ext cx="11491200" cy="463008"/>
          </a:xfrm>
          <a:prstGeom prst="rect">
            <a:avLst/>
          </a:prstGeom>
        </p:spPr>
      </p:pic>
      <p:sp>
        <p:nvSpPr>
          <p:cNvPr id="8" name="Oval Callout 5">
            <a:extLst>
              <a:ext uri="{FF2B5EF4-FFF2-40B4-BE49-F238E27FC236}">
                <a16:creationId xmlns:a16="http://schemas.microsoft.com/office/drawing/2014/main" id="{B682869A-4893-43BC-9913-436AC57F8FFD}"/>
              </a:ext>
            </a:extLst>
          </p:cNvPr>
          <p:cNvSpPr/>
          <p:nvPr/>
        </p:nvSpPr>
        <p:spPr>
          <a:xfrm>
            <a:off x="1266092" y="3076173"/>
            <a:ext cx="7395308" cy="2765827"/>
          </a:xfrm>
          <a:prstGeom prst="wedgeEllipseCallout">
            <a:avLst>
              <a:gd name="adj1" fmla="val -11189"/>
              <a:gd name="adj2" fmla="val -91697"/>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Y8 SOW tab is the detailed planning document for each week, with grammar, vocabulary, sounds of the language, and lesson overviews.</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custDataLst>
      <p:tags r:id="rId1"/>
    </p:custDataLst>
    <p:extLst>
      <p:ext uri="{BB962C8B-B14F-4D97-AF65-F5344CB8AC3E}">
        <p14:creationId xmlns:p14="http://schemas.microsoft.com/office/powerpoint/2010/main" val="385214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1096DC-2218-4FCC-B501-604E263599CE}"/>
              </a:ext>
            </a:extLst>
          </p:cNvPr>
          <p:cNvPicPr>
            <a:picLocks noChangeAspect="1"/>
          </p:cNvPicPr>
          <p:nvPr/>
        </p:nvPicPr>
        <p:blipFill>
          <a:blip r:embed="rId4"/>
          <a:stretch>
            <a:fillRect/>
          </a:stretch>
        </p:blipFill>
        <p:spPr>
          <a:xfrm>
            <a:off x="228600" y="762000"/>
            <a:ext cx="11734800" cy="5334000"/>
          </a:xfrm>
          <a:prstGeom prst="rect">
            <a:avLst/>
          </a:prstGeom>
        </p:spPr>
      </p:pic>
      <p:sp>
        <p:nvSpPr>
          <p:cNvPr id="4" name="Title 3">
            <a:extLst>
              <a:ext uri="{FF2B5EF4-FFF2-40B4-BE49-F238E27FC236}">
                <a16:creationId xmlns:a16="http://schemas.microsoft.com/office/drawing/2014/main" id="{92BBA1FB-3F39-463D-A078-EBB2FBAB1187}"/>
              </a:ext>
            </a:extLst>
          </p:cNvPr>
          <p:cNvSpPr txBox="1">
            <a:spLocks/>
          </p:cNvSpPr>
          <p:nvPr/>
        </p:nvSpPr>
        <p:spPr>
          <a:xfrm>
            <a:off x="112542" y="70338"/>
            <a:ext cx="1392701" cy="506436"/>
          </a:xfrm>
          <a:prstGeom prst="rect">
            <a:avLst/>
          </a:prstGeom>
          <a:solidFill>
            <a:srgbClr val="F77819"/>
          </a:solidFill>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j-ea"/>
                <a:cs typeface="+mj-cs"/>
              </a:rPr>
              <a:t>Y8 SOW</a:t>
            </a:r>
          </a:p>
        </p:txBody>
      </p:sp>
      <p:sp>
        <p:nvSpPr>
          <p:cNvPr id="10" name="Speech Bubble: Rectangle with Corners Rounded 9">
            <a:extLst>
              <a:ext uri="{FF2B5EF4-FFF2-40B4-BE49-F238E27FC236}">
                <a16:creationId xmlns:a16="http://schemas.microsoft.com/office/drawing/2014/main" id="{50BDC0A6-00E6-4BAE-9757-9D6DF16364BF}"/>
              </a:ext>
            </a:extLst>
          </p:cNvPr>
          <p:cNvSpPr/>
          <p:nvPr/>
        </p:nvSpPr>
        <p:spPr>
          <a:xfrm>
            <a:off x="1100964" y="422338"/>
            <a:ext cx="3209779" cy="1075509"/>
          </a:xfrm>
          <a:prstGeom prst="wedgeRoundRectCallout">
            <a:avLst>
              <a:gd name="adj1" fmla="val 31612"/>
              <a:gd name="adj2" fmla="val 106325"/>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Systematic revisiting of vocabulary every 3 weeks and 9 weeks.</a:t>
            </a:r>
          </a:p>
        </p:txBody>
      </p:sp>
      <p:graphicFrame>
        <p:nvGraphicFramePr>
          <p:cNvPr id="12" name="Table 14">
            <a:extLst>
              <a:ext uri="{FF2B5EF4-FFF2-40B4-BE49-F238E27FC236}">
                <a16:creationId xmlns:a16="http://schemas.microsoft.com/office/drawing/2014/main" id="{8C1C2FE3-6573-420A-B200-65DC83821D70}"/>
              </a:ext>
            </a:extLst>
          </p:cNvPr>
          <p:cNvGraphicFramePr>
            <a:graphicFrameLocks noGrp="1"/>
          </p:cNvGraphicFramePr>
          <p:nvPr/>
        </p:nvGraphicFramePr>
        <p:xfrm>
          <a:off x="2715569" y="3614520"/>
          <a:ext cx="5661241" cy="2481480"/>
        </p:xfrm>
        <a:graphic>
          <a:graphicData uri="http://schemas.openxmlformats.org/drawingml/2006/table">
            <a:tbl>
              <a:tblPr firstRow="1" bandRow="1"/>
              <a:tblGrid>
                <a:gridCol w="2482073">
                  <a:extLst>
                    <a:ext uri="{9D8B030D-6E8A-4147-A177-3AD203B41FA5}">
                      <a16:colId xmlns:a16="http://schemas.microsoft.com/office/drawing/2014/main" val="2745695066"/>
                    </a:ext>
                  </a:extLst>
                </a:gridCol>
                <a:gridCol w="1576137">
                  <a:extLst>
                    <a:ext uri="{9D8B030D-6E8A-4147-A177-3AD203B41FA5}">
                      <a16:colId xmlns:a16="http://schemas.microsoft.com/office/drawing/2014/main" val="3806306475"/>
                    </a:ext>
                  </a:extLst>
                </a:gridCol>
                <a:gridCol w="1603031">
                  <a:extLst>
                    <a:ext uri="{9D8B030D-6E8A-4147-A177-3AD203B41FA5}">
                      <a16:colId xmlns:a16="http://schemas.microsoft.com/office/drawing/2014/main" val="4098391719"/>
                    </a:ext>
                  </a:extLst>
                </a:gridCol>
              </a:tblGrid>
              <a:tr h="2481480">
                <a:tc>
                  <a:txBody>
                    <a:bodyPr/>
                    <a:lstStyle/>
                    <a:p>
                      <a:pPr algn="ctr"/>
                      <a:r>
                        <a:rPr lang="en-GB" sz="2400" b="1" dirty="0">
                          <a:solidFill>
                            <a:schemeClr val="accent5">
                              <a:lumMod val="50000"/>
                            </a:schemeClr>
                          </a:solidFill>
                        </a:rPr>
                        <a:t>new</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tcPr>
                </a:tc>
                <a:tc>
                  <a:txBody>
                    <a:bodyPr/>
                    <a:lstStyle/>
                    <a:p>
                      <a:pPr algn="ctr"/>
                      <a:r>
                        <a:rPr lang="en-GB" sz="2400" b="1" dirty="0">
                          <a:solidFill>
                            <a:schemeClr val="accent5">
                              <a:lumMod val="50000"/>
                            </a:schemeClr>
                          </a:solidFill>
                        </a:rPr>
                        <a:t>revisit</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tcPr>
                </a:tc>
                <a:tc>
                  <a:txBody>
                    <a:bodyPr/>
                    <a:lstStyle/>
                    <a:p>
                      <a:pPr algn="ctr"/>
                      <a:r>
                        <a:rPr lang="en-GB" sz="2400" b="1" dirty="0">
                          <a:solidFill>
                            <a:schemeClr val="accent5">
                              <a:lumMod val="50000"/>
                            </a:schemeClr>
                          </a:solidFill>
                        </a:rPr>
                        <a:t>revisit</a:t>
                      </a:r>
                    </a:p>
                  </a:txBody>
                  <a:tcPr>
                    <a:lnL w="38100" cap="flat" cmpd="sng" algn="ctr">
                      <a:solidFill>
                        <a:schemeClr val="accent4">
                          <a:lumMod val="75000"/>
                        </a:schemeClr>
                      </a:solidFill>
                      <a:prstDash val="solid"/>
                      <a:round/>
                      <a:headEnd type="none" w="med" len="med"/>
                      <a:tailEnd type="none" w="med" len="med"/>
                    </a:lnL>
                    <a:lnR w="38100" cap="flat" cmpd="sng" algn="ctr">
                      <a:solidFill>
                        <a:schemeClr val="accent4">
                          <a:lumMod val="75000"/>
                        </a:schemeClr>
                      </a:solidFill>
                      <a:prstDash val="solid"/>
                      <a:round/>
                      <a:headEnd type="none" w="med" len="med"/>
                      <a:tailEnd type="none" w="med" len="med"/>
                    </a:lnR>
                    <a:lnT w="38100" cap="flat" cmpd="sng" algn="ctr">
                      <a:solidFill>
                        <a:schemeClr val="accent4">
                          <a:lumMod val="75000"/>
                        </a:schemeClr>
                      </a:solidFill>
                      <a:prstDash val="solid"/>
                      <a:round/>
                      <a:headEnd type="none" w="med" len="med"/>
                      <a:tailEnd type="none" w="med" len="med"/>
                    </a:lnT>
                    <a:lnB w="381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753336654"/>
                  </a:ext>
                </a:extLst>
              </a:tr>
            </a:tbl>
          </a:graphicData>
        </a:graphic>
      </p:graphicFrame>
      <p:sp>
        <p:nvSpPr>
          <p:cNvPr id="8" name="Speech Bubble: Rectangle with Corners Rounded 7">
            <a:extLst>
              <a:ext uri="{FF2B5EF4-FFF2-40B4-BE49-F238E27FC236}">
                <a16:creationId xmlns:a16="http://schemas.microsoft.com/office/drawing/2014/main" id="{581B040E-3A1C-4D7F-88AF-8595511C0772}"/>
              </a:ext>
            </a:extLst>
          </p:cNvPr>
          <p:cNvSpPr/>
          <p:nvPr/>
        </p:nvSpPr>
        <p:spPr>
          <a:xfrm>
            <a:off x="112542" y="5205717"/>
            <a:ext cx="5661241" cy="1075509"/>
          </a:xfrm>
          <a:prstGeom prst="wedgeRoundRectCallout">
            <a:avLst>
              <a:gd name="adj1" fmla="val -22067"/>
              <a:gd name="adj2" fmla="val -82540"/>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0" marR="0" lvl="0" indent="-857250" algn="ctr" defTabSz="914400" rtl="0" eaLnBrk="1" fontAlgn="auto" latinLnBrk="0" hangingPunct="1">
              <a:lnSpc>
                <a:spcPct val="100000"/>
              </a:lnSpc>
              <a:spcBef>
                <a:spcPts val="0"/>
              </a:spcBef>
              <a:spcAft>
                <a:spcPts val="0"/>
              </a:spcAft>
              <a:buClr>
                <a:srgbClr val="ED7D31"/>
              </a:buClr>
              <a:buSzTx/>
              <a:buFontTx/>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The grammar column reproduces the</a:t>
            </a:r>
          </a:p>
          <a:p>
            <a:pPr marL="857250" marR="0" lvl="0" indent="-857250" algn="l" defTabSz="914400" rtl="0" eaLnBrk="1" fontAlgn="auto" latinLnBrk="0" hangingPunct="1">
              <a:lnSpc>
                <a:spcPct val="100000"/>
              </a:lnSpc>
              <a:spcBef>
                <a:spcPts val="0"/>
              </a:spcBef>
              <a:spcAft>
                <a:spcPts val="0"/>
              </a:spcAft>
              <a:buClr>
                <a:srgbClr val="ED7D31"/>
              </a:buClr>
              <a:buSzTx/>
              <a:buFontTx/>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information from the grammar tracking tab.</a:t>
            </a:r>
          </a:p>
        </p:txBody>
      </p:sp>
      <p:sp>
        <p:nvSpPr>
          <p:cNvPr id="13" name="Speech Bubble: Rectangle with Corners Rounded 12">
            <a:extLst>
              <a:ext uri="{FF2B5EF4-FFF2-40B4-BE49-F238E27FC236}">
                <a16:creationId xmlns:a16="http://schemas.microsoft.com/office/drawing/2014/main" id="{506F4C62-D12F-448D-A9F5-2BE3EBE55F01}"/>
              </a:ext>
            </a:extLst>
          </p:cNvPr>
          <p:cNvSpPr/>
          <p:nvPr/>
        </p:nvSpPr>
        <p:spPr>
          <a:xfrm>
            <a:off x="4771961" y="136798"/>
            <a:ext cx="2648077" cy="1075509"/>
          </a:xfrm>
          <a:prstGeom prst="wedgeRoundRectCallout">
            <a:avLst>
              <a:gd name="adj1" fmla="val -8654"/>
              <a:gd name="adj2" fmla="val 69282"/>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ED7D31"/>
              </a:buClr>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Sounds of the language practice in every lesson.</a:t>
            </a:r>
          </a:p>
        </p:txBody>
      </p:sp>
      <p:sp>
        <p:nvSpPr>
          <p:cNvPr id="15" name="Speech Bubble: Rectangle with Corners Rounded 14">
            <a:extLst>
              <a:ext uri="{FF2B5EF4-FFF2-40B4-BE49-F238E27FC236}">
                <a16:creationId xmlns:a16="http://schemas.microsoft.com/office/drawing/2014/main" id="{9F5AC41F-37FA-479E-917B-85EEDA2D1FD7}"/>
              </a:ext>
            </a:extLst>
          </p:cNvPr>
          <p:cNvSpPr/>
          <p:nvPr/>
        </p:nvSpPr>
        <p:spPr>
          <a:xfrm>
            <a:off x="7845752" y="5177450"/>
            <a:ext cx="3209779" cy="1075509"/>
          </a:xfrm>
          <a:prstGeom prst="wedgeRoundRectCallout">
            <a:avLst>
              <a:gd name="adj1" fmla="val 9195"/>
              <a:gd name="adj2" fmla="val -67460"/>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ED7D31"/>
              </a:buClr>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Additional notes detailing the content of each lesson.</a:t>
            </a:r>
          </a:p>
        </p:txBody>
      </p:sp>
    </p:spTree>
    <p:custDataLst>
      <p:tags r:id="rId1"/>
    </p:custDataLst>
    <p:extLst>
      <p:ext uri="{BB962C8B-B14F-4D97-AF65-F5344CB8AC3E}">
        <p14:creationId xmlns:p14="http://schemas.microsoft.com/office/powerpoint/2010/main" val="246815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3"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4FC21F-86CE-4A71-9E04-95A86B1C0B03}"/>
              </a:ext>
            </a:extLst>
          </p:cNvPr>
          <p:cNvSpPr>
            <a:spLocks noGrp="1"/>
          </p:cNvSpPr>
          <p:nvPr>
            <p:ph type="title"/>
          </p:nvPr>
        </p:nvSpPr>
        <p:spPr>
          <a:xfrm>
            <a:off x="196310" y="280511"/>
            <a:ext cx="10515600" cy="1325563"/>
          </a:xfrm>
        </p:spPr>
        <p:txBody>
          <a:bodyPr anchor="ctr"/>
          <a:lstStyle/>
          <a:p>
            <a:r>
              <a:rPr lang="en-GB" b="1" dirty="0">
                <a:latin typeface="+mj-lt"/>
              </a:rPr>
              <a:t>Tabs in the NCELP SOW</a:t>
            </a:r>
            <a:endParaRPr lang="en-GB" dirty="0">
              <a:latin typeface="+mj-lt"/>
            </a:endParaRPr>
          </a:p>
        </p:txBody>
      </p:sp>
      <p:sp>
        <p:nvSpPr>
          <p:cNvPr id="7" name="Content Placeholder 2">
            <a:extLst>
              <a:ext uri="{FF2B5EF4-FFF2-40B4-BE49-F238E27FC236}">
                <a16:creationId xmlns:a16="http://schemas.microsoft.com/office/drawing/2014/main" id="{5B5D8E9E-AD76-4BF3-80FD-546394A4F003}"/>
              </a:ext>
            </a:extLst>
          </p:cNvPr>
          <p:cNvSpPr txBox="1">
            <a:spLocks/>
          </p:cNvSpPr>
          <p:nvPr/>
        </p:nvSpPr>
        <p:spPr>
          <a:xfrm>
            <a:off x="733624" y="1146238"/>
            <a:ext cx="10724751" cy="513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ED7D31"/>
              </a:buClr>
              <a:buSzTx/>
              <a:buFont typeface="Arial" panose="020B0604020202020204" pitchFamily="34" charset="0"/>
              <a:buNone/>
              <a:tabLst/>
              <a:defRPr/>
            </a:pPr>
            <a:r>
              <a:rPr kumimoji="0" lang="en-GB" sz="2800" b="0"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18B7F336-4F3E-481C-AEA3-3954338D7584}"/>
              </a:ext>
            </a:extLst>
          </p:cNvPr>
          <p:cNvPicPr>
            <a:picLocks noChangeAspect="1"/>
          </p:cNvPicPr>
          <p:nvPr/>
        </p:nvPicPr>
        <p:blipFill rotWithShape="1">
          <a:blip r:embed="rId4"/>
          <a:srcRect l="20329" t="88440" r="34671" b="8335"/>
          <a:stretch/>
        </p:blipFill>
        <p:spPr>
          <a:xfrm>
            <a:off x="350399" y="1433738"/>
            <a:ext cx="11491200" cy="463008"/>
          </a:xfrm>
          <a:prstGeom prst="rect">
            <a:avLst/>
          </a:prstGeom>
        </p:spPr>
      </p:pic>
      <p:sp>
        <p:nvSpPr>
          <p:cNvPr id="9" name="Oval Callout 5">
            <a:extLst>
              <a:ext uri="{FF2B5EF4-FFF2-40B4-BE49-F238E27FC236}">
                <a16:creationId xmlns:a16="http://schemas.microsoft.com/office/drawing/2014/main" id="{ED9BD5A3-39E2-405C-AE60-098D9DDA9FA6}"/>
              </a:ext>
            </a:extLst>
          </p:cNvPr>
          <p:cNvSpPr/>
          <p:nvPr/>
        </p:nvSpPr>
        <p:spPr>
          <a:xfrm>
            <a:off x="2032000" y="3076173"/>
            <a:ext cx="6629400" cy="1889527"/>
          </a:xfrm>
          <a:prstGeom prst="wedgeEllipseCallout">
            <a:avLst>
              <a:gd name="adj1" fmla="val 2452"/>
              <a:gd name="adj2" fmla="val -112342"/>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RESOURCES tab is a page of individual links to each SOW resource.</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custDataLst>
      <p:tags r:id="rId1"/>
    </p:custDataLst>
    <p:extLst>
      <p:ext uri="{BB962C8B-B14F-4D97-AF65-F5344CB8AC3E}">
        <p14:creationId xmlns:p14="http://schemas.microsoft.com/office/powerpoint/2010/main" val="201393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1495F07-9D1A-41F1-A921-49987B761FF6}"/>
              </a:ext>
            </a:extLst>
          </p:cNvPr>
          <p:cNvSpPr>
            <a:spLocks noGrp="1"/>
          </p:cNvSpPr>
          <p:nvPr>
            <p:ph type="title"/>
          </p:nvPr>
        </p:nvSpPr>
        <p:spPr>
          <a:xfrm>
            <a:off x="112543" y="70338"/>
            <a:ext cx="1647677" cy="506436"/>
          </a:xfrm>
          <a:solidFill>
            <a:srgbClr val="F77819"/>
          </a:solidFill>
        </p:spPr>
        <p:txBody>
          <a:bodyPr anchor="ctr">
            <a:normAutofit fontScale="90000"/>
          </a:bodyPr>
          <a:lstStyle/>
          <a:p>
            <a:r>
              <a:rPr lang="en-GB" sz="2400" b="1" dirty="0">
                <a:solidFill>
                  <a:schemeClr val="bg1"/>
                </a:solidFill>
                <a:latin typeface="+mj-lt"/>
              </a:rPr>
              <a:t>Resources</a:t>
            </a:r>
          </a:p>
        </p:txBody>
      </p:sp>
      <p:pic>
        <p:nvPicPr>
          <p:cNvPr id="9" name="Picture 8">
            <a:extLst>
              <a:ext uri="{FF2B5EF4-FFF2-40B4-BE49-F238E27FC236}">
                <a16:creationId xmlns:a16="http://schemas.microsoft.com/office/drawing/2014/main" id="{C8B99569-E7AC-47BF-BE3B-3C9A4AB9B9E5}"/>
              </a:ext>
            </a:extLst>
          </p:cNvPr>
          <p:cNvPicPr>
            <a:picLocks noChangeAspect="1"/>
          </p:cNvPicPr>
          <p:nvPr/>
        </p:nvPicPr>
        <p:blipFill>
          <a:blip r:embed="rId3"/>
          <a:stretch>
            <a:fillRect/>
          </a:stretch>
        </p:blipFill>
        <p:spPr>
          <a:xfrm>
            <a:off x="217857" y="1478727"/>
            <a:ext cx="11756286" cy="3900546"/>
          </a:xfrm>
          <a:prstGeom prst="rect">
            <a:avLst/>
          </a:prstGeom>
        </p:spPr>
      </p:pic>
    </p:spTree>
    <p:extLst>
      <p:ext uri="{BB962C8B-B14F-4D97-AF65-F5344CB8AC3E}">
        <p14:creationId xmlns:p14="http://schemas.microsoft.com/office/powerpoint/2010/main" val="665977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4FC21F-86CE-4A71-9E04-95A86B1C0B03}"/>
              </a:ext>
            </a:extLst>
          </p:cNvPr>
          <p:cNvSpPr>
            <a:spLocks noGrp="1"/>
          </p:cNvSpPr>
          <p:nvPr>
            <p:ph type="title"/>
          </p:nvPr>
        </p:nvSpPr>
        <p:spPr>
          <a:xfrm>
            <a:off x="196310" y="280511"/>
            <a:ext cx="10515600" cy="1325563"/>
          </a:xfrm>
        </p:spPr>
        <p:txBody>
          <a:bodyPr anchor="ctr"/>
          <a:lstStyle/>
          <a:p>
            <a:r>
              <a:rPr lang="en-GB" b="1" dirty="0">
                <a:latin typeface="+mj-lt"/>
              </a:rPr>
              <a:t>Tabs in the NCELP SOW</a:t>
            </a:r>
            <a:endParaRPr lang="en-GB" dirty="0">
              <a:latin typeface="+mj-lt"/>
            </a:endParaRPr>
          </a:p>
        </p:txBody>
      </p:sp>
      <p:sp>
        <p:nvSpPr>
          <p:cNvPr id="7" name="Content Placeholder 2">
            <a:extLst>
              <a:ext uri="{FF2B5EF4-FFF2-40B4-BE49-F238E27FC236}">
                <a16:creationId xmlns:a16="http://schemas.microsoft.com/office/drawing/2014/main" id="{5B5D8E9E-AD76-4BF3-80FD-546394A4F003}"/>
              </a:ext>
            </a:extLst>
          </p:cNvPr>
          <p:cNvSpPr txBox="1">
            <a:spLocks/>
          </p:cNvSpPr>
          <p:nvPr/>
        </p:nvSpPr>
        <p:spPr>
          <a:xfrm>
            <a:off x="733624" y="1146238"/>
            <a:ext cx="10724751" cy="513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ED7D31"/>
              </a:buClr>
              <a:buSzTx/>
              <a:buFont typeface="Arial" panose="020B0604020202020204" pitchFamily="34" charset="0"/>
              <a:buNone/>
              <a:tabLst/>
              <a:defRPr/>
            </a:pPr>
            <a:r>
              <a:rPr kumimoji="0" lang="en-GB" sz="2800" b="0" i="0" u="none" strike="noStrike" kern="1200" cap="none" spc="0" normalizeH="0" baseline="0" noProof="0">
                <a:ln>
                  <a:noFill/>
                </a:ln>
                <a:solidFill>
                  <a:srgbClr val="4472C4">
                    <a:lumMod val="75000"/>
                  </a:srgbClr>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18B7F336-4F3E-481C-AEA3-3954338D7584}"/>
              </a:ext>
            </a:extLst>
          </p:cNvPr>
          <p:cNvPicPr>
            <a:picLocks noChangeAspect="1"/>
          </p:cNvPicPr>
          <p:nvPr/>
        </p:nvPicPr>
        <p:blipFill rotWithShape="1">
          <a:blip r:embed="rId4"/>
          <a:srcRect l="20329" t="88440" r="34671" b="8335"/>
          <a:stretch/>
        </p:blipFill>
        <p:spPr>
          <a:xfrm>
            <a:off x="350399" y="1433738"/>
            <a:ext cx="11491200" cy="463008"/>
          </a:xfrm>
          <a:prstGeom prst="rect">
            <a:avLst/>
          </a:prstGeom>
        </p:spPr>
      </p:pic>
      <p:sp>
        <p:nvSpPr>
          <p:cNvPr id="8" name="Oval Callout 5">
            <a:extLst>
              <a:ext uri="{FF2B5EF4-FFF2-40B4-BE49-F238E27FC236}">
                <a16:creationId xmlns:a16="http://schemas.microsoft.com/office/drawing/2014/main" id="{0C41DD30-BB91-488A-8B3A-B15F5C508CEC}"/>
              </a:ext>
            </a:extLst>
          </p:cNvPr>
          <p:cNvSpPr/>
          <p:nvPr/>
        </p:nvSpPr>
        <p:spPr>
          <a:xfrm>
            <a:off x="2781299" y="3196530"/>
            <a:ext cx="6629400" cy="2416870"/>
          </a:xfrm>
          <a:prstGeom prst="wedgeEllipseCallout">
            <a:avLst>
              <a:gd name="adj1" fmla="val 26820"/>
              <a:gd name="adj2" fmla="val -103321"/>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NCELP Y8 vocabulary list contains all French words taught in Y8, with English meanings, parts of speech and frequency information.</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custDataLst>
      <p:tags r:id="rId1"/>
    </p:custDataLst>
    <p:extLst>
      <p:ext uri="{BB962C8B-B14F-4D97-AF65-F5344CB8AC3E}">
        <p14:creationId xmlns:p14="http://schemas.microsoft.com/office/powerpoint/2010/main" val="392026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18746421-3352-4FBA-A565-078536BEF3BF}"/>
              </a:ext>
            </a:extLst>
          </p:cNvPr>
          <p:cNvSpPr txBox="1">
            <a:spLocks/>
          </p:cNvSpPr>
          <p:nvPr/>
        </p:nvSpPr>
        <p:spPr>
          <a:xfrm>
            <a:off x="112543" y="70338"/>
            <a:ext cx="3953020" cy="506436"/>
          </a:xfrm>
          <a:prstGeom prst="rect">
            <a:avLst/>
          </a:prstGeom>
          <a:solidFill>
            <a:srgbClr val="F77819"/>
          </a:solidFill>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j-ea"/>
                <a:cs typeface="+mj-cs"/>
              </a:rPr>
              <a:t>Y8 NCELP vocabulary list</a:t>
            </a:r>
          </a:p>
        </p:txBody>
      </p:sp>
      <p:sp>
        <p:nvSpPr>
          <p:cNvPr id="6" name="Speech Bubble: Rectangle with Corners Rounded 5">
            <a:extLst>
              <a:ext uri="{FF2B5EF4-FFF2-40B4-BE49-F238E27FC236}">
                <a16:creationId xmlns:a16="http://schemas.microsoft.com/office/drawing/2014/main" id="{45AEFCB0-AC29-4397-AA1D-B209FA914F84}"/>
              </a:ext>
            </a:extLst>
          </p:cNvPr>
          <p:cNvSpPr/>
          <p:nvPr/>
        </p:nvSpPr>
        <p:spPr>
          <a:xfrm>
            <a:off x="7384431" y="5434287"/>
            <a:ext cx="3553644" cy="820913"/>
          </a:xfrm>
          <a:prstGeom prst="wedgeRoundRectCallout">
            <a:avLst>
              <a:gd name="adj1" fmla="val -14158"/>
              <a:gd name="adj2" fmla="val -82253"/>
              <a:gd name="adj3" fmla="val 16667"/>
            </a:avLst>
          </a:prstGeom>
          <a:solidFill>
            <a:schemeClr val="accent5">
              <a:lumMod val="50000"/>
            </a:schemeClr>
          </a:solidFill>
          <a:ln w="190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Frequency ranking of all words is provided, here.</a:t>
            </a:r>
          </a:p>
        </p:txBody>
      </p:sp>
      <p:sp>
        <p:nvSpPr>
          <p:cNvPr id="9" name="Rectangle 8">
            <a:extLst>
              <a:ext uri="{FF2B5EF4-FFF2-40B4-BE49-F238E27FC236}">
                <a16:creationId xmlns:a16="http://schemas.microsoft.com/office/drawing/2014/main" id="{2E755CC9-2ADC-4D7E-B374-5794A5CFBC6B}"/>
              </a:ext>
            </a:extLst>
          </p:cNvPr>
          <p:cNvSpPr/>
          <p:nvPr/>
        </p:nvSpPr>
        <p:spPr>
          <a:xfrm>
            <a:off x="112543" y="5450229"/>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Source of frequency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Londsale</a:t>
            </a: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 &amp; Le Bras, Y.  (2009). </a:t>
            </a:r>
            <a:r>
              <a:rPr kumimoji="0" lang="en-GB" sz="1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Frequency Dictionary of French: Core vocabulary for learners </a:t>
            </a: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London: Routledge.</a:t>
            </a:r>
          </a:p>
        </p:txBody>
      </p:sp>
      <p:pic>
        <p:nvPicPr>
          <p:cNvPr id="12" name="Picture 11">
            <a:extLst>
              <a:ext uri="{FF2B5EF4-FFF2-40B4-BE49-F238E27FC236}">
                <a16:creationId xmlns:a16="http://schemas.microsoft.com/office/drawing/2014/main" id="{4ED84A8A-9B77-4033-98A3-1C9E279401FE}"/>
              </a:ext>
            </a:extLst>
          </p:cNvPr>
          <p:cNvPicPr>
            <a:picLocks noChangeAspect="1"/>
          </p:cNvPicPr>
          <p:nvPr/>
        </p:nvPicPr>
        <p:blipFill>
          <a:blip r:embed="rId4"/>
          <a:stretch>
            <a:fillRect/>
          </a:stretch>
        </p:blipFill>
        <p:spPr>
          <a:xfrm>
            <a:off x="121861" y="912458"/>
            <a:ext cx="11948277" cy="4186145"/>
          </a:xfrm>
          <a:prstGeom prst="rect">
            <a:avLst/>
          </a:prstGeom>
        </p:spPr>
      </p:pic>
    </p:spTree>
    <p:custDataLst>
      <p:tags r:id="rId1"/>
    </p:custDataLst>
    <p:extLst>
      <p:ext uri="{BB962C8B-B14F-4D97-AF65-F5344CB8AC3E}">
        <p14:creationId xmlns:p14="http://schemas.microsoft.com/office/powerpoint/2010/main" val="119492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4800" b="1" dirty="0">
                <a:solidFill>
                  <a:srgbClr val="002060"/>
                </a:solidFill>
              </a:rPr>
              <a:t>Concern: </a:t>
            </a:r>
            <a:r>
              <a:rPr lang="en-GB" sz="4400" i="1" dirty="0">
                <a:solidFill>
                  <a:srgbClr val="002060"/>
                </a:solidFill>
              </a:rPr>
              <a:t>How can I change things now without changing everything?!</a:t>
            </a:r>
            <a:endParaRPr lang="en-GB" sz="4800" i="1"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0514677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559800" cy="867128"/>
          </a:xfrm>
          <a:prstGeom prst="rect">
            <a:avLst/>
          </a:prstGeom>
        </p:spPr>
      </p:pic>
      <p:sp>
        <p:nvSpPr>
          <p:cNvPr id="2" name="Title 1"/>
          <p:cNvSpPr>
            <a:spLocks noGrp="1"/>
          </p:cNvSpPr>
          <p:nvPr>
            <p:ph type="title"/>
          </p:nvPr>
        </p:nvSpPr>
        <p:spPr>
          <a:xfrm>
            <a:off x="0" y="-6167"/>
            <a:ext cx="10515600" cy="1325563"/>
          </a:xfrm>
        </p:spPr>
        <p:txBody>
          <a:bodyPr>
            <a:normAutofit/>
          </a:bodyPr>
          <a:lstStyle/>
          <a:p>
            <a:r>
              <a:rPr lang="en-GB" sz="3600" b="1" dirty="0">
                <a:solidFill>
                  <a:schemeClr val="bg1"/>
                </a:solidFill>
              </a:rPr>
              <a:t>Curriculum design take-aways</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548268" y="1474801"/>
            <a:ext cx="10515600" cy="4351338"/>
          </a:xfrm>
        </p:spPr>
        <p:txBody>
          <a:bodyPr/>
          <a:lstStyle/>
          <a:p>
            <a:pPr>
              <a:lnSpc>
                <a:spcPct val="100000"/>
              </a:lnSpc>
            </a:pPr>
            <a:r>
              <a:rPr lang="en-GB" b="1" dirty="0">
                <a:solidFill>
                  <a:schemeClr val="accent1">
                    <a:lumMod val="50000"/>
                  </a:schemeClr>
                </a:solidFill>
              </a:rPr>
              <a:t>P</a:t>
            </a:r>
            <a:r>
              <a:rPr lang="en-GB" dirty="0">
                <a:solidFill>
                  <a:schemeClr val="accent1">
                    <a:lumMod val="50000"/>
                  </a:schemeClr>
                </a:solidFill>
              </a:rPr>
              <a:t>honics </a:t>
            </a:r>
            <a:br>
              <a:rPr lang="en-GB" dirty="0">
                <a:solidFill>
                  <a:schemeClr val="accent1">
                    <a:lumMod val="50000"/>
                  </a:schemeClr>
                </a:solidFill>
              </a:rPr>
            </a:br>
            <a:r>
              <a:rPr lang="en-GB" dirty="0">
                <a:solidFill>
                  <a:schemeClr val="accent1">
                    <a:lumMod val="50000"/>
                  </a:schemeClr>
                </a:solidFill>
              </a:rPr>
              <a:t>- </a:t>
            </a:r>
            <a:r>
              <a:rPr lang="en-GB" i="1" dirty="0">
                <a:solidFill>
                  <a:schemeClr val="accent1">
                    <a:lumMod val="50000"/>
                  </a:schemeClr>
                </a:solidFill>
              </a:rPr>
              <a:t>working with unknown words</a:t>
            </a:r>
            <a:br>
              <a:rPr lang="en-GB" i="1" dirty="0">
                <a:solidFill>
                  <a:schemeClr val="accent1">
                    <a:lumMod val="50000"/>
                  </a:schemeClr>
                </a:solidFill>
              </a:rPr>
            </a:br>
            <a:endParaRPr lang="en-GB" i="1" dirty="0">
              <a:solidFill>
                <a:schemeClr val="accent1">
                  <a:lumMod val="50000"/>
                </a:schemeClr>
              </a:solidFill>
            </a:endParaRPr>
          </a:p>
          <a:p>
            <a:pPr>
              <a:lnSpc>
                <a:spcPct val="100000"/>
              </a:lnSpc>
            </a:pPr>
            <a:r>
              <a:rPr lang="en-GB" b="1" dirty="0">
                <a:solidFill>
                  <a:schemeClr val="accent1">
                    <a:lumMod val="50000"/>
                  </a:schemeClr>
                </a:solidFill>
              </a:rPr>
              <a:t>V</a:t>
            </a:r>
            <a:r>
              <a:rPr lang="en-GB" dirty="0">
                <a:solidFill>
                  <a:schemeClr val="accent1">
                    <a:lumMod val="50000"/>
                  </a:schemeClr>
                </a:solidFill>
              </a:rPr>
              <a:t>ocabulary </a:t>
            </a:r>
            <a:br>
              <a:rPr lang="en-GB" dirty="0">
                <a:solidFill>
                  <a:schemeClr val="accent1">
                    <a:lumMod val="50000"/>
                  </a:schemeClr>
                </a:solidFill>
              </a:rPr>
            </a:br>
            <a:r>
              <a:rPr lang="en-GB" dirty="0">
                <a:solidFill>
                  <a:schemeClr val="accent1">
                    <a:lumMod val="50000"/>
                  </a:schemeClr>
                </a:solidFill>
              </a:rPr>
              <a:t>- </a:t>
            </a:r>
            <a:r>
              <a:rPr lang="en-GB" i="1" dirty="0">
                <a:solidFill>
                  <a:schemeClr val="accent1">
                    <a:lumMod val="50000"/>
                  </a:schemeClr>
                </a:solidFill>
              </a:rPr>
              <a:t>shortcut to systematic revisiting</a:t>
            </a:r>
            <a:br>
              <a:rPr lang="en-GB" dirty="0">
                <a:solidFill>
                  <a:schemeClr val="accent1">
                    <a:lumMod val="50000"/>
                  </a:schemeClr>
                </a:solidFill>
              </a:rPr>
            </a:br>
            <a:endParaRPr lang="en-GB" dirty="0">
              <a:solidFill>
                <a:schemeClr val="accent1">
                  <a:lumMod val="50000"/>
                </a:schemeClr>
              </a:solidFill>
            </a:endParaRPr>
          </a:p>
          <a:p>
            <a:pPr>
              <a:lnSpc>
                <a:spcPct val="100000"/>
              </a:lnSpc>
            </a:pPr>
            <a:r>
              <a:rPr lang="en-GB" b="1" dirty="0">
                <a:solidFill>
                  <a:schemeClr val="accent1">
                    <a:lumMod val="50000"/>
                  </a:schemeClr>
                </a:solidFill>
              </a:rPr>
              <a:t>G</a:t>
            </a:r>
            <a:r>
              <a:rPr lang="en-GB" dirty="0">
                <a:solidFill>
                  <a:schemeClr val="accent1">
                    <a:lumMod val="50000"/>
                  </a:schemeClr>
                </a:solidFill>
              </a:rPr>
              <a:t>rammar</a:t>
            </a:r>
            <a:br>
              <a:rPr lang="en-GB" dirty="0">
                <a:solidFill>
                  <a:schemeClr val="accent1">
                    <a:lumMod val="50000"/>
                  </a:schemeClr>
                </a:solidFill>
              </a:rPr>
            </a:br>
            <a:r>
              <a:rPr lang="en-GB" dirty="0">
                <a:solidFill>
                  <a:schemeClr val="accent1">
                    <a:lumMod val="50000"/>
                  </a:schemeClr>
                </a:solidFill>
              </a:rPr>
              <a:t> - </a:t>
            </a:r>
            <a:r>
              <a:rPr lang="en-GB" i="1" dirty="0">
                <a:solidFill>
                  <a:schemeClr val="accent1">
                    <a:lumMod val="50000"/>
                  </a:schemeClr>
                </a:solidFill>
              </a:rPr>
              <a:t>input practice before production</a:t>
            </a:r>
          </a:p>
        </p:txBody>
      </p:sp>
      <p:pic>
        <p:nvPicPr>
          <p:cNvPr id="17" name="Picture 16" descr="A picture containing drawing&#10;&#10;Description automatically generated">
            <a:extLst>
              <a:ext uri="{FF2B5EF4-FFF2-40B4-BE49-F238E27FC236}">
                <a16:creationId xmlns:a16="http://schemas.microsoft.com/office/drawing/2014/main" id="{C4C18D30-2907-4904-83CB-E2C52D88EE6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7229248" y="732407"/>
            <a:ext cx="5368744" cy="3909060"/>
          </a:xfrm>
          <a:prstGeom prst="rect">
            <a:avLst/>
          </a:prstGeom>
        </p:spPr>
      </p:pic>
    </p:spTree>
    <p:extLst>
      <p:ext uri="{BB962C8B-B14F-4D97-AF65-F5344CB8AC3E}">
        <p14:creationId xmlns:p14="http://schemas.microsoft.com/office/powerpoint/2010/main" val="30240880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298073" y="1460854"/>
            <a:ext cx="11811641" cy="168411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understand the rationale for a new approach to curriculum design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identifying issues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setting out potential solutions</a:t>
            </a:r>
          </a:p>
        </p:txBody>
      </p:sp>
      <p:pic>
        <p:nvPicPr>
          <p:cNvPr id="6" name="Picture 2" descr="http://www.clker.com/cliparts/h/n/L/q/t/u/bright-green-tick-md.png">
            <a:extLst>
              <a:ext uri="{FF2B5EF4-FFF2-40B4-BE49-F238E27FC236}">
                <a16:creationId xmlns:a16="http://schemas.microsoft.com/office/drawing/2014/main" id="{058DA75E-2743-4173-9E35-CA01B0F2AB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6560" y="2109208"/>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clker.com/cliparts/h/n/L/q/t/u/bright-green-tick-md.png">
            <a:extLst>
              <a:ext uri="{FF2B5EF4-FFF2-40B4-BE49-F238E27FC236}">
                <a16:creationId xmlns:a16="http://schemas.microsoft.com/office/drawing/2014/main" id="{8EDDD80A-B02E-4B2E-8531-EC4DD060FA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8795" y="2629356"/>
            <a:ext cx="371910" cy="38740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5E44BE9-5101-45D7-9408-C8028A840558}"/>
              </a:ext>
            </a:extLst>
          </p:cNvPr>
          <p:cNvSpPr txBox="1">
            <a:spLocks/>
          </p:cNvSpPr>
          <p:nvPr/>
        </p:nvSpPr>
        <p:spPr>
          <a:xfrm>
            <a:off x="181713" y="3429000"/>
            <a:ext cx="11928001" cy="1684115"/>
          </a:xfrm>
          <a:prstGeom prst="rect">
            <a:avLst/>
          </a:prstGeom>
          <a:solidFill>
            <a:schemeClr val="bg1"/>
          </a:solidFill>
          <a:ln>
            <a:solidFill>
              <a:srgbClr val="11507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4800" b="1" dirty="0">
                <a:solidFill>
                  <a:srgbClr val="002060"/>
                </a:solidFill>
              </a:rPr>
              <a:t>Questions?</a:t>
            </a:r>
            <a:endParaRPr lang="en-GB" sz="4800" i="1" dirty="0">
              <a:solidFill>
                <a:srgbClr val="002060"/>
              </a:solidFill>
            </a:endParaRPr>
          </a:p>
        </p:txBody>
      </p:sp>
    </p:spTree>
    <p:extLst>
      <p:ext uri="{BB962C8B-B14F-4D97-AF65-F5344CB8AC3E}">
        <p14:creationId xmlns:p14="http://schemas.microsoft.com/office/powerpoint/2010/main" val="2808972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9749"/>
            <a:ext cx="8493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36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Tienes</a:t>
            </a:r>
            <a:r>
              <a:rPr kumimoji="0" lang="en-GB"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mascotas</a:t>
            </a:r>
            <a:r>
              <a:rPr kumimoji="0" lang="en-GB"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Tengo</a:t>
            </a:r>
            <a:r>
              <a:rPr kumimoji="0" lang="en-GB"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graphicFrame>
        <p:nvGraphicFramePr>
          <p:cNvPr id="5" name="Table 4"/>
          <p:cNvGraphicFramePr>
            <a:graphicFrameLocks noGrp="1"/>
          </p:cNvGraphicFramePr>
          <p:nvPr/>
        </p:nvGraphicFramePr>
        <p:xfrm>
          <a:off x="450850" y="1100666"/>
          <a:ext cx="11512552" cy="4728634"/>
        </p:xfrm>
        <a:graphic>
          <a:graphicData uri="http://schemas.openxmlformats.org/drawingml/2006/table">
            <a:tbl>
              <a:tblPr firstRow="1" bandRow="1">
                <a:tableStyleId>{5940675A-B579-460E-94D1-54222C63F5DA}</a:tableStyleId>
              </a:tblPr>
              <a:tblGrid>
                <a:gridCol w="2878138">
                  <a:extLst>
                    <a:ext uri="{9D8B030D-6E8A-4147-A177-3AD203B41FA5}">
                      <a16:colId xmlns:a16="http://schemas.microsoft.com/office/drawing/2014/main" val="20000"/>
                    </a:ext>
                  </a:extLst>
                </a:gridCol>
                <a:gridCol w="2878138">
                  <a:extLst>
                    <a:ext uri="{9D8B030D-6E8A-4147-A177-3AD203B41FA5}">
                      <a16:colId xmlns:a16="http://schemas.microsoft.com/office/drawing/2014/main" val="20001"/>
                    </a:ext>
                  </a:extLst>
                </a:gridCol>
                <a:gridCol w="2878138">
                  <a:extLst>
                    <a:ext uri="{9D8B030D-6E8A-4147-A177-3AD203B41FA5}">
                      <a16:colId xmlns:a16="http://schemas.microsoft.com/office/drawing/2014/main" val="20002"/>
                    </a:ext>
                  </a:extLst>
                </a:gridCol>
                <a:gridCol w="2878138">
                  <a:extLst>
                    <a:ext uri="{9D8B030D-6E8A-4147-A177-3AD203B41FA5}">
                      <a16:colId xmlns:a16="http://schemas.microsoft.com/office/drawing/2014/main" val="20003"/>
                    </a:ext>
                  </a:extLst>
                </a:gridCol>
              </a:tblGrid>
              <a:tr h="2364317">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2364317">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887" y="1176866"/>
            <a:ext cx="2552781" cy="170185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1720" y="1176866"/>
            <a:ext cx="2554777" cy="170185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6269" y="1176866"/>
            <a:ext cx="2467083" cy="161902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3065" y="3553340"/>
            <a:ext cx="2573489" cy="171029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1720" y="3553340"/>
            <a:ext cx="2612282" cy="179866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887" y="3536497"/>
            <a:ext cx="2403744" cy="1802808"/>
          </a:xfrm>
          <a:prstGeom prst="rect">
            <a:avLst/>
          </a:prstGeom>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23023"/>
          <a:stretch/>
        </p:blipFill>
        <p:spPr>
          <a:xfrm>
            <a:off x="9386438" y="1196621"/>
            <a:ext cx="2432557" cy="1662344"/>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38246" y="3594550"/>
            <a:ext cx="1328939" cy="1328939"/>
          </a:xfrm>
          <a:prstGeom prst="rect">
            <a:avLst/>
          </a:prstGeom>
        </p:spPr>
      </p:pic>
      <p:sp>
        <p:nvSpPr>
          <p:cNvPr id="14" name="TextBox 13"/>
          <p:cNvSpPr txBox="1"/>
          <p:nvPr/>
        </p:nvSpPr>
        <p:spPr>
          <a:xfrm>
            <a:off x="626887" y="2878720"/>
            <a:ext cx="26610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gato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 name="TextBox 14"/>
          <p:cNvSpPr txBox="1"/>
          <p:nvPr/>
        </p:nvSpPr>
        <p:spPr>
          <a:xfrm>
            <a:off x="3451720" y="2878720"/>
            <a:ext cx="26610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perro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TextBox 15"/>
          <p:cNvSpPr txBox="1"/>
          <p:nvPr/>
        </p:nvSpPr>
        <p:spPr>
          <a:xfrm>
            <a:off x="6425676" y="2878720"/>
            <a:ext cx="26610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caballo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p:cNvSpPr txBox="1"/>
          <p:nvPr/>
        </p:nvSpPr>
        <p:spPr>
          <a:xfrm>
            <a:off x="9272185" y="2858965"/>
            <a:ext cx="26610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ratón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TextBox 17"/>
          <p:cNvSpPr txBox="1"/>
          <p:nvPr/>
        </p:nvSpPr>
        <p:spPr>
          <a:xfrm>
            <a:off x="620754" y="5263638"/>
            <a:ext cx="26610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un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pez</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9" name="TextBox 18"/>
          <p:cNvSpPr txBox="1"/>
          <p:nvPr/>
        </p:nvSpPr>
        <p:spPr>
          <a:xfrm>
            <a:off x="3345435" y="5262140"/>
            <a:ext cx="30076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una</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serpiente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0" name="TextBox 19"/>
          <p:cNvSpPr txBox="1"/>
          <p:nvPr/>
        </p:nvSpPr>
        <p:spPr>
          <a:xfrm>
            <a:off x="6150603" y="5244525"/>
            <a:ext cx="30076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una</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cobaya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extBox 20"/>
          <p:cNvSpPr txBox="1"/>
          <p:nvPr/>
        </p:nvSpPr>
        <p:spPr>
          <a:xfrm>
            <a:off x="9042373" y="4863550"/>
            <a:ext cx="300763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tengo</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mascotas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750993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5891C-5B03-461F-A22E-E7CF2C17F45A}"/>
              </a:ext>
            </a:extLst>
          </p:cNvPr>
          <p:cNvSpPr>
            <a:spLocks noGrp="1"/>
          </p:cNvSpPr>
          <p:nvPr>
            <p:ph type="title"/>
          </p:nvPr>
        </p:nvSpPr>
        <p:spPr>
          <a:xfrm>
            <a:off x="136478" y="100528"/>
            <a:ext cx="10515600" cy="471327"/>
          </a:xfrm>
        </p:spPr>
        <p:txBody>
          <a:bodyPr>
            <a:noAutofit/>
          </a:bodyPr>
          <a:lstStyle/>
          <a:p>
            <a:r>
              <a:rPr lang="en-GB" sz="2000" b="1" dirty="0"/>
              <a:t>References</a:t>
            </a:r>
          </a:p>
        </p:txBody>
      </p:sp>
      <p:sp>
        <p:nvSpPr>
          <p:cNvPr id="3" name="Content Placeholder 2">
            <a:extLst>
              <a:ext uri="{FF2B5EF4-FFF2-40B4-BE49-F238E27FC236}">
                <a16:creationId xmlns:a16="http://schemas.microsoft.com/office/drawing/2014/main" id="{340BA8BB-9C45-403F-81CA-B67F9CB2299E}"/>
              </a:ext>
            </a:extLst>
          </p:cNvPr>
          <p:cNvSpPr>
            <a:spLocks noGrp="1"/>
          </p:cNvSpPr>
          <p:nvPr>
            <p:ph idx="1"/>
          </p:nvPr>
        </p:nvSpPr>
        <p:spPr>
          <a:xfrm>
            <a:off x="136478" y="571855"/>
            <a:ext cx="12055522" cy="5495926"/>
          </a:xfrm>
        </p:spPr>
        <p:txBody>
          <a:bodyPr>
            <a:normAutofit/>
          </a:bodyPr>
          <a:lstStyle/>
          <a:p>
            <a:pPr marL="0" indent="0">
              <a:buNone/>
            </a:pPr>
            <a:r>
              <a:rPr lang="en-GB" sz="1600" dirty="0" err="1">
                <a:solidFill>
                  <a:srgbClr val="4472C4">
                    <a:lumMod val="50000"/>
                  </a:srgbClr>
                </a:solidFill>
              </a:rPr>
              <a:t>Londsale</a:t>
            </a:r>
            <a:r>
              <a:rPr lang="en-GB" sz="1600" dirty="0">
                <a:solidFill>
                  <a:srgbClr val="4472C4">
                    <a:lumMod val="50000"/>
                  </a:srgbClr>
                </a:solidFill>
              </a:rPr>
              <a:t>, D., &amp; Le Bras, Y.  (2009). </a:t>
            </a:r>
            <a:r>
              <a:rPr lang="en-GB" sz="1600" i="1" dirty="0">
                <a:solidFill>
                  <a:srgbClr val="4472C4">
                    <a:lumMod val="50000"/>
                  </a:srgbClr>
                </a:solidFill>
              </a:rPr>
              <a:t>A Frequency Dictionary of French: Core vocabulary for learners </a:t>
            </a:r>
            <a:r>
              <a:rPr lang="en-GB" sz="1600" dirty="0">
                <a:solidFill>
                  <a:srgbClr val="4472C4">
                    <a:lumMod val="50000"/>
                  </a:srgbClr>
                </a:solidFill>
              </a:rPr>
              <a:t>London: Routledge.</a:t>
            </a:r>
          </a:p>
          <a:p>
            <a:pPr marL="0" indent="0">
              <a:buNone/>
            </a:pPr>
            <a:r>
              <a:rPr lang="en-GB" sz="1600" dirty="0"/>
              <a:t>Ofsted, (2019a). Inspecting the curriculum, May 2019, 190024, </a:t>
            </a:r>
            <a:r>
              <a:rPr lang="en-GB" sz="1600" dirty="0">
                <a:hlinkClick r:id="rId2"/>
              </a:rPr>
              <a:t>www.gov.uk/government/organisations/ofsted</a:t>
            </a:r>
            <a:r>
              <a:rPr lang="en-GB" sz="1600" dirty="0"/>
              <a:t>.</a:t>
            </a:r>
          </a:p>
          <a:p>
            <a:pPr marL="0" indent="0">
              <a:buNone/>
            </a:pPr>
            <a:r>
              <a:rPr lang="en-GB" sz="1600" dirty="0"/>
              <a:t>Ofsted, (2019b). School Inspection Handbook, September 2019, 190024, </a:t>
            </a:r>
            <a:r>
              <a:rPr lang="en-GB" sz="1600" dirty="0">
                <a:hlinkClick r:id="rId2"/>
              </a:rPr>
              <a:t>www.gov.uk/government/organisations/ofsted</a:t>
            </a:r>
            <a:r>
              <a:rPr lang="en-GB" sz="1600" dirty="0"/>
              <a:t>. </a:t>
            </a:r>
            <a:br>
              <a:rPr lang="en-GB" sz="1600" dirty="0"/>
            </a:br>
            <a:br>
              <a:rPr lang="en-GB" sz="1600" dirty="0"/>
            </a:br>
            <a:r>
              <a:rPr lang="en-GB" sz="1600" dirty="0" err="1"/>
              <a:t>Roffwarg</a:t>
            </a:r>
            <a:r>
              <a:rPr lang="en-GB" sz="1600" dirty="0"/>
              <a:t>, H. P., </a:t>
            </a:r>
            <a:r>
              <a:rPr lang="en-GB" sz="1600" dirty="0" err="1"/>
              <a:t>Muzio</a:t>
            </a:r>
            <a:r>
              <a:rPr lang="en-GB" sz="1600" dirty="0"/>
              <a:t>, J. N., &amp; Dement, W. C. (1966). Ontogenetic development of the human sleep dream cycle. Science, 152, 604–618.</a:t>
            </a:r>
            <a:br>
              <a:rPr lang="en-GB" sz="1600" dirty="0"/>
            </a:br>
            <a:br>
              <a:rPr lang="en-GB" sz="1600" dirty="0"/>
            </a:br>
            <a:r>
              <a:rPr lang="en-GB" sz="1600" dirty="0"/>
              <a:t>Teaching School Council, (2016). Modern Foreign Languages Pedagogy Review.</a:t>
            </a:r>
          </a:p>
        </p:txBody>
      </p:sp>
    </p:spTree>
    <p:extLst>
      <p:ext uri="{BB962C8B-B14F-4D97-AF65-F5344CB8AC3E}">
        <p14:creationId xmlns:p14="http://schemas.microsoft.com/office/powerpoint/2010/main" val="1018140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7472" y="311285"/>
            <a:ext cx="1103116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indefinite article</a:t>
            </a:r>
            <a:b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the words for ‘a’ change according to whether the noun is masculine or feminine.</a:t>
            </a:r>
          </a:p>
        </p:txBody>
      </p:sp>
      <p:graphicFrame>
        <p:nvGraphicFramePr>
          <p:cNvPr id="6" name="Table 5"/>
          <p:cNvGraphicFramePr>
            <a:graphicFrameLocks noGrp="1"/>
          </p:cNvGraphicFramePr>
          <p:nvPr/>
        </p:nvGraphicFramePr>
        <p:xfrm>
          <a:off x="2576749" y="1696280"/>
          <a:ext cx="6139233" cy="792480"/>
        </p:xfrm>
        <a:graphic>
          <a:graphicData uri="http://schemas.openxmlformats.org/drawingml/2006/table">
            <a:tbl>
              <a:tblPr firstRow="1" bandRow="1">
                <a:tableStyleId>{5940675A-B579-460E-94D1-54222C63F5DA}</a:tableStyleId>
              </a:tblPr>
              <a:tblGrid>
                <a:gridCol w="2046411">
                  <a:extLst>
                    <a:ext uri="{9D8B030D-6E8A-4147-A177-3AD203B41FA5}">
                      <a16:colId xmlns:a16="http://schemas.microsoft.com/office/drawing/2014/main" val="20000"/>
                    </a:ext>
                  </a:extLst>
                </a:gridCol>
                <a:gridCol w="2046411">
                  <a:extLst>
                    <a:ext uri="{9D8B030D-6E8A-4147-A177-3AD203B41FA5}">
                      <a16:colId xmlns:a16="http://schemas.microsoft.com/office/drawing/2014/main" val="20001"/>
                    </a:ext>
                  </a:extLst>
                </a:gridCol>
                <a:gridCol w="2046411">
                  <a:extLst>
                    <a:ext uri="{9D8B030D-6E8A-4147-A177-3AD203B41FA5}">
                      <a16:colId xmlns:a16="http://schemas.microsoft.com/office/drawing/2014/main" val="20002"/>
                    </a:ext>
                  </a:extLst>
                </a:gridCol>
              </a:tblGrid>
              <a:tr h="370840">
                <a:tc>
                  <a:txBody>
                    <a:bodyPr/>
                    <a:lstStyle/>
                    <a:p>
                      <a:r>
                        <a:rPr lang="en-GB" sz="2000" b="1" dirty="0">
                          <a:solidFill>
                            <a:srgbClr val="0070C0"/>
                          </a:solidFill>
                          <a:latin typeface="Century Gothic" panose="020B0502020202020204" pitchFamily="34" charset="0"/>
                        </a:rPr>
                        <a:t>masculine</a:t>
                      </a:r>
                    </a:p>
                  </a:txBody>
                  <a:tcPr/>
                </a:tc>
                <a:tc>
                  <a:txBody>
                    <a:bodyPr/>
                    <a:lstStyle/>
                    <a:p>
                      <a:r>
                        <a:rPr lang="en-GB" sz="2000" b="1" dirty="0">
                          <a:solidFill>
                            <a:srgbClr val="0070C0"/>
                          </a:solidFill>
                          <a:latin typeface="Century Gothic" panose="020B0502020202020204" pitchFamily="34" charset="0"/>
                        </a:rPr>
                        <a:t>un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perro</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a dog</a:t>
                      </a:r>
                    </a:p>
                  </a:txBody>
                  <a:tcPr/>
                </a:tc>
                <a:extLst>
                  <a:ext uri="{0D108BD9-81ED-4DB2-BD59-A6C34878D82A}">
                    <a16:rowId xmlns:a16="http://schemas.microsoft.com/office/drawing/2014/main" val="10000"/>
                  </a:ext>
                </a:extLst>
              </a:tr>
              <a:tr h="370840">
                <a:tc>
                  <a:txBody>
                    <a:bodyPr/>
                    <a:lstStyle/>
                    <a:p>
                      <a:r>
                        <a:rPr lang="en-GB" sz="2000" b="1" dirty="0">
                          <a:solidFill>
                            <a:srgbClr val="FF0000"/>
                          </a:solidFill>
                          <a:latin typeface="Century Gothic" panose="020B0502020202020204" pitchFamily="34" charset="0"/>
                        </a:rPr>
                        <a:t>feminine</a:t>
                      </a:r>
                    </a:p>
                  </a:txBody>
                  <a:tcPr/>
                </a:tc>
                <a:tc>
                  <a:txBody>
                    <a:bodyPr/>
                    <a:lstStyle/>
                    <a:p>
                      <a:r>
                        <a:rPr lang="en-GB" sz="2000" b="1" dirty="0" err="1">
                          <a:solidFill>
                            <a:srgbClr val="FF0000"/>
                          </a:solidFill>
                          <a:latin typeface="Century Gothic" panose="020B0502020202020204" pitchFamily="34" charset="0"/>
                        </a:rPr>
                        <a:t>una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tortuga</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a tortoise</a:t>
                      </a:r>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587980" y="3325438"/>
          <a:ext cx="11318674" cy="2452791"/>
        </p:xfrm>
        <a:graphic>
          <a:graphicData uri="http://schemas.openxmlformats.org/drawingml/2006/table">
            <a:tbl>
              <a:tblPr firstRow="1" bandRow="1">
                <a:tableStyleId>{5940675A-B579-460E-94D1-54222C63F5DA}</a:tableStyleId>
              </a:tblPr>
              <a:tblGrid>
                <a:gridCol w="5659337">
                  <a:extLst>
                    <a:ext uri="{9D8B030D-6E8A-4147-A177-3AD203B41FA5}">
                      <a16:colId xmlns:a16="http://schemas.microsoft.com/office/drawing/2014/main" val="20000"/>
                    </a:ext>
                  </a:extLst>
                </a:gridCol>
                <a:gridCol w="5659337">
                  <a:extLst>
                    <a:ext uri="{9D8B030D-6E8A-4147-A177-3AD203B41FA5}">
                      <a16:colId xmlns:a16="http://schemas.microsoft.com/office/drawing/2014/main" val="20001"/>
                    </a:ext>
                  </a:extLst>
                </a:gridCol>
              </a:tblGrid>
              <a:tr h="817597">
                <a:tc>
                  <a:txBody>
                    <a:bodyPr/>
                    <a:lstStyle/>
                    <a:p>
                      <a:r>
                        <a:rPr lang="en-GB" sz="2400" dirty="0">
                          <a:solidFill>
                            <a:schemeClr val="accent5">
                              <a:lumMod val="50000"/>
                            </a:schemeClr>
                          </a:solidFill>
                          <a:latin typeface="Century Gothic" panose="020B0502020202020204" pitchFamily="34" charset="0"/>
                        </a:rPr>
                        <a:t>1 </a:t>
                      </a:r>
                      <a:r>
                        <a:rPr lang="en-GB" sz="2400" dirty="0" err="1">
                          <a:solidFill>
                            <a:schemeClr val="accent5">
                              <a:lumMod val="50000"/>
                            </a:schemeClr>
                          </a:solidFill>
                          <a:latin typeface="Century Gothic" panose="020B0502020202020204" pitchFamily="34" charset="0"/>
                        </a:rPr>
                        <a:t>Tengo</a:t>
                      </a:r>
                      <a:r>
                        <a:rPr lang="en-GB" sz="2400" dirty="0">
                          <a:solidFill>
                            <a:schemeClr val="accent5">
                              <a:lumMod val="50000"/>
                            </a:schemeClr>
                          </a:solidFill>
                          <a:latin typeface="Century Gothic" panose="020B0502020202020204" pitchFamily="34" charset="0"/>
                        </a:rPr>
                        <a:t> _______ </a:t>
                      </a:r>
                      <a:r>
                        <a:rPr lang="en-GB" sz="2400" dirty="0" err="1">
                          <a:solidFill>
                            <a:schemeClr val="accent5">
                              <a:lumMod val="50000"/>
                            </a:schemeClr>
                          </a:solidFill>
                          <a:latin typeface="Century Gothic" panose="020B0502020202020204" pitchFamily="34" charset="0"/>
                        </a:rPr>
                        <a:t>gato</a:t>
                      </a:r>
                      <a:r>
                        <a:rPr lang="en-GB" sz="2400" dirty="0">
                          <a:solidFill>
                            <a:schemeClr val="accent5">
                              <a:lumMod val="50000"/>
                            </a:schemeClr>
                          </a:solidFill>
                          <a:latin typeface="Century Gothic" panose="020B0502020202020204" pitchFamily="34" charset="0"/>
                        </a:rPr>
                        <a:t>. (m)</a:t>
                      </a:r>
                    </a:p>
                  </a:txBody>
                  <a:tcPr anchor="ctr"/>
                </a:tc>
                <a:tc>
                  <a:txBody>
                    <a:bodyPr/>
                    <a:lstStyle/>
                    <a:p>
                      <a:r>
                        <a:rPr lang="en-GB" sz="2400" dirty="0">
                          <a:solidFill>
                            <a:schemeClr val="accent5">
                              <a:lumMod val="50000"/>
                            </a:schemeClr>
                          </a:solidFill>
                          <a:latin typeface="Century Gothic" panose="020B0502020202020204" pitchFamily="34" charset="0"/>
                        </a:rPr>
                        <a:t>4  ¿</a:t>
                      </a:r>
                      <a:r>
                        <a:rPr lang="en-GB" sz="2400" dirty="0" err="1">
                          <a:solidFill>
                            <a:schemeClr val="accent5">
                              <a:lumMod val="50000"/>
                            </a:schemeClr>
                          </a:solidFill>
                          <a:latin typeface="Century Gothic" panose="020B0502020202020204" pitchFamily="34" charset="0"/>
                        </a:rPr>
                        <a:t>Tienes</a:t>
                      </a:r>
                      <a:r>
                        <a:rPr lang="en-GB" sz="2400" dirty="0">
                          <a:solidFill>
                            <a:schemeClr val="accent5">
                              <a:lumMod val="50000"/>
                            </a:schemeClr>
                          </a:solidFill>
                          <a:latin typeface="Century Gothic" panose="020B0502020202020204" pitchFamily="34" charset="0"/>
                        </a:rPr>
                        <a:t> _____ </a:t>
                      </a:r>
                      <a:r>
                        <a:rPr lang="en-GB" sz="2400" dirty="0" err="1">
                          <a:solidFill>
                            <a:schemeClr val="accent5">
                              <a:lumMod val="50000"/>
                            </a:schemeClr>
                          </a:solidFill>
                          <a:latin typeface="Century Gothic" panose="020B0502020202020204" pitchFamily="34" charset="0"/>
                        </a:rPr>
                        <a:t>pez</a:t>
                      </a:r>
                      <a:r>
                        <a:rPr lang="en-GB" sz="2400" dirty="0">
                          <a:solidFill>
                            <a:schemeClr val="accent5">
                              <a:lumMod val="50000"/>
                            </a:schemeClr>
                          </a:solidFill>
                          <a:latin typeface="Century Gothic" panose="020B0502020202020204" pitchFamily="34" charset="0"/>
                        </a:rPr>
                        <a:t>? (m)</a:t>
                      </a:r>
                    </a:p>
                  </a:txBody>
                  <a:tcPr anchor="ctr"/>
                </a:tc>
                <a:extLst>
                  <a:ext uri="{0D108BD9-81ED-4DB2-BD59-A6C34878D82A}">
                    <a16:rowId xmlns:a16="http://schemas.microsoft.com/office/drawing/2014/main" val="10000"/>
                  </a:ext>
                </a:extLst>
              </a:tr>
              <a:tr h="817597">
                <a:tc>
                  <a:txBody>
                    <a:bodyPr/>
                    <a:lstStyle/>
                    <a:p>
                      <a:r>
                        <a:rPr lang="en-GB" sz="2400" dirty="0">
                          <a:solidFill>
                            <a:schemeClr val="accent5">
                              <a:lumMod val="50000"/>
                            </a:schemeClr>
                          </a:solidFill>
                          <a:latin typeface="Century Gothic" panose="020B0502020202020204" pitchFamily="34" charset="0"/>
                        </a:rPr>
                        <a:t>2  ¿</a:t>
                      </a:r>
                      <a:r>
                        <a:rPr lang="en-GB" sz="2400" dirty="0" err="1">
                          <a:solidFill>
                            <a:schemeClr val="accent5">
                              <a:lumMod val="50000"/>
                            </a:schemeClr>
                          </a:solidFill>
                          <a:latin typeface="Century Gothic" panose="020B0502020202020204" pitchFamily="34" charset="0"/>
                        </a:rPr>
                        <a:t>Tienes</a:t>
                      </a:r>
                      <a:r>
                        <a:rPr lang="en-GB" sz="2400" dirty="0">
                          <a:solidFill>
                            <a:schemeClr val="accent5">
                              <a:lumMod val="50000"/>
                            </a:schemeClr>
                          </a:solidFill>
                          <a:latin typeface="Century Gothic" panose="020B0502020202020204" pitchFamily="34" charset="0"/>
                        </a:rPr>
                        <a:t> _____ </a:t>
                      </a:r>
                      <a:r>
                        <a:rPr lang="en-GB" sz="2400" dirty="0" err="1">
                          <a:solidFill>
                            <a:schemeClr val="accent5">
                              <a:lumMod val="50000"/>
                            </a:schemeClr>
                          </a:solidFill>
                          <a:latin typeface="Century Gothic" panose="020B0502020202020204" pitchFamily="34" charset="0"/>
                        </a:rPr>
                        <a:t>cobaya</a:t>
                      </a:r>
                      <a:r>
                        <a:rPr lang="en-GB" sz="2400" dirty="0">
                          <a:solidFill>
                            <a:schemeClr val="accent5">
                              <a:lumMod val="50000"/>
                            </a:schemeClr>
                          </a:solidFill>
                          <a:latin typeface="Century Gothic" panose="020B0502020202020204" pitchFamily="34" charset="0"/>
                        </a:rPr>
                        <a:t>? (f)</a:t>
                      </a:r>
                    </a:p>
                  </a:txBody>
                  <a:tcPr anchor="ctr"/>
                </a:tc>
                <a:tc>
                  <a:txBody>
                    <a:bodyPr/>
                    <a:lstStyle/>
                    <a:p>
                      <a:r>
                        <a:rPr lang="en-GB" sz="2400" dirty="0">
                          <a:solidFill>
                            <a:schemeClr val="accent5">
                              <a:lumMod val="50000"/>
                            </a:schemeClr>
                          </a:solidFill>
                          <a:latin typeface="Century Gothic" panose="020B0502020202020204" pitchFamily="34" charset="0"/>
                        </a:rPr>
                        <a:t>5  </a:t>
                      </a:r>
                      <a:r>
                        <a:rPr lang="en-GB" sz="2400" dirty="0" err="1">
                          <a:solidFill>
                            <a:schemeClr val="accent5">
                              <a:lumMod val="50000"/>
                            </a:schemeClr>
                          </a:solidFill>
                          <a:latin typeface="Century Gothic" panose="020B0502020202020204" pitchFamily="34" charset="0"/>
                        </a:rPr>
                        <a:t>Tengo</a:t>
                      </a:r>
                      <a:r>
                        <a:rPr lang="en-GB" sz="2400" dirty="0">
                          <a:solidFill>
                            <a:schemeClr val="accent5">
                              <a:lumMod val="50000"/>
                            </a:schemeClr>
                          </a:solidFill>
                          <a:latin typeface="Century Gothic" panose="020B0502020202020204" pitchFamily="34" charset="0"/>
                        </a:rPr>
                        <a:t> ____ </a:t>
                      </a:r>
                      <a:r>
                        <a:rPr lang="en-GB" sz="2400" dirty="0" err="1">
                          <a:solidFill>
                            <a:schemeClr val="accent5">
                              <a:lumMod val="50000"/>
                            </a:schemeClr>
                          </a:solidFill>
                          <a:latin typeface="Century Gothic" panose="020B0502020202020204" pitchFamily="34" charset="0"/>
                        </a:rPr>
                        <a:t>hermanastro</a:t>
                      </a:r>
                      <a:r>
                        <a:rPr lang="en-GB" sz="2400" dirty="0">
                          <a:solidFill>
                            <a:schemeClr val="accent5">
                              <a:lumMod val="50000"/>
                            </a:schemeClr>
                          </a:solidFill>
                          <a:latin typeface="Century Gothic" panose="020B0502020202020204" pitchFamily="34" charset="0"/>
                        </a:rPr>
                        <a:t>. (m)</a:t>
                      </a:r>
                    </a:p>
                  </a:txBody>
                  <a:tcPr anchor="ctr"/>
                </a:tc>
                <a:extLst>
                  <a:ext uri="{0D108BD9-81ED-4DB2-BD59-A6C34878D82A}">
                    <a16:rowId xmlns:a16="http://schemas.microsoft.com/office/drawing/2014/main" val="10001"/>
                  </a:ext>
                </a:extLst>
              </a:tr>
              <a:tr h="817597">
                <a:tc>
                  <a:txBody>
                    <a:bodyPr/>
                    <a:lstStyle/>
                    <a:p>
                      <a:r>
                        <a:rPr lang="en-GB" sz="2400" dirty="0">
                          <a:solidFill>
                            <a:schemeClr val="accent5">
                              <a:lumMod val="50000"/>
                            </a:schemeClr>
                          </a:solidFill>
                          <a:latin typeface="Century Gothic" panose="020B0502020202020204" pitchFamily="34" charset="0"/>
                        </a:rPr>
                        <a:t>3  </a:t>
                      </a:r>
                      <a:r>
                        <a:rPr lang="en-GB" sz="2400" dirty="0" err="1">
                          <a:solidFill>
                            <a:schemeClr val="accent5">
                              <a:lumMod val="50000"/>
                            </a:schemeClr>
                          </a:solidFill>
                          <a:latin typeface="Century Gothic" panose="020B0502020202020204" pitchFamily="34" charset="0"/>
                        </a:rPr>
                        <a:t>Tengo</a:t>
                      </a:r>
                      <a:r>
                        <a:rPr lang="en-GB" sz="2400" dirty="0">
                          <a:solidFill>
                            <a:schemeClr val="accent5">
                              <a:lumMod val="50000"/>
                            </a:schemeClr>
                          </a:solidFill>
                          <a:latin typeface="Century Gothic" panose="020B0502020202020204" pitchFamily="34" charset="0"/>
                        </a:rPr>
                        <a:t> _______ </a:t>
                      </a:r>
                      <a:r>
                        <a:rPr lang="en-GB" sz="2400" dirty="0" err="1">
                          <a:solidFill>
                            <a:schemeClr val="accent5">
                              <a:lumMod val="50000"/>
                            </a:schemeClr>
                          </a:solidFill>
                          <a:latin typeface="Century Gothic" panose="020B0502020202020204" pitchFamily="34" charset="0"/>
                        </a:rPr>
                        <a:t>hermana</a:t>
                      </a:r>
                      <a:r>
                        <a:rPr lang="en-GB" sz="2400" dirty="0">
                          <a:solidFill>
                            <a:schemeClr val="accent5">
                              <a:lumMod val="50000"/>
                            </a:schemeClr>
                          </a:solidFill>
                          <a:latin typeface="Century Gothic" panose="020B0502020202020204" pitchFamily="34" charset="0"/>
                        </a:rPr>
                        <a:t>. (f)</a:t>
                      </a:r>
                    </a:p>
                  </a:txBody>
                  <a:tcPr anchor="ctr"/>
                </a:tc>
                <a:tc>
                  <a:txBody>
                    <a:bodyPr/>
                    <a:lstStyle/>
                    <a:p>
                      <a:r>
                        <a:rPr lang="en-GB" sz="2400" dirty="0">
                          <a:solidFill>
                            <a:schemeClr val="accent5">
                              <a:lumMod val="50000"/>
                            </a:schemeClr>
                          </a:solidFill>
                          <a:latin typeface="Century Gothic" panose="020B0502020202020204" pitchFamily="34" charset="0"/>
                        </a:rPr>
                        <a:t>6  </a:t>
                      </a:r>
                      <a:r>
                        <a:rPr lang="en-GB" sz="2400" dirty="0" err="1">
                          <a:solidFill>
                            <a:schemeClr val="accent5">
                              <a:lumMod val="50000"/>
                            </a:schemeClr>
                          </a:solidFill>
                          <a:latin typeface="Century Gothic" panose="020B0502020202020204" pitchFamily="34" charset="0"/>
                        </a:rPr>
                        <a:t>Tiene</a:t>
                      </a:r>
                      <a:r>
                        <a:rPr lang="en-GB" sz="2400" baseline="0" dirty="0">
                          <a:solidFill>
                            <a:schemeClr val="accent5">
                              <a:lumMod val="50000"/>
                            </a:schemeClr>
                          </a:solidFill>
                          <a:latin typeface="Century Gothic" panose="020B0502020202020204" pitchFamily="34" charset="0"/>
                        </a:rPr>
                        <a:t> _____ </a:t>
                      </a:r>
                      <a:r>
                        <a:rPr lang="en-GB" sz="2400" baseline="0" dirty="0" err="1">
                          <a:solidFill>
                            <a:schemeClr val="accent5">
                              <a:lumMod val="50000"/>
                            </a:schemeClr>
                          </a:solidFill>
                          <a:latin typeface="Century Gothic" panose="020B0502020202020204" pitchFamily="34" charset="0"/>
                        </a:rPr>
                        <a:t>serpiente</a:t>
                      </a:r>
                      <a:r>
                        <a:rPr lang="en-GB" sz="2400" baseline="0" dirty="0">
                          <a:solidFill>
                            <a:schemeClr val="accent5">
                              <a:lumMod val="50000"/>
                            </a:schemeClr>
                          </a:solidFill>
                          <a:latin typeface="Century Gothic" panose="020B0502020202020204" pitchFamily="34" charset="0"/>
                        </a:rPr>
                        <a:t>. (f)</a:t>
                      </a:r>
                      <a:endParaRPr lang="en-GB" sz="24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0002"/>
                  </a:ext>
                </a:extLst>
              </a:tr>
            </a:tbl>
          </a:graphicData>
        </a:graphic>
      </p:graphicFrame>
      <p:sp>
        <p:nvSpPr>
          <p:cNvPr id="8" name="TextBox 7"/>
          <p:cNvSpPr txBox="1"/>
          <p:nvPr/>
        </p:nvSpPr>
        <p:spPr>
          <a:xfrm>
            <a:off x="587980" y="2802218"/>
            <a:ext cx="110311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Copy the sentences and put in the correct word for ‘a’.</a:t>
            </a:r>
          </a:p>
        </p:txBody>
      </p:sp>
    </p:spTree>
    <p:extLst>
      <p:ext uri="{BB962C8B-B14F-4D97-AF65-F5344CB8AC3E}">
        <p14:creationId xmlns:p14="http://schemas.microsoft.com/office/powerpoint/2010/main" val="313220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F23047-2B68-1B4A-A32D-84CBF9277D43}"/>
              </a:ext>
            </a:extLst>
          </p:cNvPr>
          <p:cNvPicPr>
            <a:picLocks noChangeAspect="1"/>
          </p:cNvPicPr>
          <p:nvPr/>
        </p:nvPicPr>
        <p:blipFill>
          <a:blip r:embed="rId3"/>
          <a:stretch>
            <a:fillRect/>
          </a:stretch>
        </p:blipFill>
        <p:spPr>
          <a:xfrm>
            <a:off x="610195" y="461665"/>
            <a:ext cx="10971609" cy="5668044"/>
          </a:xfrm>
          <a:prstGeom prst="rect">
            <a:avLst/>
          </a:prstGeom>
        </p:spPr>
      </p:pic>
      <p:sp>
        <p:nvSpPr>
          <p:cNvPr id="3" name="Rectangle 2">
            <a:extLst>
              <a:ext uri="{FF2B5EF4-FFF2-40B4-BE49-F238E27FC236}">
                <a16:creationId xmlns:a16="http://schemas.microsoft.com/office/drawing/2014/main" id="{EEC43D54-71AC-CE41-89A1-0B5029F09307}"/>
              </a:ext>
            </a:extLst>
          </p:cNvPr>
          <p:cNvSpPr/>
          <p:nvPr/>
        </p:nvSpPr>
        <p:spPr>
          <a:xfrm>
            <a:off x="3592376" y="0"/>
            <a:ext cx="533671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After about 15 hours of teaching…</a:t>
            </a:r>
          </a:p>
        </p:txBody>
      </p:sp>
    </p:spTree>
    <p:extLst>
      <p:ext uri="{BB962C8B-B14F-4D97-AF65-F5344CB8AC3E}">
        <p14:creationId xmlns:p14="http://schemas.microsoft.com/office/powerpoint/2010/main" val="2877181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960252-48F1-0D4D-B5CD-31651239492F}"/>
              </a:ext>
            </a:extLst>
          </p:cNvPr>
          <p:cNvPicPr>
            <a:picLocks noChangeAspect="1"/>
          </p:cNvPicPr>
          <p:nvPr/>
        </p:nvPicPr>
        <p:blipFill>
          <a:blip r:embed="rId3"/>
          <a:stretch>
            <a:fillRect/>
          </a:stretch>
        </p:blipFill>
        <p:spPr>
          <a:xfrm>
            <a:off x="0" y="1260866"/>
            <a:ext cx="12192000" cy="4336268"/>
          </a:xfrm>
          <a:prstGeom prst="rect">
            <a:avLst/>
          </a:prstGeom>
        </p:spPr>
      </p:pic>
      <p:sp>
        <p:nvSpPr>
          <p:cNvPr id="3" name="Oval 2">
            <a:extLst>
              <a:ext uri="{FF2B5EF4-FFF2-40B4-BE49-F238E27FC236}">
                <a16:creationId xmlns:a16="http://schemas.microsoft.com/office/drawing/2014/main" id="{4AC7B286-FEB4-0F4D-B419-EABB7F0DEA2B}"/>
              </a:ext>
            </a:extLst>
          </p:cNvPr>
          <p:cNvSpPr/>
          <p:nvPr/>
        </p:nvSpPr>
        <p:spPr>
          <a:xfrm>
            <a:off x="10350759" y="4681018"/>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Oval 3">
            <a:extLst>
              <a:ext uri="{FF2B5EF4-FFF2-40B4-BE49-F238E27FC236}">
                <a16:creationId xmlns:a16="http://schemas.microsoft.com/office/drawing/2014/main" id="{9383FB9F-7E4D-D24B-B3F3-568127C22B0A}"/>
              </a:ext>
            </a:extLst>
          </p:cNvPr>
          <p:cNvSpPr/>
          <p:nvPr/>
        </p:nvSpPr>
        <p:spPr>
          <a:xfrm>
            <a:off x="3526970" y="4681018"/>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Oval 4">
            <a:extLst>
              <a:ext uri="{FF2B5EF4-FFF2-40B4-BE49-F238E27FC236}">
                <a16:creationId xmlns:a16="http://schemas.microsoft.com/office/drawing/2014/main" id="{41AD1F91-BF8D-CC45-8850-98BF1F1D8A1F}"/>
              </a:ext>
            </a:extLst>
          </p:cNvPr>
          <p:cNvSpPr/>
          <p:nvPr/>
        </p:nvSpPr>
        <p:spPr>
          <a:xfrm>
            <a:off x="3530081" y="4009214"/>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Oval 5">
            <a:extLst>
              <a:ext uri="{FF2B5EF4-FFF2-40B4-BE49-F238E27FC236}">
                <a16:creationId xmlns:a16="http://schemas.microsoft.com/office/drawing/2014/main" id="{33E70B09-EC35-BF4B-8DEB-1C119E1C02F9}"/>
              </a:ext>
            </a:extLst>
          </p:cNvPr>
          <p:cNvSpPr/>
          <p:nvPr/>
        </p:nvSpPr>
        <p:spPr>
          <a:xfrm>
            <a:off x="3526971" y="3093098"/>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Oval 6">
            <a:extLst>
              <a:ext uri="{FF2B5EF4-FFF2-40B4-BE49-F238E27FC236}">
                <a16:creationId xmlns:a16="http://schemas.microsoft.com/office/drawing/2014/main" id="{95EB3903-DAB7-C040-9AA9-1752FE9BCD7F}"/>
              </a:ext>
            </a:extLst>
          </p:cNvPr>
          <p:cNvSpPr/>
          <p:nvPr/>
        </p:nvSpPr>
        <p:spPr>
          <a:xfrm>
            <a:off x="11122090" y="4100804"/>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Oval 7">
            <a:extLst>
              <a:ext uri="{FF2B5EF4-FFF2-40B4-BE49-F238E27FC236}">
                <a16:creationId xmlns:a16="http://schemas.microsoft.com/office/drawing/2014/main" id="{C7AA4711-3547-AF4C-B9BA-B714ACA9427E}"/>
              </a:ext>
            </a:extLst>
          </p:cNvPr>
          <p:cNvSpPr/>
          <p:nvPr/>
        </p:nvSpPr>
        <p:spPr>
          <a:xfrm>
            <a:off x="11118980" y="3673312"/>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49862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7472" y="311285"/>
            <a:ext cx="1103116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indefinite article</a:t>
            </a:r>
            <a:b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the words for ‘a’ change according to whether the noun is masculine or feminine.</a:t>
            </a:r>
          </a:p>
        </p:txBody>
      </p:sp>
      <p:graphicFrame>
        <p:nvGraphicFramePr>
          <p:cNvPr id="6" name="Table 5"/>
          <p:cNvGraphicFramePr>
            <a:graphicFrameLocks noGrp="1"/>
          </p:cNvGraphicFramePr>
          <p:nvPr/>
        </p:nvGraphicFramePr>
        <p:xfrm>
          <a:off x="2576749" y="1696280"/>
          <a:ext cx="6139233" cy="792480"/>
        </p:xfrm>
        <a:graphic>
          <a:graphicData uri="http://schemas.openxmlformats.org/drawingml/2006/table">
            <a:tbl>
              <a:tblPr firstRow="1" bandRow="1">
                <a:tableStyleId>{5940675A-B579-460E-94D1-54222C63F5DA}</a:tableStyleId>
              </a:tblPr>
              <a:tblGrid>
                <a:gridCol w="2046411">
                  <a:extLst>
                    <a:ext uri="{9D8B030D-6E8A-4147-A177-3AD203B41FA5}">
                      <a16:colId xmlns:a16="http://schemas.microsoft.com/office/drawing/2014/main" val="20000"/>
                    </a:ext>
                  </a:extLst>
                </a:gridCol>
                <a:gridCol w="2046411">
                  <a:extLst>
                    <a:ext uri="{9D8B030D-6E8A-4147-A177-3AD203B41FA5}">
                      <a16:colId xmlns:a16="http://schemas.microsoft.com/office/drawing/2014/main" val="20001"/>
                    </a:ext>
                  </a:extLst>
                </a:gridCol>
                <a:gridCol w="2046411">
                  <a:extLst>
                    <a:ext uri="{9D8B030D-6E8A-4147-A177-3AD203B41FA5}">
                      <a16:colId xmlns:a16="http://schemas.microsoft.com/office/drawing/2014/main" val="20002"/>
                    </a:ext>
                  </a:extLst>
                </a:gridCol>
              </a:tblGrid>
              <a:tr h="370840">
                <a:tc>
                  <a:txBody>
                    <a:bodyPr/>
                    <a:lstStyle/>
                    <a:p>
                      <a:r>
                        <a:rPr lang="en-GB" sz="2000" b="1" dirty="0">
                          <a:solidFill>
                            <a:srgbClr val="0070C0"/>
                          </a:solidFill>
                          <a:latin typeface="Century Gothic" panose="020B0502020202020204" pitchFamily="34" charset="0"/>
                        </a:rPr>
                        <a:t>masculine</a:t>
                      </a:r>
                    </a:p>
                  </a:txBody>
                  <a:tcPr/>
                </a:tc>
                <a:tc>
                  <a:txBody>
                    <a:bodyPr/>
                    <a:lstStyle/>
                    <a:p>
                      <a:r>
                        <a:rPr lang="en-GB" sz="2000" b="1" dirty="0">
                          <a:solidFill>
                            <a:srgbClr val="0070C0"/>
                          </a:solidFill>
                          <a:latin typeface="Century Gothic" panose="020B0502020202020204" pitchFamily="34" charset="0"/>
                        </a:rPr>
                        <a:t>un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perro</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a dog</a:t>
                      </a:r>
                    </a:p>
                  </a:txBody>
                  <a:tcPr/>
                </a:tc>
                <a:extLst>
                  <a:ext uri="{0D108BD9-81ED-4DB2-BD59-A6C34878D82A}">
                    <a16:rowId xmlns:a16="http://schemas.microsoft.com/office/drawing/2014/main" val="10000"/>
                  </a:ext>
                </a:extLst>
              </a:tr>
              <a:tr h="370840">
                <a:tc>
                  <a:txBody>
                    <a:bodyPr/>
                    <a:lstStyle/>
                    <a:p>
                      <a:r>
                        <a:rPr lang="en-GB" sz="2000" b="1" dirty="0">
                          <a:solidFill>
                            <a:srgbClr val="FF0000"/>
                          </a:solidFill>
                          <a:latin typeface="Century Gothic" panose="020B0502020202020204" pitchFamily="34" charset="0"/>
                        </a:rPr>
                        <a:t>feminine</a:t>
                      </a:r>
                    </a:p>
                  </a:txBody>
                  <a:tcPr/>
                </a:tc>
                <a:tc>
                  <a:txBody>
                    <a:bodyPr/>
                    <a:lstStyle/>
                    <a:p>
                      <a:r>
                        <a:rPr lang="en-GB" sz="2000" b="1" dirty="0" err="1">
                          <a:solidFill>
                            <a:srgbClr val="FF0000"/>
                          </a:solidFill>
                          <a:latin typeface="Century Gothic" panose="020B0502020202020204" pitchFamily="34" charset="0"/>
                        </a:rPr>
                        <a:t>una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tortuga</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a tortoise</a:t>
                      </a:r>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587980" y="3325438"/>
          <a:ext cx="11318674" cy="2452791"/>
        </p:xfrm>
        <a:graphic>
          <a:graphicData uri="http://schemas.openxmlformats.org/drawingml/2006/table">
            <a:tbl>
              <a:tblPr firstRow="1" bandRow="1">
                <a:tableStyleId>{5940675A-B579-460E-94D1-54222C63F5DA}</a:tableStyleId>
              </a:tblPr>
              <a:tblGrid>
                <a:gridCol w="5659337">
                  <a:extLst>
                    <a:ext uri="{9D8B030D-6E8A-4147-A177-3AD203B41FA5}">
                      <a16:colId xmlns:a16="http://schemas.microsoft.com/office/drawing/2014/main" val="20000"/>
                    </a:ext>
                  </a:extLst>
                </a:gridCol>
                <a:gridCol w="5659337">
                  <a:extLst>
                    <a:ext uri="{9D8B030D-6E8A-4147-A177-3AD203B41FA5}">
                      <a16:colId xmlns:a16="http://schemas.microsoft.com/office/drawing/2014/main" val="20001"/>
                    </a:ext>
                  </a:extLst>
                </a:gridCol>
              </a:tblGrid>
              <a:tr h="817597">
                <a:tc>
                  <a:txBody>
                    <a:bodyPr/>
                    <a:lstStyle/>
                    <a:p>
                      <a:r>
                        <a:rPr lang="en-GB" sz="2400" dirty="0">
                          <a:solidFill>
                            <a:schemeClr val="accent5">
                              <a:lumMod val="50000"/>
                            </a:schemeClr>
                          </a:solidFill>
                          <a:latin typeface="Century Gothic" panose="020B0502020202020204" pitchFamily="34" charset="0"/>
                        </a:rPr>
                        <a:t>1 </a:t>
                      </a:r>
                      <a:r>
                        <a:rPr lang="en-GB" sz="2400" dirty="0" err="1">
                          <a:solidFill>
                            <a:schemeClr val="accent5">
                              <a:lumMod val="50000"/>
                            </a:schemeClr>
                          </a:solidFill>
                          <a:latin typeface="Century Gothic" panose="020B0502020202020204" pitchFamily="34" charset="0"/>
                        </a:rPr>
                        <a:t>Tengo</a:t>
                      </a:r>
                      <a:r>
                        <a:rPr lang="en-GB" sz="2400" dirty="0">
                          <a:solidFill>
                            <a:schemeClr val="accent5">
                              <a:lumMod val="50000"/>
                            </a:schemeClr>
                          </a:solidFill>
                          <a:latin typeface="Century Gothic" panose="020B0502020202020204" pitchFamily="34" charset="0"/>
                        </a:rPr>
                        <a:t> _______ </a:t>
                      </a:r>
                      <a:r>
                        <a:rPr lang="en-GB" sz="2400" dirty="0" err="1">
                          <a:solidFill>
                            <a:schemeClr val="accent5">
                              <a:lumMod val="50000"/>
                            </a:schemeClr>
                          </a:solidFill>
                          <a:latin typeface="Century Gothic" panose="020B0502020202020204" pitchFamily="34" charset="0"/>
                        </a:rPr>
                        <a:t>gato</a:t>
                      </a:r>
                      <a:r>
                        <a:rPr lang="en-GB" sz="2400" dirty="0">
                          <a:solidFill>
                            <a:schemeClr val="accent5">
                              <a:lumMod val="50000"/>
                            </a:schemeClr>
                          </a:solidFill>
                          <a:latin typeface="Century Gothic" panose="020B0502020202020204" pitchFamily="34" charset="0"/>
                        </a:rPr>
                        <a:t>. (m)</a:t>
                      </a:r>
                    </a:p>
                  </a:txBody>
                  <a:tcPr anchor="ctr"/>
                </a:tc>
                <a:tc>
                  <a:txBody>
                    <a:bodyPr/>
                    <a:lstStyle/>
                    <a:p>
                      <a:r>
                        <a:rPr lang="en-GB" sz="2400" dirty="0">
                          <a:solidFill>
                            <a:schemeClr val="accent5">
                              <a:lumMod val="50000"/>
                            </a:schemeClr>
                          </a:solidFill>
                          <a:latin typeface="Century Gothic" panose="020B0502020202020204" pitchFamily="34" charset="0"/>
                        </a:rPr>
                        <a:t>4  ¿</a:t>
                      </a:r>
                      <a:r>
                        <a:rPr lang="en-GB" sz="2400" dirty="0" err="1">
                          <a:solidFill>
                            <a:schemeClr val="accent5">
                              <a:lumMod val="50000"/>
                            </a:schemeClr>
                          </a:solidFill>
                          <a:latin typeface="Century Gothic" panose="020B0502020202020204" pitchFamily="34" charset="0"/>
                        </a:rPr>
                        <a:t>Tienes</a:t>
                      </a:r>
                      <a:r>
                        <a:rPr lang="en-GB" sz="2400" dirty="0">
                          <a:solidFill>
                            <a:schemeClr val="accent5">
                              <a:lumMod val="50000"/>
                            </a:schemeClr>
                          </a:solidFill>
                          <a:latin typeface="Century Gothic" panose="020B0502020202020204" pitchFamily="34" charset="0"/>
                        </a:rPr>
                        <a:t> _____ </a:t>
                      </a:r>
                      <a:r>
                        <a:rPr lang="en-GB" sz="2400" dirty="0" err="1">
                          <a:solidFill>
                            <a:schemeClr val="accent5">
                              <a:lumMod val="50000"/>
                            </a:schemeClr>
                          </a:solidFill>
                          <a:latin typeface="Century Gothic" panose="020B0502020202020204" pitchFamily="34" charset="0"/>
                        </a:rPr>
                        <a:t>pez</a:t>
                      </a:r>
                      <a:r>
                        <a:rPr lang="en-GB" sz="2400" dirty="0">
                          <a:solidFill>
                            <a:schemeClr val="accent5">
                              <a:lumMod val="50000"/>
                            </a:schemeClr>
                          </a:solidFill>
                          <a:latin typeface="Century Gothic" panose="020B0502020202020204" pitchFamily="34" charset="0"/>
                        </a:rPr>
                        <a:t>? (m)</a:t>
                      </a:r>
                    </a:p>
                  </a:txBody>
                  <a:tcPr anchor="ctr"/>
                </a:tc>
                <a:extLst>
                  <a:ext uri="{0D108BD9-81ED-4DB2-BD59-A6C34878D82A}">
                    <a16:rowId xmlns:a16="http://schemas.microsoft.com/office/drawing/2014/main" val="10000"/>
                  </a:ext>
                </a:extLst>
              </a:tr>
              <a:tr h="817597">
                <a:tc>
                  <a:txBody>
                    <a:bodyPr/>
                    <a:lstStyle/>
                    <a:p>
                      <a:r>
                        <a:rPr lang="en-GB" sz="2400" dirty="0">
                          <a:solidFill>
                            <a:schemeClr val="accent5">
                              <a:lumMod val="50000"/>
                            </a:schemeClr>
                          </a:solidFill>
                          <a:latin typeface="Century Gothic" panose="020B0502020202020204" pitchFamily="34" charset="0"/>
                        </a:rPr>
                        <a:t>2  ¿</a:t>
                      </a:r>
                      <a:r>
                        <a:rPr lang="en-GB" sz="2400" dirty="0" err="1">
                          <a:solidFill>
                            <a:schemeClr val="accent5">
                              <a:lumMod val="50000"/>
                            </a:schemeClr>
                          </a:solidFill>
                          <a:latin typeface="Century Gothic" panose="020B0502020202020204" pitchFamily="34" charset="0"/>
                        </a:rPr>
                        <a:t>Tienes</a:t>
                      </a:r>
                      <a:r>
                        <a:rPr lang="en-GB" sz="2400" dirty="0">
                          <a:solidFill>
                            <a:schemeClr val="accent5">
                              <a:lumMod val="50000"/>
                            </a:schemeClr>
                          </a:solidFill>
                          <a:latin typeface="Century Gothic" panose="020B0502020202020204" pitchFamily="34" charset="0"/>
                        </a:rPr>
                        <a:t> _____ </a:t>
                      </a:r>
                      <a:r>
                        <a:rPr lang="en-GB" sz="2400" dirty="0" err="1">
                          <a:solidFill>
                            <a:schemeClr val="accent5">
                              <a:lumMod val="50000"/>
                            </a:schemeClr>
                          </a:solidFill>
                          <a:latin typeface="Century Gothic" panose="020B0502020202020204" pitchFamily="34" charset="0"/>
                        </a:rPr>
                        <a:t>cobaya</a:t>
                      </a:r>
                      <a:r>
                        <a:rPr lang="en-GB" sz="2400" dirty="0">
                          <a:solidFill>
                            <a:schemeClr val="accent5">
                              <a:lumMod val="50000"/>
                            </a:schemeClr>
                          </a:solidFill>
                          <a:latin typeface="Century Gothic" panose="020B0502020202020204" pitchFamily="34" charset="0"/>
                        </a:rPr>
                        <a:t>? (f)</a:t>
                      </a:r>
                    </a:p>
                  </a:txBody>
                  <a:tcPr anchor="ctr"/>
                </a:tc>
                <a:tc>
                  <a:txBody>
                    <a:bodyPr/>
                    <a:lstStyle/>
                    <a:p>
                      <a:r>
                        <a:rPr lang="en-GB" sz="2400" dirty="0">
                          <a:solidFill>
                            <a:schemeClr val="accent5">
                              <a:lumMod val="50000"/>
                            </a:schemeClr>
                          </a:solidFill>
                          <a:latin typeface="Century Gothic" panose="020B0502020202020204" pitchFamily="34" charset="0"/>
                        </a:rPr>
                        <a:t>5  </a:t>
                      </a:r>
                      <a:r>
                        <a:rPr lang="en-GB" sz="2400" dirty="0" err="1">
                          <a:solidFill>
                            <a:schemeClr val="accent5">
                              <a:lumMod val="50000"/>
                            </a:schemeClr>
                          </a:solidFill>
                          <a:latin typeface="Century Gothic" panose="020B0502020202020204" pitchFamily="34" charset="0"/>
                        </a:rPr>
                        <a:t>Tengo</a:t>
                      </a:r>
                      <a:r>
                        <a:rPr lang="en-GB" sz="2400" dirty="0">
                          <a:solidFill>
                            <a:schemeClr val="accent5">
                              <a:lumMod val="50000"/>
                            </a:schemeClr>
                          </a:solidFill>
                          <a:latin typeface="Century Gothic" panose="020B0502020202020204" pitchFamily="34" charset="0"/>
                        </a:rPr>
                        <a:t> ____ </a:t>
                      </a:r>
                      <a:r>
                        <a:rPr lang="en-GB" sz="2400" dirty="0" err="1">
                          <a:solidFill>
                            <a:schemeClr val="accent5">
                              <a:lumMod val="50000"/>
                            </a:schemeClr>
                          </a:solidFill>
                          <a:latin typeface="Century Gothic" panose="020B0502020202020204" pitchFamily="34" charset="0"/>
                        </a:rPr>
                        <a:t>hermanastro</a:t>
                      </a:r>
                      <a:r>
                        <a:rPr lang="en-GB" sz="2400" dirty="0">
                          <a:solidFill>
                            <a:schemeClr val="accent5">
                              <a:lumMod val="50000"/>
                            </a:schemeClr>
                          </a:solidFill>
                          <a:latin typeface="Century Gothic" panose="020B0502020202020204" pitchFamily="34" charset="0"/>
                        </a:rPr>
                        <a:t>. (m)</a:t>
                      </a:r>
                    </a:p>
                  </a:txBody>
                  <a:tcPr anchor="ctr"/>
                </a:tc>
                <a:extLst>
                  <a:ext uri="{0D108BD9-81ED-4DB2-BD59-A6C34878D82A}">
                    <a16:rowId xmlns:a16="http://schemas.microsoft.com/office/drawing/2014/main" val="10001"/>
                  </a:ext>
                </a:extLst>
              </a:tr>
              <a:tr h="817597">
                <a:tc>
                  <a:txBody>
                    <a:bodyPr/>
                    <a:lstStyle/>
                    <a:p>
                      <a:r>
                        <a:rPr lang="en-GB" sz="2400" dirty="0">
                          <a:solidFill>
                            <a:schemeClr val="accent5">
                              <a:lumMod val="50000"/>
                            </a:schemeClr>
                          </a:solidFill>
                          <a:latin typeface="Century Gothic" panose="020B0502020202020204" pitchFamily="34" charset="0"/>
                        </a:rPr>
                        <a:t>3  </a:t>
                      </a:r>
                      <a:r>
                        <a:rPr lang="en-GB" sz="2400" dirty="0" err="1">
                          <a:solidFill>
                            <a:schemeClr val="accent5">
                              <a:lumMod val="50000"/>
                            </a:schemeClr>
                          </a:solidFill>
                          <a:latin typeface="Century Gothic" panose="020B0502020202020204" pitchFamily="34" charset="0"/>
                        </a:rPr>
                        <a:t>Tengo</a:t>
                      </a:r>
                      <a:r>
                        <a:rPr lang="en-GB" sz="2400" dirty="0">
                          <a:solidFill>
                            <a:schemeClr val="accent5">
                              <a:lumMod val="50000"/>
                            </a:schemeClr>
                          </a:solidFill>
                          <a:latin typeface="Century Gothic" panose="020B0502020202020204" pitchFamily="34" charset="0"/>
                        </a:rPr>
                        <a:t> _______ </a:t>
                      </a:r>
                      <a:r>
                        <a:rPr lang="en-GB" sz="2400" dirty="0" err="1">
                          <a:solidFill>
                            <a:schemeClr val="accent5">
                              <a:lumMod val="50000"/>
                            </a:schemeClr>
                          </a:solidFill>
                          <a:latin typeface="Century Gothic" panose="020B0502020202020204" pitchFamily="34" charset="0"/>
                        </a:rPr>
                        <a:t>hermana</a:t>
                      </a:r>
                      <a:r>
                        <a:rPr lang="en-GB" sz="2400" dirty="0">
                          <a:solidFill>
                            <a:schemeClr val="accent5">
                              <a:lumMod val="50000"/>
                            </a:schemeClr>
                          </a:solidFill>
                          <a:latin typeface="Century Gothic" panose="020B0502020202020204" pitchFamily="34" charset="0"/>
                        </a:rPr>
                        <a:t>. (f)</a:t>
                      </a:r>
                    </a:p>
                  </a:txBody>
                  <a:tcPr anchor="ctr"/>
                </a:tc>
                <a:tc>
                  <a:txBody>
                    <a:bodyPr/>
                    <a:lstStyle/>
                    <a:p>
                      <a:r>
                        <a:rPr lang="en-GB" sz="2400" dirty="0">
                          <a:solidFill>
                            <a:schemeClr val="accent5">
                              <a:lumMod val="50000"/>
                            </a:schemeClr>
                          </a:solidFill>
                          <a:latin typeface="Century Gothic" panose="020B0502020202020204" pitchFamily="34" charset="0"/>
                        </a:rPr>
                        <a:t>6  </a:t>
                      </a:r>
                      <a:r>
                        <a:rPr lang="en-GB" sz="2400" dirty="0" err="1">
                          <a:solidFill>
                            <a:schemeClr val="accent5">
                              <a:lumMod val="50000"/>
                            </a:schemeClr>
                          </a:solidFill>
                          <a:latin typeface="Century Gothic" panose="020B0502020202020204" pitchFamily="34" charset="0"/>
                        </a:rPr>
                        <a:t>Tiene</a:t>
                      </a:r>
                      <a:r>
                        <a:rPr lang="en-GB" sz="2400" baseline="0" dirty="0">
                          <a:solidFill>
                            <a:schemeClr val="accent5">
                              <a:lumMod val="50000"/>
                            </a:schemeClr>
                          </a:solidFill>
                          <a:latin typeface="Century Gothic" panose="020B0502020202020204" pitchFamily="34" charset="0"/>
                        </a:rPr>
                        <a:t> _____ </a:t>
                      </a:r>
                      <a:r>
                        <a:rPr lang="en-GB" sz="2400" baseline="0" dirty="0" err="1">
                          <a:solidFill>
                            <a:schemeClr val="accent5">
                              <a:lumMod val="50000"/>
                            </a:schemeClr>
                          </a:solidFill>
                          <a:latin typeface="Century Gothic" panose="020B0502020202020204" pitchFamily="34" charset="0"/>
                        </a:rPr>
                        <a:t>serpiente</a:t>
                      </a:r>
                      <a:r>
                        <a:rPr lang="en-GB" sz="2400" baseline="0" dirty="0">
                          <a:solidFill>
                            <a:schemeClr val="accent5">
                              <a:lumMod val="50000"/>
                            </a:schemeClr>
                          </a:solidFill>
                          <a:latin typeface="Century Gothic" panose="020B0502020202020204" pitchFamily="34" charset="0"/>
                        </a:rPr>
                        <a:t>. (f)</a:t>
                      </a:r>
                      <a:endParaRPr lang="en-GB" sz="24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0002"/>
                  </a:ext>
                </a:extLst>
              </a:tr>
            </a:tbl>
          </a:graphicData>
        </a:graphic>
      </p:graphicFrame>
      <p:sp>
        <p:nvSpPr>
          <p:cNvPr id="8" name="TextBox 7"/>
          <p:cNvSpPr txBox="1"/>
          <p:nvPr/>
        </p:nvSpPr>
        <p:spPr>
          <a:xfrm>
            <a:off x="587980" y="2802218"/>
            <a:ext cx="110311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Copy the sentences and put in the correct word for ‘a’.</a:t>
            </a:r>
          </a:p>
        </p:txBody>
      </p:sp>
      <p:sp>
        <p:nvSpPr>
          <p:cNvPr id="9" name="Speech Bubble: Rectangle with Corners Rounded 8">
            <a:extLst>
              <a:ext uri="{FF2B5EF4-FFF2-40B4-BE49-F238E27FC236}">
                <a16:creationId xmlns:a16="http://schemas.microsoft.com/office/drawing/2014/main" id="{E3242EB1-9D6E-4077-A603-919E14C9DDEE}"/>
              </a:ext>
            </a:extLst>
          </p:cNvPr>
          <p:cNvSpPr/>
          <p:nvPr/>
        </p:nvSpPr>
        <p:spPr>
          <a:xfrm>
            <a:off x="9683827" y="352541"/>
            <a:ext cx="2302525" cy="138499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Change the nouns so they all have the –o/-a pattern.</a:t>
            </a:r>
          </a:p>
        </p:txBody>
      </p:sp>
      <p:sp>
        <p:nvSpPr>
          <p:cNvPr id="10" name="Speech Bubble: Rectangle with Corners Rounded 9">
            <a:extLst>
              <a:ext uri="{FF2B5EF4-FFF2-40B4-BE49-F238E27FC236}">
                <a16:creationId xmlns:a16="http://schemas.microsoft.com/office/drawing/2014/main" id="{C1188427-52F7-457C-A422-20506F1AD124}"/>
              </a:ext>
            </a:extLst>
          </p:cNvPr>
          <p:cNvSpPr/>
          <p:nvPr/>
        </p:nvSpPr>
        <p:spPr>
          <a:xfrm>
            <a:off x="181035" y="387273"/>
            <a:ext cx="2663765" cy="138499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Remove this table and replace with brief explanation that highlights the pattern –o/-a.</a:t>
            </a:r>
          </a:p>
        </p:txBody>
      </p:sp>
      <p:sp>
        <p:nvSpPr>
          <p:cNvPr id="11" name="Speech Bubble: Rectangle with Corners Rounded 10">
            <a:extLst>
              <a:ext uri="{FF2B5EF4-FFF2-40B4-BE49-F238E27FC236}">
                <a16:creationId xmlns:a16="http://schemas.microsoft.com/office/drawing/2014/main" id="{5ED20B5C-6E45-4683-8A36-69E2268123F2}"/>
              </a:ext>
            </a:extLst>
          </p:cNvPr>
          <p:cNvSpPr/>
          <p:nvPr/>
        </p:nvSpPr>
        <p:spPr>
          <a:xfrm>
            <a:off x="9683827" y="3020943"/>
            <a:ext cx="2302525" cy="105173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Remove the (m) and (f) gender cues.</a:t>
            </a:r>
          </a:p>
        </p:txBody>
      </p:sp>
      <p:sp>
        <p:nvSpPr>
          <p:cNvPr id="12" name="Speech Bubble: Rectangle with Corners Rounded 11">
            <a:extLst>
              <a:ext uri="{FF2B5EF4-FFF2-40B4-BE49-F238E27FC236}">
                <a16:creationId xmlns:a16="http://schemas.microsoft.com/office/drawing/2014/main" id="{C79BB177-7003-4D39-8A87-C758B4A370AB}"/>
              </a:ext>
            </a:extLst>
          </p:cNvPr>
          <p:cNvSpPr/>
          <p:nvPr/>
        </p:nvSpPr>
        <p:spPr>
          <a:xfrm>
            <a:off x="9697318" y="4490334"/>
            <a:ext cx="2302525" cy="153519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Make sure they listen, read, then speak, write – all modalities involved.</a:t>
            </a:r>
          </a:p>
        </p:txBody>
      </p:sp>
      <p:sp>
        <p:nvSpPr>
          <p:cNvPr id="13" name="Speech Bubble: Rectangle with Corners Rounded 12">
            <a:extLst>
              <a:ext uri="{FF2B5EF4-FFF2-40B4-BE49-F238E27FC236}">
                <a16:creationId xmlns:a16="http://schemas.microsoft.com/office/drawing/2014/main" id="{FC3B85D9-EDE4-431C-A69C-8B2688AE07A1}"/>
              </a:ext>
            </a:extLst>
          </p:cNvPr>
          <p:cNvSpPr/>
          <p:nvPr/>
        </p:nvSpPr>
        <p:spPr>
          <a:xfrm>
            <a:off x="154673" y="2219500"/>
            <a:ext cx="2302525" cy="153519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Ensure they have to connect the un with –o and the una with –a.</a:t>
            </a:r>
          </a:p>
        </p:txBody>
      </p:sp>
      <p:sp>
        <p:nvSpPr>
          <p:cNvPr id="14" name="Speech Bubble: Rectangle with Corners Rounded 13">
            <a:extLst>
              <a:ext uri="{FF2B5EF4-FFF2-40B4-BE49-F238E27FC236}">
                <a16:creationId xmlns:a16="http://schemas.microsoft.com/office/drawing/2014/main" id="{85916E55-6A95-4069-B3C5-EF742AAB41D1}"/>
              </a:ext>
            </a:extLst>
          </p:cNvPr>
          <p:cNvSpPr/>
          <p:nvPr/>
        </p:nvSpPr>
        <p:spPr>
          <a:xfrm>
            <a:off x="4592634" y="2557840"/>
            <a:ext cx="2302525" cy="153519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Add something so that they have to know what the words mean.</a:t>
            </a:r>
          </a:p>
        </p:txBody>
      </p:sp>
      <p:sp>
        <p:nvSpPr>
          <p:cNvPr id="15" name="Speech Bubble: Rectangle with Corners Rounded 14">
            <a:extLst>
              <a:ext uri="{FF2B5EF4-FFF2-40B4-BE49-F238E27FC236}">
                <a16:creationId xmlns:a16="http://schemas.microsoft.com/office/drawing/2014/main" id="{4C4A7A3E-EC85-4FF0-88EC-D4D4C7588595}"/>
              </a:ext>
            </a:extLst>
          </p:cNvPr>
          <p:cNvSpPr/>
          <p:nvPr/>
        </p:nvSpPr>
        <p:spPr>
          <a:xfrm>
            <a:off x="4592633" y="4551833"/>
            <a:ext cx="2302525" cy="153519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Include the need to practise understanding the verbs, too.</a:t>
            </a:r>
          </a:p>
        </p:txBody>
      </p:sp>
      <p:sp>
        <p:nvSpPr>
          <p:cNvPr id="16" name="Speech Bubble: Rectangle with Corners Rounded 15">
            <a:extLst>
              <a:ext uri="{FF2B5EF4-FFF2-40B4-BE49-F238E27FC236}">
                <a16:creationId xmlns:a16="http://schemas.microsoft.com/office/drawing/2014/main" id="{6FAEC021-D763-41B2-9312-CEF3AE9D1A93}"/>
              </a:ext>
            </a:extLst>
          </p:cNvPr>
          <p:cNvSpPr/>
          <p:nvPr/>
        </p:nvSpPr>
        <p:spPr>
          <a:xfrm>
            <a:off x="7879332" y="1816923"/>
            <a:ext cx="2302525" cy="1051736"/>
          </a:xfrm>
          <a:prstGeom prst="wedgeRoundRectCallou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Choice of nouns should reflect frequency of use.</a:t>
            </a:r>
          </a:p>
        </p:txBody>
      </p:sp>
    </p:spTree>
    <p:extLst>
      <p:ext uri="{BB962C8B-B14F-4D97-AF65-F5344CB8AC3E}">
        <p14:creationId xmlns:p14="http://schemas.microsoft.com/office/powerpoint/2010/main" val="90944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7|11.6|5.9|18.7|22.2|17.3|15.8|20.8|28.1|23.3"/>
</p:tagLst>
</file>

<file path=ppt/tags/tag10.xml><?xml version="1.0" encoding="utf-8"?>
<p:tagLst xmlns:a="http://schemas.openxmlformats.org/drawingml/2006/main" xmlns:r="http://schemas.openxmlformats.org/officeDocument/2006/relationships" xmlns:p="http://schemas.openxmlformats.org/presentationml/2006/main">
  <p:tag name="TIMING" val="|7.6"/>
</p:tagLst>
</file>

<file path=ppt/tags/tag11.xml><?xml version="1.0" encoding="utf-8"?>
<p:tagLst xmlns:a="http://schemas.openxmlformats.org/drawingml/2006/main" xmlns:r="http://schemas.openxmlformats.org/officeDocument/2006/relationships" xmlns:p="http://schemas.openxmlformats.org/presentationml/2006/main">
  <p:tag name="TIMING" val="|224"/>
</p:tagLst>
</file>

<file path=ppt/tags/tag2.xml><?xml version="1.0" encoding="utf-8"?>
<p:tagLst xmlns:a="http://schemas.openxmlformats.org/drawingml/2006/main" xmlns:r="http://schemas.openxmlformats.org/officeDocument/2006/relationships" xmlns:p="http://schemas.openxmlformats.org/presentationml/2006/main">
  <p:tag name="TIMING" val="|7|2.9"/>
</p:tagLst>
</file>

<file path=ppt/tags/tag3.xml><?xml version="1.0" encoding="utf-8"?>
<p:tagLst xmlns:a="http://schemas.openxmlformats.org/drawingml/2006/main" xmlns:r="http://schemas.openxmlformats.org/officeDocument/2006/relationships" xmlns:p="http://schemas.openxmlformats.org/presentationml/2006/main">
  <p:tag name="TIMING" val="|10.7|11.6|5.9|18.7|22.2|17.3|15.8|20.8|28.1|23.3"/>
</p:tagLst>
</file>

<file path=ppt/tags/tag4.xml><?xml version="1.0" encoding="utf-8"?>
<p:tagLst xmlns:a="http://schemas.openxmlformats.org/drawingml/2006/main" xmlns:r="http://schemas.openxmlformats.org/officeDocument/2006/relationships" xmlns:p="http://schemas.openxmlformats.org/presentationml/2006/main">
  <p:tag name="TIMING" val="|10.7|11.6|5.9|18.7|22.2|17.3|15.8|20.8|28.1|23.3"/>
</p:tagLst>
</file>

<file path=ppt/tags/tag5.xml><?xml version="1.0" encoding="utf-8"?>
<p:tagLst xmlns:a="http://schemas.openxmlformats.org/drawingml/2006/main" xmlns:r="http://schemas.openxmlformats.org/officeDocument/2006/relationships" xmlns:p="http://schemas.openxmlformats.org/presentationml/2006/main">
  <p:tag name="TIMING" val="|21.9"/>
</p:tagLst>
</file>

<file path=ppt/tags/tag6.xml><?xml version="1.0" encoding="utf-8"?>
<p:tagLst xmlns:a="http://schemas.openxmlformats.org/drawingml/2006/main" xmlns:r="http://schemas.openxmlformats.org/officeDocument/2006/relationships" xmlns:p="http://schemas.openxmlformats.org/presentationml/2006/main">
  <p:tag name="TIMING" val="|17.7|4.3|10|77.3|6.2|6.8|13.5"/>
</p:tagLst>
</file>

<file path=ppt/tags/tag7.xml><?xml version="1.0" encoding="utf-8"?>
<p:tagLst xmlns:a="http://schemas.openxmlformats.org/drawingml/2006/main" xmlns:r="http://schemas.openxmlformats.org/officeDocument/2006/relationships" xmlns:p="http://schemas.openxmlformats.org/presentationml/2006/main">
  <p:tag name="TIMING" val="|21.3"/>
</p:tagLst>
</file>

<file path=ppt/tags/tag8.xml><?xml version="1.0" encoding="utf-8"?>
<p:tagLst xmlns:a="http://schemas.openxmlformats.org/drawingml/2006/main" xmlns:r="http://schemas.openxmlformats.org/officeDocument/2006/relationships" xmlns:p="http://schemas.openxmlformats.org/presentationml/2006/main">
  <p:tag name="TIMING" val="|27.3|33.9|61.9|67.9"/>
</p:tagLst>
</file>

<file path=ppt/tags/tag9.xml><?xml version="1.0" encoding="utf-8"?>
<p:tagLst xmlns:a="http://schemas.openxmlformats.org/drawingml/2006/main" xmlns:r="http://schemas.openxmlformats.org/officeDocument/2006/relationships" xmlns:p="http://schemas.openxmlformats.org/presentationml/2006/main">
  <p:tag name="TIMING" val="|4.3"/>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4.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solidFill>
            <a:srgbClr val="E65D00"/>
          </a:solid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spPr>
      <a:bodyPr wrap="square" rtlCol="0">
        <a:spAutoFit/>
      </a:bodyPr>
      <a:lstStyle>
        <a:defPPr algn="l">
          <a:defRPr sz="2400" b="1" dirty="0" smtClean="0">
            <a:solidFill>
              <a:srgbClr val="4472C4">
                <a:lumMod val="50000"/>
              </a:srgbClr>
            </a:solidFill>
            <a:latin typeface="Century Gothic" panose="020F0302020204030204"/>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7.xml><?xml version="1.0" encoding="utf-8"?>
<a:theme xmlns:a="http://schemas.openxmlformats.org/drawingml/2006/main" name="Spanish_French_German_Templates2">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9.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docProps/app.xml><?xml version="1.0" encoding="utf-8"?>
<Properties xmlns="http://schemas.openxmlformats.org/officeDocument/2006/extended-properties" xmlns:vt="http://schemas.openxmlformats.org/officeDocument/2006/docPropsVTypes">
  <TotalTime>9330</TotalTime>
  <Words>9700</Words>
  <Application>Microsoft Office PowerPoint</Application>
  <PresentationFormat>Widescreen</PresentationFormat>
  <Paragraphs>653</Paragraphs>
  <Slides>50</Slides>
  <Notes>49</Notes>
  <HiddenSlides>0</HiddenSlides>
  <MMClips>2</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50</vt:i4>
      </vt:variant>
    </vt:vector>
  </HeadingPairs>
  <TitlesOfParts>
    <vt:vector size="65" baseType="lpstr">
      <vt:lpstr>Arial</vt:lpstr>
      <vt:lpstr>Calibri</vt:lpstr>
      <vt:lpstr>Cambria Math</vt:lpstr>
      <vt:lpstr>Century Gothic</vt:lpstr>
      <vt:lpstr>Lucida Handwriting</vt:lpstr>
      <vt:lpstr>Tw Cen MT</vt:lpstr>
      <vt:lpstr>1_Office Theme</vt:lpstr>
      <vt:lpstr>3_Office Theme</vt:lpstr>
      <vt:lpstr>6_Office Theme</vt:lpstr>
      <vt:lpstr>NCELP Theme</vt:lpstr>
      <vt:lpstr>4_Office Theme</vt:lpstr>
      <vt:lpstr>5_Office Theme</vt:lpstr>
      <vt:lpstr>Spanish_French_German_Templates2</vt:lpstr>
      <vt:lpstr>7_Office Theme</vt:lpstr>
      <vt:lpstr>2_Office Theme</vt:lpstr>
      <vt:lpstr>Making the case for change: championing challenge and calming concerns</vt:lpstr>
      <vt:lpstr>Aims for the session</vt:lpstr>
      <vt:lpstr>Identifying issues [1/3]</vt:lpstr>
      <vt:lpstr>Identifying issues [2/3]</vt:lpstr>
      <vt:lpstr>PowerPoint Presentation</vt:lpstr>
      <vt:lpstr>PowerPoint Presentation</vt:lpstr>
      <vt:lpstr>PowerPoint Presentation</vt:lpstr>
      <vt:lpstr>PowerPoint Presentation</vt:lpstr>
      <vt:lpstr>PowerPoint Presentation</vt:lpstr>
      <vt:lpstr>The indefinite article</vt:lpstr>
      <vt:lpstr>Identifying issues [2/3]</vt:lpstr>
      <vt:lpstr>Identifying issues [3/3]</vt:lpstr>
      <vt:lpstr>Concern: Does this mean that we get rid of themes and topics???!!!</vt:lpstr>
      <vt:lpstr>Una tradición mexicana: el Día de Muertos</vt:lpstr>
      <vt:lpstr>Mehmets und Heidis Ferien</vt:lpstr>
      <vt:lpstr>Léa parle des écoles en France  </vt:lpstr>
      <vt:lpstr>Léa parle des écoles en France  </vt:lpstr>
      <vt:lpstr>Léa parle des écoles en France  </vt:lpstr>
      <vt:lpstr>Teachertap – 294 MFL teachers</vt:lpstr>
      <vt:lpstr>Aims for the session</vt:lpstr>
      <vt:lpstr>Exploring alternatives</vt:lpstr>
      <vt:lpstr>TSC review: Essential language knowledge  (for beginner language learners)</vt:lpstr>
      <vt:lpstr>Grammar</vt:lpstr>
      <vt:lpstr>Vocabulary</vt:lpstr>
      <vt:lpstr>Usefulness of words</vt:lpstr>
      <vt:lpstr>Concern: Aren’t high frequency words just mainly the function words?  </vt:lpstr>
      <vt:lpstr>Common concerns</vt:lpstr>
      <vt:lpstr>Concern: Does this mean teaching completely different words from those we are teaching now?</vt:lpstr>
      <vt:lpstr>Common concerns</vt:lpstr>
      <vt:lpstr>Percentage of words in most frequent 2,000 = 83%</vt:lpstr>
      <vt:lpstr>Adapted text following profiling</vt:lpstr>
      <vt:lpstr>Concern: Don’t high frequency words depend on which corpus you use?</vt:lpstr>
      <vt:lpstr>Common concerns</vt:lpstr>
      <vt:lpstr>Concern: Shouldn’t they be learning more words not fewer?</vt:lpstr>
      <vt:lpstr>Common concerns</vt:lpstr>
      <vt:lpstr>Phonics</vt:lpstr>
      <vt:lpstr>Summing up</vt:lpstr>
      <vt:lpstr>Explore one SOW in detail</vt:lpstr>
      <vt:lpstr>Tabs in the NCELP SOW</vt:lpstr>
      <vt:lpstr>PowerPoint Presentation</vt:lpstr>
      <vt:lpstr>Tabs in the NCELP SOW</vt:lpstr>
      <vt:lpstr>PowerPoint Presentation</vt:lpstr>
      <vt:lpstr>Tabs in the NCELP SOW</vt:lpstr>
      <vt:lpstr>Resources</vt:lpstr>
      <vt:lpstr>Tabs in the NCELP SOW</vt:lpstr>
      <vt:lpstr>PowerPoint Presentation</vt:lpstr>
      <vt:lpstr>Concern: How can I change things now without changing everything?!</vt:lpstr>
      <vt:lpstr>Curriculum design take-aways</vt:lpstr>
      <vt:lpstr>Aims for the session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462</cp:revision>
  <cp:lastPrinted>2021-05-13T14:24:29Z</cp:lastPrinted>
  <dcterms:created xsi:type="dcterms:W3CDTF">2019-03-27T07:30:03Z</dcterms:created>
  <dcterms:modified xsi:type="dcterms:W3CDTF">2021-05-30T07:58:10Z</dcterms:modified>
</cp:coreProperties>
</file>