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258" r:id="rId4"/>
    <p:sldId id="260" r:id="rId5"/>
    <p:sldId id="261" r:id="rId6"/>
    <p:sldId id="262" r:id="rId7"/>
    <p:sldId id="263" r:id="rId8"/>
    <p:sldId id="264" r:id="rId9"/>
    <p:sldId id="265" r:id="rId10"/>
    <p:sldId id="266" r:id="rId11"/>
    <p:sldId id="267" r:id="rId12"/>
    <p:sldId id="268" r:id="rId13"/>
    <p:sldId id="269"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453" autoAdjust="0"/>
  </p:normalViewPr>
  <p:slideViewPr>
    <p:cSldViewPr snapToGrid="0" showGuides="1">
      <p:cViewPr varScale="1">
        <p:scale>
          <a:sx n="83" d="100"/>
          <a:sy n="83" d="100"/>
        </p:scale>
        <p:origin x="15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2D9A9-7FF2-44A1-B102-7A792C0A2524}" type="datetimeFigureOut">
              <a:rPr lang="en-GB" smtClean="0"/>
              <a:t>30/10/2019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DBE6E-4FB3-42F9-A76B-7225F03C3747}" type="slidenum">
              <a:rPr lang="en-GB" smtClean="0"/>
              <a:t>‹#›</a:t>
            </a:fld>
            <a:endParaRPr lang="en-GB"/>
          </a:p>
        </p:txBody>
      </p:sp>
    </p:spTree>
    <p:extLst>
      <p:ext uri="{BB962C8B-B14F-4D97-AF65-F5344CB8AC3E}">
        <p14:creationId xmlns:p14="http://schemas.microsoft.com/office/powerpoint/2010/main" val="216396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honest?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photos/clean-living-room?utm_source=unsplash&amp;utm_medium=referral&amp;utm_content=creditCopyTex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thoughtcatalog?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nsplash.com/s/photos/work-at-home?utm_source=unsplash&amp;utm_medium=referral&amp;utm_content=creditCopyTex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clickandboo?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nsplash.com/s/photos/play-soccer?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plushdesignstudio?utm_source=unsplash&amp;utm_medium=referral&amp;utm_content=creditCopyTex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nsplash.com/s/photos/write-a-list?utm_source=unsplash&amp;utm_medium=referral&amp;utm_content=creditCopyTex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reepik.com/hom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flaticon.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austindistel?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s/photos/clean-living-room?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austindistel?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s/photos/clean-living-room?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vincent_keiman_nl?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photos/bbq?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thoughtcatalog?utm_source=unsplash&amp;utm_medium=referral&amp;utm_content=creditCopyTex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s/photos/work-at-home?utm_source=unsplash&amp;utm_medium=referral&amp;utm_content=creditCopyTex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_blahblake?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sit-n-car?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arbeiten [200] putzen [2851] kochen [1005] sitzen [261] das Auto [490] zu Hause [6/159] der Garten [959] der Boden [445] die Liste [1975] das Zimmer [609]</a:t>
            </a:r>
          </a:p>
          <a:p>
            <a:endParaRPr lang="de-DE" dirty="0" smtClean="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3985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The Honest Company</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2678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Thought </a:t>
            </a:r>
            <a:r>
              <a:rPr lang="en-GB" sz="1200" b="0" i="0" kern="1200" dirty="0" err="1" smtClean="0">
                <a:solidFill>
                  <a:schemeClr val="tx1"/>
                </a:solidFill>
                <a:effectLst/>
                <a:latin typeface="+mn-lt"/>
                <a:ea typeface="+mn-ea"/>
                <a:cs typeface="+mn-cs"/>
                <a:hlinkClick r:id="rId3"/>
              </a:rPr>
              <a:t>Catalog</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0232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Click and Boo</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56471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Plush Design Studio</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30186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smtClean="0">
                <a:effectLst/>
                <a:latin typeface="Calibri" panose="020F0502020204030204" pitchFamily="34" charset="0"/>
                <a:ea typeface="Calibri" panose="020F0502020204030204" pitchFamily="34" charset="0"/>
                <a:cs typeface="Calibri" panose="020F0502020204030204" pitchFamily="34" charset="0"/>
              </a:rPr>
              <a:t>Icon made by </a:t>
            </a:r>
            <a:r>
              <a:rPr lang="en-GB" sz="1200" i="0" u="none" strike="noStrike" dirty="0" smtClean="0">
                <a:effectLst/>
                <a:latin typeface="Calibri" panose="020F0502020204030204" pitchFamily="34" charset="0"/>
                <a:ea typeface="Calibri" panose="020F0502020204030204" pitchFamily="34" charset="0"/>
                <a:cs typeface="Calibri" panose="020F0502020204030204" pitchFamily="34" charset="0"/>
                <a:hlinkClick r:id="rId3"/>
              </a:rPr>
              <a:t>Darius</a:t>
            </a:r>
            <a:r>
              <a:rPr lang="en-GB" sz="1200" i="0" dirty="0" smtClean="0">
                <a:effectLst/>
                <a:latin typeface="Calibri" panose="020F0502020204030204" pitchFamily="34" charset="0"/>
                <a:ea typeface="Calibri" panose="020F0502020204030204" pitchFamily="34" charset="0"/>
                <a:cs typeface="Calibri" panose="020F0502020204030204" pitchFamily="34" charset="0"/>
              </a:rPr>
              <a:t> from </a:t>
            </a:r>
            <a:r>
              <a:rPr lang="en-GB" sz="1200" i="0" u="none" strike="noStrike" dirty="0" smtClean="0">
                <a:effectLst/>
                <a:latin typeface="Calibri" panose="020F0502020204030204" pitchFamily="34" charset="0"/>
                <a:ea typeface="Calibri" panose="020F0502020204030204" pitchFamily="34" charset="0"/>
                <a:cs typeface="Calibri" panose="020F0502020204030204" pitchFamily="34" charset="0"/>
                <a:hlinkClick r:id="rId4"/>
              </a:rPr>
              <a:t>www.flaticon.com</a:t>
            </a:r>
            <a:r>
              <a:rPr lang="en-GB" sz="1200" i="0" u="none" strike="noStrike" dirty="0" smtClean="0">
                <a:effectLst/>
                <a:latin typeface="Calibri" panose="020F0502020204030204" pitchFamily="34" charset="0"/>
                <a:ea typeface="Calibri" panose="020F0502020204030204" pitchFamily="34" charset="0"/>
                <a:cs typeface="Calibri" panose="020F0502020204030204" pitchFamily="34" charset="0"/>
              </a:rPr>
              <a:t> (freely usable image).</a:t>
            </a:r>
          </a:p>
          <a:p>
            <a:r>
              <a:rPr lang="en-GB" sz="1200" i="0" u="none" strike="noStrike" dirty="0" smtClean="0">
                <a:effectLst/>
                <a:latin typeface="Calibri" panose="020F0502020204030204" pitchFamily="34" charset="0"/>
                <a:cs typeface="Calibri" panose="020F0502020204030204" pitchFamily="34" charset="0"/>
              </a:rPr>
              <a:t/>
            </a:r>
            <a:br>
              <a:rPr lang="en-GB" sz="1200" i="0" u="none" strike="noStrike" dirty="0" smtClean="0">
                <a:effectLst/>
                <a:latin typeface="Calibri" panose="020F0502020204030204" pitchFamily="34" charset="0"/>
                <a:cs typeface="Calibri" panose="020F0502020204030204" pitchFamily="34" charset="0"/>
              </a:rPr>
            </a:br>
            <a:r>
              <a:rPr lang="en-GB" sz="1200" b="1" i="0" u="none" strike="noStrike" dirty="0" smtClean="0">
                <a:effectLst/>
                <a:latin typeface="Calibri" panose="020F0502020204030204" pitchFamily="34" charset="0"/>
                <a:cs typeface="Calibri" panose="020F0502020204030204" pitchFamily="34" charset="0"/>
              </a:rPr>
              <a:t>Term</a:t>
            </a:r>
            <a:r>
              <a:rPr lang="en-GB" sz="1200" b="1" i="0" u="none" strike="noStrike" baseline="0" dirty="0" smtClean="0">
                <a:effectLst/>
                <a:latin typeface="Calibri" panose="020F0502020204030204" pitchFamily="34" charset="0"/>
                <a:cs typeface="Calibri" panose="020F0502020204030204" pitchFamily="34" charset="0"/>
              </a:rPr>
              <a:t> 1.2, Week 3 vocabulary</a:t>
            </a:r>
            <a:endParaRPr lang="en-GB" sz="1200" b="1" i="0" u="none" strike="noStrike" dirty="0" smtClean="0">
              <a:effectLst/>
              <a:latin typeface="Calibri" panose="020F0502020204030204" pitchFamily="34" charset="0"/>
              <a:cs typeface="Calibri" panose="020F0502020204030204" pitchFamily="34" charset="0"/>
            </a:endParaRPr>
          </a:p>
          <a:p>
            <a:r>
              <a:rPr lang="de-DE" i="0" dirty="0" smtClean="0"/>
              <a:t>tanzen [2011] gehen [69] hören [1557] jeden Tag [88/108] einmal die Woche [136 / 209] nie [196] kaum [259] manchmal [394] sehr [70] oft [215]) </a:t>
            </a:r>
          </a:p>
          <a:p>
            <a:endParaRPr lang="de-DE" i="0" dirty="0" smtClean="0"/>
          </a:p>
          <a:p>
            <a:r>
              <a:rPr lang="de-DE" b="1" i="0" dirty="0" smtClean="0"/>
              <a:t>Term 1.1, Week 7</a:t>
            </a:r>
            <a:r>
              <a:rPr lang="de-DE" i="0" dirty="0" smtClean="0"/>
              <a:t/>
            </a:r>
            <a:br>
              <a:rPr lang="de-DE" i="0" dirty="0" smtClean="0"/>
            </a:br>
            <a:r>
              <a:rPr lang="de-DE" i="0" dirty="0" smtClean="0"/>
              <a:t>Lieblings- [&gt;4034] das Buch [295] der Film [524] der Sänger [3916] die Sängerin [3916] die Lehrerin [2696] das Lied [1726] die Band [&lt;4034]; leider [642]</a:t>
            </a:r>
          </a:p>
          <a:p>
            <a:r>
              <a:rPr lang="de-DE" b="1" i="0" dirty="0" smtClean="0"/>
              <a:t>Term 1.1,</a:t>
            </a:r>
            <a:r>
              <a:rPr lang="de-DE" b="1" i="0" baseline="0" dirty="0" smtClean="0"/>
              <a:t> Week 1</a:t>
            </a:r>
            <a:r>
              <a:rPr lang="de-DE" i="0" dirty="0" smtClean="0"/>
              <a:t/>
            </a:r>
            <a:br>
              <a:rPr lang="de-DE" i="0" dirty="0" smtClean="0"/>
            </a:br>
            <a:r>
              <a:rPr lang="de-DE" i="0" dirty="0" smtClean="0"/>
              <a:t>sein [3] ist [3] das Heft [3598] das Fenster [634] der Tisch [494] die Tafel [3660] die Flasche [1762] wo? [94] hier [71] da [35] der, die, das [1]</a:t>
            </a:r>
            <a:endParaRPr lang="en-GB" i="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0757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 idea for register starter:</a:t>
            </a:r>
            <a:br>
              <a:rPr lang="en-GB" dirty="0" smtClean="0"/>
            </a:br>
            <a:r>
              <a:rPr lang="en-GB" i="1" dirty="0" smtClean="0"/>
              <a:t>Students offer a noun in German.  It can be any noun but the gender must be different from the one said just before, and students</a:t>
            </a:r>
            <a:r>
              <a:rPr lang="en-GB" i="1" baseline="0" dirty="0" smtClean="0"/>
              <a:t> must try not to repeat (in a class of 32 students, they are likely to repeat after around 16-20 items!)</a:t>
            </a:r>
          </a:p>
          <a:p>
            <a:endParaRPr lang="en-GB" dirty="0" smtClean="0"/>
          </a:p>
          <a:p>
            <a:r>
              <a:rPr lang="en-GB" dirty="0" smtClean="0"/>
              <a:t>Starter:</a:t>
            </a:r>
            <a:br>
              <a:rPr lang="en-GB" dirty="0" smtClean="0"/>
            </a:br>
            <a:r>
              <a:rPr lang="en-GB" dirty="0" smtClean="0"/>
              <a:t>This starter</a:t>
            </a:r>
            <a:r>
              <a:rPr lang="en-GB" baseline="0" dirty="0" smtClean="0"/>
              <a:t> task revises nine items of Week 5 vocabulary and two items from this week.  By working out which letters are missing and putting them in order into the spaces below, they create the question ‘</a:t>
            </a:r>
            <a:r>
              <a:rPr lang="en-GB" baseline="0" dirty="0" err="1" smtClean="0"/>
              <a:t>Wer</a:t>
            </a:r>
            <a:r>
              <a:rPr lang="en-GB" baseline="0" dirty="0" smtClean="0"/>
              <a:t> </a:t>
            </a:r>
            <a:r>
              <a:rPr lang="en-GB" baseline="0" dirty="0" err="1" smtClean="0"/>
              <a:t>macht</a:t>
            </a:r>
            <a:r>
              <a:rPr lang="en-GB" baseline="0" dirty="0" smtClean="0"/>
              <a:t> was?’, which is the context for this week’s lessons, so the activity does the task of ‘sharing the context learning objective’ with students. Elicit the English translation of this question from students to ensure that they are all clear about its meaning.</a:t>
            </a:r>
            <a:br>
              <a:rPr lang="en-GB" baseline="0" dirty="0" smtClean="0"/>
            </a:b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Week 5 vocabulary</a:t>
            </a:r>
            <a:br>
              <a:rPr lang="en-GB" dirty="0" smtClean="0"/>
            </a:br>
            <a:r>
              <a:rPr lang="de-DE" dirty="0" smtClean="0"/>
              <a:t>haben [7] hat [7] wer? [173]  der Lehrer [433] der Fußball [1497] der Freund [326] das Wasser [297] die Welt [190] das Wort [243] nicht wahr? [14/662] das Haustier [&gt;5000] das Haus [159]</a:t>
            </a:r>
            <a:br>
              <a:rPr lang="de-DE" dirty="0" smtClean="0"/>
            </a:br>
            <a:r>
              <a:rPr lang="de-DE" dirty="0" smtClean="0"/>
              <a:t>Note that 6 of these words were built into this week‘s lessons, as</a:t>
            </a:r>
            <a:r>
              <a:rPr lang="de-DE" baseline="0" dirty="0" smtClean="0"/>
              <a:t> well.</a:t>
            </a:r>
            <a:br>
              <a:rPr lang="de-DE" baseline="0" dirty="0" smtClean="0"/>
            </a:br>
            <a:r>
              <a:rPr lang="de-DE" baseline="0" dirty="0" smtClean="0"/>
              <a:t>Term 1.2, Week 2 vocabulary</a:t>
            </a:r>
            <a:br>
              <a:rPr lang="de-DE" baseline="0" dirty="0" smtClean="0"/>
            </a:br>
            <a:r>
              <a:rPr lang="de-DE" baseline="0" dirty="0" smtClean="0"/>
              <a:t>arbeiten [200] putzen [2851] kochen [1005] sitzen [261] das Auto [490] zu Hause [6/159] der Garten [959] der Boden [445] die Liste [1975] das Zimmer [609]</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25662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smtClean="0"/>
              <a:t>Vocabulary recap</a:t>
            </a:r>
          </a:p>
          <a:p>
            <a:r>
              <a:rPr lang="en-GB" i="0" baseline="0" dirty="0" smtClean="0"/>
              <a:t>Here we revise 8 infinitive verbs that Y7 has encountered (some have been taught as phonics cluster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sein</a:t>
            </a:r>
            <a:r>
              <a:rPr lang="en-GB" baseline="0" dirty="0" smtClean="0"/>
              <a:t> [3]; </a:t>
            </a:r>
            <a:r>
              <a:rPr lang="de-DE" b="1" baseline="0" dirty="0" smtClean="0"/>
              <a:t>machen</a:t>
            </a:r>
            <a:r>
              <a:rPr lang="de-DE" baseline="0" dirty="0" smtClean="0"/>
              <a:t> [49] </a:t>
            </a:r>
            <a:r>
              <a:rPr lang="en-GB" b="1" baseline="0" dirty="0" err="1" smtClean="0"/>
              <a:t>sagen</a:t>
            </a:r>
            <a:r>
              <a:rPr lang="en-GB" b="1" baseline="0" dirty="0" smtClean="0"/>
              <a:t> </a:t>
            </a:r>
            <a:r>
              <a:rPr lang="en-GB" baseline="0" dirty="0" smtClean="0"/>
              <a:t>[46]; </a:t>
            </a:r>
            <a:r>
              <a:rPr lang="de-DE" b="1" baseline="0" dirty="0" smtClean="0"/>
              <a:t>finden </a:t>
            </a:r>
            <a:r>
              <a:rPr lang="de-DE" baseline="0" dirty="0" smtClean="0"/>
              <a:t>[110]; </a:t>
            </a:r>
            <a:r>
              <a:rPr lang="de-DE" b="1" baseline="0" dirty="0" smtClean="0"/>
              <a:t>wissen</a:t>
            </a:r>
            <a:r>
              <a:rPr lang="de-DE" baseline="0" dirty="0" smtClean="0"/>
              <a:t> [79] spielen [197] putzen [2851] arbeiten [200] </a:t>
            </a:r>
          </a:p>
          <a:p>
            <a:r>
              <a:rPr lang="de-DE" baseline="0" dirty="0" smtClean="0"/>
              <a:t>5/8 are in the most common 25 German verbs.</a:t>
            </a:r>
            <a:br>
              <a:rPr lang="de-DE" baseline="0" dirty="0" smtClean="0"/>
            </a:br>
            <a:endParaRPr lang="en-GB" baseline="0" dirty="0" smtClean="0"/>
          </a:p>
          <a:p>
            <a:r>
              <a:rPr lang="en-GB" baseline="0" dirty="0" smtClean="0"/>
              <a:t>The English verbs appear. Learners need to match them to one of the German verbs, by </a:t>
            </a:r>
            <a:r>
              <a:rPr lang="en-GB" b="1" baseline="0" dirty="0" smtClean="0"/>
              <a:t>saying the German verb</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Teacher can ask </a:t>
            </a:r>
            <a:r>
              <a:rPr lang="en-GB" b="1" baseline="0" dirty="0" err="1" smtClean="0"/>
              <a:t>Wie</a:t>
            </a:r>
            <a:r>
              <a:rPr lang="en-GB" b="1" baseline="0" dirty="0" smtClean="0"/>
              <a:t> </a:t>
            </a:r>
            <a:r>
              <a:rPr lang="en-GB" b="1" baseline="0" dirty="0" err="1" smtClean="0"/>
              <a:t>sagt</a:t>
            </a:r>
            <a:r>
              <a:rPr lang="en-GB" b="1" baseline="0" dirty="0" smtClean="0"/>
              <a:t> man ‘XXX’ auf Deutsch ? </a:t>
            </a:r>
            <a:r>
              <a:rPr lang="en-GB" b="0" baseline="0" dirty="0" smtClean="0"/>
              <a:t>as each English verb appears.</a:t>
            </a: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en-GB" i="0" baseline="0" dirty="0" smtClean="0"/>
          </a:p>
          <a:p>
            <a:r>
              <a:rPr lang="en-GB" baseline="0" dirty="0" smtClean="0"/>
              <a:t>These are the 27 verbs that Y7 has encountered since the start of the course:</a:t>
            </a:r>
            <a:br>
              <a:rPr lang="en-GB" baseline="0" dirty="0" smtClean="0"/>
            </a:br>
            <a:r>
              <a:rPr lang="en-GB" baseline="0" dirty="0" smtClean="0"/>
              <a:t/>
            </a:r>
            <a:br>
              <a:rPr lang="en-GB" baseline="0" dirty="0" smtClean="0"/>
            </a:br>
            <a:r>
              <a:rPr lang="en-GB" baseline="0" dirty="0" smtClean="0"/>
              <a:t>Verbs taught:</a:t>
            </a:r>
          </a:p>
          <a:p>
            <a:r>
              <a:rPr lang="en-GB" b="1" baseline="0" dirty="0" smtClean="0"/>
              <a:t>sein</a:t>
            </a:r>
            <a:r>
              <a:rPr lang="en-GB" baseline="0" dirty="0" smtClean="0"/>
              <a:t> [3]; </a:t>
            </a:r>
            <a:r>
              <a:rPr lang="en-GB" b="1" baseline="0" dirty="0" err="1" smtClean="0"/>
              <a:t>haben</a:t>
            </a:r>
            <a:r>
              <a:rPr lang="en-GB" baseline="0" dirty="0" smtClean="0"/>
              <a:t> [7]; </a:t>
            </a:r>
            <a:r>
              <a:rPr lang="en-GB" b="1" baseline="0" dirty="0" err="1" smtClean="0"/>
              <a:t>sagen</a:t>
            </a:r>
            <a:r>
              <a:rPr lang="en-GB" b="1" baseline="0" dirty="0" smtClean="0"/>
              <a:t> </a:t>
            </a:r>
            <a:r>
              <a:rPr lang="en-GB" baseline="0" dirty="0" smtClean="0"/>
              <a:t>[46]; </a:t>
            </a:r>
            <a:br>
              <a:rPr lang="en-GB" baseline="0" dirty="0" smtClean="0"/>
            </a:br>
            <a:r>
              <a:rPr lang="de-DE" baseline="0" dirty="0" smtClean="0"/>
              <a:t>wohnen [380] schreiben [245] spielen [197] reden [356] lernen [203] </a:t>
            </a:r>
            <a:r>
              <a:rPr lang="de-DE" b="1" baseline="0" dirty="0" smtClean="0"/>
              <a:t>machen</a:t>
            </a:r>
            <a:r>
              <a:rPr lang="de-DE" baseline="0" dirty="0" smtClean="0"/>
              <a:t> [49]</a:t>
            </a:r>
            <a:br>
              <a:rPr lang="de-DE" baseline="0" dirty="0" smtClean="0"/>
            </a:br>
            <a:r>
              <a:rPr lang="de-DE" baseline="0" dirty="0" smtClean="0"/>
              <a:t>arbeiten [200] putzen [2851] kochen [1005] sitzen [261] </a:t>
            </a:r>
            <a:br>
              <a:rPr lang="de-DE" baseline="0" dirty="0" smtClean="0"/>
            </a:br>
            <a:r>
              <a:rPr lang="de-DE" baseline="0" dirty="0" smtClean="0"/>
              <a:t/>
            </a:r>
            <a:br>
              <a:rPr lang="de-DE" baseline="0" dirty="0" smtClean="0"/>
            </a:br>
            <a:r>
              <a:rPr lang="de-DE" baseline="0" dirty="0" smtClean="0"/>
              <a:t>Phonics source/cluster verbs encountered:</a:t>
            </a:r>
            <a:br>
              <a:rPr lang="de-DE" baseline="0" dirty="0" smtClean="0"/>
            </a:br>
            <a:r>
              <a:rPr lang="de-DE" baseline="0" dirty="0" smtClean="0"/>
              <a:t>fahren [169]; </a:t>
            </a:r>
            <a:r>
              <a:rPr lang="de-DE" b="1" baseline="0" dirty="0" smtClean="0"/>
              <a:t>geben</a:t>
            </a:r>
            <a:r>
              <a:rPr lang="de-DE" baseline="0" dirty="0" smtClean="0"/>
              <a:t> [57]; </a:t>
            </a:r>
            <a:r>
              <a:rPr lang="de-DE" b="1" baseline="0" dirty="0" smtClean="0"/>
              <a:t>denken</a:t>
            </a:r>
            <a:r>
              <a:rPr lang="de-DE" baseline="0" dirty="0" smtClean="0"/>
              <a:t> [124]; </a:t>
            </a:r>
            <a:r>
              <a:rPr lang="de-DE" b="1" baseline="0" dirty="0" smtClean="0"/>
              <a:t>sehen</a:t>
            </a:r>
            <a:r>
              <a:rPr lang="de-DE" baseline="0" dirty="0" smtClean="0"/>
              <a:t> [81]; helfen [406]; antworten [804]; gewinnen [410]; </a:t>
            </a:r>
            <a:r>
              <a:rPr lang="de-DE" b="1" baseline="0" dirty="0" smtClean="0"/>
              <a:t>liegen </a:t>
            </a:r>
            <a:r>
              <a:rPr lang="de-DE" baseline="0" dirty="0" smtClean="0"/>
              <a:t>[118]; ziehen [266]; holen [640]; </a:t>
            </a:r>
            <a:r>
              <a:rPr lang="de-DE" b="1" baseline="0" dirty="0" smtClean="0"/>
              <a:t>wollen</a:t>
            </a:r>
            <a:r>
              <a:rPr lang="de-DE" baseline="0" dirty="0" smtClean="0"/>
              <a:t> [65]; </a:t>
            </a:r>
            <a:r>
              <a:rPr lang="de-DE" b="1" baseline="0" dirty="0" smtClean="0"/>
              <a:t>kommen</a:t>
            </a:r>
            <a:r>
              <a:rPr lang="de-DE" baseline="0" dirty="0" smtClean="0"/>
              <a:t> [61]; </a:t>
            </a:r>
            <a:r>
              <a:rPr lang="de-DE" b="1" baseline="0" dirty="0" smtClean="0"/>
              <a:t>finden </a:t>
            </a:r>
            <a:r>
              <a:rPr lang="de-DE" baseline="0" dirty="0" smtClean="0"/>
              <a:t>[110]; </a:t>
            </a:r>
            <a:r>
              <a:rPr lang="de-DE" b="1" baseline="0" dirty="0" smtClean="0"/>
              <a:t>wissen</a:t>
            </a:r>
            <a:r>
              <a:rPr lang="de-DE" baseline="0" dirty="0" smtClean="0"/>
              <a:t> [79]</a:t>
            </a:r>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40893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smtClean="0">
                <a:solidFill>
                  <a:schemeClr val="tx1"/>
                </a:solidFill>
                <a:effectLst/>
                <a:latin typeface="+mn-lt"/>
                <a:ea typeface="+mn-ea"/>
                <a:cs typeface="+mn-cs"/>
              </a:rPr>
              <a:t>Hardeep</a:t>
            </a:r>
            <a:r>
              <a:rPr lang="en-GB" sz="1200" b="0" i="0" kern="1200" dirty="0" smtClean="0">
                <a:solidFill>
                  <a:schemeClr val="tx1"/>
                </a:solidFill>
                <a:effectLst/>
                <a:latin typeface="+mn-lt"/>
                <a:ea typeface="+mn-ea"/>
                <a:cs typeface="+mn-cs"/>
              </a:rPr>
              <a:t> Singh from Vancouver, Canada [CC BY 2.0 (https://creativecommons.org/licenses/by/2.0)]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Nine slides to practise</a:t>
            </a:r>
            <a:r>
              <a:rPr lang="en-GB" sz="1200" b="0" i="0" kern="1200" baseline="0" dirty="0" smtClean="0">
                <a:solidFill>
                  <a:schemeClr val="tx1"/>
                </a:solidFill>
                <a:effectLst/>
                <a:latin typeface="+mn-lt"/>
                <a:ea typeface="+mn-ea"/>
                <a:cs typeface="+mn-cs"/>
              </a:rPr>
              <a:t> the key vocabulary from this week and to prime for the information gap production task that follows.</a:t>
            </a:r>
            <a:br>
              <a:rPr lang="en-GB" sz="1200" b="0" i="0" kern="1200" baseline="0" dirty="0" smtClean="0">
                <a:solidFill>
                  <a:schemeClr val="tx1"/>
                </a:solidFill>
                <a:effectLst/>
                <a:latin typeface="+mn-lt"/>
                <a:ea typeface="+mn-ea"/>
                <a:cs typeface="+mn-cs"/>
              </a:rPr>
            </a:br>
            <a:r>
              <a:rPr lang="en-GB" sz="1200" b="0" i="0" kern="1200" baseline="0" dirty="0" smtClean="0">
                <a:solidFill>
                  <a:schemeClr val="tx1"/>
                </a:solidFill>
                <a:effectLst/>
                <a:latin typeface="+mn-lt"/>
                <a:ea typeface="+mn-ea"/>
                <a:cs typeface="+mn-cs"/>
              </a:rPr>
              <a:t>Teacher elicits the language orally from students (or on mini whiteboards, if preferred)</a:t>
            </a: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75638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Austin </a:t>
            </a:r>
            <a:r>
              <a:rPr lang="en-GB" sz="1200" b="0" i="0" kern="1200" dirty="0" err="1" smtClean="0">
                <a:solidFill>
                  <a:schemeClr val="tx1"/>
                </a:solidFill>
                <a:effectLst/>
                <a:latin typeface="+mn-lt"/>
                <a:ea typeface="+mn-ea"/>
                <a:cs typeface="+mn-cs"/>
                <a:hlinkClick r:id="rId3"/>
              </a:rPr>
              <a:t>Distel</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5481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Austin </a:t>
            </a:r>
            <a:r>
              <a:rPr lang="en-GB" sz="1200" b="0" i="0" kern="1200" dirty="0" err="1" smtClean="0">
                <a:solidFill>
                  <a:schemeClr val="tx1"/>
                </a:solidFill>
                <a:effectLst/>
                <a:latin typeface="+mn-lt"/>
                <a:ea typeface="+mn-ea"/>
                <a:cs typeface="+mn-cs"/>
                <a:hlinkClick r:id="rId3"/>
              </a:rPr>
              <a:t>Distel</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41685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Vincent </a:t>
            </a:r>
            <a:r>
              <a:rPr lang="en-GB" sz="1200" b="0" i="0" kern="1200" dirty="0" err="1" smtClean="0">
                <a:solidFill>
                  <a:schemeClr val="tx1"/>
                </a:solidFill>
                <a:effectLst/>
                <a:latin typeface="+mn-lt"/>
                <a:ea typeface="+mn-ea"/>
                <a:cs typeface="+mn-cs"/>
                <a:hlinkClick r:id="rId3"/>
              </a:rPr>
              <a:t>Keiman</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8365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Thought </a:t>
            </a:r>
            <a:r>
              <a:rPr lang="en-GB" sz="1200" b="0" i="0" kern="1200" dirty="0" err="1" smtClean="0">
                <a:solidFill>
                  <a:schemeClr val="tx1"/>
                </a:solidFill>
                <a:effectLst/>
                <a:latin typeface="+mn-lt"/>
                <a:ea typeface="+mn-ea"/>
                <a:cs typeface="+mn-cs"/>
                <a:hlinkClick r:id="rId3"/>
              </a:rPr>
              <a:t>Catalog</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24625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Blake Barlow</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1571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2536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4423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8144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42447108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21604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05762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18053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37429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333235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343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1905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72945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8685277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26304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08780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64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59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618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88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6918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4283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7522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0322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647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942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hyperlink" Target="https://quizlet.com/_6zlc6u" TargetMode="External"/><Relationship Id="rId3" Type="http://schemas.openxmlformats.org/officeDocument/2006/relationships/image" Target="../media/image18.png"/><Relationship Id="rId7" Type="http://schemas.openxmlformats.org/officeDocument/2006/relationships/hyperlink" Target="https://quizlet.com/_7655p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s://eur01.safelinks.protection.outlook.com/?url=http://www.ncelp.org/audio/GY7T1-2W3&amp;data=02|01||7d88ba2da37a41cbae3108d7587c7a3e|7eeaedd6bf3740158fe919fbc2c02d55|0|0|637075163970061912&amp;sdata=rtZp/LbTQvzV5KbB5NbRyNn0ddvyhbHk5/i8OBXQE7U%3D&amp;reserved=0" TargetMode="External"/><Relationship Id="rId4" Type="http://schemas.openxmlformats.org/officeDocument/2006/relationships/hyperlink" Target="https://resources.ncelp.org/concern/resources/nz805z797?locale=en" TargetMode="Externa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58697" y="1951672"/>
            <a:ext cx="9184725" cy="923330"/>
          </a:xfrm>
          <a:prstGeom prst="rect">
            <a:avLst/>
          </a:prstGeom>
          <a:noFill/>
        </p:spPr>
        <p:txBody>
          <a:bodyPr wrap="square" rtlCol="0">
            <a:spAutoFit/>
          </a:bodyPr>
          <a:lstStyle/>
          <a:p>
            <a:r>
              <a:rPr lang="en-GB" sz="5400" b="1" dirty="0" err="1" smtClean="0">
                <a:solidFill>
                  <a:prstClr val="white"/>
                </a:solidFill>
                <a:latin typeface="Century Gothic" panose="020B0502020202020204" pitchFamily="34" charset="0"/>
              </a:rPr>
              <a:t>Vokabeln</a:t>
            </a:r>
            <a:endParaRPr lang="en-GB" sz="36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itle 3"/>
          <p:cNvSpPr txBox="1">
            <a:spLocks/>
          </p:cNvSpPr>
          <p:nvPr/>
        </p:nvSpPr>
        <p:spPr>
          <a:xfrm>
            <a:off x="-56445" y="5972125"/>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1800" dirty="0" smtClean="0">
                <a:solidFill>
                  <a:prstClr val="white"/>
                </a:solidFill>
                <a:latin typeface="Century Gothic" panose="020B0502020202020204" pitchFamily="34" charset="0"/>
              </a:rPr>
              <a:t>Y7 German - Term 1.2</a:t>
            </a:r>
            <a:r>
              <a:rPr lang="en-GB" sz="1800" dirty="0">
                <a:solidFill>
                  <a:prstClr val="white"/>
                </a:solidFill>
                <a:latin typeface="Century Gothic" panose="020B0502020202020204" pitchFamily="34" charset="0"/>
              </a:rPr>
              <a:t> </a:t>
            </a:r>
            <a:r>
              <a:rPr lang="en-GB" sz="1800" dirty="0" smtClean="0">
                <a:solidFill>
                  <a:prstClr val="white"/>
                </a:solidFill>
                <a:latin typeface="Century Gothic" panose="020B0502020202020204" pitchFamily="34" charset="0"/>
              </a:rPr>
              <a:t>- Week </a:t>
            </a:r>
            <a:r>
              <a:rPr lang="en-GB" sz="1800" dirty="0">
                <a:solidFill>
                  <a:prstClr val="white"/>
                </a:solidFill>
                <a:latin typeface="Century Gothic" panose="020B0502020202020204" pitchFamily="34" charset="0"/>
              </a:rPr>
              <a:t>2</a:t>
            </a:r>
            <a:r>
              <a:rPr lang="en-GB" sz="1800" dirty="0" smtClean="0">
                <a:solidFill>
                  <a:prstClr val="white"/>
                </a:solidFill>
                <a:latin typeface="Century Gothic" panose="020B0502020202020204" pitchFamily="34" charset="0"/>
              </a:rPr>
              <a:t> - Lesson 17/8 </a:t>
            </a:r>
            <a:endParaRPr lang="en-GB" sz="1800" dirty="0">
              <a:solidFill>
                <a:prstClr val="white"/>
              </a:solidFill>
              <a:latin typeface="Century Gothic" panose="020B0502020202020204" pitchFamily="34" charset="0"/>
            </a:endParaRPr>
          </a:p>
        </p:txBody>
      </p:sp>
      <p:sp>
        <p:nvSpPr>
          <p:cNvPr id="12" name="TextBox 11"/>
          <p:cNvSpPr txBox="1"/>
          <p:nvPr/>
        </p:nvSpPr>
        <p:spPr>
          <a:xfrm>
            <a:off x="-33936" y="6550223"/>
            <a:ext cx="2616161" cy="307777"/>
          </a:xfrm>
          <a:prstGeom prst="rect">
            <a:avLst/>
          </a:prstGeom>
          <a:noFill/>
        </p:spPr>
        <p:txBody>
          <a:bodyPr wrap="square" rtlCol="0">
            <a:spAutoFit/>
          </a:bodyPr>
          <a:lstStyle/>
          <a:p>
            <a:r>
              <a:rPr lang="en-GB" sz="1400" dirty="0">
                <a:solidFill>
                  <a:prstClr val="white"/>
                </a:solidFill>
                <a:latin typeface="Century Gothic" panose="020B0502020202020204" pitchFamily="34" charset="0"/>
              </a:rPr>
              <a:t>Elinor Parks / Rachel Hawkes</a:t>
            </a:r>
          </a:p>
        </p:txBody>
      </p:sp>
    </p:spTree>
    <p:extLst>
      <p:ext uri="{BB962C8B-B14F-4D97-AF65-F5344CB8AC3E}">
        <p14:creationId xmlns:p14="http://schemas.microsoft.com/office/powerpoint/2010/main" val="77136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macht</a:t>
            </a:r>
            <a:r>
              <a:rPr lang="en-GB" b="1" dirty="0" smtClean="0"/>
              <a:t> </a:t>
            </a:r>
            <a:r>
              <a:rPr lang="en-GB" b="1" dirty="0" err="1" smtClean="0"/>
              <a:t>sie</a:t>
            </a:r>
            <a:r>
              <a:rPr lang="en-GB" b="1" dirty="0" smtClean="0"/>
              <a:t>?</a:t>
            </a:r>
            <a:endParaRPr lang="en-GB" b="1" dirty="0"/>
          </a:p>
        </p:txBody>
      </p:sp>
      <p:sp>
        <p:nvSpPr>
          <p:cNvPr id="6" name="TextBox 5"/>
          <p:cNvSpPr txBox="1"/>
          <p:nvPr/>
        </p:nvSpPr>
        <p:spPr>
          <a:xfrm>
            <a:off x="1320655" y="5064953"/>
            <a:ext cx="10906356" cy="1200329"/>
          </a:xfrm>
          <a:prstGeom prst="rect">
            <a:avLst/>
          </a:prstGeom>
          <a:noFill/>
        </p:spPr>
        <p:txBody>
          <a:bodyPr wrap="square" rtlCol="0">
            <a:spAutoFit/>
          </a:bodyPr>
          <a:lstStyle/>
          <a:p>
            <a:r>
              <a:rPr lang="en-GB" sz="7200" dirty="0">
                <a:solidFill>
                  <a:srgbClr val="115076"/>
                </a:solidFill>
                <a:latin typeface="Century Gothic" panose="020B0502020202020204" pitchFamily="34" charset="0"/>
              </a:rPr>
              <a:t>Sie </a:t>
            </a:r>
            <a:r>
              <a:rPr lang="en-GB" sz="7200" dirty="0" err="1">
                <a:solidFill>
                  <a:srgbClr val="115076"/>
                </a:solidFill>
                <a:latin typeface="Century Gothic" panose="020B0502020202020204" pitchFamily="34" charset="0"/>
              </a:rPr>
              <a:t>putzt</a:t>
            </a:r>
            <a:r>
              <a:rPr lang="en-GB" sz="7200" dirty="0">
                <a:solidFill>
                  <a:srgbClr val="115076"/>
                </a:solidFill>
                <a:latin typeface="Century Gothic" panose="020B0502020202020204" pitchFamily="34" charset="0"/>
              </a:rPr>
              <a:t> das Zimmer.</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84" y="1670414"/>
            <a:ext cx="4380899" cy="30074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5695" y="1308054"/>
            <a:ext cx="6628861" cy="3732186"/>
          </a:xfrm>
          <a:prstGeom prst="rect">
            <a:avLst/>
          </a:prstGeom>
        </p:spPr>
      </p:pic>
    </p:spTree>
    <p:extLst>
      <p:ext uri="{BB962C8B-B14F-4D97-AF65-F5344CB8AC3E}">
        <p14:creationId xmlns:p14="http://schemas.microsoft.com/office/powerpoint/2010/main" val="19126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machst</a:t>
            </a:r>
            <a:r>
              <a:rPr lang="en-GB" b="1" dirty="0" smtClean="0"/>
              <a:t> du?</a:t>
            </a:r>
            <a:endParaRPr lang="en-GB" b="1" dirty="0"/>
          </a:p>
        </p:txBody>
      </p:sp>
      <p:sp>
        <p:nvSpPr>
          <p:cNvPr id="6" name="TextBox 5"/>
          <p:cNvSpPr txBox="1"/>
          <p:nvPr/>
        </p:nvSpPr>
        <p:spPr>
          <a:xfrm>
            <a:off x="1320655" y="5064953"/>
            <a:ext cx="10906356" cy="1200329"/>
          </a:xfrm>
          <a:prstGeom prst="rect">
            <a:avLst/>
          </a:prstGeom>
          <a:noFill/>
        </p:spPr>
        <p:txBody>
          <a:bodyPr wrap="square" rtlCol="0">
            <a:spAutoFit/>
          </a:bodyPr>
          <a:lstStyle/>
          <a:p>
            <a:r>
              <a:rPr lang="en-GB" sz="7200" dirty="0" err="1">
                <a:solidFill>
                  <a:srgbClr val="115076"/>
                </a:solidFill>
                <a:latin typeface="Century Gothic" panose="020B0502020202020204" pitchFamily="34" charset="0"/>
              </a:rPr>
              <a:t>Ich</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mache</a:t>
            </a:r>
            <a:r>
              <a:rPr lang="en-GB" sz="7200" dirty="0">
                <a:solidFill>
                  <a:srgbClr val="115076"/>
                </a:solidFill>
                <a:latin typeface="Century Gothic" panose="020B0502020202020204" pitchFamily="34" charset="0"/>
              </a:rPr>
              <a:t> Sport.</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84" y="1670414"/>
            <a:ext cx="4380899" cy="30074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7530" y="294792"/>
            <a:ext cx="3259853" cy="4889780"/>
          </a:xfrm>
          <a:prstGeom prst="rect">
            <a:avLst/>
          </a:prstGeom>
        </p:spPr>
      </p:pic>
    </p:spTree>
    <p:extLst>
      <p:ext uri="{BB962C8B-B14F-4D97-AF65-F5344CB8AC3E}">
        <p14:creationId xmlns:p14="http://schemas.microsoft.com/office/powerpoint/2010/main" val="22630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machst</a:t>
            </a:r>
            <a:r>
              <a:rPr lang="en-GB" b="1" dirty="0" smtClean="0"/>
              <a:t> du?</a:t>
            </a:r>
            <a:endParaRPr lang="en-GB" b="1" dirty="0"/>
          </a:p>
        </p:txBody>
      </p:sp>
      <p:sp>
        <p:nvSpPr>
          <p:cNvPr id="6" name="TextBox 5"/>
          <p:cNvSpPr txBox="1"/>
          <p:nvPr/>
        </p:nvSpPr>
        <p:spPr>
          <a:xfrm>
            <a:off x="1320655" y="5064953"/>
            <a:ext cx="10906356" cy="1200329"/>
          </a:xfrm>
          <a:prstGeom prst="rect">
            <a:avLst/>
          </a:prstGeom>
          <a:noFill/>
        </p:spPr>
        <p:txBody>
          <a:bodyPr wrap="square" rtlCol="0">
            <a:spAutoFit/>
          </a:bodyPr>
          <a:lstStyle/>
          <a:p>
            <a:r>
              <a:rPr lang="en-GB" sz="7200" dirty="0" err="1">
                <a:solidFill>
                  <a:srgbClr val="115076"/>
                </a:solidFill>
                <a:latin typeface="Century Gothic" panose="020B0502020202020204" pitchFamily="34" charset="0"/>
              </a:rPr>
              <a:t>Ich</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spiele</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Fußball</a:t>
            </a:r>
            <a:r>
              <a:rPr lang="en-GB" sz="7200" dirty="0">
                <a:solidFill>
                  <a:srgbClr val="115076"/>
                </a:solidFill>
                <a:latin typeface="Century Gothic" panose="020B0502020202020204" pitchFamily="34" charset="0"/>
              </a:rPr>
              <a:t>.</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84" y="1670414"/>
            <a:ext cx="4380899" cy="30074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7545" y="740185"/>
            <a:ext cx="5900481" cy="3937695"/>
          </a:xfrm>
          <a:prstGeom prst="rect">
            <a:avLst/>
          </a:prstGeom>
        </p:spPr>
      </p:pic>
    </p:spTree>
    <p:extLst>
      <p:ext uri="{BB962C8B-B14F-4D97-AF65-F5344CB8AC3E}">
        <p14:creationId xmlns:p14="http://schemas.microsoft.com/office/powerpoint/2010/main" val="34873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macht</a:t>
            </a:r>
            <a:r>
              <a:rPr lang="en-GB" b="1" dirty="0" smtClean="0"/>
              <a:t> </a:t>
            </a:r>
            <a:r>
              <a:rPr lang="en-GB" b="1" dirty="0" err="1" smtClean="0"/>
              <a:t>sie</a:t>
            </a:r>
            <a:r>
              <a:rPr lang="en-GB" b="1" dirty="0" smtClean="0"/>
              <a:t>?</a:t>
            </a:r>
            <a:endParaRPr lang="en-GB" b="1" dirty="0"/>
          </a:p>
        </p:txBody>
      </p:sp>
      <p:sp>
        <p:nvSpPr>
          <p:cNvPr id="6" name="TextBox 5"/>
          <p:cNvSpPr txBox="1"/>
          <p:nvPr/>
        </p:nvSpPr>
        <p:spPr>
          <a:xfrm>
            <a:off x="617838" y="5040240"/>
            <a:ext cx="11843410" cy="1200329"/>
          </a:xfrm>
          <a:prstGeom prst="rect">
            <a:avLst/>
          </a:prstGeom>
          <a:noFill/>
        </p:spPr>
        <p:txBody>
          <a:bodyPr wrap="square" rtlCol="0">
            <a:spAutoFit/>
          </a:bodyPr>
          <a:lstStyle/>
          <a:p>
            <a:r>
              <a:rPr lang="en-GB" sz="7200" dirty="0" err="1" smtClean="0">
                <a:solidFill>
                  <a:srgbClr val="115076"/>
                </a:solidFill>
                <a:latin typeface="Century Gothic" panose="020B0502020202020204" pitchFamily="34" charset="0"/>
              </a:rPr>
              <a:t>Sie</a:t>
            </a:r>
            <a:r>
              <a:rPr lang="en-GB" sz="7200" dirty="0" smtClean="0">
                <a:solidFill>
                  <a:srgbClr val="115076"/>
                </a:solidFill>
                <a:latin typeface="Century Gothic" panose="020B0502020202020204" pitchFamily="34" charset="0"/>
              </a:rPr>
              <a:t> </a:t>
            </a:r>
            <a:r>
              <a:rPr lang="en-GB" sz="7200" dirty="0" err="1" smtClean="0">
                <a:solidFill>
                  <a:srgbClr val="115076"/>
                </a:solidFill>
                <a:latin typeface="Century Gothic" panose="020B0502020202020204" pitchFamily="34" charset="0"/>
              </a:rPr>
              <a:t>schreibt</a:t>
            </a:r>
            <a:r>
              <a:rPr lang="en-GB" sz="7200" dirty="0" smtClean="0">
                <a:solidFill>
                  <a:srgbClr val="115076"/>
                </a:solidFill>
                <a:latin typeface="Century Gothic" panose="020B0502020202020204" pitchFamily="34" charset="0"/>
              </a:rPr>
              <a:t> </a:t>
            </a:r>
            <a:r>
              <a:rPr lang="en-GB" sz="7200" dirty="0" err="1" smtClean="0">
                <a:solidFill>
                  <a:srgbClr val="115076"/>
                </a:solidFill>
                <a:latin typeface="Century Gothic" panose="020B0502020202020204" pitchFamily="34" charset="0"/>
              </a:rPr>
              <a:t>eine</a:t>
            </a:r>
            <a:r>
              <a:rPr lang="en-GB" sz="7200" dirty="0" smtClean="0">
                <a:solidFill>
                  <a:srgbClr val="115076"/>
                </a:solidFill>
                <a:latin typeface="Century Gothic" panose="020B0502020202020204" pitchFamily="34" charset="0"/>
              </a:rPr>
              <a:t> </a:t>
            </a:r>
            <a:r>
              <a:rPr lang="en-GB" sz="7200" dirty="0" err="1" smtClean="0">
                <a:solidFill>
                  <a:srgbClr val="115076"/>
                </a:solidFill>
                <a:latin typeface="Century Gothic" panose="020B0502020202020204" pitchFamily="34" charset="0"/>
              </a:rPr>
              <a:t>Liste</a:t>
            </a:r>
            <a:r>
              <a:rPr lang="en-GB" sz="7200" dirty="0" smtClean="0">
                <a:solidFill>
                  <a:srgbClr val="115076"/>
                </a:solidFill>
                <a:latin typeface="Century Gothic" panose="020B0502020202020204" pitchFamily="34" charset="0"/>
              </a:rPr>
              <a:t>.</a:t>
            </a:r>
            <a:endParaRPr lang="en-GB" sz="7200" dirty="0">
              <a:solidFill>
                <a:srgbClr val="115076"/>
              </a:solidFill>
              <a:latin typeface="Century Gothic" panose="020B0502020202020204" pitchFamily="34" charset="0"/>
            </a:endParaRPr>
          </a:p>
        </p:txBody>
      </p:sp>
      <p:pic>
        <p:nvPicPr>
          <p:cNvPr id="9" name="Picture 2" descr="C:\Users\wdj\Google Drive\Primary\Y5 SoW\From Tracy\Pronouns\sh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20355"/>
            <a:ext cx="4071321" cy="31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704" y="474785"/>
            <a:ext cx="3424091" cy="4565455"/>
          </a:xfrm>
          <a:prstGeom prst="rect">
            <a:avLst/>
          </a:prstGeom>
        </p:spPr>
      </p:pic>
    </p:spTree>
    <p:extLst>
      <p:ext uri="{BB962C8B-B14F-4D97-AF65-F5344CB8AC3E}">
        <p14:creationId xmlns:p14="http://schemas.microsoft.com/office/powerpoint/2010/main" val="11435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293" y="99321"/>
            <a:ext cx="1401221" cy="1401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17901" y="156761"/>
            <a:ext cx="7060643" cy="2246769"/>
          </a:xfrm>
          <a:prstGeom prst="rect">
            <a:avLst/>
          </a:prstGeom>
          <a:noFill/>
        </p:spPr>
        <p:txBody>
          <a:bodyPr wrap="square" rtlCol="0">
            <a:spAutoFit/>
          </a:bodyPr>
          <a:lstStyle/>
          <a:p>
            <a:pPr algn="ctr">
              <a:tabLst>
                <a:tab pos="2865755" algn="ctr"/>
                <a:tab pos="5731510" algn="r"/>
              </a:tabLst>
            </a:pPr>
            <a:r>
              <a:rPr lang="en-GB" sz="2800" b="1" dirty="0">
                <a:solidFill>
                  <a:srgbClr val="115076"/>
                </a:solidFill>
                <a:ea typeface="Calibri" panose="020F0502020204030204" pitchFamily="34" charset="0"/>
                <a:cs typeface="Calibri" panose="020F0502020204030204" pitchFamily="34" charset="0"/>
              </a:rPr>
              <a:t>Vocabulary Learning Homework</a:t>
            </a:r>
            <a:endParaRPr lang="en-GB" sz="2800" dirty="0">
              <a:solidFill>
                <a:srgbClr val="115076"/>
              </a:solidFill>
              <a:ea typeface="Calibri" panose="020F0502020204030204" pitchFamily="34" charset="0"/>
              <a:cs typeface="Times New Roman" panose="02020603050405020304" pitchFamily="18" charset="0"/>
            </a:endParaRPr>
          </a:p>
          <a:p>
            <a:pPr algn="ctr">
              <a:tabLst>
                <a:tab pos="2865755" algn="ctr"/>
                <a:tab pos="5731510" algn="r"/>
              </a:tabLst>
            </a:pPr>
            <a:r>
              <a:rPr lang="en-GB" sz="2800" dirty="0">
                <a:solidFill>
                  <a:srgbClr val="115076"/>
                </a:solidFill>
                <a:ea typeface="Calibri" panose="020F0502020204030204" pitchFamily="34" charset="0"/>
                <a:cs typeface="Calibri" panose="020F0502020204030204" pitchFamily="34" charset="0"/>
              </a:rPr>
              <a:t> </a:t>
            </a:r>
            <a:endParaRPr lang="en-GB" sz="2800" dirty="0">
              <a:solidFill>
                <a:srgbClr val="115076"/>
              </a:solidFill>
              <a:ea typeface="Calibri" panose="020F0502020204030204" pitchFamily="34" charset="0"/>
              <a:cs typeface="Times New Roman" panose="02020603050405020304" pitchFamily="18" charset="0"/>
            </a:endParaRPr>
          </a:p>
          <a:p>
            <a:pPr algn="ctr">
              <a:tabLst>
                <a:tab pos="2865755" algn="ctr"/>
                <a:tab pos="5731510" algn="r"/>
              </a:tabLst>
            </a:pPr>
            <a:r>
              <a:rPr lang="en-GB" sz="2800" b="1" dirty="0">
                <a:solidFill>
                  <a:srgbClr val="115076"/>
                </a:solidFill>
                <a:ea typeface="Calibri" panose="020F0502020204030204" pitchFamily="34" charset="0"/>
                <a:cs typeface="Calibri" panose="020F0502020204030204" pitchFamily="34" charset="0"/>
              </a:rPr>
              <a:t>Year 7 German – Term 1.2, Week 3</a:t>
            </a:r>
            <a:endParaRPr lang="en-GB" sz="2800" dirty="0">
              <a:solidFill>
                <a:srgbClr val="115076"/>
              </a:solidFill>
              <a:ea typeface="Calibri" panose="020F0502020204030204" pitchFamily="34" charset="0"/>
              <a:cs typeface="Times New Roman" panose="02020603050405020304" pitchFamily="18" charset="0"/>
            </a:endParaRPr>
          </a:p>
          <a:p>
            <a:pPr algn="ctr">
              <a:tabLst>
                <a:tab pos="2865755" algn="ctr"/>
                <a:tab pos="5731510" algn="r"/>
              </a:tabLst>
            </a:pPr>
            <a:endParaRPr lang="en-GB" sz="2800" dirty="0">
              <a:solidFill>
                <a:srgbClr val="115076"/>
              </a:solidFill>
              <a:ea typeface="Calibri" panose="020F0502020204030204" pitchFamily="34" charset="0"/>
              <a:cs typeface="Times New Roman" panose="02020603050405020304" pitchFamily="18" charset="0"/>
            </a:endParaRPr>
          </a:p>
          <a:p>
            <a:endParaRPr lang="en-GB" sz="2800" dirty="0">
              <a:solidFill>
                <a:srgbClr val="115076"/>
              </a:solidFill>
            </a:endParaRPr>
          </a:p>
        </p:txBody>
      </p:sp>
      <p:sp>
        <p:nvSpPr>
          <p:cNvPr id="7" name="TextBox 6"/>
          <p:cNvSpPr txBox="1"/>
          <p:nvPr/>
        </p:nvSpPr>
        <p:spPr>
          <a:xfrm>
            <a:off x="1279021" y="2929803"/>
            <a:ext cx="3075375" cy="461665"/>
          </a:xfrm>
          <a:prstGeom prst="rect">
            <a:avLst/>
          </a:prstGeom>
          <a:noFill/>
        </p:spPr>
        <p:txBody>
          <a:bodyPr wrap="square" rtlCol="0">
            <a:spAutoFit/>
          </a:bodyPr>
          <a:lstStyle/>
          <a:p>
            <a:r>
              <a:rPr lang="en-GB" sz="2400" dirty="0">
                <a:solidFill>
                  <a:srgbClr val="115076"/>
                </a:solidFill>
              </a:rPr>
              <a:t>Audio file QR code:</a:t>
            </a:r>
          </a:p>
        </p:txBody>
      </p:sp>
      <p:sp>
        <p:nvSpPr>
          <p:cNvPr id="12" name="TextBox 11"/>
          <p:cNvSpPr txBox="1"/>
          <p:nvPr/>
        </p:nvSpPr>
        <p:spPr>
          <a:xfrm>
            <a:off x="1242233" y="3999238"/>
            <a:ext cx="10949767" cy="830997"/>
          </a:xfrm>
          <a:prstGeom prst="rect">
            <a:avLst/>
          </a:prstGeom>
          <a:noFill/>
        </p:spPr>
        <p:txBody>
          <a:bodyPr wrap="square" rtlCol="0">
            <a:spAutoFit/>
          </a:bodyPr>
          <a:lstStyle/>
          <a:p>
            <a:r>
              <a:rPr lang="en-GB" sz="2400" dirty="0">
                <a:solidFill>
                  <a:srgbClr val="115076"/>
                </a:solidFill>
              </a:rPr>
              <a:t>Student worksheet: [</a:t>
            </a:r>
            <a:r>
              <a:rPr lang="en-GB" sz="2400" dirty="0">
                <a:solidFill>
                  <a:prstClr val="black"/>
                </a:solidFill>
                <a:hlinkClick r:id="rId4"/>
              </a:rPr>
              <a:t>https://resources.ncelp.org/concern/resources/nz805z797?locale=en</a:t>
            </a:r>
            <a:r>
              <a:rPr lang="en-GB" sz="2400" dirty="0">
                <a:solidFill>
                  <a:srgbClr val="115076"/>
                </a:solidFill>
              </a:rPr>
              <a:t>]</a:t>
            </a:r>
          </a:p>
        </p:txBody>
      </p:sp>
      <p:sp>
        <p:nvSpPr>
          <p:cNvPr id="13" name="TextBox 12"/>
          <p:cNvSpPr txBox="1"/>
          <p:nvPr/>
        </p:nvSpPr>
        <p:spPr>
          <a:xfrm>
            <a:off x="1279021" y="1984340"/>
            <a:ext cx="9978012" cy="461665"/>
          </a:xfrm>
          <a:prstGeom prst="rect">
            <a:avLst/>
          </a:prstGeom>
          <a:noFill/>
        </p:spPr>
        <p:txBody>
          <a:bodyPr wrap="square" rtlCol="0">
            <a:spAutoFit/>
          </a:bodyPr>
          <a:lstStyle/>
          <a:p>
            <a:r>
              <a:rPr lang="en-GB" sz="2400" dirty="0">
                <a:solidFill>
                  <a:srgbClr val="115076"/>
                </a:solidFill>
              </a:rPr>
              <a:t>Audio file : [</a:t>
            </a:r>
            <a:r>
              <a:rPr lang="en-GB" sz="2400" u="sng" dirty="0">
                <a:solidFill>
                  <a:prstClr val="black"/>
                </a:solidFill>
                <a:hlinkClick r:id="rId5" tooltip="Original URL: http://www.ncelp.org/audio/GY7T1-2W3. Click or tap if you trust this link."/>
              </a:rPr>
              <a:t>www.ncelp.org/audio/GY7T1-2W3</a:t>
            </a:r>
            <a:r>
              <a:rPr lang="en-GB" sz="2400" dirty="0">
                <a:solidFill>
                  <a:prstClr val="black"/>
                </a:solidFill>
              </a:rPr>
              <a:t> </a:t>
            </a:r>
            <a:r>
              <a:rPr lang="en-GB" sz="2400" dirty="0">
                <a:solidFill>
                  <a:srgbClr val="115076"/>
                </a:solidFill>
              </a:rPr>
              <a:t>] </a:t>
            </a:r>
          </a:p>
        </p:txBody>
      </p:sp>
      <p:pic>
        <p:nvPicPr>
          <p:cNvPr id="8" name="Picture 7">
            <a:extLst>
              <a:ext uri="{FF2B5EF4-FFF2-40B4-BE49-F238E27FC236}">
                <a16:creationId xmlns="" xmlns:a16="http://schemas.microsoft.com/office/drawing/2014/main" id="{4F604CAE-A433-4E80-B877-FC4297A94B96}"/>
              </a:ext>
            </a:extLst>
          </p:cNvPr>
          <p:cNvPicPr>
            <a:picLocks noChangeAspect="1"/>
          </p:cNvPicPr>
          <p:nvPr/>
        </p:nvPicPr>
        <p:blipFill>
          <a:blip r:embed="rId6"/>
          <a:stretch>
            <a:fillRect/>
          </a:stretch>
        </p:blipFill>
        <p:spPr>
          <a:xfrm>
            <a:off x="10615630" y="99321"/>
            <a:ext cx="1460701" cy="1460701"/>
          </a:xfrm>
          <a:prstGeom prst="rect">
            <a:avLst/>
          </a:prstGeom>
        </p:spPr>
      </p:pic>
      <p:sp>
        <p:nvSpPr>
          <p:cNvPr id="2" name="Rectangle 1"/>
          <p:cNvSpPr/>
          <p:nvPr/>
        </p:nvSpPr>
        <p:spPr>
          <a:xfrm>
            <a:off x="1279020" y="5140205"/>
            <a:ext cx="11066804" cy="707886"/>
          </a:xfrm>
          <a:prstGeom prst="rect">
            <a:avLst/>
          </a:prstGeom>
        </p:spPr>
        <p:txBody>
          <a:bodyPr wrap="square">
            <a:spAutoFit/>
          </a:bodyPr>
          <a:lstStyle/>
          <a:p>
            <a:pPr>
              <a:defRPr/>
            </a:pPr>
            <a:r>
              <a:rPr lang="en-GB" sz="2000" b="1" dirty="0">
                <a:solidFill>
                  <a:srgbClr val="5B9BD5">
                    <a:lumMod val="50000"/>
                  </a:srgbClr>
                </a:solidFill>
              </a:rPr>
              <a:t>In addition, revisit:	</a:t>
            </a:r>
            <a:r>
              <a:rPr lang="en-GB" sz="2000" dirty="0">
                <a:solidFill>
                  <a:srgbClr val="5B9BD5">
                    <a:lumMod val="50000"/>
                  </a:srgbClr>
                </a:solidFill>
              </a:rPr>
              <a:t>Term 1.1 Week 7: </a:t>
            </a:r>
            <a:r>
              <a:rPr lang="en-GB" sz="2000" dirty="0">
                <a:solidFill>
                  <a:prstClr val="black"/>
                </a:solidFill>
                <a:hlinkClick r:id="rId7"/>
              </a:rPr>
              <a:t>https://quizlet.com/_7655pv</a:t>
            </a:r>
            <a:r>
              <a:rPr lang="en-GB" sz="2000" dirty="0">
                <a:solidFill>
                  <a:prstClr val="black"/>
                </a:solidFill>
              </a:rPr>
              <a:t> </a:t>
            </a:r>
            <a:endParaRPr lang="en-GB" sz="2000" dirty="0">
              <a:solidFill>
                <a:srgbClr val="5B9BD5">
                  <a:lumMod val="50000"/>
                </a:srgbClr>
              </a:solidFill>
            </a:endParaRPr>
          </a:p>
          <a:p>
            <a:pPr>
              <a:defRPr/>
            </a:pPr>
            <a:r>
              <a:rPr lang="en-GB" sz="2000" dirty="0">
                <a:solidFill>
                  <a:srgbClr val="5B9BD5">
                    <a:lumMod val="50000"/>
                  </a:srgbClr>
                </a:solidFill>
              </a:rPr>
              <a:t>			Term 1.1 Week 1: </a:t>
            </a:r>
            <a:r>
              <a:rPr lang="en-GB" sz="2000" dirty="0">
                <a:solidFill>
                  <a:prstClr val="black"/>
                </a:solidFill>
                <a:hlinkClick r:id="rId8"/>
              </a:rPr>
              <a:t>https://quizlet.com/_6zlc6u</a:t>
            </a:r>
            <a:r>
              <a:rPr lang="en-GB" sz="2000" dirty="0">
                <a:solidFill>
                  <a:prstClr val="black"/>
                </a:solidFill>
              </a:rPr>
              <a:t> </a:t>
            </a:r>
            <a:endParaRPr lang="en-GB" sz="2000" dirty="0">
              <a:solidFill>
                <a:srgbClr val="5B9BD5">
                  <a:lumMod val="50000"/>
                </a:srgbClr>
              </a:solidFill>
            </a:endParaRPr>
          </a:p>
        </p:txBody>
      </p:sp>
      <p:pic>
        <p:nvPicPr>
          <p:cNvPr id="9" name="Picture 8"/>
          <p:cNvPicPr/>
          <p:nvPr/>
        </p:nvPicPr>
        <p:blipFill>
          <a:blip r:embed="rId9">
            <a:extLst>
              <a:ext uri="{28A0092B-C50C-407E-A947-70E740481C1C}">
                <a14:useLocalDpi xmlns:a14="http://schemas.microsoft.com/office/drawing/2010/main" val="0"/>
              </a:ext>
            </a:extLst>
          </a:blip>
          <a:stretch>
            <a:fillRect/>
          </a:stretch>
        </p:blipFill>
        <p:spPr>
          <a:xfrm>
            <a:off x="4354396" y="2446005"/>
            <a:ext cx="1627642" cy="1627642"/>
          </a:xfrm>
          <a:prstGeom prst="rect">
            <a:avLst/>
          </a:prstGeom>
        </p:spPr>
      </p:pic>
    </p:spTree>
    <p:extLst>
      <p:ext uri="{BB962C8B-B14F-4D97-AF65-F5344CB8AC3E}">
        <p14:creationId xmlns:p14="http://schemas.microsoft.com/office/powerpoint/2010/main" val="222136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76405"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65753"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2136"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35052"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3692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51326"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6572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42548"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08093"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822493"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69931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503069" y="4997885"/>
            <a:ext cx="617951" cy="769441"/>
          </a:xfrm>
          <a:prstGeom prst="rect">
            <a:avLst/>
          </a:prstGeom>
          <a:noFill/>
        </p:spPr>
        <p:txBody>
          <a:bodyPr wrap="square" rtlCol="0">
            <a:spAutoFit/>
          </a:bodyPr>
          <a:lstStyle/>
          <a:p>
            <a:r>
              <a:rPr lang="en-GB" sz="4400" b="1" dirty="0">
                <a:solidFill>
                  <a:srgbClr val="115076"/>
                </a:solidFill>
                <a:latin typeface="Century Gothic" panose="020B0502020202020204" pitchFamily="34" charset="0"/>
              </a:rPr>
              <a:t>?</a:t>
            </a:r>
          </a:p>
        </p:txBody>
      </p:sp>
      <p:sp>
        <p:nvSpPr>
          <p:cNvPr id="18" name="TextBox 17"/>
          <p:cNvSpPr txBox="1"/>
          <p:nvPr/>
        </p:nvSpPr>
        <p:spPr>
          <a:xfrm>
            <a:off x="851770" y="1139868"/>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__ </a:t>
            </a:r>
            <a:r>
              <a:rPr lang="en-GB" sz="2800" dirty="0" err="1">
                <a:solidFill>
                  <a:srgbClr val="115076"/>
                </a:solidFill>
                <a:latin typeface="Century Gothic" panose="020B0502020202020204" pitchFamily="34" charset="0"/>
              </a:rPr>
              <a:t>asser</a:t>
            </a:r>
            <a:endParaRPr lang="en-GB" sz="2800" dirty="0">
              <a:solidFill>
                <a:srgbClr val="115076"/>
              </a:solidFill>
              <a:latin typeface="Century Gothic" panose="020B0502020202020204" pitchFamily="34" charset="0"/>
            </a:endParaRPr>
          </a:p>
        </p:txBody>
      </p:sp>
      <p:sp>
        <p:nvSpPr>
          <p:cNvPr id="19" name="TextBox 18"/>
          <p:cNvSpPr txBox="1"/>
          <p:nvPr/>
        </p:nvSpPr>
        <p:spPr>
          <a:xfrm>
            <a:off x="841330" y="2467104"/>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der </a:t>
            </a:r>
            <a:r>
              <a:rPr lang="en-GB" sz="2800" dirty="0" err="1">
                <a:solidFill>
                  <a:srgbClr val="115076"/>
                </a:solidFill>
                <a:latin typeface="Century Gothic" panose="020B0502020202020204" pitchFamily="34" charset="0"/>
              </a:rPr>
              <a:t>Fr__und</a:t>
            </a:r>
            <a:endParaRPr lang="en-GB" sz="2800" dirty="0">
              <a:solidFill>
                <a:srgbClr val="115076"/>
              </a:solidFill>
              <a:latin typeface="Century Gothic" panose="020B0502020202020204" pitchFamily="34" charset="0"/>
            </a:endParaRPr>
          </a:p>
        </p:txBody>
      </p:sp>
      <p:sp>
        <p:nvSpPr>
          <p:cNvPr id="20" name="TextBox 19"/>
          <p:cNvSpPr txBox="1"/>
          <p:nvPr/>
        </p:nvSpPr>
        <p:spPr>
          <a:xfrm>
            <a:off x="851769" y="3794340"/>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a:t>
            </a:r>
            <a:r>
              <a:rPr lang="en-GB" sz="2800" dirty="0" err="1">
                <a:solidFill>
                  <a:srgbClr val="115076"/>
                </a:solidFill>
                <a:latin typeface="Century Gothic" panose="020B0502020202020204" pitchFamily="34" charset="0"/>
              </a:rPr>
              <a:t>Wo__t</a:t>
            </a:r>
            <a:endParaRPr lang="en-GB" sz="2800" dirty="0">
              <a:solidFill>
                <a:srgbClr val="115076"/>
              </a:solidFill>
              <a:latin typeface="Century Gothic" panose="020B0502020202020204" pitchFamily="34" charset="0"/>
            </a:endParaRPr>
          </a:p>
        </p:txBody>
      </p:sp>
      <p:sp>
        <p:nvSpPr>
          <p:cNvPr id="21" name="TextBox 20"/>
          <p:cNvSpPr txBox="1"/>
          <p:nvPr/>
        </p:nvSpPr>
        <p:spPr>
          <a:xfrm>
            <a:off x="8995776" y="1139868"/>
            <a:ext cx="2507293" cy="523220"/>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nicht</a:t>
            </a:r>
            <a:r>
              <a:rPr lang="en-GB" sz="2800" dirty="0">
                <a:solidFill>
                  <a:srgbClr val="115076"/>
                </a:solidFill>
                <a:latin typeface="Century Gothic" panose="020B0502020202020204" pitchFamily="34" charset="0"/>
              </a:rPr>
              <a:t> __</a:t>
            </a:r>
            <a:r>
              <a:rPr lang="en-GB" sz="2800" dirty="0" err="1">
                <a:solidFill>
                  <a:srgbClr val="115076"/>
                </a:solidFill>
                <a:latin typeface="Century Gothic" panose="020B0502020202020204" pitchFamily="34" charset="0"/>
              </a:rPr>
              <a:t>ahr</a:t>
            </a:r>
            <a:r>
              <a:rPr lang="en-GB" sz="2800" dirty="0">
                <a:solidFill>
                  <a:srgbClr val="115076"/>
                </a:solidFill>
                <a:latin typeface="Century Gothic" panose="020B0502020202020204" pitchFamily="34" charset="0"/>
              </a:rPr>
              <a:t>?</a:t>
            </a:r>
          </a:p>
        </p:txBody>
      </p:sp>
      <p:sp>
        <p:nvSpPr>
          <p:cNvPr id="22" name="TextBox 21"/>
          <p:cNvSpPr txBox="1"/>
          <p:nvPr/>
        </p:nvSpPr>
        <p:spPr>
          <a:xfrm>
            <a:off x="8985336" y="2467104"/>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der </a:t>
            </a:r>
            <a:r>
              <a:rPr lang="en-GB" sz="2800" dirty="0" err="1">
                <a:solidFill>
                  <a:srgbClr val="115076"/>
                </a:solidFill>
                <a:latin typeface="Century Gothic" panose="020B0502020202020204" pitchFamily="34" charset="0"/>
              </a:rPr>
              <a:t>Fußb</a:t>
            </a:r>
            <a:r>
              <a:rPr lang="en-GB" sz="2800" dirty="0">
                <a:solidFill>
                  <a:srgbClr val="115076"/>
                </a:solidFill>
                <a:latin typeface="Century Gothic" panose="020B0502020202020204" pitchFamily="34" charset="0"/>
              </a:rPr>
              <a:t>__</a:t>
            </a:r>
            <a:r>
              <a:rPr lang="en-GB" sz="2800" dirty="0" err="1">
                <a:solidFill>
                  <a:srgbClr val="115076"/>
                </a:solidFill>
                <a:latin typeface="Century Gothic" panose="020B0502020202020204" pitchFamily="34" charset="0"/>
              </a:rPr>
              <a:t>ll</a:t>
            </a:r>
            <a:endParaRPr lang="en-GB" sz="2800" dirty="0">
              <a:solidFill>
                <a:srgbClr val="115076"/>
              </a:solidFill>
              <a:latin typeface="Century Gothic" panose="020B0502020202020204" pitchFamily="34" charset="0"/>
            </a:endParaRPr>
          </a:p>
        </p:txBody>
      </p:sp>
      <p:sp>
        <p:nvSpPr>
          <p:cNvPr id="23" name="TextBox 22"/>
          <p:cNvSpPr txBox="1"/>
          <p:nvPr/>
        </p:nvSpPr>
        <p:spPr>
          <a:xfrm>
            <a:off x="8995775" y="3794340"/>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a:t>
            </a:r>
            <a:r>
              <a:rPr lang="en-GB" sz="2800" dirty="0" err="1">
                <a:solidFill>
                  <a:srgbClr val="115076"/>
                </a:solidFill>
                <a:latin typeface="Century Gothic" panose="020B0502020202020204" pitchFamily="34" charset="0"/>
              </a:rPr>
              <a:t>Hau</a:t>
            </a:r>
            <a:r>
              <a:rPr lang="en-GB" sz="2800" dirty="0">
                <a:solidFill>
                  <a:srgbClr val="115076"/>
                </a:solidFill>
                <a:latin typeface="Century Gothic" panose="020B0502020202020204" pitchFamily="34" charset="0"/>
              </a:rPr>
              <a:t>__tier</a:t>
            </a:r>
          </a:p>
        </p:txBody>
      </p:sp>
      <p:sp>
        <p:nvSpPr>
          <p:cNvPr id="24" name="TextBox 23"/>
          <p:cNvSpPr txBox="1"/>
          <p:nvPr/>
        </p:nvSpPr>
        <p:spPr>
          <a:xfrm>
            <a:off x="5164899" y="640377"/>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a:t>
            </a:r>
            <a:r>
              <a:rPr lang="en-GB" sz="2800" dirty="0" err="1">
                <a:solidFill>
                  <a:srgbClr val="115076"/>
                </a:solidFill>
                <a:latin typeface="Century Gothic" panose="020B0502020202020204" pitchFamily="34" charset="0"/>
              </a:rPr>
              <a:t>Zim</a:t>
            </a:r>
            <a:r>
              <a:rPr lang="en-GB" sz="2800" dirty="0">
                <a:solidFill>
                  <a:srgbClr val="115076"/>
                </a:solidFill>
                <a:latin typeface="Century Gothic" panose="020B0502020202020204" pitchFamily="34" charset="0"/>
              </a:rPr>
              <a:t>__</a:t>
            </a:r>
            <a:r>
              <a:rPr lang="en-GB" sz="2800" dirty="0" err="1">
                <a:solidFill>
                  <a:srgbClr val="115076"/>
                </a:solidFill>
                <a:latin typeface="Century Gothic" panose="020B0502020202020204" pitchFamily="34" charset="0"/>
              </a:rPr>
              <a:t>er</a:t>
            </a:r>
            <a:endParaRPr lang="en-GB" sz="2800" dirty="0">
              <a:solidFill>
                <a:srgbClr val="115076"/>
              </a:solidFill>
              <a:latin typeface="Century Gothic" panose="020B0502020202020204" pitchFamily="34" charset="0"/>
            </a:endParaRPr>
          </a:p>
        </p:txBody>
      </p:sp>
      <p:sp>
        <p:nvSpPr>
          <p:cNvPr id="25" name="TextBox 24"/>
          <p:cNvSpPr txBox="1"/>
          <p:nvPr/>
        </p:nvSpPr>
        <p:spPr>
          <a:xfrm>
            <a:off x="5138801" y="2467104"/>
            <a:ext cx="2507293" cy="523220"/>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ko</a:t>
            </a:r>
            <a:r>
              <a:rPr lang="en-GB" sz="2800" dirty="0">
                <a:solidFill>
                  <a:srgbClr val="115076"/>
                </a:solidFill>
                <a:latin typeface="Century Gothic" panose="020B0502020202020204" pitchFamily="34" charset="0"/>
              </a:rPr>
              <a:t>__hen</a:t>
            </a:r>
          </a:p>
        </p:txBody>
      </p:sp>
      <p:sp>
        <p:nvSpPr>
          <p:cNvPr id="26" name="TextBox 25"/>
          <p:cNvSpPr txBox="1"/>
          <p:nvPr/>
        </p:nvSpPr>
        <p:spPr>
          <a:xfrm>
            <a:off x="5149241" y="3389268"/>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__</a:t>
            </a:r>
            <a:r>
              <a:rPr lang="en-GB" sz="2800" dirty="0" err="1">
                <a:solidFill>
                  <a:srgbClr val="115076"/>
                </a:solidFill>
                <a:latin typeface="Century Gothic" panose="020B0502020202020204" pitchFamily="34" charset="0"/>
              </a:rPr>
              <a:t>aus</a:t>
            </a:r>
            <a:endParaRPr lang="en-GB" sz="2800" dirty="0">
              <a:solidFill>
                <a:srgbClr val="115076"/>
              </a:solidFill>
              <a:latin typeface="Century Gothic" panose="020B0502020202020204" pitchFamily="34" charset="0"/>
            </a:endParaRPr>
          </a:p>
        </p:txBody>
      </p:sp>
      <p:sp>
        <p:nvSpPr>
          <p:cNvPr id="27" name="TextBox 26"/>
          <p:cNvSpPr txBox="1"/>
          <p:nvPr/>
        </p:nvSpPr>
        <p:spPr>
          <a:xfrm>
            <a:off x="5112707" y="4311432"/>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die </a:t>
            </a:r>
            <a:r>
              <a:rPr lang="en-GB" sz="2800" dirty="0" err="1">
                <a:solidFill>
                  <a:srgbClr val="115076"/>
                </a:solidFill>
                <a:latin typeface="Century Gothic" panose="020B0502020202020204" pitchFamily="34" charset="0"/>
              </a:rPr>
              <a:t>Wel</a:t>
            </a:r>
            <a:r>
              <a:rPr lang="en-GB" sz="2800" dirty="0">
                <a:solidFill>
                  <a:srgbClr val="115076"/>
                </a:solidFill>
                <a:latin typeface="Century Gothic" panose="020B0502020202020204" pitchFamily="34" charset="0"/>
              </a:rPr>
              <a:t>__</a:t>
            </a:r>
          </a:p>
        </p:txBody>
      </p:sp>
      <p:sp>
        <p:nvSpPr>
          <p:cNvPr id="28" name="TextBox 27"/>
          <p:cNvSpPr txBox="1"/>
          <p:nvPr/>
        </p:nvSpPr>
        <p:spPr>
          <a:xfrm>
            <a:off x="5149240" y="1576707"/>
            <a:ext cx="2507293" cy="523220"/>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h__ben</a:t>
            </a:r>
            <a:endParaRPr lang="en-GB" sz="2800" dirty="0">
              <a:solidFill>
                <a:srgbClr val="115076"/>
              </a:solidFill>
              <a:latin typeface="Century Gothic" panose="020B0502020202020204" pitchFamily="34" charset="0"/>
            </a:endParaRPr>
          </a:p>
        </p:txBody>
      </p:sp>
      <p:sp>
        <p:nvSpPr>
          <p:cNvPr id="29" name="TextBox 28"/>
          <p:cNvSpPr txBox="1"/>
          <p:nvPr/>
        </p:nvSpPr>
        <p:spPr>
          <a:xfrm>
            <a:off x="1642997" y="102795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W</a:t>
            </a:r>
          </a:p>
        </p:txBody>
      </p:sp>
      <p:sp>
        <p:nvSpPr>
          <p:cNvPr id="30" name="TextBox 29"/>
          <p:cNvSpPr txBox="1"/>
          <p:nvPr/>
        </p:nvSpPr>
        <p:spPr>
          <a:xfrm>
            <a:off x="876823" y="4809600"/>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W</a:t>
            </a:r>
          </a:p>
        </p:txBody>
      </p:sp>
      <p:sp>
        <p:nvSpPr>
          <p:cNvPr id="31" name="TextBox 30"/>
          <p:cNvSpPr txBox="1"/>
          <p:nvPr/>
        </p:nvSpPr>
        <p:spPr>
          <a:xfrm>
            <a:off x="1854894" y="2405548"/>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e</a:t>
            </a:r>
          </a:p>
        </p:txBody>
      </p:sp>
      <p:sp>
        <p:nvSpPr>
          <p:cNvPr id="32" name="TextBox 31"/>
          <p:cNvSpPr txBox="1"/>
          <p:nvPr/>
        </p:nvSpPr>
        <p:spPr>
          <a:xfrm>
            <a:off x="1741638"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e</a:t>
            </a:r>
          </a:p>
        </p:txBody>
      </p:sp>
      <p:sp>
        <p:nvSpPr>
          <p:cNvPr id="33" name="TextBox 32"/>
          <p:cNvSpPr txBox="1"/>
          <p:nvPr/>
        </p:nvSpPr>
        <p:spPr>
          <a:xfrm>
            <a:off x="2237461" y="370368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r</a:t>
            </a:r>
          </a:p>
        </p:txBody>
      </p:sp>
      <p:sp>
        <p:nvSpPr>
          <p:cNvPr id="34" name="TextBox 33"/>
          <p:cNvSpPr txBox="1"/>
          <p:nvPr/>
        </p:nvSpPr>
        <p:spPr>
          <a:xfrm>
            <a:off x="2575665"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r</a:t>
            </a:r>
          </a:p>
        </p:txBody>
      </p:sp>
      <p:sp>
        <p:nvSpPr>
          <p:cNvPr id="35" name="TextBox 34"/>
          <p:cNvSpPr txBox="1"/>
          <p:nvPr/>
        </p:nvSpPr>
        <p:spPr>
          <a:xfrm>
            <a:off x="6516669" y="553837"/>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m</a:t>
            </a:r>
          </a:p>
        </p:txBody>
      </p:sp>
      <p:sp>
        <p:nvSpPr>
          <p:cNvPr id="36" name="TextBox 35"/>
          <p:cNvSpPr txBox="1"/>
          <p:nvPr/>
        </p:nvSpPr>
        <p:spPr>
          <a:xfrm>
            <a:off x="4042777"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m</a:t>
            </a:r>
          </a:p>
        </p:txBody>
      </p:sp>
      <p:sp>
        <p:nvSpPr>
          <p:cNvPr id="37" name="TextBox 36"/>
          <p:cNvSpPr txBox="1"/>
          <p:nvPr/>
        </p:nvSpPr>
        <p:spPr>
          <a:xfrm>
            <a:off x="5448821" y="1499268"/>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a</a:t>
            </a:r>
          </a:p>
        </p:txBody>
      </p:sp>
      <p:sp>
        <p:nvSpPr>
          <p:cNvPr id="38" name="TextBox 37"/>
          <p:cNvSpPr txBox="1"/>
          <p:nvPr/>
        </p:nvSpPr>
        <p:spPr>
          <a:xfrm>
            <a:off x="4919599"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a</a:t>
            </a:r>
          </a:p>
        </p:txBody>
      </p:sp>
      <p:sp>
        <p:nvSpPr>
          <p:cNvPr id="39" name="TextBox 38"/>
          <p:cNvSpPr txBox="1"/>
          <p:nvPr/>
        </p:nvSpPr>
        <p:spPr>
          <a:xfrm>
            <a:off x="5637758" y="2392011"/>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c</a:t>
            </a:r>
          </a:p>
        </p:txBody>
      </p:sp>
      <p:sp>
        <p:nvSpPr>
          <p:cNvPr id="40" name="TextBox 39"/>
          <p:cNvSpPr txBox="1"/>
          <p:nvPr/>
        </p:nvSpPr>
        <p:spPr>
          <a:xfrm>
            <a:off x="5823561"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c</a:t>
            </a:r>
          </a:p>
        </p:txBody>
      </p:sp>
      <p:sp>
        <p:nvSpPr>
          <p:cNvPr id="41" name="TextBox 40"/>
          <p:cNvSpPr txBox="1"/>
          <p:nvPr/>
        </p:nvSpPr>
        <p:spPr>
          <a:xfrm>
            <a:off x="5939426" y="329263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H</a:t>
            </a:r>
          </a:p>
        </p:txBody>
      </p:sp>
      <p:sp>
        <p:nvSpPr>
          <p:cNvPr id="42" name="TextBox 41"/>
          <p:cNvSpPr txBox="1"/>
          <p:nvPr/>
        </p:nvSpPr>
        <p:spPr>
          <a:xfrm>
            <a:off x="6679510"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h</a:t>
            </a:r>
          </a:p>
        </p:txBody>
      </p:sp>
      <p:sp>
        <p:nvSpPr>
          <p:cNvPr id="43" name="TextBox 42"/>
          <p:cNvSpPr txBox="1"/>
          <p:nvPr/>
        </p:nvSpPr>
        <p:spPr>
          <a:xfrm>
            <a:off x="6479608" y="4224820"/>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t</a:t>
            </a:r>
          </a:p>
        </p:txBody>
      </p:sp>
      <p:sp>
        <p:nvSpPr>
          <p:cNvPr id="44" name="TextBox 43"/>
          <p:cNvSpPr txBox="1"/>
          <p:nvPr/>
        </p:nvSpPr>
        <p:spPr>
          <a:xfrm>
            <a:off x="7607998"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t</a:t>
            </a:r>
          </a:p>
        </p:txBody>
      </p:sp>
      <p:sp>
        <p:nvSpPr>
          <p:cNvPr id="45" name="TextBox 44"/>
          <p:cNvSpPr txBox="1"/>
          <p:nvPr/>
        </p:nvSpPr>
        <p:spPr>
          <a:xfrm>
            <a:off x="10044307" y="102795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w</a:t>
            </a:r>
          </a:p>
        </p:txBody>
      </p:sp>
      <p:sp>
        <p:nvSpPr>
          <p:cNvPr id="46" name="TextBox 45"/>
          <p:cNvSpPr txBox="1"/>
          <p:nvPr/>
        </p:nvSpPr>
        <p:spPr>
          <a:xfrm>
            <a:off x="9101727"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w</a:t>
            </a:r>
          </a:p>
        </p:txBody>
      </p:sp>
      <p:sp>
        <p:nvSpPr>
          <p:cNvPr id="47" name="TextBox 46"/>
          <p:cNvSpPr txBox="1"/>
          <p:nvPr/>
        </p:nvSpPr>
        <p:spPr>
          <a:xfrm>
            <a:off x="10574055" y="238055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a</a:t>
            </a:r>
          </a:p>
        </p:txBody>
      </p:sp>
      <p:sp>
        <p:nvSpPr>
          <p:cNvPr id="48" name="TextBox 47"/>
          <p:cNvSpPr txBox="1"/>
          <p:nvPr/>
        </p:nvSpPr>
        <p:spPr>
          <a:xfrm>
            <a:off x="9966022"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a</a:t>
            </a:r>
          </a:p>
        </p:txBody>
      </p:sp>
      <p:sp>
        <p:nvSpPr>
          <p:cNvPr id="49" name="TextBox 48"/>
          <p:cNvSpPr txBox="1"/>
          <p:nvPr/>
        </p:nvSpPr>
        <p:spPr>
          <a:xfrm>
            <a:off x="10486890" y="370368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s</a:t>
            </a:r>
          </a:p>
        </p:txBody>
      </p:sp>
      <p:sp>
        <p:nvSpPr>
          <p:cNvPr id="50" name="TextBox 49"/>
          <p:cNvSpPr txBox="1"/>
          <p:nvPr/>
        </p:nvSpPr>
        <p:spPr>
          <a:xfrm>
            <a:off x="10768729"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s</a:t>
            </a:r>
          </a:p>
        </p:txBody>
      </p:sp>
    </p:spTree>
    <p:extLst>
      <p:ext uri="{BB962C8B-B14F-4D97-AF65-F5344CB8AC3E}">
        <p14:creationId xmlns:p14="http://schemas.microsoft.com/office/powerpoint/2010/main" val="17274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48694" y="210108"/>
            <a:ext cx="1656306"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be</a:t>
            </a:r>
          </a:p>
        </p:txBody>
      </p:sp>
      <p:sp>
        <p:nvSpPr>
          <p:cNvPr id="34" name="TextBox 33"/>
          <p:cNvSpPr txBox="1"/>
          <p:nvPr/>
        </p:nvSpPr>
        <p:spPr>
          <a:xfrm>
            <a:off x="5610746" y="2805474"/>
            <a:ext cx="2181332"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work</a:t>
            </a:r>
          </a:p>
        </p:txBody>
      </p:sp>
      <p:sp>
        <p:nvSpPr>
          <p:cNvPr id="35" name="TextBox 34"/>
          <p:cNvSpPr txBox="1"/>
          <p:nvPr/>
        </p:nvSpPr>
        <p:spPr>
          <a:xfrm>
            <a:off x="6830362" y="1443951"/>
            <a:ext cx="3953665"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know</a:t>
            </a:r>
          </a:p>
        </p:txBody>
      </p:sp>
      <p:sp>
        <p:nvSpPr>
          <p:cNvPr id="36" name="TextBox 35"/>
          <p:cNvSpPr txBox="1"/>
          <p:nvPr/>
        </p:nvSpPr>
        <p:spPr>
          <a:xfrm>
            <a:off x="9878362" y="258744"/>
            <a:ext cx="2181332"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say</a:t>
            </a:r>
          </a:p>
        </p:txBody>
      </p:sp>
      <p:sp>
        <p:nvSpPr>
          <p:cNvPr id="37" name="TextBox 36"/>
          <p:cNvSpPr txBox="1"/>
          <p:nvPr/>
        </p:nvSpPr>
        <p:spPr>
          <a:xfrm>
            <a:off x="2543068" y="992660"/>
            <a:ext cx="2181332"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play</a:t>
            </a:r>
          </a:p>
        </p:txBody>
      </p:sp>
      <p:sp>
        <p:nvSpPr>
          <p:cNvPr id="38" name="TextBox 37"/>
          <p:cNvSpPr txBox="1"/>
          <p:nvPr/>
        </p:nvSpPr>
        <p:spPr>
          <a:xfrm>
            <a:off x="7517694" y="4564216"/>
            <a:ext cx="2360668"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do</a:t>
            </a:r>
          </a:p>
        </p:txBody>
      </p:sp>
      <p:sp>
        <p:nvSpPr>
          <p:cNvPr id="39" name="TextBox 38"/>
          <p:cNvSpPr txBox="1"/>
          <p:nvPr/>
        </p:nvSpPr>
        <p:spPr>
          <a:xfrm>
            <a:off x="538418" y="3311763"/>
            <a:ext cx="2360668"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clean</a:t>
            </a:r>
          </a:p>
        </p:txBody>
      </p:sp>
      <p:sp>
        <p:nvSpPr>
          <p:cNvPr id="40" name="TextBox 39"/>
          <p:cNvSpPr txBox="1"/>
          <p:nvPr/>
        </p:nvSpPr>
        <p:spPr>
          <a:xfrm>
            <a:off x="3647128" y="4287814"/>
            <a:ext cx="2360668" cy="584775"/>
          </a:xfrm>
          <a:prstGeom prst="rect">
            <a:avLst/>
          </a:prstGeom>
          <a:noFill/>
        </p:spPr>
        <p:txBody>
          <a:bodyPr wrap="square" rtlCol="0">
            <a:spAutoFit/>
          </a:bodyPr>
          <a:lstStyle/>
          <a:p>
            <a:r>
              <a:rPr lang="en-GB" sz="3200" b="1" dirty="0">
                <a:solidFill>
                  <a:srgbClr val="ED7D31"/>
                </a:solidFill>
                <a:latin typeface="Century Gothic" panose="020B0502020202020204" pitchFamily="34" charset="0"/>
              </a:rPr>
              <a:t>to find</a:t>
            </a:r>
          </a:p>
        </p:txBody>
      </p:sp>
      <p:sp>
        <p:nvSpPr>
          <p:cNvPr id="43" name="TextBox 42"/>
          <p:cNvSpPr txBox="1"/>
          <p:nvPr/>
        </p:nvSpPr>
        <p:spPr>
          <a:xfrm>
            <a:off x="6010577" y="5425393"/>
            <a:ext cx="236066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spielen</a:t>
            </a:r>
            <a:endParaRPr lang="en-GB" sz="3200" b="1" dirty="0">
              <a:solidFill>
                <a:srgbClr val="002060"/>
              </a:solidFill>
              <a:latin typeface="Century Gothic" panose="020B0502020202020204" pitchFamily="34" charset="0"/>
            </a:endParaRPr>
          </a:p>
        </p:txBody>
      </p:sp>
      <p:sp>
        <p:nvSpPr>
          <p:cNvPr id="44" name="TextBox 43"/>
          <p:cNvSpPr txBox="1"/>
          <p:nvPr/>
        </p:nvSpPr>
        <p:spPr>
          <a:xfrm>
            <a:off x="5610746" y="448458"/>
            <a:ext cx="236066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finden</a:t>
            </a:r>
            <a:endParaRPr lang="en-GB" sz="3200" b="1" dirty="0">
              <a:solidFill>
                <a:srgbClr val="002060"/>
              </a:solidFill>
              <a:latin typeface="Century Gothic" panose="020B0502020202020204" pitchFamily="34" charset="0"/>
            </a:endParaRPr>
          </a:p>
        </p:txBody>
      </p:sp>
      <p:sp>
        <p:nvSpPr>
          <p:cNvPr id="45" name="TextBox 44"/>
          <p:cNvSpPr txBox="1"/>
          <p:nvPr/>
        </p:nvSpPr>
        <p:spPr>
          <a:xfrm>
            <a:off x="3992954" y="2341516"/>
            <a:ext cx="236066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wissen</a:t>
            </a:r>
            <a:endParaRPr lang="en-GB" sz="3200" b="1" dirty="0">
              <a:solidFill>
                <a:srgbClr val="002060"/>
              </a:solidFill>
              <a:latin typeface="Century Gothic" panose="020B0502020202020204" pitchFamily="34" charset="0"/>
            </a:endParaRPr>
          </a:p>
        </p:txBody>
      </p:sp>
      <p:sp>
        <p:nvSpPr>
          <p:cNvPr id="46" name="TextBox 45"/>
          <p:cNvSpPr txBox="1"/>
          <p:nvPr/>
        </p:nvSpPr>
        <p:spPr>
          <a:xfrm>
            <a:off x="9284250" y="3271644"/>
            <a:ext cx="236066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sagen</a:t>
            </a:r>
            <a:endParaRPr lang="en-GB" sz="3200" b="1" dirty="0">
              <a:solidFill>
                <a:srgbClr val="002060"/>
              </a:solidFill>
              <a:latin typeface="Century Gothic" panose="020B0502020202020204" pitchFamily="34" charset="0"/>
            </a:endParaRPr>
          </a:p>
        </p:txBody>
      </p:sp>
      <p:sp>
        <p:nvSpPr>
          <p:cNvPr id="47" name="TextBox 46"/>
          <p:cNvSpPr txBox="1"/>
          <p:nvPr/>
        </p:nvSpPr>
        <p:spPr>
          <a:xfrm>
            <a:off x="10357333" y="2103080"/>
            <a:ext cx="1884907"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machen</a:t>
            </a:r>
            <a:endParaRPr lang="en-GB" sz="3200" b="1" dirty="0">
              <a:solidFill>
                <a:srgbClr val="002060"/>
              </a:solidFill>
              <a:latin typeface="Century Gothic" panose="020B0502020202020204" pitchFamily="34" charset="0"/>
            </a:endParaRPr>
          </a:p>
        </p:txBody>
      </p:sp>
      <p:sp>
        <p:nvSpPr>
          <p:cNvPr id="48" name="TextBox 47"/>
          <p:cNvSpPr txBox="1"/>
          <p:nvPr/>
        </p:nvSpPr>
        <p:spPr>
          <a:xfrm>
            <a:off x="972167" y="2341516"/>
            <a:ext cx="236066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putzen</a:t>
            </a:r>
            <a:endParaRPr lang="en-GB" sz="3200" b="1" dirty="0">
              <a:solidFill>
                <a:srgbClr val="002060"/>
              </a:solidFill>
              <a:latin typeface="Century Gothic" panose="020B0502020202020204" pitchFamily="34" charset="0"/>
            </a:endParaRPr>
          </a:p>
        </p:txBody>
      </p:sp>
      <p:sp>
        <p:nvSpPr>
          <p:cNvPr id="49" name="TextBox 48"/>
          <p:cNvSpPr txBox="1"/>
          <p:nvPr/>
        </p:nvSpPr>
        <p:spPr>
          <a:xfrm>
            <a:off x="9735169" y="5282358"/>
            <a:ext cx="104885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sein</a:t>
            </a:r>
          </a:p>
        </p:txBody>
      </p:sp>
      <p:sp>
        <p:nvSpPr>
          <p:cNvPr id="50" name="TextBox 49"/>
          <p:cNvSpPr txBox="1"/>
          <p:nvPr/>
        </p:nvSpPr>
        <p:spPr>
          <a:xfrm>
            <a:off x="1047953" y="5245394"/>
            <a:ext cx="236066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arbeiten</a:t>
            </a:r>
            <a:endParaRPr lang="en-GB" sz="32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826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1.48148E-6 L -0.77539 -0.66805 " pathEditMode="relative" rAng="0" ptsTypes="AA">
                                      <p:cBhvr>
                                        <p:cTn id="14" dur="2000" fill="hold"/>
                                        <p:tgtEl>
                                          <p:spTgt spid="49"/>
                                        </p:tgtEl>
                                        <p:attrNameLst>
                                          <p:attrName>ppt_x</p:attrName>
                                          <p:attrName>ppt_y</p:attrName>
                                        </p:attrNameLst>
                                      </p:cBhvr>
                                      <p:rCtr x="-38776" y="-33403"/>
                                    </p:animMotion>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91667E-6 4.44444E-6 L -0.23125 0.4155 " pathEditMode="relative" rAng="0" ptsTypes="AA">
                                      <p:cBhvr>
                                        <p:cTn id="26" dur="2000" fill="hold"/>
                                        <p:tgtEl>
                                          <p:spTgt spid="47"/>
                                        </p:tgtEl>
                                        <p:attrNameLst>
                                          <p:attrName>ppt_x</p:attrName>
                                          <p:attrName>ppt_y</p:attrName>
                                        </p:attrNameLst>
                                      </p:cBhvr>
                                      <p:rCtr x="-11563" y="20764"/>
                                    </p:animMotion>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125E-6 4.07407E-6 L 0.04896 -0.375 " pathEditMode="relative" rAng="0" ptsTypes="AA">
                                      <p:cBhvr>
                                        <p:cTn id="38" dur="2000" fill="hold"/>
                                        <p:tgtEl>
                                          <p:spTgt spid="46"/>
                                        </p:tgtEl>
                                        <p:attrNameLst>
                                          <p:attrName>ppt_x</p:attrName>
                                          <p:attrName>ppt_y</p:attrName>
                                        </p:attrNameLst>
                                      </p:cBhvr>
                                      <p:rCtr x="2448" y="-18750"/>
                                    </p:animMotion>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style.rotation</p:attrName>
                                        </p:attrNameLst>
                                      </p:cBhvr>
                                      <p:tavLst>
                                        <p:tav tm="0">
                                          <p:val>
                                            <p:fltVal val="90"/>
                                          </p:val>
                                        </p:tav>
                                        <p:tav tm="100000">
                                          <p:val>
                                            <p:fltVal val="0"/>
                                          </p:val>
                                        </p:tav>
                                      </p:tavLst>
                                    </p:anim>
                                    <p:animEffect transition="in" filter="fade">
                                      <p:cBhvr>
                                        <p:cTn id="46" dur="10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1.04167E-6 -3.7037E-7 L -0.16224 0.61921 " pathEditMode="relative" rAng="0" ptsTypes="AA">
                                      <p:cBhvr>
                                        <p:cTn id="50" dur="2000" fill="hold"/>
                                        <p:tgtEl>
                                          <p:spTgt spid="44"/>
                                        </p:tgtEl>
                                        <p:attrNameLst>
                                          <p:attrName>ppt_x</p:attrName>
                                          <p:attrName>ppt_y</p:attrName>
                                        </p:attrNameLst>
                                      </p:cBhvr>
                                      <p:rCtr x="-8112" y="30949"/>
                                    </p:animMotion>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1.25E-6 2.22222E-6 L 0.23646 -0.05533 " pathEditMode="relative" rAng="0" ptsTypes="AA">
                                      <p:cBhvr>
                                        <p:cTn id="62" dur="2000" fill="hold"/>
                                        <p:tgtEl>
                                          <p:spTgt spid="45"/>
                                        </p:tgtEl>
                                        <p:attrNameLst>
                                          <p:attrName>ppt_x</p:attrName>
                                          <p:attrName>ppt_y</p:attrName>
                                        </p:attrNameLst>
                                      </p:cBhvr>
                                      <p:rCtr x="11823" y="-2778"/>
                                    </p:animMotion>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1000" fill="hold"/>
                                        <p:tgtEl>
                                          <p:spTgt spid="37"/>
                                        </p:tgtEl>
                                        <p:attrNameLst>
                                          <p:attrName>ppt_w</p:attrName>
                                        </p:attrNameLst>
                                      </p:cBhvr>
                                      <p:tavLst>
                                        <p:tav tm="0">
                                          <p:val>
                                            <p:fltVal val="0"/>
                                          </p:val>
                                        </p:tav>
                                        <p:tav tm="100000">
                                          <p:val>
                                            <p:strVal val="#ppt_w"/>
                                          </p:val>
                                        </p:tav>
                                      </p:tavLst>
                                    </p:anim>
                                    <p:anim calcmode="lin" valueType="num">
                                      <p:cBhvr>
                                        <p:cTn id="68" dur="1000" fill="hold"/>
                                        <p:tgtEl>
                                          <p:spTgt spid="37"/>
                                        </p:tgtEl>
                                        <p:attrNameLst>
                                          <p:attrName>ppt_h</p:attrName>
                                        </p:attrNameLst>
                                      </p:cBhvr>
                                      <p:tavLst>
                                        <p:tav tm="0">
                                          <p:val>
                                            <p:fltVal val="0"/>
                                          </p:val>
                                        </p:tav>
                                        <p:tav tm="100000">
                                          <p:val>
                                            <p:strVal val="#ppt_h"/>
                                          </p:val>
                                        </p:tav>
                                      </p:tavLst>
                                    </p:anim>
                                    <p:anim calcmode="lin" valueType="num">
                                      <p:cBhvr>
                                        <p:cTn id="69" dur="1000" fill="hold"/>
                                        <p:tgtEl>
                                          <p:spTgt spid="37"/>
                                        </p:tgtEl>
                                        <p:attrNameLst>
                                          <p:attrName>style.rotation</p:attrName>
                                        </p:attrNameLst>
                                      </p:cBhvr>
                                      <p:tavLst>
                                        <p:tav tm="0">
                                          <p:val>
                                            <p:fltVal val="90"/>
                                          </p:val>
                                        </p:tav>
                                        <p:tav tm="100000">
                                          <p:val>
                                            <p:fltVal val="0"/>
                                          </p:val>
                                        </p:tav>
                                      </p:tavLst>
                                    </p:anim>
                                    <p:animEffect transition="in" filter="fade">
                                      <p:cBhvr>
                                        <p:cTn id="70" dur="10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3.54167E-6 3.7037E-6 L -0.28359 -0.59561 " pathEditMode="relative" rAng="0" ptsTypes="AA">
                                      <p:cBhvr>
                                        <p:cTn id="74" dur="2000" fill="hold"/>
                                        <p:tgtEl>
                                          <p:spTgt spid="43"/>
                                        </p:tgtEl>
                                        <p:attrNameLst>
                                          <p:attrName>ppt_x</p:attrName>
                                          <p:attrName>ppt_y</p:attrName>
                                        </p:attrNameLst>
                                      </p:cBhvr>
                                      <p:rCtr x="-14180" y="-29792"/>
                                    </p:animMotion>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1000" fill="hold"/>
                                        <p:tgtEl>
                                          <p:spTgt spid="39"/>
                                        </p:tgtEl>
                                        <p:attrNameLst>
                                          <p:attrName>ppt_w</p:attrName>
                                        </p:attrNameLst>
                                      </p:cBhvr>
                                      <p:tavLst>
                                        <p:tav tm="0">
                                          <p:val>
                                            <p:fltVal val="0"/>
                                          </p:val>
                                        </p:tav>
                                        <p:tav tm="100000">
                                          <p:val>
                                            <p:strVal val="#ppt_w"/>
                                          </p:val>
                                        </p:tav>
                                      </p:tavLst>
                                    </p:anim>
                                    <p:anim calcmode="lin" valueType="num">
                                      <p:cBhvr>
                                        <p:cTn id="80" dur="1000" fill="hold"/>
                                        <p:tgtEl>
                                          <p:spTgt spid="39"/>
                                        </p:tgtEl>
                                        <p:attrNameLst>
                                          <p:attrName>ppt_h</p:attrName>
                                        </p:attrNameLst>
                                      </p:cBhvr>
                                      <p:tavLst>
                                        <p:tav tm="0">
                                          <p:val>
                                            <p:fltVal val="0"/>
                                          </p:val>
                                        </p:tav>
                                        <p:tav tm="100000">
                                          <p:val>
                                            <p:strVal val="#ppt_h"/>
                                          </p:val>
                                        </p:tav>
                                      </p:tavLst>
                                    </p:anim>
                                    <p:anim calcmode="lin" valueType="num">
                                      <p:cBhvr>
                                        <p:cTn id="81" dur="1000" fill="hold"/>
                                        <p:tgtEl>
                                          <p:spTgt spid="39"/>
                                        </p:tgtEl>
                                        <p:attrNameLst>
                                          <p:attrName>style.rotation</p:attrName>
                                        </p:attrNameLst>
                                      </p:cBhvr>
                                      <p:tavLst>
                                        <p:tav tm="0">
                                          <p:val>
                                            <p:fltVal val="90"/>
                                          </p:val>
                                        </p:tav>
                                        <p:tav tm="100000">
                                          <p:val>
                                            <p:fltVal val="0"/>
                                          </p:val>
                                        </p:tav>
                                      </p:tavLst>
                                    </p:anim>
                                    <p:animEffect transition="in" filter="fade">
                                      <p:cBhvr>
                                        <p:cTn id="82" dur="10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0" nodeType="clickEffect">
                                  <p:stCondLst>
                                    <p:cond delay="0"/>
                                  </p:stCondLst>
                                  <p:childTnLst>
                                    <p:animMotion origin="layout" path="M -2.29167E-6 2.22222E-6 L -0.03541 0.19861 " pathEditMode="relative" rAng="0" ptsTypes="AA">
                                      <p:cBhvr>
                                        <p:cTn id="86" dur="2000" fill="hold"/>
                                        <p:tgtEl>
                                          <p:spTgt spid="48"/>
                                        </p:tgtEl>
                                        <p:attrNameLst>
                                          <p:attrName>ppt_x</p:attrName>
                                          <p:attrName>ppt_y</p:attrName>
                                        </p:attrNameLst>
                                      </p:cBhvr>
                                      <p:rCtr x="-1771" y="9931"/>
                                    </p:animMotion>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000" fill="hold"/>
                                        <p:tgtEl>
                                          <p:spTgt spid="34"/>
                                        </p:tgtEl>
                                        <p:attrNameLst>
                                          <p:attrName>ppt_w</p:attrName>
                                        </p:attrNameLst>
                                      </p:cBhvr>
                                      <p:tavLst>
                                        <p:tav tm="0">
                                          <p:val>
                                            <p:fltVal val="0"/>
                                          </p:val>
                                        </p:tav>
                                        <p:tav tm="100000">
                                          <p:val>
                                            <p:strVal val="#ppt_w"/>
                                          </p:val>
                                        </p:tav>
                                      </p:tavLst>
                                    </p:anim>
                                    <p:anim calcmode="lin" valueType="num">
                                      <p:cBhvr>
                                        <p:cTn id="92" dur="1000" fill="hold"/>
                                        <p:tgtEl>
                                          <p:spTgt spid="34"/>
                                        </p:tgtEl>
                                        <p:attrNameLst>
                                          <p:attrName>ppt_h</p:attrName>
                                        </p:attrNameLst>
                                      </p:cBhvr>
                                      <p:tavLst>
                                        <p:tav tm="0">
                                          <p:val>
                                            <p:fltVal val="0"/>
                                          </p:val>
                                        </p:tav>
                                        <p:tav tm="100000">
                                          <p:val>
                                            <p:strVal val="#ppt_h"/>
                                          </p:val>
                                        </p:tav>
                                      </p:tavLst>
                                    </p:anim>
                                    <p:anim calcmode="lin" valueType="num">
                                      <p:cBhvr>
                                        <p:cTn id="93" dur="1000" fill="hold"/>
                                        <p:tgtEl>
                                          <p:spTgt spid="34"/>
                                        </p:tgtEl>
                                        <p:attrNameLst>
                                          <p:attrName>style.rotation</p:attrName>
                                        </p:attrNameLst>
                                      </p:cBhvr>
                                      <p:tavLst>
                                        <p:tav tm="0">
                                          <p:val>
                                            <p:fltVal val="90"/>
                                          </p:val>
                                        </p:tav>
                                        <p:tav tm="100000">
                                          <p:val>
                                            <p:fltVal val="0"/>
                                          </p:val>
                                        </p:tav>
                                      </p:tavLst>
                                    </p:anim>
                                    <p:animEffect transition="in" filter="fade">
                                      <p:cBhvr>
                                        <p:cTn id="94" dur="10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2.29167E-6 2.59259E-6 L 0.37761 -0.3 " pathEditMode="relative" rAng="0" ptsTypes="AA">
                                      <p:cBhvr>
                                        <p:cTn id="98" dur="2000" fill="hold"/>
                                        <p:tgtEl>
                                          <p:spTgt spid="50"/>
                                        </p:tgtEl>
                                        <p:attrNameLst>
                                          <p:attrName>ppt_x</p:attrName>
                                          <p:attrName>ppt_y</p:attrName>
                                        </p:attrNameLst>
                                      </p:cBhvr>
                                      <p:rCtr x="18880"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3" grpId="0"/>
      <p:bldP spid="44" grpId="0"/>
      <p:bldP spid="45" grpId="0"/>
      <p:bldP spid="46" grpId="0"/>
      <p:bldP spid="47" grpId="0"/>
      <p:bldP spid="48"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macht</a:t>
            </a:r>
            <a:r>
              <a:rPr lang="en-GB" b="1" dirty="0" smtClean="0"/>
              <a:t> </a:t>
            </a:r>
            <a:r>
              <a:rPr lang="en-GB" b="1" dirty="0" err="1" smtClean="0"/>
              <a:t>er</a:t>
            </a:r>
            <a:r>
              <a:rPr lang="en-GB" b="1" dirty="0" smtClean="0"/>
              <a:t>?</a:t>
            </a:r>
            <a:endParaRPr lang="en-GB" b="1" dirty="0"/>
          </a:p>
        </p:txBody>
      </p:sp>
      <p:sp>
        <p:nvSpPr>
          <p:cNvPr id="6" name="TextBox 5"/>
          <p:cNvSpPr txBox="1"/>
          <p:nvPr/>
        </p:nvSpPr>
        <p:spPr>
          <a:xfrm>
            <a:off x="1554892" y="5040240"/>
            <a:ext cx="10906356" cy="1200329"/>
          </a:xfrm>
          <a:prstGeom prst="rect">
            <a:avLst/>
          </a:prstGeom>
          <a:noFill/>
        </p:spPr>
        <p:txBody>
          <a:bodyPr wrap="square" rtlCol="0">
            <a:spAutoFit/>
          </a:bodyPr>
          <a:lstStyle/>
          <a:p>
            <a:r>
              <a:rPr lang="en-GB" sz="7200" dirty="0" err="1">
                <a:solidFill>
                  <a:srgbClr val="115076"/>
                </a:solidFill>
                <a:latin typeface="Century Gothic" panose="020B0502020202020204" pitchFamily="34" charset="0"/>
              </a:rPr>
              <a:t>Er</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putzt</a:t>
            </a:r>
            <a:r>
              <a:rPr lang="en-GB" sz="7200" dirty="0">
                <a:solidFill>
                  <a:srgbClr val="115076"/>
                </a:solidFill>
                <a:latin typeface="Century Gothic" panose="020B0502020202020204" pitchFamily="34" charset="0"/>
              </a:rPr>
              <a:t> den Boden.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065" y="294791"/>
            <a:ext cx="3255805" cy="4895659"/>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492" y="1323336"/>
            <a:ext cx="5414319" cy="3716904"/>
          </a:xfrm>
          <a:prstGeom prst="rect">
            <a:avLst/>
          </a:prstGeom>
        </p:spPr>
      </p:pic>
    </p:spTree>
    <p:extLst>
      <p:ext uri="{BB962C8B-B14F-4D97-AF65-F5344CB8AC3E}">
        <p14:creationId xmlns:p14="http://schemas.microsoft.com/office/powerpoint/2010/main" val="126190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machst</a:t>
            </a:r>
            <a:r>
              <a:rPr lang="en-GB" b="1" dirty="0" smtClean="0"/>
              <a:t> du?</a:t>
            </a:r>
            <a:endParaRPr lang="en-GB" b="1" dirty="0"/>
          </a:p>
        </p:txBody>
      </p:sp>
      <p:sp>
        <p:nvSpPr>
          <p:cNvPr id="6" name="TextBox 5"/>
          <p:cNvSpPr txBox="1"/>
          <p:nvPr/>
        </p:nvSpPr>
        <p:spPr>
          <a:xfrm>
            <a:off x="1554892" y="5040240"/>
            <a:ext cx="10906356" cy="1200329"/>
          </a:xfrm>
          <a:prstGeom prst="rect">
            <a:avLst/>
          </a:prstGeom>
          <a:noFill/>
        </p:spPr>
        <p:txBody>
          <a:bodyPr wrap="square" rtlCol="0">
            <a:spAutoFit/>
          </a:bodyPr>
          <a:lstStyle/>
          <a:p>
            <a:r>
              <a:rPr lang="en-GB" sz="7200" dirty="0" err="1">
                <a:solidFill>
                  <a:srgbClr val="115076"/>
                </a:solidFill>
                <a:latin typeface="Century Gothic" panose="020B0502020202020204" pitchFamily="34" charset="0"/>
              </a:rPr>
              <a:t>Ich</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sitze</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zu</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Hause</a:t>
            </a:r>
            <a:r>
              <a:rPr lang="en-GB" sz="7200" dirty="0">
                <a:solidFill>
                  <a:srgbClr val="115076"/>
                </a:solidFill>
                <a:latin typeface="Century Gothic" panose="020B0502020202020204" pitchFamily="34" charset="0"/>
              </a:rPr>
              <a:t>.</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84" y="1670414"/>
            <a:ext cx="4380899" cy="30074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662" y="450099"/>
            <a:ext cx="5667004" cy="4421739"/>
          </a:xfrm>
          <a:prstGeom prst="rect">
            <a:avLst/>
          </a:prstGeom>
        </p:spPr>
      </p:pic>
    </p:spTree>
    <p:extLst>
      <p:ext uri="{BB962C8B-B14F-4D97-AF65-F5344CB8AC3E}">
        <p14:creationId xmlns:p14="http://schemas.microsoft.com/office/powerpoint/2010/main" val="24162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macht</a:t>
            </a:r>
            <a:r>
              <a:rPr lang="en-GB" b="1" dirty="0" smtClean="0"/>
              <a:t> </a:t>
            </a:r>
            <a:r>
              <a:rPr lang="en-GB" b="1" dirty="0" err="1" smtClean="0"/>
              <a:t>sie</a:t>
            </a:r>
            <a:r>
              <a:rPr lang="en-GB" b="1" dirty="0" smtClean="0"/>
              <a:t>?</a:t>
            </a:r>
            <a:endParaRPr lang="en-GB" b="1" dirty="0"/>
          </a:p>
        </p:txBody>
      </p:sp>
      <p:sp>
        <p:nvSpPr>
          <p:cNvPr id="6" name="TextBox 5"/>
          <p:cNvSpPr txBox="1"/>
          <p:nvPr/>
        </p:nvSpPr>
        <p:spPr>
          <a:xfrm>
            <a:off x="617838" y="5040240"/>
            <a:ext cx="11843410" cy="1200329"/>
          </a:xfrm>
          <a:prstGeom prst="rect">
            <a:avLst/>
          </a:prstGeom>
          <a:noFill/>
        </p:spPr>
        <p:txBody>
          <a:bodyPr wrap="square" rtlCol="0">
            <a:spAutoFit/>
          </a:bodyPr>
          <a:lstStyle/>
          <a:p>
            <a:r>
              <a:rPr lang="en-GB" sz="7200" dirty="0">
                <a:solidFill>
                  <a:srgbClr val="115076"/>
                </a:solidFill>
                <a:latin typeface="Century Gothic" panose="020B0502020202020204" pitchFamily="34" charset="0"/>
              </a:rPr>
              <a:t>Sie </a:t>
            </a:r>
            <a:r>
              <a:rPr lang="en-GB" sz="7200" dirty="0" err="1">
                <a:solidFill>
                  <a:srgbClr val="115076"/>
                </a:solidFill>
                <a:latin typeface="Century Gothic" panose="020B0502020202020204" pitchFamily="34" charset="0"/>
              </a:rPr>
              <a:t>sitzt</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im</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Klassenzimmer</a:t>
            </a:r>
            <a:r>
              <a:rPr lang="en-GB" sz="7200" dirty="0">
                <a:solidFill>
                  <a:srgbClr val="115076"/>
                </a:solidFill>
                <a:latin typeface="Century Gothic" panose="020B0502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205" y="551529"/>
            <a:ext cx="6629287" cy="4126351"/>
          </a:xfrm>
          <a:prstGeom prst="rect">
            <a:avLst/>
          </a:prstGeom>
        </p:spPr>
      </p:pic>
      <p:pic>
        <p:nvPicPr>
          <p:cNvPr id="9" name="Picture 2" descr="C:\Users\wdj\Google Drive\Primary\Y5 SoW\From Tracy\Pronouns\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20355"/>
            <a:ext cx="4071321" cy="31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a:off x="9513845" y="737084"/>
            <a:ext cx="1013254" cy="1064451"/>
          </a:xfrm>
          <a:prstGeom prst="straightConnector1">
            <a:avLst/>
          </a:prstGeom>
          <a:ln w="76200">
            <a:solidFill>
              <a:srgbClr val="FBF0D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9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macht</a:t>
            </a:r>
            <a:r>
              <a:rPr lang="en-GB" b="1" dirty="0" smtClean="0"/>
              <a:t> </a:t>
            </a:r>
            <a:r>
              <a:rPr lang="en-GB" b="1" dirty="0" err="1" smtClean="0"/>
              <a:t>er</a:t>
            </a:r>
            <a:r>
              <a:rPr lang="en-GB" b="1" dirty="0" smtClean="0"/>
              <a:t>?</a:t>
            </a:r>
            <a:endParaRPr lang="en-GB" b="1" dirty="0"/>
          </a:p>
        </p:txBody>
      </p:sp>
      <p:sp>
        <p:nvSpPr>
          <p:cNvPr id="6" name="TextBox 5"/>
          <p:cNvSpPr txBox="1"/>
          <p:nvPr/>
        </p:nvSpPr>
        <p:spPr>
          <a:xfrm>
            <a:off x="617838" y="5040240"/>
            <a:ext cx="11843410" cy="1200329"/>
          </a:xfrm>
          <a:prstGeom prst="rect">
            <a:avLst/>
          </a:prstGeom>
          <a:noFill/>
        </p:spPr>
        <p:txBody>
          <a:bodyPr wrap="square" rtlCol="0">
            <a:spAutoFit/>
          </a:bodyPr>
          <a:lstStyle/>
          <a:p>
            <a:r>
              <a:rPr lang="en-GB" sz="7200" dirty="0" err="1">
                <a:solidFill>
                  <a:srgbClr val="115076"/>
                </a:solidFill>
                <a:latin typeface="Century Gothic" panose="020B0502020202020204" pitchFamily="34" charset="0"/>
              </a:rPr>
              <a:t>Er</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kocht</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im</a:t>
            </a:r>
            <a:r>
              <a:rPr lang="en-GB" sz="7200" dirty="0">
                <a:solidFill>
                  <a:srgbClr val="115076"/>
                </a:solidFill>
                <a:latin typeface="Century Gothic" panose="020B0502020202020204" pitchFamily="34" charset="0"/>
              </a:rPr>
              <a:t> Garten.</a:t>
            </a: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84" y="1620355"/>
            <a:ext cx="4453819" cy="30575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3390" y="732912"/>
            <a:ext cx="6465779" cy="4314354"/>
          </a:xfrm>
          <a:prstGeom prst="rect">
            <a:avLst/>
          </a:prstGeom>
        </p:spPr>
      </p:pic>
    </p:spTree>
    <p:extLst>
      <p:ext uri="{BB962C8B-B14F-4D97-AF65-F5344CB8AC3E}">
        <p14:creationId xmlns:p14="http://schemas.microsoft.com/office/powerpoint/2010/main" val="39413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machst</a:t>
            </a:r>
            <a:r>
              <a:rPr lang="en-GB" b="1" dirty="0" smtClean="0"/>
              <a:t> du?</a:t>
            </a:r>
            <a:endParaRPr lang="en-GB" b="1" dirty="0"/>
          </a:p>
        </p:txBody>
      </p:sp>
      <p:sp>
        <p:nvSpPr>
          <p:cNvPr id="6" name="TextBox 5"/>
          <p:cNvSpPr txBox="1"/>
          <p:nvPr/>
        </p:nvSpPr>
        <p:spPr>
          <a:xfrm>
            <a:off x="1320655" y="5064953"/>
            <a:ext cx="10906356" cy="1200329"/>
          </a:xfrm>
          <a:prstGeom prst="rect">
            <a:avLst/>
          </a:prstGeom>
          <a:noFill/>
        </p:spPr>
        <p:txBody>
          <a:bodyPr wrap="square" rtlCol="0">
            <a:spAutoFit/>
          </a:bodyPr>
          <a:lstStyle/>
          <a:p>
            <a:r>
              <a:rPr lang="en-GB" sz="7200" dirty="0" err="1">
                <a:solidFill>
                  <a:srgbClr val="115076"/>
                </a:solidFill>
                <a:latin typeface="Century Gothic" panose="020B0502020202020204" pitchFamily="34" charset="0"/>
              </a:rPr>
              <a:t>Ich</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arbeite</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zu</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Hause</a:t>
            </a:r>
            <a:r>
              <a:rPr lang="en-GB" sz="7200" dirty="0">
                <a:solidFill>
                  <a:srgbClr val="115076"/>
                </a:solidFill>
                <a:latin typeface="Century Gothic" panose="020B0502020202020204" pitchFamily="34" charset="0"/>
              </a:rPr>
              <a:t>.</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84" y="1670414"/>
            <a:ext cx="4380899" cy="30074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721" y="1192947"/>
            <a:ext cx="5943600" cy="3962400"/>
          </a:xfrm>
          <a:prstGeom prst="rect">
            <a:avLst/>
          </a:prstGeom>
        </p:spPr>
      </p:pic>
    </p:spTree>
    <p:extLst>
      <p:ext uri="{BB962C8B-B14F-4D97-AF65-F5344CB8AC3E}">
        <p14:creationId xmlns:p14="http://schemas.microsoft.com/office/powerpoint/2010/main" val="27195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294792"/>
            <a:ext cx="10515600" cy="1325563"/>
          </a:xfrm>
        </p:spPr>
        <p:txBody>
          <a:bodyPr/>
          <a:lstStyle/>
          <a:p>
            <a:r>
              <a:rPr lang="en-GB" b="1" dirty="0" smtClean="0"/>
              <a:t>Was </a:t>
            </a:r>
            <a:r>
              <a:rPr lang="en-GB" b="1" dirty="0" err="1" smtClean="0"/>
              <a:t>macht</a:t>
            </a:r>
            <a:r>
              <a:rPr lang="en-GB" b="1" dirty="0" smtClean="0"/>
              <a:t> </a:t>
            </a:r>
            <a:r>
              <a:rPr lang="en-GB" b="1" dirty="0" err="1" smtClean="0"/>
              <a:t>er</a:t>
            </a:r>
            <a:r>
              <a:rPr lang="en-GB" b="1" dirty="0" smtClean="0"/>
              <a:t>?</a:t>
            </a:r>
            <a:endParaRPr lang="en-GB" b="1" dirty="0"/>
          </a:p>
        </p:txBody>
      </p:sp>
      <p:sp>
        <p:nvSpPr>
          <p:cNvPr id="6" name="TextBox 5"/>
          <p:cNvSpPr txBox="1"/>
          <p:nvPr/>
        </p:nvSpPr>
        <p:spPr>
          <a:xfrm>
            <a:off x="1554892" y="5040240"/>
            <a:ext cx="10906356" cy="1200329"/>
          </a:xfrm>
          <a:prstGeom prst="rect">
            <a:avLst/>
          </a:prstGeom>
          <a:noFill/>
        </p:spPr>
        <p:txBody>
          <a:bodyPr wrap="square" rtlCol="0">
            <a:spAutoFit/>
          </a:bodyPr>
          <a:lstStyle/>
          <a:p>
            <a:r>
              <a:rPr lang="en-GB" sz="7200" dirty="0" err="1">
                <a:solidFill>
                  <a:srgbClr val="115076"/>
                </a:solidFill>
                <a:latin typeface="Century Gothic" panose="020B0502020202020204" pitchFamily="34" charset="0"/>
              </a:rPr>
              <a:t>Er</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sitzt</a:t>
            </a:r>
            <a:r>
              <a:rPr lang="en-GB" sz="7200" dirty="0">
                <a:solidFill>
                  <a:srgbClr val="115076"/>
                </a:solidFill>
                <a:latin typeface="Century Gothic" panose="020B0502020202020204" pitchFamily="34" charset="0"/>
              </a:rPr>
              <a:t> </a:t>
            </a:r>
            <a:r>
              <a:rPr lang="en-GB" sz="7200" dirty="0" err="1">
                <a:solidFill>
                  <a:srgbClr val="115076"/>
                </a:solidFill>
                <a:latin typeface="Century Gothic" panose="020B0502020202020204" pitchFamily="34" charset="0"/>
              </a:rPr>
              <a:t>im</a:t>
            </a:r>
            <a:r>
              <a:rPr lang="en-GB" sz="7200" dirty="0">
                <a:solidFill>
                  <a:srgbClr val="115076"/>
                </a:solidFill>
                <a:latin typeface="Century Gothic" panose="020B0502020202020204" pitchFamily="34" charset="0"/>
              </a:rPr>
              <a:t> Auto.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832" y="957573"/>
            <a:ext cx="5772177" cy="3850053"/>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84" y="1620355"/>
            <a:ext cx="4453819" cy="3057525"/>
          </a:xfrm>
          <a:prstGeom prst="rect">
            <a:avLst/>
          </a:prstGeom>
        </p:spPr>
      </p:pic>
    </p:spTree>
    <p:extLst>
      <p:ext uri="{BB962C8B-B14F-4D97-AF65-F5344CB8AC3E}">
        <p14:creationId xmlns:p14="http://schemas.microsoft.com/office/powerpoint/2010/main" val="27211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405</Words>
  <Application>Microsoft Office PowerPoint</Application>
  <PresentationFormat>Widescreen</PresentationFormat>
  <Paragraphs>131</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Century Gothic</vt:lpstr>
      <vt:lpstr>Times New Roman</vt:lpstr>
      <vt:lpstr>Tw Cen MT</vt:lpstr>
      <vt:lpstr>1_Office Theme</vt:lpstr>
      <vt:lpstr>5_Office Theme</vt:lpstr>
      <vt:lpstr>PowerPoint Presentation</vt:lpstr>
      <vt:lpstr>PowerPoint Presentation</vt:lpstr>
      <vt:lpstr>PowerPoint Presentation</vt:lpstr>
      <vt:lpstr>Was macht er?</vt:lpstr>
      <vt:lpstr>Was machst du?</vt:lpstr>
      <vt:lpstr>Was macht sie?</vt:lpstr>
      <vt:lpstr>Was macht er?</vt:lpstr>
      <vt:lpstr>Was machst du?</vt:lpstr>
      <vt:lpstr>Was macht er?</vt:lpstr>
      <vt:lpstr>Was macht sie?</vt:lpstr>
      <vt:lpstr>Was machst du?</vt:lpstr>
      <vt:lpstr>Was machst du?</vt:lpstr>
      <vt:lpstr>Was macht sie?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cp:revision>
  <dcterms:created xsi:type="dcterms:W3CDTF">2019-10-24T19:11:56Z</dcterms:created>
  <dcterms:modified xsi:type="dcterms:W3CDTF">2019-10-30T10:11:07Z</dcterms:modified>
</cp:coreProperties>
</file>