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0" r:id="rId2"/>
    <p:sldId id="261" r:id="rId3"/>
    <p:sldId id="262" r:id="rId4"/>
    <p:sldId id="263" r:id="rId5"/>
    <p:sldId id="264"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1040" autoAdjust="0"/>
  </p:normalViewPr>
  <p:slideViewPr>
    <p:cSldViewPr snapToGrid="0">
      <p:cViewPr varScale="1">
        <p:scale>
          <a:sx n="63" d="100"/>
          <a:sy n="63" d="100"/>
        </p:scale>
        <p:origin x="2480" y="168"/>
      </p:cViewPr>
      <p:guideLst/>
    </p:cSldViewPr>
  </p:slideViewPr>
  <p:notesTextViewPr>
    <p:cViewPr>
      <p:scale>
        <a:sx n="1" d="1"/>
        <a:sy n="1" d="1"/>
      </p:scale>
      <p:origin x="0" y="0"/>
    </p:cViewPr>
  </p:notesTextViewPr>
  <p:sorterViewPr>
    <p:cViewPr>
      <p:scale>
        <a:sx n="110" d="100"/>
        <a:sy n="110" d="100"/>
      </p:scale>
      <p:origin x="0" y="-1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A259-75E7-4AB3-8D30-EB58C43849A1}"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5A0BD-D27C-4189-8591-7950BA3C7844}" type="slidenum">
              <a:rPr lang="en-GB" smtClean="0"/>
              <a:t>‹#›</a:t>
            </a:fld>
            <a:endParaRPr lang="en-GB"/>
          </a:p>
        </p:txBody>
      </p:sp>
    </p:spTree>
    <p:extLst>
      <p:ext uri="{BB962C8B-B14F-4D97-AF65-F5344CB8AC3E}">
        <p14:creationId xmlns:p14="http://schemas.microsoft.com/office/powerpoint/2010/main" val="37410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5: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i="0"/>
              <a:t>F/H</a:t>
            </a:r>
            <a:endParaRPr/>
          </a:p>
          <a:p>
            <a:pPr marL="0" lvl="0" indent="0" algn="l" rtl="0">
              <a:spcBef>
                <a:spcPts val="0"/>
              </a:spcBef>
              <a:spcAft>
                <a:spcPts val="0"/>
              </a:spcAft>
              <a:buNone/>
            </a:pPr>
            <a:r>
              <a:rPr lang="en-GB" b="1" i="0"/>
              <a:t>Timing</a:t>
            </a:r>
            <a:r>
              <a:rPr lang="en-GB" i="0"/>
              <a:t>: </a:t>
            </a:r>
            <a:r>
              <a:rPr lang="en-GB" b="1" i="0"/>
              <a:t>3 minutes</a:t>
            </a:r>
            <a:endParaRPr/>
          </a:p>
          <a:p>
            <a:pPr marL="0" lvl="0" indent="0" algn="l" rtl="0">
              <a:spcBef>
                <a:spcPts val="0"/>
              </a:spcBef>
              <a:spcAft>
                <a:spcPts val="0"/>
              </a:spcAft>
              <a:buNone/>
            </a:pPr>
            <a:endParaRPr b="1" i="0"/>
          </a:p>
          <a:p>
            <a:pPr marL="0" lvl="0" indent="0" algn="l" rtl="0">
              <a:spcBef>
                <a:spcPts val="0"/>
              </a:spcBef>
              <a:spcAft>
                <a:spcPts val="0"/>
              </a:spcAft>
              <a:buNone/>
            </a:pPr>
            <a:r>
              <a:rPr lang="en-GB" b="1" i="0"/>
              <a:t>Aim</a:t>
            </a:r>
            <a:r>
              <a:rPr lang="en-GB" i="0"/>
              <a:t>: to present the present tense of the irregular verb </a:t>
            </a:r>
            <a:r>
              <a:rPr lang="en-GB" b="1" i="0"/>
              <a:t>wissen </a:t>
            </a:r>
            <a:r>
              <a:rPr lang="en-GB" i="0"/>
              <a:t>(students know ‘ich weiß’ and ‘wissen’ from KS3) and recap the pattern of endings for weak verbs in the present tense, with </a:t>
            </a:r>
            <a:r>
              <a:rPr lang="en-GB" b="1" i="0"/>
              <a:t>kennen</a:t>
            </a:r>
            <a:r>
              <a:rPr lang="en-GB" i="0"/>
              <a:t>.</a:t>
            </a:r>
            <a:endParaRPr/>
          </a:p>
          <a:p>
            <a:pPr marL="0" lvl="0" indent="0" algn="l" rtl="0">
              <a:spcBef>
                <a:spcPts val="0"/>
              </a:spcBef>
              <a:spcAft>
                <a:spcPts val="0"/>
              </a:spcAft>
              <a:buNone/>
            </a:pPr>
            <a:endParaRPr b="1" i="0"/>
          </a:p>
          <a:p>
            <a:pPr marL="0" lvl="0" indent="0" algn="l" rtl="0">
              <a:spcBef>
                <a:spcPts val="0"/>
              </a:spcBef>
              <a:spcAft>
                <a:spcPts val="0"/>
              </a:spcAft>
              <a:buNone/>
            </a:pPr>
            <a:r>
              <a:rPr lang="en-GB" b="1" i="0"/>
              <a:t>Procedure</a:t>
            </a:r>
            <a:r>
              <a:rPr lang="en-GB" i="0"/>
              <a:t>:</a:t>
            </a:r>
            <a:br>
              <a:rPr lang="en-GB" i="0"/>
            </a:br>
            <a:r>
              <a:rPr lang="en-GB" i="0"/>
              <a:t>1. Click to present the information step by step.</a:t>
            </a:r>
            <a:endParaRPr/>
          </a:p>
          <a:p>
            <a:pPr marL="0" lvl="0" indent="0" algn="l" rtl="0">
              <a:spcBef>
                <a:spcPts val="0"/>
              </a:spcBef>
              <a:spcAft>
                <a:spcPts val="0"/>
              </a:spcAft>
              <a:buNone/>
            </a:pPr>
            <a:r>
              <a:rPr lang="en-GB" i="0"/>
              <a:t>2. Elicit the English forms of </a:t>
            </a:r>
            <a:r>
              <a:rPr lang="en-GB" b="1" i="0"/>
              <a:t>wissen </a:t>
            </a:r>
            <a:r>
              <a:rPr lang="en-GB" i="0"/>
              <a:t>and German forms of </a:t>
            </a:r>
            <a:r>
              <a:rPr lang="en-GB" b="1" i="0"/>
              <a:t>kennen</a:t>
            </a:r>
            <a:r>
              <a:rPr lang="en-GB" i="0"/>
              <a:t> from students. As </a:t>
            </a:r>
            <a:r>
              <a:rPr lang="en-GB" b="1" i="0"/>
              <a:t>wissen </a:t>
            </a:r>
            <a:r>
              <a:rPr lang="en-GB" i="0"/>
              <a:t>is mostly new, teachers will reveal the German and elicit the English at this stage.</a:t>
            </a:r>
            <a:endParaRPr/>
          </a:p>
        </p:txBody>
      </p:sp>
      <p:sp>
        <p:nvSpPr>
          <p:cNvPr id="168" name="Google Shape;168;p5: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i="0"/>
              <a:t>F/H</a:t>
            </a:r>
            <a:endParaRPr/>
          </a:p>
          <a:p>
            <a:pPr marL="0" lvl="0" indent="0" algn="l" rtl="0">
              <a:spcBef>
                <a:spcPts val="0"/>
              </a:spcBef>
              <a:spcAft>
                <a:spcPts val="0"/>
              </a:spcAft>
              <a:buNone/>
            </a:pPr>
            <a:r>
              <a:rPr lang="en-GB" b="1" i="0"/>
              <a:t>Timing: 3 minutes</a:t>
            </a:r>
            <a:br>
              <a:rPr lang="en-GB" b="1" i="0"/>
            </a:br>
            <a:br>
              <a:rPr lang="en-GB" b="1" i="0"/>
            </a:br>
            <a:r>
              <a:rPr lang="en-GB" b="1" i="0"/>
              <a:t>Aim: </a:t>
            </a:r>
            <a:r>
              <a:rPr lang="en-GB" b="0" i="0"/>
              <a:t>to learn the differences between </a:t>
            </a:r>
            <a:r>
              <a:rPr lang="en-GB" b="1" i="0"/>
              <a:t>wissen</a:t>
            </a:r>
            <a:r>
              <a:rPr lang="en-GB" b="0" i="0"/>
              <a:t>, </a:t>
            </a:r>
            <a:r>
              <a:rPr lang="en-GB" b="1" i="0"/>
              <a:t>kennen</a:t>
            </a:r>
            <a:r>
              <a:rPr lang="en-GB" b="0" i="0"/>
              <a:t>, </a:t>
            </a:r>
            <a:r>
              <a:rPr lang="en-GB" b="1" i="0"/>
              <a:t>können</a:t>
            </a:r>
            <a:r>
              <a:rPr lang="en-GB" b="0" i="0"/>
              <a:t>.</a:t>
            </a:r>
            <a:endParaRPr/>
          </a:p>
          <a:p>
            <a:pPr marL="0" lvl="0" indent="0" algn="l" rtl="0">
              <a:spcBef>
                <a:spcPts val="0"/>
              </a:spcBef>
              <a:spcAft>
                <a:spcPts val="0"/>
              </a:spcAft>
              <a:buNone/>
            </a:pPr>
            <a:endParaRPr b="0" i="0"/>
          </a:p>
          <a:p>
            <a:pPr marL="0" lvl="0" indent="0" algn="l" rtl="0">
              <a:spcBef>
                <a:spcPts val="0"/>
              </a:spcBef>
              <a:spcAft>
                <a:spcPts val="0"/>
              </a:spcAft>
              <a:buNone/>
            </a:pPr>
            <a:r>
              <a:rPr lang="en-GB" b="1" i="0"/>
              <a:t>Procedure:</a:t>
            </a:r>
            <a:br>
              <a:rPr lang="en-GB" i="0"/>
            </a:br>
            <a:r>
              <a:rPr lang="en-GB" i="0"/>
              <a:t>Click through the explanation of how to use these three verbs. </a:t>
            </a:r>
            <a:endParaRPr/>
          </a:p>
          <a:p>
            <a:pPr marL="0" lvl="0" indent="0" algn="l" rtl="0">
              <a:spcBef>
                <a:spcPts val="0"/>
              </a:spcBef>
              <a:spcAft>
                <a:spcPts val="0"/>
              </a:spcAft>
              <a:buNone/>
            </a:pPr>
            <a:endParaRPr/>
          </a:p>
        </p:txBody>
      </p:sp>
      <p:sp>
        <p:nvSpPr>
          <p:cNvPr id="200" name="Google Shape;200;p6: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7: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i="0"/>
              <a:t>F/H</a:t>
            </a:r>
            <a:endParaRPr/>
          </a:p>
          <a:p>
            <a:pPr marL="0" lvl="0" indent="0" algn="l" rtl="0">
              <a:spcBef>
                <a:spcPts val="0"/>
              </a:spcBef>
              <a:spcAft>
                <a:spcPts val="0"/>
              </a:spcAft>
              <a:buNone/>
            </a:pPr>
            <a:br>
              <a:rPr lang="en-GB" b="1" i="0"/>
            </a:br>
            <a:r>
              <a:rPr lang="en-GB" b="1" i="0"/>
              <a:t>Timing: 6 minutes</a:t>
            </a:r>
            <a:br>
              <a:rPr lang="en-GB" b="1" i="0"/>
            </a:br>
            <a:br>
              <a:rPr lang="en-GB" b="1" i="0"/>
            </a:br>
            <a:r>
              <a:rPr lang="en-GB" b="1" i="0"/>
              <a:t>Aim: </a:t>
            </a:r>
            <a:r>
              <a:rPr lang="en-GB" b="0" i="0"/>
              <a:t>to practise written differentiation between </a:t>
            </a:r>
            <a:r>
              <a:rPr lang="en-GB" b="1" i="0"/>
              <a:t>wissen</a:t>
            </a:r>
            <a:r>
              <a:rPr lang="en-GB" b="0" i="0"/>
              <a:t> and </a:t>
            </a:r>
            <a:r>
              <a:rPr lang="en-GB" b="1" i="0"/>
              <a:t>kennen</a:t>
            </a:r>
            <a:r>
              <a:rPr lang="en-GB" b="0" i="0"/>
              <a:t>; to practise correct identification of the sentence subject and written production of the appropriate verb form. Note that the activity includes only the </a:t>
            </a:r>
            <a:r>
              <a:rPr lang="en-GB" b="1" i="0"/>
              <a:t>ich</a:t>
            </a:r>
            <a:r>
              <a:rPr lang="en-GB" b="0" i="0"/>
              <a:t> and </a:t>
            </a:r>
            <a:r>
              <a:rPr lang="en-GB" b="1" i="0"/>
              <a:t>du </a:t>
            </a:r>
            <a:r>
              <a:rPr lang="en-GB" b="0" i="0"/>
              <a:t>forms of each verb.</a:t>
            </a:r>
            <a:br>
              <a:rPr lang="en-GB" i="0"/>
            </a:br>
            <a:br>
              <a:rPr lang="en-GB" i="0"/>
            </a:br>
            <a:r>
              <a:rPr lang="en-GB" b="1" i="0"/>
              <a:t>Procedure:</a:t>
            </a:r>
            <a:br>
              <a:rPr lang="en-GB" i="0"/>
            </a:br>
            <a:r>
              <a:rPr lang="en-GB" i="0"/>
              <a:t>1. Explain the task. Katja’s cousin Piotr has written to her to invite her to Poland. </a:t>
            </a:r>
            <a:endParaRPr/>
          </a:p>
          <a:p>
            <a:pPr marL="0" lvl="0" indent="0" algn="l" rtl="0">
              <a:spcBef>
                <a:spcPts val="0"/>
              </a:spcBef>
              <a:spcAft>
                <a:spcPts val="0"/>
              </a:spcAft>
              <a:buNone/>
            </a:pPr>
            <a:r>
              <a:rPr lang="en-GB" i="0"/>
              <a:t>2. Using their knowledge of </a:t>
            </a:r>
            <a:r>
              <a:rPr lang="en-GB" b="1" i="0"/>
              <a:t>wissen</a:t>
            </a:r>
            <a:r>
              <a:rPr lang="en-GB" i="0"/>
              <a:t> and </a:t>
            </a:r>
            <a:r>
              <a:rPr lang="en-GB" b="1" i="0"/>
              <a:t>kennen</a:t>
            </a:r>
            <a:r>
              <a:rPr lang="en-GB" i="0"/>
              <a:t>, students fill the blanks.</a:t>
            </a:r>
            <a:endParaRPr/>
          </a:p>
          <a:p>
            <a:pPr marL="0" lvl="0" indent="0" algn="l" rtl="0">
              <a:spcBef>
                <a:spcPts val="0"/>
              </a:spcBef>
              <a:spcAft>
                <a:spcPts val="0"/>
              </a:spcAft>
              <a:buNone/>
            </a:pPr>
            <a:r>
              <a:rPr lang="en-GB" i="0"/>
              <a:t>3. Click to reveal answers.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b="1"/>
              <a:t>Frequency of unknown words and cognates (1 is the most frequent word in German): </a:t>
            </a:r>
            <a:br>
              <a:rPr lang="en-GB"/>
            </a:br>
            <a:r>
              <a:rPr lang="en-GB"/>
              <a:t>ändern [448] Cousin [4837] kennenlernen [n/a] polnisch [3237]</a:t>
            </a:r>
            <a:br>
              <a:rPr lang="en-GB"/>
            </a:br>
            <a:r>
              <a:rPr lang="en-GB" i="1"/>
              <a:t>Source:  Jones, R.L. &amp; Tschirner, E. (2019). A frequency dictionary of German: core vocabulary for learners. Routledge</a:t>
            </a:r>
            <a:endParaRPr/>
          </a:p>
          <a:p>
            <a:pPr marL="0" lvl="0" indent="0" algn="l" rtl="0">
              <a:spcBef>
                <a:spcPts val="0"/>
              </a:spcBef>
              <a:spcAft>
                <a:spcPts val="0"/>
              </a:spcAft>
              <a:buNone/>
            </a:pPr>
            <a:endParaRPr/>
          </a:p>
        </p:txBody>
      </p:sp>
      <p:sp>
        <p:nvSpPr>
          <p:cNvPr id="227" name="Google Shape;227;p7: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8: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a:t>F/H</a:t>
            </a:r>
            <a:br>
              <a:rPr lang="en-GB"/>
            </a:br>
            <a:endParaRPr i="0"/>
          </a:p>
          <a:p>
            <a:pPr marL="0" lvl="0" indent="0" algn="l" rtl="0">
              <a:spcBef>
                <a:spcPts val="0"/>
              </a:spcBef>
              <a:spcAft>
                <a:spcPts val="0"/>
              </a:spcAft>
              <a:buNone/>
            </a:pPr>
            <a:r>
              <a:rPr lang="en-GB" b="1" i="0"/>
              <a:t>Timing: 8 minutes</a:t>
            </a:r>
            <a:endParaRPr/>
          </a:p>
          <a:p>
            <a:pPr marL="0" lvl="0" indent="0" algn="l" rtl="0">
              <a:spcBef>
                <a:spcPts val="0"/>
              </a:spcBef>
              <a:spcAft>
                <a:spcPts val="0"/>
              </a:spcAft>
              <a:buNone/>
            </a:pPr>
            <a:br>
              <a:rPr lang="en-GB" b="1" i="0"/>
            </a:br>
            <a:r>
              <a:rPr lang="en-GB" b="1" i="0"/>
              <a:t>Aim: </a:t>
            </a:r>
            <a:r>
              <a:rPr lang="en-GB" b="0" i="0"/>
              <a:t>to practise the distinction between </a:t>
            </a:r>
            <a:r>
              <a:rPr lang="en-GB" b="1" i="0"/>
              <a:t>wissen, kennen</a:t>
            </a:r>
            <a:r>
              <a:rPr lang="en-GB" b="0" i="0"/>
              <a:t> and </a:t>
            </a:r>
            <a:r>
              <a:rPr lang="en-GB" b="1" i="0"/>
              <a:t>können</a:t>
            </a:r>
            <a:r>
              <a:rPr lang="en-GB" b="0" i="0"/>
              <a:t>, based on the meaning of other words in the sentence.</a:t>
            </a:r>
            <a:br>
              <a:rPr lang="en-GB" i="0"/>
            </a:br>
            <a:br>
              <a:rPr lang="en-GB" i="0"/>
            </a:br>
            <a:r>
              <a:rPr lang="en-GB" b="1" i="0"/>
              <a:t>Procedure:</a:t>
            </a:r>
            <a:br>
              <a:rPr lang="en-GB" i="0"/>
            </a:br>
            <a:r>
              <a:rPr lang="en-GB" i="0"/>
              <a:t>1. Explain the task. Katja is learning Polish in an evening course. It is the start of class and everyone is talking. Students decide whether the gap should be </a:t>
            </a:r>
            <a:r>
              <a:rPr lang="en-GB" b="1" i="0"/>
              <a:t>wissen</a:t>
            </a:r>
            <a:r>
              <a:rPr lang="en-GB" i="0"/>
              <a:t>, </a:t>
            </a:r>
            <a:r>
              <a:rPr lang="en-GB" b="1" i="0"/>
              <a:t>kennen</a:t>
            </a:r>
            <a:r>
              <a:rPr lang="en-GB" i="0"/>
              <a:t> or </a:t>
            </a:r>
            <a:r>
              <a:rPr lang="en-GB" b="1" i="0"/>
              <a:t>können</a:t>
            </a:r>
            <a:r>
              <a:rPr lang="en-GB" i="0"/>
              <a:t>, based on what they have learned.</a:t>
            </a:r>
            <a:endParaRPr/>
          </a:p>
          <a:p>
            <a:pPr marL="0" lvl="0" indent="0" algn="l" rtl="0">
              <a:spcBef>
                <a:spcPts val="0"/>
              </a:spcBef>
              <a:spcAft>
                <a:spcPts val="0"/>
              </a:spcAft>
              <a:buNone/>
            </a:pPr>
            <a:r>
              <a:rPr lang="en-GB" i="0"/>
              <a:t>2. Click on each audio button to hear a sentence. </a:t>
            </a:r>
            <a:endParaRPr/>
          </a:p>
          <a:p>
            <a:pPr marL="0" lvl="0" indent="0" algn="l" rtl="0">
              <a:spcBef>
                <a:spcPts val="0"/>
              </a:spcBef>
              <a:spcAft>
                <a:spcPts val="0"/>
              </a:spcAft>
              <a:buNone/>
            </a:pPr>
            <a:r>
              <a:rPr lang="en-GB" i="0"/>
              <a:t>3. Students decide whether the gap should be </a:t>
            </a:r>
            <a:r>
              <a:rPr lang="en-GB" b="1" i="0"/>
              <a:t>wissen</a:t>
            </a:r>
            <a:r>
              <a:rPr lang="en-GB" i="0"/>
              <a:t>, </a:t>
            </a:r>
            <a:r>
              <a:rPr lang="en-GB" b="1" i="0"/>
              <a:t>kennen</a:t>
            </a:r>
            <a:r>
              <a:rPr lang="en-GB" i="0"/>
              <a:t> or </a:t>
            </a:r>
            <a:r>
              <a:rPr lang="en-GB" b="1" i="0"/>
              <a:t>können, </a:t>
            </a:r>
            <a:r>
              <a:rPr lang="en-GB" b="0" i="0"/>
              <a:t>based on their understanding of the other words in the sentence.</a:t>
            </a:r>
            <a:endParaRPr/>
          </a:p>
          <a:p>
            <a:pPr marL="0" lvl="0" indent="0" algn="l" rtl="0">
              <a:spcBef>
                <a:spcPts val="0"/>
              </a:spcBef>
              <a:spcAft>
                <a:spcPts val="0"/>
              </a:spcAft>
              <a:buNone/>
            </a:pPr>
            <a:r>
              <a:rPr lang="en-GB" i="0"/>
              <a:t>4. Click to reveal answers and sentences.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b="1"/>
              <a:t>Transcript:</a:t>
            </a:r>
            <a:br>
              <a:rPr lang="en-GB"/>
            </a:br>
            <a:r>
              <a:rPr lang="en-GB"/>
              <a:t>1. </a:t>
            </a:r>
            <a:r>
              <a:rPr lang="en-GB" sz="1200">
                <a:solidFill>
                  <a:srgbClr val="115076"/>
                </a:solidFill>
              </a:rPr>
              <a:t>Ihr sollt [wissen], dass dieser Kurs nicht einfach ist.</a:t>
            </a:r>
            <a:endParaRPr/>
          </a:p>
          <a:p>
            <a:pPr marL="0" marR="0" lvl="0" indent="0" algn="l" rtl="0">
              <a:lnSpc>
                <a:spcPct val="100000"/>
              </a:lnSpc>
              <a:spcBef>
                <a:spcPts val="0"/>
              </a:spcBef>
              <a:spcAft>
                <a:spcPts val="0"/>
              </a:spcAft>
              <a:buClr>
                <a:srgbClr val="115076"/>
              </a:buClr>
              <a:buSzPts val="1200"/>
              <a:buFont typeface="Calibri"/>
              <a:buNone/>
            </a:pPr>
            <a:r>
              <a:rPr lang="en-GB" sz="1200">
                <a:solidFill>
                  <a:srgbClr val="115076"/>
                </a:solidFill>
              </a:rPr>
              <a:t>2. Hallo! Ich bin Stefan, und [kennst] du Tobias?</a:t>
            </a:r>
            <a:endParaRPr/>
          </a:p>
          <a:p>
            <a:pPr marL="0" marR="0" lvl="0" indent="0" algn="l" rtl="0">
              <a:lnSpc>
                <a:spcPct val="100000"/>
              </a:lnSpc>
              <a:spcBef>
                <a:spcPts val="0"/>
              </a:spcBef>
              <a:spcAft>
                <a:spcPts val="0"/>
              </a:spcAft>
              <a:buClr>
                <a:srgbClr val="115076"/>
              </a:buClr>
              <a:buSzPts val="1200"/>
              <a:buFont typeface="Calibri"/>
              <a:buNone/>
            </a:pPr>
            <a:r>
              <a:rPr lang="en-GB" sz="1200">
                <a:solidFill>
                  <a:srgbClr val="115076"/>
                </a:solidFill>
              </a:rPr>
              <a:t>3. Ich [kann] diese Wörter gar nicht sagen!</a:t>
            </a:r>
            <a:endParaRPr/>
          </a:p>
          <a:p>
            <a:pPr marL="0" marR="0" lvl="0" indent="0" algn="l" rtl="0">
              <a:lnSpc>
                <a:spcPct val="100000"/>
              </a:lnSpc>
              <a:spcBef>
                <a:spcPts val="0"/>
              </a:spcBef>
              <a:spcAft>
                <a:spcPts val="0"/>
              </a:spcAft>
              <a:buClr>
                <a:srgbClr val="115076"/>
              </a:buClr>
              <a:buSzPts val="1200"/>
              <a:buFont typeface="Calibri"/>
              <a:buNone/>
            </a:pPr>
            <a:r>
              <a:rPr lang="en-GB" sz="1200">
                <a:solidFill>
                  <a:srgbClr val="115076"/>
                </a:solidFill>
              </a:rPr>
              <a:t>4. [Kannst] du dieses Buch lesen?</a:t>
            </a:r>
            <a:endParaRPr/>
          </a:p>
          <a:p>
            <a:pPr marL="0" marR="0" lvl="0" indent="0" algn="l" rtl="0">
              <a:lnSpc>
                <a:spcPct val="100000"/>
              </a:lnSpc>
              <a:spcBef>
                <a:spcPts val="0"/>
              </a:spcBef>
              <a:spcAft>
                <a:spcPts val="0"/>
              </a:spcAft>
              <a:buClr>
                <a:srgbClr val="115076"/>
              </a:buClr>
              <a:buSzPts val="1200"/>
              <a:buFont typeface="Calibri"/>
              <a:buNone/>
            </a:pPr>
            <a:r>
              <a:rPr lang="en-GB" sz="1200">
                <a:solidFill>
                  <a:srgbClr val="115076"/>
                </a:solidFill>
              </a:rPr>
              <a:t>5. Ich [weiß], dass ich sehr hart arbeite.</a:t>
            </a:r>
            <a:endParaRPr/>
          </a:p>
          <a:p>
            <a:pPr marL="0" marR="0" lvl="0" indent="0" algn="l" rtl="0">
              <a:lnSpc>
                <a:spcPct val="100000"/>
              </a:lnSpc>
              <a:spcBef>
                <a:spcPts val="0"/>
              </a:spcBef>
              <a:spcAft>
                <a:spcPts val="0"/>
              </a:spcAft>
              <a:buClr>
                <a:srgbClr val="115076"/>
              </a:buClr>
              <a:buSzPts val="1200"/>
              <a:buFont typeface="Calibri"/>
              <a:buNone/>
            </a:pPr>
            <a:r>
              <a:rPr lang="en-GB" sz="1200">
                <a:solidFill>
                  <a:srgbClr val="115076"/>
                </a:solidFill>
              </a:rPr>
              <a:t>6. Ich [kenne] viele polnische Sätze.</a:t>
            </a:r>
            <a:endParaRPr/>
          </a:p>
          <a:p>
            <a:pPr marL="0" marR="0" lvl="0" indent="0" algn="l" rtl="0">
              <a:lnSpc>
                <a:spcPct val="100000"/>
              </a:lnSpc>
              <a:spcBef>
                <a:spcPts val="0"/>
              </a:spcBef>
              <a:spcAft>
                <a:spcPts val="0"/>
              </a:spcAft>
              <a:buClr>
                <a:srgbClr val="115076"/>
              </a:buClr>
              <a:buSzPts val="1200"/>
              <a:buFont typeface="Calibri"/>
              <a:buNone/>
            </a:pPr>
            <a:r>
              <a:rPr lang="en-GB" sz="1200">
                <a:solidFill>
                  <a:srgbClr val="115076"/>
                </a:solidFill>
              </a:rPr>
              <a:t>7. [Kennst] du deine polnische Familie?</a:t>
            </a:r>
            <a:endParaRPr/>
          </a:p>
          <a:p>
            <a:pPr marL="0" marR="0" lvl="0" indent="0" algn="l" rtl="0">
              <a:lnSpc>
                <a:spcPct val="100000"/>
              </a:lnSpc>
              <a:spcBef>
                <a:spcPts val="0"/>
              </a:spcBef>
              <a:spcAft>
                <a:spcPts val="0"/>
              </a:spcAft>
              <a:buClr>
                <a:srgbClr val="115076"/>
              </a:buClr>
              <a:buSzPts val="1200"/>
              <a:buFont typeface="Calibri"/>
              <a:buNone/>
            </a:pPr>
            <a:r>
              <a:rPr lang="en-GB" sz="1200">
                <a:solidFill>
                  <a:srgbClr val="115076"/>
                </a:solidFill>
              </a:rPr>
              <a:t>8. [Weißt] du, wie ich mein Polnisch schnell verbessere?</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115076"/>
              </a:solidFill>
            </a:endParaRPr>
          </a:p>
          <a:p>
            <a:pPr marL="0" marR="0" lvl="0" indent="0" algn="l" rtl="0">
              <a:lnSpc>
                <a:spcPct val="100000"/>
              </a:lnSpc>
              <a:spcBef>
                <a:spcPts val="0"/>
              </a:spcBef>
              <a:spcAft>
                <a:spcPts val="0"/>
              </a:spcAft>
              <a:buClr>
                <a:schemeClr val="dk1"/>
              </a:buClr>
              <a:buSzPts val="1200"/>
              <a:buFont typeface="Calibri"/>
              <a:buNone/>
            </a:pPr>
            <a:r>
              <a:rPr lang="en-GB" b="1"/>
              <a:t>Frequency of unknown words and cognates (1 is the most frequent word in German): </a:t>
            </a:r>
            <a:br>
              <a:rPr lang="en-GB"/>
            </a:br>
            <a:r>
              <a:rPr lang="en-GB"/>
              <a:t>hart [728]</a:t>
            </a:r>
            <a:br>
              <a:rPr lang="en-GB"/>
            </a:br>
            <a:r>
              <a:rPr lang="en-GB" i="1"/>
              <a:t>Source:  Jones, R.L. &amp; Tschirner, E. (2019). A frequency dictionary of German: core vocabulary for learners. Routledge</a:t>
            </a:r>
            <a:endParaRPr/>
          </a:p>
          <a:p>
            <a:pPr marL="0" lvl="0" indent="0" algn="l" rtl="0">
              <a:spcBef>
                <a:spcPts val="0"/>
              </a:spcBef>
              <a:spcAft>
                <a:spcPts val="0"/>
              </a:spcAft>
              <a:buNone/>
            </a:pPr>
            <a:br>
              <a:rPr lang="en-GB"/>
            </a:br>
            <a:endParaRPr/>
          </a:p>
          <a:p>
            <a:pPr marL="0" lvl="0" indent="0" algn="l" rtl="0">
              <a:spcBef>
                <a:spcPts val="0"/>
              </a:spcBef>
              <a:spcAft>
                <a:spcPts val="0"/>
              </a:spcAft>
              <a:buNone/>
            </a:pPr>
            <a:endParaRPr/>
          </a:p>
        </p:txBody>
      </p:sp>
      <p:sp>
        <p:nvSpPr>
          <p:cNvPr id="252" name="Google Shape;252;p8: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dirty="0"/>
              <a:t>F/H</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Timing: 8 minutes</a:t>
            </a:r>
            <a:endParaRPr dirty="0"/>
          </a:p>
          <a:p>
            <a:pPr marL="0" lvl="0" indent="0" algn="l" rtl="0">
              <a:spcBef>
                <a:spcPts val="0"/>
              </a:spcBef>
              <a:spcAft>
                <a:spcPts val="0"/>
              </a:spcAft>
              <a:buNone/>
            </a:pPr>
            <a:br>
              <a:rPr lang="en-GB" b="1" dirty="0"/>
            </a:br>
            <a:r>
              <a:rPr lang="en-GB" b="1" dirty="0"/>
              <a:t>Aim: </a:t>
            </a:r>
            <a:r>
              <a:rPr lang="en-GB" b="0" dirty="0"/>
              <a:t>to practise the difference between </a:t>
            </a:r>
            <a:r>
              <a:rPr lang="en-GB" b="1" dirty="0" err="1"/>
              <a:t>wissen</a:t>
            </a:r>
            <a:r>
              <a:rPr lang="en-GB" b="0" dirty="0"/>
              <a:t>, </a:t>
            </a:r>
            <a:r>
              <a:rPr lang="en-GB" b="1" dirty="0" err="1"/>
              <a:t>kennen</a:t>
            </a:r>
            <a:r>
              <a:rPr lang="en-GB" b="0" dirty="0"/>
              <a:t>, </a:t>
            </a:r>
            <a:r>
              <a:rPr lang="en-GB" b="1" dirty="0" err="1"/>
              <a:t>können</a:t>
            </a:r>
            <a:r>
              <a:rPr lang="en-GB" b="0" dirty="0"/>
              <a:t>.</a:t>
            </a:r>
            <a:br>
              <a:rPr lang="en-GB" dirty="0"/>
            </a:br>
            <a:br>
              <a:rPr lang="en-GB" dirty="0"/>
            </a:br>
            <a:r>
              <a:rPr lang="en-GB" b="1" dirty="0"/>
              <a:t>Procedure:</a:t>
            </a:r>
            <a:br>
              <a:rPr lang="en-GB" dirty="0"/>
            </a:br>
            <a:r>
              <a:rPr lang="en-GB" dirty="0"/>
              <a:t>1. Explain the task. Katja is writing to Mia to tell her about her plans for next summer. </a:t>
            </a:r>
            <a:endParaRPr dirty="0"/>
          </a:p>
          <a:p>
            <a:pPr marL="0" lvl="0" indent="0" algn="l" rtl="0">
              <a:spcBef>
                <a:spcPts val="0"/>
              </a:spcBef>
              <a:spcAft>
                <a:spcPts val="0"/>
              </a:spcAft>
              <a:buNone/>
            </a:pPr>
            <a:r>
              <a:rPr lang="en-GB" dirty="0"/>
              <a:t>2. Students help her out by deciding whether each sentence should start with </a:t>
            </a:r>
            <a:r>
              <a:rPr lang="en-GB" b="1" dirty="0"/>
              <a:t>ich </a:t>
            </a:r>
            <a:r>
              <a:rPr lang="en-GB" b="1" dirty="0" err="1"/>
              <a:t>kenne</a:t>
            </a:r>
            <a:r>
              <a:rPr lang="en-GB" dirty="0"/>
              <a:t>, </a:t>
            </a:r>
            <a:r>
              <a:rPr lang="en-GB" b="1" dirty="0"/>
              <a:t>ich </a:t>
            </a:r>
            <a:r>
              <a:rPr lang="en-GB" b="1" dirty="0" err="1"/>
              <a:t>weiß</a:t>
            </a:r>
            <a:r>
              <a:rPr lang="en-GB" b="1" dirty="0"/>
              <a:t> </a:t>
            </a:r>
            <a:r>
              <a:rPr lang="en-GB" dirty="0"/>
              <a:t>or ich </a:t>
            </a:r>
            <a:r>
              <a:rPr lang="en-GB" b="1" dirty="0" err="1"/>
              <a:t>kann</a:t>
            </a:r>
            <a:r>
              <a:rPr lang="en-GB" dirty="0"/>
              <a:t>.</a:t>
            </a:r>
            <a:endParaRPr dirty="0"/>
          </a:p>
          <a:p>
            <a:pPr marL="0" lvl="0" indent="0" algn="l" rtl="0">
              <a:spcBef>
                <a:spcPts val="0"/>
              </a:spcBef>
              <a:spcAft>
                <a:spcPts val="0"/>
              </a:spcAft>
              <a:buNone/>
            </a:pPr>
            <a:r>
              <a:rPr lang="en-GB" dirty="0"/>
              <a:t>3. Remember that some sentence beginnings may change the word order of the sentence endings!</a:t>
            </a:r>
            <a:endParaRPr dirty="0"/>
          </a:p>
          <a:p>
            <a:pPr marL="0" lvl="0" indent="0" algn="l" rtl="0">
              <a:spcBef>
                <a:spcPts val="0"/>
              </a:spcBef>
              <a:spcAft>
                <a:spcPts val="0"/>
              </a:spcAft>
              <a:buNone/>
            </a:pPr>
            <a:r>
              <a:rPr lang="en-GB" dirty="0"/>
              <a:t>4. Click to reveal answers. Word order changes appear in italics.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 (1 is the most frequent word in German): </a:t>
            </a:r>
            <a:br>
              <a:rPr lang="en-GB" dirty="0"/>
            </a:br>
            <a:r>
              <a:rPr lang="en-GB" dirty="0"/>
              <a:t>Meister [1749]</a:t>
            </a:r>
            <a:br>
              <a:rPr lang="en-GB" dirty="0"/>
            </a:br>
            <a:r>
              <a:rPr lang="en-GB" dirty="0"/>
              <a:t>Note that </a:t>
            </a:r>
            <a:r>
              <a:rPr lang="en-GB" dirty="0" err="1"/>
              <a:t>Übung</a:t>
            </a:r>
            <a:r>
              <a:rPr lang="en-GB" dirty="0"/>
              <a:t> [1434] was introduced in Week 3 but is higher only. However, </a:t>
            </a:r>
            <a:r>
              <a:rPr lang="en-GB" dirty="0" err="1"/>
              <a:t>üben</a:t>
            </a:r>
            <a:r>
              <a:rPr lang="en-GB" dirty="0"/>
              <a:t> (F/H) is known from Y9 and </a:t>
            </a:r>
            <a:r>
              <a:rPr lang="en-GB" dirty="0" err="1"/>
              <a:t>Übung</a:t>
            </a:r>
            <a:r>
              <a:rPr lang="en-GB" dirty="0"/>
              <a:t> fits Word Pattern 5: Add suffix -</a:t>
            </a:r>
            <a:r>
              <a:rPr lang="en-GB" dirty="0" err="1"/>
              <a:t>ung</a:t>
            </a:r>
            <a:r>
              <a:rPr lang="en-GB" dirty="0"/>
              <a:t> to a verb stem to change into nouns with equivalent and transparent meaning (e.g., </a:t>
            </a:r>
            <a:r>
              <a:rPr lang="en-GB" dirty="0" err="1"/>
              <a:t>lösen</a:t>
            </a:r>
            <a:r>
              <a:rPr lang="en-GB" dirty="0"/>
              <a:t> --&gt; die </a:t>
            </a:r>
            <a:r>
              <a:rPr lang="en-GB" dirty="0" err="1"/>
              <a:t>Lösung</a:t>
            </a:r>
            <a:r>
              <a:rPr lang="en-GB" dirty="0"/>
              <a:t>)</a:t>
            </a:r>
            <a:br>
              <a:rPr lang="en-GB" dirty="0"/>
            </a:br>
            <a:r>
              <a:rPr lang="en-GB" i="1" dirty="0"/>
              <a:t>Source:  Jones, R.L. &amp; </a:t>
            </a:r>
            <a:r>
              <a:rPr lang="en-GB" i="1" dirty="0" err="1"/>
              <a:t>Tschirner</a:t>
            </a:r>
            <a:r>
              <a:rPr lang="en-GB" i="1" dirty="0"/>
              <a:t>, E. (2019). A frequency dictionary of German: core vocabulary for learners. Routledge</a:t>
            </a:r>
            <a:endParaRPr dirty="0"/>
          </a:p>
          <a:p>
            <a:pPr marL="0" lvl="0" indent="0" algn="l" rtl="0">
              <a:spcBef>
                <a:spcPts val="0"/>
              </a:spcBef>
              <a:spcAft>
                <a:spcPts val="0"/>
              </a:spcAft>
              <a:buNone/>
            </a:pPr>
            <a:endParaRPr dirty="0"/>
          </a:p>
        </p:txBody>
      </p:sp>
      <p:sp>
        <p:nvSpPr>
          <p:cNvPr id="287" name="Google Shape;287;p9: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1: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a:t>F/H</a:t>
            </a:r>
            <a:br>
              <a:rPr lang="en-GB"/>
            </a:br>
            <a:endParaRPr/>
          </a:p>
          <a:p>
            <a:pPr marL="0" lvl="0" indent="0" algn="l" rtl="0">
              <a:spcBef>
                <a:spcPts val="0"/>
              </a:spcBef>
              <a:spcAft>
                <a:spcPts val="0"/>
              </a:spcAft>
              <a:buNone/>
            </a:pPr>
            <a:r>
              <a:rPr lang="en-GB" b="1"/>
              <a:t>Timing: 5 minutes</a:t>
            </a:r>
            <a:endParaRPr/>
          </a:p>
          <a:p>
            <a:pPr marL="0" lvl="0" indent="0" algn="l" rtl="0">
              <a:spcBef>
                <a:spcPts val="0"/>
              </a:spcBef>
              <a:spcAft>
                <a:spcPts val="0"/>
              </a:spcAft>
              <a:buNone/>
            </a:pPr>
            <a:br>
              <a:rPr lang="en-GB" b="1"/>
            </a:br>
            <a:r>
              <a:rPr lang="en-GB" b="1"/>
              <a:t>Aim: </a:t>
            </a:r>
            <a:r>
              <a:rPr lang="en-GB" b="0"/>
              <a:t>to practise when to use </a:t>
            </a:r>
            <a:r>
              <a:rPr lang="en-GB" b="1"/>
              <a:t>wissen</a:t>
            </a:r>
            <a:r>
              <a:rPr lang="en-GB" b="0"/>
              <a:t> and </a:t>
            </a:r>
            <a:r>
              <a:rPr lang="en-GB" b="1"/>
              <a:t>kennen</a:t>
            </a:r>
            <a:r>
              <a:rPr lang="en-GB" b="0"/>
              <a:t> in a spoken context.</a:t>
            </a:r>
            <a:br>
              <a:rPr lang="en-GB"/>
            </a:br>
            <a:br>
              <a:rPr lang="en-GB"/>
            </a:br>
            <a:r>
              <a:rPr lang="en-GB" b="1"/>
              <a:t>Procedure:</a:t>
            </a:r>
            <a:br>
              <a:rPr lang="en-GB"/>
            </a:br>
            <a:r>
              <a:rPr lang="en-GB"/>
              <a:t>1. Explain the task. Students work in pairs. They take it in turns to ask a question about one of the prompts. They select either the ‘</a:t>
            </a:r>
            <a:r>
              <a:rPr lang="en-GB" b="1"/>
              <a:t>Kennst du</a:t>
            </a:r>
            <a:r>
              <a:rPr lang="en-GB"/>
              <a:t>’ or ‘</a:t>
            </a:r>
            <a:r>
              <a:rPr lang="en-GB" b="1"/>
              <a:t>Weißt du</a:t>
            </a:r>
            <a:r>
              <a:rPr lang="en-GB"/>
              <a:t>’ starter depending on the prompt they have chosen. </a:t>
            </a:r>
            <a:endParaRPr/>
          </a:p>
          <a:p>
            <a:pPr marL="0" lvl="0" indent="0" algn="l" rtl="0">
              <a:spcBef>
                <a:spcPts val="0"/>
              </a:spcBef>
              <a:spcAft>
                <a:spcPts val="0"/>
              </a:spcAft>
              <a:buNone/>
            </a:pPr>
            <a:r>
              <a:rPr lang="en-GB"/>
              <a:t>2. Their partner responds using the appropriate </a:t>
            </a:r>
            <a:r>
              <a:rPr lang="en-GB" b="1"/>
              <a:t>wissen</a:t>
            </a:r>
            <a:r>
              <a:rPr lang="en-GB"/>
              <a:t> or </a:t>
            </a:r>
            <a:r>
              <a:rPr lang="en-GB" b="1"/>
              <a:t>kennen</a:t>
            </a:r>
            <a:r>
              <a:rPr lang="en-GB"/>
              <a:t> ending. They answer yes or no depending on whether they actually knew the answer or not.</a:t>
            </a:r>
            <a:endParaRPr/>
          </a:p>
          <a:p>
            <a:pPr marL="0" lvl="0" indent="0" algn="l" rtl="0">
              <a:spcBef>
                <a:spcPts val="0"/>
              </a:spcBef>
              <a:spcAft>
                <a:spcPts val="0"/>
              </a:spcAft>
              <a:buNone/>
            </a:pPr>
            <a:endParaRPr/>
          </a:p>
        </p:txBody>
      </p:sp>
      <p:sp>
        <p:nvSpPr>
          <p:cNvPr id="334" name="Google Shape;334;p11: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111077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8384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8879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200815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091272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370585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754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amp;_Text Box">
  <p:cSld name="1_Title_&amp;_Text Box">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solidFill>
                  <a:srgbClr val="525050"/>
                </a:solidFill>
              </a:defRPr>
            </a:lvl1pPr>
            <a:lvl2pPr marL="914400" lvl="1" indent="-228600" algn="l">
              <a:lnSpc>
                <a:spcPct val="90000"/>
              </a:lnSpc>
              <a:spcBef>
                <a:spcPts val="500"/>
              </a:spcBef>
              <a:spcAft>
                <a:spcPts val="0"/>
              </a:spcAft>
              <a:buClr>
                <a:srgbClr val="525050"/>
              </a:buClr>
              <a:buSzPts val="2200"/>
              <a:buNone/>
              <a:defRPr sz="2200">
                <a:solidFill>
                  <a:srgbClr val="525050"/>
                </a:solidFill>
              </a:defRPr>
            </a:lvl2pPr>
            <a:lvl3pPr marL="1371600" lvl="2" indent="-228600" algn="l">
              <a:lnSpc>
                <a:spcPct val="90000"/>
              </a:lnSpc>
              <a:spcBef>
                <a:spcPts val="500"/>
              </a:spcBef>
              <a:spcAft>
                <a:spcPts val="0"/>
              </a:spcAft>
              <a:buClr>
                <a:srgbClr val="525050"/>
              </a:buClr>
              <a:buSzPts val="2000"/>
              <a:buNone/>
              <a:defRPr>
                <a:solidFill>
                  <a:srgbClr val="525050"/>
                </a:solidFill>
              </a:defRPr>
            </a:lvl3pPr>
            <a:lvl4pPr marL="1828800" lvl="3" indent="-228600" algn="l">
              <a:lnSpc>
                <a:spcPct val="90000"/>
              </a:lnSpc>
              <a:spcBef>
                <a:spcPts val="500"/>
              </a:spcBef>
              <a:spcAft>
                <a:spcPts val="0"/>
              </a:spcAft>
              <a:buClr>
                <a:srgbClr val="525050"/>
              </a:buClr>
              <a:buSzPts val="1800"/>
              <a:buNone/>
              <a:defRPr>
                <a:solidFill>
                  <a:srgbClr val="525050"/>
                </a:solidFill>
              </a:defRPr>
            </a:lvl4pPr>
            <a:lvl5pPr marL="2286000" lvl="4" indent="-228600" algn="l">
              <a:lnSpc>
                <a:spcPct val="90000"/>
              </a:lnSpc>
              <a:spcBef>
                <a:spcPts val="500"/>
              </a:spcBef>
              <a:spcAft>
                <a:spcPts val="0"/>
              </a:spcAft>
              <a:buClr>
                <a:srgbClr val="525050"/>
              </a:buClr>
              <a:buSzPts val="1600"/>
              <a:buNone/>
              <a:defRPr sz="1600">
                <a:solidFill>
                  <a:srgbClr val="52505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345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69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2545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540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47780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330947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4115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399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40791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1069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0.g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1" y="213557"/>
            <a:ext cx="596537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525050"/>
              </a:buClr>
              <a:buSzPct val="100000"/>
              <a:buFont typeface="Century Gothic"/>
              <a:buNone/>
            </a:pPr>
            <a:r>
              <a:rPr lang="en-GB">
                <a:solidFill>
                  <a:srgbClr val="525050"/>
                </a:solidFill>
              </a:rPr>
              <a:t>WISSEN | KENNEN – to know</a:t>
            </a:r>
            <a:br>
              <a:rPr lang="en-GB"/>
            </a:br>
            <a:endParaRPr/>
          </a:p>
        </p:txBody>
      </p:sp>
      <p:sp>
        <p:nvSpPr>
          <p:cNvPr id="171" name="Google Shape;171;p5"/>
          <p:cNvSpPr/>
          <p:nvPr/>
        </p:nvSpPr>
        <p:spPr>
          <a:xfrm>
            <a:off x="10363200" y="90502"/>
            <a:ext cx="1727200" cy="3706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Grammatik</a:t>
            </a:r>
            <a:endParaRPr/>
          </a:p>
        </p:txBody>
      </p:sp>
      <p:sp>
        <p:nvSpPr>
          <p:cNvPr id="172" name="Google Shape;172;p5"/>
          <p:cNvSpPr txBox="1"/>
          <p:nvPr/>
        </p:nvSpPr>
        <p:spPr>
          <a:xfrm>
            <a:off x="84328" y="1139530"/>
            <a:ext cx="87280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The verb </a:t>
            </a:r>
            <a:r>
              <a:rPr lang="en-GB" sz="2000" b="1" i="0" u="none" strike="noStrike" cap="none">
                <a:solidFill>
                  <a:srgbClr val="525050"/>
                </a:solidFill>
                <a:latin typeface="Century Gothic"/>
                <a:ea typeface="Century Gothic"/>
                <a:cs typeface="Century Gothic"/>
                <a:sym typeface="Century Gothic"/>
              </a:rPr>
              <a:t>wissen </a:t>
            </a:r>
            <a:r>
              <a:rPr lang="en-GB" sz="2000" b="0" i="0" u="none" strike="noStrike" cap="none">
                <a:solidFill>
                  <a:srgbClr val="525050"/>
                </a:solidFill>
                <a:latin typeface="Century Gothic"/>
                <a:ea typeface="Century Gothic"/>
                <a:cs typeface="Century Gothic"/>
                <a:sym typeface="Century Gothic"/>
              </a:rPr>
              <a:t>(to know </a:t>
            </a:r>
            <a:r>
              <a:rPr lang="en-GB" sz="2000" b="0" i="1" u="none" strike="noStrike" cap="none">
                <a:solidFill>
                  <a:srgbClr val="525050"/>
                </a:solidFill>
                <a:latin typeface="Century Gothic"/>
                <a:ea typeface="Century Gothic"/>
                <a:cs typeface="Century Gothic"/>
                <a:sym typeface="Century Gothic"/>
              </a:rPr>
              <a:t>that</a:t>
            </a:r>
            <a:r>
              <a:rPr lang="en-GB" sz="2000" b="0" i="0" u="none" strike="noStrike" cap="none">
                <a:solidFill>
                  <a:srgbClr val="525050"/>
                </a:solidFill>
                <a:latin typeface="Century Gothic"/>
                <a:ea typeface="Century Gothic"/>
                <a:cs typeface="Century Gothic"/>
                <a:sym typeface="Century Gothic"/>
              </a:rPr>
              <a:t>) is irregular (strong):</a:t>
            </a:r>
            <a:endParaRPr/>
          </a:p>
        </p:txBody>
      </p:sp>
      <p:graphicFrame>
        <p:nvGraphicFramePr>
          <p:cNvPr id="173" name="Google Shape;173;p5"/>
          <p:cNvGraphicFramePr/>
          <p:nvPr/>
        </p:nvGraphicFramePr>
        <p:xfrm>
          <a:off x="84328" y="1982098"/>
          <a:ext cx="5721400" cy="4201400"/>
        </p:xfrm>
        <a:graphic>
          <a:graphicData uri="http://schemas.openxmlformats.org/drawingml/2006/table">
            <a:tbl>
              <a:tblPr>
                <a:noFill/>
              </a:tblPr>
              <a:tblGrid>
                <a:gridCol w="2860700">
                  <a:extLst>
                    <a:ext uri="{9D8B030D-6E8A-4147-A177-3AD203B41FA5}">
                      <a16:colId xmlns:a16="http://schemas.microsoft.com/office/drawing/2014/main" val="20000"/>
                    </a:ext>
                  </a:extLst>
                </a:gridCol>
                <a:gridCol w="2860700">
                  <a:extLst>
                    <a:ext uri="{9D8B030D-6E8A-4147-A177-3AD203B41FA5}">
                      <a16:colId xmlns:a16="http://schemas.microsoft.com/office/drawing/2014/main" val="20001"/>
                    </a:ext>
                  </a:extLst>
                </a:gridCol>
              </a:tblGrid>
              <a:tr h="525175">
                <a:tc>
                  <a:txBody>
                    <a:bodyPr/>
                    <a:lstStyle/>
                    <a:p>
                      <a:pPr marL="0" marR="0" lvl="0" indent="0" algn="ctr" rtl="0">
                        <a:spcBef>
                          <a:spcPts val="0"/>
                        </a:spcBef>
                        <a:spcAft>
                          <a:spcPts val="0"/>
                        </a:spcAft>
                        <a:buNone/>
                      </a:pPr>
                      <a:r>
                        <a:rPr lang="en-GB" sz="2400" b="1" u="none" strike="noStrike" cap="none">
                          <a:solidFill>
                            <a:srgbClr val="525050"/>
                          </a:solidFill>
                          <a:latin typeface="Century Gothic"/>
                          <a:ea typeface="Century Gothic"/>
                          <a:cs typeface="Century Gothic"/>
                          <a:sym typeface="Century Gothic"/>
                        </a:rPr>
                        <a:t>wissen</a:t>
                      </a:r>
                      <a:endParaRPr sz="2400" b="1" u="none" strike="noStrike" cap="none">
                        <a:solidFill>
                          <a:srgbClr val="525050"/>
                        </a:solidFill>
                        <a:latin typeface="Century Gothic"/>
                        <a:ea typeface="Century Gothic"/>
                        <a:cs typeface="Century Gothic"/>
                        <a:sym typeface="Century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ich </a:t>
                      </a:r>
                      <a:r>
                        <a:rPr lang="en-GB" sz="2400" b="1" u="none" strike="noStrike" cap="none">
                          <a:solidFill>
                            <a:srgbClr val="525050"/>
                          </a:solidFill>
                        </a:rPr>
                        <a:t>weiß</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latin typeface="Century Gothic"/>
                          <a:ea typeface="Century Gothic"/>
                          <a:cs typeface="Century Gothic"/>
                          <a:sym typeface="Century Gothic"/>
                        </a:rPr>
                        <a:t>I know</a:t>
                      </a:r>
                      <a:endParaRPr>
                        <a:latin typeface="Century Gothic"/>
                        <a:ea typeface="Century Gothic"/>
                        <a:cs typeface="Century Gothic"/>
                        <a:sym typeface="Century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du </a:t>
                      </a:r>
                      <a:r>
                        <a:rPr lang="en-GB" sz="2400" b="1" u="none" strike="noStrike" cap="none">
                          <a:solidFill>
                            <a:srgbClr val="525050"/>
                          </a:solidFill>
                        </a:rPr>
                        <a:t>weißt</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you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er/sie/es </a:t>
                      </a:r>
                      <a:r>
                        <a:rPr lang="en-GB" sz="2400" b="1" u="none" strike="noStrike" cap="none">
                          <a:solidFill>
                            <a:srgbClr val="525050"/>
                          </a:solidFill>
                        </a:rPr>
                        <a:t>weiß</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he, she, it knows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wir wissen</a:t>
                      </a:r>
                      <a:endParaRPr sz="2400" b="0"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we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ihr wisst</a:t>
                      </a:r>
                      <a:endParaRPr sz="2400" b="0"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u="none" strike="noStrike" cap="none">
                          <a:solidFill>
                            <a:srgbClr val="525050"/>
                          </a:solidFill>
                        </a:rPr>
                        <a:t>you (all)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Sie wissen</a:t>
                      </a:r>
                      <a:endParaRPr sz="2400" b="0"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you (formal)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sie wissen</a:t>
                      </a:r>
                      <a:endParaRPr sz="2400" b="0"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they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74" name="Google Shape;174;p5"/>
          <p:cNvSpPr/>
          <p:nvPr/>
        </p:nvSpPr>
        <p:spPr>
          <a:xfrm>
            <a:off x="687146" y="2509604"/>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a:t>
            </a:r>
            <a:endParaRPr/>
          </a:p>
        </p:txBody>
      </p:sp>
      <p:sp>
        <p:nvSpPr>
          <p:cNvPr id="175" name="Google Shape;175;p5"/>
          <p:cNvSpPr/>
          <p:nvPr/>
        </p:nvSpPr>
        <p:spPr>
          <a:xfrm>
            <a:off x="755027" y="3049096"/>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a:t>
            </a:r>
            <a:endParaRPr/>
          </a:p>
        </p:txBody>
      </p:sp>
      <p:sp>
        <p:nvSpPr>
          <p:cNvPr id="176" name="Google Shape;176;p5"/>
          <p:cNvSpPr/>
          <p:nvPr/>
        </p:nvSpPr>
        <p:spPr>
          <a:xfrm>
            <a:off x="239334" y="3588588"/>
            <a:ext cx="2911150"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___/___/__  ______</a:t>
            </a:r>
            <a:endParaRPr/>
          </a:p>
        </p:txBody>
      </p:sp>
      <p:sp>
        <p:nvSpPr>
          <p:cNvPr id="177" name="Google Shape;177;p5"/>
          <p:cNvSpPr/>
          <p:nvPr/>
        </p:nvSpPr>
        <p:spPr>
          <a:xfrm>
            <a:off x="755024" y="4126663"/>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78" name="Google Shape;178;p5"/>
          <p:cNvSpPr/>
          <p:nvPr/>
        </p:nvSpPr>
        <p:spPr>
          <a:xfrm>
            <a:off x="755025" y="4681987"/>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79" name="Google Shape;179;p5"/>
          <p:cNvSpPr/>
          <p:nvPr/>
        </p:nvSpPr>
        <p:spPr>
          <a:xfrm>
            <a:off x="755024" y="5173915"/>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80" name="Google Shape;180;p5"/>
          <p:cNvSpPr/>
          <p:nvPr/>
        </p:nvSpPr>
        <p:spPr>
          <a:xfrm>
            <a:off x="687146" y="5698379"/>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81" name="Google Shape;181;p5"/>
          <p:cNvSpPr txBox="1"/>
          <p:nvPr/>
        </p:nvSpPr>
        <p:spPr>
          <a:xfrm>
            <a:off x="84328" y="1547706"/>
            <a:ext cx="1187321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Kennen</a:t>
            </a:r>
            <a:r>
              <a:rPr lang="en-GB" sz="2000" b="0" i="0" u="none" strike="noStrike" cap="none">
                <a:solidFill>
                  <a:srgbClr val="525050"/>
                </a:solidFill>
                <a:latin typeface="Century Gothic"/>
                <a:ea typeface="Century Gothic"/>
                <a:cs typeface="Century Gothic"/>
                <a:sym typeface="Century Gothic"/>
              </a:rPr>
              <a:t> (to know someone, be familiar with something) is regular</a:t>
            </a:r>
            <a:r>
              <a:rPr lang="en-GB" sz="2000">
                <a:solidFill>
                  <a:srgbClr val="525050"/>
                </a:solidFill>
                <a:latin typeface="Century Gothic"/>
                <a:ea typeface="Century Gothic"/>
                <a:cs typeface="Century Gothic"/>
                <a:sym typeface="Century Gothic"/>
              </a:rPr>
              <a:t> (weak):</a:t>
            </a:r>
            <a:endParaRPr sz="2000" b="0" i="0" u="none" strike="noStrike" cap="none">
              <a:solidFill>
                <a:srgbClr val="525050"/>
              </a:solidFill>
              <a:latin typeface="Century Gothic"/>
              <a:ea typeface="Century Gothic"/>
              <a:cs typeface="Century Gothic"/>
              <a:sym typeface="Century Gothic"/>
            </a:endParaRPr>
          </a:p>
        </p:txBody>
      </p:sp>
      <p:graphicFrame>
        <p:nvGraphicFramePr>
          <p:cNvPr id="182" name="Google Shape;182;p5"/>
          <p:cNvGraphicFramePr/>
          <p:nvPr/>
        </p:nvGraphicFramePr>
        <p:xfrm>
          <a:off x="6649250" y="1982098"/>
          <a:ext cx="5542750" cy="4201400"/>
        </p:xfrm>
        <a:graphic>
          <a:graphicData uri="http://schemas.openxmlformats.org/drawingml/2006/table">
            <a:tbl>
              <a:tblPr>
                <a:noFill/>
              </a:tblPr>
              <a:tblGrid>
                <a:gridCol w="2658925">
                  <a:extLst>
                    <a:ext uri="{9D8B030D-6E8A-4147-A177-3AD203B41FA5}">
                      <a16:colId xmlns:a16="http://schemas.microsoft.com/office/drawing/2014/main" val="20000"/>
                    </a:ext>
                  </a:extLst>
                </a:gridCol>
                <a:gridCol w="2883825">
                  <a:extLst>
                    <a:ext uri="{9D8B030D-6E8A-4147-A177-3AD203B41FA5}">
                      <a16:colId xmlns:a16="http://schemas.microsoft.com/office/drawing/2014/main" val="20001"/>
                    </a:ext>
                  </a:extLst>
                </a:gridCol>
              </a:tblGrid>
              <a:tr h="525175">
                <a:tc>
                  <a:txBody>
                    <a:bodyPr/>
                    <a:lstStyle/>
                    <a:p>
                      <a:pPr marL="0" marR="0" lvl="0" indent="0" algn="ctr" rtl="0">
                        <a:spcBef>
                          <a:spcPts val="0"/>
                        </a:spcBef>
                        <a:spcAft>
                          <a:spcPts val="0"/>
                        </a:spcAft>
                        <a:buNone/>
                      </a:pPr>
                      <a:r>
                        <a:rPr lang="en-GB" sz="2400" b="1" u="none" strike="noStrike" cap="none">
                          <a:solidFill>
                            <a:srgbClr val="525050"/>
                          </a:solidFill>
                          <a:latin typeface="Century Gothic"/>
                          <a:ea typeface="Century Gothic"/>
                          <a:cs typeface="Century Gothic"/>
                          <a:sym typeface="Century Gothic"/>
                        </a:rPr>
                        <a:t>kennen</a:t>
                      </a:r>
                      <a:endParaRPr sz="2400" b="1" u="none" strike="noStrike" cap="none">
                        <a:solidFill>
                          <a:srgbClr val="525050"/>
                        </a:solidFill>
                        <a:latin typeface="Century Gothic"/>
                        <a:ea typeface="Century Gothic"/>
                        <a:cs typeface="Century Gothic"/>
                        <a:sym typeface="Century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2400" b="1" u="none" strike="noStrike" cap="none">
                        <a:solidFill>
                          <a:srgbClr val="525050"/>
                        </a:solidFill>
                        <a:latin typeface="Century Gothic"/>
                        <a:ea typeface="Century Gothic"/>
                        <a:cs typeface="Century Gothic"/>
                        <a:sym typeface="Century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ich kenn</a:t>
                      </a:r>
                      <a:r>
                        <a:rPr lang="en-GB" sz="2400" b="1" u="none" strike="noStrike" cap="none">
                          <a:solidFill>
                            <a:srgbClr val="525050"/>
                          </a:solidFill>
                        </a:rPr>
                        <a:t>e</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I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du kenn</a:t>
                      </a:r>
                      <a:r>
                        <a:rPr lang="en-GB" sz="2400" b="1" u="none" strike="noStrike" cap="none">
                          <a:solidFill>
                            <a:srgbClr val="525050"/>
                          </a:solidFill>
                        </a:rPr>
                        <a:t>st</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you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er, sie, es kenn</a:t>
                      </a:r>
                      <a:r>
                        <a:rPr lang="en-GB" sz="2400" b="1" u="none" strike="noStrike" cap="none">
                          <a:solidFill>
                            <a:srgbClr val="525050"/>
                          </a:solidFill>
                        </a:rPr>
                        <a:t>t</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he, she, it knows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wir kenn</a:t>
                      </a:r>
                      <a:r>
                        <a:rPr lang="en-GB" sz="2400" b="1" u="none" strike="noStrike" cap="none">
                          <a:solidFill>
                            <a:srgbClr val="525050"/>
                          </a:solidFill>
                        </a:rPr>
                        <a:t>en</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we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ihr kenn</a:t>
                      </a:r>
                      <a:r>
                        <a:rPr lang="en-GB" sz="2400" b="1" u="none" strike="noStrike" cap="none">
                          <a:solidFill>
                            <a:srgbClr val="525050"/>
                          </a:solidFill>
                        </a:rPr>
                        <a:t>t</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u="none" strike="noStrike" cap="none">
                          <a:solidFill>
                            <a:srgbClr val="525050"/>
                          </a:solidFill>
                        </a:rPr>
                        <a:t>you (all)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Sie kenn</a:t>
                      </a:r>
                      <a:r>
                        <a:rPr lang="en-GB" sz="2400" b="1" u="none" strike="noStrike" cap="none">
                          <a:solidFill>
                            <a:srgbClr val="525050"/>
                          </a:solidFill>
                        </a:rPr>
                        <a:t>en</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you (formal)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sie kenn</a:t>
                      </a:r>
                      <a:r>
                        <a:rPr lang="en-GB" sz="2400" b="1" u="none" strike="noStrike" cap="none">
                          <a:solidFill>
                            <a:srgbClr val="525050"/>
                          </a:solidFill>
                        </a:rPr>
                        <a:t>en</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they know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83" name="Google Shape;183;p5"/>
          <p:cNvSpPr/>
          <p:nvPr/>
        </p:nvSpPr>
        <p:spPr>
          <a:xfrm>
            <a:off x="7020939" y="2563905"/>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a:t>
            </a:r>
            <a:endParaRPr/>
          </a:p>
        </p:txBody>
      </p:sp>
      <p:sp>
        <p:nvSpPr>
          <p:cNvPr id="184" name="Google Shape;184;p5"/>
          <p:cNvSpPr/>
          <p:nvPr/>
        </p:nvSpPr>
        <p:spPr>
          <a:xfrm>
            <a:off x="7020938" y="3105571"/>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a:t>
            </a:r>
            <a:endParaRPr/>
          </a:p>
        </p:txBody>
      </p:sp>
      <p:sp>
        <p:nvSpPr>
          <p:cNvPr id="185" name="Google Shape;185;p5"/>
          <p:cNvSpPr/>
          <p:nvPr/>
        </p:nvSpPr>
        <p:spPr>
          <a:xfrm>
            <a:off x="6436600" y="3642890"/>
            <a:ext cx="2911150"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___/___/__  ______</a:t>
            </a:r>
            <a:endParaRPr/>
          </a:p>
        </p:txBody>
      </p:sp>
      <p:sp>
        <p:nvSpPr>
          <p:cNvPr id="186" name="Google Shape;186;p5"/>
          <p:cNvSpPr/>
          <p:nvPr/>
        </p:nvSpPr>
        <p:spPr>
          <a:xfrm>
            <a:off x="6996436" y="4173763"/>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87" name="Google Shape;187;p5"/>
          <p:cNvSpPr/>
          <p:nvPr/>
        </p:nvSpPr>
        <p:spPr>
          <a:xfrm>
            <a:off x="6969709" y="4736289"/>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88" name="Google Shape;188;p5"/>
          <p:cNvSpPr/>
          <p:nvPr/>
        </p:nvSpPr>
        <p:spPr>
          <a:xfrm>
            <a:off x="6966429" y="5242800"/>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89" name="Google Shape;189;p5"/>
          <p:cNvSpPr/>
          <p:nvPr/>
        </p:nvSpPr>
        <p:spPr>
          <a:xfrm>
            <a:off x="7020937" y="5694716"/>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90" name="Google Shape;190;p5"/>
          <p:cNvSpPr/>
          <p:nvPr/>
        </p:nvSpPr>
        <p:spPr>
          <a:xfrm>
            <a:off x="6226631" y="117302"/>
            <a:ext cx="4136569" cy="1519218"/>
          </a:xfrm>
          <a:prstGeom prst="wedgeRoundRectCallout">
            <a:avLst>
              <a:gd name="adj1" fmla="val -146118"/>
              <a:gd name="adj2" fmla="val 112493"/>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Note that ‘</a:t>
            </a:r>
            <a:r>
              <a:rPr lang="en-GB" sz="2000" b="1">
                <a:solidFill>
                  <a:schemeClr val="lt1"/>
                </a:solidFill>
                <a:latin typeface="Century Gothic"/>
                <a:ea typeface="Century Gothic"/>
                <a:cs typeface="Century Gothic"/>
                <a:sym typeface="Century Gothic"/>
              </a:rPr>
              <a:t>ss</a:t>
            </a:r>
            <a:r>
              <a:rPr lang="en-GB" sz="2000">
                <a:solidFill>
                  <a:schemeClr val="lt1"/>
                </a:solidFill>
                <a:latin typeface="Century Gothic"/>
                <a:ea typeface="Century Gothic"/>
                <a:cs typeface="Century Gothic"/>
                <a:sym typeface="Century Gothic"/>
              </a:rPr>
              <a:t>’ changes to ‘</a:t>
            </a:r>
            <a:r>
              <a:rPr lang="en-GB" sz="2000" b="1">
                <a:solidFill>
                  <a:schemeClr val="lt1"/>
                </a:solidFill>
                <a:latin typeface="Century Gothic"/>
                <a:ea typeface="Century Gothic"/>
                <a:cs typeface="Century Gothic"/>
                <a:sym typeface="Century Gothic"/>
              </a:rPr>
              <a:t>ß</a:t>
            </a:r>
            <a:r>
              <a:rPr lang="en-GB" sz="2000">
                <a:solidFill>
                  <a:schemeClr val="lt1"/>
                </a:solidFill>
                <a:latin typeface="Century Gothic"/>
                <a:ea typeface="Century Gothic"/>
                <a:cs typeface="Century Gothic"/>
                <a:sym typeface="Century Gothic"/>
              </a:rPr>
              <a:t>’ in the I, you, s/he, it forms because the vowel ‘ei’ before it is long. However, the ‘s’ sound is the same.</a:t>
            </a:r>
            <a:endParaRPr/>
          </a:p>
        </p:txBody>
      </p:sp>
      <p:sp>
        <p:nvSpPr>
          <p:cNvPr id="191" name="Google Shape;191;p5"/>
          <p:cNvSpPr/>
          <p:nvPr/>
        </p:nvSpPr>
        <p:spPr>
          <a:xfrm>
            <a:off x="3540267" y="3049096"/>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a:t>
            </a:r>
            <a:endParaRPr/>
          </a:p>
        </p:txBody>
      </p:sp>
      <p:sp>
        <p:nvSpPr>
          <p:cNvPr id="192" name="Google Shape;192;p5"/>
          <p:cNvSpPr/>
          <p:nvPr/>
        </p:nvSpPr>
        <p:spPr>
          <a:xfrm>
            <a:off x="3022524" y="3568569"/>
            <a:ext cx="2911150"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___/___/__  ______</a:t>
            </a:r>
            <a:endParaRPr/>
          </a:p>
        </p:txBody>
      </p:sp>
      <p:sp>
        <p:nvSpPr>
          <p:cNvPr id="193" name="Google Shape;193;p5"/>
          <p:cNvSpPr/>
          <p:nvPr/>
        </p:nvSpPr>
        <p:spPr>
          <a:xfrm>
            <a:off x="3529690" y="4082834"/>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94" name="Google Shape;194;p5"/>
          <p:cNvSpPr/>
          <p:nvPr/>
        </p:nvSpPr>
        <p:spPr>
          <a:xfrm>
            <a:off x="3217199" y="4658954"/>
            <a:ext cx="2345401"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95" name="Google Shape;195;p5"/>
          <p:cNvSpPr/>
          <p:nvPr/>
        </p:nvSpPr>
        <p:spPr>
          <a:xfrm>
            <a:off x="2918188" y="5221480"/>
            <a:ext cx="2887526"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196" name="Google Shape;196;p5"/>
          <p:cNvSpPr/>
          <p:nvPr/>
        </p:nvSpPr>
        <p:spPr>
          <a:xfrm>
            <a:off x="3466212" y="5727453"/>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
                                          </p:stCondLst>
                                        </p:cTn>
                                        <p:tgtEl>
                                          <p:spTgt spid="17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17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1"/>
                                          </p:stCondLst>
                                        </p:cTn>
                                        <p:tgtEl>
                                          <p:spTgt spid="19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1"/>
                                          </p:stCondLst>
                                        </p:cTn>
                                        <p:tgtEl>
                                          <p:spTgt spid="17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1"/>
                                          </p:stCondLst>
                                        </p:cTn>
                                        <p:tgtEl>
                                          <p:spTgt spid="19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1"/>
                                          </p:stCondLst>
                                        </p:cTn>
                                        <p:tgtEl>
                                          <p:spTgt spid="17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19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1"/>
                                          </p:stCondLst>
                                        </p:cTn>
                                        <p:tgtEl>
                                          <p:spTgt spid="17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1"/>
                                          </p:stCondLst>
                                        </p:cTn>
                                        <p:tgtEl>
                                          <p:spTgt spid="19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1"/>
                                          </p:stCondLst>
                                        </p:cTn>
                                        <p:tgtEl>
                                          <p:spTgt spid="17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1"/>
                                          </p:stCondLst>
                                        </p:cTn>
                                        <p:tgtEl>
                                          <p:spTgt spid="19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1"/>
                                          </p:stCondLst>
                                        </p:cTn>
                                        <p:tgtEl>
                                          <p:spTgt spid="18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1"/>
                                          </p:stCondLst>
                                        </p:cTn>
                                        <p:tgtEl>
                                          <p:spTgt spid="19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8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8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8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8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8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8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1"/>
                                          </p:stCondLst>
                                        </p:cTn>
                                        <p:tgtEl>
                                          <p:spTgt spid="18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1"/>
                                          </p:stCondLst>
                                        </p:cTn>
                                        <p:tgtEl>
                                          <p:spTgt spid="18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1"/>
                                          </p:stCondLst>
                                        </p:cTn>
                                        <p:tgtEl>
                                          <p:spTgt spid="185"/>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1"/>
                                          </p:stCondLst>
                                        </p:cTn>
                                        <p:tgtEl>
                                          <p:spTgt spid="18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1"/>
                                          </p:stCondLst>
                                        </p:cTn>
                                        <p:tgtEl>
                                          <p:spTgt spid="187"/>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1"/>
                                          </p:stCondLst>
                                        </p:cTn>
                                        <p:tgtEl>
                                          <p:spTgt spid="18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1"/>
                                          </p:stCondLst>
                                        </p:cTn>
                                        <p:tgtEl>
                                          <p:spTgt spid="189"/>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1" y="213557"/>
            <a:ext cx="5895976"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Wissen, kennen, können</a:t>
            </a:r>
            <a:endParaRPr/>
          </a:p>
        </p:txBody>
      </p:sp>
      <p:sp>
        <p:nvSpPr>
          <p:cNvPr id="203" name="Google Shape;203;p6"/>
          <p:cNvSpPr/>
          <p:nvPr/>
        </p:nvSpPr>
        <p:spPr>
          <a:xfrm>
            <a:off x="163183" y="3713815"/>
            <a:ext cx="3818267" cy="458284"/>
          </a:xfrm>
          <a:prstGeom prst="roundRect">
            <a:avLst>
              <a:gd name="adj" fmla="val 16667"/>
            </a:avLst>
          </a:prstGeom>
          <a:solidFill>
            <a:schemeClr val="accent6"/>
          </a:solidFill>
          <a:ln w="1270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Ich </a:t>
            </a:r>
            <a:r>
              <a:rPr lang="en-GB" sz="2400" b="1" i="0" u="none" strike="noStrike" cap="none">
                <a:solidFill>
                  <a:srgbClr val="525050"/>
                </a:solidFill>
                <a:latin typeface="Century Gothic"/>
                <a:ea typeface="Century Gothic"/>
                <a:cs typeface="Century Gothic"/>
                <a:sym typeface="Century Gothic"/>
              </a:rPr>
              <a:t>kenne</a:t>
            </a:r>
            <a:r>
              <a:rPr lang="en-GB" sz="2400" b="0" i="0" u="none" strike="noStrike" cap="none">
                <a:solidFill>
                  <a:srgbClr val="525050"/>
                </a:solidFill>
                <a:latin typeface="Century Gothic"/>
                <a:ea typeface="Century Gothic"/>
                <a:cs typeface="Century Gothic"/>
                <a:sym typeface="Century Gothic"/>
              </a:rPr>
              <a:t> Katjas Mutter.</a:t>
            </a:r>
            <a:endParaRPr/>
          </a:p>
        </p:txBody>
      </p:sp>
      <p:sp>
        <p:nvSpPr>
          <p:cNvPr id="204" name="Google Shape;204;p6"/>
          <p:cNvSpPr/>
          <p:nvPr/>
        </p:nvSpPr>
        <p:spPr>
          <a:xfrm>
            <a:off x="163183" y="2110063"/>
            <a:ext cx="7028192" cy="458284"/>
          </a:xfrm>
          <a:prstGeom prst="roundRect">
            <a:avLst>
              <a:gd name="adj" fmla="val 16667"/>
            </a:avLst>
          </a:prstGeom>
          <a:solidFill>
            <a:schemeClr val="accent6"/>
          </a:solidFill>
          <a:ln w="1270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Ich</a:t>
            </a:r>
            <a:r>
              <a:rPr lang="en-GB" sz="1800" b="0" i="0" u="none" strike="noStrike" cap="none">
                <a:solidFill>
                  <a:srgbClr val="525050"/>
                </a:solidFill>
                <a:latin typeface="Century Gothic"/>
                <a:ea typeface="Century Gothic"/>
                <a:cs typeface="Century Gothic"/>
                <a:sym typeface="Century Gothic"/>
              </a:rPr>
              <a:t> </a:t>
            </a:r>
            <a:r>
              <a:rPr lang="en-GB" sz="2400" b="1" i="0" u="none" strike="noStrike" cap="none">
                <a:solidFill>
                  <a:srgbClr val="525050"/>
                </a:solidFill>
                <a:latin typeface="Century Gothic"/>
                <a:ea typeface="Century Gothic"/>
                <a:cs typeface="Century Gothic"/>
                <a:sym typeface="Century Gothic"/>
              </a:rPr>
              <a:t>weiß</a:t>
            </a:r>
            <a:r>
              <a:rPr lang="en-GB" sz="2400" b="0" i="0" u="none" strike="noStrike" cap="none">
                <a:solidFill>
                  <a:srgbClr val="525050"/>
                </a:solidFill>
                <a:latin typeface="Century Gothic"/>
                <a:ea typeface="Century Gothic"/>
                <a:cs typeface="Century Gothic"/>
                <a:sym typeface="Century Gothic"/>
              </a:rPr>
              <a:t>, dass Katjas Mutter aus Polen kommt.</a:t>
            </a:r>
            <a:endParaRPr/>
          </a:p>
        </p:txBody>
      </p:sp>
      <p:sp>
        <p:nvSpPr>
          <p:cNvPr id="205" name="Google Shape;205;p6"/>
          <p:cNvSpPr txBox="1"/>
          <p:nvPr/>
        </p:nvSpPr>
        <p:spPr>
          <a:xfrm>
            <a:off x="163184" y="1137201"/>
            <a:ext cx="1100990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Wissen</a:t>
            </a:r>
            <a:r>
              <a:rPr lang="en-GB" sz="2400" b="0" i="0" u="none" strike="noStrike" cap="none">
                <a:solidFill>
                  <a:srgbClr val="525050"/>
                </a:solidFill>
                <a:latin typeface="Century Gothic"/>
                <a:ea typeface="Century Gothic"/>
                <a:cs typeface="Century Gothic"/>
                <a:sym typeface="Century Gothic"/>
              </a:rPr>
              <a:t> and </a:t>
            </a:r>
            <a:r>
              <a:rPr lang="en-GB" sz="2400" b="1" i="0" u="none" strike="noStrike" cap="none">
                <a:solidFill>
                  <a:srgbClr val="525050"/>
                </a:solidFill>
                <a:latin typeface="Century Gothic"/>
                <a:ea typeface="Century Gothic"/>
                <a:cs typeface="Century Gothic"/>
                <a:sym typeface="Century Gothic"/>
              </a:rPr>
              <a:t>kennen</a:t>
            </a:r>
            <a:r>
              <a:rPr lang="en-GB" sz="2400" b="0" i="0" u="none" strike="noStrike" cap="none">
                <a:solidFill>
                  <a:srgbClr val="525050"/>
                </a:solidFill>
                <a:latin typeface="Century Gothic"/>
                <a:ea typeface="Century Gothic"/>
                <a:cs typeface="Century Gothic"/>
                <a:sym typeface="Century Gothic"/>
              </a:rPr>
              <a:t> both mean ‘to know’, but they are used differently.</a:t>
            </a:r>
            <a:endParaRPr/>
          </a:p>
        </p:txBody>
      </p:sp>
      <p:sp>
        <p:nvSpPr>
          <p:cNvPr id="206" name="Google Shape;206;p6"/>
          <p:cNvSpPr txBox="1"/>
          <p:nvPr/>
        </p:nvSpPr>
        <p:spPr>
          <a:xfrm>
            <a:off x="243611" y="2696751"/>
            <a:ext cx="694776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u="none" strike="noStrike" cap="none">
                <a:solidFill>
                  <a:srgbClr val="525050"/>
                </a:solidFill>
                <a:latin typeface="Century Gothic"/>
                <a:ea typeface="Century Gothic"/>
                <a:cs typeface="Century Gothic"/>
                <a:sym typeface="Century Gothic"/>
              </a:rPr>
              <a:t>I know that Katja’s mum comes from Poland.</a:t>
            </a:r>
            <a:endParaRPr/>
          </a:p>
        </p:txBody>
      </p:sp>
      <p:sp>
        <p:nvSpPr>
          <p:cNvPr id="207" name="Google Shape;207;p6"/>
          <p:cNvSpPr txBox="1"/>
          <p:nvPr/>
        </p:nvSpPr>
        <p:spPr>
          <a:xfrm>
            <a:off x="163184" y="1698161"/>
            <a:ext cx="1100990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Wissen</a:t>
            </a:r>
            <a:r>
              <a:rPr lang="en-GB" sz="2400" b="0" i="0" u="none" strike="noStrike" cap="none">
                <a:solidFill>
                  <a:srgbClr val="525050"/>
                </a:solidFill>
                <a:latin typeface="Century Gothic"/>
                <a:ea typeface="Century Gothic"/>
                <a:cs typeface="Century Gothic"/>
                <a:sym typeface="Century Gothic"/>
              </a:rPr>
              <a:t> means ‘know’ with facts:</a:t>
            </a:r>
            <a:endParaRPr/>
          </a:p>
        </p:txBody>
      </p:sp>
      <p:sp>
        <p:nvSpPr>
          <p:cNvPr id="208" name="Google Shape;208;p6"/>
          <p:cNvSpPr txBox="1"/>
          <p:nvPr/>
        </p:nvSpPr>
        <p:spPr>
          <a:xfrm>
            <a:off x="163183" y="3231944"/>
            <a:ext cx="1100990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Kennen</a:t>
            </a:r>
            <a:r>
              <a:rPr lang="en-GB" sz="2400" b="0" i="0" u="none" strike="noStrike" cap="none">
                <a:solidFill>
                  <a:srgbClr val="525050"/>
                </a:solidFill>
                <a:latin typeface="Century Gothic"/>
                <a:ea typeface="Century Gothic"/>
                <a:cs typeface="Century Gothic"/>
                <a:sym typeface="Century Gothic"/>
              </a:rPr>
              <a:t> means to know someone or be familiar with something:</a:t>
            </a:r>
            <a:endParaRPr/>
          </a:p>
        </p:txBody>
      </p:sp>
      <p:sp>
        <p:nvSpPr>
          <p:cNvPr id="209" name="Google Shape;209;p6"/>
          <p:cNvSpPr txBox="1"/>
          <p:nvPr/>
        </p:nvSpPr>
        <p:spPr>
          <a:xfrm>
            <a:off x="163183" y="4271394"/>
            <a:ext cx="369777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u="none" strike="noStrike" cap="none">
                <a:solidFill>
                  <a:srgbClr val="525050"/>
                </a:solidFill>
                <a:latin typeface="Century Gothic"/>
                <a:ea typeface="Century Gothic"/>
                <a:cs typeface="Century Gothic"/>
                <a:sym typeface="Century Gothic"/>
              </a:rPr>
              <a:t>I know Katja’s mum.</a:t>
            </a:r>
            <a:endParaRPr/>
          </a:p>
        </p:txBody>
      </p:sp>
      <p:sp>
        <p:nvSpPr>
          <p:cNvPr id="210" name="Google Shape;210;p6"/>
          <p:cNvSpPr/>
          <p:nvPr/>
        </p:nvSpPr>
        <p:spPr>
          <a:xfrm>
            <a:off x="7658302" y="1878670"/>
            <a:ext cx="4370514" cy="984799"/>
          </a:xfrm>
          <a:prstGeom prst="wedgeRoundRectCallout">
            <a:avLst>
              <a:gd name="adj1" fmla="val -66558"/>
              <a:gd name="adj2" fmla="val -6591"/>
              <a:gd name="adj3" fmla="val 16667"/>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Wissen</a:t>
            </a:r>
            <a:r>
              <a:rPr lang="en-GB" sz="2000" b="0" i="0" u="none" strike="noStrike" cap="none">
                <a:solidFill>
                  <a:srgbClr val="525050"/>
                </a:solidFill>
                <a:latin typeface="Century Gothic"/>
                <a:ea typeface="Century Gothic"/>
                <a:cs typeface="Century Gothic"/>
                <a:sym typeface="Century Gothic"/>
              </a:rPr>
              <a:t> is often followed by </a:t>
            </a:r>
            <a:r>
              <a:rPr lang="en-GB" sz="2000" b="0" i="1" u="none" strike="noStrike" cap="none">
                <a:solidFill>
                  <a:srgbClr val="525050"/>
                </a:solidFill>
                <a:latin typeface="Century Gothic"/>
                <a:ea typeface="Century Gothic"/>
                <a:cs typeface="Century Gothic"/>
                <a:sym typeface="Century Gothic"/>
              </a:rPr>
              <a:t>dass </a:t>
            </a:r>
            <a:r>
              <a:rPr lang="en-GB" sz="2000" b="0" i="0" u="none" strike="noStrike" cap="none">
                <a:solidFill>
                  <a:srgbClr val="525050"/>
                </a:solidFill>
                <a:latin typeface="Century Gothic"/>
                <a:ea typeface="Century Gothic"/>
                <a:cs typeface="Century Gothic"/>
                <a:sym typeface="Century Gothic"/>
              </a:rPr>
              <a:t>and a Word Order 3 verb clause, i.e., the verb is at the end.</a:t>
            </a:r>
            <a:endParaRPr sz="2000" b="0" i="0" u="none" strike="noStrike" cap="none">
              <a:solidFill>
                <a:srgbClr val="525050"/>
              </a:solidFill>
              <a:latin typeface="Century Gothic"/>
              <a:ea typeface="Century Gothic"/>
              <a:cs typeface="Century Gothic"/>
              <a:sym typeface="Century Gothic"/>
            </a:endParaRPr>
          </a:p>
        </p:txBody>
      </p:sp>
      <p:sp>
        <p:nvSpPr>
          <p:cNvPr id="211" name="Google Shape;211;p6"/>
          <p:cNvSpPr/>
          <p:nvPr/>
        </p:nvSpPr>
        <p:spPr>
          <a:xfrm>
            <a:off x="8928847" y="3634945"/>
            <a:ext cx="2874099" cy="955856"/>
          </a:xfrm>
          <a:prstGeom prst="wedgeRoundRectCallout">
            <a:avLst>
              <a:gd name="adj1" fmla="val -58836"/>
              <a:gd name="adj2" fmla="val 18169"/>
              <a:gd name="adj3" fmla="val 16667"/>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Kennen</a:t>
            </a:r>
            <a:r>
              <a:rPr lang="en-GB" sz="2000" b="0" i="0" u="none" strike="noStrike" cap="none">
                <a:solidFill>
                  <a:srgbClr val="525050"/>
                </a:solidFill>
                <a:latin typeface="Century Gothic"/>
                <a:ea typeface="Century Gothic"/>
                <a:cs typeface="Century Gothic"/>
                <a:sym typeface="Century Gothic"/>
              </a:rPr>
              <a:t> is normally followed by a noun or pronoun.</a:t>
            </a:r>
            <a:endParaRPr/>
          </a:p>
        </p:txBody>
      </p:sp>
      <p:sp>
        <p:nvSpPr>
          <p:cNvPr id="212" name="Google Shape;212;p6"/>
          <p:cNvSpPr/>
          <p:nvPr/>
        </p:nvSpPr>
        <p:spPr>
          <a:xfrm>
            <a:off x="163183" y="5323750"/>
            <a:ext cx="7113917" cy="458284"/>
          </a:xfrm>
          <a:prstGeom prst="roundRect">
            <a:avLst>
              <a:gd name="adj" fmla="val 16667"/>
            </a:avLst>
          </a:prstGeom>
          <a:solidFill>
            <a:schemeClr val="accent6"/>
          </a:solidFill>
          <a:ln w="12700" cap="flat" cmpd="sng">
            <a:solidFill>
              <a:schemeClr val="accent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Katjas Mutter </a:t>
            </a:r>
            <a:r>
              <a:rPr lang="en-GB" sz="2400" b="1" i="0" u="none" strike="noStrike" cap="none">
                <a:solidFill>
                  <a:srgbClr val="525050"/>
                </a:solidFill>
                <a:latin typeface="Century Gothic"/>
                <a:ea typeface="Century Gothic"/>
                <a:cs typeface="Century Gothic"/>
                <a:sym typeface="Century Gothic"/>
              </a:rPr>
              <a:t>kann</a:t>
            </a:r>
            <a:r>
              <a:rPr lang="en-GB" sz="2400" b="0" i="0" u="none" strike="noStrike" cap="none">
                <a:solidFill>
                  <a:srgbClr val="525050"/>
                </a:solidFill>
                <a:latin typeface="Century Gothic"/>
                <a:ea typeface="Century Gothic"/>
                <a:cs typeface="Century Gothic"/>
                <a:sym typeface="Century Gothic"/>
              </a:rPr>
              <a:t> sehr gut Polnisch sprechen.</a:t>
            </a:r>
            <a:endParaRPr/>
          </a:p>
        </p:txBody>
      </p:sp>
      <p:sp>
        <p:nvSpPr>
          <p:cNvPr id="213" name="Google Shape;213;p6"/>
          <p:cNvSpPr txBox="1"/>
          <p:nvPr/>
        </p:nvSpPr>
        <p:spPr>
          <a:xfrm>
            <a:off x="163183" y="4841879"/>
            <a:ext cx="1100990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Können</a:t>
            </a:r>
            <a:r>
              <a:rPr lang="en-GB" sz="2400" b="0" i="0" u="none" strike="noStrike" cap="none">
                <a:solidFill>
                  <a:srgbClr val="525050"/>
                </a:solidFill>
                <a:latin typeface="Century Gothic"/>
                <a:ea typeface="Century Gothic"/>
                <a:cs typeface="Century Gothic"/>
                <a:sym typeface="Century Gothic"/>
              </a:rPr>
              <a:t> means ‘to be able to’:</a:t>
            </a:r>
            <a:endParaRPr/>
          </a:p>
        </p:txBody>
      </p:sp>
      <p:sp>
        <p:nvSpPr>
          <p:cNvPr id="214" name="Google Shape;214;p6"/>
          <p:cNvSpPr txBox="1"/>
          <p:nvPr/>
        </p:nvSpPr>
        <p:spPr>
          <a:xfrm>
            <a:off x="163182" y="5881329"/>
            <a:ext cx="659956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u="none" strike="noStrike" cap="none">
                <a:solidFill>
                  <a:srgbClr val="525050"/>
                </a:solidFill>
                <a:latin typeface="Century Gothic"/>
                <a:ea typeface="Century Gothic"/>
                <a:cs typeface="Century Gothic"/>
                <a:sym typeface="Century Gothic"/>
              </a:rPr>
              <a:t>Katja’s mum can speak very good Polish.</a:t>
            </a:r>
            <a:endParaRPr/>
          </a:p>
        </p:txBody>
      </p:sp>
      <p:sp>
        <p:nvSpPr>
          <p:cNvPr id="215" name="Google Shape;215;p6"/>
          <p:cNvSpPr/>
          <p:nvPr/>
        </p:nvSpPr>
        <p:spPr>
          <a:xfrm>
            <a:off x="7658302" y="4959275"/>
            <a:ext cx="4144645" cy="1300125"/>
          </a:xfrm>
          <a:prstGeom prst="wedgeRoundRectCallout">
            <a:avLst>
              <a:gd name="adj1" fmla="val -58836"/>
              <a:gd name="adj2" fmla="val 18169"/>
              <a:gd name="adj3" fmla="val 16667"/>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Können</a:t>
            </a:r>
            <a:r>
              <a:rPr lang="en-GB" sz="2000" b="0" i="0" u="none" strike="noStrike" cap="none">
                <a:solidFill>
                  <a:srgbClr val="525050"/>
                </a:solidFill>
                <a:latin typeface="Century Gothic"/>
                <a:ea typeface="Century Gothic"/>
                <a:cs typeface="Century Gothic"/>
                <a:sym typeface="Century Gothic"/>
              </a:rPr>
              <a:t> is a modal verb and is  normally used with a 2</a:t>
            </a:r>
            <a:r>
              <a:rPr lang="en-GB" sz="2000" b="0" i="0" u="none" strike="noStrike" cap="none" baseline="30000">
                <a:solidFill>
                  <a:srgbClr val="525050"/>
                </a:solidFill>
                <a:latin typeface="Century Gothic"/>
                <a:ea typeface="Century Gothic"/>
                <a:cs typeface="Century Gothic"/>
                <a:sym typeface="Century Gothic"/>
              </a:rPr>
              <a:t>nd</a:t>
            </a:r>
            <a:r>
              <a:rPr lang="en-GB" sz="2000" b="0" i="0" u="none" strike="noStrike" cap="none">
                <a:solidFill>
                  <a:srgbClr val="525050"/>
                </a:solidFill>
                <a:latin typeface="Century Gothic"/>
                <a:ea typeface="Century Gothic"/>
                <a:cs typeface="Century Gothic"/>
                <a:sym typeface="Century Gothic"/>
              </a:rPr>
              <a:t> verb in the nfinitive, which comes at the end of the sentence.</a:t>
            </a:r>
            <a:endParaRPr/>
          </a:p>
        </p:txBody>
      </p:sp>
      <p:sp>
        <p:nvSpPr>
          <p:cNvPr id="216" name="Google Shape;216;p6"/>
          <p:cNvSpPr/>
          <p:nvPr/>
        </p:nvSpPr>
        <p:spPr>
          <a:xfrm>
            <a:off x="1609725" y="2071360"/>
            <a:ext cx="809625" cy="526096"/>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525050"/>
              </a:solidFill>
              <a:latin typeface="Century Gothic"/>
              <a:ea typeface="Century Gothic"/>
              <a:cs typeface="Century Gothic"/>
              <a:sym typeface="Century Gothic"/>
            </a:endParaRPr>
          </a:p>
        </p:txBody>
      </p:sp>
      <p:sp>
        <p:nvSpPr>
          <p:cNvPr id="217" name="Google Shape;217;p6"/>
          <p:cNvSpPr/>
          <p:nvPr/>
        </p:nvSpPr>
        <p:spPr>
          <a:xfrm>
            <a:off x="5826169" y="2071360"/>
            <a:ext cx="1279481" cy="526096"/>
          </a:xfrm>
          <a:prstGeom prst="ellipse">
            <a:avLst/>
          </a:prstGeom>
          <a:no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525050"/>
              </a:solidFill>
              <a:latin typeface="Century Gothic"/>
              <a:ea typeface="Century Gothic"/>
              <a:cs typeface="Century Gothic"/>
              <a:sym typeface="Century Gothic"/>
            </a:endParaRPr>
          </a:p>
        </p:txBody>
      </p:sp>
      <p:sp>
        <p:nvSpPr>
          <p:cNvPr id="218" name="Google Shape;218;p6"/>
          <p:cNvSpPr/>
          <p:nvPr/>
        </p:nvSpPr>
        <p:spPr>
          <a:xfrm>
            <a:off x="2653340" y="3655198"/>
            <a:ext cx="1207615" cy="526096"/>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525050"/>
              </a:solidFill>
              <a:latin typeface="Century Gothic"/>
              <a:ea typeface="Century Gothic"/>
              <a:cs typeface="Century Gothic"/>
              <a:sym typeface="Century Gothic"/>
            </a:endParaRPr>
          </a:p>
        </p:txBody>
      </p:sp>
      <p:sp>
        <p:nvSpPr>
          <p:cNvPr id="219" name="Google Shape;219;p6"/>
          <p:cNvSpPr/>
          <p:nvPr/>
        </p:nvSpPr>
        <p:spPr>
          <a:xfrm>
            <a:off x="5627174" y="5289844"/>
            <a:ext cx="1564200" cy="526096"/>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525050"/>
              </a:solidFill>
              <a:latin typeface="Century Gothic"/>
              <a:ea typeface="Century Gothic"/>
              <a:cs typeface="Century Gothic"/>
              <a:sym typeface="Century Gothic"/>
            </a:endParaRPr>
          </a:p>
        </p:txBody>
      </p:sp>
      <p:sp>
        <p:nvSpPr>
          <p:cNvPr id="220" name="Google Shape;220;p6"/>
          <p:cNvSpPr/>
          <p:nvPr/>
        </p:nvSpPr>
        <p:spPr>
          <a:xfrm>
            <a:off x="10478942" y="103046"/>
            <a:ext cx="1606378"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Grammatik</a:t>
            </a:r>
            <a:endParaRPr/>
          </a:p>
        </p:txBody>
      </p:sp>
      <p:pic>
        <p:nvPicPr>
          <p:cNvPr id="221" name="Google Shape;221;p6" descr="A picture containing text, accessory, underwear, underpants&#10;&#10;Description automatically generated"/>
          <p:cNvPicPr preferRelativeResize="0"/>
          <p:nvPr/>
        </p:nvPicPr>
        <p:blipFill rotWithShape="1">
          <a:blip r:embed="rId4">
            <a:alphaModFix/>
          </a:blip>
          <a:srcRect/>
          <a:stretch/>
        </p:blipFill>
        <p:spPr>
          <a:xfrm>
            <a:off x="8484468" y="138612"/>
            <a:ext cx="1606378" cy="1037871"/>
          </a:xfrm>
          <a:prstGeom prst="rect">
            <a:avLst/>
          </a:prstGeom>
          <a:noFill/>
          <a:ln>
            <a:noFill/>
          </a:ln>
        </p:spPr>
      </p:pic>
      <p:sp>
        <p:nvSpPr>
          <p:cNvPr id="222" name="Google Shape;222;p6"/>
          <p:cNvSpPr/>
          <p:nvPr/>
        </p:nvSpPr>
        <p:spPr>
          <a:xfrm>
            <a:off x="4443073" y="3621331"/>
            <a:ext cx="4144645" cy="1300125"/>
          </a:xfrm>
          <a:prstGeom prst="wedgeRoundRectCallout">
            <a:avLst>
              <a:gd name="adj1" fmla="val -5887"/>
              <a:gd name="adj2" fmla="val 91810"/>
              <a:gd name="adj3" fmla="val 16667"/>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Where the meaning is clear, the 2</a:t>
            </a:r>
            <a:r>
              <a:rPr lang="en-GB" sz="2000" b="0" i="0" u="none" strike="noStrike" cap="none" baseline="30000">
                <a:solidFill>
                  <a:srgbClr val="525050"/>
                </a:solidFill>
                <a:latin typeface="Century Gothic"/>
                <a:ea typeface="Century Gothic"/>
                <a:cs typeface="Century Gothic"/>
                <a:sym typeface="Century Gothic"/>
              </a:rPr>
              <a:t>nd</a:t>
            </a:r>
            <a:r>
              <a:rPr lang="en-GB" sz="2000" b="0" i="0" u="none" strike="noStrike" cap="none">
                <a:solidFill>
                  <a:srgbClr val="525050"/>
                </a:solidFill>
                <a:latin typeface="Century Gothic"/>
                <a:ea typeface="Century Gothic"/>
                <a:cs typeface="Century Gothic"/>
                <a:sym typeface="Century Gothic"/>
              </a:rPr>
              <a:t> verb can be left out.</a:t>
            </a:r>
            <a:br>
              <a:rPr lang="en-GB" sz="2000" b="0" i="0" u="none" strike="noStrike" cap="none">
                <a:solidFill>
                  <a:srgbClr val="525050"/>
                </a:solidFill>
                <a:latin typeface="Century Gothic"/>
                <a:ea typeface="Century Gothic"/>
                <a:cs typeface="Century Gothic"/>
                <a:sym typeface="Century Gothic"/>
              </a:rPr>
            </a:br>
            <a:r>
              <a:rPr lang="en-GB" sz="2000" b="1" i="0" u="none" strike="noStrike" cap="none">
                <a:solidFill>
                  <a:srgbClr val="525050"/>
                </a:solidFill>
                <a:latin typeface="Century Gothic"/>
                <a:ea typeface="Century Gothic"/>
                <a:cs typeface="Century Gothic"/>
                <a:sym typeface="Century Gothic"/>
              </a:rPr>
              <a:t>Katja kann gut Polnisch.</a:t>
            </a:r>
            <a:br>
              <a:rPr lang="en-GB" sz="2000" b="1" i="0" u="none" strike="noStrike" cap="none">
                <a:solidFill>
                  <a:srgbClr val="525050"/>
                </a:solidFill>
                <a:latin typeface="Century Gothic"/>
                <a:ea typeface="Century Gothic"/>
                <a:cs typeface="Century Gothic"/>
                <a:sym typeface="Century Gothic"/>
              </a:rPr>
            </a:br>
            <a:r>
              <a:rPr lang="en-GB" sz="2000" b="0" i="1" u="none" strike="noStrike" cap="none">
                <a:solidFill>
                  <a:srgbClr val="525050"/>
                </a:solidFill>
                <a:latin typeface="Century Gothic"/>
                <a:ea typeface="Century Gothic"/>
                <a:cs typeface="Century Gothic"/>
                <a:sym typeface="Century Gothic"/>
              </a:rPr>
              <a:t>Katja can speak good Polish.</a:t>
            </a:r>
            <a:endParaRPr/>
          </a:p>
        </p:txBody>
      </p:sp>
      <p:cxnSp>
        <p:nvCxnSpPr>
          <p:cNvPr id="223" name="Google Shape;223;p6"/>
          <p:cNvCxnSpPr/>
          <p:nvPr/>
        </p:nvCxnSpPr>
        <p:spPr>
          <a:xfrm>
            <a:off x="5627174" y="5585166"/>
            <a:ext cx="1564200" cy="0"/>
          </a:xfrm>
          <a:prstGeom prst="straightConnector1">
            <a:avLst/>
          </a:prstGeom>
          <a:noFill/>
          <a:ln w="38100" cap="flat" cmpd="sng">
            <a:solidFill>
              <a:srgbClr val="52505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3"/>
                                        </p:tgtEl>
                                        <p:attrNameLst>
                                          <p:attrName>style.visibility</p:attrName>
                                        </p:attrNameLst>
                                      </p:cBhvr>
                                      <p:to>
                                        <p:strVal val="visible"/>
                                      </p:to>
                                    </p:set>
                                    <p:animEffect transition="in" filter="fade">
                                      <p:cBhvr>
                                        <p:cTn id="65"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1" y="213557"/>
            <a:ext cx="5895976"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Piotr schreibt an Katja</a:t>
            </a:r>
            <a:endParaRPr/>
          </a:p>
        </p:txBody>
      </p:sp>
      <p:graphicFrame>
        <p:nvGraphicFramePr>
          <p:cNvPr id="230" name="Google Shape;230;p7"/>
          <p:cNvGraphicFramePr/>
          <p:nvPr/>
        </p:nvGraphicFramePr>
        <p:xfrm>
          <a:off x="189078" y="2125431"/>
          <a:ext cx="11838775" cy="4075100"/>
        </p:xfrm>
        <a:graphic>
          <a:graphicData uri="http://schemas.openxmlformats.org/drawingml/2006/table">
            <a:tbl>
              <a:tblPr firstRow="1" bandRow="1">
                <a:noFill/>
              </a:tblPr>
              <a:tblGrid>
                <a:gridCol w="11838775">
                  <a:extLst>
                    <a:ext uri="{9D8B030D-6E8A-4147-A177-3AD203B41FA5}">
                      <a16:colId xmlns:a16="http://schemas.microsoft.com/office/drawing/2014/main" val="20000"/>
                    </a:ext>
                  </a:extLst>
                </a:gridCol>
              </a:tblGrid>
              <a:tr h="320850">
                <a:tc>
                  <a:txBody>
                    <a:bodyPr/>
                    <a:lstStyle/>
                    <a:p>
                      <a:pPr marL="0" marR="0" lvl="0" indent="0" algn="l" rtl="0">
                        <a:spcBef>
                          <a:spcPts val="0"/>
                        </a:spcBef>
                        <a:spcAft>
                          <a:spcPts val="0"/>
                        </a:spcAft>
                        <a:buNone/>
                      </a:pPr>
                      <a:r>
                        <a:rPr lang="en-GB" sz="2000" b="0" i="0" u="none" strike="noStrike" cap="none">
                          <a:solidFill>
                            <a:srgbClr val="525050"/>
                          </a:solidFill>
                          <a:latin typeface="Century Gothic"/>
                          <a:ea typeface="Century Gothic"/>
                          <a:cs typeface="Century Gothic"/>
                          <a:sym typeface="Century Gothic"/>
                        </a:rPr>
                        <a:t>       Von: Piotr Nowak &lt;piotr@nowak.pl&gt; </a:t>
                      </a:r>
                      <a:endParaRPr/>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0"/>
                  </a:ext>
                </a:extLst>
              </a:tr>
              <a:tr h="320850">
                <a:tc>
                  <a:txBody>
                    <a:bodyPr/>
                    <a:lstStyle/>
                    <a:p>
                      <a:pPr marL="0" marR="0" lvl="0" indent="0" algn="l" rtl="0">
                        <a:spcBef>
                          <a:spcPts val="0"/>
                        </a:spcBef>
                        <a:spcAft>
                          <a:spcPts val="0"/>
                        </a:spcAft>
                        <a:buNone/>
                      </a:pPr>
                      <a:r>
                        <a:rPr lang="en-GB" sz="2000" b="0" i="0" u="none" strike="noStrike" cap="none">
                          <a:solidFill>
                            <a:srgbClr val="525050"/>
                          </a:solidFill>
                          <a:latin typeface="Century Gothic"/>
                          <a:ea typeface="Century Gothic"/>
                          <a:cs typeface="Century Gothic"/>
                          <a:sym typeface="Century Gothic"/>
                        </a:rPr>
                        <a:t>       An: Katja Nowak &lt;katja@nowak.de&gt; </a:t>
                      </a:r>
                      <a:endParaRPr/>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r h="3282600">
                <a:tc>
                  <a:txBody>
                    <a:bodyPr/>
                    <a:lstStyle/>
                    <a:p>
                      <a:pPr marL="0" marR="0" lvl="0" indent="0" algn="l" rtl="0">
                        <a:spcBef>
                          <a:spcPts val="0"/>
                        </a:spcBef>
                        <a:spcAft>
                          <a:spcPts val="0"/>
                        </a:spcAft>
                        <a:buNone/>
                      </a:pPr>
                      <a:endParaRPr sz="2000"/>
                    </a:p>
                    <a:p>
                      <a:pPr marL="0" marR="0" lvl="0" indent="0" algn="l" rtl="0">
                        <a:spcBef>
                          <a:spcPts val="0"/>
                        </a:spcBef>
                        <a:spcAft>
                          <a:spcPts val="0"/>
                        </a:spcAft>
                        <a:buNone/>
                      </a:pPr>
                      <a:endParaRPr sz="2000"/>
                    </a:p>
                    <a:p>
                      <a:pPr marL="0" marR="0" lvl="0" indent="0" algn="l" rtl="0">
                        <a:spcBef>
                          <a:spcPts val="0"/>
                        </a:spcBef>
                        <a:spcAft>
                          <a:spcPts val="0"/>
                        </a:spcAft>
                        <a:buNone/>
                      </a:pPr>
                      <a:endParaRPr sz="2000"/>
                    </a:p>
                    <a:p>
                      <a:pPr marL="0" marR="0" lvl="0" indent="0" algn="l" rtl="0">
                        <a:spcBef>
                          <a:spcPts val="0"/>
                        </a:spcBef>
                        <a:spcAft>
                          <a:spcPts val="0"/>
                        </a:spcAft>
                        <a:buNone/>
                      </a:pPr>
                      <a:endParaRPr sz="2000"/>
                    </a:p>
                    <a:p>
                      <a:pPr marL="0" marR="0" lvl="0" indent="0" algn="l" rtl="0">
                        <a:spcBef>
                          <a:spcPts val="0"/>
                        </a:spcBef>
                        <a:spcAft>
                          <a:spcPts val="0"/>
                        </a:spcAft>
                        <a:buNone/>
                      </a:pPr>
                      <a:endParaRPr sz="2000"/>
                    </a:p>
                    <a:p>
                      <a:pPr marL="0" marR="0" lvl="0" indent="0" algn="l" rtl="0">
                        <a:spcBef>
                          <a:spcPts val="0"/>
                        </a:spcBef>
                        <a:spcAft>
                          <a:spcPts val="0"/>
                        </a:spcAft>
                        <a:buNone/>
                      </a:pPr>
                      <a:endParaRPr sz="2000"/>
                    </a:p>
                    <a:p>
                      <a:pPr marL="0" marR="0" lvl="0" indent="0" algn="l" rtl="0">
                        <a:spcBef>
                          <a:spcPts val="0"/>
                        </a:spcBef>
                        <a:spcAft>
                          <a:spcPts val="0"/>
                        </a:spcAft>
                        <a:buNone/>
                      </a:pPr>
                      <a:endParaRPr sz="2000"/>
                    </a:p>
                    <a:p>
                      <a:pPr marL="0" marR="0" lvl="0" indent="0" algn="l" rtl="0">
                        <a:spcBef>
                          <a:spcPts val="0"/>
                        </a:spcBef>
                        <a:spcAft>
                          <a:spcPts val="0"/>
                        </a:spcAft>
                        <a:buNone/>
                      </a:pPr>
                      <a:endParaRPr sz="2000"/>
                    </a:p>
                    <a:p>
                      <a:pPr marL="0" marR="0" lvl="0" indent="0" algn="l" rtl="0">
                        <a:spcBef>
                          <a:spcPts val="0"/>
                        </a:spcBef>
                        <a:spcAft>
                          <a:spcPts val="0"/>
                        </a:spcAft>
                        <a:buNone/>
                      </a:pPr>
                      <a:endParaRPr sz="2000"/>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31" name="Google Shape;231;p7"/>
          <p:cNvSpPr txBox="1"/>
          <p:nvPr/>
        </p:nvSpPr>
        <p:spPr>
          <a:xfrm>
            <a:off x="27572" y="995325"/>
            <a:ext cx="8467242"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Katjas Cousin schreibt ihr eine E-Mail. Sein Deutsch ist nicht perfekt. </a:t>
            </a:r>
            <a:br>
              <a:rPr lang="en-GB" sz="2000" b="0" i="0" u="none" strike="noStrike" cap="none">
                <a:solidFill>
                  <a:srgbClr val="525050"/>
                </a:solidFill>
                <a:latin typeface="Century Gothic"/>
                <a:ea typeface="Century Gothic"/>
                <a:cs typeface="Century Gothic"/>
                <a:sym typeface="Century Gothic"/>
              </a:rPr>
            </a:br>
            <a:r>
              <a:rPr lang="en-GB" sz="2400" b="1" i="0" u="none" strike="noStrike" cap="none">
                <a:solidFill>
                  <a:srgbClr val="525050"/>
                </a:solidFill>
                <a:latin typeface="Century Gothic"/>
                <a:ea typeface="Century Gothic"/>
                <a:cs typeface="Century Gothic"/>
                <a:sym typeface="Century Gothic"/>
              </a:rPr>
              <a:t>Sind die Lücken </a:t>
            </a:r>
            <a:r>
              <a:rPr lang="en-GB" sz="2400" b="1" i="0" u="sng" strike="noStrike" cap="none">
                <a:solidFill>
                  <a:srgbClr val="525050"/>
                </a:solidFill>
                <a:latin typeface="Century Gothic"/>
                <a:ea typeface="Century Gothic"/>
                <a:cs typeface="Century Gothic"/>
                <a:sym typeface="Century Gothic"/>
              </a:rPr>
              <a:t>wissen </a:t>
            </a:r>
            <a:r>
              <a:rPr lang="en-GB" sz="2400" b="1" i="0" u="none" strike="noStrike" cap="none">
                <a:solidFill>
                  <a:srgbClr val="525050"/>
                </a:solidFill>
                <a:latin typeface="Century Gothic"/>
                <a:ea typeface="Century Gothic"/>
                <a:cs typeface="Century Gothic"/>
                <a:sym typeface="Century Gothic"/>
              </a:rPr>
              <a:t>oder </a:t>
            </a:r>
            <a:r>
              <a:rPr lang="en-GB" sz="2400" b="1" i="0" u="sng" strike="noStrike" cap="none">
                <a:solidFill>
                  <a:srgbClr val="525050"/>
                </a:solidFill>
                <a:latin typeface="Century Gothic"/>
                <a:ea typeface="Century Gothic"/>
                <a:cs typeface="Century Gothic"/>
                <a:sym typeface="Century Gothic"/>
              </a:rPr>
              <a:t>kennen</a:t>
            </a:r>
            <a:r>
              <a:rPr lang="en-GB" sz="2400" b="1" i="0" u="none" strike="noStrike" cap="none">
                <a:solidFill>
                  <a:srgbClr val="525050"/>
                </a:solidFill>
                <a:latin typeface="Century Gothic"/>
                <a:ea typeface="Century Gothic"/>
                <a:cs typeface="Century Gothic"/>
                <a:sym typeface="Century Gothic"/>
              </a:rPr>
              <a:t>? </a:t>
            </a:r>
            <a:br>
              <a:rPr lang="en-GB" sz="2400" b="1" i="0" u="none" strike="noStrike" cap="none">
                <a:solidFill>
                  <a:srgbClr val="525050"/>
                </a:solidFill>
                <a:latin typeface="Century Gothic"/>
                <a:ea typeface="Century Gothic"/>
                <a:cs typeface="Century Gothic"/>
                <a:sym typeface="Century Gothic"/>
              </a:rPr>
            </a:br>
            <a:r>
              <a:rPr lang="en-GB" sz="2400" b="1" i="0" u="none" strike="noStrike" cap="none">
                <a:solidFill>
                  <a:srgbClr val="525050"/>
                </a:solidFill>
                <a:latin typeface="Century Gothic"/>
                <a:ea typeface="Century Gothic"/>
                <a:cs typeface="Century Gothic"/>
                <a:sym typeface="Century Gothic"/>
              </a:rPr>
              <a:t>Schreib 1-6 und die richtige Verbform.</a:t>
            </a:r>
            <a:endParaRPr sz="2000" b="1" i="0" u="none" strike="noStrike" cap="none">
              <a:solidFill>
                <a:srgbClr val="525050"/>
              </a:solidFill>
              <a:latin typeface="Century Gothic"/>
              <a:ea typeface="Century Gothic"/>
              <a:cs typeface="Century Gothic"/>
              <a:sym typeface="Century Gothic"/>
            </a:endParaRPr>
          </a:p>
        </p:txBody>
      </p:sp>
      <p:sp>
        <p:nvSpPr>
          <p:cNvPr id="232" name="Google Shape;232;p7"/>
          <p:cNvSpPr txBox="1"/>
          <p:nvPr/>
        </p:nvSpPr>
        <p:spPr>
          <a:xfrm>
            <a:off x="161180" y="2975939"/>
            <a:ext cx="11696153"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Liebe Katja, </a:t>
            </a:r>
            <a:endParaRPr/>
          </a:p>
          <a:p>
            <a:pPr marL="0" marR="0" lvl="0" indent="0" algn="l"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Ich   weiß, dass du in Deutschland lebst, während ich in Polen lebe. Du kennst mich also nicht sehr gut, aber das will ich ändern*! Meine Eltern wollen dich auch besser kennenlernen*! Kennst du Warschau? Ich   weiß, dass Warschau eine schöne Stadt ist. Vielleicht kannst du uns nächsten Sommer hier besuchen?  Weißt du aber, dass meine Eltern kein Deutsch sprechen? Ich   weiß, dass Polnisch* keine einfache Sprache ist, aber vielleicht kannst du es lernen? </a:t>
            </a:r>
            <a:endParaRPr/>
          </a:p>
          <a:p>
            <a:pPr marL="0" marR="0" lvl="0" indent="0" algn="l"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Dein Cousin Piotr.</a:t>
            </a:r>
            <a:endParaRPr/>
          </a:p>
        </p:txBody>
      </p:sp>
      <p:sp>
        <p:nvSpPr>
          <p:cNvPr id="233" name="Google Shape;233;p7"/>
          <p:cNvSpPr/>
          <p:nvPr/>
        </p:nvSpPr>
        <p:spPr>
          <a:xfrm>
            <a:off x="647721" y="3677893"/>
            <a:ext cx="882975" cy="248582"/>
          </a:xfrm>
          <a:prstGeom prst="roundRect">
            <a:avLst>
              <a:gd name="adj" fmla="val 16667"/>
            </a:avLst>
          </a:prstGeom>
          <a:solidFill>
            <a:srgbClr val="FFCC00"/>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1</a:t>
            </a:r>
            <a:endParaRPr/>
          </a:p>
        </p:txBody>
      </p:sp>
      <p:sp>
        <p:nvSpPr>
          <p:cNvPr id="234" name="Google Shape;234;p7"/>
          <p:cNvSpPr/>
          <p:nvPr/>
        </p:nvSpPr>
        <p:spPr>
          <a:xfrm>
            <a:off x="8905928" y="3647253"/>
            <a:ext cx="882975" cy="248582"/>
          </a:xfrm>
          <a:prstGeom prst="roundRect">
            <a:avLst>
              <a:gd name="adj" fmla="val 16667"/>
            </a:avLst>
          </a:prstGeom>
          <a:solidFill>
            <a:srgbClr val="FFCC00"/>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2</a:t>
            </a:r>
            <a:endParaRPr/>
          </a:p>
        </p:txBody>
      </p:sp>
      <p:sp>
        <p:nvSpPr>
          <p:cNvPr id="235" name="Google Shape;235;p7"/>
          <p:cNvSpPr/>
          <p:nvPr/>
        </p:nvSpPr>
        <p:spPr>
          <a:xfrm>
            <a:off x="218101" y="4250313"/>
            <a:ext cx="882975" cy="248582"/>
          </a:xfrm>
          <a:prstGeom prst="roundRect">
            <a:avLst>
              <a:gd name="adj" fmla="val 16667"/>
            </a:avLst>
          </a:prstGeom>
          <a:solidFill>
            <a:srgbClr val="FFCC00"/>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3</a:t>
            </a:r>
            <a:endParaRPr/>
          </a:p>
        </p:txBody>
      </p:sp>
      <p:sp>
        <p:nvSpPr>
          <p:cNvPr id="236" name="Google Shape;236;p7"/>
          <p:cNvSpPr/>
          <p:nvPr/>
        </p:nvSpPr>
        <p:spPr>
          <a:xfrm>
            <a:off x="3378218" y="4250654"/>
            <a:ext cx="882975" cy="248582"/>
          </a:xfrm>
          <a:prstGeom prst="roundRect">
            <a:avLst>
              <a:gd name="adj" fmla="val 16667"/>
            </a:avLst>
          </a:prstGeom>
          <a:solidFill>
            <a:srgbClr val="FFCC00"/>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4</a:t>
            </a:r>
            <a:endParaRPr/>
          </a:p>
        </p:txBody>
      </p:sp>
      <p:sp>
        <p:nvSpPr>
          <p:cNvPr id="237" name="Google Shape;237;p7"/>
          <p:cNvSpPr/>
          <p:nvPr/>
        </p:nvSpPr>
        <p:spPr>
          <a:xfrm>
            <a:off x="4468420" y="4568462"/>
            <a:ext cx="882975" cy="248582"/>
          </a:xfrm>
          <a:prstGeom prst="roundRect">
            <a:avLst>
              <a:gd name="adj" fmla="val 16667"/>
            </a:avLst>
          </a:prstGeom>
          <a:solidFill>
            <a:srgbClr val="FFCC00"/>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5</a:t>
            </a:r>
            <a:endParaRPr/>
          </a:p>
        </p:txBody>
      </p:sp>
      <p:sp>
        <p:nvSpPr>
          <p:cNvPr id="238" name="Google Shape;238;p7"/>
          <p:cNvSpPr/>
          <p:nvPr/>
        </p:nvSpPr>
        <p:spPr>
          <a:xfrm>
            <a:off x="647720" y="4886572"/>
            <a:ext cx="882975" cy="248582"/>
          </a:xfrm>
          <a:prstGeom prst="roundRect">
            <a:avLst>
              <a:gd name="adj" fmla="val 16667"/>
            </a:avLst>
          </a:prstGeom>
          <a:solidFill>
            <a:srgbClr val="FFCC00"/>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6</a:t>
            </a:r>
            <a:endParaRPr/>
          </a:p>
        </p:txBody>
      </p:sp>
      <p:sp>
        <p:nvSpPr>
          <p:cNvPr id="239" name="Google Shape;239;p7"/>
          <p:cNvSpPr/>
          <p:nvPr/>
        </p:nvSpPr>
        <p:spPr>
          <a:xfrm>
            <a:off x="9129486" y="1711276"/>
            <a:ext cx="3064148" cy="38756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*ändern – to change </a:t>
            </a:r>
            <a:endParaRPr/>
          </a:p>
        </p:txBody>
      </p:sp>
      <p:sp>
        <p:nvSpPr>
          <p:cNvPr id="240" name="Google Shape;240;p7"/>
          <p:cNvSpPr/>
          <p:nvPr/>
        </p:nvSpPr>
        <p:spPr>
          <a:xfrm>
            <a:off x="11133426" y="88823"/>
            <a:ext cx="963827" cy="387562"/>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grpSp>
        <p:nvGrpSpPr>
          <p:cNvPr id="241" name="Google Shape;241;p7"/>
          <p:cNvGrpSpPr/>
          <p:nvPr/>
        </p:nvGrpSpPr>
        <p:grpSpPr>
          <a:xfrm>
            <a:off x="236694" y="2125431"/>
            <a:ext cx="365074" cy="365074"/>
            <a:chOff x="1244831" y="1852734"/>
            <a:chExt cx="365074" cy="365074"/>
          </a:xfrm>
        </p:grpSpPr>
        <p:sp>
          <p:nvSpPr>
            <p:cNvPr id="242" name="Google Shape;242;p7"/>
            <p:cNvSpPr/>
            <p:nvPr/>
          </p:nvSpPr>
          <p:spPr>
            <a:xfrm>
              <a:off x="1260158" y="1886603"/>
              <a:ext cx="337694" cy="319528"/>
            </a:xfrm>
            <a:prstGeom prst="ellipse">
              <a:avLst/>
            </a:prstGeom>
            <a:solidFill>
              <a:srgbClr val="FFF4E7"/>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pic>
          <p:nvPicPr>
            <p:cNvPr id="243" name="Google Shape;243;p7" descr="User"/>
            <p:cNvPicPr preferRelativeResize="0"/>
            <p:nvPr/>
          </p:nvPicPr>
          <p:blipFill rotWithShape="1">
            <a:blip r:embed="rId4">
              <a:alphaModFix/>
            </a:blip>
            <a:srcRect/>
            <a:stretch/>
          </p:blipFill>
          <p:spPr>
            <a:xfrm>
              <a:off x="1244831" y="1852734"/>
              <a:ext cx="365074" cy="365074"/>
            </a:xfrm>
            <a:prstGeom prst="rect">
              <a:avLst/>
            </a:prstGeom>
            <a:noFill/>
            <a:ln>
              <a:noFill/>
            </a:ln>
          </p:spPr>
        </p:pic>
      </p:grpSp>
      <p:grpSp>
        <p:nvGrpSpPr>
          <p:cNvPr id="244" name="Google Shape;244;p7"/>
          <p:cNvGrpSpPr/>
          <p:nvPr/>
        </p:nvGrpSpPr>
        <p:grpSpPr>
          <a:xfrm>
            <a:off x="243527" y="2579788"/>
            <a:ext cx="365074" cy="365074"/>
            <a:chOff x="1244831" y="1852734"/>
            <a:chExt cx="365074" cy="365074"/>
          </a:xfrm>
        </p:grpSpPr>
        <p:sp>
          <p:nvSpPr>
            <p:cNvPr id="245" name="Google Shape;245;p7"/>
            <p:cNvSpPr/>
            <p:nvPr/>
          </p:nvSpPr>
          <p:spPr>
            <a:xfrm>
              <a:off x="1260158" y="1886603"/>
              <a:ext cx="337694" cy="319528"/>
            </a:xfrm>
            <a:prstGeom prst="ellipse">
              <a:avLst/>
            </a:prstGeom>
            <a:solidFill>
              <a:srgbClr val="FFF4E7"/>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pic>
          <p:nvPicPr>
            <p:cNvPr id="246" name="Google Shape;246;p7" descr="User"/>
            <p:cNvPicPr preferRelativeResize="0"/>
            <p:nvPr/>
          </p:nvPicPr>
          <p:blipFill rotWithShape="1">
            <a:blip r:embed="rId4">
              <a:alphaModFix/>
            </a:blip>
            <a:srcRect/>
            <a:stretch/>
          </p:blipFill>
          <p:spPr>
            <a:xfrm>
              <a:off x="1244831" y="1852734"/>
              <a:ext cx="365074" cy="365074"/>
            </a:xfrm>
            <a:prstGeom prst="rect">
              <a:avLst/>
            </a:prstGeom>
            <a:noFill/>
            <a:ln>
              <a:noFill/>
            </a:ln>
          </p:spPr>
        </p:pic>
      </p:grpSp>
      <p:pic>
        <p:nvPicPr>
          <p:cNvPr id="247" name="Google Shape;247;p7" descr="A cartoon of a child&#10;&#10;Description automatically generated with low confidence"/>
          <p:cNvPicPr preferRelativeResize="0"/>
          <p:nvPr/>
        </p:nvPicPr>
        <p:blipFill rotWithShape="1">
          <a:blip r:embed="rId5">
            <a:alphaModFix/>
          </a:blip>
          <a:srcRect/>
          <a:stretch/>
        </p:blipFill>
        <p:spPr>
          <a:xfrm>
            <a:off x="8132396" y="230096"/>
            <a:ext cx="1340565" cy="1865665"/>
          </a:xfrm>
          <a:prstGeom prst="rect">
            <a:avLst/>
          </a:prstGeom>
          <a:noFill/>
          <a:ln>
            <a:noFill/>
          </a:ln>
        </p:spPr>
      </p:pic>
      <p:sp>
        <p:nvSpPr>
          <p:cNvPr id="248" name="Google Shape;248;p7"/>
          <p:cNvSpPr/>
          <p:nvPr/>
        </p:nvSpPr>
        <p:spPr>
          <a:xfrm>
            <a:off x="6838640" y="5329349"/>
            <a:ext cx="5189217" cy="805665"/>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*kennenlernen – to meet, get to know</a:t>
            </a:r>
            <a:br>
              <a:rPr lang="en-GB" sz="2000" b="0" i="0" u="none" strike="noStrike" cap="none">
                <a:solidFill>
                  <a:schemeClr val="accent6"/>
                </a:solidFill>
                <a:latin typeface="Century Gothic"/>
                <a:ea typeface="Century Gothic"/>
                <a:cs typeface="Century Gothic"/>
                <a:sym typeface="Century Gothic"/>
              </a:rPr>
            </a:br>
            <a:r>
              <a:rPr lang="en-GB" sz="2000" b="0" i="0" u="none" strike="noStrike" cap="none">
                <a:solidFill>
                  <a:schemeClr val="accent6"/>
                </a:solidFill>
                <a:latin typeface="Century Gothic"/>
                <a:ea typeface="Century Gothic"/>
                <a:cs typeface="Century Gothic"/>
                <a:sym typeface="Century Gothic"/>
              </a:rPr>
              <a:t>*Polnisch – Polish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8"/>
          <p:cNvSpPr txBox="1">
            <a:spLocks noGrp="1"/>
          </p:cNvSpPr>
          <p:nvPr>
            <p:ph type="title"/>
          </p:nvPr>
        </p:nvSpPr>
        <p:spPr>
          <a:xfrm>
            <a:off x="-1" y="213557"/>
            <a:ext cx="5721179"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Katja lernt Polnisch</a:t>
            </a:r>
            <a:endParaRPr/>
          </a:p>
        </p:txBody>
      </p:sp>
      <p:sp>
        <p:nvSpPr>
          <p:cNvPr id="255" name="Google Shape;255;p8"/>
          <p:cNvSpPr/>
          <p:nvPr/>
        </p:nvSpPr>
        <p:spPr>
          <a:xfrm>
            <a:off x="11101799" y="99313"/>
            <a:ext cx="944450" cy="39731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hören</a:t>
            </a:r>
            <a:endParaRPr sz="2000" b="0" i="0" u="none" strike="noStrike" cap="none">
              <a:solidFill>
                <a:srgbClr val="3D3C3C"/>
              </a:solidFill>
              <a:latin typeface="Century Gothic"/>
              <a:ea typeface="Century Gothic"/>
              <a:cs typeface="Century Gothic"/>
              <a:sym typeface="Century Gothic"/>
            </a:endParaRPr>
          </a:p>
        </p:txBody>
      </p:sp>
      <p:graphicFrame>
        <p:nvGraphicFramePr>
          <p:cNvPr id="256" name="Google Shape;256;p8"/>
          <p:cNvGraphicFramePr/>
          <p:nvPr/>
        </p:nvGraphicFramePr>
        <p:xfrm>
          <a:off x="118688" y="1601561"/>
          <a:ext cx="11662275" cy="4473675"/>
        </p:xfrm>
        <a:graphic>
          <a:graphicData uri="http://schemas.openxmlformats.org/drawingml/2006/table">
            <a:tbl>
              <a:tblPr>
                <a:noFill/>
              </a:tblPr>
              <a:tblGrid>
                <a:gridCol w="456975">
                  <a:extLst>
                    <a:ext uri="{9D8B030D-6E8A-4147-A177-3AD203B41FA5}">
                      <a16:colId xmlns:a16="http://schemas.microsoft.com/office/drawing/2014/main" val="20000"/>
                    </a:ext>
                  </a:extLst>
                </a:gridCol>
                <a:gridCol w="7893275">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gridCol w="1165725">
                  <a:extLst>
                    <a:ext uri="{9D8B030D-6E8A-4147-A177-3AD203B41FA5}">
                      <a16:colId xmlns:a16="http://schemas.microsoft.com/office/drawing/2014/main" val="20004"/>
                    </a:ext>
                  </a:extLst>
                </a:gridCol>
              </a:tblGrid>
              <a:tr h="497075">
                <a:tc>
                  <a:txBody>
                    <a:bodyPr/>
                    <a:lstStyle/>
                    <a:p>
                      <a:pPr marL="0" marR="0" lvl="0" indent="0" algn="l" rtl="0">
                        <a:spcBef>
                          <a:spcPts val="0"/>
                        </a:spcBef>
                        <a:spcAft>
                          <a:spcPts val="0"/>
                        </a:spcAft>
                        <a:buNone/>
                      </a:pPr>
                      <a:endParaRPr sz="18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entury Gothic"/>
                        <a:buNone/>
                      </a:pPr>
                      <a:r>
                        <a:rPr lang="en-GB" sz="2000" u="none" strike="noStrike" cap="none"/>
                        <a:t>wissen</a:t>
                      </a:r>
                      <a:endParaRPr sz="2000" b="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C00"/>
                    </a:solidFill>
                  </a:tcPr>
                </a:tc>
                <a:tc>
                  <a:txBody>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kennen</a:t>
                      </a:r>
                      <a:endParaRPr sz="2000" b="1">
                        <a:solidFill>
                          <a:schemeClr val="lt1"/>
                        </a:solidFill>
                        <a:latin typeface="Century Gothic"/>
                        <a:ea typeface="Century Gothic"/>
                        <a:cs typeface="Century Gothic"/>
                        <a:sym typeface="Century Gothic"/>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C00"/>
                    </a:solidFill>
                  </a:tcPr>
                </a:tc>
                <a:tc>
                  <a:txBody>
                    <a:bodyPr/>
                    <a:lstStyle/>
                    <a:p>
                      <a:pPr marL="0" marR="0" lvl="0" indent="0" algn="ctr" rtl="0">
                        <a:lnSpc>
                          <a:spcPct val="100000"/>
                        </a:lnSpc>
                        <a:spcBef>
                          <a:spcPts val="0"/>
                        </a:spcBef>
                        <a:spcAft>
                          <a:spcPts val="0"/>
                        </a:spcAft>
                        <a:buClr>
                          <a:schemeClr val="dk1"/>
                        </a:buClr>
                        <a:buSzPts val="2000"/>
                        <a:buFont typeface="Century Gothic"/>
                        <a:buNone/>
                      </a:pPr>
                      <a:r>
                        <a:rPr lang="en-GB" sz="2000"/>
                        <a:t>können</a:t>
                      </a:r>
                      <a:endParaRPr sz="2000" b="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C00"/>
                    </a:solidFill>
                  </a:tcPr>
                </a:tc>
                <a:extLst>
                  <a:ext uri="{0D108BD9-81ED-4DB2-BD59-A6C34878D82A}">
                    <a16:rowId xmlns:a16="http://schemas.microsoft.com/office/drawing/2014/main" val="10000"/>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r>
                        <a:rPr lang="en-GB" sz="2000">
                          <a:solidFill>
                            <a:srgbClr val="525050"/>
                          </a:solidFill>
                        </a:rPr>
                        <a:t>Ihr sollt wissen, dass dieser Kurs nicht einfach ist.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extLst>
                  <a:ext uri="{0D108BD9-81ED-4DB2-BD59-A6C34878D82A}">
                    <a16:rowId xmlns:a16="http://schemas.microsoft.com/office/drawing/2014/main" val="10001"/>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r>
                        <a:rPr lang="en-GB" sz="2000">
                          <a:solidFill>
                            <a:srgbClr val="525050"/>
                          </a:solidFill>
                        </a:rPr>
                        <a:t>Hallo! Ich bin Stefan, und kennst du Tobias?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extLst>
                  <a:ext uri="{0D108BD9-81ED-4DB2-BD59-A6C34878D82A}">
                    <a16:rowId xmlns:a16="http://schemas.microsoft.com/office/drawing/2014/main" val="10002"/>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r>
                        <a:rPr lang="en-GB" sz="2000">
                          <a:solidFill>
                            <a:srgbClr val="525050"/>
                          </a:solidFill>
                        </a:rPr>
                        <a:t>Ich kann diese Wörter gar nicht sagen!</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extLst>
                  <a:ext uri="{0D108BD9-81ED-4DB2-BD59-A6C34878D82A}">
                    <a16:rowId xmlns:a16="http://schemas.microsoft.com/office/drawing/2014/main" val="10003"/>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r>
                        <a:rPr lang="en-GB" sz="2000">
                          <a:solidFill>
                            <a:srgbClr val="525050"/>
                          </a:solidFill>
                        </a:rPr>
                        <a:t>Kannst du dieses Buch lesen?</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extLst>
                  <a:ext uri="{0D108BD9-81ED-4DB2-BD59-A6C34878D82A}">
                    <a16:rowId xmlns:a16="http://schemas.microsoft.com/office/drawing/2014/main" val="10004"/>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r>
                        <a:rPr lang="en-GB" sz="2000">
                          <a:solidFill>
                            <a:srgbClr val="525050"/>
                          </a:solidFill>
                        </a:rPr>
                        <a:t>Ich weiß, dass ich sehr hart arbeite.</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extLst>
                  <a:ext uri="{0D108BD9-81ED-4DB2-BD59-A6C34878D82A}">
                    <a16:rowId xmlns:a16="http://schemas.microsoft.com/office/drawing/2014/main" val="10005"/>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lnSpc>
                          <a:spcPct val="100000"/>
                        </a:lnSpc>
                        <a:spcBef>
                          <a:spcPts val="0"/>
                        </a:spcBef>
                        <a:spcAft>
                          <a:spcPts val="0"/>
                        </a:spcAft>
                        <a:buClr>
                          <a:srgbClr val="525050"/>
                        </a:buClr>
                        <a:buSzPts val="2000"/>
                        <a:buFont typeface="Century Gothic"/>
                        <a:buNone/>
                      </a:pPr>
                      <a:r>
                        <a:rPr lang="en-GB" sz="2000">
                          <a:solidFill>
                            <a:srgbClr val="525050"/>
                          </a:solidFill>
                        </a:rPr>
                        <a:t>Ich kenne viele polnische Sätze.</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extLst>
                  <a:ext uri="{0D108BD9-81ED-4DB2-BD59-A6C34878D82A}">
                    <a16:rowId xmlns:a16="http://schemas.microsoft.com/office/drawing/2014/main" val="10006"/>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lnSpc>
                          <a:spcPct val="100000"/>
                        </a:lnSpc>
                        <a:spcBef>
                          <a:spcPts val="0"/>
                        </a:spcBef>
                        <a:spcAft>
                          <a:spcPts val="0"/>
                        </a:spcAft>
                        <a:buClr>
                          <a:srgbClr val="525050"/>
                        </a:buClr>
                        <a:buSzPts val="2000"/>
                        <a:buFont typeface="Century Gothic"/>
                        <a:buNone/>
                      </a:pPr>
                      <a:r>
                        <a:rPr lang="en-GB" sz="2000">
                          <a:solidFill>
                            <a:srgbClr val="525050"/>
                          </a:solidFill>
                        </a:rPr>
                        <a:t>Kennst du deine polnische Familie?</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4CC"/>
                    </a:solidFill>
                  </a:tcPr>
                </a:tc>
                <a:extLst>
                  <a:ext uri="{0D108BD9-81ED-4DB2-BD59-A6C34878D82A}">
                    <a16:rowId xmlns:a16="http://schemas.microsoft.com/office/drawing/2014/main" val="10007"/>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r>
                        <a:rPr lang="en-GB" sz="2000">
                          <a:solidFill>
                            <a:srgbClr val="525050"/>
                          </a:solidFill>
                        </a:rPr>
                        <a:t>Weißt du, wie ich mein Polnisch schnell verbessere?</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tc>
                  <a:txBody>
                    <a:bodyPr/>
                    <a:lstStyle/>
                    <a:p>
                      <a:pPr marL="0" marR="0" lvl="0" indent="0" algn="l" rtl="0">
                        <a:spcBef>
                          <a:spcPts val="0"/>
                        </a:spcBef>
                        <a:spcAft>
                          <a:spcPts val="0"/>
                        </a:spcAft>
                        <a:buNone/>
                      </a:pPr>
                      <a:endParaRPr sz="2000">
                        <a:solidFill>
                          <a:srgbClr val="7F6600"/>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EF9E9"/>
                    </a:solidFill>
                  </a:tcPr>
                </a:tc>
                <a:extLst>
                  <a:ext uri="{0D108BD9-81ED-4DB2-BD59-A6C34878D82A}">
                    <a16:rowId xmlns:a16="http://schemas.microsoft.com/office/drawing/2014/main" val="10008"/>
                  </a:ext>
                </a:extLst>
              </a:tr>
            </a:tbl>
          </a:graphicData>
        </a:graphic>
      </p:graphicFrame>
      <p:sp>
        <p:nvSpPr>
          <p:cNvPr id="257" name="Google Shape;257;p8" descr="text box hiding answer"/>
          <p:cNvSpPr txBox="1"/>
          <p:nvPr/>
        </p:nvSpPr>
        <p:spPr>
          <a:xfrm>
            <a:off x="581081" y="2195071"/>
            <a:ext cx="7737391" cy="307777"/>
          </a:xfrm>
          <a:prstGeom prst="rect">
            <a:avLst/>
          </a:prstGeom>
          <a:solidFill>
            <a:srgbClr val="FFF4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58" name="Google Shape;258;p8" descr="green checkmark"/>
          <p:cNvPicPr preferRelativeResize="0"/>
          <p:nvPr/>
        </p:nvPicPr>
        <p:blipFill rotWithShape="1">
          <a:blip r:embed="rId4">
            <a:alphaModFix/>
          </a:blip>
          <a:srcRect/>
          <a:stretch/>
        </p:blipFill>
        <p:spPr>
          <a:xfrm>
            <a:off x="8831650" y="2169036"/>
            <a:ext cx="282522" cy="294294"/>
          </a:xfrm>
          <a:prstGeom prst="rect">
            <a:avLst/>
          </a:prstGeom>
          <a:noFill/>
          <a:ln>
            <a:noFill/>
          </a:ln>
        </p:spPr>
      </p:pic>
      <p:sp>
        <p:nvSpPr>
          <p:cNvPr id="259" name="Google Shape;259;p8" descr="text box hiding answer"/>
          <p:cNvSpPr txBox="1"/>
          <p:nvPr/>
        </p:nvSpPr>
        <p:spPr>
          <a:xfrm>
            <a:off x="581081" y="2693408"/>
            <a:ext cx="6910076" cy="307777"/>
          </a:xfrm>
          <a:prstGeom prst="rect">
            <a:avLst/>
          </a:prstGeom>
          <a:solidFill>
            <a:srgbClr val="FEF9E9"/>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60" name="Google Shape;260;p8" descr="green checkmark"/>
          <p:cNvPicPr preferRelativeResize="0"/>
          <p:nvPr/>
        </p:nvPicPr>
        <p:blipFill rotWithShape="1">
          <a:blip r:embed="rId4">
            <a:alphaModFix/>
          </a:blip>
          <a:srcRect/>
          <a:stretch/>
        </p:blipFill>
        <p:spPr>
          <a:xfrm>
            <a:off x="9912186" y="2692523"/>
            <a:ext cx="282522" cy="294294"/>
          </a:xfrm>
          <a:prstGeom prst="rect">
            <a:avLst/>
          </a:prstGeom>
          <a:noFill/>
          <a:ln>
            <a:noFill/>
          </a:ln>
        </p:spPr>
      </p:pic>
      <p:sp>
        <p:nvSpPr>
          <p:cNvPr id="261" name="Google Shape;261;p8" descr="text box hiding answer"/>
          <p:cNvSpPr txBox="1"/>
          <p:nvPr/>
        </p:nvSpPr>
        <p:spPr>
          <a:xfrm>
            <a:off x="556445" y="3184363"/>
            <a:ext cx="5908590" cy="307777"/>
          </a:xfrm>
          <a:prstGeom prst="rect">
            <a:avLst/>
          </a:prstGeom>
          <a:solidFill>
            <a:srgbClr val="FFF4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62" name="Google Shape;262;p8" descr="green checkmark"/>
          <p:cNvPicPr preferRelativeResize="0"/>
          <p:nvPr/>
        </p:nvPicPr>
        <p:blipFill rotWithShape="1">
          <a:blip r:embed="rId4">
            <a:alphaModFix/>
          </a:blip>
          <a:srcRect/>
          <a:stretch/>
        </p:blipFill>
        <p:spPr>
          <a:xfrm>
            <a:off x="11101799" y="3203218"/>
            <a:ext cx="282522" cy="294294"/>
          </a:xfrm>
          <a:prstGeom prst="rect">
            <a:avLst/>
          </a:prstGeom>
          <a:noFill/>
          <a:ln>
            <a:noFill/>
          </a:ln>
        </p:spPr>
      </p:pic>
      <p:sp>
        <p:nvSpPr>
          <p:cNvPr id="263" name="Google Shape;263;p8" descr="text box hiding answer"/>
          <p:cNvSpPr txBox="1"/>
          <p:nvPr/>
        </p:nvSpPr>
        <p:spPr>
          <a:xfrm>
            <a:off x="624044" y="3649587"/>
            <a:ext cx="5008704" cy="307777"/>
          </a:xfrm>
          <a:prstGeom prst="rect">
            <a:avLst/>
          </a:prstGeom>
          <a:solidFill>
            <a:srgbClr val="FEF9E9"/>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64" name="Google Shape;264;p8" descr="green checkmark"/>
          <p:cNvPicPr preferRelativeResize="0"/>
          <p:nvPr/>
        </p:nvPicPr>
        <p:blipFill rotWithShape="1">
          <a:blip r:embed="rId4">
            <a:alphaModFix/>
          </a:blip>
          <a:srcRect/>
          <a:stretch/>
        </p:blipFill>
        <p:spPr>
          <a:xfrm>
            <a:off x="11101799" y="3708752"/>
            <a:ext cx="282522" cy="294294"/>
          </a:xfrm>
          <a:prstGeom prst="rect">
            <a:avLst/>
          </a:prstGeom>
          <a:noFill/>
          <a:ln>
            <a:noFill/>
          </a:ln>
        </p:spPr>
      </p:pic>
      <p:sp>
        <p:nvSpPr>
          <p:cNvPr id="265" name="Google Shape;265;p8" descr="text box hiding answer"/>
          <p:cNvSpPr txBox="1"/>
          <p:nvPr/>
        </p:nvSpPr>
        <p:spPr>
          <a:xfrm>
            <a:off x="571422" y="4215679"/>
            <a:ext cx="5298991" cy="307777"/>
          </a:xfrm>
          <a:prstGeom prst="rect">
            <a:avLst/>
          </a:prstGeom>
          <a:solidFill>
            <a:srgbClr val="FFF4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66" name="Google Shape;266;p8" descr="green checkmark"/>
          <p:cNvPicPr preferRelativeResize="0"/>
          <p:nvPr/>
        </p:nvPicPr>
        <p:blipFill rotWithShape="1">
          <a:blip r:embed="rId4">
            <a:alphaModFix/>
          </a:blip>
          <a:srcRect/>
          <a:stretch/>
        </p:blipFill>
        <p:spPr>
          <a:xfrm>
            <a:off x="8831650" y="4210563"/>
            <a:ext cx="282522" cy="294294"/>
          </a:xfrm>
          <a:prstGeom prst="rect">
            <a:avLst/>
          </a:prstGeom>
          <a:noFill/>
          <a:ln>
            <a:noFill/>
          </a:ln>
        </p:spPr>
      </p:pic>
      <p:sp>
        <p:nvSpPr>
          <p:cNvPr id="267" name="Google Shape;267;p8" descr="text box hiding answer"/>
          <p:cNvSpPr txBox="1"/>
          <p:nvPr/>
        </p:nvSpPr>
        <p:spPr>
          <a:xfrm>
            <a:off x="581081" y="4682928"/>
            <a:ext cx="3983325" cy="307777"/>
          </a:xfrm>
          <a:prstGeom prst="rect">
            <a:avLst/>
          </a:prstGeom>
          <a:solidFill>
            <a:srgbClr val="FEF9E9"/>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68" name="Google Shape;268;p8" descr="green checkmark"/>
          <p:cNvPicPr preferRelativeResize="0"/>
          <p:nvPr/>
        </p:nvPicPr>
        <p:blipFill rotWithShape="1">
          <a:blip r:embed="rId4">
            <a:alphaModFix/>
          </a:blip>
          <a:srcRect/>
          <a:stretch/>
        </p:blipFill>
        <p:spPr>
          <a:xfrm>
            <a:off x="9912186" y="4669163"/>
            <a:ext cx="282522" cy="294294"/>
          </a:xfrm>
          <a:prstGeom prst="rect">
            <a:avLst/>
          </a:prstGeom>
          <a:noFill/>
          <a:ln>
            <a:noFill/>
          </a:ln>
        </p:spPr>
      </p:pic>
      <p:sp>
        <p:nvSpPr>
          <p:cNvPr id="269" name="Google Shape;269;p8" descr="text box hiding answer"/>
          <p:cNvSpPr txBox="1"/>
          <p:nvPr/>
        </p:nvSpPr>
        <p:spPr>
          <a:xfrm>
            <a:off x="610917" y="5209278"/>
            <a:ext cx="4751989" cy="307777"/>
          </a:xfrm>
          <a:prstGeom prst="rect">
            <a:avLst/>
          </a:prstGeom>
          <a:solidFill>
            <a:srgbClr val="FFF4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70" name="Google Shape;270;p8" descr="green checkmark"/>
          <p:cNvPicPr preferRelativeResize="0"/>
          <p:nvPr/>
        </p:nvPicPr>
        <p:blipFill rotWithShape="1">
          <a:blip r:embed="rId4">
            <a:alphaModFix/>
          </a:blip>
          <a:srcRect/>
          <a:stretch/>
        </p:blipFill>
        <p:spPr>
          <a:xfrm>
            <a:off x="9912186" y="5187116"/>
            <a:ext cx="282522" cy="294294"/>
          </a:xfrm>
          <a:prstGeom prst="rect">
            <a:avLst/>
          </a:prstGeom>
          <a:noFill/>
          <a:ln>
            <a:noFill/>
          </a:ln>
        </p:spPr>
      </p:pic>
      <p:sp>
        <p:nvSpPr>
          <p:cNvPr id="271" name="Google Shape;271;p8" descr="text box hiding answer"/>
          <p:cNvSpPr txBox="1"/>
          <p:nvPr/>
        </p:nvSpPr>
        <p:spPr>
          <a:xfrm>
            <a:off x="592311" y="5705088"/>
            <a:ext cx="6469791" cy="307777"/>
          </a:xfrm>
          <a:prstGeom prst="rect">
            <a:avLst/>
          </a:prstGeom>
          <a:solidFill>
            <a:srgbClr val="FEF9E9"/>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525050"/>
              </a:solidFill>
              <a:latin typeface="Century Gothic"/>
              <a:ea typeface="Century Gothic"/>
              <a:cs typeface="Century Gothic"/>
              <a:sym typeface="Century Gothic"/>
            </a:endParaRPr>
          </a:p>
        </p:txBody>
      </p:sp>
      <p:pic>
        <p:nvPicPr>
          <p:cNvPr id="272" name="Google Shape;272;p8" descr="green checkmark"/>
          <p:cNvPicPr preferRelativeResize="0"/>
          <p:nvPr/>
        </p:nvPicPr>
        <p:blipFill rotWithShape="1">
          <a:blip r:embed="rId4">
            <a:alphaModFix/>
          </a:blip>
          <a:srcRect/>
          <a:stretch/>
        </p:blipFill>
        <p:spPr>
          <a:xfrm>
            <a:off x="8831650" y="5667755"/>
            <a:ext cx="282522" cy="294294"/>
          </a:xfrm>
          <a:prstGeom prst="rect">
            <a:avLst/>
          </a:prstGeom>
          <a:noFill/>
          <a:ln>
            <a:noFill/>
          </a:ln>
        </p:spPr>
      </p:pic>
      <p:sp>
        <p:nvSpPr>
          <p:cNvPr id="273" name="Google Shape;273;p8"/>
          <p:cNvSpPr/>
          <p:nvPr/>
        </p:nvSpPr>
        <p:spPr>
          <a:xfrm>
            <a:off x="9603909" y="800911"/>
            <a:ext cx="2292417" cy="67646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2000"/>
              <a:buFont typeface="Century Gothic"/>
              <a:buNone/>
            </a:pPr>
            <a:r>
              <a:rPr lang="en-GB" sz="2000">
                <a:solidFill>
                  <a:schemeClr val="accent6"/>
                </a:solidFill>
                <a:latin typeface="Century Gothic"/>
                <a:ea typeface="Century Gothic"/>
                <a:cs typeface="Century Gothic"/>
                <a:sym typeface="Century Gothic"/>
              </a:rPr>
              <a:t>*</a:t>
            </a:r>
            <a:r>
              <a:rPr lang="en-GB" sz="2000" b="0" i="0" u="none" strike="noStrike" cap="none">
                <a:solidFill>
                  <a:schemeClr val="accent6"/>
                </a:solidFill>
                <a:latin typeface="Century Gothic"/>
                <a:ea typeface="Century Gothic"/>
                <a:cs typeface="Century Gothic"/>
                <a:sym typeface="Century Gothic"/>
              </a:rPr>
              <a:t>Polnisch – Polish</a:t>
            </a:r>
            <a:endParaRPr/>
          </a:p>
          <a:p>
            <a:pPr marL="0" marR="0" lvl="0" indent="0" algn="ctr" rtl="0">
              <a:lnSpc>
                <a:spcPct val="100000"/>
              </a:lnSpc>
              <a:spcBef>
                <a:spcPts val="0"/>
              </a:spcBef>
              <a:spcAft>
                <a:spcPts val="0"/>
              </a:spcAft>
              <a:buClr>
                <a:schemeClr val="accent6"/>
              </a:buClr>
              <a:buSzPts val="2000"/>
              <a:buFont typeface="Century Gothic"/>
              <a:buNone/>
            </a:pPr>
            <a:r>
              <a:rPr lang="en-GB" sz="2000">
                <a:solidFill>
                  <a:schemeClr val="accent6"/>
                </a:solidFill>
                <a:latin typeface="Century Gothic"/>
                <a:ea typeface="Century Gothic"/>
                <a:cs typeface="Century Gothic"/>
                <a:sym typeface="Century Gothic"/>
              </a:rPr>
              <a:t>*hart – hard</a:t>
            </a:r>
            <a:endParaRPr sz="2000" b="0" i="0" u="none" strike="noStrike" cap="none">
              <a:solidFill>
                <a:schemeClr val="accent6"/>
              </a:solidFill>
              <a:latin typeface="Century Gothic"/>
              <a:ea typeface="Century Gothic"/>
              <a:cs typeface="Century Gothic"/>
              <a:sym typeface="Century Gothic"/>
            </a:endParaRPr>
          </a:p>
        </p:txBody>
      </p:sp>
      <p:sp>
        <p:nvSpPr>
          <p:cNvPr id="274" name="Google Shape;274;p8"/>
          <p:cNvSpPr txBox="1"/>
          <p:nvPr/>
        </p:nvSpPr>
        <p:spPr>
          <a:xfrm>
            <a:off x="51089" y="929201"/>
            <a:ext cx="654783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Katja lernt Polnisch* bei einem Abendkurs. </a:t>
            </a:r>
            <a:br>
              <a:rPr lang="en-GB" sz="2400" b="0" i="0" u="none" strike="noStrike" cap="none">
                <a:solidFill>
                  <a:srgbClr val="525050"/>
                </a:solidFill>
                <a:latin typeface="Century Gothic"/>
                <a:ea typeface="Century Gothic"/>
                <a:cs typeface="Century Gothic"/>
                <a:sym typeface="Century Gothic"/>
              </a:rPr>
            </a:br>
            <a:r>
              <a:rPr lang="en-GB" sz="2400" b="1" i="0" u="none" strike="noStrike" cap="none">
                <a:solidFill>
                  <a:srgbClr val="525050"/>
                </a:solidFill>
                <a:latin typeface="Century Gothic"/>
                <a:ea typeface="Century Gothic"/>
                <a:cs typeface="Century Gothic"/>
                <a:sym typeface="Century Gothic"/>
              </a:rPr>
              <a:t>Hör zu. Ist das </a:t>
            </a:r>
            <a:r>
              <a:rPr lang="en-GB" sz="2400" b="1" i="0" u="sng" strike="noStrike" cap="none">
                <a:solidFill>
                  <a:srgbClr val="525050"/>
                </a:solidFill>
                <a:latin typeface="Century Gothic"/>
                <a:ea typeface="Century Gothic"/>
                <a:cs typeface="Century Gothic"/>
                <a:sym typeface="Century Gothic"/>
              </a:rPr>
              <a:t>wissen</a:t>
            </a:r>
            <a:r>
              <a:rPr lang="en-GB" sz="2400" b="0" i="0" u="none" strike="noStrike" cap="none">
                <a:solidFill>
                  <a:srgbClr val="525050"/>
                </a:solidFill>
                <a:latin typeface="Century Gothic"/>
                <a:ea typeface="Century Gothic"/>
                <a:cs typeface="Century Gothic"/>
                <a:sym typeface="Century Gothic"/>
              </a:rPr>
              <a:t>, </a:t>
            </a:r>
            <a:r>
              <a:rPr lang="en-GB" sz="2400" b="1" i="0" u="sng" strike="noStrike" cap="none">
                <a:solidFill>
                  <a:srgbClr val="525050"/>
                </a:solidFill>
                <a:latin typeface="Century Gothic"/>
                <a:ea typeface="Century Gothic"/>
                <a:cs typeface="Century Gothic"/>
                <a:sym typeface="Century Gothic"/>
              </a:rPr>
              <a:t>kennen</a:t>
            </a:r>
            <a:r>
              <a:rPr lang="en-GB" sz="2400" b="0" i="0" u="none" strike="noStrike" cap="none">
                <a:solidFill>
                  <a:srgbClr val="525050"/>
                </a:solidFill>
                <a:latin typeface="Century Gothic"/>
                <a:ea typeface="Century Gothic"/>
                <a:cs typeface="Century Gothic"/>
                <a:sym typeface="Century Gothic"/>
              </a:rPr>
              <a:t> </a:t>
            </a:r>
            <a:r>
              <a:rPr lang="en-GB" sz="2400" b="1" i="0" u="none" strike="noStrike" cap="none">
                <a:solidFill>
                  <a:srgbClr val="525050"/>
                </a:solidFill>
                <a:latin typeface="Century Gothic"/>
                <a:ea typeface="Century Gothic"/>
                <a:cs typeface="Century Gothic"/>
                <a:sym typeface="Century Gothic"/>
              </a:rPr>
              <a:t>oder </a:t>
            </a:r>
            <a:r>
              <a:rPr lang="en-GB" sz="2400" b="1" i="0" u="sng" strike="noStrike" cap="none">
                <a:solidFill>
                  <a:srgbClr val="525050"/>
                </a:solidFill>
                <a:latin typeface="Century Gothic"/>
                <a:ea typeface="Century Gothic"/>
                <a:cs typeface="Century Gothic"/>
                <a:sym typeface="Century Gothic"/>
              </a:rPr>
              <a:t>können</a:t>
            </a:r>
            <a:r>
              <a:rPr lang="en-GB" sz="2400" b="1">
                <a:solidFill>
                  <a:srgbClr val="525050"/>
                </a:solidFill>
                <a:latin typeface="Century Gothic"/>
                <a:ea typeface="Century Gothic"/>
                <a:cs typeface="Century Gothic"/>
                <a:sym typeface="Century Gothic"/>
              </a:rPr>
              <a:t>?</a:t>
            </a:r>
            <a:endParaRPr sz="2400" b="1" i="0" u="none" strike="noStrike" cap="none">
              <a:solidFill>
                <a:srgbClr val="525050"/>
              </a:solidFill>
              <a:latin typeface="Century Gothic"/>
              <a:ea typeface="Century Gothic"/>
              <a:cs typeface="Century Gothic"/>
              <a:sym typeface="Century Gothic"/>
            </a:endParaRPr>
          </a:p>
        </p:txBody>
      </p:sp>
      <p:pic>
        <p:nvPicPr>
          <p:cNvPr id="275" name="Google Shape;275;p8" descr="A picture containing text&#10;&#10;Description automatically generated"/>
          <p:cNvPicPr preferRelativeResize="0"/>
          <p:nvPr/>
        </p:nvPicPr>
        <p:blipFill rotWithShape="1">
          <a:blip r:embed="rId5">
            <a:alphaModFix/>
          </a:blip>
          <a:srcRect/>
          <a:stretch/>
        </p:blipFill>
        <p:spPr>
          <a:xfrm>
            <a:off x="6096000" y="316225"/>
            <a:ext cx="2364218" cy="1761641"/>
          </a:xfrm>
          <a:prstGeom prst="rect">
            <a:avLst/>
          </a:prstGeom>
          <a:noFill/>
          <a:ln>
            <a:noFill/>
          </a:ln>
        </p:spPr>
      </p:pic>
      <p:sp>
        <p:nvSpPr>
          <p:cNvPr id="276" name="Google Shape;276;p8"/>
          <p:cNvSpPr/>
          <p:nvPr/>
        </p:nvSpPr>
        <p:spPr>
          <a:xfrm>
            <a:off x="162523" y="2169036"/>
            <a:ext cx="393922" cy="357939"/>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1</a:t>
            </a:r>
            <a:endParaRPr/>
          </a:p>
        </p:txBody>
      </p:sp>
      <p:sp>
        <p:nvSpPr>
          <p:cNvPr id="277" name="Google Shape;277;p8"/>
          <p:cNvSpPr/>
          <p:nvPr/>
        </p:nvSpPr>
        <p:spPr>
          <a:xfrm>
            <a:off x="162523" y="2641670"/>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2</a:t>
            </a:r>
            <a:endParaRPr/>
          </a:p>
        </p:txBody>
      </p:sp>
      <p:sp>
        <p:nvSpPr>
          <p:cNvPr id="278" name="Google Shape;278;p8"/>
          <p:cNvSpPr/>
          <p:nvPr/>
        </p:nvSpPr>
        <p:spPr>
          <a:xfrm>
            <a:off x="160445" y="3152365"/>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3</a:t>
            </a:r>
            <a:endParaRPr/>
          </a:p>
        </p:txBody>
      </p:sp>
      <p:sp>
        <p:nvSpPr>
          <p:cNvPr id="279" name="Google Shape;279;p8"/>
          <p:cNvSpPr/>
          <p:nvPr/>
        </p:nvSpPr>
        <p:spPr>
          <a:xfrm>
            <a:off x="160445" y="3634528"/>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4</a:t>
            </a:r>
            <a:endParaRPr/>
          </a:p>
        </p:txBody>
      </p:sp>
      <p:sp>
        <p:nvSpPr>
          <p:cNvPr id="280" name="Google Shape;280;p8"/>
          <p:cNvSpPr/>
          <p:nvPr/>
        </p:nvSpPr>
        <p:spPr>
          <a:xfrm>
            <a:off x="160445" y="4152066"/>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5</a:t>
            </a:r>
            <a:endParaRPr/>
          </a:p>
        </p:txBody>
      </p:sp>
      <p:sp>
        <p:nvSpPr>
          <p:cNvPr id="281" name="Google Shape;281;p8"/>
          <p:cNvSpPr/>
          <p:nvPr/>
        </p:nvSpPr>
        <p:spPr>
          <a:xfrm>
            <a:off x="165239" y="4637992"/>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6</a:t>
            </a:r>
            <a:endParaRPr/>
          </a:p>
        </p:txBody>
      </p:sp>
      <p:sp>
        <p:nvSpPr>
          <p:cNvPr id="282" name="Google Shape;282;p8"/>
          <p:cNvSpPr/>
          <p:nvPr/>
        </p:nvSpPr>
        <p:spPr>
          <a:xfrm>
            <a:off x="170639" y="5144359"/>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7</a:t>
            </a:r>
            <a:endParaRPr/>
          </a:p>
        </p:txBody>
      </p:sp>
      <p:sp>
        <p:nvSpPr>
          <p:cNvPr id="283" name="Google Shape;283;p8"/>
          <p:cNvSpPr/>
          <p:nvPr/>
        </p:nvSpPr>
        <p:spPr>
          <a:xfrm>
            <a:off x="160445" y="5631498"/>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8</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6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26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26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26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1"/>
                                          </p:stCondLst>
                                        </p:cTn>
                                        <p:tgtEl>
                                          <p:spTgt spid="26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
                                          </p:stCondLst>
                                        </p:cTn>
                                        <p:tgtEl>
                                          <p:spTgt spid="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title"/>
          </p:nvPr>
        </p:nvSpPr>
        <p:spPr>
          <a:xfrm>
            <a:off x="-1" y="213557"/>
            <a:ext cx="5895976"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Katja schreibt an Mia</a:t>
            </a:r>
            <a:endParaRPr/>
          </a:p>
        </p:txBody>
      </p:sp>
      <p:sp>
        <p:nvSpPr>
          <p:cNvPr id="290" name="Google Shape;290;p9"/>
          <p:cNvSpPr/>
          <p:nvPr/>
        </p:nvSpPr>
        <p:spPr>
          <a:xfrm>
            <a:off x="10440409" y="108873"/>
            <a:ext cx="1606378"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Grammatik</a:t>
            </a:r>
            <a:endParaRPr/>
          </a:p>
        </p:txBody>
      </p:sp>
      <p:sp>
        <p:nvSpPr>
          <p:cNvPr id="291" name="Google Shape;291;p9"/>
          <p:cNvSpPr txBox="1"/>
          <p:nvPr/>
        </p:nvSpPr>
        <p:spPr>
          <a:xfrm>
            <a:off x="118523" y="1071964"/>
            <a:ext cx="1179802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Hallo Mia! Nächsten Sommer werde ich einen Monat bei meiner polnischen Familie in Polen verbringen. Sie können kein Deutsch sprechen...</a:t>
            </a:r>
            <a:endParaRPr sz="2400" b="0" i="0" u="none" strike="noStrike" cap="none">
              <a:solidFill>
                <a:srgbClr val="525050"/>
              </a:solidFill>
              <a:latin typeface="Century Gothic"/>
              <a:ea typeface="Century Gothic"/>
              <a:cs typeface="Century Gothic"/>
              <a:sym typeface="Century Gothic"/>
            </a:endParaRPr>
          </a:p>
        </p:txBody>
      </p:sp>
      <p:sp>
        <p:nvSpPr>
          <p:cNvPr id="292" name="Google Shape;292;p9"/>
          <p:cNvSpPr/>
          <p:nvPr/>
        </p:nvSpPr>
        <p:spPr>
          <a:xfrm>
            <a:off x="8442084" y="3111200"/>
            <a:ext cx="1630016" cy="724350"/>
          </a:xfrm>
          <a:prstGeom prst="roundRect">
            <a:avLst>
              <a:gd name="adj" fmla="val 16667"/>
            </a:avLst>
          </a:prstGeom>
          <a:solidFill>
            <a:srgbClr val="52505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D4"/>
              </a:buClr>
              <a:buSzPts val="2400"/>
              <a:buFont typeface="Century Gothic"/>
              <a:buNone/>
            </a:pPr>
            <a:r>
              <a:rPr lang="en-GB" sz="2400" b="1" i="0" u="none" strike="noStrike" cap="none">
                <a:solidFill>
                  <a:srgbClr val="FFF6D4"/>
                </a:solidFill>
                <a:latin typeface="Century Gothic"/>
                <a:ea typeface="Century Gothic"/>
                <a:cs typeface="Century Gothic"/>
                <a:sym typeface="Century Gothic"/>
              </a:rPr>
              <a:t>Ich weiß</a:t>
            </a:r>
            <a:endParaRPr sz="2400" b="1" i="0" u="none" strike="noStrike" cap="none">
              <a:solidFill>
                <a:srgbClr val="FFF6D4"/>
              </a:solidFill>
              <a:latin typeface="Century Gothic"/>
              <a:ea typeface="Century Gothic"/>
              <a:cs typeface="Century Gothic"/>
              <a:sym typeface="Century Gothic"/>
            </a:endParaRPr>
          </a:p>
        </p:txBody>
      </p:sp>
      <p:sp>
        <p:nvSpPr>
          <p:cNvPr id="293" name="Google Shape;293;p9"/>
          <p:cNvSpPr/>
          <p:nvPr/>
        </p:nvSpPr>
        <p:spPr>
          <a:xfrm>
            <a:off x="9257092" y="2197832"/>
            <a:ext cx="1878954" cy="716560"/>
          </a:xfrm>
          <a:prstGeom prst="roundRect">
            <a:avLst>
              <a:gd name="adj" fmla="val 16667"/>
            </a:avLst>
          </a:prstGeom>
          <a:solidFill>
            <a:srgbClr val="52505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D4"/>
              </a:buClr>
              <a:buSzPts val="2400"/>
              <a:buFont typeface="Century Gothic"/>
              <a:buNone/>
            </a:pPr>
            <a:r>
              <a:rPr lang="en-GB" sz="2400" b="1" i="0" u="none" strike="noStrike" cap="none">
                <a:solidFill>
                  <a:srgbClr val="FFF6D4"/>
                </a:solidFill>
                <a:latin typeface="Century Gothic"/>
                <a:ea typeface="Century Gothic"/>
                <a:cs typeface="Century Gothic"/>
                <a:sym typeface="Century Gothic"/>
              </a:rPr>
              <a:t>Ich kenne</a:t>
            </a:r>
            <a:endParaRPr sz="2400" b="1" i="0" u="none" strike="noStrike" cap="none">
              <a:solidFill>
                <a:srgbClr val="FFF6D4"/>
              </a:solidFill>
              <a:latin typeface="Century Gothic"/>
              <a:ea typeface="Century Gothic"/>
              <a:cs typeface="Century Gothic"/>
              <a:sym typeface="Century Gothic"/>
            </a:endParaRPr>
          </a:p>
        </p:txBody>
      </p:sp>
      <p:sp>
        <p:nvSpPr>
          <p:cNvPr id="294" name="Google Shape;294;p9"/>
          <p:cNvSpPr/>
          <p:nvPr/>
        </p:nvSpPr>
        <p:spPr>
          <a:xfrm>
            <a:off x="10284136" y="3105081"/>
            <a:ext cx="1630016" cy="724350"/>
          </a:xfrm>
          <a:prstGeom prst="roundRect">
            <a:avLst>
              <a:gd name="adj" fmla="val 16667"/>
            </a:avLst>
          </a:prstGeom>
          <a:solidFill>
            <a:srgbClr val="52505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D4"/>
              </a:buClr>
              <a:buSzPts val="2400"/>
              <a:buFont typeface="Century Gothic"/>
              <a:buNone/>
            </a:pPr>
            <a:r>
              <a:rPr lang="en-GB" sz="2400" b="1" i="0" u="none" strike="noStrike" cap="none">
                <a:solidFill>
                  <a:srgbClr val="FFF6D4"/>
                </a:solidFill>
                <a:latin typeface="Century Gothic"/>
                <a:ea typeface="Century Gothic"/>
                <a:cs typeface="Century Gothic"/>
                <a:sym typeface="Century Gothic"/>
              </a:rPr>
              <a:t>Ich kann</a:t>
            </a:r>
            <a:endParaRPr sz="2400" b="1" i="0" u="none" strike="noStrike" cap="none">
              <a:solidFill>
                <a:srgbClr val="FFF6D4"/>
              </a:solidFill>
              <a:latin typeface="Century Gothic"/>
              <a:ea typeface="Century Gothic"/>
              <a:cs typeface="Century Gothic"/>
              <a:sym typeface="Century Gothic"/>
            </a:endParaRPr>
          </a:p>
        </p:txBody>
      </p:sp>
      <p:sp>
        <p:nvSpPr>
          <p:cNvPr id="295" name="Google Shape;295;p9"/>
          <p:cNvSpPr/>
          <p:nvPr/>
        </p:nvSpPr>
        <p:spPr>
          <a:xfrm>
            <a:off x="145601" y="2061630"/>
            <a:ext cx="6657064"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ich verbessere mein Polnisch.</a:t>
            </a:r>
            <a:endParaRPr sz="1800" b="0" i="0" u="none" strike="noStrike" cap="none">
              <a:solidFill>
                <a:srgbClr val="525050"/>
              </a:solidFill>
              <a:latin typeface="Century Gothic"/>
              <a:ea typeface="Century Gothic"/>
              <a:cs typeface="Century Gothic"/>
              <a:sym typeface="Century Gothic"/>
            </a:endParaRPr>
          </a:p>
        </p:txBody>
      </p:sp>
      <p:sp>
        <p:nvSpPr>
          <p:cNvPr id="296" name="Google Shape;296;p9"/>
          <p:cNvSpPr/>
          <p:nvPr/>
        </p:nvSpPr>
        <p:spPr>
          <a:xfrm>
            <a:off x="161180" y="2599133"/>
            <a:ext cx="3384908"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schon einige Wörter.</a:t>
            </a:r>
            <a:endParaRPr sz="1800" b="0" i="0" u="none" strike="noStrike" cap="none">
              <a:solidFill>
                <a:srgbClr val="525050"/>
              </a:solidFill>
              <a:latin typeface="Century Gothic"/>
              <a:ea typeface="Century Gothic"/>
              <a:cs typeface="Century Gothic"/>
              <a:sym typeface="Century Gothic"/>
            </a:endParaRPr>
          </a:p>
        </p:txBody>
      </p:sp>
      <p:sp>
        <p:nvSpPr>
          <p:cNvPr id="297" name="Google Shape;297;p9"/>
          <p:cNvSpPr/>
          <p:nvPr/>
        </p:nvSpPr>
        <p:spPr>
          <a:xfrm>
            <a:off x="161180" y="3136636"/>
            <a:ext cx="6319132"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wie man „Guten Tag“ und „Danke“ sagt.</a:t>
            </a:r>
            <a:endParaRPr sz="1800" b="0" i="0" u="none" strike="noStrike" cap="none">
              <a:solidFill>
                <a:srgbClr val="525050"/>
              </a:solidFill>
              <a:latin typeface="Century Gothic"/>
              <a:ea typeface="Century Gothic"/>
              <a:cs typeface="Century Gothic"/>
              <a:sym typeface="Century Gothic"/>
            </a:endParaRPr>
          </a:p>
        </p:txBody>
      </p:sp>
      <p:sp>
        <p:nvSpPr>
          <p:cNvPr id="298" name="Google Shape;298;p9"/>
          <p:cNvSpPr/>
          <p:nvPr/>
        </p:nvSpPr>
        <p:spPr>
          <a:xfrm>
            <a:off x="161180" y="3674139"/>
            <a:ext cx="3204871"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das ist nicht genug.</a:t>
            </a:r>
            <a:endParaRPr sz="1800" b="0" i="0" u="none" strike="noStrike" cap="none">
              <a:solidFill>
                <a:srgbClr val="525050"/>
              </a:solidFill>
              <a:latin typeface="Century Gothic"/>
              <a:ea typeface="Century Gothic"/>
              <a:cs typeface="Century Gothic"/>
              <a:sym typeface="Century Gothic"/>
            </a:endParaRPr>
          </a:p>
        </p:txBody>
      </p:sp>
      <p:sp>
        <p:nvSpPr>
          <p:cNvPr id="299" name="Google Shape;299;p9"/>
          <p:cNvSpPr/>
          <p:nvPr/>
        </p:nvSpPr>
        <p:spPr>
          <a:xfrm>
            <a:off x="161179" y="5824152"/>
            <a:ext cx="8568483"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Zuzanna. Sie kommt aus Polen und sie wird mir helfen.</a:t>
            </a:r>
            <a:endParaRPr sz="1800" b="0" i="0" u="none" strike="noStrike" cap="none">
              <a:solidFill>
                <a:srgbClr val="525050"/>
              </a:solidFill>
              <a:latin typeface="Century Gothic"/>
              <a:ea typeface="Century Gothic"/>
              <a:cs typeface="Century Gothic"/>
              <a:sym typeface="Century Gothic"/>
            </a:endParaRPr>
          </a:p>
        </p:txBody>
      </p:sp>
      <p:sp>
        <p:nvSpPr>
          <p:cNvPr id="300" name="Google Shape;300;p9"/>
          <p:cNvSpPr/>
          <p:nvPr/>
        </p:nvSpPr>
        <p:spPr>
          <a:xfrm>
            <a:off x="145602" y="4211642"/>
            <a:ext cx="7604496"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alle polnischen Buchstabenkombinationen* nicht.</a:t>
            </a:r>
            <a:endParaRPr sz="1800" b="0" i="0" u="none" strike="noStrike" cap="none">
              <a:solidFill>
                <a:srgbClr val="525050"/>
              </a:solidFill>
              <a:latin typeface="Century Gothic"/>
              <a:ea typeface="Century Gothic"/>
              <a:cs typeface="Century Gothic"/>
              <a:sym typeface="Century Gothic"/>
            </a:endParaRPr>
          </a:p>
        </p:txBody>
      </p:sp>
      <p:sp>
        <p:nvSpPr>
          <p:cNvPr id="301" name="Google Shape;301;p9"/>
          <p:cNvSpPr/>
          <p:nvPr/>
        </p:nvSpPr>
        <p:spPr>
          <a:xfrm>
            <a:off x="145601" y="4749145"/>
            <a:ext cx="4324799" cy="453245"/>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nicht alle Wörter gut sagen.</a:t>
            </a:r>
            <a:endParaRPr sz="1800" b="0" i="0" u="none" strike="noStrike" cap="none">
              <a:solidFill>
                <a:srgbClr val="525050"/>
              </a:solidFill>
              <a:latin typeface="Century Gothic"/>
              <a:ea typeface="Century Gothic"/>
              <a:cs typeface="Century Gothic"/>
              <a:sym typeface="Century Gothic"/>
            </a:endParaRPr>
          </a:p>
        </p:txBody>
      </p:sp>
      <p:sp>
        <p:nvSpPr>
          <p:cNvPr id="302" name="Google Shape;302;p9"/>
          <p:cNvSpPr/>
          <p:nvPr/>
        </p:nvSpPr>
        <p:spPr>
          <a:xfrm>
            <a:off x="161180" y="5286648"/>
            <a:ext cx="4212036"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Übung macht den Meister.</a:t>
            </a:r>
            <a:endParaRPr sz="1800" b="0" i="0" u="none" strike="noStrike" cap="none">
              <a:solidFill>
                <a:srgbClr val="525050"/>
              </a:solidFill>
              <a:latin typeface="Century Gothic"/>
              <a:ea typeface="Century Gothic"/>
              <a:cs typeface="Century Gothic"/>
              <a:sym typeface="Century Gothic"/>
            </a:endParaRPr>
          </a:p>
        </p:txBody>
      </p:sp>
      <p:sp>
        <p:nvSpPr>
          <p:cNvPr id="303" name="Google Shape;303;p9"/>
          <p:cNvSpPr/>
          <p:nvPr/>
        </p:nvSpPr>
        <p:spPr>
          <a:xfrm>
            <a:off x="167949" y="2007234"/>
            <a:ext cx="7117560" cy="548878"/>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weiß</a:t>
            </a:r>
            <a:r>
              <a:rPr lang="en-GB" sz="2400" b="0" i="0" u="none" strike="noStrike" cap="none">
                <a:solidFill>
                  <a:srgbClr val="525050"/>
                </a:solidFill>
                <a:latin typeface="Century Gothic"/>
                <a:ea typeface="Century Gothic"/>
                <a:cs typeface="Century Gothic"/>
                <a:sym typeface="Century Gothic"/>
              </a:rPr>
              <a:t>, dass ich mein Polnisch* </a:t>
            </a:r>
            <a:r>
              <a:rPr lang="en-GB" sz="2400" b="0" i="1" u="none" strike="noStrike" cap="none">
                <a:solidFill>
                  <a:srgbClr val="525050"/>
                </a:solidFill>
                <a:latin typeface="Century Gothic"/>
                <a:ea typeface="Century Gothic"/>
                <a:cs typeface="Century Gothic"/>
                <a:sym typeface="Century Gothic"/>
              </a:rPr>
              <a:t>verbessere</a:t>
            </a:r>
            <a:r>
              <a:rPr lang="en-GB" sz="2400" b="0" i="0" u="none" strike="noStrike" cap="none">
                <a:solidFill>
                  <a:srgbClr val="525050"/>
                </a:solidFill>
                <a:latin typeface="Century Gothic"/>
                <a:ea typeface="Century Gothic"/>
                <a:cs typeface="Century Gothic"/>
                <a:sym typeface="Century Gothic"/>
              </a:rPr>
              <a:t>.</a:t>
            </a:r>
            <a:endParaRPr sz="1800" b="0" i="0" u="none" strike="noStrike" cap="none">
              <a:solidFill>
                <a:srgbClr val="525050"/>
              </a:solidFill>
              <a:latin typeface="Century Gothic"/>
              <a:ea typeface="Century Gothic"/>
              <a:cs typeface="Century Gothic"/>
              <a:sym typeface="Century Gothic"/>
            </a:endParaRPr>
          </a:p>
        </p:txBody>
      </p:sp>
      <p:sp>
        <p:nvSpPr>
          <p:cNvPr id="304" name="Google Shape;304;p9"/>
          <p:cNvSpPr/>
          <p:nvPr/>
        </p:nvSpPr>
        <p:spPr>
          <a:xfrm>
            <a:off x="150229" y="2608721"/>
            <a:ext cx="5046441"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kenne </a:t>
            </a:r>
            <a:r>
              <a:rPr lang="en-GB" sz="2400" b="0" i="0" u="none" strike="noStrike" cap="none">
                <a:solidFill>
                  <a:srgbClr val="525050"/>
                </a:solidFill>
                <a:latin typeface="Century Gothic"/>
                <a:ea typeface="Century Gothic"/>
                <a:cs typeface="Century Gothic"/>
                <a:sym typeface="Century Gothic"/>
              </a:rPr>
              <a:t>schon einige Wörter.</a:t>
            </a:r>
            <a:endParaRPr sz="1800" b="0" i="0" u="none" strike="noStrike" cap="none">
              <a:solidFill>
                <a:srgbClr val="525050"/>
              </a:solidFill>
              <a:latin typeface="Century Gothic"/>
              <a:ea typeface="Century Gothic"/>
              <a:cs typeface="Century Gothic"/>
              <a:sym typeface="Century Gothic"/>
            </a:endParaRPr>
          </a:p>
        </p:txBody>
      </p:sp>
      <p:sp>
        <p:nvSpPr>
          <p:cNvPr id="305" name="Google Shape;305;p9"/>
          <p:cNvSpPr/>
          <p:nvPr/>
        </p:nvSpPr>
        <p:spPr>
          <a:xfrm>
            <a:off x="150229" y="3146224"/>
            <a:ext cx="7748752"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weiß</a:t>
            </a:r>
            <a:r>
              <a:rPr lang="en-GB" sz="2400" i="0" u="none" strike="noStrike" cap="none">
                <a:solidFill>
                  <a:srgbClr val="525050"/>
                </a:solidFill>
                <a:latin typeface="Century Gothic"/>
                <a:ea typeface="Century Gothic"/>
                <a:cs typeface="Century Gothic"/>
                <a:sym typeface="Century Gothic"/>
              </a:rPr>
              <a:t>,</a:t>
            </a:r>
            <a:r>
              <a:rPr lang="en-GB" sz="2400" b="1" i="0" u="none" strike="noStrike" cap="none">
                <a:solidFill>
                  <a:srgbClr val="525050"/>
                </a:solidFill>
                <a:latin typeface="Century Gothic"/>
                <a:ea typeface="Century Gothic"/>
                <a:cs typeface="Century Gothic"/>
                <a:sym typeface="Century Gothic"/>
              </a:rPr>
              <a:t> </a:t>
            </a:r>
            <a:r>
              <a:rPr lang="en-GB" sz="2400" b="0" i="0" u="none" strike="noStrike" cap="none">
                <a:solidFill>
                  <a:srgbClr val="525050"/>
                </a:solidFill>
                <a:latin typeface="Century Gothic"/>
                <a:ea typeface="Century Gothic"/>
                <a:cs typeface="Century Gothic"/>
                <a:sym typeface="Century Gothic"/>
              </a:rPr>
              <a:t>wie man „Guten Tag“ und „Danke“ sagt.</a:t>
            </a:r>
            <a:endParaRPr sz="1800" b="0" i="0" u="none" strike="noStrike" cap="none">
              <a:solidFill>
                <a:srgbClr val="525050"/>
              </a:solidFill>
              <a:latin typeface="Century Gothic"/>
              <a:ea typeface="Century Gothic"/>
              <a:cs typeface="Century Gothic"/>
              <a:sym typeface="Century Gothic"/>
            </a:endParaRPr>
          </a:p>
        </p:txBody>
      </p:sp>
      <p:sp>
        <p:nvSpPr>
          <p:cNvPr id="306" name="Google Shape;306;p9"/>
          <p:cNvSpPr/>
          <p:nvPr/>
        </p:nvSpPr>
        <p:spPr>
          <a:xfrm>
            <a:off x="134650" y="3674138"/>
            <a:ext cx="5462752"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weiß</a:t>
            </a:r>
            <a:r>
              <a:rPr lang="en-GB" sz="2400" i="0" u="none" strike="noStrike" cap="none">
                <a:solidFill>
                  <a:srgbClr val="525050"/>
                </a:solidFill>
                <a:latin typeface="Century Gothic"/>
                <a:ea typeface="Century Gothic"/>
                <a:cs typeface="Century Gothic"/>
                <a:sym typeface="Century Gothic"/>
              </a:rPr>
              <a:t>,</a:t>
            </a:r>
            <a:r>
              <a:rPr lang="en-GB" sz="2400" b="1" i="0" u="none" strike="noStrike" cap="none">
                <a:solidFill>
                  <a:srgbClr val="525050"/>
                </a:solidFill>
                <a:latin typeface="Century Gothic"/>
                <a:ea typeface="Century Gothic"/>
                <a:cs typeface="Century Gothic"/>
                <a:sym typeface="Century Gothic"/>
              </a:rPr>
              <a:t> </a:t>
            </a:r>
            <a:r>
              <a:rPr lang="en-GB" sz="2400" b="0" i="0" u="none" strike="noStrike" cap="none">
                <a:solidFill>
                  <a:srgbClr val="525050"/>
                </a:solidFill>
                <a:latin typeface="Century Gothic"/>
                <a:ea typeface="Century Gothic"/>
                <a:cs typeface="Century Gothic"/>
                <a:sym typeface="Century Gothic"/>
              </a:rPr>
              <a:t>dass das nicht genug </a:t>
            </a:r>
            <a:r>
              <a:rPr lang="en-GB" sz="2400" b="0" i="1" u="none" strike="noStrike" cap="none">
                <a:solidFill>
                  <a:srgbClr val="525050"/>
                </a:solidFill>
                <a:latin typeface="Century Gothic"/>
                <a:ea typeface="Century Gothic"/>
                <a:cs typeface="Century Gothic"/>
                <a:sym typeface="Century Gothic"/>
              </a:rPr>
              <a:t>ist</a:t>
            </a:r>
            <a:r>
              <a:rPr lang="en-GB" sz="2400" b="0" i="0" u="none" strike="noStrike" cap="none">
                <a:solidFill>
                  <a:srgbClr val="525050"/>
                </a:solidFill>
                <a:latin typeface="Century Gothic"/>
                <a:ea typeface="Century Gothic"/>
                <a:cs typeface="Century Gothic"/>
                <a:sym typeface="Century Gothic"/>
              </a:rPr>
              <a:t>.</a:t>
            </a:r>
            <a:endParaRPr sz="1800" b="0" i="0" u="none" strike="noStrike" cap="none">
              <a:solidFill>
                <a:srgbClr val="525050"/>
              </a:solidFill>
              <a:latin typeface="Century Gothic"/>
              <a:ea typeface="Century Gothic"/>
              <a:cs typeface="Century Gothic"/>
              <a:sym typeface="Century Gothic"/>
            </a:endParaRPr>
          </a:p>
        </p:txBody>
      </p:sp>
      <p:sp>
        <p:nvSpPr>
          <p:cNvPr id="307" name="Google Shape;307;p9"/>
          <p:cNvSpPr/>
          <p:nvPr/>
        </p:nvSpPr>
        <p:spPr>
          <a:xfrm>
            <a:off x="161180" y="4219669"/>
            <a:ext cx="9158233"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kenne </a:t>
            </a:r>
            <a:r>
              <a:rPr lang="en-GB" sz="2400" b="0" i="0" u="none" strike="noStrike" cap="none">
                <a:solidFill>
                  <a:srgbClr val="525050"/>
                </a:solidFill>
                <a:latin typeface="Century Gothic"/>
                <a:ea typeface="Century Gothic"/>
                <a:cs typeface="Century Gothic"/>
                <a:sym typeface="Century Gothic"/>
              </a:rPr>
              <a:t>alle polnischen Buchstabenkombinationen* nicht.</a:t>
            </a:r>
            <a:endParaRPr sz="1800" b="0" i="0" u="none" strike="noStrike" cap="none">
              <a:solidFill>
                <a:srgbClr val="525050"/>
              </a:solidFill>
              <a:latin typeface="Century Gothic"/>
              <a:ea typeface="Century Gothic"/>
              <a:cs typeface="Century Gothic"/>
              <a:sym typeface="Century Gothic"/>
            </a:endParaRPr>
          </a:p>
        </p:txBody>
      </p:sp>
      <p:sp>
        <p:nvSpPr>
          <p:cNvPr id="308" name="Google Shape;308;p9"/>
          <p:cNvSpPr/>
          <p:nvPr/>
        </p:nvSpPr>
        <p:spPr>
          <a:xfrm>
            <a:off x="167949" y="4736367"/>
            <a:ext cx="7117560"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kann </a:t>
            </a:r>
            <a:r>
              <a:rPr lang="en-GB" sz="2400" b="0" i="0" u="none" strike="noStrike" cap="none">
                <a:solidFill>
                  <a:srgbClr val="525050"/>
                </a:solidFill>
                <a:latin typeface="Century Gothic"/>
                <a:ea typeface="Century Gothic"/>
                <a:cs typeface="Century Gothic"/>
                <a:sym typeface="Century Gothic"/>
              </a:rPr>
              <a:t>nicht alle Wörter gut sagen.</a:t>
            </a:r>
            <a:endParaRPr sz="1800" b="0" i="0" u="none" strike="noStrike" cap="none">
              <a:solidFill>
                <a:srgbClr val="525050"/>
              </a:solidFill>
              <a:latin typeface="Century Gothic"/>
              <a:ea typeface="Century Gothic"/>
              <a:cs typeface="Century Gothic"/>
              <a:sym typeface="Century Gothic"/>
            </a:endParaRPr>
          </a:p>
        </p:txBody>
      </p:sp>
      <p:sp>
        <p:nvSpPr>
          <p:cNvPr id="309" name="Google Shape;309;p9"/>
          <p:cNvSpPr/>
          <p:nvPr/>
        </p:nvSpPr>
        <p:spPr>
          <a:xfrm>
            <a:off x="121709" y="5282340"/>
            <a:ext cx="6489085"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weiß</a:t>
            </a:r>
            <a:r>
              <a:rPr lang="en-GB" sz="2400" b="0" i="0" u="none" strike="noStrike" cap="none">
                <a:solidFill>
                  <a:srgbClr val="525050"/>
                </a:solidFill>
                <a:latin typeface="Century Gothic"/>
                <a:ea typeface="Century Gothic"/>
                <a:cs typeface="Century Gothic"/>
                <a:sym typeface="Century Gothic"/>
              </a:rPr>
              <a:t>, dass Übung den Meister </a:t>
            </a:r>
            <a:r>
              <a:rPr lang="en-GB" sz="2400" b="0" i="1" u="none" strike="noStrike" cap="none">
                <a:solidFill>
                  <a:srgbClr val="525050"/>
                </a:solidFill>
                <a:latin typeface="Century Gothic"/>
                <a:ea typeface="Century Gothic"/>
                <a:cs typeface="Century Gothic"/>
                <a:sym typeface="Century Gothic"/>
              </a:rPr>
              <a:t>macht</a:t>
            </a:r>
            <a:r>
              <a:rPr lang="en-GB" sz="2400" b="0" i="0" u="none" strike="noStrike" cap="none">
                <a:solidFill>
                  <a:srgbClr val="525050"/>
                </a:solidFill>
                <a:latin typeface="Century Gothic"/>
                <a:ea typeface="Century Gothic"/>
                <a:cs typeface="Century Gothic"/>
                <a:sym typeface="Century Gothic"/>
              </a:rPr>
              <a:t>.</a:t>
            </a:r>
            <a:endParaRPr sz="1800" b="0" i="0" u="none" strike="noStrike" cap="none">
              <a:solidFill>
                <a:srgbClr val="525050"/>
              </a:solidFill>
              <a:latin typeface="Century Gothic"/>
              <a:ea typeface="Century Gothic"/>
              <a:cs typeface="Century Gothic"/>
              <a:sym typeface="Century Gothic"/>
            </a:endParaRPr>
          </a:p>
        </p:txBody>
      </p:sp>
      <p:sp>
        <p:nvSpPr>
          <p:cNvPr id="310" name="Google Shape;310;p9"/>
          <p:cNvSpPr/>
          <p:nvPr/>
        </p:nvSpPr>
        <p:spPr>
          <a:xfrm>
            <a:off x="167949" y="5814971"/>
            <a:ext cx="9710051" cy="478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Ich kenne </a:t>
            </a:r>
            <a:r>
              <a:rPr lang="en-GB" sz="2400" b="0" i="0" u="none" strike="noStrike" cap="none">
                <a:solidFill>
                  <a:srgbClr val="525050"/>
                </a:solidFill>
                <a:latin typeface="Century Gothic"/>
                <a:ea typeface="Century Gothic"/>
                <a:cs typeface="Century Gothic"/>
                <a:sym typeface="Century Gothic"/>
              </a:rPr>
              <a:t>Zuzanna. Sie kommt aus Polen und sie wird mir helfen.</a:t>
            </a:r>
            <a:endParaRPr sz="1800" b="0" i="0" u="none" strike="noStrike" cap="none">
              <a:solidFill>
                <a:srgbClr val="525050"/>
              </a:solidFill>
              <a:latin typeface="Century Gothic"/>
              <a:ea typeface="Century Gothic"/>
              <a:cs typeface="Century Gothic"/>
              <a:sym typeface="Century Gothic"/>
            </a:endParaRPr>
          </a:p>
        </p:txBody>
      </p:sp>
      <p:sp>
        <p:nvSpPr>
          <p:cNvPr id="311" name="Google Shape;311;p9"/>
          <p:cNvSpPr/>
          <p:nvPr/>
        </p:nvSpPr>
        <p:spPr>
          <a:xfrm>
            <a:off x="6956855" y="294040"/>
            <a:ext cx="3046209" cy="653057"/>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*Polnisch – Polish</a:t>
            </a:r>
            <a:endParaRPr/>
          </a:p>
          <a:p>
            <a:pPr marL="0" marR="0" lvl="0" indent="0" algn="ctr"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der Buchstabe – letter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9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29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29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1"/>
          <p:cNvSpPr txBox="1">
            <a:spLocks noGrp="1"/>
          </p:cNvSpPr>
          <p:nvPr>
            <p:ph type="title"/>
          </p:nvPr>
        </p:nvSpPr>
        <p:spPr>
          <a:xfrm>
            <a:off x="-1" y="213557"/>
            <a:ext cx="7697973"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Weißt du das? Kennst du ihn/sie?</a:t>
            </a:r>
            <a:endParaRPr/>
          </a:p>
        </p:txBody>
      </p:sp>
      <p:pic>
        <p:nvPicPr>
          <p:cNvPr id="337" name="Google Shape;337;p11" descr="Free vector graphics of Germany"/>
          <p:cNvPicPr preferRelativeResize="0"/>
          <p:nvPr/>
        </p:nvPicPr>
        <p:blipFill rotWithShape="1">
          <a:blip r:embed="rId4">
            <a:alphaModFix/>
          </a:blip>
          <a:srcRect/>
          <a:stretch/>
        </p:blipFill>
        <p:spPr>
          <a:xfrm>
            <a:off x="10277675" y="2084627"/>
            <a:ext cx="907515" cy="1420459"/>
          </a:xfrm>
          <a:prstGeom prst="rect">
            <a:avLst/>
          </a:prstGeom>
          <a:noFill/>
          <a:ln>
            <a:noFill/>
          </a:ln>
        </p:spPr>
      </p:pic>
      <p:pic>
        <p:nvPicPr>
          <p:cNvPr id="338" name="Google Shape;338;p11" descr="Free vector graphics of Girl"/>
          <p:cNvPicPr preferRelativeResize="0"/>
          <p:nvPr/>
        </p:nvPicPr>
        <p:blipFill rotWithShape="1">
          <a:blip r:embed="rId5">
            <a:alphaModFix/>
          </a:blip>
          <a:srcRect/>
          <a:stretch/>
        </p:blipFill>
        <p:spPr>
          <a:xfrm>
            <a:off x="10422730" y="1940839"/>
            <a:ext cx="485672" cy="971343"/>
          </a:xfrm>
          <a:prstGeom prst="rect">
            <a:avLst/>
          </a:prstGeom>
          <a:noFill/>
          <a:ln>
            <a:noFill/>
          </a:ln>
        </p:spPr>
      </p:pic>
      <p:sp>
        <p:nvSpPr>
          <p:cNvPr id="339" name="Google Shape;339;p11"/>
          <p:cNvSpPr txBox="1"/>
          <p:nvPr/>
        </p:nvSpPr>
        <p:spPr>
          <a:xfrm>
            <a:off x="9556224" y="3505086"/>
            <a:ext cx="256906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eine Deutsche?</a:t>
            </a:r>
            <a:endParaRPr/>
          </a:p>
        </p:txBody>
      </p:sp>
      <p:pic>
        <p:nvPicPr>
          <p:cNvPr id="340" name="Google Shape;340;p11" descr="Free vector graphics of America"/>
          <p:cNvPicPr preferRelativeResize="0"/>
          <p:nvPr/>
        </p:nvPicPr>
        <p:blipFill rotWithShape="1">
          <a:blip r:embed="rId6">
            <a:alphaModFix/>
          </a:blip>
          <a:srcRect/>
          <a:stretch/>
        </p:blipFill>
        <p:spPr>
          <a:xfrm>
            <a:off x="3685077" y="4193423"/>
            <a:ext cx="2095549" cy="1290073"/>
          </a:xfrm>
          <a:prstGeom prst="rect">
            <a:avLst/>
          </a:prstGeom>
          <a:noFill/>
          <a:ln>
            <a:noFill/>
          </a:ln>
        </p:spPr>
      </p:pic>
      <p:sp>
        <p:nvSpPr>
          <p:cNvPr id="341" name="Google Shape;341;p11"/>
          <p:cNvSpPr txBox="1"/>
          <p:nvPr/>
        </p:nvSpPr>
        <p:spPr>
          <a:xfrm>
            <a:off x="3963737" y="5684810"/>
            <a:ext cx="19213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entury Gothic"/>
                <a:ea typeface="Century Gothic"/>
                <a:cs typeface="Century Gothic"/>
                <a:sym typeface="Century Gothic"/>
              </a:rPr>
              <a:t>die USA?</a:t>
            </a:r>
            <a:endParaRPr/>
          </a:p>
        </p:txBody>
      </p:sp>
      <p:pic>
        <p:nvPicPr>
          <p:cNvPr id="342" name="Google Shape;342;p11" descr="Free vector graphics of Eyes"/>
          <p:cNvPicPr preferRelativeResize="0"/>
          <p:nvPr/>
        </p:nvPicPr>
        <p:blipFill rotWithShape="1">
          <a:blip r:embed="rId7">
            <a:alphaModFix/>
          </a:blip>
          <a:srcRect/>
          <a:stretch/>
        </p:blipFill>
        <p:spPr>
          <a:xfrm>
            <a:off x="534325" y="2027834"/>
            <a:ext cx="1885850" cy="942925"/>
          </a:xfrm>
          <a:prstGeom prst="rect">
            <a:avLst/>
          </a:prstGeom>
          <a:noFill/>
          <a:ln>
            <a:noFill/>
          </a:ln>
        </p:spPr>
      </p:pic>
      <p:sp>
        <p:nvSpPr>
          <p:cNvPr id="343" name="Google Shape;343;p11"/>
          <p:cNvSpPr txBox="1"/>
          <p:nvPr/>
        </p:nvSpPr>
        <p:spPr>
          <a:xfrm>
            <a:off x="392558" y="3067959"/>
            <a:ext cx="235151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eine Person, die eine Brille trägt?</a:t>
            </a:r>
            <a:endParaRPr/>
          </a:p>
        </p:txBody>
      </p:sp>
      <p:pic>
        <p:nvPicPr>
          <p:cNvPr id="344" name="Google Shape;344;p11" descr="Free vector graphics of Borders"/>
          <p:cNvPicPr preferRelativeResize="0"/>
          <p:nvPr/>
        </p:nvPicPr>
        <p:blipFill rotWithShape="1">
          <a:blip r:embed="rId8">
            <a:alphaModFix/>
          </a:blip>
          <a:srcRect/>
          <a:stretch/>
        </p:blipFill>
        <p:spPr>
          <a:xfrm>
            <a:off x="4216372" y="2055680"/>
            <a:ext cx="907515" cy="1320022"/>
          </a:xfrm>
          <a:prstGeom prst="rect">
            <a:avLst/>
          </a:prstGeom>
          <a:noFill/>
          <a:ln>
            <a:noFill/>
          </a:ln>
        </p:spPr>
      </p:pic>
      <p:sp>
        <p:nvSpPr>
          <p:cNvPr id="345" name="Google Shape;345;p11"/>
          <p:cNvSpPr txBox="1"/>
          <p:nvPr/>
        </p:nvSpPr>
        <p:spPr>
          <a:xfrm>
            <a:off x="3400724" y="3351198"/>
            <a:ext cx="275909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dass man in Peru Spanisch spricht?</a:t>
            </a:r>
            <a:endParaRPr/>
          </a:p>
        </p:txBody>
      </p:sp>
      <p:pic>
        <p:nvPicPr>
          <p:cNvPr id="346" name="Google Shape;346;p11" descr="Free vector graphics of Sleep"/>
          <p:cNvPicPr preferRelativeResize="0"/>
          <p:nvPr/>
        </p:nvPicPr>
        <p:blipFill rotWithShape="1">
          <a:blip r:embed="rId9">
            <a:alphaModFix/>
          </a:blip>
          <a:srcRect/>
          <a:stretch/>
        </p:blipFill>
        <p:spPr>
          <a:xfrm>
            <a:off x="750404" y="4075898"/>
            <a:ext cx="1612750" cy="976050"/>
          </a:xfrm>
          <a:prstGeom prst="rect">
            <a:avLst/>
          </a:prstGeom>
          <a:noFill/>
          <a:ln>
            <a:noFill/>
          </a:ln>
        </p:spPr>
      </p:pic>
      <p:sp>
        <p:nvSpPr>
          <p:cNvPr id="347" name="Google Shape;347;p11"/>
          <p:cNvSpPr txBox="1"/>
          <p:nvPr/>
        </p:nvSpPr>
        <p:spPr>
          <a:xfrm>
            <a:off x="279508" y="5191818"/>
            <a:ext cx="275909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Teenager sollen 8 bis 10 Stunden schlafen?</a:t>
            </a:r>
            <a:endParaRPr/>
          </a:p>
        </p:txBody>
      </p:sp>
      <p:pic>
        <p:nvPicPr>
          <p:cNvPr id="348" name="Google Shape;348;p11" descr="Free vector graphics of Usa"/>
          <p:cNvPicPr preferRelativeResize="0"/>
          <p:nvPr/>
        </p:nvPicPr>
        <p:blipFill rotWithShape="1">
          <a:blip r:embed="rId10">
            <a:alphaModFix/>
          </a:blip>
          <a:srcRect/>
          <a:stretch/>
        </p:blipFill>
        <p:spPr>
          <a:xfrm>
            <a:off x="9457414" y="4071701"/>
            <a:ext cx="2501929" cy="1394304"/>
          </a:xfrm>
          <a:prstGeom prst="rect">
            <a:avLst/>
          </a:prstGeom>
          <a:noFill/>
          <a:ln>
            <a:noFill/>
          </a:ln>
        </p:spPr>
      </p:pic>
      <p:sp>
        <p:nvSpPr>
          <p:cNvPr id="349" name="Google Shape;349;p11"/>
          <p:cNvSpPr txBox="1"/>
          <p:nvPr/>
        </p:nvSpPr>
        <p:spPr>
          <a:xfrm>
            <a:off x="9121127" y="5483496"/>
            <a:ext cx="304431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die USA haben 50 Staaten?</a:t>
            </a:r>
            <a:endParaRPr/>
          </a:p>
        </p:txBody>
      </p:sp>
      <p:sp>
        <p:nvSpPr>
          <p:cNvPr id="350" name="Google Shape;350;p11"/>
          <p:cNvSpPr/>
          <p:nvPr/>
        </p:nvSpPr>
        <p:spPr>
          <a:xfrm>
            <a:off x="1794114" y="1043933"/>
            <a:ext cx="1314082" cy="76355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Century Gothic"/>
                <a:ea typeface="Century Gothic"/>
                <a:cs typeface="Century Gothic"/>
                <a:sym typeface="Century Gothic"/>
              </a:rPr>
              <a:t>Weißt du…</a:t>
            </a:r>
            <a:endParaRPr/>
          </a:p>
        </p:txBody>
      </p:sp>
      <p:sp>
        <p:nvSpPr>
          <p:cNvPr id="351" name="Google Shape;351;p11"/>
          <p:cNvSpPr/>
          <p:nvPr/>
        </p:nvSpPr>
        <p:spPr>
          <a:xfrm>
            <a:off x="254235" y="1043934"/>
            <a:ext cx="1314082" cy="76355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Century Gothic"/>
                <a:ea typeface="Century Gothic"/>
                <a:cs typeface="Century Gothic"/>
                <a:sym typeface="Century Gothic"/>
              </a:rPr>
              <a:t>Kennst du…</a:t>
            </a:r>
            <a:endParaRPr/>
          </a:p>
        </p:txBody>
      </p:sp>
      <p:sp>
        <p:nvSpPr>
          <p:cNvPr id="352" name="Google Shape;352;p11"/>
          <p:cNvSpPr/>
          <p:nvPr/>
        </p:nvSpPr>
        <p:spPr>
          <a:xfrm>
            <a:off x="10430191" y="213557"/>
            <a:ext cx="1329418" cy="40707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sprechen</a:t>
            </a:r>
            <a:endParaRPr sz="1800">
              <a:solidFill>
                <a:schemeClr val="lt1"/>
              </a:solidFill>
              <a:latin typeface="Century Gothic"/>
              <a:ea typeface="Century Gothic"/>
              <a:cs typeface="Century Gothic"/>
              <a:sym typeface="Century Gothic"/>
            </a:endParaRPr>
          </a:p>
        </p:txBody>
      </p:sp>
      <p:pic>
        <p:nvPicPr>
          <p:cNvPr id="353" name="Google Shape;353;p11" descr="Free photos of Olaf scholz"/>
          <p:cNvPicPr preferRelativeResize="0"/>
          <p:nvPr/>
        </p:nvPicPr>
        <p:blipFill rotWithShape="1">
          <a:blip r:embed="rId11">
            <a:alphaModFix/>
          </a:blip>
          <a:srcRect r="19242"/>
          <a:stretch/>
        </p:blipFill>
        <p:spPr>
          <a:xfrm>
            <a:off x="6920084" y="1896677"/>
            <a:ext cx="1502376" cy="1240225"/>
          </a:xfrm>
          <a:prstGeom prst="rect">
            <a:avLst/>
          </a:prstGeom>
          <a:noFill/>
          <a:ln>
            <a:noFill/>
          </a:ln>
        </p:spPr>
      </p:pic>
      <p:sp>
        <p:nvSpPr>
          <p:cNvPr id="354" name="Google Shape;354;p11"/>
          <p:cNvSpPr txBox="1"/>
          <p:nvPr/>
        </p:nvSpPr>
        <p:spPr>
          <a:xfrm>
            <a:off x="6661180" y="3269619"/>
            <a:ext cx="211277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Olaf Scholz?</a:t>
            </a:r>
            <a:endParaRPr/>
          </a:p>
        </p:txBody>
      </p:sp>
      <p:pic>
        <p:nvPicPr>
          <p:cNvPr id="355" name="Google Shape;355;p11" descr="Free illustrations of United kingdom"/>
          <p:cNvPicPr preferRelativeResize="0"/>
          <p:nvPr/>
        </p:nvPicPr>
        <p:blipFill rotWithShape="1">
          <a:blip r:embed="rId12">
            <a:alphaModFix/>
          </a:blip>
          <a:srcRect/>
          <a:stretch/>
        </p:blipFill>
        <p:spPr>
          <a:xfrm>
            <a:off x="7158472" y="3859013"/>
            <a:ext cx="922405" cy="1434410"/>
          </a:xfrm>
          <a:prstGeom prst="rect">
            <a:avLst/>
          </a:prstGeom>
          <a:noFill/>
          <a:ln>
            <a:noFill/>
          </a:ln>
        </p:spPr>
      </p:pic>
      <p:sp>
        <p:nvSpPr>
          <p:cNvPr id="356" name="Google Shape;356;p11"/>
          <p:cNvSpPr/>
          <p:nvPr/>
        </p:nvSpPr>
        <p:spPr>
          <a:xfrm>
            <a:off x="7090241" y="4363428"/>
            <a:ext cx="336693" cy="335609"/>
          </a:xfrm>
          <a:prstGeom prst="ellipse">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7" name="Google Shape;357;p11"/>
          <p:cNvSpPr txBox="1"/>
          <p:nvPr/>
        </p:nvSpPr>
        <p:spPr>
          <a:xfrm>
            <a:off x="6149115" y="5391518"/>
            <a:ext cx="30443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dass Großbritannien größer als England ist?</a:t>
            </a:r>
            <a:endParaRPr/>
          </a:p>
        </p:txBody>
      </p:sp>
      <p:sp>
        <p:nvSpPr>
          <p:cNvPr id="358" name="Google Shape;358;p11"/>
          <p:cNvSpPr/>
          <p:nvPr/>
        </p:nvSpPr>
        <p:spPr>
          <a:xfrm>
            <a:off x="3720154" y="1052572"/>
            <a:ext cx="3308514" cy="771663"/>
          </a:xfrm>
          <a:prstGeom prst="roundRect">
            <a:avLst>
              <a:gd name="adj" fmla="val 16667"/>
            </a:avLst>
          </a:prstGeom>
          <a:solidFill>
            <a:srgbClr val="F8C5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Century Gothic"/>
                <a:ea typeface="Century Gothic"/>
                <a:cs typeface="Century Gothic"/>
                <a:sym typeface="Century Gothic"/>
              </a:rPr>
              <a:t>Das weiß ich schon/ ja/ nicht</a:t>
            </a:r>
            <a:endParaRPr sz="2400">
              <a:solidFill>
                <a:schemeClr val="lt1"/>
              </a:solidFill>
              <a:latin typeface="Century Gothic"/>
              <a:ea typeface="Century Gothic"/>
              <a:cs typeface="Century Gothic"/>
              <a:sym typeface="Century Gothic"/>
            </a:endParaRPr>
          </a:p>
        </p:txBody>
      </p:sp>
      <p:sp>
        <p:nvSpPr>
          <p:cNvPr id="359" name="Google Shape;359;p11"/>
          <p:cNvSpPr/>
          <p:nvPr/>
        </p:nvSpPr>
        <p:spPr>
          <a:xfrm>
            <a:off x="7363576" y="1058640"/>
            <a:ext cx="3308514" cy="771663"/>
          </a:xfrm>
          <a:prstGeom prst="roundRect">
            <a:avLst>
              <a:gd name="adj" fmla="val 16667"/>
            </a:avLst>
          </a:prstGeom>
          <a:solidFill>
            <a:srgbClr val="F8C5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Century Gothic"/>
                <a:ea typeface="Century Gothic"/>
                <a:cs typeface="Century Gothic"/>
                <a:sym typeface="Century Gothic"/>
              </a:rPr>
              <a:t>Ja / nein. Ich kenne ihn / sie / nicht.</a:t>
            </a:r>
            <a:endParaRPr/>
          </a:p>
        </p:txBody>
      </p:sp>
    </p:spTree>
  </p:cSld>
  <p:clrMapOvr>
    <a:masterClrMapping/>
  </p:clrMapOvr>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1843</Words>
  <Application>Microsoft Macintosh PowerPoint</Application>
  <PresentationFormat>Widescreen</PresentationFormat>
  <Paragraphs>212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NCELP_German_2022</vt:lpstr>
      <vt:lpstr>WISSEN | KENNEN – to know </vt:lpstr>
      <vt:lpstr>Wissen, kennen, können</vt:lpstr>
      <vt:lpstr>Piotr schreibt an Katja</vt:lpstr>
      <vt:lpstr>Katja lernt Polnisch</vt:lpstr>
      <vt:lpstr>Katja schreibt an Mia</vt:lpstr>
      <vt:lpstr>Weißt du das? Kennst du ihn/sie?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Mary Richardson</cp:lastModifiedBy>
  <cp:revision>30</cp:revision>
  <dcterms:created xsi:type="dcterms:W3CDTF">2022-11-22T05:09:22Z</dcterms:created>
  <dcterms:modified xsi:type="dcterms:W3CDTF">2023-02-28T15:19:31Z</dcterms:modified>
</cp:coreProperties>
</file>