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omments/comment1.xml" ContentType="application/vnd.openxmlformats-officedocument.presentationml.comment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23" r:id="rId2"/>
    <p:sldMasterId id="2147483736" r:id="rId3"/>
    <p:sldMasterId id="2147483749" r:id="rId4"/>
    <p:sldMasterId id="2147483761" r:id="rId5"/>
  </p:sldMasterIdLst>
  <p:notesMasterIdLst>
    <p:notesMasterId r:id="rId34"/>
  </p:notesMasterIdLst>
  <p:sldIdLst>
    <p:sldId id="259" r:id="rId6"/>
    <p:sldId id="496" r:id="rId7"/>
    <p:sldId id="497" r:id="rId8"/>
    <p:sldId id="492" r:id="rId9"/>
    <p:sldId id="493" r:id="rId10"/>
    <p:sldId id="451" r:id="rId11"/>
    <p:sldId id="364" r:id="rId12"/>
    <p:sldId id="603" r:id="rId13"/>
    <p:sldId id="604" r:id="rId14"/>
    <p:sldId id="299" r:id="rId15"/>
    <p:sldId id="613" r:id="rId16"/>
    <p:sldId id="280" r:id="rId17"/>
    <p:sldId id="648" r:id="rId18"/>
    <p:sldId id="649" r:id="rId19"/>
    <p:sldId id="491" r:id="rId20"/>
    <p:sldId id="608" r:id="rId21"/>
    <p:sldId id="609" r:id="rId22"/>
    <p:sldId id="498" r:id="rId23"/>
    <p:sldId id="602" r:id="rId24"/>
    <p:sldId id="312" r:id="rId25"/>
    <p:sldId id="616" r:id="rId26"/>
    <p:sldId id="617" r:id="rId27"/>
    <p:sldId id="611" r:id="rId28"/>
    <p:sldId id="653" r:id="rId29"/>
    <p:sldId id="274" r:id="rId30"/>
    <p:sldId id="275" r:id="rId31"/>
    <p:sldId id="285" r:id="rId32"/>
    <p:sldId id="654"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ephen Owen" initials="SO" lastIdx="8" clrIdx="0">
    <p:extLst>
      <p:ext uri="{19B8F6BF-5375-455C-9EA6-DF929625EA0E}">
        <p15:presenceInfo xmlns:p15="http://schemas.microsoft.com/office/powerpoint/2012/main" userId="Stephen Owe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4E7"/>
    <a:srgbClr val="115076"/>
    <a:srgbClr val="E3EAFD"/>
    <a:srgbClr val="DAA520"/>
    <a:srgbClr val="FE6700"/>
    <a:srgbClr val="FF6600"/>
    <a:srgbClr val="EBEFF7"/>
    <a:srgbClr val="D1DFEF"/>
    <a:srgbClr val="FBF0D5"/>
    <a:srgbClr val="FFE8C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589" autoAdjust="0"/>
    <p:restoredTop sz="61420" autoAdjust="0"/>
  </p:normalViewPr>
  <p:slideViewPr>
    <p:cSldViewPr snapToGrid="0">
      <p:cViewPr varScale="1">
        <p:scale>
          <a:sx n="66" d="100"/>
          <a:sy n="66" d="100"/>
        </p:scale>
        <p:origin x="2456" y="184"/>
      </p:cViewPr>
      <p:guideLst/>
    </p:cSldViewPr>
  </p:slideViewPr>
  <p:outlineViewPr>
    <p:cViewPr>
      <p:scale>
        <a:sx n="33" d="100"/>
        <a:sy n="33" d="100"/>
      </p:scale>
      <p:origin x="0" y="0"/>
    </p:cViewPr>
  </p:outlineViewPr>
  <p:notesTextViewPr>
    <p:cViewPr>
      <p:scale>
        <a:sx n="110" d="100"/>
        <a:sy n="110" d="100"/>
      </p:scale>
      <p:origin x="0" y="-520"/>
    </p:cViewPr>
  </p:notesTextViewPr>
  <p:sorterViewPr>
    <p:cViewPr varScale="1">
      <p:scale>
        <a:sx n="1" d="1"/>
        <a:sy n="1" d="1"/>
      </p:scale>
      <p:origin x="0" y="-276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ableStyles" Target="tableStyles.xml"/><Relationship Id="rId21" Type="http://schemas.openxmlformats.org/officeDocument/2006/relationships/slide" Target="slides/slide16.xml"/><Relationship Id="rId34"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commentAuthors" Target="commentAuthors.xml"/><Relationship Id="rId8" Type="http://schemas.openxmlformats.org/officeDocument/2006/relationships/slide" Target="slides/slide3.xml"/><Relationship Id="rId3" Type="http://schemas.openxmlformats.org/officeDocument/2006/relationships/slideMaster" Target="slideMasters/slideMaster3.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01-12T17:21:26.098" idx="8">
    <p:pos x="5893" y="-386"/>
    <p:text>I have written the underslide.
We now need the two task slides.
Person A’s slide has 6 x squished sentences on left and 6 x the table (for Round 2) on the right.
Person B’s slide has the 6 x sentences on the right, and the table on the left, because s/he starts by listening and responding.
These two task slides will form the basis of printable handouts.  We can then create copies of the slides and make answer slides from them, animating the sentence with orange lines to show the separation and then as per the model slide to show the correct objects and the English details.
Note that we can use cognates, unknown nouns (that can be clearly portrayed in pictures), just ensuring a different gender to each pair of items.
We reuse known language for the remainder of the sentences, thus providing good opportunities to process familiar language across three tenses.
We stick to the ‘ich’ form as therein lies the humour of listening partner revealing to speaking partner what s/he has unwittingly said.
Ichdarfxxx+infinitive
Ichmag
Ichziehe (something strange you can be pulling e.g. donkey / caterpillar)
Ichwerdexxxkaufen
Ichwerdexxxsehen
Ichhabeüberihngesprochen. (Donald Trump / Angelika Merkel)
Ichhabesiegeschafft. (50 Kilometer / das Ziel
IchkannXXnichtverstehen
Stick to direct object pronouns.  We will be contrasting DOP and IDOP in the next lesson.</p:text>
    <p:extLst>
      <p:ext uri="{C676402C-5697-4E1C-873F-D02D1690AC5C}">
        <p15:threadingInfo xmlns:p15="http://schemas.microsoft.com/office/powerpoint/2012/main" timeZoneBias="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20/12/2021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Steve Clarke.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Native-speaker teacher feedback provided by </a:t>
            </a:r>
            <a:r>
              <a:rPr lang="en-GB" sz="1200" b="0" i="0" kern="1200" dirty="0">
                <a:solidFill>
                  <a:schemeClr val="tx1"/>
                </a:solidFill>
                <a:effectLst/>
                <a:latin typeface="+mn-lt"/>
                <a:ea typeface="+mn-ea"/>
                <a:cs typeface="+mn-cs"/>
              </a:rPr>
              <a:t>Stephanie Cross.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1):</a:t>
            </a:r>
            <a:br>
              <a:rPr lang="en-GB" sz="1200" b="1" dirty="0"/>
            </a:br>
            <a:r>
              <a:rPr lang="en-GB" sz="1200" dirty="0">
                <a:solidFill>
                  <a:prstClr val="white"/>
                </a:solidFill>
              </a:rPr>
              <a:t>Revisit pronouns, present, past (perfect) and future tenses.</a:t>
            </a:r>
            <a:br>
              <a:rPr lang="en-GB" sz="1200" dirty="0">
                <a:solidFill>
                  <a:prstClr val="white"/>
                </a:solidFill>
              </a:rPr>
            </a:br>
            <a:r>
              <a:rPr lang="en-GB" sz="1200" dirty="0">
                <a:solidFill>
                  <a:prstClr val="white"/>
                </a:solidFill>
              </a:rPr>
              <a:t>Develop SSC fluency</a:t>
            </a: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i="0" u="none" strike="noStrike" kern="1200" cap="none" dirty="0">
                <a:solidFill>
                  <a:schemeClr val="tx1"/>
                </a:solidFill>
                <a:effectLst/>
                <a:latin typeface="+mn-lt"/>
                <a:ea typeface="Calibri"/>
                <a:cs typeface="Calibri"/>
                <a:sym typeface="Calibri"/>
              </a:rPr>
              <a:t>9.3.2.7 (</a:t>
            </a:r>
            <a:r>
              <a:rPr lang="de-DE" sz="1200" b="1" i="0" u="none" strike="noStrike" kern="1200" cap="none" dirty="0" err="1">
                <a:solidFill>
                  <a:schemeClr val="tx1"/>
                </a:solidFill>
                <a:effectLst/>
                <a:latin typeface="+mn-lt"/>
                <a:ea typeface="Calibri"/>
                <a:cs typeface="Calibri"/>
                <a:sym typeface="Calibri"/>
              </a:rPr>
              <a:t>revisit</a:t>
            </a:r>
            <a:r>
              <a:rPr lang="de-DE" sz="1200" b="1" i="0" u="none" strike="noStrike" kern="1200" cap="none"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ihn [92] ein bisschen [</a:t>
            </a:r>
            <a:r>
              <a:rPr lang="de-DE" sz="1200" b="0" i="0" u="none" strike="noStrike" kern="1200" cap="none" dirty="0" err="1">
                <a:solidFill>
                  <a:schemeClr val="tx1"/>
                </a:solidFill>
                <a:effectLst/>
                <a:latin typeface="+mn-lt"/>
                <a:ea typeface="Calibri"/>
                <a:cs typeface="Calibri"/>
                <a:sym typeface="Calibri"/>
              </a:rPr>
              <a:t>n</a:t>
            </a:r>
            <a:r>
              <a:rPr lang="de-DE" sz="1200" b="0" i="0" u="none" strike="noStrike" kern="1200" cap="none" dirty="0">
                <a:solidFill>
                  <a:schemeClr val="tx1"/>
                </a:solidFill>
                <a:effectLst/>
                <a:latin typeface="+mn-lt"/>
                <a:ea typeface="Calibri"/>
                <a:cs typeface="Calibri"/>
                <a:sym typeface="Calibri"/>
              </a:rPr>
              <a:t>/a] beide [117] viel [56] man [32] beginnen [251] denken [128] dürfen, darf [143]  glauben [156] leben [98] mögen, mag [168] schaffen [285] ziehen [193] Auto [361] Dorf [959] Geschäft [765] Jahr [53] Mädchen [602] Museum [1078] Theater [1086] Tier [614] Arzt [622] Bruder [730] Junge [548] Markt [476] Urlaub [1570] Vater [232] Bibliothek [2366] Eltern [404] Familie [329] Farbe [1079] Fremdsprache [3770] Geschwister [3929] Großstadt [3084] Idee [451] Kirche [892] Mutter [218] Schwester [974] Stadt [204] Tür [375] Uniform [3857] Monat [316] blau [948] dein [233] dunkel [706] gelb [1446] gesund [1275] glücklich [1070] grün [682] hässlich [3542] ihr [27] mein [51] nächster, nächste, nächstes [237] praktisch [840] rot [477] schön [188] sein [30] wahr [737] dann [41] ganz [69] genug [498] nie [186] über [47] ein, eine [5] null [1680] eins [774] zwei [70] drei [106] vier [200] fünf [274] sechs [428] sieben [611] acht [645] neun [1053] Angst vor [</a:t>
            </a:r>
            <a:r>
              <a:rPr lang="de-DE" sz="1200" b="0" i="0" u="none" strike="noStrike" kern="1200" cap="none" dirty="0" err="1">
                <a:solidFill>
                  <a:schemeClr val="tx1"/>
                </a:solidFill>
                <a:effectLst/>
                <a:latin typeface="+mn-lt"/>
                <a:ea typeface="Calibri"/>
                <a:cs typeface="Calibri"/>
                <a:sym typeface="Calibri"/>
              </a:rPr>
              <a:t>n</a:t>
            </a:r>
            <a:r>
              <a:rPr lang="de-DE" sz="1200" b="0" i="0" u="none" strike="noStrike" kern="1200" cap="none" dirty="0">
                <a:solidFill>
                  <a:schemeClr val="tx1"/>
                </a:solidFill>
                <a:effectLst/>
                <a:latin typeface="+mn-lt"/>
                <a:ea typeface="Calibri"/>
                <a:cs typeface="Calibri"/>
                <a:sym typeface="Calibri"/>
              </a:rPr>
              <a:t>/a] ich verstehe nicht [</a:t>
            </a:r>
            <a:r>
              <a:rPr lang="de-DE" sz="1200" b="0" i="0" u="none" strike="noStrike" kern="1200" cap="none" dirty="0" err="1">
                <a:solidFill>
                  <a:schemeClr val="tx1"/>
                </a:solidFill>
                <a:effectLst/>
                <a:latin typeface="+mn-lt"/>
                <a:ea typeface="Calibri"/>
                <a:cs typeface="Calibri"/>
                <a:sym typeface="Calibri"/>
              </a:rPr>
              <a:t>n</a:t>
            </a:r>
            <a:r>
              <a:rPr lang="de-DE" sz="1200" b="0" i="0" u="none" strike="noStrike" kern="1200" cap="none" dirty="0">
                <a:solidFill>
                  <a:schemeClr val="tx1"/>
                </a:solidFill>
                <a:effectLst/>
                <a:latin typeface="+mn-lt"/>
                <a:ea typeface="Calibri"/>
                <a:cs typeface="Calibri"/>
                <a:sym typeface="Calibri"/>
              </a:rPr>
              <a:t>/a] in Ordnung [</a:t>
            </a:r>
            <a:r>
              <a:rPr lang="de-DE" sz="1200" b="0" i="0" u="none" strike="noStrike" kern="1200" cap="none" dirty="0" err="1">
                <a:solidFill>
                  <a:schemeClr val="tx1"/>
                </a:solidFill>
                <a:effectLst/>
                <a:latin typeface="+mn-lt"/>
                <a:ea typeface="Calibri"/>
                <a:cs typeface="Calibri"/>
                <a:sym typeface="Calibri"/>
              </a:rPr>
              <a:t>n</a:t>
            </a:r>
            <a:r>
              <a:rPr lang="de-DE" sz="1200" b="0" i="0" u="none" strike="noStrike" kern="1200" cap="none" dirty="0">
                <a:solidFill>
                  <a:schemeClr val="tx1"/>
                </a:solidFill>
                <a:effectLst/>
                <a:latin typeface="+mn-lt"/>
                <a:ea typeface="Calibri"/>
                <a:cs typeface="Calibri"/>
                <a:sym typeface="Calibri"/>
              </a:rPr>
              <a:t>/</a:t>
            </a:r>
            <a:r>
              <a:rPr lang="de-DE" sz="1200" b="0" i="0" u="none" strike="noStrike" kern="1200" cap="none">
                <a:solidFill>
                  <a:schemeClr val="tx1"/>
                </a:solidFill>
                <a:effectLst/>
                <a:latin typeface="+mn-lt"/>
                <a:ea typeface="Calibri"/>
                <a:cs typeface="Calibri"/>
                <a:sym typeface="Calibri"/>
              </a:rPr>
              <a: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(2019). A frequency dictionary of German: Core vocabulary for learners. London: Routledge.</a:t>
            </a:r>
            <a:endParaRPr lang="en-GB" sz="1200" i="1" baseline="0" dirty="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dirty="0"/>
          </a:p>
          <a:p>
            <a:pPr marL="0" lvl="0" indent="0" algn="l" rtl="0">
              <a:lnSpc>
                <a:spcPct val="100000"/>
              </a:lnSpc>
              <a:spcBef>
                <a:spcPts val="0"/>
              </a:spcBef>
              <a:spcAft>
                <a:spcPts val="0"/>
              </a:spcAft>
              <a:buSzPts val="1400"/>
              <a:buNone/>
            </a:pPr>
            <a:endParaRPr lang="en-GB" dirty="0"/>
          </a:p>
          <a:p>
            <a:pPr marL="0" lvl="0" indent="0" algn="l" rtl="0">
              <a:lnSpc>
                <a:spcPct val="100000"/>
              </a:lnSpc>
              <a:spcBef>
                <a:spcPts val="0"/>
              </a:spcBef>
              <a:spcAft>
                <a:spcPts val="0"/>
              </a:spcAft>
              <a:buSzPts val="1400"/>
              <a:buNone/>
            </a:pP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42824412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 name="Google Shape;14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Timing</a:t>
            </a:r>
            <a:r>
              <a:rPr lang="en-GB" sz="1200" b="0" kern="120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2 minutes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sz="1200" b="1" kern="1200" dirty="0">
                <a:solidFill>
                  <a:schemeClr val="tx1"/>
                </a:solidFill>
                <a:effectLst/>
                <a:latin typeface="+mn-lt"/>
                <a:ea typeface="+mn-ea"/>
                <a:cs typeface="+mn-cs"/>
              </a:rPr>
            </a:br>
            <a:r>
              <a:rPr lang="en-GB" sz="1200" b="1" kern="1200" dirty="0">
                <a:solidFill>
                  <a:schemeClr val="tx1"/>
                </a:solidFill>
                <a:effectLst/>
                <a:latin typeface="+mn-lt"/>
                <a:ea typeface="+mn-ea"/>
                <a:cs typeface="+mn-cs"/>
              </a:rPr>
              <a:t>Aim: </a:t>
            </a:r>
            <a:r>
              <a:rPr lang="en-GB" sz="1200" b="0" kern="1200" dirty="0">
                <a:solidFill>
                  <a:schemeClr val="tx1"/>
                </a:solidFill>
                <a:effectLst/>
                <a:latin typeface="+mn-lt"/>
                <a:ea typeface="+mn-ea"/>
                <a:cs typeface="+mn-cs"/>
              </a:rPr>
              <a:t>To revisit the change for masculine pronouns from </a:t>
            </a:r>
            <a:r>
              <a:rPr lang="en-GB" sz="1200" b="1" i="1" kern="1200" dirty="0">
                <a:solidFill>
                  <a:schemeClr val="tx1"/>
                </a:solidFill>
                <a:effectLst/>
                <a:latin typeface="+mn-lt"/>
                <a:ea typeface="+mn-ea"/>
                <a:cs typeface="+mn-cs"/>
              </a:rPr>
              <a:t>er</a:t>
            </a:r>
            <a:r>
              <a:rPr lang="en-GB" sz="1200" b="0" i="1" kern="1200" dirty="0">
                <a:solidFill>
                  <a:schemeClr val="tx1"/>
                </a:solidFill>
                <a:effectLst/>
                <a:latin typeface="+mn-lt"/>
                <a:ea typeface="+mn-ea"/>
                <a:cs typeface="+mn-cs"/>
              </a:rPr>
              <a:t> (R1: subject pronoun) </a:t>
            </a:r>
            <a:r>
              <a:rPr lang="en-GB" sz="1200" b="0" kern="1200" dirty="0">
                <a:solidFill>
                  <a:schemeClr val="tx1"/>
                </a:solidFill>
                <a:effectLst/>
                <a:latin typeface="+mn-lt"/>
                <a:ea typeface="+mn-ea"/>
                <a:cs typeface="+mn-cs"/>
              </a:rPr>
              <a:t>to </a:t>
            </a:r>
            <a:r>
              <a:rPr lang="en-GB" sz="1200" b="1" i="1" kern="1200" dirty="0" err="1">
                <a:solidFill>
                  <a:schemeClr val="tx1"/>
                </a:solidFill>
                <a:effectLst/>
                <a:latin typeface="+mn-lt"/>
                <a:ea typeface="+mn-ea"/>
                <a:cs typeface="+mn-cs"/>
              </a:rPr>
              <a:t>ihn</a:t>
            </a:r>
            <a:r>
              <a:rPr lang="en-GB" sz="1200" b="0" i="1" kern="1200" dirty="0">
                <a:solidFill>
                  <a:schemeClr val="tx1"/>
                </a:solidFill>
                <a:effectLst/>
                <a:latin typeface="+mn-lt"/>
                <a:ea typeface="+mn-ea"/>
                <a:cs typeface="+mn-cs"/>
              </a:rPr>
              <a:t> (R2: object pronoun), </a:t>
            </a:r>
            <a:r>
              <a:rPr lang="en-GB" sz="1200" b="0" kern="1200" dirty="0">
                <a:solidFill>
                  <a:schemeClr val="tx1"/>
                </a:solidFill>
                <a:effectLst/>
                <a:latin typeface="+mn-lt"/>
                <a:ea typeface="+mn-ea"/>
                <a:cs typeface="+mn-cs"/>
              </a:rPr>
              <a:t>with all other subject (R1) and object (R2) pronouns remaining identical.</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sz="1200" b="1" kern="1200" dirty="0">
                <a:solidFill>
                  <a:schemeClr val="tx1"/>
                </a:solidFill>
                <a:effectLst/>
                <a:latin typeface="+mn-lt"/>
                <a:ea typeface="+mn-ea"/>
                <a:cs typeface="+mn-cs"/>
              </a:rPr>
            </a:br>
            <a:r>
              <a:rPr lang="en-GB" sz="1200" b="1" kern="1200" dirty="0">
                <a:solidFill>
                  <a:schemeClr val="tx1"/>
                </a:solidFill>
                <a:effectLst/>
                <a:latin typeface="+mn-lt"/>
                <a:ea typeface="+mn-ea"/>
                <a:cs typeface="+mn-cs"/>
              </a:rPr>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baseline="0" dirty="0">
                <a:solidFill>
                  <a:schemeClr val="tx1"/>
                </a:solidFill>
                <a:effectLst/>
                <a:latin typeface="+mn-lt"/>
                <a:ea typeface="+mn-ea"/>
                <a:cs typeface="+mn-cs"/>
              </a:rPr>
              <a:t>Click through animations and pause to elicit the pronouns that are hidden.</a:t>
            </a:r>
            <a:br>
              <a:rPr lang="en-GB" sz="1200" b="1" kern="1200" baseline="0" dirty="0">
                <a:solidFill>
                  <a:schemeClr val="tx1"/>
                </a:solidFill>
                <a:effectLst/>
                <a:latin typeface="+mn-lt"/>
                <a:ea typeface="+mn-ea"/>
                <a:cs typeface="+mn-cs"/>
              </a:rPr>
            </a:br>
            <a:endParaRPr lang="en-GB" baseline="0" dirty="0"/>
          </a:p>
          <a:p>
            <a:pPr marL="0" lvl="0" indent="0" algn="l" rtl="0">
              <a:spcBef>
                <a:spcPts val="0"/>
              </a:spcBef>
              <a:spcAft>
                <a:spcPts val="0"/>
              </a:spcAft>
              <a:buNone/>
            </a:pPr>
            <a:endParaRPr dirty="0"/>
          </a:p>
        </p:txBody>
      </p:sp>
      <p:sp>
        <p:nvSpPr>
          <p:cNvPr id="146" name="Google Shape;14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6800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dirty="0"/>
            </a:br>
            <a:br>
              <a:rPr lang="en-GB" b="1" dirty="0"/>
            </a:br>
            <a:r>
              <a:rPr lang="en-GB" b="1" dirty="0"/>
              <a:t>Aim: </a:t>
            </a:r>
            <a:r>
              <a:rPr lang="en-GB" b="0" dirty="0"/>
              <a:t>Aural recognition of object pronouns, linked to association with the genders of known nouns.</a:t>
            </a:r>
          </a:p>
          <a:p>
            <a:endParaRPr lang="en-GB" b="0" dirty="0"/>
          </a:p>
          <a:p>
            <a:r>
              <a:rPr lang="en-GB" b="1" dirty="0"/>
              <a:t>Procedure:</a:t>
            </a:r>
            <a:br>
              <a:rPr lang="en-GB" dirty="0"/>
            </a:br>
            <a:r>
              <a:rPr lang="en-GB" dirty="0"/>
              <a:t>1. Click numbers to hear audio.</a:t>
            </a:r>
          </a:p>
          <a:p>
            <a:r>
              <a:rPr lang="en-GB" dirty="0"/>
              <a:t>2. Students pick which word on a rock is being referred to.</a:t>
            </a:r>
          </a:p>
          <a:p>
            <a:r>
              <a:rPr lang="en-GB" dirty="0"/>
              <a:t>3. Click on rock to find out if the answer is right or wrong (</a:t>
            </a:r>
            <a:r>
              <a:rPr lang="en-GB" b="1" dirty="0"/>
              <a:t>wrong answers fall into the water</a:t>
            </a:r>
            <a:r>
              <a:rPr lang="en-GB" dirty="0"/>
              <a:t>).</a:t>
            </a:r>
          </a:p>
          <a:p>
            <a:r>
              <a:rPr lang="en-GB" dirty="0"/>
              <a:t>4. Continue to the next audio until you have crossed the river!</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lang="en-GB" dirty="0"/>
              <a:t>1. Hast du es </a:t>
            </a:r>
            <a:r>
              <a:rPr lang="en-GB" dirty="0" err="1"/>
              <a:t>gesehen</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a:t>
            </a:r>
            <a:r>
              <a:rPr lang="en-GB" sz="1200" dirty="0" err="1">
                <a:solidFill>
                  <a:schemeClr val="accent5">
                    <a:lumMod val="50000"/>
                  </a:schemeClr>
                </a:solidFill>
              </a:rPr>
              <a:t>Ihre</a:t>
            </a:r>
            <a:r>
              <a:rPr lang="en-GB" sz="1200" dirty="0">
                <a:solidFill>
                  <a:schemeClr val="accent5">
                    <a:lumMod val="50000"/>
                  </a:schemeClr>
                </a:solidFill>
              </a:rPr>
              <a:t> Mutter mag </a:t>
            </a:r>
            <a:r>
              <a:rPr lang="en-GB" sz="1200" dirty="0" err="1">
                <a:solidFill>
                  <a:schemeClr val="accent5">
                    <a:lumMod val="50000"/>
                  </a:schemeClr>
                </a:solidFill>
              </a:rPr>
              <a:t>ihn</a:t>
            </a:r>
            <a:r>
              <a:rPr lang="en-GB" sz="1200" dirty="0">
                <a:solidFill>
                  <a:schemeClr val="accent5">
                    <a:lumMod val="50000"/>
                  </a:schemeClr>
                </a:solidFill>
              </a:rPr>
              <a:t>.</a:t>
            </a:r>
            <a:br>
              <a:rPr lang="en-GB" sz="1200" dirty="0">
                <a:solidFill>
                  <a:schemeClr val="accent5">
                    <a:lumMod val="50000"/>
                  </a:schemeClr>
                </a:solidFill>
              </a:rPr>
            </a:br>
            <a:r>
              <a:rPr lang="en-GB" sz="1200" dirty="0">
                <a:solidFill>
                  <a:schemeClr val="accent5">
                    <a:lumMod val="50000"/>
                  </a:schemeClr>
                </a:solidFill>
              </a:rPr>
              <a:t>3. </a:t>
            </a:r>
            <a:r>
              <a:rPr lang="en-GB" sz="1200" dirty="0" err="1">
                <a:solidFill>
                  <a:schemeClr val="accent5">
                    <a:lumMod val="50000"/>
                  </a:schemeClr>
                </a:solidFill>
              </a:rPr>
              <a:t>Wann</a:t>
            </a:r>
            <a:r>
              <a:rPr lang="en-GB" sz="1200" dirty="0">
                <a:solidFill>
                  <a:schemeClr val="accent5">
                    <a:lumMod val="50000"/>
                  </a:schemeClr>
                </a:solidFill>
              </a:rPr>
              <a:t> </a:t>
            </a:r>
            <a:r>
              <a:rPr lang="en-GB" sz="1200" dirty="0" err="1">
                <a:solidFill>
                  <a:schemeClr val="accent5">
                    <a:lumMod val="50000"/>
                  </a:schemeClr>
                </a:solidFill>
              </a:rPr>
              <a:t>wirst</a:t>
            </a:r>
            <a:r>
              <a:rPr lang="en-GB" sz="1200" dirty="0">
                <a:solidFill>
                  <a:schemeClr val="accent5">
                    <a:lumMod val="50000"/>
                  </a:schemeClr>
                </a:solidFill>
              </a:rPr>
              <a:t> du </a:t>
            </a:r>
            <a:r>
              <a:rPr lang="en-GB" sz="1200" dirty="0" err="1">
                <a:solidFill>
                  <a:schemeClr val="accent5">
                    <a:lumMod val="50000"/>
                  </a:schemeClr>
                </a:solidFill>
              </a:rPr>
              <a:t>sie</a:t>
            </a:r>
            <a:r>
              <a:rPr lang="en-GB" sz="1200" dirty="0">
                <a:solidFill>
                  <a:schemeClr val="accent5">
                    <a:lumMod val="50000"/>
                  </a:schemeClr>
                </a:solidFill>
              </a:rPr>
              <a:t> </a:t>
            </a:r>
            <a:r>
              <a:rPr lang="en-GB" sz="1200" dirty="0" err="1">
                <a:solidFill>
                  <a:schemeClr val="accent5">
                    <a:lumMod val="50000"/>
                  </a:schemeClr>
                </a:solidFill>
              </a:rPr>
              <a:t>besuchen</a:t>
            </a:r>
            <a:r>
              <a:rPr lang="en-GB" sz="1200" dirty="0">
                <a:solidFill>
                  <a:schemeClr val="accent5">
                    <a:lumMod val="50000"/>
                  </a:schemeClr>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accent5">
                    <a:lumMod val="50000"/>
                  </a:schemeClr>
                </a:solidFill>
              </a:rPr>
              <a:t>4. </a:t>
            </a:r>
            <a:r>
              <a:rPr lang="en-GB" sz="1200" dirty="0" err="1">
                <a:solidFill>
                  <a:schemeClr val="accent5">
                    <a:lumMod val="50000"/>
                  </a:schemeClr>
                </a:solidFill>
              </a:rPr>
              <a:t>Magst</a:t>
            </a:r>
            <a:r>
              <a:rPr lang="en-GB" sz="1200" dirty="0">
                <a:solidFill>
                  <a:schemeClr val="accent5">
                    <a:lumMod val="50000"/>
                  </a:schemeClr>
                </a:solidFill>
              </a:rPr>
              <a:t> du</a:t>
            </a:r>
            <a:r>
              <a:rPr lang="en-GB" sz="1200" baseline="0" dirty="0">
                <a:solidFill>
                  <a:schemeClr val="accent5">
                    <a:lumMod val="50000"/>
                  </a:schemeClr>
                </a:solidFill>
              </a:rPr>
              <a:t> 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aseline="0" dirty="0">
                <a:solidFill>
                  <a:schemeClr val="accent5">
                    <a:lumMod val="50000"/>
                  </a:schemeClr>
                </a:solidFill>
              </a:rPr>
              <a:t>5. Ich </a:t>
            </a:r>
            <a:r>
              <a:rPr lang="en-GB" sz="1200" baseline="0" dirty="0" err="1">
                <a:solidFill>
                  <a:schemeClr val="accent5">
                    <a:lumMod val="50000"/>
                  </a:schemeClr>
                </a:solidFill>
              </a:rPr>
              <a:t>werde</a:t>
            </a:r>
            <a:r>
              <a:rPr lang="en-GB" sz="1200" baseline="0" dirty="0">
                <a:solidFill>
                  <a:schemeClr val="accent5">
                    <a:lumMod val="50000"/>
                  </a:schemeClr>
                </a:solidFill>
              </a:rPr>
              <a:t> </a:t>
            </a:r>
            <a:r>
              <a:rPr lang="en-GB" sz="1200" baseline="0" dirty="0" err="1">
                <a:solidFill>
                  <a:schemeClr val="accent5">
                    <a:lumMod val="50000"/>
                  </a:schemeClr>
                </a:solidFill>
              </a:rPr>
              <a:t>ihn</a:t>
            </a:r>
            <a:r>
              <a:rPr lang="en-GB" sz="1200" baseline="0" dirty="0">
                <a:solidFill>
                  <a:schemeClr val="accent5">
                    <a:lumMod val="50000"/>
                  </a:schemeClr>
                </a:solidFill>
              </a:rPr>
              <a:t> </a:t>
            </a:r>
            <a:r>
              <a:rPr lang="en-GB" sz="1200" baseline="0" dirty="0" err="1">
                <a:solidFill>
                  <a:schemeClr val="accent5">
                    <a:lumMod val="50000"/>
                  </a:schemeClr>
                </a:solidFill>
              </a:rPr>
              <a:t>mögen</a:t>
            </a:r>
            <a:r>
              <a:rPr lang="en-GB" sz="1200" baseline="0" dirty="0">
                <a:solidFill>
                  <a:schemeClr val="accent5">
                    <a:lumMod val="50000"/>
                  </a:schemeClr>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aseline="0" dirty="0">
                <a:solidFill>
                  <a:schemeClr val="accent5">
                    <a:lumMod val="50000"/>
                  </a:schemeClr>
                </a:solidFill>
              </a:rPr>
              <a:t>6. </a:t>
            </a:r>
            <a:r>
              <a:rPr lang="en-GB" sz="1200" baseline="0" dirty="0" err="1">
                <a:solidFill>
                  <a:schemeClr val="accent5">
                    <a:lumMod val="50000"/>
                  </a:schemeClr>
                </a:solidFill>
              </a:rPr>
              <a:t>Wir</a:t>
            </a:r>
            <a:r>
              <a:rPr lang="en-GB" sz="1200" baseline="0" dirty="0">
                <a:solidFill>
                  <a:schemeClr val="accent5">
                    <a:lumMod val="50000"/>
                  </a:schemeClr>
                </a:solidFill>
              </a:rPr>
              <a:t> </a:t>
            </a:r>
            <a:r>
              <a:rPr lang="en-GB" sz="1200" baseline="0" dirty="0" err="1">
                <a:solidFill>
                  <a:schemeClr val="accent5">
                    <a:lumMod val="50000"/>
                  </a:schemeClr>
                </a:solidFill>
              </a:rPr>
              <a:t>haben</a:t>
            </a:r>
            <a:r>
              <a:rPr lang="en-GB" sz="1200" baseline="0" dirty="0">
                <a:solidFill>
                  <a:schemeClr val="accent5">
                    <a:lumMod val="50000"/>
                  </a:schemeClr>
                </a:solidFill>
              </a:rPr>
              <a:t> </a:t>
            </a:r>
            <a:r>
              <a:rPr lang="en-GB" sz="1200" baseline="0" dirty="0" err="1">
                <a:solidFill>
                  <a:schemeClr val="accent5">
                    <a:lumMod val="50000"/>
                  </a:schemeClr>
                </a:solidFill>
              </a:rPr>
              <a:t>sie</a:t>
            </a:r>
            <a:r>
              <a:rPr lang="en-GB" sz="1200" baseline="0" dirty="0">
                <a:solidFill>
                  <a:schemeClr val="accent5">
                    <a:lumMod val="50000"/>
                  </a:schemeClr>
                </a:solidFill>
              </a:rPr>
              <a:t> </a:t>
            </a:r>
            <a:r>
              <a:rPr lang="en-GB" sz="1200" baseline="0" dirty="0" err="1">
                <a:solidFill>
                  <a:schemeClr val="accent5">
                    <a:lumMod val="50000"/>
                  </a:schemeClr>
                </a:solidFill>
              </a:rPr>
              <a:t>gekauft</a:t>
            </a:r>
            <a:r>
              <a:rPr lang="en-GB" sz="1200" baseline="0" dirty="0">
                <a:solidFill>
                  <a:schemeClr val="accent5">
                    <a:lumMod val="50000"/>
                  </a:schemeClr>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aseline="0" dirty="0">
              <a:solidFill>
                <a:schemeClr val="accent5">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aseline="0" dirty="0">
              <a:solidFill>
                <a:schemeClr val="accent5">
                  <a:lumMod val="50000"/>
                </a:schemeClr>
              </a:solidFill>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40749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3 minutes</a:t>
            </a:r>
            <a:br>
              <a:rPr lang="en-GB" dirty="0"/>
            </a:br>
            <a:br>
              <a:rPr lang="en-GB" b="1" dirty="0"/>
            </a:br>
            <a:r>
              <a:rPr lang="en-GB" b="1" dirty="0"/>
              <a:t>Aim: </a:t>
            </a:r>
            <a:r>
              <a:rPr lang="en-GB" b="0" dirty="0"/>
              <a:t>To model the speaking/listening activity.</a:t>
            </a:r>
            <a:br>
              <a:rPr lang="en-GB" b="0" dirty="0"/>
            </a:br>
            <a:br>
              <a:rPr lang="en-GB" dirty="0"/>
            </a:br>
            <a:r>
              <a:rPr lang="en-GB" b="1" dirty="0"/>
              <a:t>Procedure:</a:t>
            </a:r>
            <a:br>
              <a:rPr lang="en-GB" dirty="0"/>
            </a:br>
            <a:r>
              <a:rPr lang="en-GB" dirty="0"/>
              <a:t>Click through the animations carefully to show the steps for the activity.</a:t>
            </a:r>
          </a:p>
          <a:p>
            <a:endParaRPr lang="en-GB" dirty="0"/>
          </a:p>
          <a:p>
            <a:r>
              <a:rPr lang="en-GB" dirty="0"/>
              <a:t>Note: the speaking partner reads the sentence, but has to separate the words to pronounce/intone the sentence correctly. The listening partner needs to hear and understand the pronoun to identify which of the objects is the referent. S/he then writes down the detail and tells his/her partner what s/he has just (unknowingly) said.</a:t>
            </a:r>
            <a:br>
              <a:rPr lang="en-GB" dirty="0"/>
            </a:br>
            <a:br>
              <a:rPr lang="en-GB" dirty="0"/>
            </a:br>
            <a:r>
              <a:rPr lang="en-GB" dirty="0"/>
              <a:t>The humorous/unlikely nature of the items should appeal to students and given them an additional motivation to listen carefully.</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and unknown words (1 is the most frequent word in German): </a:t>
            </a:r>
            <a:br>
              <a:rPr lang="en-GB" baseline="0" dirty="0"/>
            </a:br>
            <a:r>
              <a:rPr lang="en-GB" baseline="0" dirty="0" err="1"/>
              <a:t>Kakerlake</a:t>
            </a:r>
            <a:r>
              <a:rPr lang="en-GB" baseline="0" dirty="0"/>
              <a:t> [&gt;5009] Steak [5009]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91163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DO NOT DISPLAY (SHOWS ANSWERS)</a:t>
            </a:r>
            <a:br>
              <a:rPr lang="en-GB" b="1" dirty="0"/>
            </a:br>
            <a:r>
              <a:rPr lang="en-GB" b="1" dirty="0"/>
              <a:t>Timing: 10 minutes</a:t>
            </a:r>
            <a:br>
              <a:rPr lang="en-GB" dirty="0"/>
            </a:br>
            <a:br>
              <a:rPr lang="en-GB" b="1" dirty="0"/>
            </a:br>
            <a:r>
              <a:rPr lang="en-GB" b="1" dirty="0"/>
              <a:t>Aim: </a:t>
            </a:r>
            <a:r>
              <a:rPr lang="en-GB" b="0" dirty="0"/>
              <a:t>To practise connecting pronouns to known and unknown nouns in oral modality, and at sentence level in past, present and future tenses.</a:t>
            </a:r>
            <a:br>
              <a:rPr lang="en-GB" b="0" dirty="0"/>
            </a:br>
            <a:br>
              <a:rPr lang="en-GB" dirty="0"/>
            </a:br>
            <a:r>
              <a:rPr lang="en-GB" b="1" dirty="0"/>
              <a:t>Procedure:</a:t>
            </a:r>
            <a:br>
              <a:rPr lang="en-GB" dirty="0"/>
            </a:br>
            <a:r>
              <a:rPr lang="en-GB" dirty="0"/>
              <a:t>1. The speaking partner reads the sentence, but has to separate the words to pronounce/intone the sentence correctly.  </a:t>
            </a:r>
            <a:br>
              <a:rPr lang="en-GB" dirty="0"/>
            </a:br>
            <a:r>
              <a:rPr lang="en-GB" dirty="0"/>
              <a:t>2. The listening partner identifies which of the objects is the referent. S/he then writes down the detail of the utterance and tells his/her partner what s/he has just (unwittingly) said.</a:t>
            </a:r>
            <a:br>
              <a:rPr lang="en-GB" dirty="0"/>
            </a:br>
            <a:r>
              <a:rPr lang="en-GB" dirty="0"/>
              <a:t>3. Repeat stages 1-2 for A’s six items. Then swap roles.</a:t>
            </a:r>
            <a:br>
              <a:rPr lang="en-GB" dirty="0"/>
            </a:b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and unknown words (1 is the most frequent word in German):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err="1"/>
              <a:t>Esel</a:t>
            </a:r>
            <a:r>
              <a:rPr lang="en-GB" b="0" baseline="0" dirty="0"/>
              <a:t> [&gt;5009] </a:t>
            </a:r>
            <a:r>
              <a:rPr lang="en-GB" b="0" baseline="0" dirty="0" err="1"/>
              <a:t>Königin</a:t>
            </a:r>
            <a:r>
              <a:rPr lang="en-GB" b="0" baseline="0" dirty="0"/>
              <a:t> [&gt;5009] </a:t>
            </a:r>
            <a:r>
              <a:rPr lang="en-GB" b="0" baseline="0" dirty="0" err="1"/>
              <a:t>Spinne</a:t>
            </a:r>
            <a:r>
              <a:rPr lang="en-GB" b="0" baseline="0" dirty="0"/>
              <a:t> [&gt;5009] </a:t>
            </a:r>
            <a:br>
              <a:rPr lang="en-GB" b="0" baseline="0" dirty="0"/>
            </a:b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96413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DO NOT DISPLAY (SHOWS ANSWERS)</a:t>
            </a:r>
            <a:br>
              <a:rPr lang="en-GB" b="1" dirty="0"/>
            </a:br>
            <a:r>
              <a:rPr lang="en-GB" b="1" dirty="0"/>
              <a:t>Timing: 10 minutes</a:t>
            </a:r>
            <a:br>
              <a:rPr lang="en-GB" dirty="0"/>
            </a:br>
            <a:br>
              <a:rPr lang="en-GB" b="1" dirty="0"/>
            </a:br>
            <a:r>
              <a:rPr lang="en-GB" b="1" dirty="0"/>
              <a:t>Aim: </a:t>
            </a:r>
            <a:r>
              <a:rPr lang="en-GB" b="0" dirty="0"/>
              <a:t>To practise connecting pronouns to known and unknown nouns in oral modality, and at sentence level in past, present and future tenses.</a:t>
            </a:r>
            <a:br>
              <a:rPr lang="en-GB" b="0" dirty="0"/>
            </a:br>
            <a:br>
              <a:rPr lang="en-GB" dirty="0"/>
            </a:br>
            <a:r>
              <a:rPr lang="en-GB" b="1" dirty="0"/>
              <a:t>Procedure:</a:t>
            </a:r>
            <a:br>
              <a:rPr lang="en-GB" dirty="0"/>
            </a:br>
            <a:r>
              <a:rPr lang="en-GB" dirty="0"/>
              <a:t>1. The speaking partner reads the sentence, but has to separate the words to pronounce/intone the sentence correctly.  </a:t>
            </a:r>
            <a:br>
              <a:rPr lang="en-GB" dirty="0"/>
            </a:br>
            <a:r>
              <a:rPr lang="en-GB" dirty="0"/>
              <a:t>2. The listening partner identifies which of the objects is the referent. S/he then writes down the detail of the utterance and tells his/her partner what s/he has just (unwittingly) said.</a:t>
            </a:r>
            <a:br>
              <a:rPr lang="en-GB" dirty="0"/>
            </a:br>
            <a:r>
              <a:rPr lang="en-GB" dirty="0"/>
              <a:t>3. Repeat stages 1-2 for A’s six items. Then swap roles.</a:t>
            </a:r>
            <a:br>
              <a:rPr lang="en-GB" dirty="0"/>
            </a:b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and unknown words (1 is the most frequent word in German): </a:t>
            </a:r>
            <a:br>
              <a:rPr lang="en-GB" baseline="0" dirty="0"/>
            </a:br>
            <a:r>
              <a:rPr lang="en-GB" baseline="0" dirty="0" err="1"/>
              <a:t>Krokodil</a:t>
            </a:r>
            <a:r>
              <a:rPr lang="en-GB" b="0" baseline="0" dirty="0"/>
              <a:t> [&gt;5009] </a:t>
            </a:r>
            <a:r>
              <a:rPr lang="en-GB" b="0" baseline="0" dirty="0" err="1"/>
              <a:t>Drache</a:t>
            </a:r>
            <a:r>
              <a:rPr lang="en-GB" b="0" baseline="0" dirty="0"/>
              <a:t> [&gt;5009] </a:t>
            </a:r>
            <a:r>
              <a:rPr lang="en-GB" dirty="0" err="1">
                <a:solidFill>
                  <a:schemeClr val="accent5">
                    <a:lumMod val="50000"/>
                  </a:schemeClr>
                </a:solidFill>
              </a:rPr>
              <a:t>Kätzchen</a:t>
            </a:r>
            <a:r>
              <a:rPr lang="en-GB" b="0" baseline="0" dirty="0"/>
              <a:t> [&gt;5009] </a:t>
            </a:r>
            <a:r>
              <a:rPr lang="en-GB" b="0" baseline="0" dirty="0" err="1"/>
              <a:t>Pferd</a:t>
            </a:r>
            <a:r>
              <a:rPr lang="en-GB" b="0" baseline="0" dirty="0"/>
              <a:t> [1504] </a:t>
            </a:r>
            <a:r>
              <a:rPr lang="en-GB" b="0" baseline="0" dirty="0" err="1"/>
              <a:t>Schlange</a:t>
            </a:r>
            <a:r>
              <a:rPr lang="en-GB" b="0" baseline="0" dirty="0"/>
              <a:t> [3601] Marathon [&gt;5009]</a:t>
            </a:r>
            <a:br>
              <a:rPr lang="en-GB" b="0" baseline="0" dirty="0"/>
            </a:b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(2019). A frequency dictionary of German: core vocabulary for learners. Routledge</a:t>
            </a:r>
          </a:p>
          <a:p>
            <a:endParaRPr lang="en-GB" dirty="0"/>
          </a:p>
          <a:p>
            <a:r>
              <a:rPr lang="en-GB" dirty="0"/>
              <a:t>Photo</a:t>
            </a:r>
            <a:r>
              <a:rPr lang="en-GB" baseline="0" dirty="0"/>
              <a:t> of Angela Merkel: </a:t>
            </a:r>
            <a:r>
              <a:rPr lang="en-GB" sz="1200" b="0" i="0" kern="1200" dirty="0" err="1">
                <a:solidFill>
                  <a:schemeClr val="tx1"/>
                </a:solidFill>
                <a:effectLst/>
                <a:latin typeface="+mn-lt"/>
                <a:ea typeface="+mn-ea"/>
                <a:cs typeface="+mn-cs"/>
              </a:rPr>
              <a:t>Raimond</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Spekking</a:t>
            </a:r>
            <a:r>
              <a:rPr lang="en-GB" sz="1200" b="0" i="0" kern="1200" dirty="0">
                <a:solidFill>
                  <a:schemeClr val="tx1"/>
                </a:solidFill>
                <a:effectLst/>
                <a:latin typeface="+mn-lt"/>
                <a:ea typeface="+mn-ea"/>
                <a:cs typeface="+mn-cs"/>
              </a:rPr>
              <a:t> / CC BY-SA 4.0 (via Wikimedia Commons)</a:t>
            </a:r>
            <a:br>
              <a:rPr lang="en-GB" dirty="0"/>
            </a:br>
            <a:r>
              <a:rPr lang="en-GB" dirty="0"/>
              <a:t>(Photo of Donald Trump</a:t>
            </a:r>
            <a:r>
              <a:rPr lang="en-GB" baseline="0" dirty="0"/>
              <a:t> is in public domain)</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71110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Steve Clarke.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Native-speaker teacher feedback provided by </a:t>
            </a:r>
            <a:r>
              <a:rPr lang="en-GB" sz="1200" b="0" i="0" kern="1200" dirty="0">
                <a:solidFill>
                  <a:schemeClr val="tx1"/>
                </a:solidFill>
                <a:effectLst/>
                <a:latin typeface="+mn-lt"/>
                <a:ea typeface="+mn-ea"/>
                <a:cs typeface="+mn-cs"/>
              </a:rPr>
              <a:t>Stephanie Cross.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2):</a:t>
            </a:r>
            <a:br>
              <a:rPr lang="en-GB" sz="1200" b="1" dirty="0"/>
            </a:br>
            <a:r>
              <a:rPr lang="en-GB" sz="1200" dirty="0">
                <a:solidFill>
                  <a:prstClr val="white"/>
                </a:solidFill>
              </a:rPr>
              <a:t>Revisit pronouns, present, past (perfect) and future tenses.</a:t>
            </a:r>
            <a:br>
              <a:rPr lang="en-GB" sz="1200" dirty="0">
                <a:solidFill>
                  <a:prstClr val="white"/>
                </a:solidFill>
              </a:rPr>
            </a:br>
            <a:r>
              <a:rPr lang="en-GB" sz="1200" dirty="0">
                <a:solidFill>
                  <a:prstClr val="white"/>
                </a:solidFill>
              </a:rPr>
              <a:t>Revisit [</a:t>
            </a:r>
            <a:r>
              <a:rPr lang="en-GB" sz="1200" dirty="0" err="1">
                <a:solidFill>
                  <a:prstClr val="white"/>
                </a:solidFill>
              </a:rPr>
              <a:t>ei</a:t>
            </a:r>
            <a:r>
              <a:rPr lang="en-GB" sz="1200" dirty="0">
                <a:solidFill>
                  <a:prstClr val="white"/>
                </a:solidFill>
              </a:rPr>
              <a:t>] and [</a:t>
            </a:r>
            <a:r>
              <a:rPr lang="en-GB" sz="1200" dirty="0" err="1">
                <a:solidFill>
                  <a:prstClr val="white"/>
                </a:solidFill>
              </a:rPr>
              <a:t>ie</a:t>
            </a:r>
            <a:r>
              <a:rPr lang="en-GB" sz="1200" dirty="0">
                <a:solidFill>
                  <a:prstClr val="white"/>
                </a:solidFill>
              </a:rPr>
              <a:t>]</a:t>
            </a: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i="0" u="none" strike="noStrike" kern="1200" cap="none" dirty="0">
                <a:solidFill>
                  <a:schemeClr val="tx1"/>
                </a:solidFill>
                <a:effectLst/>
                <a:latin typeface="+mn-lt"/>
                <a:ea typeface="Calibri"/>
                <a:cs typeface="Calibri"/>
                <a:sym typeface="Calibri"/>
              </a:rPr>
              <a:t>9.3.2.7 (</a:t>
            </a:r>
            <a:r>
              <a:rPr lang="de-DE" sz="1200" b="1" i="0" u="none" strike="noStrike" kern="1200" cap="none" dirty="0" err="1">
                <a:solidFill>
                  <a:schemeClr val="tx1"/>
                </a:solidFill>
                <a:effectLst/>
                <a:latin typeface="+mn-lt"/>
                <a:ea typeface="Calibri"/>
                <a:cs typeface="Calibri"/>
                <a:sym typeface="Calibri"/>
              </a:rPr>
              <a:t>revisit</a:t>
            </a:r>
            <a:r>
              <a:rPr lang="de-DE" sz="1200" b="1" i="0" u="none" strike="noStrike" kern="1200" cap="none"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ihn [92] ein bisschen [</a:t>
            </a:r>
            <a:r>
              <a:rPr lang="de-DE" sz="1200" b="0" i="0" u="none" strike="noStrike" kern="1200" cap="none" dirty="0" err="1">
                <a:solidFill>
                  <a:schemeClr val="tx1"/>
                </a:solidFill>
                <a:effectLst/>
                <a:latin typeface="+mn-lt"/>
                <a:ea typeface="Calibri"/>
                <a:cs typeface="Calibri"/>
                <a:sym typeface="Calibri"/>
              </a:rPr>
              <a:t>n</a:t>
            </a:r>
            <a:r>
              <a:rPr lang="de-DE" sz="1200" b="0" i="0" u="none" strike="noStrike" kern="1200" cap="none" dirty="0">
                <a:solidFill>
                  <a:schemeClr val="tx1"/>
                </a:solidFill>
                <a:effectLst/>
                <a:latin typeface="+mn-lt"/>
                <a:ea typeface="Calibri"/>
                <a:cs typeface="Calibri"/>
                <a:sym typeface="Calibri"/>
              </a:rPr>
              <a:t>/a] beide [117] viel [56] man [32] beginnen [251] denken [128] dürfen, darf [143]  glauben [156] leben [98] mögen, mag [168] schaffen [285] ziehen [193] Auto [361] Dorf [959] Geschäft [765] Jahr [53] Mädchen [602] Museum [1078] Theater [1086] Tier [614] Arzt [622] Bruder [730] Junge [548] Markt [476] Urlaub [1570] Vater [232] Bibliothek [2366] Eltern [404] Familie [329] Farbe [1079] Fremdsprache [3770] Geschwister [3929] Großstadt [3084] Idee [451] Kirche [892] Mutter [218] Schwester [974] Stadt [204] Tür [375] Uniform [3857] Monat [316] blau [948] dein [233] dunkel [706] gelb [1446] gesund [1275] glücklich [1070] grün [682] hässlich [3542] ihr [27] mein [51] nächster, nächste, nächstes [237] praktisch [840] rot [477] schön [188] sein [30] wahr [737] dann [41] ganz [69] genug [498] nie [186] über [47] ein, eine [5] null [1680] eins [774] zwei [70] drei [106] vier [200] fünf [274] sechs [428] sieben [611] acht [645] neun [1053] Angst vor [</a:t>
            </a:r>
            <a:r>
              <a:rPr lang="de-DE" sz="1200" b="0" i="0" u="none" strike="noStrike" kern="1200" cap="none" dirty="0" err="1">
                <a:solidFill>
                  <a:schemeClr val="tx1"/>
                </a:solidFill>
                <a:effectLst/>
                <a:latin typeface="+mn-lt"/>
                <a:ea typeface="Calibri"/>
                <a:cs typeface="Calibri"/>
                <a:sym typeface="Calibri"/>
              </a:rPr>
              <a:t>n</a:t>
            </a:r>
            <a:r>
              <a:rPr lang="de-DE" sz="1200" b="0" i="0" u="none" strike="noStrike" kern="1200" cap="none" dirty="0">
                <a:solidFill>
                  <a:schemeClr val="tx1"/>
                </a:solidFill>
                <a:effectLst/>
                <a:latin typeface="+mn-lt"/>
                <a:ea typeface="Calibri"/>
                <a:cs typeface="Calibri"/>
                <a:sym typeface="Calibri"/>
              </a:rPr>
              <a:t>/a] ich verstehe nicht [</a:t>
            </a:r>
            <a:r>
              <a:rPr lang="de-DE" sz="1200" b="0" i="0" u="none" strike="noStrike" kern="1200" cap="none" dirty="0" err="1">
                <a:solidFill>
                  <a:schemeClr val="tx1"/>
                </a:solidFill>
                <a:effectLst/>
                <a:latin typeface="+mn-lt"/>
                <a:ea typeface="Calibri"/>
                <a:cs typeface="Calibri"/>
                <a:sym typeface="Calibri"/>
              </a:rPr>
              <a:t>n</a:t>
            </a:r>
            <a:r>
              <a:rPr lang="de-DE" sz="1200" b="0" i="0" u="none" strike="noStrike" kern="1200" cap="none" dirty="0">
                <a:solidFill>
                  <a:schemeClr val="tx1"/>
                </a:solidFill>
                <a:effectLst/>
                <a:latin typeface="+mn-lt"/>
                <a:ea typeface="Calibri"/>
                <a:cs typeface="Calibri"/>
                <a:sym typeface="Calibri"/>
              </a:rPr>
              <a:t>/a] in Ordnung [</a:t>
            </a:r>
            <a:r>
              <a:rPr lang="de-DE" sz="1200" b="0" i="0" u="none" strike="noStrike" kern="1200" cap="none" dirty="0" err="1">
                <a:solidFill>
                  <a:schemeClr val="tx1"/>
                </a:solidFill>
                <a:effectLst/>
                <a:latin typeface="+mn-lt"/>
                <a:ea typeface="Calibri"/>
                <a:cs typeface="Calibri"/>
                <a:sym typeface="Calibri"/>
              </a:rPr>
              <a:t>n</a:t>
            </a:r>
            <a:r>
              <a:rPr lang="de-DE" sz="1200" b="0" i="0" u="none" strike="noStrike" kern="1200" cap="none" dirty="0">
                <a:solidFill>
                  <a:schemeClr val="tx1"/>
                </a:solidFill>
                <a:effectLst/>
                <a:latin typeface="+mn-lt"/>
                <a:ea typeface="Calibri"/>
                <a:cs typeface="Calibri"/>
                <a:sym typeface="Calibri"/>
              </a:rPr>
              <a: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(2019). A frequency dictionary of German: Core vocabulary for learners. London: Routledge.</a:t>
            </a:r>
            <a:endParaRPr lang="en-GB" sz="1200" i="1" baseline="0" dirty="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dirty="0"/>
          </a:p>
          <a:p>
            <a:pPr marL="0" lvl="0" indent="0" algn="l" rtl="0">
              <a:lnSpc>
                <a:spcPct val="100000"/>
              </a:lnSpc>
              <a:spcBef>
                <a:spcPts val="0"/>
              </a:spcBef>
              <a:spcAft>
                <a:spcPts val="0"/>
              </a:spcAft>
              <a:buSzPts val="1400"/>
              <a:buNone/>
            </a:pPr>
            <a:endParaRPr lang="en-GB" dirty="0"/>
          </a:p>
          <a:p>
            <a:pPr marL="0" lvl="0" indent="0" algn="l" rtl="0">
              <a:lnSpc>
                <a:spcPct val="100000"/>
              </a:lnSpc>
              <a:spcBef>
                <a:spcPts val="0"/>
              </a:spcBef>
              <a:spcAft>
                <a:spcPts val="0"/>
              </a:spcAft>
              <a:buSzPts val="1400"/>
              <a:buNone/>
            </a:pP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49279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3 minutes</a:t>
            </a:r>
            <a:br>
              <a:rPr lang="en-GB" dirty="0"/>
            </a:br>
            <a:br>
              <a:rPr lang="en-GB" b="1" dirty="0"/>
            </a:br>
            <a:r>
              <a:rPr lang="en-GB" b="1" dirty="0"/>
              <a:t>Aim: </a:t>
            </a:r>
            <a:r>
              <a:rPr lang="en-GB" b="0" dirty="0"/>
              <a:t>To revisit SSC [</a:t>
            </a:r>
            <a:r>
              <a:rPr lang="en-GB" b="0" dirty="0" err="1"/>
              <a:t>ei</a:t>
            </a:r>
            <a:r>
              <a:rPr lang="en-GB" b="0" dirty="0"/>
              <a:t>] and [</a:t>
            </a:r>
            <a:r>
              <a:rPr lang="en-GB" b="0" dirty="0" err="1"/>
              <a:t>ie</a:t>
            </a:r>
            <a:r>
              <a:rPr lang="en-GB" b="0" dirty="0"/>
              <a:t>] in a read aloud task.</a:t>
            </a:r>
            <a:br>
              <a:rPr lang="en-GB" b="0" dirty="0"/>
            </a:br>
            <a:br>
              <a:rPr lang="en-GB" b="0" dirty="0"/>
            </a:br>
            <a:r>
              <a:rPr lang="en-GB" b="1" dirty="0"/>
              <a:t>Procedure:</a:t>
            </a:r>
            <a:br>
              <a:rPr lang="en-GB" dirty="0"/>
            </a:br>
            <a:r>
              <a:rPr lang="en-GB" dirty="0"/>
              <a:t>1. Partner A writes down 5 of the words on the slide.</a:t>
            </a:r>
            <a:br>
              <a:rPr lang="en-GB" dirty="0"/>
            </a:br>
            <a:r>
              <a:rPr lang="en-GB" dirty="0"/>
              <a:t>2. Partner B, without seeing A’s list, says all the words on the slide as quickly as possible, trying to match all of Partner A’s list before the 40 seconds is up.</a:t>
            </a:r>
            <a:br>
              <a:rPr lang="en-GB" dirty="0"/>
            </a:br>
            <a:r>
              <a:rPr lang="en-GB" dirty="0"/>
              <a:t>Note: Partner A should listen very carefully to B’s pronunciation. S/he doesn’t need to cross a word off if the [</a:t>
            </a:r>
            <a:r>
              <a:rPr lang="en-GB" dirty="0" err="1"/>
              <a:t>ei</a:t>
            </a:r>
            <a:r>
              <a:rPr lang="en-GB" dirty="0"/>
              <a:t>] and [</a:t>
            </a:r>
            <a:r>
              <a:rPr lang="en-GB" dirty="0" err="1"/>
              <a:t>ie</a:t>
            </a:r>
            <a:r>
              <a:rPr lang="en-GB" dirty="0"/>
              <a:t>] are pronounced wrongly!</a:t>
            </a:r>
            <a:br>
              <a:rPr lang="en-GB" dirty="0"/>
            </a:br>
            <a:r>
              <a:rPr lang="en-GB" dirty="0"/>
              <a:t>3. Swap roles.</a:t>
            </a:r>
            <a:br>
              <a:rPr lang="en-GB" dirty="0"/>
            </a:br>
            <a:r>
              <a:rPr lang="en-GB" dirty="0"/>
              <a:t>4. Note: this activity can be repeated a couple of times.</a:t>
            </a:r>
            <a:endParaRPr lang="en-GB" i="1"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and unknown words (1 is the most frequent word in German): </a:t>
            </a:r>
            <a:br>
              <a:rPr lang="en-GB" baseline="0" dirty="0"/>
            </a:br>
            <a:r>
              <a:rPr lang="en-GB" baseline="0" dirty="0" err="1"/>
              <a:t>Allergie</a:t>
            </a:r>
            <a:r>
              <a:rPr lang="en-GB" baseline="0" dirty="0"/>
              <a:t> [&gt;5009] </a:t>
            </a:r>
            <a:r>
              <a:rPr lang="en-GB" baseline="0" dirty="0" err="1"/>
              <a:t>Bein</a:t>
            </a:r>
            <a:r>
              <a:rPr lang="en-GB" baseline="0" dirty="0"/>
              <a:t> [884] </a:t>
            </a:r>
            <a:r>
              <a:rPr lang="en-GB" baseline="0" dirty="0" err="1"/>
              <a:t>Biene</a:t>
            </a:r>
            <a:r>
              <a:rPr lang="en-GB" baseline="0" dirty="0"/>
              <a:t> [&gt;5009] </a:t>
            </a:r>
            <a:r>
              <a:rPr lang="en-GB" baseline="0" dirty="0" err="1"/>
              <a:t>Fieber</a:t>
            </a:r>
            <a:r>
              <a:rPr lang="en-GB" baseline="0" dirty="0"/>
              <a:t> [4774] </a:t>
            </a:r>
            <a:r>
              <a:rPr lang="en-GB" baseline="0" dirty="0" err="1"/>
              <a:t>Fliege</a:t>
            </a:r>
            <a:r>
              <a:rPr lang="en-GB" baseline="0" dirty="0"/>
              <a:t> [3994] </a:t>
            </a:r>
            <a:r>
              <a:rPr lang="en-GB" baseline="0" dirty="0" err="1"/>
              <a:t>Freiheit</a:t>
            </a:r>
            <a:r>
              <a:rPr lang="en-GB" baseline="0" dirty="0"/>
              <a:t> [814] Frieden [1696] </a:t>
            </a:r>
            <a:r>
              <a:rPr lang="en-GB" baseline="0" dirty="0" err="1"/>
              <a:t>Geige</a:t>
            </a:r>
            <a:r>
              <a:rPr lang="en-GB" baseline="0" dirty="0"/>
              <a:t> [&gt;5009] </a:t>
            </a:r>
            <a:r>
              <a:rPr lang="en-GB" baseline="0" dirty="0" err="1"/>
              <a:t>Haifisch</a:t>
            </a:r>
            <a:r>
              <a:rPr lang="en-GB" baseline="0" dirty="0"/>
              <a:t> [&gt;5009] </a:t>
            </a:r>
            <a:r>
              <a:rPr lang="en-GB" baseline="0" dirty="0" err="1"/>
              <a:t>Leib</a:t>
            </a:r>
            <a:r>
              <a:rPr lang="en-GB" baseline="0" dirty="0"/>
              <a:t> [3274] Liebe [844] </a:t>
            </a:r>
            <a:r>
              <a:rPr lang="en-GB" baseline="0" dirty="0" err="1"/>
              <a:t>Schwein</a:t>
            </a:r>
            <a:r>
              <a:rPr lang="en-GB" baseline="0" dirty="0"/>
              <a:t> [2975] Wein [1736] Wiese [2963] </a:t>
            </a:r>
            <a:r>
              <a:rPr lang="en-GB" baseline="0" dirty="0" err="1"/>
              <a:t>Ziege</a:t>
            </a:r>
            <a:r>
              <a:rPr lang="en-GB" baseline="0" dirty="0"/>
              <a:t> [&gt;5009]</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br>
              <a:rPr lang="en-GB" dirty="0"/>
            </a:b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25434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err="1">
                <a:solidFill>
                  <a:schemeClr val="tx1"/>
                </a:solidFill>
                <a:effectLst/>
                <a:latin typeface="+mn-lt"/>
                <a:ea typeface="+mn-ea"/>
                <a:cs typeface="+mn-cs"/>
              </a:rPr>
              <a:t>Vokabeln</a:t>
            </a:r>
            <a:r>
              <a:rPr lang="en-GB" sz="1200" b="1"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Pairwork</a:t>
            </a:r>
            <a:r>
              <a:rPr lang="en-GB" sz="1200" b="0" kern="1200" dirty="0">
                <a:solidFill>
                  <a:schemeClr val="tx1"/>
                </a:solidFill>
                <a:effectLst/>
                <a:latin typeface="+mn-lt"/>
                <a:ea typeface="+mn-ea"/>
                <a:cs typeface="+mn-cs"/>
              </a:rPr>
              <a:t> ‘tennis’: </a:t>
            </a:r>
            <a:br>
              <a:rPr lang="en-GB" sz="1200" b="1" kern="1200" dirty="0">
                <a:solidFill>
                  <a:schemeClr val="tx1"/>
                </a:solidFill>
                <a:effectLst/>
                <a:latin typeface="+mn-lt"/>
                <a:ea typeface="+mn-ea"/>
                <a:cs typeface="+mn-cs"/>
              </a:rPr>
            </a:br>
            <a:r>
              <a:rPr lang="en-GB" sz="1200" b="1" kern="1200" dirty="0">
                <a:solidFill>
                  <a:schemeClr val="tx1"/>
                </a:solidFill>
                <a:effectLst/>
                <a:latin typeface="+mn-lt"/>
                <a:ea typeface="+mn-ea"/>
                <a:cs typeface="+mn-cs"/>
              </a:rPr>
              <a:t>Timing</a:t>
            </a:r>
            <a:r>
              <a:rPr lang="en-GB" sz="1200" b="0" kern="120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3 </a:t>
            </a:r>
            <a:r>
              <a:rPr lang="en-GB" sz="1200" b="1" kern="1200" dirty="0" err="1">
                <a:solidFill>
                  <a:schemeClr val="tx1"/>
                </a:solidFill>
                <a:effectLst/>
                <a:latin typeface="+mn-lt"/>
                <a:ea typeface="+mn-ea"/>
                <a:cs typeface="+mn-cs"/>
              </a:rPr>
              <a:t>mindddutesin</a:t>
            </a:r>
            <a:r>
              <a:rPr lang="en-GB" sz="1200" b="1"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sz="1200" b="1" kern="1200" dirty="0">
                <a:solidFill>
                  <a:schemeClr val="tx1"/>
                </a:solidFill>
                <a:effectLst/>
                <a:latin typeface="+mn-lt"/>
                <a:ea typeface="+mn-ea"/>
                <a:cs typeface="+mn-cs"/>
              </a:rPr>
            </a:br>
            <a:r>
              <a:rPr lang="en-GB" sz="1200" b="1" kern="1200" dirty="0">
                <a:solidFill>
                  <a:schemeClr val="tx1"/>
                </a:solidFill>
                <a:effectLst/>
                <a:latin typeface="+mn-lt"/>
                <a:ea typeface="+mn-ea"/>
                <a:cs typeface="+mn-cs"/>
              </a:rPr>
              <a:t>Aim: </a:t>
            </a:r>
            <a:r>
              <a:rPr lang="en-GB" sz="1200" b="0" kern="1200" dirty="0">
                <a:solidFill>
                  <a:schemeClr val="tx1"/>
                </a:solidFill>
                <a:effectLst/>
                <a:latin typeface="+mn-lt"/>
                <a:ea typeface="+mn-ea"/>
                <a:cs typeface="+mn-cs"/>
              </a:rPr>
              <a:t>To practise connecting nouns, their definite articles and correct possessive adjectives.  This revisits </a:t>
            </a:r>
            <a:r>
              <a:rPr lang="en-GB" sz="1200" b="1" kern="1200" dirty="0">
                <a:solidFill>
                  <a:schemeClr val="tx1"/>
                </a:solidFill>
                <a:effectLst/>
                <a:latin typeface="+mn-lt"/>
                <a:ea typeface="+mn-ea"/>
                <a:cs typeface="+mn-cs"/>
              </a:rPr>
              <a:t>10</a:t>
            </a:r>
            <a:r>
              <a:rPr lang="en-GB" sz="1200" b="0" kern="1200" dirty="0">
                <a:solidFill>
                  <a:schemeClr val="tx1"/>
                </a:solidFill>
                <a:effectLst/>
                <a:latin typeface="+mn-lt"/>
                <a:ea typeface="+mn-ea"/>
                <a:cs typeface="+mn-cs"/>
              </a:rPr>
              <a:t> items of vocabulary from this week’s set.</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sz="1200" b="1" kern="1200" dirty="0">
                <a:solidFill>
                  <a:schemeClr val="tx1"/>
                </a:solidFill>
                <a:effectLst/>
                <a:latin typeface="+mn-lt"/>
                <a:ea typeface="+mn-ea"/>
                <a:cs typeface="+mn-cs"/>
              </a:rPr>
            </a:br>
            <a:r>
              <a:rPr lang="en-GB" sz="1200" b="1" kern="1200" dirty="0">
                <a:solidFill>
                  <a:schemeClr val="tx1"/>
                </a:solidFill>
                <a:effectLst/>
                <a:latin typeface="+mn-lt"/>
                <a:ea typeface="+mn-ea"/>
                <a:cs typeface="+mn-cs"/>
              </a:rPr>
              <a:t>Procedure: </a:t>
            </a:r>
            <a:br>
              <a:rPr lang="en-GB" sz="1200" kern="1200" dirty="0">
                <a:solidFill>
                  <a:schemeClr val="tx1"/>
                </a:solidFill>
                <a:effectLst/>
                <a:latin typeface="+mn-lt"/>
                <a:ea typeface="+mn-ea"/>
                <a:cs typeface="+mn-cs"/>
              </a:rPr>
            </a:br>
            <a:r>
              <a:rPr lang="en-GB" sz="1200" b="1" kern="1200" dirty="0">
                <a:solidFill>
                  <a:schemeClr val="tx1"/>
                </a:solidFill>
                <a:effectLst/>
                <a:latin typeface="+mn-lt"/>
                <a:ea typeface="+mn-ea"/>
                <a:cs typeface="+mn-cs"/>
              </a:rPr>
              <a:t>1</a:t>
            </a:r>
            <a:r>
              <a:rPr lang="en-GB" sz="1200" kern="1200" dirty="0">
                <a:solidFill>
                  <a:schemeClr val="tx1"/>
                </a:solidFill>
                <a:effectLst/>
                <a:latin typeface="+mn-lt"/>
                <a:ea typeface="+mn-ea"/>
                <a:cs typeface="+mn-cs"/>
              </a:rPr>
              <a:t>. Partner A says item 1 in German. B says the corresponding article plus noun in German. </a:t>
            </a:r>
            <a:br>
              <a:rPr lang="en-GB" sz="1200" kern="1200" dirty="0">
                <a:solidFill>
                  <a:schemeClr val="tx1"/>
                </a:solidFill>
                <a:effectLst/>
                <a:latin typeface="+mn-lt"/>
                <a:ea typeface="+mn-ea"/>
                <a:cs typeface="+mn-cs"/>
              </a:rPr>
            </a:br>
            <a:r>
              <a:rPr lang="en-GB" sz="1200" b="1" kern="1200" dirty="0">
                <a:solidFill>
                  <a:schemeClr val="tx1"/>
                </a:solidFill>
                <a:effectLst/>
                <a:latin typeface="+mn-lt"/>
                <a:ea typeface="+mn-ea"/>
                <a:cs typeface="+mn-cs"/>
              </a:rPr>
              <a:t>2</a:t>
            </a:r>
            <a:r>
              <a:rPr lang="en-GB" sz="1200" kern="1200" dirty="0">
                <a:solidFill>
                  <a:schemeClr val="tx1"/>
                </a:solidFill>
                <a:effectLst/>
                <a:latin typeface="+mn-lt"/>
                <a:ea typeface="+mn-ea"/>
                <a:cs typeface="+mn-cs"/>
              </a:rPr>
              <a:t>. B continues by saying his/her next item in German.  A says the corresponding article plus noun in German.</a:t>
            </a:r>
            <a:br>
              <a:rPr lang="en-GB" sz="1200" kern="1200" dirty="0">
                <a:solidFill>
                  <a:schemeClr val="tx1"/>
                </a:solidFill>
                <a:effectLst/>
                <a:latin typeface="+mn-lt"/>
                <a:ea typeface="+mn-ea"/>
                <a:cs typeface="+mn-cs"/>
              </a:rPr>
            </a:br>
            <a:r>
              <a:rPr lang="en-GB" sz="1200" b="1" kern="1200" dirty="0">
                <a:solidFill>
                  <a:schemeClr val="tx1"/>
                </a:solidFill>
                <a:effectLst/>
                <a:latin typeface="+mn-lt"/>
                <a:ea typeface="+mn-ea"/>
                <a:cs typeface="+mn-cs"/>
              </a:rPr>
              <a:t>3. </a:t>
            </a:r>
            <a:r>
              <a:rPr lang="en-GB" sz="1200" kern="1200" dirty="0">
                <a:solidFill>
                  <a:schemeClr val="tx1"/>
                </a:solidFill>
                <a:effectLst/>
                <a:latin typeface="+mn-lt"/>
                <a:ea typeface="+mn-ea"/>
                <a:cs typeface="+mn-cs"/>
              </a:rPr>
              <a:t>Teacher to circulate to monitor and listen to students’ SSC knowledge.</a:t>
            </a:r>
            <a:br>
              <a:rPr lang="en-GB" sz="1200" kern="1200" dirty="0">
                <a:solidFill>
                  <a:schemeClr val="tx1"/>
                </a:solidFill>
                <a:effectLst/>
                <a:latin typeface="+mn-lt"/>
                <a:ea typeface="+mn-ea"/>
                <a:cs typeface="+mn-cs"/>
              </a:rPr>
            </a:br>
            <a:r>
              <a:rPr lang="en-GB" sz="1200" b="1" kern="1200" dirty="0">
                <a:solidFill>
                  <a:schemeClr val="tx1"/>
                </a:solidFill>
                <a:effectLst/>
                <a:latin typeface="+mn-lt"/>
                <a:ea typeface="+mn-ea"/>
                <a:cs typeface="+mn-cs"/>
              </a:rPr>
              <a:t>4. </a:t>
            </a:r>
            <a:r>
              <a:rPr lang="en-GB" sz="1200" kern="1200" dirty="0">
                <a:solidFill>
                  <a:schemeClr val="tx1"/>
                </a:solidFill>
                <a:effectLst/>
                <a:latin typeface="+mn-lt"/>
                <a:ea typeface="+mn-ea"/>
                <a:cs typeface="+mn-cs"/>
              </a:rPr>
              <a:t>To bring the activity to a close, the teacher may wish to elicit a few of the items in German from students, either chorally or individually.</a:t>
            </a:r>
            <a:br>
              <a:rPr lang="en-GB" sz="1200" kern="1200" dirty="0">
                <a:solidFill>
                  <a:schemeClr val="tx1"/>
                </a:solidFill>
                <a:effectLst/>
                <a:latin typeface="+mn-lt"/>
                <a:ea typeface="+mn-ea"/>
                <a:cs typeface="+mn-cs"/>
              </a:rPr>
            </a:b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Pattern of interaction is thus A B </a:t>
            </a:r>
            <a:r>
              <a:rPr lang="en-GB" sz="1200" kern="1200" dirty="0" err="1">
                <a:solidFill>
                  <a:schemeClr val="tx1"/>
                </a:solidFill>
                <a:effectLst/>
                <a:latin typeface="+mn-lt"/>
                <a:ea typeface="+mn-ea"/>
                <a:cs typeface="+mn-cs"/>
              </a:rPr>
              <a:t>B</a:t>
            </a:r>
            <a:r>
              <a:rPr lang="en-GB" sz="1200" kern="1200" dirty="0">
                <a:solidFill>
                  <a:schemeClr val="tx1"/>
                </a:solidFill>
                <a:effectLst/>
                <a:latin typeface="+mn-lt"/>
                <a:ea typeface="+mn-ea"/>
                <a:cs typeface="+mn-cs"/>
              </a:rPr>
              <a:t> A </a:t>
            </a:r>
            <a:r>
              <a:rPr lang="en-GB" sz="1200" kern="1200" dirty="0" err="1">
                <a:solidFill>
                  <a:schemeClr val="tx1"/>
                </a:solidFill>
                <a:effectLst/>
                <a:latin typeface="+mn-lt"/>
                <a:ea typeface="+mn-ea"/>
                <a:cs typeface="+mn-cs"/>
              </a:rPr>
              <a:t>A</a:t>
            </a:r>
            <a:r>
              <a:rPr lang="en-GB" sz="1200" kern="1200" dirty="0">
                <a:solidFill>
                  <a:schemeClr val="tx1"/>
                </a:solidFill>
                <a:effectLst/>
                <a:latin typeface="+mn-lt"/>
                <a:ea typeface="+mn-ea"/>
                <a:cs typeface="+mn-cs"/>
              </a:rPr>
              <a:t> B </a:t>
            </a:r>
            <a:r>
              <a:rPr lang="en-GB" sz="1200" kern="1200" dirty="0" err="1">
                <a:solidFill>
                  <a:schemeClr val="tx1"/>
                </a:solidFill>
                <a:effectLst/>
                <a:latin typeface="+mn-lt"/>
                <a:ea typeface="+mn-ea"/>
                <a:cs typeface="+mn-cs"/>
              </a:rPr>
              <a:t>B</a:t>
            </a:r>
            <a:r>
              <a:rPr lang="en-GB" sz="1200" kern="1200" dirty="0">
                <a:solidFill>
                  <a:schemeClr val="tx1"/>
                </a:solidFill>
                <a:effectLst/>
                <a:latin typeface="+mn-lt"/>
                <a:ea typeface="+mn-ea"/>
                <a:cs typeface="+mn-cs"/>
              </a:rPr>
              <a:t> etc..</a:t>
            </a:r>
            <a:br>
              <a:rPr lang="en-GB" sz="1200" kern="1200" dirty="0">
                <a:solidFill>
                  <a:schemeClr val="tx1"/>
                </a:solidFill>
                <a:effectLst/>
                <a:latin typeface="+mn-lt"/>
                <a:ea typeface="+mn-ea"/>
                <a:cs typeface="+mn-cs"/>
              </a:rPr>
            </a:br>
            <a:br>
              <a:rPr lang="en-GB" sz="1200" kern="1200" dirty="0">
                <a:solidFill>
                  <a:schemeClr val="tx1"/>
                </a:solidFill>
                <a:effectLst/>
                <a:latin typeface="+mn-lt"/>
                <a:ea typeface="+mn-ea"/>
                <a:cs typeface="+mn-cs"/>
              </a:rPr>
            </a:br>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35567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3 minutes</a:t>
            </a:r>
            <a:br>
              <a:rPr lang="en-GB" dirty="0"/>
            </a:br>
            <a:br>
              <a:rPr lang="en-GB" b="1" dirty="0"/>
            </a:br>
            <a:r>
              <a:rPr lang="en-GB" b="1" dirty="0"/>
              <a:t>Aim: </a:t>
            </a:r>
            <a:r>
              <a:rPr lang="en-GB" b="0" dirty="0"/>
              <a:t>To revisit knowledge of direct object pronouns.</a:t>
            </a:r>
            <a:br>
              <a:rPr lang="en-GB" b="1" dirty="0"/>
            </a:br>
            <a:br>
              <a:rPr lang="en-GB" dirty="0"/>
            </a:br>
            <a:r>
              <a:rPr lang="en-GB" b="1" dirty="0"/>
              <a:t>Procedure:</a:t>
            </a:r>
            <a:br>
              <a:rPr lang="en-GB" dirty="0"/>
            </a:br>
            <a:r>
              <a:rPr lang="en-GB" dirty="0"/>
              <a:t>1. Click to animate</a:t>
            </a:r>
            <a:r>
              <a:rPr lang="en-GB" baseline="0" dirty="0"/>
              <a:t> the explanation.</a:t>
            </a:r>
            <a:endParaRPr lang="en-GB" dirty="0"/>
          </a:p>
          <a:p>
            <a:r>
              <a:rPr lang="en-GB" dirty="0"/>
              <a:t>2. Ensure students’ understanding at each stage.</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56103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3 minutes</a:t>
            </a:r>
            <a:br>
              <a:rPr lang="en-GB" dirty="0"/>
            </a:br>
            <a:br>
              <a:rPr lang="en-GB" b="1" dirty="0"/>
            </a:br>
            <a:r>
              <a:rPr lang="en-GB" b="1" dirty="0"/>
              <a:t>Aim: </a:t>
            </a:r>
            <a:r>
              <a:rPr lang="en-GB" b="0" dirty="0"/>
              <a:t>To revisit Row 3 (dative) pronouns </a:t>
            </a:r>
            <a:r>
              <a:rPr lang="en-GB" b="0" i="1" dirty="0" err="1"/>
              <a:t>dir</a:t>
            </a:r>
            <a:r>
              <a:rPr lang="en-GB" b="0" i="1" dirty="0"/>
              <a:t>,</a:t>
            </a:r>
            <a:r>
              <a:rPr lang="en-GB" b="0" i="1" baseline="0" dirty="0"/>
              <a:t> </a:t>
            </a:r>
            <a:r>
              <a:rPr lang="en-GB" b="0" i="1" baseline="0" dirty="0" err="1"/>
              <a:t>mir</a:t>
            </a:r>
            <a:r>
              <a:rPr lang="en-GB" b="0" i="1" baseline="0" dirty="0"/>
              <a:t>, </a:t>
            </a:r>
            <a:r>
              <a:rPr lang="en-GB" b="0" i="1" baseline="0" dirty="0" err="1"/>
              <a:t>ihm</a:t>
            </a:r>
            <a:r>
              <a:rPr lang="en-GB" b="0" i="1" baseline="0" dirty="0"/>
              <a:t>, </a:t>
            </a:r>
            <a:r>
              <a:rPr lang="en-GB" b="0" i="1" baseline="0" dirty="0" err="1"/>
              <a:t>ihr</a:t>
            </a:r>
            <a:r>
              <a:rPr lang="en-GB" b="0" i="1" baseline="0" dirty="0"/>
              <a:t>, </a:t>
            </a:r>
            <a:r>
              <a:rPr lang="en-GB" b="0" i="1" baseline="0" dirty="0" err="1"/>
              <a:t>ihm</a:t>
            </a:r>
            <a:r>
              <a:rPr lang="en-GB" b="0" i="1" baseline="0" dirty="0"/>
              <a:t>, </a:t>
            </a:r>
            <a:r>
              <a:rPr lang="en-GB" b="0" i="1" baseline="0" dirty="0" err="1"/>
              <a:t>ihnen</a:t>
            </a:r>
            <a:r>
              <a:rPr lang="en-GB" b="0" i="1" baseline="0" dirty="0"/>
              <a:t>.</a:t>
            </a:r>
            <a:br>
              <a:rPr lang="en-GB" dirty="0"/>
            </a:br>
            <a:br>
              <a:rPr lang="en-GB" dirty="0"/>
            </a:br>
            <a:r>
              <a:rPr lang="en-GB" b="1" dirty="0"/>
              <a:t>Procedure:</a:t>
            </a:r>
            <a:br>
              <a:rPr lang="en-GB" dirty="0"/>
            </a:br>
            <a:r>
              <a:rPr lang="en-GB" dirty="0"/>
              <a:t>1. Click to animate</a:t>
            </a:r>
            <a:r>
              <a:rPr lang="en-GB" baseline="0" dirty="0"/>
              <a:t> the explanation. </a:t>
            </a:r>
            <a:endParaRPr lang="en-GB" dirty="0"/>
          </a:p>
          <a:p>
            <a:r>
              <a:rPr lang="en-GB" dirty="0"/>
              <a:t>2. Ensure students’ understanding at each stage.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64711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 (for two slides)</a:t>
            </a:r>
            <a:br>
              <a:rPr lang="en-GB" dirty="0"/>
            </a:br>
            <a:br>
              <a:rPr lang="en-GB" b="1" dirty="0"/>
            </a:br>
            <a:r>
              <a:rPr lang="en-GB" b="1" dirty="0"/>
              <a:t>Aim: </a:t>
            </a:r>
            <a:r>
              <a:rPr lang="en-GB" b="0" dirty="0"/>
              <a:t>To develop SSC fluency when reading aloud a mixture of known and unknown words at sentence level, building up speed of oral production through task repetition.</a:t>
            </a:r>
            <a:br>
              <a:rPr lang="en-GB" b="0" dirty="0"/>
            </a:br>
            <a:br>
              <a:rPr lang="en-GB" b="0" dirty="0"/>
            </a:br>
            <a:r>
              <a:rPr lang="en-GB" b="1" dirty="0"/>
              <a:t>Procedure:</a:t>
            </a:r>
            <a:br>
              <a:rPr lang="en-GB" dirty="0"/>
            </a:br>
            <a:r>
              <a:rPr lang="en-GB" dirty="0"/>
              <a:t>1. Teacher ensures students recognise the premise and format of the ‘waiter, waiter’ joke, noting that this is a genre of humour that is shared across many cultures.</a:t>
            </a:r>
          </a:p>
          <a:p>
            <a:r>
              <a:rPr lang="en-GB" dirty="0"/>
              <a:t>2. In pairs, students read the joke aloud, aiming for appropriate intonation and emotion in their ‘performance’, as fits the scenario.</a:t>
            </a:r>
          </a:p>
          <a:p>
            <a:r>
              <a:rPr lang="en-GB" dirty="0"/>
              <a:t>3. Teacher ensures that the meaning is clear.</a:t>
            </a:r>
          </a:p>
          <a:p>
            <a:r>
              <a:rPr lang="en-GB" dirty="0"/>
              <a:t>4. Click to reveal the 10-second timer. Students read the joke together two-three times, aiming to increase the speed and confidence of their oral production.</a:t>
            </a:r>
          </a:p>
          <a:p>
            <a:r>
              <a:rPr lang="en-GB" dirty="0"/>
              <a:t>5. At the most beneficial moment for learners, click each speech bubble to hear an audio version of the joke.</a:t>
            </a:r>
            <a:br>
              <a:rPr lang="en-GB" dirty="0"/>
            </a:br>
            <a:r>
              <a:rPr lang="en-GB" dirty="0"/>
              <a:t>6. Repeat with the second joke on the next slide.</a:t>
            </a:r>
          </a:p>
          <a:p>
            <a:br>
              <a:rPr lang="en-GB" dirty="0"/>
            </a:br>
            <a:r>
              <a:rPr lang="en-GB" dirty="0"/>
              <a:t>Note: the use of </a:t>
            </a:r>
            <a:r>
              <a:rPr lang="en-GB" i="1" dirty="0" err="1"/>
              <a:t>schon</a:t>
            </a:r>
            <a:r>
              <a:rPr lang="en-GB" i="1" dirty="0"/>
              <a:t> </a:t>
            </a:r>
            <a:r>
              <a:rPr lang="en-GB" i="0" dirty="0"/>
              <a:t>here has the role of modal particle, rather than the meaning ‘already’, which students have learnt.  Teachers may like to prompt students to think of a filling word that might serve the same purpose, e.g. That’s quite alright, madam. Equally, the sentence would also translate well without the addition, i.e. That’s alright, madam.</a:t>
            </a:r>
            <a:endParaRPr lang="en-GB" i="1"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lang="en-GB" sz="1200" dirty="0">
                <a:solidFill>
                  <a:schemeClr val="bg1"/>
                </a:solidFill>
              </a:rPr>
              <a:t>Herr Ober, </a:t>
            </a:r>
            <a:r>
              <a:rPr lang="en-GB" sz="1200" dirty="0"/>
              <a:t>da </a:t>
            </a:r>
            <a:r>
              <a:rPr lang="en-GB" sz="1200" dirty="0" err="1"/>
              <a:t>sitzt</a:t>
            </a:r>
            <a:r>
              <a:rPr lang="en-GB" sz="1200" dirty="0"/>
              <a:t> </a:t>
            </a:r>
            <a:r>
              <a:rPr lang="en-GB" sz="1200" dirty="0" err="1"/>
              <a:t>eine</a:t>
            </a:r>
            <a:r>
              <a:rPr lang="en-GB" sz="1200" dirty="0"/>
              <a:t> </a:t>
            </a:r>
            <a:r>
              <a:rPr lang="en-GB" sz="1200" dirty="0" err="1"/>
              <a:t>Fliege</a:t>
            </a:r>
            <a:r>
              <a:rPr lang="en-GB" sz="1200" dirty="0"/>
              <a:t> in </a:t>
            </a:r>
            <a:r>
              <a:rPr lang="en-GB" sz="1200" dirty="0" err="1"/>
              <a:t>meiner</a:t>
            </a:r>
            <a:r>
              <a:rPr lang="en-GB" sz="1200" dirty="0"/>
              <a:t> </a:t>
            </a:r>
            <a:r>
              <a:rPr lang="en-GB" sz="1200" dirty="0" err="1"/>
              <a:t>Suppe</a:t>
            </a:r>
            <a:r>
              <a:rPr lang="en-GB" sz="1200" dirty="0"/>
              <a:t>!</a:t>
            </a:r>
            <a:br>
              <a:rPr lang="en-GB" sz="1200" dirty="0"/>
            </a:br>
            <a:r>
              <a:rPr lang="en-GB" sz="1400" dirty="0"/>
              <a:t>Das </a:t>
            </a:r>
            <a:r>
              <a:rPr lang="en-GB" sz="1400" dirty="0" err="1"/>
              <a:t>ist</a:t>
            </a:r>
            <a:r>
              <a:rPr lang="en-GB" sz="1400" dirty="0"/>
              <a:t> </a:t>
            </a:r>
            <a:r>
              <a:rPr lang="en-GB" sz="1400" dirty="0" err="1"/>
              <a:t>schon</a:t>
            </a:r>
            <a:r>
              <a:rPr lang="en-GB" sz="1400" dirty="0"/>
              <a:t> in </a:t>
            </a:r>
            <a:r>
              <a:rPr lang="en-GB" sz="1400" dirty="0" err="1"/>
              <a:t>Ordnung</a:t>
            </a:r>
            <a:r>
              <a:rPr lang="en-GB" sz="1400" dirty="0"/>
              <a:t>, </a:t>
            </a:r>
            <a:r>
              <a:rPr lang="en-GB" sz="1400" dirty="0" err="1"/>
              <a:t>meine</a:t>
            </a:r>
            <a:r>
              <a:rPr lang="en-GB" sz="1400" dirty="0"/>
              <a:t> Dame, das </a:t>
            </a:r>
            <a:r>
              <a:rPr lang="en-GB" sz="1400" dirty="0" err="1"/>
              <a:t>kostet</a:t>
            </a:r>
            <a:r>
              <a:rPr lang="en-GB" sz="1400" dirty="0"/>
              <a:t> </a:t>
            </a:r>
            <a:r>
              <a:rPr lang="en-GB" sz="1400" dirty="0" err="1"/>
              <a:t>nichts</a:t>
            </a:r>
            <a:r>
              <a:rPr lang="en-GB" sz="1400" dirty="0"/>
              <a:t> extra.</a:t>
            </a:r>
            <a:endParaRPr lang="en-GB" sz="16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and unknown words (1 is the most frequent word in German): </a:t>
            </a:r>
            <a:br>
              <a:rPr lang="en-GB" baseline="0" dirty="0"/>
            </a:br>
            <a:r>
              <a:rPr lang="en-GB" baseline="0" dirty="0" err="1"/>
              <a:t>Fliege</a:t>
            </a:r>
            <a:r>
              <a:rPr lang="en-GB" baseline="0" dirty="0"/>
              <a:t> [3994] Ober [&gt;5009] </a:t>
            </a:r>
            <a:r>
              <a:rPr lang="en-GB" baseline="0" dirty="0" err="1"/>
              <a:t>Suppe</a:t>
            </a:r>
            <a:r>
              <a:rPr lang="en-GB" baseline="0" dirty="0"/>
              <a:t> [&gt;5009] </a:t>
            </a:r>
            <a:r>
              <a:rPr lang="en-GB" baseline="0" dirty="0" err="1"/>
              <a:t>Witz</a:t>
            </a:r>
            <a:r>
              <a:rPr lang="en-GB" baseline="0" dirty="0"/>
              <a:t> [2228]</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br>
              <a:rPr lang="en-GB" dirty="0"/>
            </a:b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85318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7 minutes</a:t>
            </a:r>
            <a:br>
              <a:rPr lang="en-GB" dirty="0"/>
            </a:br>
            <a:br>
              <a:rPr lang="en-GB" b="1" dirty="0"/>
            </a:br>
            <a:r>
              <a:rPr lang="en-GB" b="1" dirty="0"/>
              <a:t>Aim: </a:t>
            </a:r>
            <a:r>
              <a:rPr lang="en-GB" b="0" dirty="0"/>
              <a:t>To differentiate aurally between R2 (acc.) and R3 (dat.) pronouns, deciding whether the sentence has (a) a direct object (“Ich mag”/accusative) and the missing meaning must be ‘I like’; or (b) an indirect object (“ich </a:t>
            </a:r>
            <a:r>
              <a:rPr lang="en-GB" b="0" dirty="0" err="1"/>
              <a:t>habe</a:t>
            </a:r>
            <a:r>
              <a:rPr lang="en-GB" b="0" dirty="0"/>
              <a:t> Angst </a:t>
            </a:r>
            <a:r>
              <a:rPr lang="en-GB" b="0" dirty="0" err="1"/>
              <a:t>vor</a:t>
            </a:r>
            <a:r>
              <a:rPr lang="en-GB" b="0" dirty="0"/>
              <a:t>”/dative) and the missing meaning must be ‘I am scared of’.</a:t>
            </a:r>
            <a:br>
              <a:rPr lang="en-GB" dirty="0"/>
            </a:br>
            <a:br>
              <a:rPr lang="en-GB" dirty="0"/>
            </a:br>
            <a:r>
              <a:rPr lang="en-GB" b="1" dirty="0"/>
              <a:t>Procedure:</a:t>
            </a:r>
            <a:br>
              <a:rPr lang="en-GB" dirty="0"/>
            </a:br>
            <a:r>
              <a:rPr lang="en-GB" dirty="0"/>
              <a:t>1. Explain the activity, ensuring students know to listen out for the pronoun in order to decide whether to write ‘ich mag’ or ‘ich </a:t>
            </a:r>
            <a:r>
              <a:rPr lang="en-GB" dirty="0" err="1"/>
              <a:t>habe</a:t>
            </a:r>
            <a:r>
              <a:rPr lang="en-GB" dirty="0"/>
              <a:t> Angst </a:t>
            </a:r>
            <a:r>
              <a:rPr lang="en-GB" dirty="0" err="1"/>
              <a:t>vor</a:t>
            </a:r>
            <a:r>
              <a:rPr lang="en-GB" dirty="0"/>
              <a:t>’. </a:t>
            </a:r>
          </a:p>
          <a:p>
            <a:r>
              <a:rPr lang="en-GB" dirty="0"/>
              <a:t>2. Depending on the level of the teaching group, consider making clear which pronouns are possible for each item – e.g. clowns = plural, so the choice will be between ‘</a:t>
            </a:r>
            <a:r>
              <a:rPr lang="en-GB" dirty="0" err="1"/>
              <a:t>sie</a:t>
            </a:r>
            <a:r>
              <a:rPr lang="en-GB" dirty="0"/>
              <a:t>’ and ‘</a:t>
            </a:r>
            <a:r>
              <a:rPr lang="en-GB" dirty="0" err="1"/>
              <a:t>ihnen</a:t>
            </a:r>
            <a:r>
              <a:rPr lang="en-GB" dirty="0"/>
              <a:t>’, etc.</a:t>
            </a:r>
          </a:p>
          <a:p>
            <a:r>
              <a:rPr lang="en-GB" dirty="0"/>
              <a:t>3. Click sound button for item 1 to play recording.</a:t>
            </a:r>
          </a:p>
          <a:p>
            <a:r>
              <a:rPr lang="en-GB" dirty="0"/>
              <a:t>4. Click again to reveal the tick for the right answer .</a:t>
            </a:r>
          </a:p>
          <a:p>
            <a:r>
              <a:rPr lang="en-GB" dirty="0"/>
              <a:t>5. Click again to reveal the text. </a:t>
            </a:r>
          </a:p>
          <a:p>
            <a:r>
              <a:rPr lang="en-GB" dirty="0"/>
              <a:t>6. Repeat for items 2 and 3.  For items 4 - 8 play the audio for all items, checking the answers at the end.</a:t>
            </a:r>
            <a:br>
              <a:rPr lang="en-GB" dirty="0"/>
            </a:br>
            <a:r>
              <a:rPr lang="en-GB" dirty="0"/>
              <a:t> </a:t>
            </a:r>
          </a:p>
          <a:p>
            <a:r>
              <a:rPr lang="en-GB" b="1" dirty="0"/>
              <a:t>Transcript:</a:t>
            </a:r>
          </a:p>
          <a:p>
            <a:r>
              <a:rPr lang="de-DE" sz="1200" kern="1200" dirty="0">
                <a:solidFill>
                  <a:schemeClr val="tx1"/>
                </a:solidFill>
                <a:effectLst/>
                <a:latin typeface="+mn-lt"/>
                <a:ea typeface="+mn-ea"/>
                <a:cs typeface="+mn-cs"/>
              </a:rPr>
              <a:t>1. Clowns? Ich [habe Angst vor] ihnen.</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2. Mias Mutter? Ich [mag] sie.</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3. Spinnen? Ich [mag] sie.</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4. Unsere Schuldirektorin? Ich [habe Angst vor] ihr. </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5. Ratten? Ich [habe Angst vor] ihnen.</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6. der Zahnarzt? Ich [mag] ihn.</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7. Schlangen? Ich [habe Angst vor] ihnen.</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8. das Kind? Ich [mag] es.</a:t>
            </a:r>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baseline="0" dirty="0"/>
              <a:t>Clown [&gt;5009] </a:t>
            </a:r>
            <a:r>
              <a:rPr lang="en-GB" baseline="0" dirty="0" err="1"/>
              <a:t>Spinne</a:t>
            </a:r>
            <a:r>
              <a:rPr lang="en-GB" baseline="0" dirty="0"/>
              <a:t> [&gt;5009] </a:t>
            </a:r>
            <a:r>
              <a:rPr lang="en-GB" baseline="0" dirty="0" err="1"/>
              <a:t>Ratte</a:t>
            </a:r>
            <a:r>
              <a:rPr lang="en-GB" baseline="0" dirty="0"/>
              <a:t> [4924] Zahn [1871] </a:t>
            </a:r>
            <a:r>
              <a:rPr lang="en-GB" baseline="0" dirty="0" err="1"/>
              <a:t>Schlange</a:t>
            </a:r>
            <a:r>
              <a:rPr lang="en-GB" baseline="0" dirty="0"/>
              <a:t> [3601]</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73285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7 minutes (two slides)</a:t>
            </a:r>
          </a:p>
          <a:p>
            <a:endParaRPr lang="en-GB" b="0" dirty="0"/>
          </a:p>
          <a:p>
            <a:r>
              <a:rPr lang="en-GB" b="1" dirty="0"/>
              <a:t>Aim</a:t>
            </a:r>
            <a:r>
              <a:rPr lang="en-GB" b="0" dirty="0"/>
              <a:t>: to practise written comprehension of object and indirect object pronouns in the context of a longer text.</a:t>
            </a:r>
            <a:br>
              <a:rPr lang="en-GB" dirty="0"/>
            </a:br>
            <a:br>
              <a:rPr lang="en-GB" b="1" dirty="0"/>
            </a:br>
            <a:r>
              <a:rPr lang="en-GB" b="1" dirty="0"/>
              <a:t>Procedure:</a:t>
            </a:r>
            <a:br>
              <a:rPr lang="en-GB" dirty="0"/>
            </a:br>
            <a:r>
              <a:rPr lang="en-GB" dirty="0"/>
              <a:t>1. </a:t>
            </a:r>
            <a:r>
              <a:rPr lang="en-US" dirty="0"/>
              <a:t>Based on the reading text, students decide which of the two noun objects the pronoun refers to. Draw their attention to the gender of the singular nouns. The items are in the order in which the answers appear in the reading text. </a:t>
            </a:r>
            <a:endParaRPr lang="en-GB" dirty="0"/>
          </a:p>
          <a:p>
            <a:r>
              <a:rPr lang="en-GB" dirty="0"/>
              <a:t>2. Click to reveal the first item, and the two possible answers. </a:t>
            </a:r>
          </a:p>
          <a:p>
            <a:r>
              <a:rPr lang="en-GB" dirty="0"/>
              <a:t>3. Based on the pronoun, students select either </a:t>
            </a:r>
            <a:r>
              <a:rPr lang="en-GB" dirty="0" err="1"/>
              <a:t>Antwort</a:t>
            </a:r>
            <a:r>
              <a:rPr lang="en-GB" dirty="0"/>
              <a:t> 1 or </a:t>
            </a:r>
            <a:r>
              <a:rPr lang="en-GB" dirty="0" err="1"/>
              <a:t>Antwort</a:t>
            </a:r>
            <a:r>
              <a:rPr lang="en-GB" dirty="0"/>
              <a:t> 2.</a:t>
            </a:r>
          </a:p>
          <a:p>
            <a:r>
              <a:rPr lang="en-GB" dirty="0"/>
              <a:t>4. Click again for the answer.</a:t>
            </a:r>
          </a:p>
          <a:p>
            <a:r>
              <a:rPr lang="en-GB" dirty="0"/>
              <a:t>5. Repeat for items 2-4 on this slide, and items 5-8 on the next slide.</a:t>
            </a:r>
            <a:br>
              <a:rPr lang="en-GB" dirty="0"/>
            </a:br>
            <a:endParaRPr lang="en-GB" dirty="0"/>
          </a:p>
          <a:p>
            <a:pPr marL="0" lvl="0" indent="0">
              <a:buFont typeface="+mj-lt"/>
              <a:buNone/>
            </a:pPr>
            <a:r>
              <a:rPr lang="en-GB" b="1" dirty="0"/>
              <a:t>Answers:</a:t>
            </a:r>
            <a:br>
              <a:rPr lang="en-GB" dirty="0"/>
            </a:br>
            <a:r>
              <a:rPr lang="en-GB" dirty="0"/>
              <a:t>1. </a:t>
            </a:r>
            <a:r>
              <a:rPr lang="de-DE" sz="1200" kern="1200" dirty="0">
                <a:solidFill>
                  <a:schemeClr val="tx1"/>
                </a:solidFill>
                <a:effectLst/>
                <a:latin typeface="+mn-lt"/>
                <a:ea typeface="+mn-ea"/>
                <a:cs typeface="+mn-cs"/>
              </a:rPr>
              <a:t>Sie hat Angst vor ihm (</a:t>
            </a:r>
            <a:r>
              <a:rPr lang="de-DE" sz="1200" b="1" kern="1200" dirty="0">
                <a:solidFill>
                  <a:schemeClr val="tx1"/>
                </a:solidFill>
                <a:effectLst/>
                <a:latin typeface="+mn-lt"/>
                <a:ea typeface="+mn-ea"/>
                <a:cs typeface="+mn-cs"/>
              </a:rPr>
              <a:t>Hund</a:t>
            </a:r>
            <a:r>
              <a:rPr lang="de-DE" sz="1200" kern="1200" dirty="0">
                <a:solidFill>
                  <a:schemeClr val="tx1"/>
                </a:solidFill>
                <a:effectLst/>
                <a:latin typeface="+mn-lt"/>
                <a:ea typeface="+mn-ea"/>
                <a:cs typeface="+mn-cs"/>
              </a:rPr>
              <a:t>/Katze).</a:t>
            </a:r>
            <a:endParaRPr lang="en-GB" sz="1200" kern="1200" dirty="0">
              <a:solidFill>
                <a:schemeClr val="tx1"/>
              </a:solidFill>
              <a:effectLst/>
              <a:latin typeface="+mn-lt"/>
              <a:ea typeface="+mn-ea"/>
              <a:cs typeface="+mn-cs"/>
            </a:endParaRPr>
          </a:p>
          <a:p>
            <a:pPr marL="0" lvl="0" indent="0">
              <a:buFont typeface="+mj-lt"/>
              <a:buNone/>
            </a:pPr>
            <a:r>
              <a:rPr lang="de-DE" sz="1200" kern="1200" dirty="0">
                <a:solidFill>
                  <a:schemeClr val="tx1"/>
                </a:solidFill>
                <a:effectLst/>
                <a:latin typeface="+mn-lt"/>
                <a:ea typeface="+mn-ea"/>
                <a:cs typeface="+mn-cs"/>
              </a:rPr>
              <a:t>2. Sie liebt sie (</a:t>
            </a:r>
            <a:r>
              <a:rPr lang="de-DE" sz="1200" b="1" kern="1200" dirty="0">
                <a:solidFill>
                  <a:schemeClr val="tx1"/>
                </a:solidFill>
                <a:effectLst/>
                <a:latin typeface="+mn-lt"/>
                <a:ea typeface="+mn-ea"/>
                <a:cs typeface="+mn-cs"/>
              </a:rPr>
              <a:t>Nase</a:t>
            </a:r>
            <a:r>
              <a:rPr lang="de-DE" sz="1200" kern="1200" dirty="0">
                <a:solidFill>
                  <a:schemeClr val="tx1"/>
                </a:solidFill>
                <a:effectLst/>
                <a:latin typeface="+mn-lt"/>
                <a:ea typeface="+mn-ea"/>
                <a:cs typeface="+mn-cs"/>
              </a:rPr>
              <a:t>/rechtes Ohr von ihrem Hund).</a:t>
            </a:r>
            <a:endParaRPr lang="en-GB" sz="1200" kern="1200" dirty="0">
              <a:solidFill>
                <a:schemeClr val="tx1"/>
              </a:solidFill>
              <a:effectLst/>
              <a:latin typeface="+mn-lt"/>
              <a:ea typeface="+mn-ea"/>
              <a:cs typeface="+mn-cs"/>
            </a:endParaRPr>
          </a:p>
          <a:p>
            <a:pPr marL="0" lvl="0" indent="0">
              <a:buFont typeface="+mj-lt"/>
              <a:buNone/>
            </a:pPr>
            <a:r>
              <a:rPr lang="de-DE" sz="1200" kern="1200" dirty="0">
                <a:solidFill>
                  <a:schemeClr val="tx1"/>
                </a:solidFill>
                <a:effectLst/>
                <a:latin typeface="+mn-lt"/>
                <a:ea typeface="+mn-ea"/>
                <a:cs typeface="+mn-cs"/>
              </a:rPr>
              <a:t>3. Sie liebt es (</a:t>
            </a:r>
            <a:r>
              <a:rPr lang="de-DE" sz="1200" b="1" kern="1200" dirty="0">
                <a:solidFill>
                  <a:schemeClr val="tx1"/>
                </a:solidFill>
                <a:effectLst/>
                <a:latin typeface="+mn-lt"/>
                <a:ea typeface="+mn-ea"/>
                <a:cs typeface="+mn-cs"/>
              </a:rPr>
              <a:t>das linke Ohr</a:t>
            </a:r>
            <a:r>
              <a:rPr lang="de-DE" sz="1200" kern="1200" dirty="0">
                <a:solidFill>
                  <a:schemeClr val="tx1"/>
                </a:solidFill>
                <a:effectLst/>
                <a:latin typeface="+mn-lt"/>
                <a:ea typeface="+mn-ea"/>
                <a:cs typeface="+mn-cs"/>
              </a:rPr>
              <a:t>/den Schwanz von ihrer Katze). </a:t>
            </a:r>
            <a:endParaRPr lang="en-GB" sz="1200" kern="1200" dirty="0">
              <a:solidFill>
                <a:schemeClr val="tx1"/>
              </a:solidFill>
              <a:effectLst/>
              <a:latin typeface="+mn-lt"/>
              <a:ea typeface="+mn-ea"/>
              <a:cs typeface="+mn-cs"/>
            </a:endParaRPr>
          </a:p>
          <a:p>
            <a:pPr marL="0" lvl="0" indent="0">
              <a:buFont typeface="+mj-lt"/>
              <a:buNone/>
            </a:pPr>
            <a:r>
              <a:rPr lang="de-DE" sz="1200" kern="1200" dirty="0">
                <a:solidFill>
                  <a:schemeClr val="tx1"/>
                </a:solidFill>
                <a:effectLst/>
                <a:latin typeface="+mn-lt"/>
                <a:ea typeface="+mn-ea"/>
                <a:cs typeface="+mn-cs"/>
              </a:rPr>
              <a:t>4. Sie hat große Angst vor </a:t>
            </a:r>
            <a:r>
              <a:rPr lang="de-DE" sz="1200" b="1" kern="1200" dirty="0">
                <a:solidFill>
                  <a:schemeClr val="tx1"/>
                </a:solidFill>
                <a:effectLst/>
                <a:latin typeface="+mn-lt"/>
                <a:ea typeface="+mn-ea"/>
                <a:cs typeface="+mn-cs"/>
              </a:rPr>
              <a:t>ihr</a:t>
            </a:r>
            <a:r>
              <a:rPr lang="de-DE" sz="1200" kern="1200" dirty="0">
                <a:solidFill>
                  <a:schemeClr val="tx1"/>
                </a:solidFill>
                <a:effectLst/>
                <a:latin typeface="+mn-lt"/>
                <a:ea typeface="+mn-ea"/>
                <a:cs typeface="+mn-cs"/>
              </a:rPr>
              <a:t> (Meerschweinchen/</a:t>
            </a:r>
            <a:r>
              <a:rPr lang="de-DE" sz="1200" b="1" kern="1200" dirty="0">
                <a:solidFill>
                  <a:schemeClr val="tx1"/>
                </a:solidFill>
                <a:effectLst/>
                <a:latin typeface="+mn-lt"/>
                <a:ea typeface="+mn-ea"/>
                <a:cs typeface="+mn-cs"/>
              </a:rPr>
              <a:t>Maus</a:t>
            </a:r>
            <a:r>
              <a:rPr lang="de-DE" sz="1200"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br>
              <a:rPr lang="en-GB" dirty="0"/>
            </a:br>
            <a:r>
              <a:rPr lang="en-GB" b="1" baseline="0" dirty="0"/>
              <a:t>Word frequency of unknown words and cognates (1 is the most frequent word in German): </a:t>
            </a:r>
            <a:br>
              <a:rPr lang="en-GB" baseline="0" dirty="0"/>
            </a:br>
            <a:r>
              <a:rPr lang="en-GB" baseline="0" dirty="0" err="1"/>
              <a:t>allerdings</a:t>
            </a:r>
            <a:r>
              <a:rPr lang="en-GB" baseline="0" dirty="0"/>
              <a:t> [225] </a:t>
            </a:r>
            <a:r>
              <a:rPr lang="en-GB" baseline="0" dirty="0" err="1"/>
              <a:t>Meerschweinchen</a:t>
            </a:r>
            <a:r>
              <a:rPr lang="en-GB" baseline="0" dirty="0"/>
              <a:t> [&gt;5009] Post [1926] [2788] </a:t>
            </a:r>
            <a:r>
              <a:rPr lang="en-GB" baseline="0" dirty="0" err="1"/>
              <a:t>Schwanz</a:t>
            </a:r>
            <a:r>
              <a:rPr lang="en-GB" baseline="0" dirty="0"/>
              <a:t> [&gt;5009]</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46170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Continuation of the previous activity.</a:t>
            </a:r>
            <a:br>
              <a:rPr lang="en-GB" dirty="0"/>
            </a:br>
            <a:br>
              <a:rPr lang="en-GB" dirty="0"/>
            </a:br>
            <a:r>
              <a:rPr lang="en-GB" b="1" dirty="0"/>
              <a:t>Answers:</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5. Sie hat Angst vor </a:t>
            </a:r>
            <a:r>
              <a:rPr lang="de-DE" b="1" dirty="0"/>
              <a:t>ihm</a:t>
            </a:r>
            <a:r>
              <a:rPr lang="de-DE" dirty="0"/>
              <a:t> (</a:t>
            </a:r>
            <a:r>
              <a:rPr lang="de-DE" b="1" dirty="0"/>
              <a:t>Briefträger, </a:t>
            </a:r>
            <a:r>
              <a:rPr lang="de-DE" dirty="0"/>
              <a:t>Briefen)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6. Sie liebt uns (</a:t>
            </a:r>
            <a:r>
              <a:rPr lang="de-DE" b="1" dirty="0"/>
              <a:t>meine Familie und mich</a:t>
            </a:r>
            <a:r>
              <a:rPr lang="de-DE" dirty="0"/>
              <a:t>/die Familie nebenan).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7. Sie hat Angst vor ihm (</a:t>
            </a:r>
            <a:r>
              <a:rPr lang="de-DE" b="1" dirty="0"/>
              <a:t>Baby</a:t>
            </a:r>
            <a:r>
              <a:rPr lang="de-DE" dirty="0"/>
              <a:t>/Babysitterin).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8. Sie liebt ihn (</a:t>
            </a:r>
            <a:r>
              <a:rPr lang="de-DE" b="1" dirty="0"/>
              <a:t>Kaffee</a:t>
            </a:r>
            <a:r>
              <a:rPr lang="de-DE" dirty="0"/>
              <a:t>/ Kekse).</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baseline="0" dirty="0"/>
              <a:t>Word frequency (1 is the most frequent word in German):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err="1"/>
              <a:t>Briefträger</a:t>
            </a:r>
            <a:r>
              <a:rPr lang="en-GB" baseline="0" dirty="0"/>
              <a:t> [&gt;5009] </a:t>
            </a:r>
            <a:r>
              <a:rPr lang="en-GB" baseline="0" dirty="0" err="1"/>
              <a:t>nebenan</a:t>
            </a:r>
            <a:r>
              <a:rPr lang="en-GB" baseline="0" dirty="0"/>
              <a:t> [4567] </a:t>
            </a:r>
            <a:r>
              <a:rPr lang="en-GB" baseline="0" dirty="0" err="1"/>
              <a:t>trotzdem</a:t>
            </a:r>
            <a:r>
              <a:rPr lang="en-GB" baseline="0" dirty="0"/>
              <a:t> [463] </a:t>
            </a:r>
            <a:r>
              <a:rPr lang="en-GB" baseline="0" dirty="0" err="1"/>
              <a:t>schade</a:t>
            </a:r>
            <a:r>
              <a:rPr lang="en-GB" baseline="0" dirty="0"/>
              <a:t> [2788] </a:t>
            </a:r>
            <a:r>
              <a:rPr lang="en-GB" baseline="0" dirty="0" err="1"/>
              <a:t>Tasse</a:t>
            </a:r>
            <a:r>
              <a:rPr lang="en-GB" baseline="0" dirty="0"/>
              <a:t> [3518]</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54351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3 minutes</a:t>
            </a:r>
            <a:br>
              <a:rPr lang="en-GB" dirty="0"/>
            </a:br>
            <a:br>
              <a:rPr lang="en-GB" b="1" dirty="0"/>
            </a:br>
            <a:r>
              <a:rPr lang="en-GB" b="1" dirty="0"/>
              <a:t>Aim: </a:t>
            </a:r>
            <a:r>
              <a:rPr lang="en-GB" b="0" dirty="0"/>
              <a:t>To revisit knowledge of subject, direct object and indirect object pronouns for the first and second person singular.</a:t>
            </a:r>
          </a:p>
          <a:p>
            <a:endParaRPr lang="en-GB" b="1" dirty="0"/>
          </a:p>
          <a:p>
            <a:r>
              <a:rPr lang="en-GB" b="1" dirty="0"/>
              <a:t>Procedure:</a:t>
            </a:r>
            <a:br>
              <a:rPr lang="en-GB" dirty="0"/>
            </a:br>
            <a:r>
              <a:rPr lang="en-GB" dirty="0"/>
              <a:t>1. Click to animate</a:t>
            </a:r>
            <a:r>
              <a:rPr lang="en-GB" baseline="0" dirty="0"/>
              <a:t> the explanation.</a:t>
            </a:r>
            <a:endParaRPr lang="en-GB" dirty="0"/>
          </a:p>
          <a:p>
            <a:r>
              <a:rPr lang="en-GB" dirty="0"/>
              <a:t>2. Ensure students’ understanding at each stage.</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55223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8 minutes</a:t>
            </a:r>
            <a:br>
              <a:rPr lang="en-GB" dirty="0"/>
            </a:br>
            <a:br>
              <a:rPr lang="en-GB" b="1" dirty="0"/>
            </a:br>
            <a:r>
              <a:rPr lang="en-GB" b="1" dirty="0"/>
              <a:t>Aim: </a:t>
            </a:r>
            <a:r>
              <a:rPr lang="en-GB" b="0" dirty="0"/>
              <a:t>To practise comprehension of a longer text that brings together a number of grammar features and vocabulary taught over the course of years 7 and 8.</a:t>
            </a:r>
            <a:br>
              <a:rPr lang="en-GB" dirty="0"/>
            </a:br>
            <a:br>
              <a:rPr lang="en-GB" dirty="0"/>
            </a:br>
            <a:r>
              <a:rPr lang="en-GB" b="1" dirty="0"/>
              <a:t>Procedure:</a:t>
            </a:r>
            <a:br>
              <a:rPr lang="en-GB" dirty="0"/>
            </a:br>
            <a:r>
              <a:rPr lang="en-GB" dirty="0"/>
              <a:t>1. Ensure students understand the title, the overall purpose of the text (i.e., to inform about things that make us happy), and the task.</a:t>
            </a:r>
          </a:p>
          <a:p>
            <a:r>
              <a:rPr lang="en-GB" dirty="0"/>
              <a:t>2. Students put two headings ‘What?’ and ‘Why/How?’ and write 1-10 in the margin.</a:t>
            </a:r>
          </a:p>
          <a:p>
            <a:r>
              <a:rPr lang="en-GB" dirty="0"/>
              <a:t>3. They note in English the 10 tips for a happy life and the reason/way each one makes us happy.</a:t>
            </a:r>
          </a:p>
          <a:p>
            <a:r>
              <a:rPr lang="en-GB" dirty="0"/>
              <a:t>4. Extension: Students rank them in order of importance for themselves personally.</a:t>
            </a:r>
          </a:p>
          <a:p>
            <a:r>
              <a:rPr lang="en-GB" dirty="0"/>
              <a:t>5. Teacher elicits feedback from students as appropriate to the group, i.e. either sequentially, or asking students to report the one they think is most/least important etc.</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and cognates (1 is the most frequent word in German): </a:t>
            </a:r>
            <a:br>
              <a:rPr lang="en-GB" baseline="0" dirty="0"/>
            </a:br>
            <a:r>
              <a:rPr lang="en-GB" baseline="0" dirty="0" err="1"/>
              <a:t>Akzeptanz</a:t>
            </a:r>
            <a:r>
              <a:rPr lang="en-GB" baseline="0" dirty="0"/>
              <a:t> [&gt;5009] </a:t>
            </a:r>
            <a:r>
              <a:rPr lang="en-GB" baseline="0" dirty="0" err="1"/>
              <a:t>dafür</a:t>
            </a:r>
            <a:r>
              <a:rPr lang="en-GB" baseline="0" dirty="0"/>
              <a:t> [175] Geist [1426] Meditation [&gt;5009]</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42873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7 minutes</a:t>
            </a:r>
            <a:br>
              <a:rPr lang="en-GB" b="0" dirty="0"/>
            </a:br>
            <a:br>
              <a:rPr lang="en-GB" b="1" dirty="0"/>
            </a:br>
            <a:r>
              <a:rPr lang="en-GB" b="1" dirty="0"/>
              <a:t>Aim: </a:t>
            </a:r>
            <a:r>
              <a:rPr lang="en-GB" b="0" dirty="0"/>
              <a:t>To prepare for a speaking task by ranking nine things that are important to them, using reference resources where necessary. </a:t>
            </a:r>
            <a:br>
              <a:rPr lang="en-GB" dirty="0"/>
            </a:br>
            <a:br>
              <a:rPr lang="en-GB" dirty="0"/>
            </a:br>
            <a:r>
              <a:rPr lang="en-GB" b="1" dirty="0"/>
              <a:t>Procedure:</a:t>
            </a:r>
            <a:br>
              <a:rPr lang="en-GB" dirty="0"/>
            </a:br>
            <a:r>
              <a:rPr lang="en-GB" dirty="0"/>
              <a:t>1. Explain that the task is for each student to think of 9 things that are important them.</a:t>
            </a:r>
          </a:p>
          <a:p>
            <a:r>
              <a:rPr lang="en-GB" dirty="0"/>
              <a:t>2. There are some ideas on this slide, but students could come up with their own ideas.</a:t>
            </a:r>
          </a:p>
          <a:p>
            <a:r>
              <a:rPr lang="en-GB" dirty="0"/>
              <a:t>3. Students look up words in online or hard copy dictionaries. </a:t>
            </a:r>
          </a:p>
          <a:p>
            <a:r>
              <a:rPr lang="en-GB" dirty="0"/>
              <a:t>4. Student fill in the diamond shape: the top field is very important, the bottom field is not so important.</a:t>
            </a:r>
          </a:p>
          <a:p>
            <a:endParaRPr lang="en-GB" dirty="0"/>
          </a:p>
          <a:p>
            <a:r>
              <a:rPr lang="en-GB" dirty="0"/>
              <a:t>Variation: Rather than individually, students could work in groups where they have to agree on concepts and rank order. </a:t>
            </a:r>
          </a:p>
          <a:p>
            <a:endParaRPr lang="en-GB" dirty="0"/>
          </a:p>
          <a:p>
            <a:r>
              <a:rPr lang="en-GB" dirty="0"/>
              <a:t>Differentiation: If working in groups, students could use target language to negotiate rankings, e.g.</a:t>
            </a:r>
          </a:p>
          <a:p>
            <a:r>
              <a:rPr lang="en-GB" dirty="0"/>
              <a:t>“</a:t>
            </a:r>
            <a:r>
              <a:rPr lang="en-GB" dirty="0" err="1"/>
              <a:t>Familie</a:t>
            </a:r>
            <a:r>
              <a:rPr lang="en-GB" dirty="0"/>
              <a:t> </a:t>
            </a:r>
            <a:r>
              <a:rPr lang="en-GB" dirty="0" err="1"/>
              <a:t>ist</a:t>
            </a:r>
            <a:r>
              <a:rPr lang="en-GB" dirty="0"/>
              <a:t> mir </a:t>
            </a:r>
            <a:r>
              <a:rPr lang="en-GB" dirty="0" err="1"/>
              <a:t>nicht</a:t>
            </a:r>
            <a:r>
              <a:rPr lang="en-GB" dirty="0"/>
              <a:t> so </a:t>
            </a:r>
            <a:r>
              <a:rPr lang="en-GB" dirty="0" err="1"/>
              <a:t>wichtig</a:t>
            </a:r>
            <a:r>
              <a:rPr lang="en-GB" dirty="0"/>
              <a:t>. Und </a:t>
            </a:r>
            <a:r>
              <a:rPr lang="en-GB" dirty="0" err="1"/>
              <a:t>dir</a:t>
            </a:r>
            <a:r>
              <a:rPr lang="en-GB" dirty="0"/>
              <a:t>?” </a:t>
            </a:r>
          </a:p>
          <a:p>
            <a:r>
              <a:rPr lang="en-GB" dirty="0"/>
              <a:t>“</a:t>
            </a:r>
            <a:r>
              <a:rPr lang="en-GB" dirty="0" err="1"/>
              <a:t>Waaas</a:t>
            </a:r>
            <a:r>
              <a:rPr lang="en-GB" dirty="0"/>
              <a:t>? </a:t>
            </a:r>
            <a:r>
              <a:rPr lang="en-GB" dirty="0" err="1"/>
              <a:t>Familie</a:t>
            </a:r>
            <a:r>
              <a:rPr lang="en-GB" dirty="0"/>
              <a:t> </a:t>
            </a:r>
            <a:r>
              <a:rPr lang="en-GB" dirty="0" err="1"/>
              <a:t>ist</a:t>
            </a:r>
            <a:r>
              <a:rPr lang="en-GB" dirty="0"/>
              <a:t> mir </a:t>
            </a:r>
            <a:r>
              <a:rPr lang="en-GB" dirty="0" err="1"/>
              <a:t>sehr</a:t>
            </a:r>
            <a:r>
              <a:rPr lang="en-GB" dirty="0"/>
              <a:t> </a:t>
            </a:r>
            <a:r>
              <a:rPr lang="en-GB" dirty="0" err="1"/>
              <a:t>wichtig</a:t>
            </a:r>
            <a:r>
              <a:rPr lang="en-GB" dirty="0"/>
              <a:t>!”</a:t>
            </a:r>
          </a:p>
          <a:p>
            <a:br>
              <a:rPr lang="en-GB" dirty="0"/>
            </a:br>
            <a:r>
              <a:rPr lang="en-GB" b="1" baseline="0" dirty="0"/>
              <a:t>Word frequency of unknown words (1 is the most frequent word in German): </a:t>
            </a:r>
            <a:br>
              <a:rPr lang="en-GB" baseline="0" dirty="0"/>
            </a:br>
            <a:r>
              <a:rPr lang="en-GB" baseline="0" dirty="0" err="1"/>
              <a:t>streicheln</a:t>
            </a:r>
            <a:r>
              <a:rPr lang="en-GB" baseline="0" dirty="0"/>
              <a:t> [4377] Frieden [1696] Gesundheit [1851] WLAN [&gt;5000]</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23197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6 minutes</a:t>
            </a:r>
            <a:br>
              <a:rPr lang="en-GB" dirty="0"/>
            </a:br>
            <a:br>
              <a:rPr lang="en-GB" b="1" dirty="0"/>
            </a:br>
            <a:r>
              <a:rPr lang="en-GB" b="1" dirty="0"/>
              <a:t>Aim: </a:t>
            </a:r>
            <a:r>
              <a:rPr lang="en-GB" b="0" dirty="0"/>
              <a:t>Oral practice of the previously learnt/revised content.</a:t>
            </a:r>
          </a:p>
          <a:p>
            <a:br>
              <a:rPr lang="en-GB" dirty="0"/>
            </a:br>
            <a:r>
              <a:rPr lang="en-GB" b="1" dirty="0"/>
              <a:t>Procedure:</a:t>
            </a:r>
            <a:br>
              <a:rPr lang="en-GB" dirty="0"/>
            </a:br>
            <a:r>
              <a:rPr lang="en-GB" dirty="0"/>
              <a:t>1. Teacher elicits the German forms of the three questions from all students. The animations are set so that this can be done twice before the start of the task.</a:t>
            </a:r>
            <a:br>
              <a:rPr lang="en-GB" dirty="0"/>
            </a:br>
            <a:r>
              <a:rPr lang="en-GB" dirty="0"/>
              <a:t>2. Each student asks one other student the three questions on the slide, and notes the answers. </a:t>
            </a:r>
          </a:p>
          <a:p>
            <a:r>
              <a:rPr lang="en-GB" dirty="0"/>
              <a:t>3. Swap roles.</a:t>
            </a:r>
          </a:p>
          <a:p>
            <a:r>
              <a:rPr lang="en-GB" dirty="0"/>
              <a:t>4. Time allowing, students could either ask a certain number of people (e.g. five), or ask as many other people as they can within the time limit (five minutes). </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br>
              <a:rPr lang="en-GB" dirty="0"/>
            </a:br>
            <a:br>
              <a:rPr lang="en-GB" dirty="0"/>
            </a:b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09215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l-PL" dirty="0"/>
              <a:t>Emoji One / CC BY-SA (https://creativecommons.org/licenses/by-sa/4.0)</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0C7748-D062-4C64-B882-FCEF58CBC97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06153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TEXT only in case teachers want to print it.</a:t>
            </a:r>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and cognates (1 is the most frequent word in German): </a:t>
            </a:r>
            <a:br>
              <a:rPr lang="en-GB" baseline="0" dirty="0"/>
            </a:br>
            <a:r>
              <a:rPr lang="en-GB" baseline="0" dirty="0" err="1"/>
              <a:t>Akzeptanz</a:t>
            </a:r>
            <a:r>
              <a:rPr lang="en-GB" baseline="0" dirty="0"/>
              <a:t> [&gt;5009] </a:t>
            </a:r>
            <a:r>
              <a:rPr lang="en-GB" baseline="0" dirty="0" err="1"/>
              <a:t>dafür</a:t>
            </a:r>
            <a:r>
              <a:rPr lang="en-GB" baseline="0" dirty="0"/>
              <a:t> [175] Geist [1426] Meditation [&gt;5009]</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70485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1" dirty="0"/>
              <a:t>Transcript:</a:t>
            </a:r>
            <a:br>
              <a:rPr lang="en-GB" dirty="0"/>
            </a:br>
            <a:r>
              <a:rPr lang="en-GB" sz="1200" dirty="0">
                <a:solidFill>
                  <a:schemeClr val="bg1"/>
                </a:solidFill>
              </a:rPr>
              <a:t>Herr Ober, </a:t>
            </a:r>
            <a:r>
              <a:rPr lang="en-GB" sz="1200" dirty="0"/>
              <a:t>da </a:t>
            </a:r>
            <a:r>
              <a:rPr lang="en-GB" sz="1200" dirty="0" err="1"/>
              <a:t>ist</a:t>
            </a:r>
            <a:r>
              <a:rPr lang="en-GB" sz="1200" dirty="0"/>
              <a:t> </a:t>
            </a:r>
            <a:r>
              <a:rPr lang="en-GB" sz="1200" dirty="0" err="1"/>
              <a:t>eine</a:t>
            </a:r>
            <a:r>
              <a:rPr lang="en-GB" sz="1200" dirty="0"/>
              <a:t> </a:t>
            </a:r>
            <a:r>
              <a:rPr lang="en-GB" sz="1200" dirty="0" err="1"/>
              <a:t>Fliege</a:t>
            </a:r>
            <a:r>
              <a:rPr lang="en-GB" sz="1200" dirty="0"/>
              <a:t> in </a:t>
            </a:r>
            <a:r>
              <a:rPr lang="en-GB" sz="1200" dirty="0" err="1"/>
              <a:t>meiner</a:t>
            </a:r>
            <a:r>
              <a:rPr lang="en-GB" sz="1200" dirty="0"/>
              <a:t> </a:t>
            </a:r>
            <a:r>
              <a:rPr lang="en-GB" sz="1200" dirty="0" err="1"/>
              <a:t>Suppe</a:t>
            </a:r>
            <a:r>
              <a:rPr lang="en-GB" sz="1200" dirty="0"/>
              <a:t>!</a:t>
            </a:r>
            <a:br>
              <a:rPr lang="en-GB" sz="1200" dirty="0"/>
            </a:br>
            <a:r>
              <a:rPr lang="en-GB" sz="1400" dirty="0" err="1"/>
              <a:t>Nein</a:t>
            </a:r>
            <a:r>
              <a:rPr lang="en-GB" sz="1400" dirty="0"/>
              <a:t>, </a:t>
            </a:r>
            <a:r>
              <a:rPr lang="en-GB" sz="1400" dirty="0" err="1"/>
              <a:t>nein</a:t>
            </a:r>
            <a:r>
              <a:rPr lang="en-GB" sz="1400" dirty="0"/>
              <a:t>, </a:t>
            </a:r>
            <a:r>
              <a:rPr lang="en-GB" sz="1400" dirty="0" err="1"/>
              <a:t>meine</a:t>
            </a:r>
            <a:r>
              <a:rPr lang="en-GB" sz="1400" dirty="0"/>
              <a:t> Dame, das </a:t>
            </a:r>
            <a:r>
              <a:rPr lang="en-GB" sz="1400" dirty="0" err="1"/>
              <a:t>ist</a:t>
            </a:r>
            <a:r>
              <a:rPr lang="en-GB" sz="1400" dirty="0"/>
              <a:t> </a:t>
            </a:r>
            <a:r>
              <a:rPr lang="en-GB" sz="1400" dirty="0" err="1"/>
              <a:t>eine</a:t>
            </a:r>
            <a:r>
              <a:rPr lang="en-GB" sz="1400" dirty="0"/>
              <a:t> </a:t>
            </a:r>
            <a:r>
              <a:rPr lang="en-GB" sz="1400" dirty="0" err="1"/>
              <a:t>Kakerlake</a:t>
            </a:r>
            <a:r>
              <a:rPr lang="en-GB" sz="1400" dirty="0"/>
              <a:t>, die </a:t>
            </a:r>
            <a:r>
              <a:rPr lang="en-GB" sz="1400" dirty="0" err="1"/>
              <a:t>Fliege</a:t>
            </a:r>
            <a:r>
              <a:rPr lang="en-GB" sz="1400" dirty="0"/>
              <a:t> </a:t>
            </a:r>
            <a:r>
              <a:rPr lang="en-GB" sz="1400" dirty="0" err="1"/>
              <a:t>ist</a:t>
            </a:r>
            <a:r>
              <a:rPr lang="en-GB" sz="1400" dirty="0"/>
              <a:t> auf </a:t>
            </a:r>
            <a:r>
              <a:rPr lang="en-GB" sz="1400" dirty="0" err="1"/>
              <a:t>dem</a:t>
            </a:r>
            <a:r>
              <a:rPr lang="en-GB" sz="1400" dirty="0"/>
              <a:t> Steak.</a:t>
            </a:r>
            <a:endParaRPr lang="en-GB" sz="16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and unknown words (1 is the most frequent word in German): </a:t>
            </a:r>
            <a:br>
              <a:rPr lang="en-GB" baseline="0" dirty="0"/>
            </a:br>
            <a:r>
              <a:rPr lang="en-GB" baseline="0" dirty="0" err="1"/>
              <a:t>Fliege</a:t>
            </a:r>
            <a:r>
              <a:rPr lang="en-GB" baseline="0" dirty="0"/>
              <a:t> [3994] </a:t>
            </a:r>
            <a:r>
              <a:rPr lang="en-GB" baseline="0" dirty="0" err="1"/>
              <a:t>Kakerlake</a:t>
            </a:r>
            <a:r>
              <a:rPr lang="en-GB" baseline="0" dirty="0"/>
              <a:t> [&gt;5009] Ober [&gt;5009] Steak [5009] </a:t>
            </a:r>
            <a:r>
              <a:rPr lang="en-GB" baseline="0" dirty="0" err="1"/>
              <a:t>Suppe</a:t>
            </a:r>
            <a:r>
              <a:rPr lang="en-GB" baseline="0" dirty="0"/>
              <a:t> [&gt;5009] </a:t>
            </a:r>
            <a:r>
              <a:rPr lang="en-GB" baseline="0" dirty="0" err="1"/>
              <a:t>Witz</a:t>
            </a:r>
            <a:r>
              <a:rPr lang="en-GB" baseline="0" dirty="0"/>
              <a:t> [2228]</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br>
              <a:rPr lang="en-GB" dirty="0"/>
            </a:b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05993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err="1"/>
              <a:t>Vokabeln</a:t>
            </a:r>
            <a:br>
              <a:rPr lang="en-GB" b="1" baseline="0" dirty="0"/>
            </a:br>
            <a:r>
              <a:rPr lang="en-GB" b="1" baseline="0" dirty="0"/>
              <a:t>Timing: 8 minutes</a:t>
            </a:r>
          </a:p>
          <a:p>
            <a:endParaRPr lang="en-GB" b="1" baseline="0" dirty="0"/>
          </a:p>
          <a:p>
            <a:r>
              <a:rPr lang="en-GB" b="1" baseline="0" dirty="0"/>
              <a:t>Aim: </a:t>
            </a:r>
            <a:r>
              <a:rPr lang="en-GB" baseline="0" dirty="0"/>
              <a:t>To revisit </a:t>
            </a:r>
            <a:r>
              <a:rPr lang="en-GB" b="1" baseline="0" dirty="0"/>
              <a:t>48</a:t>
            </a:r>
            <a:r>
              <a:rPr lang="en-GB" baseline="0" dirty="0"/>
              <a:t> previously taught words, </a:t>
            </a:r>
            <a:r>
              <a:rPr lang="en-GB" b="1" baseline="0" dirty="0"/>
              <a:t>38</a:t>
            </a:r>
            <a:r>
              <a:rPr lang="en-GB" baseline="0" dirty="0"/>
              <a:t> from this week’s vocabulary set, in oral modality, receptive mode.</a:t>
            </a:r>
            <a:br>
              <a:rPr lang="en-GB" baseline="0" dirty="0"/>
            </a:br>
            <a:endParaRPr lang="en-GB" baseline="0" dirty="0"/>
          </a:p>
          <a:p>
            <a:r>
              <a:rPr lang="en-GB" b="1" baseline="0" dirty="0"/>
              <a:t>Procedure:</a:t>
            </a:r>
          </a:p>
          <a:p>
            <a:r>
              <a:rPr lang="en-US" b="0" baseline="0" dirty="0"/>
              <a:t>1. Explain the task. At this point, advise student B to note down the six possible categories, then turn away from the board.</a:t>
            </a:r>
            <a:endParaRPr lang="en-US" b="0" dirty="0"/>
          </a:p>
          <a:p>
            <a:r>
              <a:rPr lang="en-US" b="0" dirty="0"/>
              <a:t>2. Click to bring up the text for</a:t>
            </a:r>
            <a:r>
              <a:rPr lang="en-US" b="0" baseline="0" dirty="0"/>
              <a:t> student A. </a:t>
            </a:r>
            <a:endParaRPr lang="en-US" b="0" dirty="0"/>
          </a:p>
          <a:p>
            <a:r>
              <a:rPr lang="en-US" b="0" dirty="0"/>
              <a:t>3. Student</a:t>
            </a:r>
            <a:r>
              <a:rPr lang="en-US" b="0" baseline="0" dirty="0"/>
              <a:t> A reads the first list of three words to student B who responds by saying the category. </a:t>
            </a:r>
            <a:br>
              <a:rPr lang="en-US" b="0" baseline="0" dirty="0"/>
            </a:br>
            <a:r>
              <a:rPr lang="en-US" b="0" baseline="0" dirty="0"/>
              <a:t>4. Student A continues until all six sets of words have been said.</a:t>
            </a:r>
            <a:br>
              <a:rPr lang="en-US" b="0" baseline="0" dirty="0"/>
            </a:br>
            <a:r>
              <a:rPr lang="en-US" b="0" baseline="0" dirty="0"/>
              <a:t>5. Student B turns back to double check his/her answers.</a:t>
            </a:r>
          </a:p>
          <a:p>
            <a:r>
              <a:rPr lang="en-US" b="0" dirty="0"/>
              <a:t>6. Students then swap roles</a:t>
            </a:r>
            <a:r>
              <a:rPr lang="en-US" b="0" baseline="0" dirty="0"/>
              <a:t>.</a:t>
            </a:r>
            <a:endParaRPr lang="en-US" b="0" dirty="0"/>
          </a:p>
          <a:p>
            <a:r>
              <a:rPr lang="en-US" b="0" dirty="0"/>
              <a:t>7. Teachers can use this slide </a:t>
            </a:r>
            <a:r>
              <a:rPr lang="en-US" b="0" baseline="0" dirty="0"/>
              <a:t>to bring the activity to a close by eliciting the meanings of the target words in English.</a:t>
            </a:r>
          </a:p>
          <a:p>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b="0" baseline="0" dirty="0"/>
            </a:br>
            <a:endParaRPr lang="en-GB" b="0" baseline="0" dirty="0"/>
          </a:p>
          <a:p>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accent5">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accent5">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accent5">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accent5">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accent5">
                  <a:lumMod val="50000"/>
                </a:schemeClr>
              </a:solidFill>
            </a:endParaRPr>
          </a:p>
          <a:p>
            <a:endParaRPr lang="en-GB" b="0" baseline="0" dirty="0"/>
          </a:p>
          <a:p>
            <a:endParaRPr lang="en-GB" b="1" baseline="0" dirty="0"/>
          </a:p>
          <a:p>
            <a:endParaRPr lang="en-GB" b="1" baseline="0" dirty="0"/>
          </a:p>
          <a:p>
            <a:endParaRPr lang="en-GB" b="1" baseline="0" dirty="0"/>
          </a:p>
          <a:p>
            <a:endParaRPr lang="en-GB" b="1" baseline="0" dirty="0"/>
          </a:p>
          <a:p>
            <a:endParaRPr lang="en-GB" b="1"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35678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dirty="0"/>
            </a:br>
            <a:br>
              <a:rPr lang="en-GB" b="1" dirty="0"/>
            </a:br>
            <a:r>
              <a:rPr lang="en-GB" b="1" dirty="0"/>
              <a:t>Aim: </a:t>
            </a:r>
            <a:r>
              <a:rPr lang="en-GB" b="0" dirty="0"/>
              <a:t>To revisit a further 12 words (plus numbers 1-12) from this week’s vocabulary set in oral modality, productive mode. Using the timer in a specific round is a spur to increase the speed of processing.</a:t>
            </a:r>
            <a:br>
              <a:rPr lang="en-GB" dirty="0"/>
            </a:br>
            <a:br>
              <a:rPr lang="en-GB" dirty="0"/>
            </a:br>
            <a:r>
              <a:rPr lang="en-GB" b="1" dirty="0"/>
              <a:t>Procedure:</a:t>
            </a:r>
            <a:br>
              <a:rPr lang="en-GB" dirty="0"/>
            </a:br>
            <a:r>
              <a:rPr lang="en-GB" dirty="0"/>
              <a:t>1. Round 1: Teacher says the German, students say number in German, the word in English, then the word in German again, chorally.</a:t>
            </a:r>
            <a:br>
              <a:rPr lang="en-GB" dirty="0"/>
            </a:br>
            <a:r>
              <a:rPr lang="en-GB" dirty="0"/>
              <a:t>E.g. </a:t>
            </a:r>
            <a:br>
              <a:rPr lang="en-GB" dirty="0"/>
            </a:br>
            <a:r>
              <a:rPr lang="en-GB" dirty="0"/>
              <a:t>Teacher: </a:t>
            </a:r>
            <a:r>
              <a:rPr lang="en-GB" dirty="0" err="1"/>
              <a:t>grün</a:t>
            </a:r>
            <a:br>
              <a:rPr lang="en-GB" dirty="0"/>
            </a:br>
            <a:r>
              <a:rPr lang="en-GB" dirty="0"/>
              <a:t>Students: </a:t>
            </a:r>
            <a:r>
              <a:rPr lang="en-GB" dirty="0" err="1"/>
              <a:t>sechs</a:t>
            </a:r>
            <a:r>
              <a:rPr lang="en-GB" dirty="0"/>
              <a:t> – green – </a:t>
            </a:r>
            <a:r>
              <a:rPr lang="en-GB" dirty="0" err="1"/>
              <a:t>grün</a:t>
            </a:r>
            <a:br>
              <a:rPr lang="en-GB" dirty="0"/>
            </a:br>
            <a:br>
              <a:rPr lang="en-GB" dirty="0"/>
            </a:br>
            <a:r>
              <a:rPr lang="en-GB" dirty="0"/>
              <a:t>Teacher to remind students to give the definite article with nouns.</a:t>
            </a:r>
            <a:br>
              <a:rPr lang="en-GB" dirty="0"/>
            </a:br>
            <a:endParaRPr lang="en-GB" dirty="0"/>
          </a:p>
          <a:p>
            <a:r>
              <a:rPr lang="en-GB" dirty="0"/>
              <a:t>2. Round 2: Teacher says the number, students say the German, chorally.</a:t>
            </a:r>
          </a:p>
          <a:p>
            <a:r>
              <a:rPr lang="en-GB" dirty="0"/>
              <a:t>3. Round 3: In pairs. Student A mouths a German word, Student B says it aloud.  Continue for 20-second timer. Swap roles.</a:t>
            </a:r>
          </a:p>
          <a:p>
            <a:r>
              <a:rPr lang="en-GB" dirty="0"/>
              <a:t>4. Round 4: Students say all words out loud, in number order, with 20-second timer.</a:t>
            </a:r>
          </a:p>
          <a:p>
            <a:endParaRPr lang="en-GB" dirty="0"/>
          </a:p>
          <a:p>
            <a:br>
              <a:rPr lang="en-GB" dirty="0"/>
            </a:br>
            <a:r>
              <a:rPr lang="en-GB" b="1" dirty="0"/>
              <a:t>Answers</a:t>
            </a:r>
            <a:br>
              <a:rPr lang="en-GB" dirty="0"/>
            </a:br>
            <a:r>
              <a:rPr lang="en-GB" dirty="0"/>
              <a:t>1. der </a:t>
            </a:r>
            <a:r>
              <a:rPr lang="en-GB" dirty="0" err="1"/>
              <a:t>Junge</a:t>
            </a:r>
            <a:br>
              <a:rPr lang="en-GB" dirty="0"/>
            </a:br>
            <a:r>
              <a:rPr lang="en-GB" dirty="0"/>
              <a:t>2. </a:t>
            </a:r>
            <a:r>
              <a:rPr lang="en-GB" dirty="0" err="1"/>
              <a:t>gesund</a:t>
            </a:r>
            <a:br>
              <a:rPr lang="en-GB" dirty="0"/>
            </a:br>
            <a:r>
              <a:rPr lang="en-GB" dirty="0"/>
              <a:t>3. das Tier</a:t>
            </a:r>
            <a:br>
              <a:rPr lang="en-GB" dirty="0"/>
            </a:br>
            <a:r>
              <a:rPr lang="en-GB" dirty="0"/>
              <a:t>4. </a:t>
            </a:r>
            <a:r>
              <a:rPr lang="en-GB" dirty="0" err="1"/>
              <a:t>hässlich</a:t>
            </a:r>
            <a:br>
              <a:rPr lang="en-GB" dirty="0"/>
            </a:br>
            <a:r>
              <a:rPr lang="en-GB" dirty="0"/>
              <a:t>5. </a:t>
            </a:r>
            <a:r>
              <a:rPr lang="en-GB" dirty="0" err="1"/>
              <a:t>wahr</a:t>
            </a:r>
            <a:br>
              <a:rPr lang="en-GB" dirty="0"/>
            </a:br>
            <a:r>
              <a:rPr lang="en-GB" dirty="0"/>
              <a:t>6. </a:t>
            </a:r>
            <a:r>
              <a:rPr lang="en-GB" dirty="0" err="1"/>
              <a:t>grün</a:t>
            </a:r>
            <a:br>
              <a:rPr lang="en-GB" dirty="0"/>
            </a:br>
            <a:r>
              <a:rPr lang="en-GB" dirty="0"/>
              <a:t>7. das Auto</a:t>
            </a:r>
            <a:br>
              <a:rPr lang="en-GB" dirty="0"/>
            </a:br>
            <a:r>
              <a:rPr lang="en-GB" dirty="0"/>
              <a:t>8. die </a:t>
            </a:r>
            <a:r>
              <a:rPr lang="en-GB" dirty="0" err="1"/>
              <a:t>Tür</a:t>
            </a:r>
            <a:br>
              <a:rPr lang="en-GB" dirty="0"/>
            </a:br>
            <a:r>
              <a:rPr lang="en-GB" dirty="0"/>
              <a:t>9. </a:t>
            </a:r>
            <a:r>
              <a:rPr lang="en-GB" dirty="0" err="1"/>
              <a:t>gelb</a:t>
            </a:r>
            <a:br>
              <a:rPr lang="en-GB" dirty="0"/>
            </a:br>
            <a:r>
              <a:rPr lang="en-GB" dirty="0"/>
              <a:t>10. Angst </a:t>
            </a:r>
            <a:r>
              <a:rPr lang="en-GB" dirty="0" err="1"/>
              <a:t>vor</a:t>
            </a:r>
            <a:br>
              <a:rPr lang="en-GB" dirty="0"/>
            </a:br>
            <a:r>
              <a:rPr lang="en-GB" dirty="0"/>
              <a:t>11. die </a:t>
            </a:r>
            <a:r>
              <a:rPr lang="en-GB" dirty="0" err="1"/>
              <a:t>Geschwister</a:t>
            </a:r>
            <a:br>
              <a:rPr lang="en-GB" dirty="0"/>
            </a:br>
            <a:r>
              <a:rPr lang="en-GB" dirty="0"/>
              <a:t>12. </a:t>
            </a:r>
            <a:r>
              <a:rPr lang="en-GB" dirty="0" err="1"/>
              <a:t>schön</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br>
              <a:rPr lang="en-GB" dirty="0"/>
            </a:br>
            <a:br>
              <a:rPr lang="en-GB" dirty="0"/>
            </a:b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80170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err="1">
                <a:solidFill>
                  <a:schemeClr val="tx1"/>
                </a:solidFill>
                <a:effectLst/>
                <a:latin typeface="+mn-lt"/>
                <a:ea typeface="+mn-ea"/>
                <a:cs typeface="+mn-cs"/>
              </a:rPr>
              <a:t>Vokabeln</a:t>
            </a:r>
            <a:r>
              <a:rPr lang="en-GB" sz="1200" b="1"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Pairwork</a:t>
            </a:r>
            <a:r>
              <a:rPr lang="en-GB" sz="1200" b="0" kern="1200" dirty="0">
                <a:solidFill>
                  <a:schemeClr val="tx1"/>
                </a:solidFill>
                <a:effectLst/>
                <a:latin typeface="+mn-lt"/>
                <a:ea typeface="+mn-ea"/>
                <a:cs typeface="+mn-cs"/>
              </a:rPr>
              <a:t> ‘tennis’: </a:t>
            </a:r>
            <a:br>
              <a:rPr lang="en-GB" sz="1200" b="1" kern="1200" dirty="0">
                <a:solidFill>
                  <a:schemeClr val="tx1"/>
                </a:solidFill>
                <a:effectLst/>
                <a:latin typeface="+mn-lt"/>
                <a:ea typeface="+mn-ea"/>
                <a:cs typeface="+mn-cs"/>
              </a:rPr>
            </a:br>
            <a:r>
              <a:rPr lang="en-GB" sz="1200" b="1" kern="1200" dirty="0">
                <a:solidFill>
                  <a:schemeClr val="tx1"/>
                </a:solidFill>
                <a:effectLst/>
                <a:latin typeface="+mn-lt"/>
                <a:ea typeface="+mn-ea"/>
                <a:cs typeface="+mn-cs"/>
              </a:rPr>
              <a:t>Timing</a:t>
            </a:r>
            <a:r>
              <a:rPr lang="en-GB" sz="1200" b="0" kern="120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2 minutes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sz="1200" b="1" kern="1200" dirty="0">
                <a:solidFill>
                  <a:schemeClr val="tx1"/>
                </a:solidFill>
                <a:effectLst/>
                <a:latin typeface="+mn-lt"/>
                <a:ea typeface="+mn-ea"/>
                <a:cs typeface="+mn-cs"/>
              </a:rPr>
            </a:br>
            <a:r>
              <a:rPr lang="en-GB" sz="1200" b="1" kern="1200" dirty="0">
                <a:solidFill>
                  <a:schemeClr val="tx1"/>
                </a:solidFill>
                <a:effectLst/>
                <a:latin typeface="+mn-lt"/>
                <a:ea typeface="+mn-ea"/>
                <a:cs typeface="+mn-cs"/>
              </a:rPr>
              <a:t>Aim: </a:t>
            </a:r>
            <a:r>
              <a:rPr lang="en-GB" sz="1200" b="0" kern="1200" dirty="0">
                <a:solidFill>
                  <a:schemeClr val="tx1"/>
                </a:solidFill>
                <a:effectLst/>
                <a:latin typeface="+mn-lt"/>
                <a:ea typeface="+mn-ea"/>
                <a:cs typeface="+mn-cs"/>
              </a:rPr>
              <a:t>To practise connecting nouns, their gender and their definite and indefinite articles in R1(nom) in oral modality, productive mode.</a:t>
            </a:r>
            <a:br>
              <a:rPr lang="en-GB" sz="1200" b="0" kern="1200" dirty="0">
                <a:solidFill>
                  <a:schemeClr val="tx1"/>
                </a:solidFill>
                <a:effectLst/>
                <a:latin typeface="+mn-lt"/>
                <a:ea typeface="+mn-ea"/>
                <a:cs typeface="+mn-cs"/>
              </a:rPr>
            </a:br>
            <a:endParaRPr lang="en-GB"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Procedure: </a:t>
            </a:r>
            <a:br>
              <a:rPr lang="en-GB" sz="1200" kern="1200" dirty="0">
                <a:solidFill>
                  <a:schemeClr val="tx1"/>
                </a:solidFill>
                <a:effectLst/>
                <a:latin typeface="+mn-lt"/>
                <a:ea typeface="+mn-ea"/>
                <a:cs typeface="+mn-cs"/>
              </a:rPr>
            </a:br>
            <a:r>
              <a:rPr lang="en-GB" sz="1200" b="1" kern="1200" dirty="0">
                <a:solidFill>
                  <a:schemeClr val="tx1"/>
                </a:solidFill>
                <a:effectLst/>
                <a:latin typeface="+mn-lt"/>
                <a:ea typeface="+mn-ea"/>
                <a:cs typeface="+mn-cs"/>
              </a:rPr>
              <a:t>1</a:t>
            </a:r>
            <a:r>
              <a:rPr lang="en-GB" sz="1200" kern="1200" dirty="0">
                <a:solidFill>
                  <a:schemeClr val="tx1"/>
                </a:solidFill>
                <a:effectLst/>
                <a:latin typeface="+mn-lt"/>
                <a:ea typeface="+mn-ea"/>
                <a:cs typeface="+mn-cs"/>
              </a:rPr>
              <a:t>. Partner A says item 1 in German. B says the corresponding article plus noun in German. </a:t>
            </a:r>
            <a:br>
              <a:rPr lang="en-GB" sz="1200" kern="1200" dirty="0">
                <a:solidFill>
                  <a:schemeClr val="tx1"/>
                </a:solidFill>
                <a:effectLst/>
                <a:latin typeface="+mn-lt"/>
                <a:ea typeface="+mn-ea"/>
                <a:cs typeface="+mn-cs"/>
              </a:rPr>
            </a:br>
            <a:r>
              <a:rPr lang="en-GB" sz="1200" b="1" kern="1200" dirty="0">
                <a:solidFill>
                  <a:schemeClr val="tx1"/>
                </a:solidFill>
                <a:effectLst/>
                <a:latin typeface="+mn-lt"/>
                <a:ea typeface="+mn-ea"/>
                <a:cs typeface="+mn-cs"/>
              </a:rPr>
              <a:t>2</a:t>
            </a:r>
            <a:r>
              <a:rPr lang="en-GB" sz="1200" kern="1200" dirty="0">
                <a:solidFill>
                  <a:schemeClr val="tx1"/>
                </a:solidFill>
                <a:effectLst/>
                <a:latin typeface="+mn-lt"/>
                <a:ea typeface="+mn-ea"/>
                <a:cs typeface="+mn-cs"/>
              </a:rPr>
              <a:t>. B continues by saying his/her next item in German. A says the corresponding article plus noun in German.</a:t>
            </a:r>
            <a:br>
              <a:rPr lang="en-GB" sz="1200" kern="1200" dirty="0">
                <a:solidFill>
                  <a:schemeClr val="tx1"/>
                </a:solidFill>
                <a:effectLst/>
                <a:latin typeface="+mn-lt"/>
                <a:ea typeface="+mn-ea"/>
                <a:cs typeface="+mn-cs"/>
              </a:rPr>
            </a:b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Pattern of interaction is thus A B </a:t>
            </a:r>
            <a:r>
              <a:rPr lang="en-GB" sz="1200" kern="1200" dirty="0" err="1">
                <a:solidFill>
                  <a:schemeClr val="tx1"/>
                </a:solidFill>
                <a:effectLst/>
                <a:latin typeface="+mn-lt"/>
                <a:ea typeface="+mn-ea"/>
                <a:cs typeface="+mn-cs"/>
              </a:rPr>
              <a:t>B</a:t>
            </a:r>
            <a:r>
              <a:rPr lang="en-GB" sz="1200" kern="1200" dirty="0">
                <a:solidFill>
                  <a:schemeClr val="tx1"/>
                </a:solidFill>
                <a:effectLst/>
                <a:latin typeface="+mn-lt"/>
                <a:ea typeface="+mn-ea"/>
                <a:cs typeface="+mn-cs"/>
              </a:rPr>
              <a:t> A </a:t>
            </a:r>
            <a:r>
              <a:rPr lang="en-GB" sz="1200" kern="1200" dirty="0" err="1">
                <a:solidFill>
                  <a:schemeClr val="tx1"/>
                </a:solidFill>
                <a:effectLst/>
                <a:latin typeface="+mn-lt"/>
                <a:ea typeface="+mn-ea"/>
                <a:cs typeface="+mn-cs"/>
              </a:rPr>
              <a:t>A</a:t>
            </a:r>
            <a:r>
              <a:rPr lang="en-GB" sz="1200" kern="1200" dirty="0">
                <a:solidFill>
                  <a:schemeClr val="tx1"/>
                </a:solidFill>
                <a:effectLst/>
                <a:latin typeface="+mn-lt"/>
                <a:ea typeface="+mn-ea"/>
                <a:cs typeface="+mn-cs"/>
              </a:rPr>
              <a:t> B </a:t>
            </a:r>
            <a:r>
              <a:rPr lang="en-GB" sz="1200" kern="1200" dirty="0" err="1">
                <a:solidFill>
                  <a:schemeClr val="tx1"/>
                </a:solidFill>
                <a:effectLst/>
                <a:latin typeface="+mn-lt"/>
                <a:ea typeface="+mn-ea"/>
                <a:cs typeface="+mn-cs"/>
              </a:rPr>
              <a:t>B</a:t>
            </a:r>
            <a:r>
              <a:rPr lang="en-GB" sz="1200" kern="1200" dirty="0">
                <a:solidFill>
                  <a:schemeClr val="tx1"/>
                </a:solidFill>
                <a:effectLst/>
                <a:latin typeface="+mn-lt"/>
                <a:ea typeface="+mn-ea"/>
                <a:cs typeface="+mn-cs"/>
              </a:rPr>
              <a:t> etc..</a:t>
            </a:r>
            <a:br>
              <a:rPr lang="en-GB" sz="1200" kern="1200" dirty="0">
                <a:solidFill>
                  <a:schemeClr val="tx1"/>
                </a:solidFill>
                <a:effectLst/>
                <a:latin typeface="+mn-lt"/>
                <a:ea typeface="+mn-ea"/>
                <a:cs typeface="+mn-cs"/>
              </a:rPr>
            </a:b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Teacher can circulate to listen into their SSC knowledge.</a:t>
            </a:r>
          </a:p>
          <a:p>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8590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 name="Google Shape;14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Timing</a:t>
            </a:r>
            <a:r>
              <a:rPr lang="en-GB" sz="1200" b="0" kern="120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2 minutes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sz="1200" b="1" kern="1200" dirty="0">
                <a:solidFill>
                  <a:schemeClr val="tx1"/>
                </a:solidFill>
                <a:effectLst/>
                <a:latin typeface="+mn-lt"/>
                <a:ea typeface="+mn-ea"/>
                <a:cs typeface="+mn-cs"/>
              </a:rPr>
            </a:br>
            <a:r>
              <a:rPr lang="en-GB" sz="1200" b="1" kern="1200" dirty="0">
                <a:solidFill>
                  <a:schemeClr val="tx1"/>
                </a:solidFill>
                <a:effectLst/>
                <a:latin typeface="+mn-lt"/>
                <a:ea typeface="+mn-ea"/>
                <a:cs typeface="+mn-cs"/>
              </a:rPr>
              <a:t>Aim: </a:t>
            </a:r>
            <a:r>
              <a:rPr lang="en-GB" sz="1200" b="0" kern="1200" dirty="0">
                <a:solidFill>
                  <a:schemeClr val="tx1"/>
                </a:solidFill>
                <a:effectLst/>
                <a:latin typeface="+mn-lt"/>
                <a:ea typeface="+mn-ea"/>
                <a:cs typeface="+mn-cs"/>
              </a:rPr>
              <a:t>To revisit the knowledge that German has three words for ‘it’ and one for ‘them’ when the pronoun is the subject of the sentence.</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sz="1200" b="1" kern="1200" dirty="0">
                <a:solidFill>
                  <a:schemeClr val="tx1"/>
                </a:solidFill>
                <a:effectLst/>
                <a:latin typeface="+mn-lt"/>
                <a:ea typeface="+mn-ea"/>
                <a:cs typeface="+mn-cs"/>
              </a:rPr>
            </a:br>
            <a:r>
              <a:rPr lang="en-GB" sz="1200" b="1" kern="1200" dirty="0">
                <a:solidFill>
                  <a:schemeClr val="tx1"/>
                </a:solidFill>
                <a:effectLst/>
                <a:latin typeface="+mn-lt"/>
                <a:ea typeface="+mn-ea"/>
                <a:cs typeface="+mn-cs"/>
              </a:rPr>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baseline="0" dirty="0">
                <a:solidFill>
                  <a:schemeClr val="tx1"/>
                </a:solidFill>
                <a:effectLst/>
                <a:latin typeface="+mn-lt"/>
                <a:ea typeface="+mn-ea"/>
                <a:cs typeface="+mn-cs"/>
              </a:rPr>
              <a:t>Click through animations and pause to elicit the English or German words that are hidden or missing.</a:t>
            </a:r>
            <a:br>
              <a:rPr lang="en-GB" sz="1200" b="1" kern="1200" baseline="0" dirty="0">
                <a:solidFill>
                  <a:schemeClr val="tx1"/>
                </a:solidFill>
                <a:effectLst/>
                <a:latin typeface="+mn-lt"/>
                <a:ea typeface="+mn-ea"/>
                <a:cs typeface="+mn-cs"/>
              </a:rPr>
            </a:br>
            <a:endParaRPr lang="en-GB" baseline="0" dirty="0"/>
          </a:p>
          <a:p>
            <a:pPr marL="0" lvl="0" indent="0" algn="l" rtl="0">
              <a:spcBef>
                <a:spcPts val="0"/>
              </a:spcBef>
              <a:spcAft>
                <a:spcPts val="0"/>
              </a:spcAft>
              <a:buNone/>
            </a:pPr>
            <a:r>
              <a:rPr lang="en-GB" baseline="0" dirty="0"/>
              <a:t>Teacher to emphasise that ‘es’ is only for </a:t>
            </a:r>
            <a:r>
              <a:rPr lang="en-GB" b="1" baseline="0" dirty="0"/>
              <a:t>neuter</a:t>
            </a:r>
            <a:r>
              <a:rPr lang="en-GB" b="0" baseline="0" dirty="0"/>
              <a:t> words. </a:t>
            </a:r>
          </a:p>
          <a:p>
            <a:pPr marL="0" lvl="0" indent="0" algn="l" rtl="0">
              <a:spcBef>
                <a:spcPts val="0"/>
              </a:spcBef>
              <a:spcAft>
                <a:spcPts val="0"/>
              </a:spcAft>
              <a:buNone/>
            </a:pPr>
            <a:r>
              <a:rPr lang="en-GB" b="0" baseline="0" dirty="0"/>
              <a:t>Teacher to emphasise that the pronoun endings (</a:t>
            </a:r>
            <a:r>
              <a:rPr lang="en-GB" b="1" i="1" baseline="0" dirty="0" err="1"/>
              <a:t>er</a:t>
            </a:r>
            <a:r>
              <a:rPr lang="en-GB" b="1" i="1" baseline="0" dirty="0"/>
              <a:t>, </a:t>
            </a:r>
            <a:r>
              <a:rPr lang="en-GB" b="0" i="1" baseline="0" dirty="0" err="1"/>
              <a:t>s</a:t>
            </a:r>
            <a:r>
              <a:rPr lang="en-GB" b="1" i="1" baseline="0" dirty="0" err="1"/>
              <a:t>ie</a:t>
            </a:r>
            <a:r>
              <a:rPr lang="en-GB" b="0" i="1" baseline="0" dirty="0"/>
              <a:t>, e</a:t>
            </a:r>
            <a:r>
              <a:rPr lang="en-GB" b="1" i="1" baseline="0" dirty="0"/>
              <a:t>s</a:t>
            </a:r>
            <a:r>
              <a:rPr lang="en-GB" b="0" i="0" baseline="0" dirty="0"/>
              <a:t>) mirror the endings of the definite article (</a:t>
            </a:r>
            <a:r>
              <a:rPr lang="en-GB" b="0" i="1" baseline="0" dirty="0"/>
              <a:t>d</a:t>
            </a:r>
            <a:r>
              <a:rPr lang="en-GB" b="1" i="1" baseline="0" dirty="0"/>
              <a:t>er</a:t>
            </a:r>
            <a:r>
              <a:rPr lang="en-GB" b="0" i="1" baseline="0" dirty="0"/>
              <a:t>, d</a:t>
            </a:r>
            <a:r>
              <a:rPr lang="en-GB" b="1" i="1" baseline="0" dirty="0"/>
              <a:t>ie</a:t>
            </a:r>
            <a:r>
              <a:rPr lang="en-GB" b="0" i="1" baseline="0" dirty="0"/>
              <a:t>, da</a:t>
            </a:r>
            <a:r>
              <a:rPr lang="en-GB" b="1" i="1" baseline="0" dirty="0"/>
              <a:t>s</a:t>
            </a:r>
            <a:r>
              <a:rPr lang="en-GB" b="0" i="0" baseline="0" dirty="0"/>
              <a:t>). </a:t>
            </a:r>
            <a:endParaRPr lang="en-GB" baseline="0" dirty="0"/>
          </a:p>
          <a:p>
            <a:pPr marL="0" lvl="0" indent="0" algn="l" rtl="0">
              <a:spcBef>
                <a:spcPts val="0"/>
              </a:spcBef>
              <a:spcAft>
                <a:spcPts val="0"/>
              </a:spcAft>
              <a:buNone/>
            </a:pPr>
            <a:r>
              <a:rPr lang="en-GB" dirty="0"/>
              <a:t>Teacher</a:t>
            </a:r>
            <a:r>
              <a:rPr lang="en-GB" baseline="0" dirty="0"/>
              <a:t> can reinforce this, as necessary, by pointing to objects in the classroom and describing them using the subject pronoun, e.g. </a:t>
            </a:r>
            <a:r>
              <a:rPr lang="en-GB" b="1" i="1" baseline="0" dirty="0" err="1"/>
              <a:t>Er</a:t>
            </a:r>
            <a:r>
              <a:rPr lang="en-GB" b="1" i="1" baseline="0" dirty="0"/>
              <a:t> </a:t>
            </a:r>
            <a:r>
              <a:rPr lang="en-GB" i="1" baseline="0" dirty="0"/>
              <a:t>(der Tisch) </a:t>
            </a:r>
            <a:r>
              <a:rPr lang="en-GB" i="1" baseline="0" dirty="0" err="1"/>
              <a:t>ist</a:t>
            </a:r>
            <a:r>
              <a:rPr lang="en-GB" i="1" baseline="0" dirty="0"/>
              <a:t> </a:t>
            </a:r>
            <a:r>
              <a:rPr lang="en-GB" i="1" baseline="0" dirty="0" err="1"/>
              <a:t>groß</a:t>
            </a:r>
            <a:r>
              <a:rPr lang="en-GB" i="1" baseline="0" dirty="0"/>
              <a:t>. </a:t>
            </a:r>
            <a:r>
              <a:rPr lang="en-GB" b="1" i="1" baseline="0" dirty="0"/>
              <a:t>Sie</a:t>
            </a:r>
            <a:r>
              <a:rPr lang="en-GB" i="1" baseline="0" dirty="0"/>
              <a:t> (die Tafel) </a:t>
            </a:r>
            <a:r>
              <a:rPr lang="en-GB" i="1" baseline="0" dirty="0" err="1"/>
              <a:t>ist</a:t>
            </a:r>
            <a:r>
              <a:rPr lang="en-GB" i="1" baseline="0" dirty="0"/>
              <a:t> </a:t>
            </a:r>
            <a:r>
              <a:rPr lang="en-GB" i="1" baseline="0" dirty="0" err="1"/>
              <a:t>hier</a:t>
            </a:r>
            <a:r>
              <a:rPr lang="en-GB" i="1" baseline="0" dirty="0"/>
              <a:t>/da. </a:t>
            </a:r>
            <a:r>
              <a:rPr lang="en-GB" b="1" i="1" baseline="0" dirty="0"/>
              <a:t>Es</a:t>
            </a:r>
            <a:r>
              <a:rPr lang="en-GB" i="1" baseline="0" dirty="0"/>
              <a:t> (das Buch) </a:t>
            </a:r>
            <a:r>
              <a:rPr lang="en-GB" i="1" baseline="0" dirty="0" err="1"/>
              <a:t>ist</a:t>
            </a:r>
            <a:r>
              <a:rPr lang="en-GB" i="1" baseline="0" dirty="0"/>
              <a:t> rot</a:t>
            </a:r>
            <a:r>
              <a:rPr lang="en-GB" i="0" baseline="0" dirty="0"/>
              <a:t>.</a:t>
            </a:r>
            <a:endParaRPr dirty="0"/>
          </a:p>
        </p:txBody>
      </p:sp>
      <p:sp>
        <p:nvSpPr>
          <p:cNvPr id="146" name="Google Shape;14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24454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b="1" dirty="0"/>
              <a:t>Timing: 8 minutes (for two slides)</a:t>
            </a:r>
            <a:br>
              <a:rPr lang="en-GB" dirty="0"/>
            </a:br>
            <a:br>
              <a:rPr lang="en-GB" b="1" dirty="0"/>
            </a:br>
            <a:r>
              <a:rPr lang="en-GB" b="1" dirty="0"/>
              <a:t>Aim: </a:t>
            </a:r>
            <a:r>
              <a:rPr lang="en-GB" b="0" dirty="0"/>
              <a:t>To connect pronouns with nouns by matching pairs of pronouns with pairs of known nouns in written modality.</a:t>
            </a:r>
            <a:br>
              <a:rPr lang="en-GB" b="0" dirty="0"/>
            </a:br>
            <a:br>
              <a:rPr lang="en-GB" dirty="0"/>
            </a:br>
            <a:r>
              <a:rPr lang="en-GB" b="1" dirty="0"/>
              <a:t>Procedure:</a:t>
            </a:r>
            <a:br>
              <a:rPr lang="en-GB" dirty="0"/>
            </a:br>
            <a:r>
              <a:rPr lang="en-GB" baseline="0" dirty="0"/>
              <a:t>1. Students read the sentences, which each contain two different pronouns.</a:t>
            </a:r>
          </a:p>
          <a:p>
            <a:pPr marL="0" lvl="0" indent="0" algn="l" rtl="0">
              <a:spcBef>
                <a:spcPts val="0"/>
              </a:spcBef>
              <a:spcAft>
                <a:spcPts val="0"/>
              </a:spcAft>
              <a:buNone/>
            </a:pPr>
            <a:r>
              <a:rPr lang="en-GB" baseline="0" dirty="0"/>
              <a:t>2. Students decide to which noun each adjective refers, and write a sentence using </a:t>
            </a:r>
            <a:r>
              <a:rPr lang="en-GB" b="1" baseline="0" dirty="0"/>
              <a:t>definite article + noun</a:t>
            </a:r>
            <a:r>
              <a:rPr lang="en-GB" b="0" baseline="0" dirty="0"/>
              <a:t> as the subject. This will help students connect pronouns with definite articles, and also provides some written vocabulary revision.</a:t>
            </a:r>
          </a:p>
          <a:p>
            <a:pPr marL="0" lvl="0" indent="0" algn="l" rtl="0">
              <a:spcBef>
                <a:spcPts val="0"/>
              </a:spcBef>
              <a:spcAft>
                <a:spcPts val="0"/>
              </a:spcAft>
              <a:buNone/>
            </a:pPr>
            <a:r>
              <a:rPr lang="en-GB" b="0" baseline="0" dirty="0"/>
              <a:t>3. Teacher elicits full sentence responses orally and answers are revealed on clicks. </a:t>
            </a:r>
          </a:p>
          <a:p>
            <a:pPr marL="0" lvl="0" indent="0" algn="l" rtl="0">
              <a:spcBef>
                <a:spcPts val="0"/>
              </a:spcBef>
              <a:spcAft>
                <a:spcPts val="0"/>
              </a:spcAft>
              <a:buNone/>
            </a:pPr>
            <a:endParaRPr lang="en-GB" b="0" baseline="0" dirty="0"/>
          </a:p>
          <a:p>
            <a:pPr marL="0" lvl="0" indent="0" algn="l" rtl="0">
              <a:spcBef>
                <a:spcPts val="0"/>
              </a:spcBef>
              <a:spcAft>
                <a:spcPts val="0"/>
              </a:spcAft>
              <a:buNone/>
            </a:pPr>
            <a:r>
              <a:rPr lang="en-GB" b="0" baseline="0" dirty="0"/>
              <a:t>Note: additional words from this week’s vocabulary set are included in these sentences.  Teachers can prompt student recall of the meanings of these words as they come up. These are the words: </a:t>
            </a:r>
            <a:r>
              <a:rPr lang="en-GB" sz="1200" kern="1200" dirty="0" err="1">
                <a:solidFill>
                  <a:schemeClr val="tx1"/>
                </a:solidFill>
                <a:effectLst/>
                <a:latin typeface="+mn-lt"/>
                <a:ea typeface="+mn-ea"/>
                <a:cs typeface="+mn-cs"/>
              </a:rPr>
              <a:t>Dorf</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Stadt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Urlaub</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schön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Jahr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Mädchen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glücklich</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Idee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Monat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dunkel</a:t>
            </a:r>
            <a:r>
              <a:rPr lang="en-GB" sz="1200" kern="1200" dirty="0">
                <a:solidFill>
                  <a:schemeClr val="tx1"/>
                </a:solidFill>
                <a:effectLst/>
                <a:latin typeface="+mn-lt"/>
                <a:ea typeface="+mn-ea"/>
                <a:cs typeface="+mn-cs"/>
              </a:rPr>
              <a:t>, Auto, </a:t>
            </a:r>
            <a:r>
              <a:rPr lang="en-GB" sz="1200" kern="1200" dirty="0" err="1">
                <a:solidFill>
                  <a:schemeClr val="tx1"/>
                </a:solidFill>
                <a:effectLst/>
                <a:latin typeface="+mn-lt"/>
                <a:ea typeface="+mn-ea"/>
                <a:cs typeface="+mn-cs"/>
              </a:rPr>
              <a:t>praktisch</a:t>
            </a:r>
            <a:r>
              <a:rPr lang="en-GB" sz="1200" kern="1200" dirty="0">
                <a:solidFill>
                  <a:schemeClr val="tx1"/>
                </a:solidFill>
                <a:effectLst/>
                <a:latin typeface="+mn-lt"/>
                <a:ea typeface="+mn-ea"/>
                <a:cs typeface="+mn-cs"/>
              </a:rPr>
              <a:t>.</a:t>
            </a:r>
            <a:br>
              <a:rPr lang="en-GB" b="0" baseline="0" dirty="0"/>
            </a:br>
            <a:br>
              <a:rPr lang="en-GB" b="0" baseline="0" dirty="0"/>
            </a:br>
            <a:endParaRPr lang="en-GB" baseline="0" dirty="0"/>
          </a:p>
          <a:p>
            <a:endParaRPr lang="en-GB" dirty="0"/>
          </a:p>
          <a:p>
            <a:endParaRPr lang="en-GB" dirty="0"/>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67209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Teachers to elicit the meaning of ‘</a:t>
            </a:r>
            <a:r>
              <a:rPr lang="en-GB" dirty="0" err="1"/>
              <a:t>beide</a:t>
            </a:r>
            <a:r>
              <a:rPr lang="en-GB" dirty="0"/>
              <a:t>’ explicitly.</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532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2000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44711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prstClr val="white"/>
                </a:solidFill>
              </a:rPr>
              <a:t>Rachel Hawkes</a:t>
            </a:r>
          </a:p>
        </p:txBody>
      </p:sp>
    </p:spTree>
    <p:extLst>
      <p:ext uri="{BB962C8B-B14F-4D97-AF65-F5344CB8AC3E}">
        <p14:creationId xmlns:p14="http://schemas.microsoft.com/office/powerpoint/2010/main" val="11294907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999233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8897920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010441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120172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0909288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49789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7907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42061807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prstClr val="white"/>
                </a:solidFill>
              </a:rPr>
              <a:t>Rachel Hawkes</a:t>
            </a:r>
          </a:p>
        </p:txBody>
      </p:sp>
    </p:spTree>
    <p:extLst>
      <p:ext uri="{BB962C8B-B14F-4D97-AF65-F5344CB8AC3E}">
        <p14:creationId xmlns:p14="http://schemas.microsoft.com/office/powerpoint/2010/main" val="29071212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619468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264225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54101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34852409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798102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4277745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479548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728222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65031590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84589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3060800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170326108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6313901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4403981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623461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98753285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4787719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6097158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2164439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4339742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92013043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20/12/2021</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36700008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20/12/2021</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35223364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20/12/2021</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95486180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20/12/2021</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96261844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20/12/2021</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00359238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284453810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879700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20393660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0529436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8185963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64922317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1826970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78254072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348526371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2972792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9198271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528374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31769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9418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87476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1.jp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image" Target="../media/image2.jp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88427657"/>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37756844"/>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15943398"/>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50457071"/>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 id="2147483773"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image" Target="../media/image4.png"/><Relationship Id="rId7" Type="http://schemas.openxmlformats.org/officeDocument/2006/relationships/audio" Target="../media/audio5.wav"/><Relationship Id="rId12" Type="http://schemas.openxmlformats.org/officeDocument/2006/relationships/audio" Target="../media/audio10.wav"/><Relationship Id="rId2" Type="http://schemas.openxmlformats.org/officeDocument/2006/relationships/notesSlide" Target="../notesSlides/notesSlide11.xml"/><Relationship Id="rId1" Type="http://schemas.openxmlformats.org/officeDocument/2006/relationships/slideLayout" Target="../slideLayouts/slideLayout49.xml"/><Relationship Id="rId6" Type="http://schemas.openxmlformats.org/officeDocument/2006/relationships/image" Target="../media/image45.png"/><Relationship Id="rId11" Type="http://schemas.openxmlformats.org/officeDocument/2006/relationships/audio" Target="../media/audio9.wav"/><Relationship Id="rId5" Type="http://schemas.openxmlformats.org/officeDocument/2006/relationships/image" Target="../media/image44.png"/><Relationship Id="rId10" Type="http://schemas.openxmlformats.org/officeDocument/2006/relationships/audio" Target="../media/audio8.wav"/><Relationship Id="rId4" Type="http://schemas.openxmlformats.org/officeDocument/2006/relationships/image" Target="../media/image43.png"/><Relationship Id="rId9" Type="http://schemas.openxmlformats.org/officeDocument/2006/relationships/audio" Target="../media/audio7.wav"/></Relationships>
</file>

<file path=ppt/slides/_rels/slide12.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1.jpg"/><Relationship Id="rId7" Type="http://schemas.openxmlformats.org/officeDocument/2006/relationships/image" Target="../media/image47.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10.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6.png"/><Relationship Id="rId18" Type="http://schemas.openxmlformats.org/officeDocument/2006/relationships/comments" Target="../comments/comment1.xml"/><Relationship Id="rId3" Type="http://schemas.openxmlformats.org/officeDocument/2006/relationships/image" Target="../media/image4.png"/><Relationship Id="rId7" Type="http://schemas.openxmlformats.org/officeDocument/2006/relationships/image" Target="../media/image50.png"/><Relationship Id="rId12" Type="http://schemas.openxmlformats.org/officeDocument/2006/relationships/image" Target="../media/image55.png"/><Relationship Id="rId17" Type="http://schemas.openxmlformats.org/officeDocument/2006/relationships/image" Target="../media/image60.png"/><Relationship Id="rId2" Type="http://schemas.openxmlformats.org/officeDocument/2006/relationships/notesSlide" Target="../notesSlides/notesSlide13.xml"/><Relationship Id="rId16"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image" Target="../media/image49.png"/><Relationship Id="rId11" Type="http://schemas.openxmlformats.org/officeDocument/2006/relationships/image" Target="../media/image54.png"/><Relationship Id="rId5" Type="http://schemas.openxmlformats.org/officeDocument/2006/relationships/image" Target="../media/image48.png"/><Relationship Id="rId15" Type="http://schemas.openxmlformats.org/officeDocument/2006/relationships/image" Target="../media/image58.png"/><Relationship Id="rId10" Type="http://schemas.openxmlformats.org/officeDocument/2006/relationships/image" Target="../media/image53.png"/><Relationship Id="rId4" Type="http://schemas.openxmlformats.org/officeDocument/2006/relationships/image" Target="../media/image10.png"/><Relationship Id="rId9" Type="http://schemas.openxmlformats.org/officeDocument/2006/relationships/image" Target="../media/image52.png"/><Relationship Id="rId14" Type="http://schemas.openxmlformats.org/officeDocument/2006/relationships/image" Target="../media/image57.png"/></Relationships>
</file>

<file path=ppt/slides/_rels/slide14.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8.png"/><Relationship Id="rId3" Type="http://schemas.openxmlformats.org/officeDocument/2006/relationships/image" Target="../media/image4.png"/><Relationship Id="rId7" Type="http://schemas.openxmlformats.org/officeDocument/2006/relationships/image" Target="../media/image62.png"/><Relationship Id="rId12" Type="http://schemas.openxmlformats.org/officeDocument/2006/relationships/image" Target="../media/image67.png"/><Relationship Id="rId17" Type="http://schemas.openxmlformats.org/officeDocument/2006/relationships/image" Target="../media/image72.png"/><Relationship Id="rId2" Type="http://schemas.openxmlformats.org/officeDocument/2006/relationships/notesSlide" Target="../notesSlides/notesSlide14.xml"/><Relationship Id="rId16" Type="http://schemas.openxmlformats.org/officeDocument/2006/relationships/image" Target="../media/image71.png"/><Relationship Id="rId1" Type="http://schemas.openxmlformats.org/officeDocument/2006/relationships/slideLayout" Target="../slideLayouts/slideLayout2.xml"/><Relationship Id="rId6" Type="http://schemas.openxmlformats.org/officeDocument/2006/relationships/image" Target="../media/image61.png"/><Relationship Id="rId11" Type="http://schemas.openxmlformats.org/officeDocument/2006/relationships/image" Target="../media/image66.png"/><Relationship Id="rId5" Type="http://schemas.openxmlformats.org/officeDocument/2006/relationships/image" Target="../media/image48.png"/><Relationship Id="rId15" Type="http://schemas.openxmlformats.org/officeDocument/2006/relationships/image" Target="../media/image70.jpeg"/><Relationship Id="rId10" Type="http://schemas.openxmlformats.org/officeDocument/2006/relationships/image" Target="../media/image65.png"/><Relationship Id="rId4" Type="http://schemas.openxmlformats.org/officeDocument/2006/relationships/image" Target="../media/image10.png"/><Relationship Id="rId9" Type="http://schemas.openxmlformats.org/officeDocument/2006/relationships/image" Target="../media/image64.png"/><Relationship Id="rId14" Type="http://schemas.openxmlformats.org/officeDocument/2006/relationships/image" Target="../media/image69.jpe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80.png"/><Relationship Id="rId18" Type="http://schemas.openxmlformats.org/officeDocument/2006/relationships/image" Target="../media/image85.png"/><Relationship Id="rId3" Type="http://schemas.openxmlformats.org/officeDocument/2006/relationships/image" Target="../media/image1.jpg"/><Relationship Id="rId21" Type="http://schemas.openxmlformats.org/officeDocument/2006/relationships/image" Target="../media/image88.png"/><Relationship Id="rId7" Type="http://schemas.openxmlformats.org/officeDocument/2006/relationships/image" Target="../media/image74.jpeg"/><Relationship Id="rId12" Type="http://schemas.openxmlformats.org/officeDocument/2006/relationships/image" Target="../media/image79.png"/><Relationship Id="rId17" Type="http://schemas.openxmlformats.org/officeDocument/2006/relationships/image" Target="../media/image84.png"/><Relationship Id="rId2" Type="http://schemas.openxmlformats.org/officeDocument/2006/relationships/notesSlide" Target="../notesSlides/notesSlide16.xml"/><Relationship Id="rId16" Type="http://schemas.openxmlformats.org/officeDocument/2006/relationships/image" Target="../media/image83.png"/><Relationship Id="rId20" Type="http://schemas.openxmlformats.org/officeDocument/2006/relationships/image" Target="../media/image87.png"/><Relationship Id="rId1" Type="http://schemas.openxmlformats.org/officeDocument/2006/relationships/slideLayout" Target="../slideLayouts/slideLayout2.xml"/><Relationship Id="rId6" Type="http://schemas.openxmlformats.org/officeDocument/2006/relationships/image" Target="../media/image73.png"/><Relationship Id="rId11" Type="http://schemas.openxmlformats.org/officeDocument/2006/relationships/image" Target="../media/image78.png"/><Relationship Id="rId5" Type="http://schemas.openxmlformats.org/officeDocument/2006/relationships/image" Target="../media/image9.png"/><Relationship Id="rId15" Type="http://schemas.openxmlformats.org/officeDocument/2006/relationships/image" Target="../media/image82.png"/><Relationship Id="rId10" Type="http://schemas.openxmlformats.org/officeDocument/2006/relationships/image" Target="../media/image77.png"/><Relationship Id="rId19" Type="http://schemas.openxmlformats.org/officeDocument/2006/relationships/image" Target="../media/image86.png"/><Relationship Id="rId4" Type="http://schemas.openxmlformats.org/officeDocument/2006/relationships/image" Target="../media/image4.png"/><Relationship Id="rId9" Type="http://schemas.openxmlformats.org/officeDocument/2006/relationships/image" Target="../media/image76.png"/><Relationship Id="rId14" Type="http://schemas.openxmlformats.org/officeDocument/2006/relationships/image" Target="../media/image81.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30.xml"/><Relationship Id="rId6" Type="http://schemas.microsoft.com/office/2007/relationships/hdphoto" Target="../media/hdphoto1.wdp"/><Relationship Id="rId5" Type="http://schemas.openxmlformats.org/officeDocument/2006/relationships/image" Target="../media/image27.png"/><Relationship Id="rId4" Type="http://schemas.openxmlformats.org/officeDocument/2006/relationships/image" Target="../media/image26.gif"/></Relationships>
</file>

<file path=ppt/slides/_rels/slide1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jp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audio" Target="../media/audio1.wav"/><Relationship Id="rId11" Type="http://schemas.openxmlformats.org/officeDocument/2006/relationships/image" Target="../media/image9.png"/><Relationship Id="rId5" Type="http://schemas.openxmlformats.org/officeDocument/2006/relationships/image" Target="../media/image5.png"/><Relationship Id="rId10" Type="http://schemas.openxmlformats.org/officeDocument/2006/relationships/image" Target="../media/image8.jpg"/><Relationship Id="rId4" Type="http://schemas.openxmlformats.org/officeDocument/2006/relationships/image" Target="../media/image4.png"/><Relationship Id="rId9" Type="http://schemas.openxmlformats.org/officeDocument/2006/relationships/audio" Target="../media/audio2.wav"/></Relationships>
</file>

<file path=ppt/slides/_rels/slide20.xml.rels><?xml version="1.0" encoding="UTF-8" standalone="yes"?>
<Relationships xmlns="http://schemas.openxmlformats.org/package/2006/relationships"><Relationship Id="rId8" Type="http://schemas.openxmlformats.org/officeDocument/2006/relationships/audio" Target="../media/audio14.wav"/><Relationship Id="rId13" Type="http://schemas.openxmlformats.org/officeDocument/2006/relationships/audio" Target="../media/audio19.wav"/><Relationship Id="rId18" Type="http://schemas.openxmlformats.org/officeDocument/2006/relationships/audio" Target="../media/audio24.wav"/><Relationship Id="rId26" Type="http://schemas.openxmlformats.org/officeDocument/2006/relationships/image" Target="../media/image95.png"/><Relationship Id="rId3" Type="http://schemas.openxmlformats.org/officeDocument/2006/relationships/image" Target="../media/image4.png"/><Relationship Id="rId21" Type="http://schemas.openxmlformats.org/officeDocument/2006/relationships/image" Target="../media/image90.png"/><Relationship Id="rId7" Type="http://schemas.openxmlformats.org/officeDocument/2006/relationships/audio" Target="../media/audio13.wav"/><Relationship Id="rId12" Type="http://schemas.openxmlformats.org/officeDocument/2006/relationships/audio" Target="../media/audio18.wav"/><Relationship Id="rId17" Type="http://schemas.openxmlformats.org/officeDocument/2006/relationships/audio" Target="../media/audio23.wav"/><Relationship Id="rId25" Type="http://schemas.openxmlformats.org/officeDocument/2006/relationships/image" Target="../media/image94.png"/><Relationship Id="rId2" Type="http://schemas.openxmlformats.org/officeDocument/2006/relationships/notesSlide" Target="../notesSlides/notesSlide20.xml"/><Relationship Id="rId16" Type="http://schemas.openxmlformats.org/officeDocument/2006/relationships/audio" Target="../media/audio22.wav"/><Relationship Id="rId20" Type="http://schemas.openxmlformats.org/officeDocument/2006/relationships/audio" Target="../media/audio26.wav"/><Relationship Id="rId29" Type="http://schemas.openxmlformats.org/officeDocument/2006/relationships/image" Target="../media/image98.png"/><Relationship Id="rId1" Type="http://schemas.openxmlformats.org/officeDocument/2006/relationships/slideLayout" Target="../slideLayouts/slideLayout2.xml"/><Relationship Id="rId6" Type="http://schemas.openxmlformats.org/officeDocument/2006/relationships/image" Target="../media/image89.png"/><Relationship Id="rId11" Type="http://schemas.openxmlformats.org/officeDocument/2006/relationships/audio" Target="../media/audio17.wav"/><Relationship Id="rId24" Type="http://schemas.openxmlformats.org/officeDocument/2006/relationships/image" Target="../media/image93.gif"/><Relationship Id="rId5" Type="http://schemas.openxmlformats.org/officeDocument/2006/relationships/audio" Target="../media/audio12.wav"/><Relationship Id="rId15" Type="http://schemas.openxmlformats.org/officeDocument/2006/relationships/audio" Target="../media/audio21.wav"/><Relationship Id="rId23" Type="http://schemas.openxmlformats.org/officeDocument/2006/relationships/image" Target="../media/image92.png"/><Relationship Id="rId28" Type="http://schemas.openxmlformats.org/officeDocument/2006/relationships/image" Target="../media/image97.png"/><Relationship Id="rId10" Type="http://schemas.openxmlformats.org/officeDocument/2006/relationships/audio" Target="../media/audio16.wav"/><Relationship Id="rId19" Type="http://schemas.openxmlformats.org/officeDocument/2006/relationships/audio" Target="../media/audio25.wav"/><Relationship Id="rId31" Type="http://schemas.openxmlformats.org/officeDocument/2006/relationships/image" Target="../media/image100.png"/><Relationship Id="rId4" Type="http://schemas.openxmlformats.org/officeDocument/2006/relationships/audio" Target="../media/audio11.wav"/><Relationship Id="rId9" Type="http://schemas.openxmlformats.org/officeDocument/2006/relationships/audio" Target="../media/audio15.wav"/><Relationship Id="rId14" Type="http://schemas.openxmlformats.org/officeDocument/2006/relationships/audio" Target="../media/audio20.wav"/><Relationship Id="rId22" Type="http://schemas.openxmlformats.org/officeDocument/2006/relationships/image" Target="../media/image91.png"/><Relationship Id="rId27" Type="http://schemas.openxmlformats.org/officeDocument/2006/relationships/image" Target="../media/image96.png"/><Relationship Id="rId30" Type="http://schemas.openxmlformats.org/officeDocument/2006/relationships/image" Target="../media/image99.png"/></Relationships>
</file>

<file path=ppt/slides/_rels/slide21.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1.jpg"/><Relationship Id="rId7" Type="http://schemas.openxmlformats.org/officeDocument/2006/relationships/image" Target="../media/image102.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01.png"/><Relationship Id="rId5" Type="http://schemas.openxmlformats.org/officeDocument/2006/relationships/image" Target="../media/image89.png"/><Relationship Id="rId4" Type="http://schemas.openxmlformats.org/officeDocument/2006/relationships/image" Target="../media/image4.png"/><Relationship Id="rId9" Type="http://schemas.openxmlformats.org/officeDocument/2006/relationships/image" Target="../media/image104.png"/></Relationships>
</file>

<file path=ppt/slides/_rels/slide22.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1.jpg"/><Relationship Id="rId7" Type="http://schemas.openxmlformats.org/officeDocument/2006/relationships/image" Target="../media/image106.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05.png"/><Relationship Id="rId5" Type="http://schemas.openxmlformats.org/officeDocument/2006/relationships/image" Target="../media/image89.png"/><Relationship Id="rId10" Type="http://schemas.openxmlformats.org/officeDocument/2006/relationships/image" Target="../media/image108.png"/><Relationship Id="rId4" Type="http://schemas.openxmlformats.org/officeDocument/2006/relationships/image" Target="../media/image4.png"/><Relationship Id="rId9" Type="http://schemas.openxmlformats.org/officeDocument/2006/relationships/image" Target="../media/image98.png"/></Relationships>
</file>

<file path=ppt/slides/_rels/slide2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8" Type="http://schemas.openxmlformats.org/officeDocument/2006/relationships/image" Target="../media/image112.png"/><Relationship Id="rId13" Type="http://schemas.openxmlformats.org/officeDocument/2006/relationships/image" Target="../media/image117.png"/><Relationship Id="rId3" Type="http://schemas.openxmlformats.org/officeDocument/2006/relationships/image" Target="../media/image1.jpg"/><Relationship Id="rId7" Type="http://schemas.openxmlformats.org/officeDocument/2006/relationships/image" Target="../media/image111.png"/><Relationship Id="rId12" Type="http://schemas.openxmlformats.org/officeDocument/2006/relationships/image" Target="../media/image116.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110.png"/><Relationship Id="rId11" Type="http://schemas.openxmlformats.org/officeDocument/2006/relationships/image" Target="../media/image115.gif"/><Relationship Id="rId5" Type="http://schemas.openxmlformats.org/officeDocument/2006/relationships/image" Target="../media/image109.jpeg"/><Relationship Id="rId15" Type="http://schemas.openxmlformats.org/officeDocument/2006/relationships/image" Target="../media/image85.png"/><Relationship Id="rId10" Type="http://schemas.openxmlformats.org/officeDocument/2006/relationships/image" Target="../media/image114.gif"/><Relationship Id="rId4" Type="http://schemas.openxmlformats.org/officeDocument/2006/relationships/image" Target="../media/image4.png"/><Relationship Id="rId9" Type="http://schemas.openxmlformats.org/officeDocument/2006/relationships/image" Target="../media/image113.png"/><Relationship Id="rId14" Type="http://schemas.openxmlformats.org/officeDocument/2006/relationships/image" Target="../media/image118.png"/></Relationships>
</file>

<file path=ppt/slides/_rels/slide26.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92.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27.xml"/><Relationship Id="rId1" Type="http://schemas.openxmlformats.org/officeDocument/2006/relationships/slideLayout" Target="../slideLayouts/slideLayout30.xml"/><Relationship Id="rId6" Type="http://schemas.openxmlformats.org/officeDocument/2006/relationships/image" Target="../media/image124.jpeg"/><Relationship Id="rId5" Type="http://schemas.openxmlformats.org/officeDocument/2006/relationships/image" Target="../media/image123.jpeg"/><Relationship Id="rId4" Type="http://schemas.openxmlformats.org/officeDocument/2006/relationships/image" Target="../media/image122.png"/></Relationships>
</file>

<file path=ppt/slides/_rels/slide2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image" Target="../media/image7.png"/><Relationship Id="rId3" Type="http://schemas.openxmlformats.org/officeDocument/2006/relationships/image" Target="../media/image1.jpg"/><Relationship Id="rId7" Type="http://schemas.openxmlformats.org/officeDocument/2006/relationships/image" Target="../media/image6.png"/><Relationship Id="rId12"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audio" Target="../media/audio3.wav"/><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8.jp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3" Type="http://schemas.openxmlformats.org/officeDocument/2006/relationships/image" Target="../media/image1.jpg"/><Relationship Id="rId7" Type="http://schemas.openxmlformats.org/officeDocument/2006/relationships/image" Target="../media/image15.png"/><Relationship Id="rId12" Type="http://schemas.openxmlformats.org/officeDocument/2006/relationships/image" Target="../media/image20.png"/><Relationship Id="rId17" Type="http://schemas.openxmlformats.org/officeDocument/2006/relationships/image" Target="../media/image25.png"/><Relationship Id="rId2" Type="http://schemas.openxmlformats.org/officeDocument/2006/relationships/notesSlide" Target="../notesSlides/notesSlide5.xml"/><Relationship Id="rId16"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5" Type="http://schemas.openxmlformats.org/officeDocument/2006/relationships/image" Target="../media/image23.png"/><Relationship Id="rId10" Type="http://schemas.openxmlformats.org/officeDocument/2006/relationships/image" Target="../media/image18.png"/><Relationship Id="rId4" Type="http://schemas.openxmlformats.org/officeDocument/2006/relationships/image" Target="../media/image4.png"/><Relationship Id="rId9" Type="http://schemas.openxmlformats.org/officeDocument/2006/relationships/image" Target="../media/image17.png"/><Relationship Id="rId1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30.xml"/><Relationship Id="rId6" Type="http://schemas.microsoft.com/office/2007/relationships/hdphoto" Target="../media/hdphoto1.wdp"/><Relationship Id="rId5" Type="http://schemas.openxmlformats.org/officeDocument/2006/relationships/image" Target="../media/image27.png"/><Relationship Id="rId4" Type="http://schemas.openxmlformats.org/officeDocument/2006/relationships/image" Target="../media/image26.gif"/></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38.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jpg"/><Relationship Id="rId7"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4.png"/><Relationship Id="rId9" Type="http://schemas.openxmlformats.org/officeDocument/2006/relationships/image" Target="../media/image36.png"/></Relationships>
</file>

<file path=ppt/slides/_rels/slide9.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1.jpg"/><Relationship Id="rId7"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8.png"/><Relationship Id="rId11" Type="http://schemas.openxmlformats.org/officeDocument/2006/relationships/image" Target="../media/image22.png"/><Relationship Id="rId5" Type="http://schemas.openxmlformats.org/officeDocument/2006/relationships/image" Target="../media/image32.png"/><Relationship Id="rId10" Type="http://schemas.openxmlformats.org/officeDocument/2006/relationships/image" Target="../media/image42.png"/><Relationship Id="rId4" Type="http://schemas.openxmlformats.org/officeDocument/2006/relationships/image" Target="../media/image4.png"/><Relationship Id="rId9"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 name="Group 2"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prstClr val="white"/>
                </a:solidFill>
              </a:endParaRPr>
            </a:p>
          </p:txBody>
        </p:sp>
      </p:grpSp>
      <p:sp>
        <p:nvSpPr>
          <p:cNvPr id="6" name="Title 5">
            <a:extLst>
              <a:ext uri="{FF2B5EF4-FFF2-40B4-BE49-F238E27FC236}">
                <a16:creationId xmlns:a16="http://schemas.microsoft.com/office/drawing/2014/main" id="{558E7B9B-A11A-154E-80B4-563231C87435}"/>
              </a:ext>
            </a:extLst>
          </p:cNvPr>
          <p:cNvSpPr>
            <a:spLocks noGrp="1"/>
          </p:cNvSpPr>
          <p:nvPr>
            <p:ph type="ctrTitle"/>
          </p:nvPr>
        </p:nvSpPr>
        <p:spPr>
          <a:xfrm>
            <a:off x="211666" y="2452612"/>
            <a:ext cx="7751234" cy="1485422"/>
          </a:xfrm>
        </p:spPr>
        <p:txBody>
          <a:bodyPr>
            <a:normAutofit fontScale="90000"/>
          </a:bodyPr>
          <a:lstStyle/>
          <a:p>
            <a:pPr algn="l"/>
            <a:r>
              <a:rPr lang="en-GB" sz="4000" b="1" dirty="0">
                <a:solidFill>
                  <a:prstClr val="white"/>
                </a:solidFill>
              </a:rPr>
              <a:t>Talking about things that are important to you</a:t>
            </a:r>
            <a:br>
              <a:rPr lang="en-GB" b="1" dirty="0">
                <a:solidFill>
                  <a:prstClr val="white"/>
                </a:solidFill>
              </a:rPr>
            </a:br>
            <a:endParaRPr lang="en-US" dirty="0"/>
          </a:p>
        </p:txBody>
      </p:sp>
      <p:sp>
        <p:nvSpPr>
          <p:cNvPr id="7" name="Subtitle 6">
            <a:extLst>
              <a:ext uri="{FF2B5EF4-FFF2-40B4-BE49-F238E27FC236}">
                <a16:creationId xmlns:a16="http://schemas.microsoft.com/office/drawing/2014/main" id="{7F2214FE-0DF5-6741-9332-4A2CB0FF908A}"/>
              </a:ext>
            </a:extLst>
          </p:cNvPr>
          <p:cNvSpPr>
            <a:spLocks noGrp="1"/>
          </p:cNvSpPr>
          <p:nvPr>
            <p:ph type="subTitle" idx="1"/>
          </p:nvPr>
        </p:nvSpPr>
        <p:spPr>
          <a:xfrm>
            <a:off x="214817" y="3320673"/>
            <a:ext cx="7382608" cy="735438"/>
          </a:xfrm>
        </p:spPr>
        <p:txBody>
          <a:bodyPr>
            <a:normAutofit/>
          </a:bodyPr>
          <a:lstStyle/>
          <a:p>
            <a:pPr algn="l"/>
            <a:r>
              <a:rPr lang="en-GB" sz="3000" dirty="0">
                <a:solidFill>
                  <a:prstClr val="white"/>
                </a:solidFill>
              </a:rPr>
              <a:t>Revisit subject and object pronouns</a:t>
            </a:r>
          </a:p>
          <a:p>
            <a:pPr algn="l"/>
            <a:endParaRPr lang="en-US" dirty="0"/>
          </a:p>
        </p:txBody>
      </p:sp>
      <p:sp>
        <p:nvSpPr>
          <p:cNvPr id="13" name="Subtitle 6">
            <a:extLst>
              <a:ext uri="{FF2B5EF4-FFF2-40B4-BE49-F238E27FC236}">
                <a16:creationId xmlns:a16="http://schemas.microsoft.com/office/drawing/2014/main" id="{2D438FA5-2CAB-4E24-9AEE-607776023B37}"/>
              </a:ext>
            </a:extLst>
          </p:cNvPr>
          <p:cNvSpPr txBox="1">
            <a:spLocks/>
          </p:cNvSpPr>
          <p:nvPr/>
        </p:nvSpPr>
        <p:spPr>
          <a:xfrm>
            <a:off x="211666" y="4056112"/>
            <a:ext cx="6604437" cy="5717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2800" dirty="0">
                <a:solidFill>
                  <a:prstClr val="white"/>
                </a:solidFill>
              </a:rPr>
              <a:t>Develop SSC fluency</a:t>
            </a:r>
          </a:p>
          <a:p>
            <a:endParaRPr lang="en-US" sz="2000" dirty="0"/>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161930" y="4982504"/>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Y8 German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a:t>
            </a:r>
            <a:r>
              <a:rPr lang="en-GB" sz="2000" dirty="0">
                <a:solidFill>
                  <a:prstClr val="white"/>
                </a:solidFill>
                <a:latin typeface="Century Gothic" panose="020B0502020202020204" pitchFamily="34" charset="0"/>
              </a:rPr>
              <a:t>3.2</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Week 7- Lesson 71</a:t>
            </a:r>
          </a:p>
        </p:txBody>
      </p:sp>
      <p:sp>
        <p:nvSpPr>
          <p:cNvPr id="14" name="Title 3">
            <a:extLst>
              <a:ext uri="{FF2B5EF4-FFF2-40B4-BE49-F238E27FC236}">
                <a16:creationId xmlns:a16="http://schemas.microsoft.com/office/drawing/2014/main" id="{638AEC8F-C9FD-A549-80E9-260E66E632C7}"/>
              </a:ext>
            </a:extLst>
          </p:cNvPr>
          <p:cNvSpPr txBox="1">
            <a:spLocks/>
          </p:cNvSpPr>
          <p:nvPr/>
        </p:nvSpPr>
        <p:spPr>
          <a:xfrm>
            <a:off x="161930" y="5779725"/>
            <a:ext cx="4732685" cy="1078275"/>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Author name(s):  Stephen Owen / Rachel Hawkes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Date updated: 20/12/21</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1256966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pic>
        <p:nvPicPr>
          <p:cNvPr id="148" name="Google Shape;148;p2"/>
          <p:cNvPicPr preferRelativeResize="0"/>
          <p:nvPr/>
        </p:nvPicPr>
        <p:blipFill rotWithShape="1">
          <a:blip r:embed="rId3">
            <a:alphaModFix/>
          </a:blip>
          <a:srcRect/>
          <a:stretch/>
        </p:blipFill>
        <p:spPr>
          <a:xfrm>
            <a:off x="0" y="267916"/>
            <a:ext cx="9386887" cy="869950"/>
          </a:xfrm>
          <a:prstGeom prst="rect">
            <a:avLst/>
          </a:prstGeom>
          <a:noFill/>
          <a:ln>
            <a:noFill/>
          </a:ln>
        </p:spPr>
      </p:pic>
      <p:sp>
        <p:nvSpPr>
          <p:cNvPr id="149" name="Google Shape;149;p2"/>
          <p:cNvSpPr txBox="1">
            <a:spLocks noGrp="1"/>
          </p:cNvSpPr>
          <p:nvPr>
            <p:ph type="title"/>
          </p:nvPr>
        </p:nvSpPr>
        <p:spPr>
          <a:xfrm>
            <a:off x="0" y="294040"/>
            <a:ext cx="8538519"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000" b="1" dirty="0">
                <a:solidFill>
                  <a:schemeClr val="lt1"/>
                </a:solidFill>
              </a:rPr>
              <a:t>Singular object pronouns (him, her, it, them)</a:t>
            </a:r>
            <a:endParaRPr sz="3000" b="1" dirty="0">
              <a:solidFill>
                <a:schemeClr val="lt1"/>
              </a:solidFill>
            </a:endParaRPr>
          </a:p>
        </p:txBody>
      </p:sp>
      <p:sp>
        <p:nvSpPr>
          <p:cNvPr id="150" name="Google Shape;150;p2"/>
          <p:cNvSpPr/>
          <p:nvPr/>
        </p:nvSpPr>
        <p:spPr>
          <a:xfrm>
            <a:off x="10321636" y="247046"/>
            <a:ext cx="1635691" cy="400919"/>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rPr>
              <a:t>Grammatik</a:t>
            </a:r>
            <a:endParaRPr kumimoji="0" sz="18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2" name="TextBox 1"/>
          <p:cNvSpPr txBox="1"/>
          <p:nvPr/>
        </p:nvSpPr>
        <p:spPr>
          <a:xfrm>
            <a:off x="1" y="1163990"/>
            <a:ext cx="12192000" cy="524759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1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As you know, </a:t>
            </a:r>
            <a:r>
              <a:rPr kumimoji="0" lang="en-GB" sz="21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subject pronouns</a:t>
            </a:r>
            <a:r>
              <a:rPr kumimoji="0" lang="en-GB" sz="21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show the gender of nouns.</a:t>
            </a:r>
            <a:endParaRPr kumimoji="0" lang="en-GB" sz="21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100" b="1" i="0" u="none" strike="noStrike" kern="1200" cap="none" spc="0" normalizeH="0" baseline="0" noProof="0" dirty="0">
              <a:ln>
                <a:noFill/>
              </a:ln>
              <a:solidFill>
                <a:srgbClr val="DAA52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100" b="1" i="0" u="none" strike="noStrike" kern="1200" cap="none" spc="0" normalizeH="0" baseline="0" noProof="0" dirty="0">
              <a:ln>
                <a:noFill/>
              </a:ln>
              <a:solidFill>
                <a:srgbClr val="DAA52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1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1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1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After </a:t>
            </a:r>
            <a:r>
              <a:rPr lang="en-GB" sz="2100" dirty="0">
                <a:solidFill>
                  <a:srgbClr val="5B9BD5">
                    <a:lumMod val="50000"/>
                  </a:srgbClr>
                </a:solidFill>
                <a:latin typeface="Century Gothic" panose="020B0502020202020204" pitchFamily="34" charset="0"/>
              </a:rPr>
              <a:t>most </a:t>
            </a:r>
            <a:r>
              <a:rPr kumimoji="0" lang="en-GB" sz="21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verbs, the </a:t>
            </a:r>
            <a:r>
              <a:rPr kumimoji="0" lang="en-GB" sz="21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masculine</a:t>
            </a:r>
            <a:r>
              <a:rPr kumimoji="0" lang="en-GB" sz="21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subject pronoun changes to </a:t>
            </a:r>
            <a:r>
              <a:rPr kumimoji="0" lang="en-GB" sz="2100" b="1" i="1"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ihn</a:t>
            </a:r>
            <a:r>
              <a:rPr kumimoji="0" lang="en-GB" sz="21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21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This is the </a:t>
            </a:r>
            <a:r>
              <a:rPr kumimoji="0" lang="en-GB" sz="21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object</a:t>
            </a:r>
            <a:r>
              <a:rPr kumimoji="0" lang="en-GB" sz="21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pronoun.</a:t>
            </a:r>
            <a:endParaRPr kumimoji="0" lang="en-GB" sz="21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1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1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1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1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1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2100" b="1" i="1"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endParaRPr kumimoji="0" lang="en-GB" sz="21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a:p>
            <a:pPr lvl="0">
              <a:defRPr/>
            </a:pPr>
            <a:r>
              <a:rPr kumimoji="0" lang="en-GB" sz="21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The plural pronoun</a:t>
            </a:r>
            <a:r>
              <a:rPr kumimoji="0" lang="en-GB" sz="2100" b="0" i="0" u="none" strike="noStrike" kern="1200" cap="none" spc="0" normalizeH="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21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r>
              <a:rPr kumimoji="0" lang="en-GB" sz="21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sie</a:t>
            </a:r>
            <a:r>
              <a:rPr kumimoji="0" lang="en-GB" sz="21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also stays the same as the</a:t>
            </a:r>
            <a:r>
              <a:rPr lang="en-GB" sz="2100" b="1" dirty="0">
                <a:solidFill>
                  <a:srgbClr val="5B9BD5">
                    <a:lumMod val="50000"/>
                  </a:srgbClr>
                </a:solidFill>
                <a:latin typeface="Century Gothic" panose="020B0502020202020204" pitchFamily="34" charset="0"/>
              </a:rPr>
              <a:t> object</a:t>
            </a:r>
            <a:r>
              <a:rPr kumimoji="0" lang="en-GB" sz="21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a:p>
            <a:pPr lvl="0">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lang="en-GB" sz="2100" b="1" dirty="0">
                <a:solidFill>
                  <a:srgbClr val="DAA520"/>
                </a:solidFill>
              </a:rPr>
              <a:t>Die </a:t>
            </a:r>
            <a:r>
              <a:rPr lang="en-GB" sz="2100" dirty="0">
                <a:solidFill>
                  <a:srgbClr val="5B9BD5">
                    <a:lumMod val="50000"/>
                  </a:srgbClr>
                </a:solidFill>
              </a:rPr>
              <a:t>Lieder </a:t>
            </a:r>
            <a:r>
              <a:rPr lang="en-GB" sz="2100" dirty="0" err="1">
                <a:solidFill>
                  <a:srgbClr val="5B9BD5">
                    <a:lumMod val="50000"/>
                  </a:srgbClr>
                </a:solidFill>
              </a:rPr>
              <a:t>sind</a:t>
            </a:r>
            <a:r>
              <a:rPr lang="en-GB" sz="2100" dirty="0">
                <a:solidFill>
                  <a:srgbClr val="5B9BD5">
                    <a:lumMod val="50000"/>
                  </a:srgbClr>
                </a:solidFill>
              </a:rPr>
              <a:t> </a:t>
            </a:r>
            <a:r>
              <a:rPr lang="en-GB" sz="2100" dirty="0">
                <a:solidFill>
                  <a:srgbClr val="5B9BD5">
                    <a:lumMod val="50000"/>
                  </a:srgbClr>
                </a:solidFill>
                <a:latin typeface="Century Gothic" panose="020B0502020202020204" pitchFamily="34" charset="0"/>
              </a:rPr>
              <a:t>toll</a:t>
            </a:r>
            <a:r>
              <a:rPr lang="en-GB" sz="2100" dirty="0">
                <a:solidFill>
                  <a:srgbClr val="5B9BD5">
                    <a:lumMod val="50000"/>
                  </a:srgbClr>
                </a:solidFill>
              </a:rPr>
              <a:t>!</a:t>
            </a:r>
          </a:p>
          <a:p>
            <a:pPr lvl="0">
              <a:defRPr/>
            </a:pPr>
            <a:r>
              <a:rPr lang="en-GB" sz="2100" dirty="0">
                <a:solidFill>
                  <a:srgbClr val="5B9BD5">
                    <a:lumMod val="50000"/>
                  </a:srgbClr>
                </a:solidFill>
              </a:rPr>
              <a:t>			</a:t>
            </a:r>
            <a:r>
              <a:rPr lang="en-GB" sz="2100" dirty="0">
                <a:solidFill>
                  <a:srgbClr val="5B9BD5">
                    <a:lumMod val="50000"/>
                  </a:srgbClr>
                </a:solidFill>
                <a:latin typeface="Century Gothic" panose="020B0502020202020204" pitchFamily="34" charset="0"/>
              </a:rPr>
              <a:t>		</a:t>
            </a:r>
            <a:r>
              <a:rPr lang="en-GB" sz="2100" b="1" dirty="0">
                <a:solidFill>
                  <a:srgbClr val="DAA520"/>
                </a:solidFill>
                <a:latin typeface="Century Gothic" panose="020B0502020202020204" pitchFamily="34" charset="0"/>
              </a:rPr>
              <a:t>Sie</a:t>
            </a:r>
            <a:r>
              <a:rPr lang="en-GB" sz="2100" dirty="0">
                <a:solidFill>
                  <a:srgbClr val="5B9BD5">
                    <a:lumMod val="50000"/>
                  </a:srgbClr>
                </a:solidFill>
                <a:latin typeface="Century Gothic" panose="020B0502020202020204" pitchFamily="34" charset="0"/>
              </a:rPr>
              <a:t> </a:t>
            </a:r>
            <a:r>
              <a:rPr lang="en-GB" sz="2100" dirty="0" err="1">
                <a:solidFill>
                  <a:srgbClr val="5B9BD5">
                    <a:lumMod val="50000"/>
                  </a:srgbClr>
                </a:solidFill>
                <a:latin typeface="Century Gothic" panose="020B0502020202020204" pitchFamily="34" charset="0"/>
              </a:rPr>
              <a:t>sind</a:t>
            </a:r>
            <a:r>
              <a:rPr lang="en-GB" sz="2100" dirty="0">
                <a:solidFill>
                  <a:srgbClr val="5B9BD5">
                    <a:lumMod val="50000"/>
                  </a:srgbClr>
                </a:solidFill>
                <a:latin typeface="Century Gothic" panose="020B0502020202020204" pitchFamily="34" charset="0"/>
              </a:rPr>
              <a:t> toll!	</a:t>
            </a:r>
          </a:p>
          <a:p>
            <a:pPr lvl="0">
              <a:defRPr/>
            </a:pPr>
            <a:r>
              <a:rPr lang="en-GB" sz="2100" dirty="0">
                <a:solidFill>
                  <a:srgbClr val="5B9BD5">
                    <a:lumMod val="50000"/>
                  </a:srgbClr>
                </a:solidFill>
                <a:latin typeface="Century Gothic" panose="020B0502020202020204" pitchFamily="34" charset="0"/>
              </a:rPr>
              <a:t>					Ich mag </a:t>
            </a:r>
            <a:r>
              <a:rPr lang="en-GB" sz="2100" b="1" dirty="0" err="1">
                <a:solidFill>
                  <a:srgbClr val="DAA520"/>
                </a:solidFill>
                <a:latin typeface="Century Gothic" panose="020B0502020202020204" pitchFamily="34" charset="0"/>
              </a:rPr>
              <a:t>sie</a:t>
            </a:r>
            <a:r>
              <a:rPr lang="en-GB" sz="2100" dirty="0">
                <a:solidFill>
                  <a:srgbClr val="5B9BD5">
                    <a:lumMod val="50000"/>
                  </a:srgbClr>
                </a:solidFill>
                <a:latin typeface="Century Gothic" panose="020B0502020202020204" pitchFamily="34" charset="0"/>
              </a:rPr>
              <a:t>.</a:t>
            </a:r>
            <a:r>
              <a:rPr lang="en-GB" sz="2100" b="1" dirty="0">
                <a:solidFill>
                  <a:srgbClr val="DAA520"/>
                </a:solidFill>
                <a:latin typeface="Century Gothic" panose="020B0502020202020204" pitchFamily="34" charset="0"/>
              </a:rPr>
              <a:t> </a:t>
            </a:r>
          </a:p>
        </p:txBody>
      </p:sp>
      <p:sp>
        <p:nvSpPr>
          <p:cNvPr id="3" name="Rounded Rectangular Callout 2"/>
          <p:cNvSpPr/>
          <p:nvPr/>
        </p:nvSpPr>
        <p:spPr>
          <a:xfrm>
            <a:off x="520505" y="5182438"/>
            <a:ext cx="3748754" cy="1023145"/>
          </a:xfrm>
          <a:prstGeom prst="wedgeRoundRectCallout">
            <a:avLst>
              <a:gd name="adj1" fmla="val 59841"/>
              <a:gd name="adj2" fmla="val 13282"/>
              <a:gd name="adj3" fmla="val 16667"/>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a:t>
            </a: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Sie</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(die Lieder) are great’, so here,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sie</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is the sentence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subject</a:t>
            </a:r>
            <a:endPar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7" name="Rounded Rectangular Callout 6"/>
          <p:cNvSpPr/>
          <p:nvPr/>
        </p:nvSpPr>
        <p:spPr>
          <a:xfrm flipH="1">
            <a:off x="7691527" y="5369063"/>
            <a:ext cx="3824869" cy="973528"/>
          </a:xfrm>
          <a:prstGeom prst="wedgeRoundRectCallout">
            <a:avLst>
              <a:gd name="adj1" fmla="val 80521"/>
              <a:gd name="adj2" fmla="val 11274"/>
              <a:gd name="adj3" fmla="val 16667"/>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solidFill>
                  <a:prstClr val="white"/>
                </a:solidFill>
                <a:effectLst/>
                <a:uLnTx/>
                <a:uFillTx/>
                <a:latin typeface="Century Gothic" panose="020F0302020204030204"/>
                <a:ea typeface="+mn-ea"/>
                <a:cs typeface="+mn-cs"/>
              </a:rPr>
              <a:t>‘</a:t>
            </a: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sie</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(die Lieder)’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are what are liked, so here,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solidFill>
                  <a:prstClr val="white"/>
                </a:solidFill>
                <a:effectLst/>
                <a:uLnTx/>
                <a:uFillTx/>
                <a:latin typeface="Century Gothic" panose="020F0302020204030204"/>
                <a:ea typeface="+mn-ea"/>
                <a:cs typeface="+mn-cs"/>
              </a:rPr>
              <a:t>‘</a:t>
            </a:r>
            <a:r>
              <a:rPr kumimoji="0" lang="en-GB" sz="2000" i="0" u="none" strike="noStrike" kern="1200" cap="none" spc="0" normalizeH="0" baseline="0" noProof="0" dirty="0" err="1">
                <a:ln>
                  <a:noFill/>
                </a:ln>
                <a:solidFill>
                  <a:prstClr val="white"/>
                </a:solidFill>
                <a:effectLst/>
                <a:uLnTx/>
                <a:uFillTx/>
                <a:latin typeface="Century Gothic" panose="020F0302020204030204"/>
                <a:ea typeface="+mn-ea"/>
                <a:cs typeface="+mn-cs"/>
              </a:rPr>
              <a:t>sie</a:t>
            </a:r>
            <a:r>
              <a:rPr kumimoji="0" lang="en-GB" sz="2000" i="0" u="none" strike="noStrike" kern="1200" cap="none" spc="0" normalizeH="0" baseline="0" noProof="0" dirty="0">
                <a:ln>
                  <a:noFill/>
                </a:ln>
                <a:solidFill>
                  <a:prstClr val="white"/>
                </a:solidFill>
                <a:effectLst/>
                <a:uLnTx/>
                <a:uFillTx/>
                <a:latin typeface="Century Gothic" panose="020F0302020204030204"/>
                <a:ea typeface="+mn-ea"/>
                <a:cs typeface="+mn-cs"/>
              </a:rPr>
              <a:t>’ is the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sentence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object</a:t>
            </a:r>
            <a:endPar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2" name="Rectangle 11"/>
          <p:cNvSpPr/>
          <p:nvPr/>
        </p:nvSpPr>
        <p:spPr>
          <a:xfrm>
            <a:off x="292865" y="3446764"/>
            <a:ext cx="582174" cy="3102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3" name="Rectangle 12"/>
          <p:cNvSpPr/>
          <p:nvPr/>
        </p:nvSpPr>
        <p:spPr>
          <a:xfrm>
            <a:off x="4894371" y="3432609"/>
            <a:ext cx="582174" cy="3102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4" name="Rectangle 13"/>
          <p:cNvSpPr/>
          <p:nvPr/>
        </p:nvSpPr>
        <p:spPr>
          <a:xfrm>
            <a:off x="9554567" y="3432609"/>
            <a:ext cx="582174" cy="3102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 name="TextBox 5">
            <a:extLst>
              <a:ext uri="{FF2B5EF4-FFF2-40B4-BE49-F238E27FC236}">
                <a16:creationId xmlns:a16="http://schemas.microsoft.com/office/drawing/2014/main" id="{E13ADECE-96C2-4938-B9A3-B436EB803217}"/>
              </a:ext>
            </a:extLst>
          </p:cNvPr>
          <p:cNvSpPr txBox="1"/>
          <p:nvPr/>
        </p:nvSpPr>
        <p:spPr>
          <a:xfrm>
            <a:off x="357645" y="1737484"/>
            <a:ext cx="3366216"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100" b="1" i="0" u="none" strike="noStrike" kern="1200" cap="none" spc="0" normalizeH="0" baseline="0" noProof="0" dirty="0">
                <a:ln>
                  <a:noFill/>
                </a:ln>
                <a:solidFill>
                  <a:srgbClr val="DAA520"/>
                </a:solidFill>
                <a:effectLst/>
                <a:uLnTx/>
                <a:uFillTx/>
                <a:latin typeface="Century Gothic" panose="020F0302020204030204"/>
                <a:ea typeface="+mn-ea"/>
                <a:cs typeface="+mn-cs"/>
              </a:rPr>
              <a:t>Der </a:t>
            </a:r>
            <a:r>
              <a:rPr kumimoji="0" lang="en-GB" sz="21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Unterricht</a:t>
            </a:r>
            <a:r>
              <a:rPr kumimoji="0" lang="en-GB" sz="21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1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ist</a:t>
            </a:r>
            <a:r>
              <a:rPr kumimoji="0" lang="en-GB" sz="21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super!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100" b="1" i="0" u="none" strike="noStrike" kern="1200" cap="none" spc="0" normalizeH="0" baseline="0" noProof="0" dirty="0" err="1">
                <a:ln>
                  <a:noFill/>
                </a:ln>
                <a:solidFill>
                  <a:srgbClr val="DAA520"/>
                </a:solidFill>
                <a:effectLst/>
                <a:uLnTx/>
                <a:uFillTx/>
                <a:latin typeface="Century Gothic" panose="020B0502020202020204" pitchFamily="34" charset="0"/>
                <a:ea typeface="+mn-ea"/>
                <a:cs typeface="+mn-cs"/>
              </a:rPr>
              <a:t>Er</a:t>
            </a:r>
            <a:r>
              <a:rPr kumimoji="0" lang="en-GB" sz="21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21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ist</a:t>
            </a:r>
            <a:r>
              <a:rPr kumimoji="0" lang="en-GB" sz="21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super.</a:t>
            </a:r>
            <a:endParaRPr kumimoji="0" lang="en-GB" sz="21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7" name="TextBox 16">
            <a:extLst>
              <a:ext uri="{FF2B5EF4-FFF2-40B4-BE49-F238E27FC236}">
                <a16:creationId xmlns:a16="http://schemas.microsoft.com/office/drawing/2014/main" id="{9BEF3CA3-0736-4C2E-9685-F35F45FE348A}"/>
              </a:ext>
            </a:extLst>
          </p:cNvPr>
          <p:cNvSpPr txBox="1"/>
          <p:nvPr/>
        </p:nvSpPr>
        <p:spPr>
          <a:xfrm>
            <a:off x="4936329" y="1671931"/>
            <a:ext cx="3120259"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100" b="1" i="0" u="none" strike="noStrike" kern="1200" cap="none" spc="0" normalizeH="0" baseline="0" noProof="0" dirty="0">
                <a:ln>
                  <a:noFill/>
                </a:ln>
                <a:solidFill>
                  <a:srgbClr val="DAA520"/>
                </a:solidFill>
                <a:effectLst/>
                <a:uLnTx/>
                <a:uFillTx/>
                <a:latin typeface="Century Gothic" panose="020F0302020204030204"/>
                <a:ea typeface="+mn-ea"/>
                <a:cs typeface="+mn-cs"/>
              </a:rPr>
              <a:t>Die </a:t>
            </a:r>
            <a:r>
              <a:rPr kumimoji="0" lang="en-GB" sz="21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Farbe</a:t>
            </a:r>
            <a:r>
              <a:rPr kumimoji="0" lang="en-GB" sz="21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21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ist</a:t>
            </a:r>
            <a:r>
              <a:rPr kumimoji="0" lang="en-GB" sz="21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21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schön</a:t>
            </a:r>
            <a:r>
              <a:rPr kumimoji="0" lang="en-GB" sz="21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100" b="1" i="0" u="none" strike="noStrike" kern="1200" cap="none" spc="0" normalizeH="0" baseline="0" noProof="0" dirty="0">
                <a:ln>
                  <a:noFill/>
                </a:ln>
                <a:solidFill>
                  <a:srgbClr val="DAA520"/>
                </a:solidFill>
                <a:effectLst/>
                <a:uLnTx/>
                <a:uFillTx/>
                <a:latin typeface="Century Gothic" panose="020B0502020202020204" pitchFamily="34" charset="0"/>
                <a:ea typeface="+mn-ea"/>
                <a:cs typeface="+mn-cs"/>
              </a:rPr>
              <a:t>Sie</a:t>
            </a:r>
            <a:r>
              <a:rPr kumimoji="0" lang="en-GB" sz="21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21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ist</a:t>
            </a:r>
            <a:r>
              <a:rPr kumimoji="0" lang="en-GB" sz="21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21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schön</a:t>
            </a:r>
            <a:r>
              <a:rPr kumimoji="0" lang="en-GB" sz="21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endParaRPr kumimoji="0" lang="en-GB" sz="21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8" name="TextBox 17">
            <a:extLst>
              <a:ext uri="{FF2B5EF4-FFF2-40B4-BE49-F238E27FC236}">
                <a16:creationId xmlns:a16="http://schemas.microsoft.com/office/drawing/2014/main" id="{929BCDF8-5983-4334-873F-88DD3781F527}"/>
              </a:ext>
            </a:extLst>
          </p:cNvPr>
          <p:cNvSpPr txBox="1"/>
          <p:nvPr/>
        </p:nvSpPr>
        <p:spPr>
          <a:xfrm>
            <a:off x="9343825" y="1718217"/>
            <a:ext cx="2848175"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100" b="1" i="0" u="none" strike="noStrike" kern="1200" cap="none" spc="0" normalizeH="0" baseline="0" noProof="0" dirty="0">
                <a:ln>
                  <a:noFill/>
                </a:ln>
                <a:solidFill>
                  <a:srgbClr val="DAA520"/>
                </a:solidFill>
                <a:effectLst/>
                <a:uLnTx/>
                <a:uFillTx/>
                <a:latin typeface="Century Gothic" panose="020F0302020204030204"/>
                <a:ea typeface="+mn-ea"/>
                <a:cs typeface="+mn-cs"/>
              </a:rPr>
              <a:t>Das </a:t>
            </a:r>
            <a:r>
              <a:rPr kumimoji="0" lang="en-GB" sz="21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Lied </a:t>
            </a:r>
            <a:r>
              <a:rPr kumimoji="0" lang="en-GB" sz="21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ist</a:t>
            </a:r>
            <a:r>
              <a:rPr kumimoji="0" lang="en-GB" sz="21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toll!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100" b="1" i="0" u="none" strike="noStrike" kern="1200" cap="none" spc="0" normalizeH="0" baseline="0" noProof="0" dirty="0">
                <a:ln>
                  <a:noFill/>
                </a:ln>
                <a:solidFill>
                  <a:srgbClr val="DAA520"/>
                </a:solidFill>
                <a:effectLst/>
                <a:uLnTx/>
                <a:uFillTx/>
                <a:latin typeface="Century Gothic" panose="020B0502020202020204" pitchFamily="34" charset="0"/>
                <a:ea typeface="+mn-ea"/>
                <a:cs typeface="+mn-cs"/>
              </a:rPr>
              <a:t>Es</a:t>
            </a:r>
            <a:r>
              <a:rPr kumimoji="0" lang="en-GB" sz="21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21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ist</a:t>
            </a:r>
            <a:r>
              <a:rPr kumimoji="0" lang="en-GB" sz="21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toll! 	</a:t>
            </a:r>
            <a:endParaRPr kumimoji="0" lang="en-GB" sz="21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1" name="TextBox 20">
            <a:extLst>
              <a:ext uri="{FF2B5EF4-FFF2-40B4-BE49-F238E27FC236}">
                <a16:creationId xmlns:a16="http://schemas.microsoft.com/office/drawing/2014/main" id="{E0A5CFAE-64BA-42EA-B97B-C8587615C2B3}"/>
              </a:ext>
            </a:extLst>
          </p:cNvPr>
          <p:cNvSpPr txBox="1"/>
          <p:nvPr/>
        </p:nvSpPr>
        <p:spPr>
          <a:xfrm>
            <a:off x="4983342" y="1718217"/>
            <a:ext cx="476350" cy="307777"/>
          </a:xfrm>
          <a:prstGeom prst="rect">
            <a:avLst/>
          </a:prstGeom>
          <a:solidFill>
            <a:schemeClr val="bg1"/>
          </a:solidFill>
        </p:spPr>
        <p:txBody>
          <a:bodyPr wrap="square" lIns="7200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a:t>
            </a:r>
          </a:p>
        </p:txBody>
      </p:sp>
      <p:sp>
        <p:nvSpPr>
          <p:cNvPr id="23" name="TextBox 22">
            <a:extLst>
              <a:ext uri="{FF2B5EF4-FFF2-40B4-BE49-F238E27FC236}">
                <a16:creationId xmlns:a16="http://schemas.microsoft.com/office/drawing/2014/main" id="{EA3E40A8-0B09-4C1F-9717-7E25FA66CEC9}"/>
              </a:ext>
            </a:extLst>
          </p:cNvPr>
          <p:cNvSpPr txBox="1"/>
          <p:nvPr/>
        </p:nvSpPr>
        <p:spPr>
          <a:xfrm>
            <a:off x="9386887" y="1761983"/>
            <a:ext cx="533401" cy="309634"/>
          </a:xfrm>
          <a:prstGeom prst="rect">
            <a:avLst/>
          </a:prstGeom>
          <a:solidFill>
            <a:schemeClr val="bg1"/>
          </a:solidFill>
        </p:spPr>
        <p:txBody>
          <a:bodyPr wrap="square" lIns="7200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a:t>
            </a:r>
          </a:p>
        </p:txBody>
      </p:sp>
      <p:sp>
        <p:nvSpPr>
          <p:cNvPr id="24" name="TextBox 23">
            <a:extLst>
              <a:ext uri="{FF2B5EF4-FFF2-40B4-BE49-F238E27FC236}">
                <a16:creationId xmlns:a16="http://schemas.microsoft.com/office/drawing/2014/main" id="{9F622FB9-67DB-4991-8552-686056DF6170}"/>
              </a:ext>
            </a:extLst>
          </p:cNvPr>
          <p:cNvSpPr txBox="1"/>
          <p:nvPr/>
        </p:nvSpPr>
        <p:spPr>
          <a:xfrm>
            <a:off x="398689" y="1761983"/>
            <a:ext cx="520474" cy="307777"/>
          </a:xfrm>
          <a:prstGeom prst="rect">
            <a:avLst/>
          </a:prstGeom>
          <a:solidFill>
            <a:schemeClr val="bg1"/>
          </a:solidFill>
        </p:spPr>
        <p:txBody>
          <a:bodyPr wrap="square" lIns="7200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a:t>
            </a:r>
          </a:p>
        </p:txBody>
      </p:sp>
      <p:sp>
        <p:nvSpPr>
          <p:cNvPr id="25" name="TextBox 24">
            <a:extLst>
              <a:ext uri="{FF2B5EF4-FFF2-40B4-BE49-F238E27FC236}">
                <a16:creationId xmlns:a16="http://schemas.microsoft.com/office/drawing/2014/main" id="{F3178163-2FC8-47FD-B800-269EEC6A6768}"/>
              </a:ext>
            </a:extLst>
          </p:cNvPr>
          <p:cNvSpPr txBox="1"/>
          <p:nvPr/>
        </p:nvSpPr>
        <p:spPr>
          <a:xfrm>
            <a:off x="357645" y="3459960"/>
            <a:ext cx="3366216" cy="10618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100" b="1" i="0" u="none" strike="noStrike" kern="1200" cap="none" spc="0" normalizeH="0" baseline="0" noProof="0" dirty="0">
                <a:ln>
                  <a:noFill/>
                </a:ln>
                <a:solidFill>
                  <a:srgbClr val="DAA520"/>
                </a:solidFill>
                <a:effectLst/>
                <a:uLnTx/>
                <a:uFillTx/>
                <a:latin typeface="Century Gothic" panose="020F0302020204030204"/>
                <a:ea typeface="+mn-ea"/>
                <a:cs typeface="+mn-cs"/>
              </a:rPr>
              <a:t>Der </a:t>
            </a:r>
            <a:r>
              <a:rPr kumimoji="0" lang="en-GB" sz="21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Unterricht</a:t>
            </a:r>
            <a:r>
              <a:rPr kumimoji="0" lang="en-GB" sz="21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1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ist</a:t>
            </a:r>
            <a:r>
              <a:rPr kumimoji="0" lang="en-GB" sz="21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super!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1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Ich mag </a:t>
            </a:r>
            <a:r>
              <a:rPr kumimoji="0" lang="en-GB" sz="2100" b="1" i="0" u="none" strike="noStrike" kern="1200" cap="none" spc="0" normalizeH="0" baseline="0" noProof="0" dirty="0" err="1">
                <a:ln>
                  <a:noFill/>
                </a:ln>
                <a:solidFill>
                  <a:srgbClr val="DAA520"/>
                </a:solidFill>
                <a:effectLst/>
                <a:uLnTx/>
                <a:uFillTx/>
                <a:latin typeface="Century Gothic" panose="020B0502020202020204" pitchFamily="34" charset="0"/>
                <a:ea typeface="+mn-ea"/>
                <a:cs typeface="+mn-cs"/>
              </a:rPr>
              <a:t>ihn</a:t>
            </a:r>
            <a:r>
              <a:rPr kumimoji="0" lang="en-GB" sz="21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r>
              <a:rPr kumimoji="0" lang="en-GB" sz="2100" b="1" i="0" u="none" strike="noStrike" kern="1200" cap="none" spc="0" normalizeH="0" baseline="0" noProof="0" dirty="0">
                <a:ln>
                  <a:noFill/>
                </a:ln>
                <a:solidFill>
                  <a:srgbClr val="DAA520"/>
                </a:solidFill>
                <a:effectLst/>
                <a:uLnTx/>
                <a:uFillTx/>
                <a:latin typeface="Century Gothic" panose="020B05020202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1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I like </a:t>
            </a:r>
            <a:r>
              <a:rPr kumimoji="0" lang="en-GB" sz="2100" b="1" i="0" u="none" strike="noStrike" kern="1200" cap="none" spc="0" normalizeH="0" baseline="0" noProof="0" dirty="0">
                <a:ln>
                  <a:noFill/>
                </a:ln>
                <a:solidFill>
                  <a:srgbClr val="DAA520"/>
                </a:solidFill>
                <a:effectLst/>
                <a:uLnTx/>
                <a:uFillTx/>
                <a:latin typeface="Century Gothic" panose="020B0502020202020204" pitchFamily="34" charset="0"/>
                <a:ea typeface="+mn-ea"/>
                <a:cs typeface="+mn-cs"/>
              </a:rPr>
              <a:t>it</a:t>
            </a:r>
            <a:r>
              <a:rPr kumimoji="0" lang="en-GB" sz="21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endParaRPr kumimoji="0" lang="en-GB" sz="21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6" name="TextBox 25">
            <a:extLst>
              <a:ext uri="{FF2B5EF4-FFF2-40B4-BE49-F238E27FC236}">
                <a16:creationId xmlns:a16="http://schemas.microsoft.com/office/drawing/2014/main" id="{29D427C8-DF85-4293-8D6C-5AF609A91DB6}"/>
              </a:ext>
            </a:extLst>
          </p:cNvPr>
          <p:cNvSpPr txBox="1"/>
          <p:nvPr/>
        </p:nvSpPr>
        <p:spPr>
          <a:xfrm>
            <a:off x="4894371" y="3446764"/>
            <a:ext cx="3366216" cy="10618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100" b="1" i="0" u="none" strike="noStrike" kern="1200" cap="none" spc="0" normalizeH="0" baseline="0" noProof="0" dirty="0">
                <a:ln>
                  <a:noFill/>
                </a:ln>
                <a:solidFill>
                  <a:srgbClr val="DAA520"/>
                </a:solidFill>
                <a:effectLst/>
                <a:uLnTx/>
                <a:uFillTx/>
                <a:latin typeface="Century Gothic" panose="020F0302020204030204"/>
                <a:ea typeface="+mn-ea"/>
                <a:cs typeface="+mn-cs"/>
              </a:rPr>
              <a:t>Die </a:t>
            </a:r>
            <a:r>
              <a:rPr kumimoji="0" lang="en-GB" sz="21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Farbe</a:t>
            </a:r>
            <a:r>
              <a:rPr kumimoji="0" lang="en-GB" sz="21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1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ist</a:t>
            </a:r>
            <a:r>
              <a:rPr kumimoji="0" lang="en-GB" sz="21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1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schön</a:t>
            </a:r>
            <a:r>
              <a:rPr kumimoji="0" lang="en-GB" sz="21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1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Ich mag </a:t>
            </a:r>
            <a:r>
              <a:rPr kumimoji="0" lang="en-GB" sz="2100" b="1" i="0" u="none" strike="noStrike" kern="1200" cap="none" spc="0" normalizeH="0" baseline="0" noProof="0" dirty="0" err="1">
                <a:ln>
                  <a:noFill/>
                </a:ln>
                <a:solidFill>
                  <a:srgbClr val="DAA520"/>
                </a:solidFill>
                <a:effectLst/>
                <a:uLnTx/>
                <a:uFillTx/>
                <a:latin typeface="Century Gothic" panose="020B0502020202020204" pitchFamily="34" charset="0"/>
                <a:ea typeface="+mn-ea"/>
                <a:cs typeface="+mn-cs"/>
              </a:rPr>
              <a:t>sie</a:t>
            </a:r>
            <a:r>
              <a:rPr kumimoji="0" lang="en-GB" sz="21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r>
              <a:rPr kumimoji="0" lang="en-GB" sz="2100" b="1" i="0" u="none" strike="noStrike" kern="1200" cap="none" spc="0" normalizeH="0" baseline="0" noProof="0" dirty="0">
                <a:ln>
                  <a:noFill/>
                </a:ln>
                <a:solidFill>
                  <a:srgbClr val="DAA520"/>
                </a:solidFill>
                <a:effectLst/>
                <a:uLnTx/>
                <a:uFillTx/>
                <a:latin typeface="Century Gothic" panose="020B05020202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1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I like </a:t>
            </a:r>
            <a:r>
              <a:rPr kumimoji="0" lang="en-GB" sz="2100" b="1" i="0" u="none" strike="noStrike" kern="1200" cap="none" spc="0" normalizeH="0" baseline="0" noProof="0" dirty="0">
                <a:ln>
                  <a:noFill/>
                </a:ln>
                <a:solidFill>
                  <a:srgbClr val="DAA520"/>
                </a:solidFill>
                <a:effectLst/>
                <a:uLnTx/>
                <a:uFillTx/>
                <a:latin typeface="Century Gothic" panose="020B0502020202020204" pitchFamily="34" charset="0"/>
                <a:ea typeface="+mn-ea"/>
                <a:cs typeface="+mn-cs"/>
              </a:rPr>
              <a:t>it</a:t>
            </a:r>
            <a:r>
              <a:rPr kumimoji="0" lang="en-GB" sz="21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endParaRPr kumimoji="0" lang="en-GB" sz="21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7" name="TextBox 26">
            <a:extLst>
              <a:ext uri="{FF2B5EF4-FFF2-40B4-BE49-F238E27FC236}">
                <a16:creationId xmlns:a16="http://schemas.microsoft.com/office/drawing/2014/main" id="{DDA1B275-5CB4-4ED8-9ACB-ABCE412C3849}"/>
              </a:ext>
            </a:extLst>
          </p:cNvPr>
          <p:cNvSpPr txBox="1"/>
          <p:nvPr/>
        </p:nvSpPr>
        <p:spPr>
          <a:xfrm>
            <a:off x="9235598" y="3459959"/>
            <a:ext cx="3366216" cy="10618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100" b="1" i="0" u="none" strike="noStrike" kern="1200" cap="none" spc="0" normalizeH="0" baseline="0" noProof="0" dirty="0">
                <a:ln>
                  <a:noFill/>
                </a:ln>
                <a:solidFill>
                  <a:srgbClr val="DAA520"/>
                </a:solidFill>
                <a:effectLst/>
                <a:uLnTx/>
                <a:uFillTx/>
                <a:latin typeface="Century Gothic" panose="020F0302020204030204"/>
                <a:ea typeface="+mn-ea"/>
                <a:cs typeface="+mn-cs"/>
              </a:rPr>
              <a:t>Das </a:t>
            </a:r>
            <a:r>
              <a:rPr kumimoji="0" lang="en-GB" sz="21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Lied </a:t>
            </a:r>
            <a:r>
              <a:rPr kumimoji="0" lang="en-GB" sz="21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ist</a:t>
            </a:r>
            <a:r>
              <a:rPr kumimoji="0" lang="en-GB" sz="21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1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toll</a:t>
            </a:r>
            <a:r>
              <a:rPr kumimoji="0" lang="en-GB" sz="21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1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Ich mag </a:t>
            </a:r>
            <a:r>
              <a:rPr kumimoji="0" lang="en-GB" sz="2100" b="1" i="0" u="none" strike="noStrike" kern="1200" cap="none" spc="0" normalizeH="0" baseline="0" noProof="0" dirty="0">
                <a:ln>
                  <a:noFill/>
                </a:ln>
                <a:solidFill>
                  <a:srgbClr val="DAA520"/>
                </a:solidFill>
                <a:effectLst/>
                <a:uLnTx/>
                <a:uFillTx/>
                <a:latin typeface="Century Gothic" panose="020B0502020202020204" pitchFamily="34" charset="0"/>
                <a:ea typeface="+mn-ea"/>
                <a:cs typeface="+mn-cs"/>
              </a:rPr>
              <a:t>es</a:t>
            </a:r>
            <a:r>
              <a:rPr kumimoji="0" lang="en-GB" sz="21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r>
              <a:rPr kumimoji="0" lang="en-GB" sz="2100" b="1" i="0" u="none" strike="noStrike" kern="1200" cap="none" spc="0" normalizeH="0" baseline="0" noProof="0" dirty="0">
                <a:ln>
                  <a:noFill/>
                </a:ln>
                <a:solidFill>
                  <a:srgbClr val="DAA520"/>
                </a:solidFill>
                <a:effectLst/>
                <a:uLnTx/>
                <a:uFillTx/>
                <a:latin typeface="Century Gothic" panose="020B05020202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1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I like </a:t>
            </a:r>
            <a:r>
              <a:rPr kumimoji="0" lang="en-GB" sz="2100" b="1" i="0" u="none" strike="noStrike" kern="1200" cap="none" spc="0" normalizeH="0" baseline="0" noProof="0" dirty="0">
                <a:ln>
                  <a:noFill/>
                </a:ln>
                <a:solidFill>
                  <a:srgbClr val="DAA520"/>
                </a:solidFill>
                <a:effectLst/>
                <a:uLnTx/>
                <a:uFillTx/>
                <a:latin typeface="Century Gothic" panose="020B0502020202020204" pitchFamily="34" charset="0"/>
                <a:ea typeface="+mn-ea"/>
                <a:cs typeface="+mn-cs"/>
              </a:rPr>
              <a:t>it</a:t>
            </a:r>
            <a:r>
              <a:rPr kumimoji="0" lang="en-GB" sz="21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endParaRPr kumimoji="0" lang="en-GB" sz="21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8" name="TextBox 27">
            <a:extLst>
              <a:ext uri="{FF2B5EF4-FFF2-40B4-BE49-F238E27FC236}">
                <a16:creationId xmlns:a16="http://schemas.microsoft.com/office/drawing/2014/main" id="{A705E72F-C30E-4E1C-94EC-D6F4D3C77945}"/>
              </a:ext>
            </a:extLst>
          </p:cNvPr>
          <p:cNvSpPr txBox="1"/>
          <p:nvPr/>
        </p:nvSpPr>
        <p:spPr>
          <a:xfrm>
            <a:off x="1550115" y="3835391"/>
            <a:ext cx="535860" cy="307777"/>
          </a:xfrm>
          <a:prstGeom prst="rect">
            <a:avLst/>
          </a:prstGeom>
          <a:solidFill>
            <a:schemeClr val="bg1"/>
          </a:solidFill>
        </p:spPr>
        <p:txBody>
          <a:bodyPr wrap="square" lIns="7200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a:t>
            </a:r>
          </a:p>
        </p:txBody>
      </p:sp>
      <p:sp>
        <p:nvSpPr>
          <p:cNvPr id="29" name="TextBox 28">
            <a:extLst>
              <a:ext uri="{FF2B5EF4-FFF2-40B4-BE49-F238E27FC236}">
                <a16:creationId xmlns:a16="http://schemas.microsoft.com/office/drawing/2014/main" id="{78DF3DDC-DCDE-4468-91B4-A44AE32DD665}"/>
              </a:ext>
            </a:extLst>
          </p:cNvPr>
          <p:cNvSpPr txBox="1"/>
          <p:nvPr/>
        </p:nvSpPr>
        <p:spPr>
          <a:xfrm>
            <a:off x="6067832" y="3836983"/>
            <a:ext cx="535860" cy="307777"/>
          </a:xfrm>
          <a:prstGeom prst="rect">
            <a:avLst/>
          </a:prstGeom>
          <a:solidFill>
            <a:schemeClr val="bg1"/>
          </a:solidFill>
        </p:spPr>
        <p:txBody>
          <a:bodyPr wrap="square" lIns="7200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a:t>
            </a:r>
          </a:p>
        </p:txBody>
      </p:sp>
      <p:sp>
        <p:nvSpPr>
          <p:cNvPr id="30" name="TextBox 29">
            <a:extLst>
              <a:ext uri="{FF2B5EF4-FFF2-40B4-BE49-F238E27FC236}">
                <a16:creationId xmlns:a16="http://schemas.microsoft.com/office/drawing/2014/main" id="{77D1784A-A01D-4A04-A2C1-28625BF40FDD}"/>
              </a:ext>
            </a:extLst>
          </p:cNvPr>
          <p:cNvSpPr txBox="1"/>
          <p:nvPr/>
        </p:nvSpPr>
        <p:spPr>
          <a:xfrm>
            <a:off x="10468571" y="3836983"/>
            <a:ext cx="535860" cy="307777"/>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a:t>
            </a:r>
          </a:p>
        </p:txBody>
      </p:sp>
      <p:sp>
        <p:nvSpPr>
          <p:cNvPr id="31" name="Rounded Rectangular Callout 6">
            <a:extLst>
              <a:ext uri="{FF2B5EF4-FFF2-40B4-BE49-F238E27FC236}">
                <a16:creationId xmlns:a16="http://schemas.microsoft.com/office/drawing/2014/main" id="{75742550-15D2-49A1-B225-02A60DBE76CE}"/>
              </a:ext>
            </a:extLst>
          </p:cNvPr>
          <p:cNvSpPr/>
          <p:nvPr/>
        </p:nvSpPr>
        <p:spPr>
          <a:xfrm flipH="1">
            <a:off x="7583981" y="4534029"/>
            <a:ext cx="4373346" cy="703175"/>
          </a:xfrm>
          <a:prstGeom prst="wedgeRoundRectCallout">
            <a:avLst>
              <a:gd name="adj1" fmla="val 33137"/>
              <a:gd name="adj2" fmla="val -122933"/>
              <a:gd name="adj3" fmla="val 16667"/>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The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feminine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and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neuter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object pronouns stay the same.</a:t>
            </a:r>
          </a:p>
        </p:txBody>
      </p:sp>
    </p:spTree>
    <p:extLst>
      <p:ext uri="{BB962C8B-B14F-4D97-AF65-F5344CB8AC3E}">
        <p14:creationId xmlns:p14="http://schemas.microsoft.com/office/powerpoint/2010/main" val="3280432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2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2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23"/>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28"/>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6"/>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9"/>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1" nodeType="clickEffect">
                                  <p:stCondLst>
                                    <p:cond delay="0"/>
                                  </p:stCondLst>
                                  <p:childTnLst>
                                    <p:set>
                                      <p:cBhvr>
                                        <p:cTn id="56" dur="1" fill="hold">
                                          <p:stCondLst>
                                            <p:cond delay="0"/>
                                          </p:stCondLst>
                                        </p:cTn>
                                        <p:tgtEl>
                                          <p:spTgt spid="29"/>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7"/>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1" nodeType="clickEffect">
                                  <p:stCondLst>
                                    <p:cond delay="0"/>
                                  </p:stCondLst>
                                  <p:childTnLst>
                                    <p:set>
                                      <p:cBhvr>
                                        <p:cTn id="66" dur="1" fill="hold">
                                          <p:stCondLst>
                                            <p:cond delay="0"/>
                                          </p:stCondLst>
                                        </p:cTn>
                                        <p:tgtEl>
                                          <p:spTgt spid="30"/>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2">
                                            <p:txEl>
                                              <p:pRg st="13" end="13"/>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2">
                                            <p:txEl>
                                              <p:pRg st="14" end="14"/>
                                            </p:txEl>
                                          </p:spTgt>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3"/>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2">
                                            <p:txEl>
                                              <p:pRg st="15" end="15"/>
                                            </p:txEl>
                                          </p:spTgt>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6" grpId="0"/>
      <p:bldP spid="17" grpId="0"/>
      <p:bldP spid="18" grpId="0"/>
      <p:bldP spid="21" grpId="0" animBg="1"/>
      <p:bldP spid="21" grpId="1" animBg="1"/>
      <p:bldP spid="23" grpId="0" animBg="1"/>
      <p:bldP spid="23" grpId="1" animBg="1"/>
      <p:bldP spid="24" grpId="0" animBg="1"/>
      <p:bldP spid="24" grpId="1" animBg="1"/>
      <p:bldP spid="25" grpId="0"/>
      <p:bldP spid="26" grpId="0"/>
      <p:bldP spid="27" grpId="0"/>
      <p:bldP spid="28" grpId="0" animBg="1"/>
      <p:bldP spid="28" grpId="1" animBg="1"/>
      <p:bldP spid="29" grpId="0" animBg="1"/>
      <p:bldP spid="29" grpId="1" animBg="1"/>
      <p:bldP spid="30" grpId="0" animBg="1"/>
      <p:bldP spid="30" grpId="1" animBg="1"/>
      <p:bldP spid="3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3348681"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a:solidFill>
                  <a:schemeClr val="bg1"/>
                </a:solidFill>
              </a:rPr>
              <a:t>Was </a:t>
            </a:r>
            <a:r>
              <a:rPr lang="en-GB" sz="3600" b="1" dirty="0" err="1">
                <a:solidFill>
                  <a:schemeClr val="bg1"/>
                </a:solidFill>
              </a:rPr>
              <a:t>ist</a:t>
            </a:r>
            <a:r>
              <a:rPr lang="en-GB" sz="3600" b="1" dirty="0">
                <a:solidFill>
                  <a:schemeClr val="bg1"/>
                </a:solidFill>
              </a:rPr>
              <a:t> das?</a:t>
            </a:r>
          </a:p>
        </p:txBody>
      </p:sp>
      <p:sp>
        <p:nvSpPr>
          <p:cNvPr id="6" name="TextBox 5">
            <a:extLst>
              <a:ext uri="{FF2B5EF4-FFF2-40B4-BE49-F238E27FC236}">
                <a16:creationId xmlns:a16="http://schemas.microsoft.com/office/drawing/2014/main" id="{7B2326E1-A87B-2D46-8B7D-5F8E8817AFDA}"/>
              </a:ext>
            </a:extLst>
          </p:cNvPr>
          <p:cNvSpPr txBox="1"/>
          <p:nvPr/>
        </p:nvSpPr>
        <p:spPr>
          <a:xfrm>
            <a:off x="180000" y="1296000"/>
            <a:ext cx="707164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Choose the right words to cross the river.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Be careful! Some of the rocks are wobbly.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 name="Rounded Rectangle 11">
            <a:extLst>
              <a:ext uri="{FF2B5EF4-FFF2-40B4-BE49-F238E27FC236}">
                <a16:creationId xmlns:a16="http://schemas.microsoft.com/office/drawing/2014/main" id="{532CDA14-1B69-490D-84CB-1F53785C57C7}"/>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Rectangle 6">
            <a:extLst>
              <a:ext uri="{FF2B5EF4-FFF2-40B4-BE49-F238E27FC236}">
                <a16:creationId xmlns:a16="http://schemas.microsoft.com/office/drawing/2014/main" id="{9F990B16-52F0-4A74-8966-D53436EFC3F9}"/>
              </a:ext>
            </a:extLst>
          </p:cNvPr>
          <p:cNvSpPr/>
          <p:nvPr/>
        </p:nvSpPr>
        <p:spPr>
          <a:xfrm>
            <a:off x="1" y="3895138"/>
            <a:ext cx="12192000" cy="2344297"/>
          </a:xfrm>
          <a:prstGeom prst="rect">
            <a:avLst/>
          </a:prstGeom>
          <a:solidFill>
            <a:srgbClr val="41A8F2"/>
          </a:solidFill>
          <a:ln>
            <a:solidFill>
              <a:srgbClr val="41A8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8" name="Picture 4" descr="Reed Clip Art">
            <a:extLst>
              <a:ext uri="{FF2B5EF4-FFF2-40B4-BE49-F238E27FC236}">
                <a16:creationId xmlns:a16="http://schemas.microsoft.com/office/drawing/2014/main" id="{96303A3C-71A7-4CE6-A54F-7C521ACA8DB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8288"/>
          <a:stretch/>
        </p:blipFill>
        <p:spPr bwMode="auto">
          <a:xfrm>
            <a:off x="12538" y="2631674"/>
            <a:ext cx="1531018" cy="204181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Stone 1 Clip Art">
            <a:extLst>
              <a:ext uri="{FF2B5EF4-FFF2-40B4-BE49-F238E27FC236}">
                <a16:creationId xmlns:a16="http://schemas.microsoft.com/office/drawing/2014/main" id="{2C0FD8C4-9401-4252-83DE-3E53B60525D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7342"/>
          <a:stretch/>
        </p:blipFill>
        <p:spPr bwMode="auto">
          <a:xfrm rot="11075369" flipH="1">
            <a:off x="771338" y="4205047"/>
            <a:ext cx="1841885" cy="118000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Stone 1 Clip Art">
            <a:extLst>
              <a:ext uri="{FF2B5EF4-FFF2-40B4-BE49-F238E27FC236}">
                <a16:creationId xmlns:a16="http://schemas.microsoft.com/office/drawing/2014/main" id="{95F91D3A-45C5-4891-84BD-EA4E5C59489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54749"/>
          <a:stretch/>
        </p:blipFill>
        <p:spPr bwMode="auto">
          <a:xfrm rot="5712975" flipV="1">
            <a:off x="3258765" y="3618436"/>
            <a:ext cx="645554" cy="184623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Stone 1 Clip Art">
            <a:extLst>
              <a:ext uri="{FF2B5EF4-FFF2-40B4-BE49-F238E27FC236}">
                <a16:creationId xmlns:a16="http://schemas.microsoft.com/office/drawing/2014/main" id="{22F6D896-A1E8-4D20-BEE9-6810079D013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65214"/>
          <a:stretch/>
        </p:blipFill>
        <p:spPr bwMode="auto">
          <a:xfrm rot="11150623">
            <a:off x="6429393" y="4287354"/>
            <a:ext cx="1477079" cy="66931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Stone 1 Clip Art">
            <a:extLst>
              <a:ext uri="{FF2B5EF4-FFF2-40B4-BE49-F238E27FC236}">
                <a16:creationId xmlns:a16="http://schemas.microsoft.com/office/drawing/2014/main" id="{0FED9F79-C902-4EEB-99BD-7CD8B545B8E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54038"/>
          <a:stretch/>
        </p:blipFill>
        <p:spPr bwMode="auto">
          <a:xfrm rot="5400000">
            <a:off x="8336392" y="3752980"/>
            <a:ext cx="678900" cy="153755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Stone 1 Clip Art">
            <a:extLst>
              <a:ext uri="{FF2B5EF4-FFF2-40B4-BE49-F238E27FC236}">
                <a16:creationId xmlns:a16="http://schemas.microsoft.com/office/drawing/2014/main" id="{6C1D1CA6-88D2-4AA2-ADA9-26114ED3C62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 r="52716"/>
          <a:stretch/>
        </p:blipFill>
        <p:spPr bwMode="auto">
          <a:xfrm rot="16610970" flipH="1">
            <a:off x="5113895" y="3628310"/>
            <a:ext cx="698433" cy="185267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C985AFA2-2614-4ECC-BF91-A85364F8B661}"/>
              </a:ext>
            </a:extLst>
          </p:cNvPr>
          <p:cNvSpPr/>
          <p:nvPr/>
        </p:nvSpPr>
        <p:spPr>
          <a:xfrm>
            <a:off x="687372" y="4807495"/>
            <a:ext cx="10326897" cy="1116039"/>
          </a:xfrm>
          <a:prstGeom prst="rect">
            <a:avLst/>
          </a:prstGeom>
          <a:solidFill>
            <a:srgbClr val="41A8F2"/>
          </a:solidFill>
          <a:ln>
            <a:solidFill>
              <a:srgbClr val="41A8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15" name="Picture 6" descr="Stone 1 Clip Art">
            <a:extLst>
              <a:ext uri="{FF2B5EF4-FFF2-40B4-BE49-F238E27FC236}">
                <a16:creationId xmlns:a16="http://schemas.microsoft.com/office/drawing/2014/main" id="{13F93991-B82A-42ED-AE09-0031D2D05AE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59741"/>
          <a:stretch/>
        </p:blipFill>
        <p:spPr bwMode="auto">
          <a:xfrm rot="4989030">
            <a:off x="4706303" y="4593456"/>
            <a:ext cx="594654" cy="185267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Stone 1 Clip Art">
            <a:extLst>
              <a:ext uri="{FF2B5EF4-FFF2-40B4-BE49-F238E27FC236}">
                <a16:creationId xmlns:a16="http://schemas.microsoft.com/office/drawing/2014/main" id="{F6EB5AF5-1912-4E5D-8A4C-512546DBB95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52244"/>
          <a:stretch/>
        </p:blipFill>
        <p:spPr bwMode="auto">
          <a:xfrm rot="10524631">
            <a:off x="7512545" y="5062590"/>
            <a:ext cx="1663090" cy="91887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Stone 1 Clip Art">
            <a:extLst>
              <a:ext uri="{FF2B5EF4-FFF2-40B4-BE49-F238E27FC236}">
                <a16:creationId xmlns:a16="http://schemas.microsoft.com/office/drawing/2014/main" id="{5D95129F-B96E-461D-929E-28A01DC0DDB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46200"/>
          <a:stretch/>
        </p:blipFill>
        <p:spPr bwMode="auto">
          <a:xfrm rot="15887025" flipH="1" flipV="1">
            <a:off x="6390660" y="4660934"/>
            <a:ext cx="794660" cy="170399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Stone 1 Clip Art">
            <a:extLst>
              <a:ext uri="{FF2B5EF4-FFF2-40B4-BE49-F238E27FC236}">
                <a16:creationId xmlns:a16="http://schemas.microsoft.com/office/drawing/2014/main" id="{6690A799-E1C2-4087-B879-C06920CB46C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61607"/>
          <a:stretch/>
        </p:blipFill>
        <p:spPr bwMode="auto">
          <a:xfrm rot="10449377" flipH="1">
            <a:off x="2319217" y="5132979"/>
            <a:ext cx="1655662" cy="738713"/>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6" descr="Stone 1 Clip Art">
            <a:extLst>
              <a:ext uri="{FF2B5EF4-FFF2-40B4-BE49-F238E27FC236}">
                <a16:creationId xmlns:a16="http://schemas.microsoft.com/office/drawing/2014/main" id="{AC3C275A-EEE3-4FF2-8716-49F1952F941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46200"/>
          <a:stretch/>
        </p:blipFill>
        <p:spPr bwMode="auto">
          <a:xfrm rot="15887025" flipH="1" flipV="1">
            <a:off x="9566625" y="4622320"/>
            <a:ext cx="794660" cy="170399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Stone 1 Clip Art">
            <a:extLst>
              <a:ext uri="{FF2B5EF4-FFF2-40B4-BE49-F238E27FC236}">
                <a16:creationId xmlns:a16="http://schemas.microsoft.com/office/drawing/2014/main" id="{6219119E-4EBF-4ADD-8CCB-663FDC93B0B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53812"/>
          <a:stretch/>
        </p:blipFill>
        <p:spPr bwMode="auto">
          <a:xfrm rot="15887025" flipH="1">
            <a:off x="772997" y="4571181"/>
            <a:ext cx="682231" cy="208701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Reed Clip Art">
            <a:extLst>
              <a:ext uri="{FF2B5EF4-FFF2-40B4-BE49-F238E27FC236}">
                <a16:creationId xmlns:a16="http://schemas.microsoft.com/office/drawing/2014/main" id="{5C4648C9-10A2-4346-820B-7D9BDCB8121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7132"/>
          <a:stretch/>
        </p:blipFill>
        <p:spPr bwMode="auto">
          <a:xfrm>
            <a:off x="5540" y="4299788"/>
            <a:ext cx="1173202" cy="1917947"/>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335440F3-ECF0-476D-9BF7-75BED4F3E6E8}"/>
              </a:ext>
            </a:extLst>
          </p:cNvPr>
          <p:cNvSpPr txBox="1"/>
          <p:nvPr/>
        </p:nvSpPr>
        <p:spPr>
          <a:xfrm>
            <a:off x="602887" y="4289312"/>
            <a:ext cx="200972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800" b="1" dirty="0" err="1">
                <a:ln w="22225">
                  <a:solidFill>
                    <a:srgbClr val="E3EAFD"/>
                  </a:solidFill>
                  <a:prstDash val="solid"/>
                </a:ln>
                <a:solidFill>
                  <a:srgbClr val="EE6000"/>
                </a:solidFill>
                <a:latin typeface="Century Gothic" panose="020F0302020204030204"/>
              </a:rPr>
              <a:t>Kirche</a:t>
            </a:r>
            <a:endParaRPr kumimoji="0" lang="fr-FR" sz="2800" b="1" i="0" u="none" strike="noStrike" kern="1200" cap="none" spc="0" normalizeH="0" baseline="0" noProof="0" dirty="0">
              <a:ln w="22225">
                <a:solidFill>
                  <a:srgbClr val="E3EAFD"/>
                </a:solidFill>
                <a:prstDash val="solid"/>
              </a:ln>
              <a:solidFill>
                <a:srgbClr val="EE6000"/>
              </a:solidFill>
              <a:effectLst/>
              <a:uLnTx/>
              <a:uFillTx/>
              <a:latin typeface="Century Gothic" panose="020F0302020204030204"/>
            </a:endParaRPr>
          </a:p>
        </p:txBody>
      </p:sp>
      <p:sp>
        <p:nvSpPr>
          <p:cNvPr id="25" name="TextBox 24">
            <a:extLst>
              <a:ext uri="{FF2B5EF4-FFF2-40B4-BE49-F238E27FC236}">
                <a16:creationId xmlns:a16="http://schemas.microsoft.com/office/drawing/2014/main" id="{3DF26005-0067-4E7C-9C85-156696C24298}"/>
              </a:ext>
            </a:extLst>
          </p:cNvPr>
          <p:cNvSpPr txBox="1"/>
          <p:nvPr/>
        </p:nvSpPr>
        <p:spPr>
          <a:xfrm>
            <a:off x="410369" y="5244691"/>
            <a:ext cx="203463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w="22225">
                  <a:solidFill>
                    <a:srgbClr val="E3EAFD"/>
                  </a:solidFill>
                  <a:prstDash val="solid"/>
                </a:ln>
                <a:solidFill>
                  <a:srgbClr val="EE6000"/>
                </a:solidFill>
                <a:effectLst/>
                <a:uLnTx/>
                <a:uFillTx/>
                <a:latin typeface="Century Gothic" panose="020F0302020204030204"/>
                <a:ea typeface="+mn-ea"/>
                <a:cs typeface="+mn-cs"/>
              </a:rPr>
              <a:t>Auto</a:t>
            </a:r>
            <a:endParaRPr kumimoji="0" lang="fr-FR" sz="3600" b="1" i="0" u="none" strike="noStrike" kern="1200" cap="none" spc="0" normalizeH="0" baseline="0" noProof="0" dirty="0">
              <a:ln w="22225">
                <a:solidFill>
                  <a:srgbClr val="E3EAFD"/>
                </a:solidFill>
                <a:prstDash val="solid"/>
              </a:ln>
              <a:solidFill>
                <a:srgbClr val="EE6000"/>
              </a:solidFill>
              <a:effectLst/>
              <a:uLnTx/>
              <a:uFillTx/>
              <a:latin typeface="Century Gothic" panose="020F0302020204030204"/>
              <a:ea typeface="+mn-ea"/>
              <a:cs typeface="+mn-cs"/>
            </a:endParaRPr>
          </a:p>
        </p:txBody>
      </p:sp>
      <p:sp>
        <p:nvSpPr>
          <p:cNvPr id="26" name="TextBox 25">
            <a:extLst>
              <a:ext uri="{FF2B5EF4-FFF2-40B4-BE49-F238E27FC236}">
                <a16:creationId xmlns:a16="http://schemas.microsoft.com/office/drawing/2014/main" id="{249BF240-6A8D-4227-8FD7-FB9BAF4540BC}"/>
              </a:ext>
            </a:extLst>
          </p:cNvPr>
          <p:cNvSpPr txBox="1"/>
          <p:nvPr/>
        </p:nvSpPr>
        <p:spPr>
          <a:xfrm>
            <a:off x="2515693" y="5261802"/>
            <a:ext cx="186128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a:ln w="22225">
                  <a:solidFill>
                    <a:srgbClr val="E3EAFD"/>
                  </a:solidFill>
                  <a:prstDash val="solid"/>
                </a:ln>
                <a:solidFill>
                  <a:srgbClr val="EE6000"/>
                </a:solidFill>
                <a:effectLst/>
                <a:uLnTx/>
                <a:uFillTx/>
                <a:latin typeface="Century Gothic" panose="020F0302020204030204"/>
                <a:ea typeface="+mn-ea"/>
                <a:cs typeface="+mn-cs"/>
              </a:rPr>
              <a:t>Markt</a:t>
            </a:r>
            <a:endParaRPr kumimoji="0" lang="fr-FR" sz="2800" b="1" i="0" u="none" strike="noStrike" kern="1200" cap="none" spc="0" normalizeH="0" baseline="0" noProof="0" dirty="0">
              <a:ln w="22225">
                <a:solidFill>
                  <a:srgbClr val="E3EAFD"/>
                </a:solidFill>
                <a:prstDash val="solid"/>
              </a:ln>
              <a:solidFill>
                <a:srgbClr val="EE6000"/>
              </a:solidFill>
              <a:effectLst/>
              <a:uLnTx/>
              <a:uFillTx/>
              <a:latin typeface="Century Gothic" panose="020F0302020204030204"/>
              <a:ea typeface="+mn-ea"/>
              <a:cs typeface="+mn-cs"/>
            </a:endParaRPr>
          </a:p>
        </p:txBody>
      </p:sp>
      <p:sp>
        <p:nvSpPr>
          <p:cNvPr id="27" name="TextBox 26">
            <a:extLst>
              <a:ext uri="{FF2B5EF4-FFF2-40B4-BE49-F238E27FC236}">
                <a16:creationId xmlns:a16="http://schemas.microsoft.com/office/drawing/2014/main" id="{D4FF31A3-5F41-464D-AB2F-E4255EF14417}"/>
              </a:ext>
            </a:extLst>
          </p:cNvPr>
          <p:cNvSpPr txBox="1"/>
          <p:nvPr/>
        </p:nvSpPr>
        <p:spPr>
          <a:xfrm>
            <a:off x="2896634" y="4348827"/>
            <a:ext cx="235733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a:ln w="22225">
                  <a:solidFill>
                    <a:srgbClr val="E3EAFD"/>
                  </a:solidFill>
                  <a:prstDash val="solid"/>
                </a:ln>
                <a:solidFill>
                  <a:srgbClr val="EE6000"/>
                </a:solidFill>
                <a:effectLst/>
                <a:uLnTx/>
                <a:uFillTx/>
                <a:latin typeface="Century Gothic" panose="020F0302020204030204"/>
                <a:ea typeface="+mn-ea"/>
                <a:cs typeface="+mn-cs"/>
              </a:rPr>
              <a:t>Theater</a:t>
            </a:r>
            <a:endParaRPr kumimoji="0" lang="fr-FR" sz="2400" b="1" i="0" u="none" strike="noStrike" kern="1200" cap="none" spc="0" normalizeH="0" baseline="0" noProof="0" dirty="0">
              <a:ln w="22225">
                <a:solidFill>
                  <a:srgbClr val="E3EAFD"/>
                </a:solidFill>
                <a:prstDash val="solid"/>
              </a:ln>
              <a:solidFill>
                <a:srgbClr val="EE6000"/>
              </a:solidFill>
              <a:effectLst/>
              <a:uLnTx/>
              <a:uFillTx/>
              <a:latin typeface="Century Gothic" panose="020F0302020204030204"/>
              <a:ea typeface="+mn-ea"/>
              <a:cs typeface="+mn-cs"/>
            </a:endParaRPr>
          </a:p>
        </p:txBody>
      </p:sp>
      <p:sp>
        <p:nvSpPr>
          <p:cNvPr id="28" name="TextBox 27">
            <a:extLst>
              <a:ext uri="{FF2B5EF4-FFF2-40B4-BE49-F238E27FC236}">
                <a16:creationId xmlns:a16="http://schemas.microsoft.com/office/drawing/2014/main" id="{5C08C0D4-5F2C-4168-ABF2-7A55E2B1CEDB}"/>
              </a:ext>
            </a:extLst>
          </p:cNvPr>
          <p:cNvSpPr txBox="1"/>
          <p:nvPr/>
        </p:nvSpPr>
        <p:spPr>
          <a:xfrm>
            <a:off x="4896061" y="4344101"/>
            <a:ext cx="212550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a:ln w="22225">
                  <a:solidFill>
                    <a:srgbClr val="E3EAFD"/>
                  </a:solidFill>
                  <a:prstDash val="solid"/>
                </a:ln>
                <a:solidFill>
                  <a:srgbClr val="EE6000"/>
                </a:solidFill>
                <a:effectLst/>
                <a:uLnTx/>
                <a:uFillTx/>
                <a:latin typeface="Century Gothic" panose="020F0302020204030204"/>
                <a:ea typeface="+mn-ea"/>
                <a:cs typeface="+mn-cs"/>
              </a:rPr>
              <a:t>Stadt </a:t>
            </a:r>
            <a:endParaRPr kumimoji="0" lang="fr-FR" sz="2800" b="1" i="0" u="none" strike="noStrike" kern="1200" cap="none" spc="0" normalizeH="0" baseline="0" noProof="0" dirty="0">
              <a:ln w="22225">
                <a:solidFill>
                  <a:srgbClr val="E3EAFD"/>
                </a:solidFill>
                <a:prstDash val="solid"/>
              </a:ln>
              <a:solidFill>
                <a:srgbClr val="EE6000"/>
              </a:solidFill>
              <a:effectLst/>
              <a:uLnTx/>
              <a:uFillTx/>
              <a:latin typeface="Century Gothic" panose="020F0302020204030204"/>
              <a:ea typeface="+mn-ea"/>
              <a:cs typeface="+mn-cs"/>
            </a:endParaRPr>
          </a:p>
        </p:txBody>
      </p:sp>
      <p:sp>
        <p:nvSpPr>
          <p:cNvPr id="29" name="TextBox 28">
            <a:extLst>
              <a:ext uri="{FF2B5EF4-FFF2-40B4-BE49-F238E27FC236}">
                <a16:creationId xmlns:a16="http://schemas.microsoft.com/office/drawing/2014/main" id="{F2D2D331-478B-4DAD-AA61-57364B1E0043}"/>
              </a:ext>
            </a:extLst>
          </p:cNvPr>
          <p:cNvSpPr txBox="1"/>
          <p:nvPr/>
        </p:nvSpPr>
        <p:spPr>
          <a:xfrm>
            <a:off x="6633731" y="4359465"/>
            <a:ext cx="181169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a:ln w="22225">
                  <a:solidFill>
                    <a:srgbClr val="E3EAFD"/>
                  </a:solidFill>
                  <a:prstDash val="solid"/>
                </a:ln>
                <a:solidFill>
                  <a:srgbClr val="EE6000"/>
                </a:solidFill>
                <a:effectLst/>
                <a:uLnTx/>
                <a:uFillTx/>
                <a:latin typeface="Century Gothic" panose="020F0302020204030204"/>
                <a:ea typeface="+mn-ea"/>
                <a:cs typeface="+mn-cs"/>
              </a:rPr>
              <a:t>Farbe</a:t>
            </a:r>
            <a:endParaRPr kumimoji="0" lang="fr-FR" sz="2800" b="1" i="0" u="none" strike="noStrike" kern="1200" cap="none" spc="0" normalizeH="0" baseline="0" noProof="0" dirty="0">
              <a:ln w="22225">
                <a:solidFill>
                  <a:srgbClr val="E3EAFD"/>
                </a:solidFill>
                <a:prstDash val="solid"/>
              </a:ln>
              <a:solidFill>
                <a:srgbClr val="EE6000"/>
              </a:solidFill>
              <a:effectLst/>
              <a:uLnTx/>
              <a:uFillTx/>
              <a:latin typeface="Century Gothic" panose="020F0302020204030204"/>
              <a:ea typeface="+mn-ea"/>
              <a:cs typeface="+mn-cs"/>
            </a:endParaRPr>
          </a:p>
        </p:txBody>
      </p:sp>
      <p:sp>
        <p:nvSpPr>
          <p:cNvPr id="30" name="TextBox 29">
            <a:extLst>
              <a:ext uri="{FF2B5EF4-FFF2-40B4-BE49-F238E27FC236}">
                <a16:creationId xmlns:a16="http://schemas.microsoft.com/office/drawing/2014/main" id="{6D58BD1A-F789-4C4B-86DA-31DC37A99393}"/>
              </a:ext>
            </a:extLst>
          </p:cNvPr>
          <p:cNvSpPr txBox="1"/>
          <p:nvPr/>
        </p:nvSpPr>
        <p:spPr>
          <a:xfrm>
            <a:off x="6015436" y="5317470"/>
            <a:ext cx="172265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a:ln w="22225">
                  <a:solidFill>
                    <a:srgbClr val="E3EAFD"/>
                  </a:solidFill>
                  <a:prstDash val="solid"/>
                </a:ln>
                <a:solidFill>
                  <a:srgbClr val="EE6000"/>
                </a:solidFill>
                <a:effectLst/>
                <a:uLnTx/>
                <a:uFillTx/>
                <a:latin typeface="Century Gothic" panose="020F0302020204030204"/>
                <a:ea typeface="+mn-ea"/>
                <a:cs typeface="+mn-cs"/>
              </a:rPr>
              <a:t>Geschäft</a:t>
            </a:r>
            <a:endParaRPr kumimoji="0" lang="fr-FR" sz="2000" b="1" i="0" u="none" strike="noStrike" kern="1200" cap="none" spc="0" normalizeH="0" baseline="0" noProof="0" dirty="0">
              <a:ln w="22225">
                <a:solidFill>
                  <a:srgbClr val="E3EAFD"/>
                </a:solidFill>
                <a:prstDash val="solid"/>
              </a:ln>
              <a:solidFill>
                <a:srgbClr val="EE6000"/>
              </a:solidFill>
              <a:effectLst/>
              <a:uLnTx/>
              <a:uFillTx/>
              <a:latin typeface="Century Gothic" panose="020F0302020204030204"/>
              <a:ea typeface="+mn-ea"/>
              <a:cs typeface="+mn-cs"/>
            </a:endParaRPr>
          </a:p>
        </p:txBody>
      </p:sp>
      <p:sp>
        <p:nvSpPr>
          <p:cNvPr id="31" name="TextBox 30">
            <a:extLst>
              <a:ext uri="{FF2B5EF4-FFF2-40B4-BE49-F238E27FC236}">
                <a16:creationId xmlns:a16="http://schemas.microsoft.com/office/drawing/2014/main" id="{CB07D1C9-7B8A-4E33-9772-10C816A17DCE}"/>
              </a:ext>
            </a:extLst>
          </p:cNvPr>
          <p:cNvSpPr txBox="1"/>
          <p:nvPr/>
        </p:nvSpPr>
        <p:spPr>
          <a:xfrm>
            <a:off x="8009684" y="5249677"/>
            <a:ext cx="160379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a:ln w="22225">
                  <a:solidFill>
                    <a:srgbClr val="E3EAFD"/>
                  </a:solidFill>
                  <a:prstDash val="solid"/>
                </a:ln>
                <a:solidFill>
                  <a:srgbClr val="EE6000"/>
                </a:solidFill>
                <a:effectLst/>
                <a:uLnTx/>
                <a:uFillTx/>
                <a:latin typeface="Century Gothic" panose="020F0302020204030204"/>
                <a:ea typeface="+mn-ea"/>
                <a:cs typeface="+mn-cs"/>
              </a:rPr>
              <a:t>Dorf</a:t>
            </a:r>
            <a:endParaRPr kumimoji="0" lang="fr-FR" sz="2800" b="1" i="0" u="none" strike="noStrike" kern="1200" cap="none" spc="0" normalizeH="0" baseline="0" noProof="0" dirty="0">
              <a:ln w="22225">
                <a:solidFill>
                  <a:srgbClr val="E3EAFD"/>
                </a:solidFill>
                <a:prstDash val="solid"/>
              </a:ln>
              <a:solidFill>
                <a:srgbClr val="EE6000"/>
              </a:solidFill>
              <a:effectLst/>
              <a:uLnTx/>
              <a:uFillTx/>
              <a:latin typeface="Century Gothic" panose="020F0302020204030204"/>
              <a:ea typeface="+mn-ea"/>
              <a:cs typeface="+mn-cs"/>
            </a:endParaRPr>
          </a:p>
        </p:txBody>
      </p:sp>
      <p:sp>
        <p:nvSpPr>
          <p:cNvPr id="33" name="TextBox 32">
            <a:extLst>
              <a:ext uri="{FF2B5EF4-FFF2-40B4-BE49-F238E27FC236}">
                <a16:creationId xmlns:a16="http://schemas.microsoft.com/office/drawing/2014/main" id="{EF7F6B3D-32F1-472E-BF90-4E453D4A30F5}"/>
              </a:ext>
            </a:extLst>
          </p:cNvPr>
          <p:cNvSpPr txBox="1"/>
          <p:nvPr/>
        </p:nvSpPr>
        <p:spPr>
          <a:xfrm>
            <a:off x="4179292" y="5296655"/>
            <a:ext cx="221381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a:ln w="22225">
                  <a:solidFill>
                    <a:srgbClr val="E3EAFD"/>
                  </a:solidFill>
                  <a:prstDash val="solid"/>
                </a:ln>
                <a:solidFill>
                  <a:srgbClr val="EE6000"/>
                </a:solidFill>
                <a:effectLst/>
                <a:uLnTx/>
                <a:uFillTx/>
                <a:latin typeface="Century Gothic" panose="020F0302020204030204"/>
                <a:ea typeface="+mn-ea"/>
                <a:cs typeface="+mn-cs"/>
              </a:rPr>
              <a:t>Museum</a:t>
            </a:r>
            <a:endParaRPr kumimoji="0" lang="fr-FR" sz="2800" b="1" i="0" u="none" strike="noStrike" kern="1200" cap="none" spc="0" normalizeH="0" baseline="0" noProof="0" dirty="0">
              <a:ln w="22225">
                <a:solidFill>
                  <a:srgbClr val="E3EAFD"/>
                </a:solidFill>
                <a:prstDash val="solid"/>
              </a:ln>
              <a:solidFill>
                <a:srgbClr val="EE6000"/>
              </a:solidFill>
              <a:effectLst/>
              <a:uLnTx/>
              <a:uFillTx/>
              <a:latin typeface="Century Gothic" panose="020F0302020204030204"/>
              <a:ea typeface="+mn-ea"/>
              <a:cs typeface="+mn-cs"/>
            </a:endParaRPr>
          </a:p>
        </p:txBody>
      </p:sp>
      <p:sp>
        <p:nvSpPr>
          <p:cNvPr id="37" name="TextBox 36">
            <a:extLst>
              <a:ext uri="{FF2B5EF4-FFF2-40B4-BE49-F238E27FC236}">
                <a16:creationId xmlns:a16="http://schemas.microsoft.com/office/drawing/2014/main" id="{9A719E8B-A873-40EA-B565-DAEE59ED9439}"/>
              </a:ext>
            </a:extLst>
          </p:cNvPr>
          <p:cNvSpPr txBox="1"/>
          <p:nvPr/>
        </p:nvSpPr>
        <p:spPr>
          <a:xfrm>
            <a:off x="9444323" y="5240725"/>
            <a:ext cx="194335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a:ln w="22225">
                  <a:solidFill>
                    <a:srgbClr val="E3EAFD"/>
                  </a:solidFill>
                  <a:prstDash val="solid"/>
                </a:ln>
                <a:solidFill>
                  <a:srgbClr val="EE6000"/>
                </a:solidFill>
                <a:effectLst/>
                <a:uLnTx/>
                <a:uFillTx/>
                <a:latin typeface="Century Gothic" panose="020F0302020204030204"/>
                <a:ea typeface="+mn-ea"/>
                <a:cs typeface="+mn-cs"/>
              </a:rPr>
              <a:t>Idee</a:t>
            </a:r>
            <a:endParaRPr kumimoji="0" lang="fr-FR" sz="2800" b="1" i="0" u="none" strike="noStrike" kern="1200" cap="none" spc="0" normalizeH="0" baseline="0" noProof="0" dirty="0">
              <a:ln w="22225">
                <a:solidFill>
                  <a:srgbClr val="E3EAFD"/>
                </a:solidFill>
                <a:prstDash val="solid"/>
              </a:ln>
              <a:solidFill>
                <a:srgbClr val="EE6000"/>
              </a:solidFill>
              <a:effectLst/>
              <a:uLnTx/>
              <a:uFillTx/>
              <a:latin typeface="Century Gothic" panose="020F0302020204030204"/>
              <a:ea typeface="+mn-ea"/>
              <a:cs typeface="+mn-cs"/>
            </a:endParaRPr>
          </a:p>
        </p:txBody>
      </p:sp>
      <p:sp>
        <p:nvSpPr>
          <p:cNvPr id="38" name="Rectangle 37">
            <a:hlinkClick r:id="" action="ppaction://noaction">
              <a:snd r:embed="rId7" name="8.3.2.7 Slide 11 1.wav"/>
            </a:hlinkClick>
            <a:extLst>
              <a:ext uri="{FF2B5EF4-FFF2-40B4-BE49-F238E27FC236}">
                <a16:creationId xmlns:a16="http://schemas.microsoft.com/office/drawing/2014/main" id="{3886BE41-032D-4A3D-8595-421DEBB4351A}"/>
              </a:ext>
            </a:extLst>
          </p:cNvPr>
          <p:cNvSpPr/>
          <p:nvPr/>
        </p:nvSpPr>
        <p:spPr>
          <a:xfrm>
            <a:off x="1459447" y="3059997"/>
            <a:ext cx="540000" cy="540000"/>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40" name="Rectangle 39">
            <a:hlinkClick r:id="" action="ppaction://noaction">
              <a:snd r:embed="rId8" name="8.3.2.7 Slide 11 2.wav"/>
            </a:hlinkClick>
            <a:extLst>
              <a:ext uri="{FF2B5EF4-FFF2-40B4-BE49-F238E27FC236}">
                <a16:creationId xmlns:a16="http://schemas.microsoft.com/office/drawing/2014/main" id="{C4F4259A-379F-40CB-973D-BC9B22D628CE}"/>
              </a:ext>
            </a:extLst>
          </p:cNvPr>
          <p:cNvSpPr/>
          <p:nvPr/>
        </p:nvSpPr>
        <p:spPr>
          <a:xfrm>
            <a:off x="2948558" y="3060562"/>
            <a:ext cx="540000" cy="540000"/>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42" name="Rectangle 41">
            <a:hlinkClick r:id="" action="ppaction://noaction">
              <a:snd r:embed="rId9" name="8.3.2.7 Slide 11 3.wav"/>
            </a:hlinkClick>
            <a:extLst>
              <a:ext uri="{FF2B5EF4-FFF2-40B4-BE49-F238E27FC236}">
                <a16:creationId xmlns:a16="http://schemas.microsoft.com/office/drawing/2014/main" id="{2C01C7DA-241E-4779-8C8B-2B028B99132A}"/>
              </a:ext>
            </a:extLst>
          </p:cNvPr>
          <p:cNvSpPr/>
          <p:nvPr/>
        </p:nvSpPr>
        <p:spPr>
          <a:xfrm>
            <a:off x="4597084" y="3060562"/>
            <a:ext cx="540000" cy="540000"/>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44" name="Rectangle 43">
            <a:hlinkClick r:id="" action="ppaction://noaction">
              <a:snd r:embed="rId10" name="8.3.2.7 Slide 11 4.wav"/>
            </a:hlinkClick>
            <a:extLst>
              <a:ext uri="{FF2B5EF4-FFF2-40B4-BE49-F238E27FC236}">
                <a16:creationId xmlns:a16="http://schemas.microsoft.com/office/drawing/2014/main" id="{BC642FE4-1798-4DFC-ADBF-6BE83EC0D6B2}"/>
              </a:ext>
            </a:extLst>
          </p:cNvPr>
          <p:cNvSpPr/>
          <p:nvPr/>
        </p:nvSpPr>
        <p:spPr>
          <a:xfrm>
            <a:off x="6347014" y="3060562"/>
            <a:ext cx="540000" cy="540000"/>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46" name="Rectangle 45">
            <a:hlinkClick r:id="" action="ppaction://noaction">
              <a:snd r:embed="rId11" name="8.3.2.7 Slide 11 5.wav"/>
            </a:hlinkClick>
            <a:extLst>
              <a:ext uri="{FF2B5EF4-FFF2-40B4-BE49-F238E27FC236}">
                <a16:creationId xmlns:a16="http://schemas.microsoft.com/office/drawing/2014/main" id="{11783078-A5D0-40D0-AAE4-FC25576A80CC}"/>
              </a:ext>
            </a:extLst>
          </p:cNvPr>
          <p:cNvSpPr/>
          <p:nvPr/>
        </p:nvSpPr>
        <p:spPr>
          <a:xfrm>
            <a:off x="8134408" y="3046648"/>
            <a:ext cx="540000" cy="540000"/>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48" name="Rectangle 47">
            <a:hlinkClick r:id="" action="ppaction://noaction">
              <a:snd r:embed="rId12" name="8.3.2.7 Slide 11 6.wav"/>
            </a:hlinkClick>
            <a:extLst>
              <a:ext uri="{FF2B5EF4-FFF2-40B4-BE49-F238E27FC236}">
                <a16:creationId xmlns:a16="http://schemas.microsoft.com/office/drawing/2014/main" id="{97B14362-F3BF-4664-9420-E7788F78EAA0}"/>
              </a:ext>
            </a:extLst>
          </p:cNvPr>
          <p:cNvSpPr/>
          <p:nvPr/>
        </p:nvSpPr>
        <p:spPr>
          <a:xfrm>
            <a:off x="9774120" y="3059997"/>
            <a:ext cx="540000" cy="540000"/>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prstClr val="white"/>
                </a:solidFill>
                <a:effectLst/>
                <a:uLnTx/>
                <a:uFillTx/>
                <a:latin typeface="Century Gothic" panose="020F0302020204030204"/>
                <a:ea typeface="+mn-ea"/>
                <a:cs typeface="+mn-cs"/>
              </a:rPr>
              <a:t>6</a:t>
            </a:r>
          </a:p>
        </p:txBody>
      </p:sp>
      <p:pic>
        <p:nvPicPr>
          <p:cNvPr id="43" name="Picture 6" descr="Stone 1 Clip Art">
            <a:extLst>
              <a:ext uri="{FF2B5EF4-FFF2-40B4-BE49-F238E27FC236}">
                <a16:creationId xmlns:a16="http://schemas.microsoft.com/office/drawing/2014/main" id="{05167157-01CD-4366-8DD0-B97004789F6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65214"/>
          <a:stretch/>
        </p:blipFill>
        <p:spPr bwMode="auto">
          <a:xfrm rot="11150623">
            <a:off x="9380113" y="4201324"/>
            <a:ext cx="1477079" cy="669310"/>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a:extLst>
              <a:ext uri="{FF2B5EF4-FFF2-40B4-BE49-F238E27FC236}">
                <a16:creationId xmlns:a16="http://schemas.microsoft.com/office/drawing/2014/main" id="{77301B85-E926-4D41-899D-6C195A7025E8}"/>
              </a:ext>
            </a:extLst>
          </p:cNvPr>
          <p:cNvSpPr/>
          <p:nvPr/>
        </p:nvSpPr>
        <p:spPr>
          <a:xfrm flipH="1">
            <a:off x="439422" y="5717255"/>
            <a:ext cx="11708663" cy="559531"/>
          </a:xfrm>
          <a:prstGeom prst="rect">
            <a:avLst/>
          </a:prstGeom>
          <a:solidFill>
            <a:srgbClr val="41A8F2"/>
          </a:solidFill>
          <a:ln>
            <a:solidFill>
              <a:srgbClr val="41A8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2" name="TextBox 31">
            <a:extLst>
              <a:ext uri="{FF2B5EF4-FFF2-40B4-BE49-F238E27FC236}">
                <a16:creationId xmlns:a16="http://schemas.microsoft.com/office/drawing/2014/main" id="{2D623576-F4A9-43C7-B637-51EE12D464F9}"/>
              </a:ext>
            </a:extLst>
          </p:cNvPr>
          <p:cNvSpPr txBox="1"/>
          <p:nvPr/>
        </p:nvSpPr>
        <p:spPr>
          <a:xfrm>
            <a:off x="7984781" y="4360435"/>
            <a:ext cx="131526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a:ln w="22225">
                  <a:solidFill>
                    <a:srgbClr val="E3EAFD"/>
                  </a:solidFill>
                  <a:prstDash val="solid"/>
                </a:ln>
                <a:solidFill>
                  <a:srgbClr val="EE6000"/>
                </a:solidFill>
                <a:effectLst/>
                <a:uLnTx/>
                <a:uFillTx/>
                <a:latin typeface="Century Gothic" panose="020F0302020204030204"/>
                <a:ea typeface="+mn-ea"/>
                <a:cs typeface="+mn-cs"/>
              </a:rPr>
              <a:t>Monat</a:t>
            </a:r>
            <a:endParaRPr kumimoji="0" lang="fr-FR" sz="2000" b="1" i="0" u="none" strike="noStrike" kern="1200" cap="none" spc="0" normalizeH="0" baseline="0" noProof="0" dirty="0">
              <a:ln w="22225">
                <a:solidFill>
                  <a:srgbClr val="E3EAFD"/>
                </a:solidFill>
                <a:prstDash val="solid"/>
              </a:ln>
              <a:solidFill>
                <a:srgbClr val="EE6000"/>
              </a:solidFill>
              <a:effectLst/>
              <a:uLnTx/>
              <a:uFillTx/>
              <a:latin typeface="Century Gothic" panose="020F0302020204030204"/>
              <a:ea typeface="+mn-ea"/>
              <a:cs typeface="+mn-cs"/>
            </a:endParaRPr>
          </a:p>
        </p:txBody>
      </p:sp>
      <p:sp>
        <p:nvSpPr>
          <p:cNvPr id="45" name="TextBox 44">
            <a:extLst>
              <a:ext uri="{FF2B5EF4-FFF2-40B4-BE49-F238E27FC236}">
                <a16:creationId xmlns:a16="http://schemas.microsoft.com/office/drawing/2014/main" id="{3C374370-B42E-45D1-A29F-C5BBC15F46A9}"/>
              </a:ext>
            </a:extLst>
          </p:cNvPr>
          <p:cNvSpPr txBox="1"/>
          <p:nvPr/>
        </p:nvSpPr>
        <p:spPr>
          <a:xfrm>
            <a:off x="9497759" y="4372528"/>
            <a:ext cx="140170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a:ln w="22225">
                  <a:solidFill>
                    <a:srgbClr val="E3EAFD"/>
                  </a:solidFill>
                  <a:prstDash val="solid"/>
                </a:ln>
                <a:solidFill>
                  <a:srgbClr val="EE6000"/>
                </a:solidFill>
                <a:effectLst/>
                <a:uLnTx/>
                <a:uFillTx/>
                <a:latin typeface="Century Gothic" panose="020F0302020204030204"/>
                <a:ea typeface="+mn-ea"/>
                <a:cs typeface="+mn-cs"/>
              </a:rPr>
              <a:t>Urlaub</a:t>
            </a:r>
            <a:endParaRPr kumimoji="0" lang="fr-FR" sz="2800" b="1" i="0" u="none" strike="noStrike" kern="1200" cap="none" spc="0" normalizeH="0" baseline="0" noProof="0" dirty="0">
              <a:ln w="22225">
                <a:solidFill>
                  <a:srgbClr val="E3EAFD"/>
                </a:solidFill>
                <a:prstDash val="solid"/>
              </a:ln>
              <a:solidFill>
                <a:srgbClr val="EE6000"/>
              </a:solidFill>
              <a:effectLst/>
              <a:uLnTx/>
              <a:uFillTx/>
              <a:latin typeface="Century Gothic" panose="020F0302020204030204"/>
              <a:ea typeface="+mn-ea"/>
              <a:cs typeface="+mn-cs"/>
            </a:endParaRPr>
          </a:p>
        </p:txBody>
      </p:sp>
      <p:pic>
        <p:nvPicPr>
          <p:cNvPr id="52" name="Picture 4" descr="Reed Clip Art">
            <a:extLst>
              <a:ext uri="{FF2B5EF4-FFF2-40B4-BE49-F238E27FC236}">
                <a16:creationId xmlns:a16="http://schemas.microsoft.com/office/drawing/2014/main" id="{96303A3C-71A7-4CE6-A54F-7C521ACA8DB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8288"/>
          <a:stretch/>
        </p:blipFill>
        <p:spPr bwMode="auto">
          <a:xfrm flipH="1">
            <a:off x="10732235" y="2554824"/>
            <a:ext cx="1195067" cy="2041819"/>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Reed Clip Art">
            <a:extLst>
              <a:ext uri="{FF2B5EF4-FFF2-40B4-BE49-F238E27FC236}">
                <a16:creationId xmlns:a16="http://schemas.microsoft.com/office/drawing/2014/main" id="{5C4648C9-10A2-4346-820B-7D9BDCB8121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7132"/>
          <a:stretch/>
        </p:blipFill>
        <p:spPr bwMode="auto">
          <a:xfrm flipH="1">
            <a:off x="10937258" y="4233852"/>
            <a:ext cx="1173033" cy="19179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342143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31" presetClass="exit" presetSubtype="0" fill="hold" nodeType="clickEffect">
                                  <p:stCondLst>
                                    <p:cond delay="0"/>
                                  </p:stCondLst>
                                  <p:childTnLst>
                                    <p:anim calcmode="lin" valueType="num">
                                      <p:cBhvr>
                                        <p:cTn id="6" dur="1000"/>
                                        <p:tgtEl>
                                          <p:spTgt spid="9"/>
                                        </p:tgtEl>
                                        <p:attrNameLst>
                                          <p:attrName>ppt_w</p:attrName>
                                        </p:attrNameLst>
                                      </p:cBhvr>
                                      <p:tavLst>
                                        <p:tav tm="0">
                                          <p:val>
                                            <p:strVal val="ppt_w"/>
                                          </p:val>
                                        </p:tav>
                                        <p:tav tm="100000">
                                          <p:val>
                                            <p:fltVal val="0"/>
                                          </p:val>
                                        </p:tav>
                                      </p:tavLst>
                                    </p:anim>
                                    <p:anim calcmode="lin" valueType="num">
                                      <p:cBhvr>
                                        <p:cTn id="7" dur="1000"/>
                                        <p:tgtEl>
                                          <p:spTgt spid="9"/>
                                        </p:tgtEl>
                                        <p:attrNameLst>
                                          <p:attrName>ppt_h</p:attrName>
                                        </p:attrNameLst>
                                      </p:cBhvr>
                                      <p:tavLst>
                                        <p:tav tm="0">
                                          <p:val>
                                            <p:strVal val="ppt_h"/>
                                          </p:val>
                                        </p:tav>
                                        <p:tav tm="100000">
                                          <p:val>
                                            <p:fltVal val="0"/>
                                          </p:val>
                                        </p:tav>
                                      </p:tavLst>
                                    </p:anim>
                                    <p:anim calcmode="lin" valueType="num">
                                      <p:cBhvr>
                                        <p:cTn id="8" dur="1000"/>
                                        <p:tgtEl>
                                          <p:spTgt spid="9"/>
                                        </p:tgtEl>
                                        <p:attrNameLst>
                                          <p:attrName>style.rotation</p:attrName>
                                        </p:attrNameLst>
                                      </p:cBhvr>
                                      <p:tavLst>
                                        <p:tav tm="0">
                                          <p:val>
                                            <p:fltVal val="0"/>
                                          </p:val>
                                        </p:tav>
                                        <p:tav tm="100000">
                                          <p:val>
                                            <p:fltVal val="90"/>
                                          </p:val>
                                        </p:tav>
                                      </p:tavLst>
                                    </p:anim>
                                    <p:animEffect transition="out" filter="fade">
                                      <p:cBhvr>
                                        <p:cTn id="9" dur="1000"/>
                                        <p:tgtEl>
                                          <p:spTgt spid="9"/>
                                        </p:tgtEl>
                                      </p:cBhvr>
                                    </p:animEffect>
                                    <p:set>
                                      <p:cBhvr>
                                        <p:cTn id="10" dur="1" fill="hold">
                                          <p:stCondLst>
                                            <p:cond delay="999"/>
                                          </p:stCondLst>
                                        </p:cTn>
                                        <p:tgtEl>
                                          <p:spTgt spid="9"/>
                                        </p:tgtEl>
                                        <p:attrNameLst>
                                          <p:attrName>style.visibility</p:attrName>
                                        </p:attrNameLst>
                                      </p:cBhvr>
                                      <p:to>
                                        <p:strVal val="hidden"/>
                                      </p:to>
                                    </p:set>
                                  </p:childTnLst>
                                </p:cTn>
                              </p:par>
                              <p:par>
                                <p:cTn id="11" presetID="31" presetClass="exit" presetSubtype="0" fill="hold" grpId="0" nodeType="withEffect">
                                  <p:stCondLst>
                                    <p:cond delay="0"/>
                                  </p:stCondLst>
                                  <p:childTnLst>
                                    <p:anim calcmode="lin" valueType="num">
                                      <p:cBhvr>
                                        <p:cTn id="12" dur="1000"/>
                                        <p:tgtEl>
                                          <p:spTgt spid="24"/>
                                        </p:tgtEl>
                                        <p:attrNameLst>
                                          <p:attrName>ppt_w</p:attrName>
                                        </p:attrNameLst>
                                      </p:cBhvr>
                                      <p:tavLst>
                                        <p:tav tm="0">
                                          <p:val>
                                            <p:strVal val="ppt_w"/>
                                          </p:val>
                                        </p:tav>
                                        <p:tav tm="100000">
                                          <p:val>
                                            <p:fltVal val="0"/>
                                          </p:val>
                                        </p:tav>
                                      </p:tavLst>
                                    </p:anim>
                                    <p:anim calcmode="lin" valueType="num">
                                      <p:cBhvr>
                                        <p:cTn id="13" dur="1000"/>
                                        <p:tgtEl>
                                          <p:spTgt spid="24"/>
                                        </p:tgtEl>
                                        <p:attrNameLst>
                                          <p:attrName>ppt_h</p:attrName>
                                        </p:attrNameLst>
                                      </p:cBhvr>
                                      <p:tavLst>
                                        <p:tav tm="0">
                                          <p:val>
                                            <p:strVal val="ppt_h"/>
                                          </p:val>
                                        </p:tav>
                                        <p:tav tm="100000">
                                          <p:val>
                                            <p:fltVal val="0"/>
                                          </p:val>
                                        </p:tav>
                                      </p:tavLst>
                                    </p:anim>
                                    <p:anim calcmode="lin" valueType="num">
                                      <p:cBhvr>
                                        <p:cTn id="14" dur="1000"/>
                                        <p:tgtEl>
                                          <p:spTgt spid="24"/>
                                        </p:tgtEl>
                                        <p:attrNameLst>
                                          <p:attrName>style.rotation</p:attrName>
                                        </p:attrNameLst>
                                      </p:cBhvr>
                                      <p:tavLst>
                                        <p:tav tm="0">
                                          <p:val>
                                            <p:fltVal val="0"/>
                                          </p:val>
                                        </p:tav>
                                        <p:tav tm="100000">
                                          <p:val>
                                            <p:fltVal val="90"/>
                                          </p:val>
                                        </p:tav>
                                      </p:tavLst>
                                    </p:anim>
                                    <p:animEffect transition="out" filter="fade">
                                      <p:cBhvr>
                                        <p:cTn id="15" dur="1000"/>
                                        <p:tgtEl>
                                          <p:spTgt spid="24"/>
                                        </p:tgtEl>
                                      </p:cBhvr>
                                    </p:animEffect>
                                    <p:set>
                                      <p:cBhvr>
                                        <p:cTn id="16" dur="1" fill="hold">
                                          <p:stCondLst>
                                            <p:cond delay="9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17" restart="whenNotActive" fill="hold" evtFilter="cancelBubble" nodeType="interactiveSeq">
                <p:stCondLst>
                  <p:cond evt="onClick" delay="0">
                    <p:tgtEl>
                      <p:spTgt spid="27"/>
                    </p:tgtEl>
                  </p:cond>
                </p:stCondLst>
                <p:endSync evt="end" delay="0">
                  <p:rtn val="all"/>
                </p:endSync>
                <p:childTnLst>
                  <p:par>
                    <p:cTn id="18" fill="hold">
                      <p:stCondLst>
                        <p:cond delay="0"/>
                      </p:stCondLst>
                      <p:childTnLst>
                        <p:par>
                          <p:cTn id="19" fill="hold">
                            <p:stCondLst>
                              <p:cond delay="0"/>
                            </p:stCondLst>
                            <p:childTnLst>
                              <p:par>
                                <p:cTn id="20" presetID="31" presetClass="exit" presetSubtype="0" fill="hold" nodeType="clickEffect">
                                  <p:stCondLst>
                                    <p:cond delay="0"/>
                                  </p:stCondLst>
                                  <p:childTnLst>
                                    <p:anim calcmode="lin" valueType="num">
                                      <p:cBhvr>
                                        <p:cTn id="21" dur="1000"/>
                                        <p:tgtEl>
                                          <p:spTgt spid="10"/>
                                        </p:tgtEl>
                                        <p:attrNameLst>
                                          <p:attrName>ppt_w</p:attrName>
                                        </p:attrNameLst>
                                      </p:cBhvr>
                                      <p:tavLst>
                                        <p:tav tm="0">
                                          <p:val>
                                            <p:strVal val="ppt_w"/>
                                          </p:val>
                                        </p:tav>
                                        <p:tav tm="100000">
                                          <p:val>
                                            <p:fltVal val="0"/>
                                          </p:val>
                                        </p:tav>
                                      </p:tavLst>
                                    </p:anim>
                                    <p:anim calcmode="lin" valueType="num">
                                      <p:cBhvr>
                                        <p:cTn id="22" dur="1000"/>
                                        <p:tgtEl>
                                          <p:spTgt spid="10"/>
                                        </p:tgtEl>
                                        <p:attrNameLst>
                                          <p:attrName>ppt_h</p:attrName>
                                        </p:attrNameLst>
                                      </p:cBhvr>
                                      <p:tavLst>
                                        <p:tav tm="0">
                                          <p:val>
                                            <p:strVal val="ppt_h"/>
                                          </p:val>
                                        </p:tav>
                                        <p:tav tm="100000">
                                          <p:val>
                                            <p:fltVal val="0"/>
                                          </p:val>
                                        </p:tav>
                                      </p:tavLst>
                                    </p:anim>
                                    <p:anim calcmode="lin" valueType="num">
                                      <p:cBhvr>
                                        <p:cTn id="23" dur="1000"/>
                                        <p:tgtEl>
                                          <p:spTgt spid="10"/>
                                        </p:tgtEl>
                                        <p:attrNameLst>
                                          <p:attrName>style.rotation</p:attrName>
                                        </p:attrNameLst>
                                      </p:cBhvr>
                                      <p:tavLst>
                                        <p:tav tm="0">
                                          <p:val>
                                            <p:fltVal val="0"/>
                                          </p:val>
                                        </p:tav>
                                        <p:tav tm="100000">
                                          <p:val>
                                            <p:fltVal val="90"/>
                                          </p:val>
                                        </p:tav>
                                      </p:tavLst>
                                    </p:anim>
                                    <p:animEffect transition="out" filter="fade">
                                      <p:cBhvr>
                                        <p:cTn id="24" dur="1000"/>
                                        <p:tgtEl>
                                          <p:spTgt spid="10"/>
                                        </p:tgtEl>
                                      </p:cBhvr>
                                    </p:animEffect>
                                    <p:set>
                                      <p:cBhvr>
                                        <p:cTn id="25" dur="1" fill="hold">
                                          <p:stCondLst>
                                            <p:cond delay="999"/>
                                          </p:stCondLst>
                                        </p:cTn>
                                        <p:tgtEl>
                                          <p:spTgt spid="10"/>
                                        </p:tgtEl>
                                        <p:attrNameLst>
                                          <p:attrName>style.visibility</p:attrName>
                                        </p:attrNameLst>
                                      </p:cBhvr>
                                      <p:to>
                                        <p:strVal val="hidden"/>
                                      </p:to>
                                    </p:set>
                                  </p:childTnLst>
                                </p:cTn>
                              </p:par>
                              <p:par>
                                <p:cTn id="26" presetID="31" presetClass="exit" presetSubtype="0" fill="hold" grpId="0" nodeType="withEffect">
                                  <p:stCondLst>
                                    <p:cond delay="0"/>
                                  </p:stCondLst>
                                  <p:childTnLst>
                                    <p:anim calcmode="lin" valueType="num">
                                      <p:cBhvr>
                                        <p:cTn id="27" dur="1000"/>
                                        <p:tgtEl>
                                          <p:spTgt spid="27"/>
                                        </p:tgtEl>
                                        <p:attrNameLst>
                                          <p:attrName>ppt_w</p:attrName>
                                        </p:attrNameLst>
                                      </p:cBhvr>
                                      <p:tavLst>
                                        <p:tav tm="0">
                                          <p:val>
                                            <p:strVal val="ppt_w"/>
                                          </p:val>
                                        </p:tav>
                                        <p:tav tm="100000">
                                          <p:val>
                                            <p:fltVal val="0"/>
                                          </p:val>
                                        </p:tav>
                                      </p:tavLst>
                                    </p:anim>
                                    <p:anim calcmode="lin" valueType="num">
                                      <p:cBhvr>
                                        <p:cTn id="28" dur="1000"/>
                                        <p:tgtEl>
                                          <p:spTgt spid="27"/>
                                        </p:tgtEl>
                                        <p:attrNameLst>
                                          <p:attrName>ppt_h</p:attrName>
                                        </p:attrNameLst>
                                      </p:cBhvr>
                                      <p:tavLst>
                                        <p:tav tm="0">
                                          <p:val>
                                            <p:strVal val="ppt_h"/>
                                          </p:val>
                                        </p:tav>
                                        <p:tav tm="100000">
                                          <p:val>
                                            <p:fltVal val="0"/>
                                          </p:val>
                                        </p:tav>
                                      </p:tavLst>
                                    </p:anim>
                                    <p:anim calcmode="lin" valueType="num">
                                      <p:cBhvr>
                                        <p:cTn id="29" dur="1000"/>
                                        <p:tgtEl>
                                          <p:spTgt spid="27"/>
                                        </p:tgtEl>
                                        <p:attrNameLst>
                                          <p:attrName>style.rotation</p:attrName>
                                        </p:attrNameLst>
                                      </p:cBhvr>
                                      <p:tavLst>
                                        <p:tav tm="0">
                                          <p:val>
                                            <p:fltVal val="0"/>
                                          </p:val>
                                        </p:tav>
                                        <p:tav tm="100000">
                                          <p:val>
                                            <p:fltVal val="90"/>
                                          </p:val>
                                        </p:tav>
                                      </p:tavLst>
                                    </p:anim>
                                    <p:animEffect transition="out" filter="fade">
                                      <p:cBhvr>
                                        <p:cTn id="30" dur="1000"/>
                                        <p:tgtEl>
                                          <p:spTgt spid="27"/>
                                        </p:tgtEl>
                                      </p:cBhvr>
                                    </p:animEffect>
                                    <p:set>
                                      <p:cBhvr>
                                        <p:cTn id="31" dur="1" fill="hold">
                                          <p:stCondLst>
                                            <p:cond delay="9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32" restart="whenNotActive" fill="hold" evtFilter="cancelBubble" nodeType="interactiveSeq">
                <p:stCondLst>
                  <p:cond evt="onClick" delay="0">
                    <p:tgtEl>
                      <p:spTgt spid="33"/>
                    </p:tgtEl>
                  </p:cond>
                </p:stCondLst>
                <p:endSync evt="end" delay="0">
                  <p:rtn val="all"/>
                </p:endSync>
                <p:childTnLst>
                  <p:par>
                    <p:cTn id="33" fill="hold">
                      <p:stCondLst>
                        <p:cond delay="0"/>
                      </p:stCondLst>
                      <p:childTnLst>
                        <p:par>
                          <p:cTn id="34" fill="hold">
                            <p:stCondLst>
                              <p:cond delay="0"/>
                            </p:stCondLst>
                            <p:childTnLst>
                              <p:par>
                                <p:cTn id="35" presetID="31" presetClass="exit" presetSubtype="0" fill="hold" nodeType="clickEffect">
                                  <p:stCondLst>
                                    <p:cond delay="0"/>
                                  </p:stCondLst>
                                  <p:childTnLst>
                                    <p:anim calcmode="lin" valueType="num">
                                      <p:cBhvr>
                                        <p:cTn id="36" dur="1000"/>
                                        <p:tgtEl>
                                          <p:spTgt spid="15"/>
                                        </p:tgtEl>
                                        <p:attrNameLst>
                                          <p:attrName>ppt_w</p:attrName>
                                        </p:attrNameLst>
                                      </p:cBhvr>
                                      <p:tavLst>
                                        <p:tav tm="0">
                                          <p:val>
                                            <p:strVal val="ppt_w"/>
                                          </p:val>
                                        </p:tav>
                                        <p:tav tm="100000">
                                          <p:val>
                                            <p:fltVal val="0"/>
                                          </p:val>
                                        </p:tav>
                                      </p:tavLst>
                                    </p:anim>
                                    <p:anim calcmode="lin" valueType="num">
                                      <p:cBhvr>
                                        <p:cTn id="37" dur="1000"/>
                                        <p:tgtEl>
                                          <p:spTgt spid="15"/>
                                        </p:tgtEl>
                                        <p:attrNameLst>
                                          <p:attrName>ppt_h</p:attrName>
                                        </p:attrNameLst>
                                      </p:cBhvr>
                                      <p:tavLst>
                                        <p:tav tm="0">
                                          <p:val>
                                            <p:strVal val="ppt_h"/>
                                          </p:val>
                                        </p:tav>
                                        <p:tav tm="100000">
                                          <p:val>
                                            <p:fltVal val="0"/>
                                          </p:val>
                                        </p:tav>
                                      </p:tavLst>
                                    </p:anim>
                                    <p:anim calcmode="lin" valueType="num">
                                      <p:cBhvr>
                                        <p:cTn id="38" dur="1000"/>
                                        <p:tgtEl>
                                          <p:spTgt spid="15"/>
                                        </p:tgtEl>
                                        <p:attrNameLst>
                                          <p:attrName>style.rotation</p:attrName>
                                        </p:attrNameLst>
                                      </p:cBhvr>
                                      <p:tavLst>
                                        <p:tav tm="0">
                                          <p:val>
                                            <p:fltVal val="0"/>
                                          </p:val>
                                        </p:tav>
                                        <p:tav tm="100000">
                                          <p:val>
                                            <p:fltVal val="90"/>
                                          </p:val>
                                        </p:tav>
                                      </p:tavLst>
                                    </p:anim>
                                    <p:animEffect transition="out" filter="fade">
                                      <p:cBhvr>
                                        <p:cTn id="39" dur="1000"/>
                                        <p:tgtEl>
                                          <p:spTgt spid="15"/>
                                        </p:tgtEl>
                                      </p:cBhvr>
                                    </p:animEffect>
                                    <p:set>
                                      <p:cBhvr>
                                        <p:cTn id="40" dur="1" fill="hold">
                                          <p:stCondLst>
                                            <p:cond delay="999"/>
                                          </p:stCondLst>
                                        </p:cTn>
                                        <p:tgtEl>
                                          <p:spTgt spid="15"/>
                                        </p:tgtEl>
                                        <p:attrNameLst>
                                          <p:attrName>style.visibility</p:attrName>
                                        </p:attrNameLst>
                                      </p:cBhvr>
                                      <p:to>
                                        <p:strVal val="hidden"/>
                                      </p:to>
                                    </p:set>
                                  </p:childTnLst>
                                </p:cTn>
                              </p:par>
                              <p:par>
                                <p:cTn id="41" presetID="31" presetClass="exit" presetSubtype="0" fill="hold" grpId="0" nodeType="withEffect">
                                  <p:stCondLst>
                                    <p:cond delay="0"/>
                                  </p:stCondLst>
                                  <p:childTnLst>
                                    <p:anim calcmode="lin" valueType="num">
                                      <p:cBhvr>
                                        <p:cTn id="42" dur="1000"/>
                                        <p:tgtEl>
                                          <p:spTgt spid="33"/>
                                        </p:tgtEl>
                                        <p:attrNameLst>
                                          <p:attrName>ppt_w</p:attrName>
                                        </p:attrNameLst>
                                      </p:cBhvr>
                                      <p:tavLst>
                                        <p:tav tm="0">
                                          <p:val>
                                            <p:strVal val="ppt_w"/>
                                          </p:val>
                                        </p:tav>
                                        <p:tav tm="100000">
                                          <p:val>
                                            <p:fltVal val="0"/>
                                          </p:val>
                                        </p:tav>
                                      </p:tavLst>
                                    </p:anim>
                                    <p:anim calcmode="lin" valueType="num">
                                      <p:cBhvr>
                                        <p:cTn id="43" dur="1000"/>
                                        <p:tgtEl>
                                          <p:spTgt spid="33"/>
                                        </p:tgtEl>
                                        <p:attrNameLst>
                                          <p:attrName>ppt_h</p:attrName>
                                        </p:attrNameLst>
                                      </p:cBhvr>
                                      <p:tavLst>
                                        <p:tav tm="0">
                                          <p:val>
                                            <p:strVal val="ppt_h"/>
                                          </p:val>
                                        </p:tav>
                                        <p:tav tm="100000">
                                          <p:val>
                                            <p:fltVal val="0"/>
                                          </p:val>
                                        </p:tav>
                                      </p:tavLst>
                                    </p:anim>
                                    <p:anim calcmode="lin" valueType="num">
                                      <p:cBhvr>
                                        <p:cTn id="44" dur="1000"/>
                                        <p:tgtEl>
                                          <p:spTgt spid="33"/>
                                        </p:tgtEl>
                                        <p:attrNameLst>
                                          <p:attrName>style.rotation</p:attrName>
                                        </p:attrNameLst>
                                      </p:cBhvr>
                                      <p:tavLst>
                                        <p:tav tm="0">
                                          <p:val>
                                            <p:fltVal val="0"/>
                                          </p:val>
                                        </p:tav>
                                        <p:tav tm="100000">
                                          <p:val>
                                            <p:fltVal val="90"/>
                                          </p:val>
                                        </p:tav>
                                      </p:tavLst>
                                    </p:anim>
                                    <p:animEffect transition="out" filter="fade">
                                      <p:cBhvr>
                                        <p:cTn id="45" dur="1000"/>
                                        <p:tgtEl>
                                          <p:spTgt spid="33"/>
                                        </p:tgtEl>
                                      </p:cBhvr>
                                    </p:animEffect>
                                    <p:set>
                                      <p:cBhvr>
                                        <p:cTn id="46" dur="1" fill="hold">
                                          <p:stCondLst>
                                            <p:cond delay="9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47" restart="whenNotActive" fill="hold" evtFilter="cancelBubble" nodeType="interactiveSeq">
                <p:stCondLst>
                  <p:cond evt="onClick" delay="0">
                    <p:tgtEl>
                      <p:spTgt spid="29"/>
                    </p:tgtEl>
                  </p:cond>
                </p:stCondLst>
                <p:endSync evt="end" delay="0">
                  <p:rtn val="all"/>
                </p:endSync>
                <p:childTnLst>
                  <p:par>
                    <p:cTn id="48" fill="hold">
                      <p:stCondLst>
                        <p:cond delay="0"/>
                      </p:stCondLst>
                      <p:childTnLst>
                        <p:par>
                          <p:cTn id="49" fill="hold">
                            <p:stCondLst>
                              <p:cond delay="0"/>
                            </p:stCondLst>
                            <p:childTnLst>
                              <p:par>
                                <p:cTn id="50" presetID="31" presetClass="exit" presetSubtype="0" fill="hold" nodeType="clickEffect">
                                  <p:stCondLst>
                                    <p:cond delay="0"/>
                                  </p:stCondLst>
                                  <p:childTnLst>
                                    <p:anim calcmode="lin" valueType="num">
                                      <p:cBhvr>
                                        <p:cTn id="51" dur="1000"/>
                                        <p:tgtEl>
                                          <p:spTgt spid="11"/>
                                        </p:tgtEl>
                                        <p:attrNameLst>
                                          <p:attrName>ppt_w</p:attrName>
                                        </p:attrNameLst>
                                      </p:cBhvr>
                                      <p:tavLst>
                                        <p:tav tm="0">
                                          <p:val>
                                            <p:strVal val="ppt_w"/>
                                          </p:val>
                                        </p:tav>
                                        <p:tav tm="100000">
                                          <p:val>
                                            <p:fltVal val="0"/>
                                          </p:val>
                                        </p:tav>
                                      </p:tavLst>
                                    </p:anim>
                                    <p:anim calcmode="lin" valueType="num">
                                      <p:cBhvr>
                                        <p:cTn id="52" dur="1000"/>
                                        <p:tgtEl>
                                          <p:spTgt spid="11"/>
                                        </p:tgtEl>
                                        <p:attrNameLst>
                                          <p:attrName>ppt_h</p:attrName>
                                        </p:attrNameLst>
                                      </p:cBhvr>
                                      <p:tavLst>
                                        <p:tav tm="0">
                                          <p:val>
                                            <p:strVal val="ppt_h"/>
                                          </p:val>
                                        </p:tav>
                                        <p:tav tm="100000">
                                          <p:val>
                                            <p:fltVal val="0"/>
                                          </p:val>
                                        </p:tav>
                                      </p:tavLst>
                                    </p:anim>
                                    <p:anim calcmode="lin" valueType="num">
                                      <p:cBhvr>
                                        <p:cTn id="53" dur="1000"/>
                                        <p:tgtEl>
                                          <p:spTgt spid="11"/>
                                        </p:tgtEl>
                                        <p:attrNameLst>
                                          <p:attrName>style.rotation</p:attrName>
                                        </p:attrNameLst>
                                      </p:cBhvr>
                                      <p:tavLst>
                                        <p:tav tm="0">
                                          <p:val>
                                            <p:fltVal val="0"/>
                                          </p:val>
                                        </p:tav>
                                        <p:tav tm="100000">
                                          <p:val>
                                            <p:fltVal val="90"/>
                                          </p:val>
                                        </p:tav>
                                      </p:tavLst>
                                    </p:anim>
                                    <p:animEffect transition="out" filter="fade">
                                      <p:cBhvr>
                                        <p:cTn id="54" dur="1000"/>
                                        <p:tgtEl>
                                          <p:spTgt spid="11"/>
                                        </p:tgtEl>
                                      </p:cBhvr>
                                    </p:animEffect>
                                    <p:set>
                                      <p:cBhvr>
                                        <p:cTn id="55" dur="1" fill="hold">
                                          <p:stCondLst>
                                            <p:cond delay="999"/>
                                          </p:stCondLst>
                                        </p:cTn>
                                        <p:tgtEl>
                                          <p:spTgt spid="11"/>
                                        </p:tgtEl>
                                        <p:attrNameLst>
                                          <p:attrName>style.visibility</p:attrName>
                                        </p:attrNameLst>
                                      </p:cBhvr>
                                      <p:to>
                                        <p:strVal val="hidden"/>
                                      </p:to>
                                    </p:set>
                                  </p:childTnLst>
                                </p:cTn>
                              </p:par>
                              <p:par>
                                <p:cTn id="56" presetID="31" presetClass="exit" presetSubtype="0" fill="hold" grpId="0" nodeType="withEffect">
                                  <p:stCondLst>
                                    <p:cond delay="0"/>
                                  </p:stCondLst>
                                  <p:childTnLst>
                                    <p:anim calcmode="lin" valueType="num">
                                      <p:cBhvr>
                                        <p:cTn id="57" dur="1000"/>
                                        <p:tgtEl>
                                          <p:spTgt spid="29"/>
                                        </p:tgtEl>
                                        <p:attrNameLst>
                                          <p:attrName>ppt_w</p:attrName>
                                        </p:attrNameLst>
                                      </p:cBhvr>
                                      <p:tavLst>
                                        <p:tav tm="0">
                                          <p:val>
                                            <p:strVal val="ppt_w"/>
                                          </p:val>
                                        </p:tav>
                                        <p:tav tm="100000">
                                          <p:val>
                                            <p:fltVal val="0"/>
                                          </p:val>
                                        </p:tav>
                                      </p:tavLst>
                                    </p:anim>
                                    <p:anim calcmode="lin" valueType="num">
                                      <p:cBhvr>
                                        <p:cTn id="58" dur="1000"/>
                                        <p:tgtEl>
                                          <p:spTgt spid="29"/>
                                        </p:tgtEl>
                                        <p:attrNameLst>
                                          <p:attrName>ppt_h</p:attrName>
                                        </p:attrNameLst>
                                      </p:cBhvr>
                                      <p:tavLst>
                                        <p:tav tm="0">
                                          <p:val>
                                            <p:strVal val="ppt_h"/>
                                          </p:val>
                                        </p:tav>
                                        <p:tav tm="100000">
                                          <p:val>
                                            <p:fltVal val="0"/>
                                          </p:val>
                                        </p:tav>
                                      </p:tavLst>
                                    </p:anim>
                                    <p:anim calcmode="lin" valueType="num">
                                      <p:cBhvr>
                                        <p:cTn id="59" dur="1000"/>
                                        <p:tgtEl>
                                          <p:spTgt spid="29"/>
                                        </p:tgtEl>
                                        <p:attrNameLst>
                                          <p:attrName>style.rotation</p:attrName>
                                        </p:attrNameLst>
                                      </p:cBhvr>
                                      <p:tavLst>
                                        <p:tav tm="0">
                                          <p:val>
                                            <p:fltVal val="0"/>
                                          </p:val>
                                        </p:tav>
                                        <p:tav tm="100000">
                                          <p:val>
                                            <p:fltVal val="90"/>
                                          </p:val>
                                        </p:tav>
                                      </p:tavLst>
                                    </p:anim>
                                    <p:animEffect transition="out" filter="fade">
                                      <p:cBhvr>
                                        <p:cTn id="60" dur="1000"/>
                                        <p:tgtEl>
                                          <p:spTgt spid="29"/>
                                        </p:tgtEl>
                                      </p:cBhvr>
                                    </p:animEffect>
                                    <p:set>
                                      <p:cBhvr>
                                        <p:cTn id="61" dur="1" fill="hold">
                                          <p:stCondLst>
                                            <p:cond delay="9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62" restart="whenNotActive" fill="hold" evtFilter="cancelBubble" nodeType="interactiveSeq">
                <p:stCondLst>
                  <p:cond evt="onClick" delay="0">
                    <p:tgtEl>
                      <p:spTgt spid="31"/>
                    </p:tgtEl>
                  </p:cond>
                </p:stCondLst>
                <p:endSync evt="end" delay="0">
                  <p:rtn val="all"/>
                </p:endSync>
                <p:childTnLst>
                  <p:par>
                    <p:cTn id="63" fill="hold">
                      <p:stCondLst>
                        <p:cond delay="0"/>
                      </p:stCondLst>
                      <p:childTnLst>
                        <p:par>
                          <p:cTn id="64" fill="hold">
                            <p:stCondLst>
                              <p:cond delay="0"/>
                            </p:stCondLst>
                            <p:childTnLst>
                              <p:par>
                                <p:cTn id="65" presetID="31" presetClass="exit" presetSubtype="0" fill="hold" nodeType="clickEffect">
                                  <p:stCondLst>
                                    <p:cond delay="0"/>
                                  </p:stCondLst>
                                  <p:childTnLst>
                                    <p:anim calcmode="lin" valueType="num">
                                      <p:cBhvr>
                                        <p:cTn id="66" dur="1000"/>
                                        <p:tgtEl>
                                          <p:spTgt spid="16"/>
                                        </p:tgtEl>
                                        <p:attrNameLst>
                                          <p:attrName>ppt_w</p:attrName>
                                        </p:attrNameLst>
                                      </p:cBhvr>
                                      <p:tavLst>
                                        <p:tav tm="0">
                                          <p:val>
                                            <p:strVal val="ppt_w"/>
                                          </p:val>
                                        </p:tav>
                                        <p:tav tm="100000">
                                          <p:val>
                                            <p:fltVal val="0"/>
                                          </p:val>
                                        </p:tav>
                                      </p:tavLst>
                                    </p:anim>
                                    <p:anim calcmode="lin" valueType="num">
                                      <p:cBhvr>
                                        <p:cTn id="67" dur="1000"/>
                                        <p:tgtEl>
                                          <p:spTgt spid="16"/>
                                        </p:tgtEl>
                                        <p:attrNameLst>
                                          <p:attrName>ppt_h</p:attrName>
                                        </p:attrNameLst>
                                      </p:cBhvr>
                                      <p:tavLst>
                                        <p:tav tm="0">
                                          <p:val>
                                            <p:strVal val="ppt_h"/>
                                          </p:val>
                                        </p:tav>
                                        <p:tav tm="100000">
                                          <p:val>
                                            <p:fltVal val="0"/>
                                          </p:val>
                                        </p:tav>
                                      </p:tavLst>
                                    </p:anim>
                                    <p:anim calcmode="lin" valueType="num">
                                      <p:cBhvr>
                                        <p:cTn id="68" dur="1000"/>
                                        <p:tgtEl>
                                          <p:spTgt spid="16"/>
                                        </p:tgtEl>
                                        <p:attrNameLst>
                                          <p:attrName>style.rotation</p:attrName>
                                        </p:attrNameLst>
                                      </p:cBhvr>
                                      <p:tavLst>
                                        <p:tav tm="0">
                                          <p:val>
                                            <p:fltVal val="0"/>
                                          </p:val>
                                        </p:tav>
                                        <p:tav tm="100000">
                                          <p:val>
                                            <p:fltVal val="90"/>
                                          </p:val>
                                        </p:tav>
                                      </p:tavLst>
                                    </p:anim>
                                    <p:animEffect transition="out" filter="fade">
                                      <p:cBhvr>
                                        <p:cTn id="69" dur="1000"/>
                                        <p:tgtEl>
                                          <p:spTgt spid="16"/>
                                        </p:tgtEl>
                                      </p:cBhvr>
                                    </p:animEffect>
                                    <p:set>
                                      <p:cBhvr>
                                        <p:cTn id="70" dur="1" fill="hold">
                                          <p:stCondLst>
                                            <p:cond delay="999"/>
                                          </p:stCondLst>
                                        </p:cTn>
                                        <p:tgtEl>
                                          <p:spTgt spid="16"/>
                                        </p:tgtEl>
                                        <p:attrNameLst>
                                          <p:attrName>style.visibility</p:attrName>
                                        </p:attrNameLst>
                                      </p:cBhvr>
                                      <p:to>
                                        <p:strVal val="hidden"/>
                                      </p:to>
                                    </p:set>
                                  </p:childTnLst>
                                </p:cTn>
                              </p:par>
                              <p:par>
                                <p:cTn id="71" presetID="31" presetClass="exit" presetSubtype="0" fill="hold" grpId="0" nodeType="withEffect">
                                  <p:stCondLst>
                                    <p:cond delay="0"/>
                                  </p:stCondLst>
                                  <p:childTnLst>
                                    <p:anim calcmode="lin" valueType="num">
                                      <p:cBhvr>
                                        <p:cTn id="72" dur="1000"/>
                                        <p:tgtEl>
                                          <p:spTgt spid="31"/>
                                        </p:tgtEl>
                                        <p:attrNameLst>
                                          <p:attrName>ppt_w</p:attrName>
                                        </p:attrNameLst>
                                      </p:cBhvr>
                                      <p:tavLst>
                                        <p:tav tm="0">
                                          <p:val>
                                            <p:strVal val="ppt_w"/>
                                          </p:val>
                                        </p:tav>
                                        <p:tav tm="100000">
                                          <p:val>
                                            <p:fltVal val="0"/>
                                          </p:val>
                                        </p:tav>
                                      </p:tavLst>
                                    </p:anim>
                                    <p:anim calcmode="lin" valueType="num">
                                      <p:cBhvr>
                                        <p:cTn id="73" dur="1000"/>
                                        <p:tgtEl>
                                          <p:spTgt spid="31"/>
                                        </p:tgtEl>
                                        <p:attrNameLst>
                                          <p:attrName>ppt_h</p:attrName>
                                        </p:attrNameLst>
                                      </p:cBhvr>
                                      <p:tavLst>
                                        <p:tav tm="0">
                                          <p:val>
                                            <p:strVal val="ppt_h"/>
                                          </p:val>
                                        </p:tav>
                                        <p:tav tm="100000">
                                          <p:val>
                                            <p:fltVal val="0"/>
                                          </p:val>
                                        </p:tav>
                                      </p:tavLst>
                                    </p:anim>
                                    <p:anim calcmode="lin" valueType="num">
                                      <p:cBhvr>
                                        <p:cTn id="74" dur="1000"/>
                                        <p:tgtEl>
                                          <p:spTgt spid="31"/>
                                        </p:tgtEl>
                                        <p:attrNameLst>
                                          <p:attrName>style.rotation</p:attrName>
                                        </p:attrNameLst>
                                      </p:cBhvr>
                                      <p:tavLst>
                                        <p:tav tm="0">
                                          <p:val>
                                            <p:fltVal val="0"/>
                                          </p:val>
                                        </p:tav>
                                        <p:tav tm="100000">
                                          <p:val>
                                            <p:fltVal val="90"/>
                                          </p:val>
                                        </p:tav>
                                      </p:tavLst>
                                    </p:anim>
                                    <p:animEffect transition="out" filter="fade">
                                      <p:cBhvr>
                                        <p:cTn id="75" dur="1000"/>
                                        <p:tgtEl>
                                          <p:spTgt spid="31"/>
                                        </p:tgtEl>
                                      </p:cBhvr>
                                    </p:animEffect>
                                    <p:set>
                                      <p:cBhvr>
                                        <p:cTn id="76" dur="1" fill="hold">
                                          <p:stCondLst>
                                            <p:cond delay="9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77" restart="whenNotActive" fill="hold" evtFilter="cancelBubble" nodeType="interactiveSeq">
                <p:stCondLst>
                  <p:cond evt="onClick" delay="0">
                    <p:tgtEl>
                      <p:spTgt spid="25"/>
                    </p:tgtEl>
                  </p:cond>
                </p:stCondLst>
                <p:endSync evt="end" delay="0">
                  <p:rtn val="all"/>
                </p:endSync>
                <p:childTnLst>
                  <p:par>
                    <p:cTn id="78" fill="hold">
                      <p:stCondLst>
                        <p:cond delay="0"/>
                      </p:stCondLst>
                      <p:childTnLst>
                        <p:par>
                          <p:cTn id="79" fill="hold">
                            <p:stCondLst>
                              <p:cond delay="0"/>
                            </p:stCondLst>
                            <p:childTnLst>
                              <p:par>
                                <p:cTn id="80" presetID="26" presetClass="emph" presetSubtype="0" fill="hold" nodeType="clickEffect">
                                  <p:stCondLst>
                                    <p:cond delay="0"/>
                                  </p:stCondLst>
                                  <p:childTnLst>
                                    <p:animEffect transition="out" filter="fade">
                                      <p:cBhvr>
                                        <p:cTn id="81" dur="500" tmFilter="0, 0; .2, .5; .8, .5; 1, 0"/>
                                        <p:tgtEl>
                                          <p:spTgt spid="19"/>
                                        </p:tgtEl>
                                      </p:cBhvr>
                                    </p:animEffect>
                                    <p:animScale>
                                      <p:cBhvr>
                                        <p:cTn id="82" dur="250" autoRev="1" fill="hold"/>
                                        <p:tgtEl>
                                          <p:spTgt spid="19"/>
                                        </p:tgtEl>
                                      </p:cBhvr>
                                      <p:by x="105000" y="105000"/>
                                    </p:animScale>
                                  </p:childTnLst>
                                </p:cTn>
                              </p:par>
                              <p:par>
                                <p:cTn id="83" presetID="26" presetClass="emph" presetSubtype="0" fill="hold" grpId="0" nodeType="withEffect">
                                  <p:stCondLst>
                                    <p:cond delay="0"/>
                                  </p:stCondLst>
                                  <p:childTnLst>
                                    <p:animEffect transition="out" filter="fade">
                                      <p:cBhvr>
                                        <p:cTn id="84" dur="500" tmFilter="0, 0; .2, .5; .8, .5; 1, 0"/>
                                        <p:tgtEl>
                                          <p:spTgt spid="25"/>
                                        </p:tgtEl>
                                      </p:cBhvr>
                                    </p:animEffect>
                                    <p:animScale>
                                      <p:cBhvr>
                                        <p:cTn id="85" dur="250" autoRev="1" fill="hold"/>
                                        <p:tgtEl>
                                          <p:spTgt spid="25"/>
                                        </p:tgtEl>
                                      </p:cBhvr>
                                      <p:by x="105000" y="105000"/>
                                    </p:animScale>
                                  </p:childTnLst>
                                </p:cTn>
                              </p:par>
                            </p:childTnLst>
                          </p:cTn>
                        </p:par>
                      </p:childTnLst>
                    </p:cTn>
                  </p:par>
                </p:childTnLst>
              </p:cTn>
              <p:nextCondLst>
                <p:cond evt="onClick" delay="0">
                  <p:tgtEl>
                    <p:spTgt spid="25"/>
                  </p:tgtEl>
                </p:cond>
              </p:nextCondLst>
            </p:seq>
            <p:seq concurrent="1" nextAc="seek">
              <p:cTn id="86" restart="whenNotActive" fill="hold" evtFilter="cancelBubble" nodeType="interactiveSeq">
                <p:stCondLst>
                  <p:cond evt="onClick" delay="0">
                    <p:tgtEl>
                      <p:spTgt spid="26"/>
                    </p:tgtEl>
                  </p:cond>
                </p:stCondLst>
                <p:endSync evt="end" delay="0">
                  <p:rtn val="all"/>
                </p:endSync>
                <p:childTnLst>
                  <p:par>
                    <p:cTn id="87" fill="hold">
                      <p:stCondLst>
                        <p:cond delay="0"/>
                      </p:stCondLst>
                      <p:childTnLst>
                        <p:par>
                          <p:cTn id="88" fill="hold">
                            <p:stCondLst>
                              <p:cond delay="0"/>
                            </p:stCondLst>
                            <p:childTnLst>
                              <p:par>
                                <p:cTn id="89" presetID="26" presetClass="emph" presetSubtype="0" fill="hold" nodeType="clickEffect">
                                  <p:stCondLst>
                                    <p:cond delay="0"/>
                                  </p:stCondLst>
                                  <p:childTnLst>
                                    <p:animEffect transition="out" filter="fade">
                                      <p:cBhvr>
                                        <p:cTn id="90" dur="500" tmFilter="0, 0; .2, .5; .8, .5; 1, 0"/>
                                        <p:tgtEl>
                                          <p:spTgt spid="18"/>
                                        </p:tgtEl>
                                      </p:cBhvr>
                                    </p:animEffect>
                                    <p:animScale>
                                      <p:cBhvr>
                                        <p:cTn id="91" dur="250" autoRev="1" fill="hold"/>
                                        <p:tgtEl>
                                          <p:spTgt spid="18"/>
                                        </p:tgtEl>
                                      </p:cBhvr>
                                      <p:by x="105000" y="105000"/>
                                    </p:animScale>
                                  </p:childTnLst>
                                </p:cTn>
                              </p:par>
                              <p:par>
                                <p:cTn id="92" presetID="26" presetClass="emph" presetSubtype="0" fill="hold" grpId="0" nodeType="withEffect">
                                  <p:stCondLst>
                                    <p:cond delay="0"/>
                                  </p:stCondLst>
                                  <p:childTnLst>
                                    <p:animEffect transition="out" filter="fade">
                                      <p:cBhvr>
                                        <p:cTn id="93" dur="500" tmFilter="0, 0; .2, .5; .8, .5; 1, 0"/>
                                        <p:tgtEl>
                                          <p:spTgt spid="26"/>
                                        </p:tgtEl>
                                      </p:cBhvr>
                                    </p:animEffect>
                                    <p:animScale>
                                      <p:cBhvr>
                                        <p:cTn id="94" dur="250" autoRev="1" fill="hold"/>
                                        <p:tgtEl>
                                          <p:spTgt spid="26"/>
                                        </p:tgtEl>
                                      </p:cBhvr>
                                      <p:by x="105000" y="105000"/>
                                    </p:animScale>
                                  </p:childTnLst>
                                </p:cTn>
                              </p:par>
                            </p:childTnLst>
                          </p:cTn>
                        </p:par>
                      </p:childTnLst>
                    </p:cTn>
                  </p:par>
                </p:childTnLst>
              </p:cTn>
              <p:nextCondLst>
                <p:cond evt="onClick" delay="0">
                  <p:tgtEl>
                    <p:spTgt spid="26"/>
                  </p:tgtEl>
                </p:cond>
              </p:nextCondLst>
            </p:seq>
            <p:seq concurrent="1" nextAc="seek">
              <p:cTn id="95" restart="whenNotActive" fill="hold" evtFilter="cancelBubble" nodeType="interactiveSeq">
                <p:stCondLst>
                  <p:cond evt="onClick" delay="0">
                    <p:tgtEl>
                      <p:spTgt spid="28"/>
                    </p:tgtEl>
                  </p:cond>
                </p:stCondLst>
                <p:endSync evt="end" delay="0">
                  <p:rtn val="all"/>
                </p:endSync>
                <p:childTnLst>
                  <p:par>
                    <p:cTn id="96" fill="hold">
                      <p:stCondLst>
                        <p:cond delay="0"/>
                      </p:stCondLst>
                      <p:childTnLst>
                        <p:par>
                          <p:cTn id="97" fill="hold">
                            <p:stCondLst>
                              <p:cond delay="0"/>
                            </p:stCondLst>
                            <p:childTnLst>
                              <p:par>
                                <p:cTn id="98" presetID="26" presetClass="emph" presetSubtype="0" fill="hold" nodeType="clickEffect">
                                  <p:stCondLst>
                                    <p:cond delay="0"/>
                                  </p:stCondLst>
                                  <p:childTnLst>
                                    <p:animEffect transition="out" filter="fade">
                                      <p:cBhvr>
                                        <p:cTn id="99" dur="500" tmFilter="0, 0; .2, .5; .8, .5; 1, 0"/>
                                        <p:tgtEl>
                                          <p:spTgt spid="13"/>
                                        </p:tgtEl>
                                      </p:cBhvr>
                                    </p:animEffect>
                                    <p:animScale>
                                      <p:cBhvr>
                                        <p:cTn id="100" dur="250" autoRev="1" fill="hold"/>
                                        <p:tgtEl>
                                          <p:spTgt spid="13"/>
                                        </p:tgtEl>
                                      </p:cBhvr>
                                      <p:by x="105000" y="105000"/>
                                    </p:animScale>
                                  </p:childTnLst>
                                </p:cTn>
                              </p:par>
                              <p:par>
                                <p:cTn id="101" presetID="26" presetClass="emph" presetSubtype="0" fill="hold" grpId="0" nodeType="withEffect">
                                  <p:stCondLst>
                                    <p:cond delay="0"/>
                                  </p:stCondLst>
                                  <p:childTnLst>
                                    <p:animEffect transition="out" filter="fade">
                                      <p:cBhvr>
                                        <p:cTn id="102" dur="500" tmFilter="0, 0; .2, .5; .8, .5; 1, 0"/>
                                        <p:tgtEl>
                                          <p:spTgt spid="28"/>
                                        </p:tgtEl>
                                      </p:cBhvr>
                                    </p:animEffect>
                                    <p:animScale>
                                      <p:cBhvr>
                                        <p:cTn id="103" dur="250" autoRev="1" fill="hold"/>
                                        <p:tgtEl>
                                          <p:spTgt spid="28"/>
                                        </p:tgtEl>
                                      </p:cBhvr>
                                      <p:by x="105000" y="105000"/>
                                    </p:animScale>
                                  </p:childTnLst>
                                </p:cTn>
                              </p:par>
                            </p:childTnLst>
                          </p:cTn>
                        </p:par>
                      </p:childTnLst>
                    </p:cTn>
                  </p:par>
                </p:childTnLst>
              </p:cTn>
              <p:nextCondLst>
                <p:cond evt="onClick" delay="0">
                  <p:tgtEl>
                    <p:spTgt spid="28"/>
                  </p:tgtEl>
                </p:cond>
              </p:nextCondLst>
            </p:seq>
            <p:seq concurrent="1" nextAc="seek">
              <p:cTn id="104" restart="whenNotActive" fill="hold" evtFilter="cancelBubble" nodeType="interactiveSeq">
                <p:stCondLst>
                  <p:cond evt="onClick" delay="0">
                    <p:tgtEl>
                      <p:spTgt spid="30"/>
                    </p:tgtEl>
                  </p:cond>
                </p:stCondLst>
                <p:endSync evt="end" delay="0">
                  <p:rtn val="all"/>
                </p:endSync>
                <p:childTnLst>
                  <p:par>
                    <p:cTn id="105" fill="hold">
                      <p:stCondLst>
                        <p:cond delay="0"/>
                      </p:stCondLst>
                      <p:childTnLst>
                        <p:par>
                          <p:cTn id="106" fill="hold">
                            <p:stCondLst>
                              <p:cond delay="0"/>
                            </p:stCondLst>
                            <p:childTnLst>
                              <p:par>
                                <p:cTn id="107" presetID="26" presetClass="emph" presetSubtype="0" fill="hold" nodeType="clickEffect">
                                  <p:stCondLst>
                                    <p:cond delay="0"/>
                                  </p:stCondLst>
                                  <p:childTnLst>
                                    <p:animEffect transition="out" filter="fade">
                                      <p:cBhvr>
                                        <p:cTn id="108" dur="500" tmFilter="0, 0; .2, .5; .8, .5; 1, 0"/>
                                        <p:tgtEl>
                                          <p:spTgt spid="17"/>
                                        </p:tgtEl>
                                      </p:cBhvr>
                                    </p:animEffect>
                                    <p:animScale>
                                      <p:cBhvr>
                                        <p:cTn id="109" dur="250" autoRev="1" fill="hold"/>
                                        <p:tgtEl>
                                          <p:spTgt spid="17"/>
                                        </p:tgtEl>
                                      </p:cBhvr>
                                      <p:by x="105000" y="105000"/>
                                    </p:animScale>
                                  </p:childTnLst>
                                </p:cTn>
                              </p:par>
                              <p:par>
                                <p:cTn id="110" presetID="26" presetClass="emph" presetSubtype="0" fill="hold" grpId="0" nodeType="withEffect">
                                  <p:stCondLst>
                                    <p:cond delay="0"/>
                                  </p:stCondLst>
                                  <p:childTnLst>
                                    <p:animEffect transition="out" filter="fade">
                                      <p:cBhvr>
                                        <p:cTn id="111" dur="500" tmFilter="0, 0; .2, .5; .8, .5; 1, 0"/>
                                        <p:tgtEl>
                                          <p:spTgt spid="30"/>
                                        </p:tgtEl>
                                      </p:cBhvr>
                                    </p:animEffect>
                                    <p:animScale>
                                      <p:cBhvr>
                                        <p:cTn id="112" dur="250" autoRev="1" fill="hold"/>
                                        <p:tgtEl>
                                          <p:spTgt spid="30"/>
                                        </p:tgtEl>
                                      </p:cBhvr>
                                      <p:by x="105000" y="105000"/>
                                    </p:animScale>
                                  </p:childTnLst>
                                </p:cTn>
                              </p:par>
                            </p:childTnLst>
                          </p:cTn>
                        </p:par>
                      </p:childTnLst>
                    </p:cTn>
                  </p:par>
                </p:childTnLst>
              </p:cTn>
              <p:nextCondLst>
                <p:cond evt="onClick" delay="0">
                  <p:tgtEl>
                    <p:spTgt spid="30"/>
                  </p:tgtEl>
                </p:cond>
              </p:nextCondLst>
            </p:seq>
            <p:seq concurrent="1" nextAc="seek">
              <p:cTn id="113" restart="whenNotActive" fill="hold" evtFilter="cancelBubble" nodeType="interactiveSeq">
                <p:stCondLst>
                  <p:cond evt="onClick" delay="0">
                    <p:tgtEl>
                      <p:spTgt spid="32"/>
                    </p:tgtEl>
                  </p:cond>
                </p:stCondLst>
                <p:endSync evt="end" delay="0">
                  <p:rtn val="all"/>
                </p:endSync>
                <p:childTnLst>
                  <p:par>
                    <p:cTn id="114" fill="hold">
                      <p:stCondLst>
                        <p:cond delay="0"/>
                      </p:stCondLst>
                      <p:childTnLst>
                        <p:par>
                          <p:cTn id="115" fill="hold">
                            <p:stCondLst>
                              <p:cond delay="0"/>
                            </p:stCondLst>
                            <p:childTnLst>
                              <p:par>
                                <p:cTn id="116" presetID="26" presetClass="emph" presetSubtype="0" fill="hold" nodeType="clickEffect">
                                  <p:stCondLst>
                                    <p:cond delay="0"/>
                                  </p:stCondLst>
                                  <p:childTnLst>
                                    <p:animEffect transition="out" filter="fade">
                                      <p:cBhvr>
                                        <p:cTn id="117" dur="500" tmFilter="0, 0; .2, .5; .8, .5; 1, 0"/>
                                        <p:tgtEl>
                                          <p:spTgt spid="12"/>
                                        </p:tgtEl>
                                      </p:cBhvr>
                                    </p:animEffect>
                                    <p:animScale>
                                      <p:cBhvr>
                                        <p:cTn id="118" dur="250" autoRev="1" fill="hold"/>
                                        <p:tgtEl>
                                          <p:spTgt spid="12"/>
                                        </p:tgtEl>
                                      </p:cBhvr>
                                      <p:by x="105000" y="105000"/>
                                    </p:animScale>
                                  </p:childTnLst>
                                </p:cTn>
                              </p:par>
                              <p:par>
                                <p:cTn id="119" presetID="26" presetClass="emph" presetSubtype="0" fill="hold" grpId="0" nodeType="withEffect">
                                  <p:stCondLst>
                                    <p:cond delay="0"/>
                                  </p:stCondLst>
                                  <p:childTnLst>
                                    <p:animEffect transition="out" filter="fade">
                                      <p:cBhvr>
                                        <p:cTn id="120" dur="500" tmFilter="0, 0; .2, .5; .8, .5; 1, 0"/>
                                        <p:tgtEl>
                                          <p:spTgt spid="32"/>
                                        </p:tgtEl>
                                      </p:cBhvr>
                                    </p:animEffect>
                                    <p:animScale>
                                      <p:cBhvr>
                                        <p:cTn id="121" dur="250" autoRev="1" fill="hold"/>
                                        <p:tgtEl>
                                          <p:spTgt spid="32"/>
                                        </p:tgtEl>
                                      </p:cBhvr>
                                      <p:by x="105000" y="105000"/>
                                    </p:animScale>
                                  </p:childTnLst>
                                </p:cTn>
                              </p:par>
                            </p:childTnLst>
                          </p:cTn>
                        </p:par>
                      </p:childTnLst>
                    </p:cTn>
                  </p:par>
                </p:childTnLst>
              </p:cTn>
              <p:nextCondLst>
                <p:cond evt="onClick" delay="0">
                  <p:tgtEl>
                    <p:spTgt spid="32"/>
                  </p:tgtEl>
                </p:cond>
              </p:nextCondLst>
            </p:seq>
            <p:seq concurrent="1" nextAc="seek">
              <p:cTn id="122" restart="whenNotActive" fill="hold" evtFilter="cancelBubble" nodeType="interactiveSeq">
                <p:stCondLst>
                  <p:cond evt="onClick" delay="0">
                    <p:tgtEl>
                      <p:spTgt spid="37"/>
                    </p:tgtEl>
                  </p:cond>
                </p:stCondLst>
                <p:endSync evt="end" delay="0">
                  <p:rtn val="all"/>
                </p:endSync>
                <p:childTnLst>
                  <p:par>
                    <p:cTn id="123" fill="hold">
                      <p:stCondLst>
                        <p:cond delay="0"/>
                      </p:stCondLst>
                      <p:childTnLst>
                        <p:par>
                          <p:cTn id="124" fill="hold">
                            <p:stCondLst>
                              <p:cond delay="0"/>
                            </p:stCondLst>
                            <p:childTnLst>
                              <p:par>
                                <p:cTn id="125" presetID="26" presetClass="emph" presetSubtype="0" fill="hold" nodeType="clickEffect">
                                  <p:stCondLst>
                                    <p:cond delay="0"/>
                                  </p:stCondLst>
                                  <p:childTnLst>
                                    <p:animEffect transition="out" filter="fade">
                                      <p:cBhvr>
                                        <p:cTn id="126" dur="500" tmFilter="0, 0; .2, .5; .8, .5; 1, 0"/>
                                        <p:tgtEl>
                                          <p:spTgt spid="35"/>
                                        </p:tgtEl>
                                      </p:cBhvr>
                                    </p:animEffect>
                                    <p:animScale>
                                      <p:cBhvr>
                                        <p:cTn id="127" dur="250" autoRev="1" fill="hold"/>
                                        <p:tgtEl>
                                          <p:spTgt spid="35"/>
                                        </p:tgtEl>
                                      </p:cBhvr>
                                      <p:by x="105000" y="105000"/>
                                    </p:animScale>
                                  </p:childTnLst>
                                </p:cTn>
                              </p:par>
                              <p:par>
                                <p:cTn id="128" presetID="26" presetClass="emph" presetSubtype="0" fill="hold" grpId="0" nodeType="withEffect">
                                  <p:stCondLst>
                                    <p:cond delay="0"/>
                                  </p:stCondLst>
                                  <p:childTnLst>
                                    <p:animEffect transition="out" filter="fade">
                                      <p:cBhvr>
                                        <p:cTn id="129" dur="500" tmFilter="0, 0; .2, .5; .8, .5; 1, 0"/>
                                        <p:tgtEl>
                                          <p:spTgt spid="37"/>
                                        </p:tgtEl>
                                      </p:cBhvr>
                                    </p:animEffect>
                                    <p:animScale>
                                      <p:cBhvr>
                                        <p:cTn id="130" dur="250" autoRev="1" fill="hold"/>
                                        <p:tgtEl>
                                          <p:spTgt spid="37"/>
                                        </p:tgtEl>
                                      </p:cBhvr>
                                      <p:by x="105000" y="105000"/>
                                    </p:animScale>
                                  </p:childTnLst>
                                </p:cTn>
                              </p:par>
                            </p:childTnLst>
                          </p:cTn>
                        </p:par>
                      </p:childTnLst>
                    </p:cTn>
                  </p:par>
                </p:childTnLst>
              </p:cTn>
              <p:nextCondLst>
                <p:cond evt="onClick" delay="0">
                  <p:tgtEl>
                    <p:spTgt spid="37"/>
                  </p:tgtEl>
                </p:cond>
              </p:nextCondLst>
            </p:seq>
            <p:seq concurrent="1" nextAc="seek">
              <p:cTn id="131" restart="whenNotActive" fill="hold" evtFilter="cancelBubble" nodeType="interactiveSeq">
                <p:stCondLst>
                  <p:cond evt="onClick" delay="0">
                    <p:tgtEl>
                      <p:spTgt spid="45"/>
                    </p:tgtEl>
                  </p:cond>
                </p:stCondLst>
                <p:endSync evt="end" delay="0">
                  <p:rtn val="all"/>
                </p:endSync>
                <p:childTnLst>
                  <p:par>
                    <p:cTn id="132" fill="hold">
                      <p:stCondLst>
                        <p:cond delay="0"/>
                      </p:stCondLst>
                      <p:childTnLst>
                        <p:par>
                          <p:cTn id="133" fill="hold">
                            <p:stCondLst>
                              <p:cond delay="0"/>
                            </p:stCondLst>
                            <p:childTnLst>
                              <p:par>
                                <p:cTn id="134" presetID="31" presetClass="exit" presetSubtype="0" fill="hold" nodeType="clickEffect">
                                  <p:stCondLst>
                                    <p:cond delay="0"/>
                                  </p:stCondLst>
                                  <p:childTnLst>
                                    <p:anim calcmode="lin" valueType="num">
                                      <p:cBhvr>
                                        <p:cTn id="135" dur="1000"/>
                                        <p:tgtEl>
                                          <p:spTgt spid="43"/>
                                        </p:tgtEl>
                                        <p:attrNameLst>
                                          <p:attrName>ppt_w</p:attrName>
                                        </p:attrNameLst>
                                      </p:cBhvr>
                                      <p:tavLst>
                                        <p:tav tm="0">
                                          <p:val>
                                            <p:strVal val="ppt_w"/>
                                          </p:val>
                                        </p:tav>
                                        <p:tav tm="100000">
                                          <p:val>
                                            <p:fltVal val="0"/>
                                          </p:val>
                                        </p:tav>
                                      </p:tavLst>
                                    </p:anim>
                                    <p:anim calcmode="lin" valueType="num">
                                      <p:cBhvr>
                                        <p:cTn id="136" dur="1000"/>
                                        <p:tgtEl>
                                          <p:spTgt spid="43"/>
                                        </p:tgtEl>
                                        <p:attrNameLst>
                                          <p:attrName>ppt_h</p:attrName>
                                        </p:attrNameLst>
                                      </p:cBhvr>
                                      <p:tavLst>
                                        <p:tav tm="0">
                                          <p:val>
                                            <p:strVal val="ppt_h"/>
                                          </p:val>
                                        </p:tav>
                                        <p:tav tm="100000">
                                          <p:val>
                                            <p:fltVal val="0"/>
                                          </p:val>
                                        </p:tav>
                                      </p:tavLst>
                                    </p:anim>
                                    <p:anim calcmode="lin" valueType="num">
                                      <p:cBhvr>
                                        <p:cTn id="137" dur="1000"/>
                                        <p:tgtEl>
                                          <p:spTgt spid="43"/>
                                        </p:tgtEl>
                                        <p:attrNameLst>
                                          <p:attrName>style.rotation</p:attrName>
                                        </p:attrNameLst>
                                      </p:cBhvr>
                                      <p:tavLst>
                                        <p:tav tm="0">
                                          <p:val>
                                            <p:fltVal val="0"/>
                                          </p:val>
                                        </p:tav>
                                        <p:tav tm="100000">
                                          <p:val>
                                            <p:fltVal val="90"/>
                                          </p:val>
                                        </p:tav>
                                      </p:tavLst>
                                    </p:anim>
                                    <p:animEffect transition="out" filter="fade">
                                      <p:cBhvr>
                                        <p:cTn id="138" dur="1000"/>
                                        <p:tgtEl>
                                          <p:spTgt spid="43"/>
                                        </p:tgtEl>
                                      </p:cBhvr>
                                    </p:animEffect>
                                    <p:set>
                                      <p:cBhvr>
                                        <p:cTn id="139" dur="1" fill="hold">
                                          <p:stCondLst>
                                            <p:cond delay="999"/>
                                          </p:stCondLst>
                                        </p:cTn>
                                        <p:tgtEl>
                                          <p:spTgt spid="43"/>
                                        </p:tgtEl>
                                        <p:attrNameLst>
                                          <p:attrName>style.visibility</p:attrName>
                                        </p:attrNameLst>
                                      </p:cBhvr>
                                      <p:to>
                                        <p:strVal val="hidden"/>
                                      </p:to>
                                    </p:set>
                                  </p:childTnLst>
                                </p:cTn>
                              </p:par>
                              <p:par>
                                <p:cTn id="140" presetID="31" presetClass="exit" presetSubtype="0" fill="hold" grpId="0" nodeType="withEffect">
                                  <p:stCondLst>
                                    <p:cond delay="0"/>
                                  </p:stCondLst>
                                  <p:childTnLst>
                                    <p:anim calcmode="lin" valueType="num">
                                      <p:cBhvr>
                                        <p:cTn id="141" dur="1000"/>
                                        <p:tgtEl>
                                          <p:spTgt spid="45"/>
                                        </p:tgtEl>
                                        <p:attrNameLst>
                                          <p:attrName>ppt_w</p:attrName>
                                        </p:attrNameLst>
                                      </p:cBhvr>
                                      <p:tavLst>
                                        <p:tav tm="0">
                                          <p:val>
                                            <p:strVal val="ppt_w"/>
                                          </p:val>
                                        </p:tav>
                                        <p:tav tm="100000">
                                          <p:val>
                                            <p:fltVal val="0"/>
                                          </p:val>
                                        </p:tav>
                                      </p:tavLst>
                                    </p:anim>
                                    <p:anim calcmode="lin" valueType="num">
                                      <p:cBhvr>
                                        <p:cTn id="142" dur="1000"/>
                                        <p:tgtEl>
                                          <p:spTgt spid="45"/>
                                        </p:tgtEl>
                                        <p:attrNameLst>
                                          <p:attrName>ppt_h</p:attrName>
                                        </p:attrNameLst>
                                      </p:cBhvr>
                                      <p:tavLst>
                                        <p:tav tm="0">
                                          <p:val>
                                            <p:strVal val="ppt_h"/>
                                          </p:val>
                                        </p:tav>
                                        <p:tav tm="100000">
                                          <p:val>
                                            <p:fltVal val="0"/>
                                          </p:val>
                                        </p:tav>
                                      </p:tavLst>
                                    </p:anim>
                                    <p:anim calcmode="lin" valueType="num">
                                      <p:cBhvr>
                                        <p:cTn id="143" dur="1000"/>
                                        <p:tgtEl>
                                          <p:spTgt spid="45"/>
                                        </p:tgtEl>
                                        <p:attrNameLst>
                                          <p:attrName>style.rotation</p:attrName>
                                        </p:attrNameLst>
                                      </p:cBhvr>
                                      <p:tavLst>
                                        <p:tav tm="0">
                                          <p:val>
                                            <p:fltVal val="0"/>
                                          </p:val>
                                        </p:tav>
                                        <p:tav tm="100000">
                                          <p:val>
                                            <p:fltVal val="90"/>
                                          </p:val>
                                        </p:tav>
                                      </p:tavLst>
                                    </p:anim>
                                    <p:animEffect transition="out" filter="fade">
                                      <p:cBhvr>
                                        <p:cTn id="144" dur="1000"/>
                                        <p:tgtEl>
                                          <p:spTgt spid="45"/>
                                        </p:tgtEl>
                                      </p:cBhvr>
                                    </p:animEffect>
                                    <p:set>
                                      <p:cBhvr>
                                        <p:cTn id="145" dur="1" fill="hold">
                                          <p:stCondLst>
                                            <p:cond delay="9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childTnLst>
        </p:cTn>
      </p:par>
    </p:tnLst>
    <p:bldLst>
      <p:bldP spid="24" grpId="0"/>
      <p:bldP spid="25" grpId="0"/>
      <p:bldP spid="26" grpId="0"/>
      <p:bldP spid="27" grpId="0"/>
      <p:bldP spid="28" grpId="0"/>
      <p:bldP spid="29" grpId="0"/>
      <p:bldP spid="30" grpId="0"/>
      <p:bldP spid="31" grpId="0"/>
      <p:bldP spid="33" grpId="0"/>
      <p:bldP spid="37" grpId="0"/>
      <p:bldP spid="32" grpId="0"/>
      <p:bldP spid="4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424C169-A29A-4288-8E69-649E57B8534B}"/>
              </a:ext>
            </a:extLst>
          </p:cNvPr>
          <p:cNvSpPr/>
          <p:nvPr/>
        </p:nvSpPr>
        <p:spPr>
          <a:xfrm>
            <a:off x="325273" y="4907092"/>
            <a:ext cx="3094542" cy="636373"/>
          </a:xfrm>
          <a:prstGeom prst="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1977081"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a:solidFill>
                  <a:schemeClr val="bg1"/>
                </a:solidFill>
              </a:rPr>
              <a:t>Was?!</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527059" y="247046"/>
            <a:ext cx="243026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599CCD53-EE53-564E-8B2C-B5308539C8EB}"/>
              </a:ext>
            </a:extLst>
          </p:cNvPr>
          <p:cNvSpPr txBox="1"/>
          <p:nvPr/>
        </p:nvSpPr>
        <p:spPr>
          <a:xfrm>
            <a:off x="180000" y="1296000"/>
            <a:ext cx="1039523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Partnerarbeit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6" name="Picture 5" descr="Icon&#10;&#10;Description automatically generated">
            <a:extLst>
              <a:ext uri="{FF2B5EF4-FFF2-40B4-BE49-F238E27FC236}">
                <a16:creationId xmlns:a16="http://schemas.microsoft.com/office/drawing/2014/main" id="{6E92933C-2DF7-4C72-B60D-3828EF6C4F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79125" y="3976974"/>
            <a:ext cx="3463183" cy="2288062"/>
          </a:xfrm>
          <a:prstGeom prst="rect">
            <a:avLst/>
          </a:prstGeom>
        </p:spPr>
      </p:pic>
      <p:sp>
        <p:nvSpPr>
          <p:cNvPr id="8" name="TextBox 7">
            <a:extLst>
              <a:ext uri="{FF2B5EF4-FFF2-40B4-BE49-F238E27FC236}">
                <a16:creationId xmlns:a16="http://schemas.microsoft.com/office/drawing/2014/main" id="{D122DBBF-2D0F-426B-902E-532917F35489}"/>
              </a:ext>
            </a:extLst>
          </p:cNvPr>
          <p:cNvSpPr txBox="1"/>
          <p:nvPr/>
        </p:nvSpPr>
        <p:spPr>
          <a:xfrm>
            <a:off x="180000" y="1693341"/>
            <a:ext cx="1158363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4472C4">
                    <a:lumMod val="50000"/>
                  </a:srgbClr>
                </a:solidFill>
                <a:latin typeface="Century Gothic" panose="020F0302020204030204"/>
              </a:rPr>
              <a:t>Person A </a:t>
            </a:r>
            <a:r>
              <a:rPr lang="en-GB" sz="2000" dirty="0" err="1">
                <a:solidFill>
                  <a:srgbClr val="4472C4">
                    <a:lumMod val="50000"/>
                  </a:srgbClr>
                </a:solidFill>
                <a:latin typeface="Century Gothic" panose="020F0302020204030204"/>
              </a:rPr>
              <a:t>sagt</a:t>
            </a:r>
            <a:r>
              <a:rPr lang="en-GB" sz="2000" dirty="0">
                <a:solidFill>
                  <a:srgbClr val="4472C4">
                    <a:lumMod val="50000"/>
                  </a:srgbClr>
                </a:solidFill>
                <a:latin typeface="Century Gothic" panose="020F0302020204030204"/>
              </a:rPr>
              <a:t> den </a:t>
            </a:r>
            <a:r>
              <a:rPr lang="en-GB" sz="2000" dirty="0" err="1">
                <a:solidFill>
                  <a:srgbClr val="4472C4">
                    <a:lumMod val="50000"/>
                  </a:srgbClr>
                </a:solidFill>
                <a:latin typeface="Century Gothic" panose="020F0302020204030204"/>
              </a:rPr>
              <a:t>Satz</a:t>
            </a:r>
            <a:r>
              <a:rPr lang="en-GB" sz="2000" dirty="0">
                <a:solidFill>
                  <a:srgbClr val="4472C4">
                    <a:lumMod val="50000"/>
                  </a:srgbClr>
                </a:solidFill>
                <a:latin typeface="Century Gothic" panose="020F0302020204030204"/>
              </a:rPr>
              <a:t>.</a:t>
            </a:r>
            <a:br>
              <a:rPr kumimoji="0" lang="en-GB" sz="20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0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 B</a:t>
            </a:r>
            <a:r>
              <a:rPr lang="en-GB" sz="2000" dirty="0">
                <a:solidFill>
                  <a:srgbClr val="4472C4">
                    <a:lumMod val="50000"/>
                  </a:srgbClr>
                </a:solidFill>
                <a:latin typeface="Century Gothic" panose="020F0302020204030204"/>
              </a:rPr>
              <a:t> </a:t>
            </a:r>
            <a:r>
              <a:rPr lang="en-GB" sz="2000" dirty="0" err="1">
                <a:solidFill>
                  <a:srgbClr val="4472C4">
                    <a:lumMod val="50000"/>
                  </a:srgbClr>
                </a:solidFill>
                <a:latin typeface="Century Gothic" panose="020F0302020204030204"/>
              </a:rPr>
              <a:t>hört</a:t>
            </a:r>
            <a:r>
              <a:rPr lang="en-GB" sz="2000" dirty="0">
                <a:solidFill>
                  <a:srgbClr val="4472C4">
                    <a:lumMod val="50000"/>
                  </a:srgbClr>
                </a:solidFill>
                <a:latin typeface="Century Gothic" panose="020F0302020204030204"/>
              </a:rPr>
              <a:t> </a:t>
            </a:r>
            <a:r>
              <a:rPr lang="en-GB" sz="2000" dirty="0" err="1">
                <a:solidFill>
                  <a:srgbClr val="4472C4">
                    <a:lumMod val="50000"/>
                  </a:srgbClr>
                </a:solidFill>
                <a:latin typeface="Century Gothic" panose="020F0302020204030204"/>
              </a:rPr>
              <a:t>zu</a:t>
            </a:r>
            <a:r>
              <a:rPr lang="en-GB" sz="2000" dirty="0">
                <a:solidFill>
                  <a:srgbClr val="4472C4">
                    <a:lumMod val="50000"/>
                  </a:srgbClr>
                </a:solidFill>
                <a:latin typeface="Century Gothic" panose="020F0302020204030204"/>
              </a:rPr>
              <a:t>. Was war das? </a:t>
            </a:r>
            <a:r>
              <a:rPr lang="en-GB" sz="2000" dirty="0" err="1">
                <a:solidFill>
                  <a:srgbClr val="4472C4">
                    <a:lumMod val="50000"/>
                  </a:srgbClr>
                </a:solidFill>
                <a:latin typeface="Century Gothic" panose="020F0302020204030204"/>
              </a:rPr>
              <a:t>Objekt</a:t>
            </a:r>
            <a:r>
              <a:rPr lang="en-GB" sz="2000" dirty="0">
                <a:solidFill>
                  <a:srgbClr val="4472C4">
                    <a:lumMod val="50000"/>
                  </a:srgbClr>
                </a:solidFill>
                <a:latin typeface="Century Gothic" panose="020F0302020204030204"/>
              </a:rPr>
              <a:t> 1 </a:t>
            </a:r>
            <a:r>
              <a:rPr lang="en-GB" sz="2000" dirty="0" err="1">
                <a:solidFill>
                  <a:srgbClr val="4472C4">
                    <a:lumMod val="50000"/>
                  </a:srgbClr>
                </a:solidFill>
                <a:latin typeface="Century Gothic" panose="020F0302020204030204"/>
              </a:rPr>
              <a:t>oder</a:t>
            </a:r>
            <a:r>
              <a:rPr lang="en-GB" sz="2000" dirty="0">
                <a:solidFill>
                  <a:srgbClr val="4472C4">
                    <a:lumMod val="50000"/>
                  </a:srgbClr>
                </a:solidFill>
                <a:latin typeface="Century Gothic" panose="020F0302020204030204"/>
              </a:rPr>
              <a:t> 2? Und auf </a:t>
            </a:r>
            <a:r>
              <a:rPr lang="en-GB" sz="2000" dirty="0" err="1">
                <a:solidFill>
                  <a:srgbClr val="4472C4">
                    <a:lumMod val="50000"/>
                  </a:srgbClr>
                </a:solidFill>
                <a:latin typeface="Century Gothic" panose="020F0302020204030204"/>
              </a:rPr>
              <a:t>Englisch</a:t>
            </a:r>
            <a:r>
              <a:rPr lang="en-GB" sz="2000" dirty="0">
                <a:solidFill>
                  <a:srgbClr val="4472C4">
                    <a:lumMod val="50000"/>
                  </a:srgbClr>
                </a:solidFill>
                <a:latin typeface="Century Gothic" panose="020F0302020204030204"/>
              </a:rPr>
              <a:t>?</a:t>
            </a:r>
            <a:r>
              <a:rPr kumimoji="0" lang="en-GB" sz="20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9" name="TextBox 8">
            <a:extLst>
              <a:ext uri="{FF2B5EF4-FFF2-40B4-BE49-F238E27FC236}">
                <a16:creationId xmlns:a16="http://schemas.microsoft.com/office/drawing/2014/main" id="{0F6454FE-E4A2-43B2-8FEC-2DD44B78C77F}"/>
              </a:ext>
            </a:extLst>
          </p:cNvPr>
          <p:cNvSpPr txBox="1"/>
          <p:nvPr/>
        </p:nvSpPr>
        <p:spPr>
          <a:xfrm>
            <a:off x="448840" y="5006211"/>
            <a:ext cx="284740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rgbClr val="4472C4">
                    <a:lumMod val="50000"/>
                  </a:srgbClr>
                </a:solidFill>
                <a:latin typeface="Century Gothic" panose="020F0302020204030204"/>
              </a:rPr>
              <a:t>Ichhabesiegegessen</a:t>
            </a:r>
            <a:r>
              <a:rPr lang="en-GB" sz="2000" dirty="0">
                <a:solidFill>
                  <a:srgbClr val="4472C4">
                    <a:lumMod val="50000"/>
                  </a:srgbClr>
                </a:solidFill>
                <a:latin typeface="Century Gothic" panose="020F0302020204030204"/>
              </a:rPr>
              <a:t>.</a:t>
            </a:r>
            <a:endParaRPr kumimoji="0" lang="en-GB" sz="20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 name="TextBox 9">
            <a:extLst>
              <a:ext uri="{FF2B5EF4-FFF2-40B4-BE49-F238E27FC236}">
                <a16:creationId xmlns:a16="http://schemas.microsoft.com/office/drawing/2014/main" id="{EF2260D1-9AD7-4DBA-80A5-55470FB376A7}"/>
              </a:ext>
            </a:extLst>
          </p:cNvPr>
          <p:cNvSpPr txBox="1"/>
          <p:nvPr/>
        </p:nvSpPr>
        <p:spPr>
          <a:xfrm>
            <a:off x="180000" y="2889566"/>
            <a:ext cx="1039523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Beispiel</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1" name="Speech Bubble: Rectangle with Corners Rounded 10">
            <a:extLst>
              <a:ext uri="{FF2B5EF4-FFF2-40B4-BE49-F238E27FC236}">
                <a16:creationId xmlns:a16="http://schemas.microsoft.com/office/drawing/2014/main" id="{E4AFF530-B65B-4A72-93AC-AD62CB35DBF7}"/>
              </a:ext>
            </a:extLst>
          </p:cNvPr>
          <p:cNvSpPr/>
          <p:nvPr/>
        </p:nvSpPr>
        <p:spPr>
          <a:xfrm>
            <a:off x="1977081" y="3297428"/>
            <a:ext cx="2430376" cy="1014017"/>
          </a:xfrm>
          <a:prstGeom prst="wedgeRoundRectCallout">
            <a:avLst>
              <a:gd name="adj1" fmla="val 48095"/>
              <a:gd name="adj2" fmla="val 96234"/>
              <a:gd name="adj3" fmla="val 16667"/>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bg1"/>
                </a:solidFill>
              </a:rPr>
              <a:t>Ich </a:t>
            </a:r>
            <a:r>
              <a:rPr lang="en-GB" sz="2400" dirty="0" err="1">
                <a:solidFill>
                  <a:schemeClr val="bg1"/>
                </a:solidFill>
              </a:rPr>
              <a:t>habe</a:t>
            </a:r>
            <a:r>
              <a:rPr lang="en-GB" sz="2400" dirty="0">
                <a:solidFill>
                  <a:schemeClr val="bg1"/>
                </a:solidFill>
              </a:rPr>
              <a:t> </a:t>
            </a:r>
            <a:r>
              <a:rPr lang="en-GB" sz="2400" dirty="0" err="1">
                <a:solidFill>
                  <a:schemeClr val="bg1"/>
                </a:solidFill>
              </a:rPr>
              <a:t>sie</a:t>
            </a:r>
            <a:r>
              <a:rPr lang="en-GB" sz="2400" dirty="0">
                <a:solidFill>
                  <a:schemeClr val="bg1"/>
                </a:solidFill>
              </a:rPr>
              <a:t> </a:t>
            </a:r>
            <a:r>
              <a:rPr lang="en-GB" sz="2400" dirty="0" err="1">
                <a:solidFill>
                  <a:schemeClr val="bg1"/>
                </a:solidFill>
              </a:rPr>
              <a:t>gegessen</a:t>
            </a:r>
            <a:r>
              <a:rPr lang="en-GB" sz="2400" dirty="0">
                <a:solidFill>
                  <a:schemeClr val="bg1"/>
                </a:solidFill>
              </a:rPr>
              <a:t>.</a:t>
            </a:r>
            <a:endParaRPr lang="en-GB" sz="2800" dirty="0">
              <a:solidFill>
                <a:schemeClr val="bg1"/>
              </a:solidFill>
            </a:endParaRPr>
          </a:p>
        </p:txBody>
      </p:sp>
      <p:sp>
        <p:nvSpPr>
          <p:cNvPr id="12" name="TextBox 11">
            <a:extLst>
              <a:ext uri="{FF2B5EF4-FFF2-40B4-BE49-F238E27FC236}">
                <a16:creationId xmlns:a16="http://schemas.microsoft.com/office/drawing/2014/main" id="{8B9DB0CB-93F8-41D4-81D6-F8EBD13F0E84}"/>
              </a:ext>
            </a:extLst>
          </p:cNvPr>
          <p:cNvSpPr txBox="1"/>
          <p:nvPr/>
        </p:nvSpPr>
        <p:spPr>
          <a:xfrm>
            <a:off x="255131" y="4410564"/>
            <a:ext cx="1039523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 A</a:t>
            </a:r>
          </a:p>
        </p:txBody>
      </p:sp>
      <p:graphicFrame>
        <p:nvGraphicFramePr>
          <p:cNvPr id="13" name="Table 13">
            <a:extLst>
              <a:ext uri="{FF2B5EF4-FFF2-40B4-BE49-F238E27FC236}">
                <a16:creationId xmlns:a16="http://schemas.microsoft.com/office/drawing/2014/main" id="{031BADE8-AF64-44FF-8F1E-401FAA17421A}"/>
              </a:ext>
            </a:extLst>
          </p:cNvPr>
          <p:cNvGraphicFramePr>
            <a:graphicFrameLocks noGrp="1"/>
          </p:cNvGraphicFramePr>
          <p:nvPr>
            <p:extLst>
              <p:ext uri="{D42A27DB-BD31-4B8C-83A1-F6EECF244321}">
                <p14:modId xmlns:p14="http://schemas.microsoft.com/office/powerpoint/2010/main" val="611823875"/>
              </p:ext>
            </p:extLst>
          </p:nvPr>
        </p:nvGraphicFramePr>
        <p:xfrm>
          <a:off x="5214552" y="2611554"/>
          <a:ext cx="6797448" cy="1342601"/>
        </p:xfrm>
        <a:graphic>
          <a:graphicData uri="http://schemas.openxmlformats.org/drawingml/2006/table">
            <a:tbl>
              <a:tblPr firstRow="1" bandRow="1">
                <a:tableStyleId>{5940675A-B579-460E-94D1-54222C63F5DA}</a:tableStyleId>
              </a:tblPr>
              <a:tblGrid>
                <a:gridCol w="2265816">
                  <a:extLst>
                    <a:ext uri="{9D8B030D-6E8A-4147-A177-3AD203B41FA5}">
                      <a16:colId xmlns:a16="http://schemas.microsoft.com/office/drawing/2014/main" val="298386979"/>
                    </a:ext>
                  </a:extLst>
                </a:gridCol>
                <a:gridCol w="2265816">
                  <a:extLst>
                    <a:ext uri="{9D8B030D-6E8A-4147-A177-3AD203B41FA5}">
                      <a16:colId xmlns:a16="http://schemas.microsoft.com/office/drawing/2014/main" val="1321865862"/>
                    </a:ext>
                  </a:extLst>
                </a:gridCol>
                <a:gridCol w="2265816">
                  <a:extLst>
                    <a:ext uri="{9D8B030D-6E8A-4147-A177-3AD203B41FA5}">
                      <a16:colId xmlns:a16="http://schemas.microsoft.com/office/drawing/2014/main" val="3755651129"/>
                    </a:ext>
                  </a:extLst>
                </a:gridCol>
              </a:tblGrid>
              <a:tr h="489992">
                <a:tc>
                  <a:txBody>
                    <a:bodyPr/>
                    <a:lstStyle/>
                    <a:p>
                      <a:pPr algn="ctr"/>
                      <a:r>
                        <a:rPr lang="en-GB" dirty="0" err="1">
                          <a:solidFill>
                            <a:srgbClr val="115076"/>
                          </a:solidFill>
                        </a:rPr>
                        <a:t>Objekt</a:t>
                      </a:r>
                      <a:r>
                        <a:rPr lang="en-GB" dirty="0">
                          <a:solidFill>
                            <a:srgbClr val="115076"/>
                          </a:solidFill>
                        </a:rPr>
                        <a:t> 1</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dirty="0" err="1">
                          <a:solidFill>
                            <a:srgbClr val="115076"/>
                          </a:solidFill>
                        </a:rPr>
                        <a:t>Objekt</a:t>
                      </a:r>
                      <a:r>
                        <a:rPr lang="en-GB" dirty="0">
                          <a:solidFill>
                            <a:srgbClr val="115076"/>
                          </a:solidFill>
                        </a:rPr>
                        <a:t> 2</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dirty="0" err="1">
                          <a:solidFill>
                            <a:srgbClr val="115076"/>
                          </a:solidFill>
                        </a:rPr>
                        <a:t>Englisch</a:t>
                      </a:r>
                      <a:endParaRPr lang="en-GB"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459592002"/>
                  </a:ext>
                </a:extLst>
              </a:tr>
              <a:tr h="852609">
                <a:tc>
                  <a:txBody>
                    <a:bodyPr/>
                    <a:lstStyle/>
                    <a:p>
                      <a:pPr algn="ctr"/>
                      <a:r>
                        <a:rPr lang="en-GB" sz="2000" dirty="0">
                          <a:solidFill>
                            <a:srgbClr val="115076"/>
                          </a:solidFill>
                        </a:rPr>
                        <a:t>das Steak</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000" dirty="0">
                          <a:solidFill>
                            <a:srgbClr val="115076"/>
                          </a:solidFill>
                        </a:rPr>
                        <a:t>die </a:t>
                      </a:r>
                      <a:r>
                        <a:rPr lang="en-GB" sz="2000" dirty="0" err="1">
                          <a:solidFill>
                            <a:srgbClr val="115076"/>
                          </a:solidFill>
                        </a:rPr>
                        <a:t>Kakerlake</a:t>
                      </a:r>
                      <a:endParaRPr lang="en-GB" sz="2000" dirty="0">
                        <a:solidFill>
                          <a:srgbClr val="115076"/>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dirty="0">
                          <a:solidFill>
                            <a:srgbClr val="115076"/>
                          </a:solidFill>
                        </a:rPr>
                        <a:t>ate the cockroach!</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480410280"/>
                  </a:ext>
                </a:extLst>
              </a:tr>
            </a:tbl>
          </a:graphicData>
        </a:graphic>
      </p:graphicFrame>
      <p:sp>
        <p:nvSpPr>
          <p:cNvPr id="15" name="TextBox 14">
            <a:extLst>
              <a:ext uri="{FF2B5EF4-FFF2-40B4-BE49-F238E27FC236}">
                <a16:creationId xmlns:a16="http://schemas.microsoft.com/office/drawing/2014/main" id="{DCC329AE-5A29-423D-9A87-D92D39315E23}"/>
              </a:ext>
            </a:extLst>
          </p:cNvPr>
          <p:cNvSpPr txBox="1"/>
          <p:nvPr/>
        </p:nvSpPr>
        <p:spPr>
          <a:xfrm>
            <a:off x="7772159" y="4410563"/>
            <a:ext cx="423984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 B</a:t>
            </a:r>
          </a:p>
        </p:txBody>
      </p:sp>
      <p:pic>
        <p:nvPicPr>
          <p:cNvPr id="16" name="Picture 10">
            <a:extLst>
              <a:ext uri="{FF2B5EF4-FFF2-40B4-BE49-F238E27FC236}">
                <a16:creationId xmlns:a16="http://schemas.microsoft.com/office/drawing/2014/main" id="{E264FF3B-8168-438C-8CB0-932823416DE6}"/>
              </a:ext>
            </a:extLst>
          </p:cNvPr>
          <p:cNvPicPr>
            <a:picLocks noChangeAspect="1" noChangeArrowheads="1"/>
          </p:cNvPicPr>
          <p:nvPr/>
        </p:nvPicPr>
        <p:blipFill>
          <a:blip r:embed="rId6" cstate="print">
            <a:clrChange>
              <a:clrFrom>
                <a:srgbClr val="FCFDFB"/>
              </a:clrFrom>
              <a:clrTo>
                <a:srgbClr val="FCFDFB">
                  <a:alpha val="0"/>
                </a:srgbClr>
              </a:clrTo>
            </a:clrChange>
            <a:extLst>
              <a:ext uri="{28A0092B-C50C-407E-A947-70E740481C1C}">
                <a14:useLocalDpi xmlns:a14="http://schemas.microsoft.com/office/drawing/2010/main" val="0"/>
              </a:ext>
            </a:extLst>
          </a:blip>
          <a:srcRect/>
          <a:stretch>
            <a:fillRect/>
          </a:stretch>
        </p:blipFill>
        <p:spPr bwMode="auto">
          <a:xfrm>
            <a:off x="8400825" y="3452453"/>
            <a:ext cx="64804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descr="A picture containing spectacles&#10;&#10;Description automatically generated">
            <a:extLst>
              <a:ext uri="{FF2B5EF4-FFF2-40B4-BE49-F238E27FC236}">
                <a16:creationId xmlns:a16="http://schemas.microsoft.com/office/drawing/2014/main" id="{200DDA2A-D816-4926-9E56-BA285900CBD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82224" y="3401009"/>
            <a:ext cx="1099337" cy="564555"/>
          </a:xfrm>
          <a:prstGeom prst="rect">
            <a:avLst/>
          </a:prstGeom>
        </p:spPr>
      </p:pic>
      <p:sp>
        <p:nvSpPr>
          <p:cNvPr id="18" name="Speech Bubble: Rectangle with Corners Rounded 17">
            <a:extLst>
              <a:ext uri="{FF2B5EF4-FFF2-40B4-BE49-F238E27FC236}">
                <a16:creationId xmlns:a16="http://schemas.microsoft.com/office/drawing/2014/main" id="{CC135A88-4BAA-4877-A5EC-BCFE795EB8FD}"/>
              </a:ext>
            </a:extLst>
          </p:cNvPr>
          <p:cNvSpPr/>
          <p:nvPr/>
        </p:nvSpPr>
        <p:spPr>
          <a:xfrm>
            <a:off x="7831149" y="5044619"/>
            <a:ext cx="2430376" cy="1014017"/>
          </a:xfrm>
          <a:prstGeom prst="wedgeRoundRectCallout">
            <a:avLst>
              <a:gd name="adj1" fmla="val -64268"/>
              <a:gd name="adj2" fmla="val -23188"/>
              <a:gd name="adj3" fmla="val 16667"/>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bg1"/>
                </a:solidFill>
              </a:rPr>
              <a:t>You ate the cockroach!</a:t>
            </a:r>
            <a:endParaRPr lang="en-GB" sz="2800" dirty="0">
              <a:solidFill>
                <a:schemeClr val="bg1"/>
              </a:solidFill>
            </a:endParaRPr>
          </a:p>
        </p:txBody>
      </p:sp>
      <p:cxnSp>
        <p:nvCxnSpPr>
          <p:cNvPr id="20" name="Straight Connector 19">
            <a:extLst>
              <a:ext uri="{FF2B5EF4-FFF2-40B4-BE49-F238E27FC236}">
                <a16:creationId xmlns:a16="http://schemas.microsoft.com/office/drawing/2014/main" id="{9631AD41-9290-486D-AA5C-99BCF480D8BB}"/>
              </a:ext>
            </a:extLst>
          </p:cNvPr>
          <p:cNvCxnSpPr>
            <a:cxnSpLocks/>
          </p:cNvCxnSpPr>
          <p:nvPr/>
        </p:nvCxnSpPr>
        <p:spPr>
          <a:xfrm>
            <a:off x="911267" y="5037061"/>
            <a:ext cx="0" cy="369260"/>
          </a:xfrm>
          <a:prstGeom prst="line">
            <a:avLst/>
          </a:prstGeom>
          <a:ln w="28575">
            <a:solidFill>
              <a:srgbClr val="FE67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9F848472-C849-4CF6-9CA8-873F46AF0D5A}"/>
              </a:ext>
            </a:extLst>
          </p:cNvPr>
          <p:cNvCxnSpPr>
            <a:cxnSpLocks/>
          </p:cNvCxnSpPr>
          <p:nvPr/>
        </p:nvCxnSpPr>
        <p:spPr>
          <a:xfrm>
            <a:off x="1585262" y="5044619"/>
            <a:ext cx="0" cy="369260"/>
          </a:xfrm>
          <a:prstGeom prst="line">
            <a:avLst/>
          </a:prstGeom>
          <a:ln w="28575">
            <a:solidFill>
              <a:srgbClr val="FE67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B52B665D-677F-47F6-AB2D-9368D23C9D6E}"/>
              </a:ext>
            </a:extLst>
          </p:cNvPr>
          <p:cNvCxnSpPr>
            <a:cxnSpLocks/>
          </p:cNvCxnSpPr>
          <p:nvPr/>
        </p:nvCxnSpPr>
        <p:spPr>
          <a:xfrm>
            <a:off x="1899459" y="5044619"/>
            <a:ext cx="0" cy="369260"/>
          </a:xfrm>
          <a:prstGeom prst="line">
            <a:avLst/>
          </a:prstGeom>
          <a:ln w="28575">
            <a:solidFill>
              <a:srgbClr val="FE6700"/>
            </a:solidFill>
          </a:ln>
        </p:spPr>
        <p:style>
          <a:lnRef idx="1">
            <a:schemeClr val="accent1"/>
          </a:lnRef>
          <a:fillRef idx="0">
            <a:schemeClr val="accent1"/>
          </a:fillRef>
          <a:effectRef idx="0">
            <a:schemeClr val="accent1"/>
          </a:effectRef>
          <a:fontRef idx="minor">
            <a:schemeClr val="tx1"/>
          </a:fontRef>
        </p:style>
      </p:cxnSp>
      <p:sp>
        <p:nvSpPr>
          <p:cNvPr id="24" name="Rectangle: Rounded Corners 23">
            <a:extLst>
              <a:ext uri="{FF2B5EF4-FFF2-40B4-BE49-F238E27FC236}">
                <a16:creationId xmlns:a16="http://schemas.microsoft.com/office/drawing/2014/main" id="{D25BD381-4846-4A6E-9934-B5838E075918}"/>
              </a:ext>
            </a:extLst>
          </p:cNvPr>
          <p:cNvSpPr/>
          <p:nvPr/>
        </p:nvSpPr>
        <p:spPr>
          <a:xfrm>
            <a:off x="10012679" y="3226785"/>
            <a:ext cx="1903433" cy="63126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5" name="Picture 24" descr="A picture containing kite, umbrella&#10;&#10;Description automatically generated">
            <a:extLst>
              <a:ext uri="{FF2B5EF4-FFF2-40B4-BE49-F238E27FC236}">
                <a16:creationId xmlns:a16="http://schemas.microsoft.com/office/drawing/2014/main" id="{49303036-F0DB-4403-BFB9-71C71FB370D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382330" y="2437635"/>
            <a:ext cx="703266" cy="601622"/>
          </a:xfrm>
          <a:prstGeom prst="rect">
            <a:avLst/>
          </a:prstGeom>
        </p:spPr>
      </p:pic>
      <p:sp>
        <p:nvSpPr>
          <p:cNvPr id="26" name="Oval 25">
            <a:extLst>
              <a:ext uri="{FF2B5EF4-FFF2-40B4-BE49-F238E27FC236}">
                <a16:creationId xmlns:a16="http://schemas.microsoft.com/office/drawing/2014/main" id="{CB457B98-8AC6-4DFA-A6F4-29BAAAE9F891}"/>
              </a:ext>
            </a:extLst>
          </p:cNvPr>
          <p:cNvSpPr/>
          <p:nvPr/>
        </p:nvSpPr>
        <p:spPr>
          <a:xfrm>
            <a:off x="7646670" y="3017756"/>
            <a:ext cx="1903433" cy="936399"/>
          </a:xfrm>
          <a:prstGeom prst="ellipse">
            <a:avLst/>
          </a:prstGeom>
          <a:noFill/>
          <a:ln w="28575">
            <a:solidFill>
              <a:srgbClr val="FE6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7" name="Straight Connector 26">
            <a:extLst>
              <a:ext uri="{FF2B5EF4-FFF2-40B4-BE49-F238E27FC236}">
                <a16:creationId xmlns:a16="http://schemas.microsoft.com/office/drawing/2014/main" id="{B6A4AC6D-DFA7-451F-BFD3-D646B606842B}"/>
              </a:ext>
            </a:extLst>
          </p:cNvPr>
          <p:cNvCxnSpPr>
            <a:cxnSpLocks/>
          </p:cNvCxnSpPr>
          <p:nvPr/>
        </p:nvCxnSpPr>
        <p:spPr>
          <a:xfrm flipH="1">
            <a:off x="3708280" y="3779202"/>
            <a:ext cx="381399" cy="1"/>
          </a:xfrm>
          <a:prstGeom prst="line">
            <a:avLst/>
          </a:prstGeom>
          <a:ln w="28575">
            <a:solidFill>
              <a:srgbClr val="FE67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3A83B818-6E5A-4E5A-8377-6C7C874201D5}"/>
              </a:ext>
            </a:extLst>
          </p:cNvPr>
          <p:cNvCxnSpPr>
            <a:cxnSpLocks/>
          </p:cNvCxnSpPr>
          <p:nvPr/>
        </p:nvCxnSpPr>
        <p:spPr>
          <a:xfrm flipH="1">
            <a:off x="7787239" y="3413534"/>
            <a:ext cx="381399" cy="1"/>
          </a:xfrm>
          <a:prstGeom prst="line">
            <a:avLst/>
          </a:prstGeom>
          <a:ln w="28575">
            <a:solidFill>
              <a:srgbClr val="FE67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38723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5"/>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6"/>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7"/>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1" nodeType="clickEffect">
                                  <p:stCondLst>
                                    <p:cond delay="0"/>
                                  </p:stCondLst>
                                  <p:childTnLst>
                                    <p:set>
                                      <p:cBhvr>
                                        <p:cTn id="62" dur="1" fill="hold">
                                          <p:stCondLst>
                                            <p:cond delay="0"/>
                                          </p:stCondLst>
                                        </p:cTn>
                                        <p:tgtEl>
                                          <p:spTgt spid="24"/>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P spid="8" grpId="0"/>
      <p:bldP spid="9" grpId="0"/>
      <p:bldP spid="10" grpId="0"/>
      <p:bldP spid="11" grpId="0" animBg="1"/>
      <p:bldP spid="12" grpId="0"/>
      <p:bldP spid="15" grpId="0"/>
      <p:bldP spid="18" grpId="0" animBg="1"/>
      <p:bldP spid="24" grpId="0" animBg="1"/>
      <p:bldP spid="24" grpId="1" animBg="1"/>
      <p:bldP spid="2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4" name="Table 13">
            <a:extLst>
              <a:ext uri="{FF2B5EF4-FFF2-40B4-BE49-F238E27FC236}">
                <a16:creationId xmlns:a16="http://schemas.microsoft.com/office/drawing/2014/main" id="{031BADE8-AF64-44FF-8F1E-401FAA17421A}"/>
              </a:ext>
            </a:extLst>
          </p:cNvPr>
          <p:cNvGraphicFramePr>
            <a:graphicFrameLocks noGrp="1"/>
          </p:cNvGraphicFramePr>
          <p:nvPr/>
        </p:nvGraphicFramePr>
        <p:xfrm>
          <a:off x="5224202" y="2202236"/>
          <a:ext cx="6778147" cy="1355175"/>
        </p:xfrm>
        <a:graphic>
          <a:graphicData uri="http://schemas.openxmlformats.org/drawingml/2006/table">
            <a:tbl>
              <a:tblPr firstRow="1" bandRow="1">
                <a:tableStyleId>{5940675A-B579-460E-94D1-54222C63F5DA}</a:tableStyleId>
              </a:tblPr>
              <a:tblGrid>
                <a:gridCol w="2251046">
                  <a:extLst>
                    <a:ext uri="{9D8B030D-6E8A-4147-A177-3AD203B41FA5}">
                      <a16:colId xmlns:a16="http://schemas.microsoft.com/office/drawing/2014/main" val="298386979"/>
                    </a:ext>
                  </a:extLst>
                </a:gridCol>
                <a:gridCol w="2274849">
                  <a:extLst>
                    <a:ext uri="{9D8B030D-6E8A-4147-A177-3AD203B41FA5}">
                      <a16:colId xmlns:a16="http://schemas.microsoft.com/office/drawing/2014/main" val="1321865862"/>
                    </a:ext>
                  </a:extLst>
                </a:gridCol>
                <a:gridCol w="2252252">
                  <a:extLst>
                    <a:ext uri="{9D8B030D-6E8A-4147-A177-3AD203B41FA5}">
                      <a16:colId xmlns:a16="http://schemas.microsoft.com/office/drawing/2014/main" val="3755651129"/>
                    </a:ext>
                  </a:extLst>
                </a:gridCol>
              </a:tblGrid>
              <a:tr h="661263">
                <a:tc>
                  <a:txBody>
                    <a:bodyPr/>
                    <a:lstStyle/>
                    <a:p>
                      <a:pPr algn="l"/>
                      <a:r>
                        <a:rPr lang="en-GB">
                          <a:solidFill>
                            <a:srgbClr val="115076"/>
                          </a:solidFill>
                        </a:rPr>
                        <a:t>das</a:t>
                      </a:r>
                      <a:r>
                        <a:rPr lang="en-GB" baseline="0">
                          <a:solidFill>
                            <a:srgbClr val="115076"/>
                          </a:solidFill>
                        </a:rPr>
                        <a:t> Heft</a:t>
                      </a:r>
                      <a:endParaRPr lang="en-GB">
                        <a:solidFill>
                          <a:srgbClr val="115076"/>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a:r>
                        <a:rPr lang="en-GB">
                          <a:solidFill>
                            <a:srgbClr val="115076"/>
                          </a:solidFill>
                        </a:rPr>
                        <a:t>der</a:t>
                      </a:r>
                      <a:r>
                        <a:rPr lang="en-GB" baseline="0">
                          <a:solidFill>
                            <a:srgbClr val="115076"/>
                          </a:solidFill>
                        </a:rPr>
                        <a:t> Esel </a:t>
                      </a:r>
                      <a:endParaRPr lang="en-GB">
                        <a:solidFill>
                          <a:srgbClr val="115076"/>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a:r>
                        <a:rPr lang="en-GB">
                          <a:solidFill>
                            <a:srgbClr val="115076"/>
                          </a:solidFill>
                        </a:rPr>
                        <a:t>can’t find donkey!</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459592002"/>
                  </a:ext>
                </a:extLst>
              </a:tr>
              <a:tr h="693912">
                <a:tc>
                  <a:txBody>
                    <a:bodyPr/>
                    <a:lstStyle/>
                    <a:p>
                      <a:pPr algn="l"/>
                      <a:r>
                        <a:rPr lang="en-GB">
                          <a:solidFill>
                            <a:srgbClr val="115076"/>
                          </a:solidFill>
                        </a:rPr>
                        <a:t>das Schloss</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a:r>
                        <a:rPr lang="en-GB">
                          <a:solidFill>
                            <a:srgbClr val="115076"/>
                          </a:solidFill>
                        </a:rPr>
                        <a:t>die Stadt</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a:solidFill>
                            <a:srgbClr val="115076"/>
                          </a:solidFill>
                        </a:rPr>
                        <a:t>will visit the castle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480410280"/>
                  </a:ext>
                </a:extLst>
              </a:tr>
            </a:tbl>
          </a:graphicData>
        </a:graphic>
      </p:graphicFrame>
      <p:sp>
        <p:nvSpPr>
          <p:cNvPr id="40" name="Rectangle 39">
            <a:extLst>
              <a:ext uri="{FF2B5EF4-FFF2-40B4-BE49-F238E27FC236}">
                <a16:creationId xmlns:a16="http://schemas.microsoft.com/office/drawing/2014/main" id="{F424C169-A29A-4288-8E69-649E57B8534B}"/>
              </a:ext>
            </a:extLst>
          </p:cNvPr>
          <p:cNvSpPr/>
          <p:nvPr/>
        </p:nvSpPr>
        <p:spPr>
          <a:xfrm>
            <a:off x="164252" y="5275370"/>
            <a:ext cx="4496511" cy="636373"/>
          </a:xfrm>
          <a:prstGeom prst="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6" name="TextBox 55">
            <a:extLst>
              <a:ext uri="{FF2B5EF4-FFF2-40B4-BE49-F238E27FC236}">
                <a16:creationId xmlns:a16="http://schemas.microsoft.com/office/drawing/2014/main" id="{0F6454FE-E4A2-43B2-8FEC-2DD44B78C77F}"/>
              </a:ext>
            </a:extLst>
          </p:cNvPr>
          <p:cNvSpPr txBox="1"/>
          <p:nvPr/>
        </p:nvSpPr>
        <p:spPr>
          <a:xfrm>
            <a:off x="246640" y="5298410"/>
            <a:ext cx="344855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Ichhabesiegeschafft.</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6" name="Rectangle 35">
            <a:extLst>
              <a:ext uri="{FF2B5EF4-FFF2-40B4-BE49-F238E27FC236}">
                <a16:creationId xmlns:a16="http://schemas.microsoft.com/office/drawing/2014/main" id="{F424C169-A29A-4288-8E69-649E57B8534B}"/>
              </a:ext>
            </a:extLst>
          </p:cNvPr>
          <p:cNvSpPr/>
          <p:nvPr/>
        </p:nvSpPr>
        <p:spPr>
          <a:xfrm>
            <a:off x="164252" y="4585296"/>
            <a:ext cx="4496511" cy="636373"/>
          </a:xfrm>
          <a:prstGeom prst="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5" name="TextBox 54">
            <a:extLst>
              <a:ext uri="{FF2B5EF4-FFF2-40B4-BE49-F238E27FC236}">
                <a16:creationId xmlns:a16="http://schemas.microsoft.com/office/drawing/2014/main" id="{0F6454FE-E4A2-43B2-8FEC-2DD44B78C77F}"/>
              </a:ext>
            </a:extLst>
          </p:cNvPr>
          <p:cNvSpPr txBox="1"/>
          <p:nvPr/>
        </p:nvSpPr>
        <p:spPr>
          <a:xfrm>
            <a:off x="230235" y="4655729"/>
            <a:ext cx="456478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Ichhabeüberihngesprochen.</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2" name="Rectangle 31">
            <a:extLst>
              <a:ext uri="{FF2B5EF4-FFF2-40B4-BE49-F238E27FC236}">
                <a16:creationId xmlns:a16="http://schemas.microsoft.com/office/drawing/2014/main" id="{F424C169-A29A-4288-8E69-649E57B8534B}"/>
              </a:ext>
            </a:extLst>
          </p:cNvPr>
          <p:cNvSpPr/>
          <p:nvPr/>
        </p:nvSpPr>
        <p:spPr>
          <a:xfrm>
            <a:off x="166334" y="3892169"/>
            <a:ext cx="4496511" cy="636373"/>
          </a:xfrm>
          <a:prstGeom prst="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4" name="TextBox 53">
            <a:extLst>
              <a:ext uri="{FF2B5EF4-FFF2-40B4-BE49-F238E27FC236}">
                <a16:creationId xmlns:a16="http://schemas.microsoft.com/office/drawing/2014/main" id="{0F6454FE-E4A2-43B2-8FEC-2DD44B78C77F}"/>
              </a:ext>
            </a:extLst>
          </p:cNvPr>
          <p:cNvSpPr txBox="1"/>
          <p:nvPr/>
        </p:nvSpPr>
        <p:spPr>
          <a:xfrm>
            <a:off x="140026" y="3976405"/>
            <a:ext cx="33391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Ichwerdesiekaufen.</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9" name="Rectangle 18">
            <a:extLst>
              <a:ext uri="{FF2B5EF4-FFF2-40B4-BE49-F238E27FC236}">
                <a16:creationId xmlns:a16="http://schemas.microsoft.com/office/drawing/2014/main" id="{F424C169-A29A-4288-8E69-649E57B8534B}"/>
              </a:ext>
            </a:extLst>
          </p:cNvPr>
          <p:cNvSpPr/>
          <p:nvPr/>
        </p:nvSpPr>
        <p:spPr>
          <a:xfrm>
            <a:off x="167240" y="3200047"/>
            <a:ext cx="4496511" cy="636373"/>
          </a:xfrm>
          <a:prstGeom prst="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3" name="TextBox 52">
            <a:extLst>
              <a:ext uri="{FF2B5EF4-FFF2-40B4-BE49-F238E27FC236}">
                <a16:creationId xmlns:a16="http://schemas.microsoft.com/office/drawing/2014/main" id="{0F6454FE-E4A2-43B2-8FEC-2DD44B78C77F}"/>
              </a:ext>
            </a:extLst>
          </p:cNvPr>
          <p:cNvSpPr txBox="1"/>
          <p:nvPr/>
        </p:nvSpPr>
        <p:spPr>
          <a:xfrm>
            <a:off x="246640" y="3273166"/>
            <a:ext cx="284740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Ichziehees.</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3" name="Rectangle 22">
            <a:extLst>
              <a:ext uri="{FF2B5EF4-FFF2-40B4-BE49-F238E27FC236}">
                <a16:creationId xmlns:a16="http://schemas.microsoft.com/office/drawing/2014/main" id="{F424C169-A29A-4288-8E69-649E57B8534B}"/>
              </a:ext>
            </a:extLst>
          </p:cNvPr>
          <p:cNvSpPr/>
          <p:nvPr/>
        </p:nvSpPr>
        <p:spPr>
          <a:xfrm>
            <a:off x="163514" y="2523434"/>
            <a:ext cx="4496511" cy="636373"/>
          </a:xfrm>
          <a:prstGeom prst="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2" name="TextBox 51">
            <a:extLst>
              <a:ext uri="{FF2B5EF4-FFF2-40B4-BE49-F238E27FC236}">
                <a16:creationId xmlns:a16="http://schemas.microsoft.com/office/drawing/2014/main" id="{0F6454FE-E4A2-43B2-8FEC-2DD44B78C77F}"/>
              </a:ext>
            </a:extLst>
          </p:cNvPr>
          <p:cNvSpPr txBox="1"/>
          <p:nvPr/>
        </p:nvSpPr>
        <p:spPr>
          <a:xfrm>
            <a:off x="265518" y="2569950"/>
            <a:ext cx="284740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Ichmagihn.</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 name="Rectangle 1">
            <a:extLst>
              <a:ext uri="{FF2B5EF4-FFF2-40B4-BE49-F238E27FC236}">
                <a16:creationId xmlns:a16="http://schemas.microsoft.com/office/drawing/2014/main" id="{F424C169-A29A-4288-8E69-649E57B8534B}"/>
              </a:ext>
            </a:extLst>
          </p:cNvPr>
          <p:cNvSpPr/>
          <p:nvPr/>
        </p:nvSpPr>
        <p:spPr>
          <a:xfrm>
            <a:off x="164698" y="1827690"/>
            <a:ext cx="4496511" cy="636373"/>
          </a:xfrm>
          <a:prstGeom prst="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1977081"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a:solidFill>
                  <a:schemeClr val="bg1"/>
                </a:solidFill>
              </a:rPr>
              <a:t>Was?!</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527059" y="247046"/>
            <a:ext cx="243026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599CCD53-EE53-564E-8B2C-B5308539C8EB}"/>
              </a:ext>
            </a:extLst>
          </p:cNvPr>
          <p:cNvSpPr txBox="1"/>
          <p:nvPr/>
        </p:nvSpPr>
        <p:spPr>
          <a:xfrm>
            <a:off x="1977081" y="90228"/>
            <a:ext cx="1039523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Partnerarbeit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6" name="Picture 5" descr="Icon&#10;&#10;Description automatically generated">
            <a:extLst>
              <a:ext uri="{FF2B5EF4-FFF2-40B4-BE49-F238E27FC236}">
                <a16:creationId xmlns:a16="http://schemas.microsoft.com/office/drawing/2014/main" id="{6E92933C-2DF7-4C72-B60D-3828EF6C4F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14552" y="169571"/>
            <a:ext cx="984021" cy="650125"/>
          </a:xfrm>
          <a:prstGeom prst="rect">
            <a:avLst/>
          </a:prstGeom>
        </p:spPr>
      </p:pic>
      <p:sp>
        <p:nvSpPr>
          <p:cNvPr id="8" name="TextBox 7">
            <a:extLst>
              <a:ext uri="{FF2B5EF4-FFF2-40B4-BE49-F238E27FC236}">
                <a16:creationId xmlns:a16="http://schemas.microsoft.com/office/drawing/2014/main" id="{D122DBBF-2D0F-426B-902E-532917F35489}"/>
              </a:ext>
            </a:extLst>
          </p:cNvPr>
          <p:cNvSpPr txBox="1"/>
          <p:nvPr/>
        </p:nvSpPr>
        <p:spPr>
          <a:xfrm>
            <a:off x="1977081" y="487569"/>
            <a:ext cx="1158363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 A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sagt</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den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Satz</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b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 B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hört</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Was war das?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Objekt</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1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oder</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2? Und auf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Englisch</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9" name="TextBox 8">
            <a:extLst>
              <a:ext uri="{FF2B5EF4-FFF2-40B4-BE49-F238E27FC236}">
                <a16:creationId xmlns:a16="http://schemas.microsoft.com/office/drawing/2014/main" id="{0F6454FE-E4A2-43B2-8FEC-2DD44B78C77F}"/>
              </a:ext>
            </a:extLst>
          </p:cNvPr>
          <p:cNvSpPr txBox="1"/>
          <p:nvPr/>
        </p:nvSpPr>
        <p:spPr>
          <a:xfrm>
            <a:off x="265964" y="1926809"/>
            <a:ext cx="284740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Ichdarfesessen</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2" name="TextBox 11">
            <a:extLst>
              <a:ext uri="{FF2B5EF4-FFF2-40B4-BE49-F238E27FC236}">
                <a16:creationId xmlns:a16="http://schemas.microsoft.com/office/drawing/2014/main" id="{8B9DB0CB-93F8-41D4-81D6-F8EBD13F0E84}"/>
              </a:ext>
            </a:extLst>
          </p:cNvPr>
          <p:cNvSpPr txBox="1"/>
          <p:nvPr/>
        </p:nvSpPr>
        <p:spPr>
          <a:xfrm>
            <a:off x="142398" y="1202683"/>
            <a:ext cx="360269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 A: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Runde</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1</a:t>
            </a:r>
          </a:p>
        </p:txBody>
      </p:sp>
      <p:graphicFrame>
        <p:nvGraphicFramePr>
          <p:cNvPr id="13" name="Table 13">
            <a:extLst>
              <a:ext uri="{FF2B5EF4-FFF2-40B4-BE49-F238E27FC236}">
                <a16:creationId xmlns:a16="http://schemas.microsoft.com/office/drawing/2014/main" id="{031BADE8-AF64-44FF-8F1E-401FAA17421A}"/>
              </a:ext>
            </a:extLst>
          </p:cNvPr>
          <p:cNvGraphicFramePr>
            <a:graphicFrameLocks noGrp="1"/>
          </p:cNvGraphicFramePr>
          <p:nvPr/>
        </p:nvGraphicFramePr>
        <p:xfrm>
          <a:off x="5214552" y="1703040"/>
          <a:ext cx="6797448" cy="489992"/>
        </p:xfrm>
        <a:graphic>
          <a:graphicData uri="http://schemas.openxmlformats.org/drawingml/2006/table">
            <a:tbl>
              <a:tblPr firstRow="1" bandRow="1">
                <a:tableStyleId>{5940675A-B579-460E-94D1-54222C63F5DA}</a:tableStyleId>
              </a:tblPr>
              <a:tblGrid>
                <a:gridCol w="2265816">
                  <a:extLst>
                    <a:ext uri="{9D8B030D-6E8A-4147-A177-3AD203B41FA5}">
                      <a16:colId xmlns:a16="http://schemas.microsoft.com/office/drawing/2014/main" val="298386979"/>
                    </a:ext>
                  </a:extLst>
                </a:gridCol>
                <a:gridCol w="2265816">
                  <a:extLst>
                    <a:ext uri="{9D8B030D-6E8A-4147-A177-3AD203B41FA5}">
                      <a16:colId xmlns:a16="http://schemas.microsoft.com/office/drawing/2014/main" val="1321865862"/>
                    </a:ext>
                  </a:extLst>
                </a:gridCol>
                <a:gridCol w="2265816">
                  <a:extLst>
                    <a:ext uri="{9D8B030D-6E8A-4147-A177-3AD203B41FA5}">
                      <a16:colId xmlns:a16="http://schemas.microsoft.com/office/drawing/2014/main" val="3755651129"/>
                    </a:ext>
                  </a:extLst>
                </a:gridCol>
              </a:tblGrid>
              <a:tr h="489992">
                <a:tc>
                  <a:txBody>
                    <a:bodyPr/>
                    <a:lstStyle/>
                    <a:p>
                      <a:pPr algn="ctr"/>
                      <a:r>
                        <a:rPr lang="en-GB" dirty="0" err="1">
                          <a:solidFill>
                            <a:srgbClr val="115076"/>
                          </a:solidFill>
                        </a:rPr>
                        <a:t>Objekt</a:t>
                      </a:r>
                      <a:r>
                        <a:rPr lang="en-GB" dirty="0">
                          <a:solidFill>
                            <a:srgbClr val="115076"/>
                          </a:solidFill>
                        </a:rPr>
                        <a:t> 1</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dirty="0" err="1">
                          <a:solidFill>
                            <a:srgbClr val="115076"/>
                          </a:solidFill>
                        </a:rPr>
                        <a:t>Objekt</a:t>
                      </a:r>
                      <a:r>
                        <a:rPr lang="en-GB" dirty="0">
                          <a:solidFill>
                            <a:srgbClr val="115076"/>
                          </a:solidFill>
                        </a:rPr>
                        <a:t> 2</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a:solidFill>
                            <a:srgbClr val="115076"/>
                          </a:solidFill>
                        </a:rPr>
                        <a:t>Englisch</a:t>
                      </a:r>
                      <a:endParaRPr lang="en-GB"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459592002"/>
                  </a:ext>
                </a:extLst>
              </a:tr>
            </a:tbl>
          </a:graphicData>
        </a:graphic>
      </p:graphicFrame>
      <p:pic>
        <p:nvPicPr>
          <p:cNvPr id="25" name="Picture 24" descr="A picture containing kite, umbrella&#10;&#10;Description automatically generated">
            <a:extLst>
              <a:ext uri="{FF2B5EF4-FFF2-40B4-BE49-F238E27FC236}">
                <a16:creationId xmlns:a16="http://schemas.microsoft.com/office/drawing/2014/main" id="{49303036-F0DB-4403-BFB9-71C71FB370D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82330" y="1640631"/>
            <a:ext cx="703266" cy="601622"/>
          </a:xfrm>
          <a:prstGeom prst="rect">
            <a:avLst/>
          </a:prstGeom>
        </p:spPr>
      </p:pic>
      <p:graphicFrame>
        <p:nvGraphicFramePr>
          <p:cNvPr id="50" name="Table 13">
            <a:extLst>
              <a:ext uri="{FF2B5EF4-FFF2-40B4-BE49-F238E27FC236}">
                <a16:creationId xmlns:a16="http://schemas.microsoft.com/office/drawing/2014/main" id="{031BADE8-AF64-44FF-8F1E-401FAA17421A}"/>
              </a:ext>
            </a:extLst>
          </p:cNvPr>
          <p:cNvGraphicFramePr>
            <a:graphicFrameLocks noGrp="1"/>
          </p:cNvGraphicFramePr>
          <p:nvPr/>
        </p:nvGraphicFramePr>
        <p:xfrm>
          <a:off x="5224201" y="3558064"/>
          <a:ext cx="6778147" cy="1356935"/>
        </p:xfrm>
        <a:graphic>
          <a:graphicData uri="http://schemas.openxmlformats.org/drawingml/2006/table">
            <a:tbl>
              <a:tblPr firstRow="1" bandRow="1">
                <a:tableStyleId>{5940675A-B579-460E-94D1-54222C63F5DA}</a:tableStyleId>
              </a:tblPr>
              <a:tblGrid>
                <a:gridCol w="2251046">
                  <a:extLst>
                    <a:ext uri="{9D8B030D-6E8A-4147-A177-3AD203B41FA5}">
                      <a16:colId xmlns:a16="http://schemas.microsoft.com/office/drawing/2014/main" val="298386979"/>
                    </a:ext>
                  </a:extLst>
                </a:gridCol>
                <a:gridCol w="2274849">
                  <a:extLst>
                    <a:ext uri="{9D8B030D-6E8A-4147-A177-3AD203B41FA5}">
                      <a16:colId xmlns:a16="http://schemas.microsoft.com/office/drawing/2014/main" val="1321865862"/>
                    </a:ext>
                  </a:extLst>
                </a:gridCol>
                <a:gridCol w="2252252">
                  <a:extLst>
                    <a:ext uri="{9D8B030D-6E8A-4147-A177-3AD203B41FA5}">
                      <a16:colId xmlns:a16="http://schemas.microsoft.com/office/drawing/2014/main" val="3755651129"/>
                    </a:ext>
                  </a:extLst>
                </a:gridCol>
              </a:tblGrid>
              <a:tr h="688187">
                <a:tc>
                  <a:txBody>
                    <a:bodyPr/>
                    <a:lstStyle/>
                    <a:p>
                      <a:pPr algn="l"/>
                      <a:r>
                        <a:rPr lang="en-GB">
                          <a:solidFill>
                            <a:srgbClr val="115076"/>
                          </a:solidFill>
                        </a:rPr>
                        <a:t>der Freund</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a:r>
                        <a:rPr lang="en-GB">
                          <a:solidFill>
                            <a:srgbClr val="115076"/>
                          </a:solidFill>
                        </a:rPr>
                        <a:t>die Königin</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a:solidFill>
                            <a:srgbClr val="115076"/>
                          </a:solidFill>
                        </a:rPr>
                        <a:t>are calling the Queen!</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459592002"/>
                  </a:ext>
                </a:extLst>
              </a:tr>
              <a:tr h="668748">
                <a:tc>
                  <a:txBody>
                    <a:bodyPr/>
                    <a:lstStyle/>
                    <a:p>
                      <a:pPr algn="l"/>
                      <a:r>
                        <a:rPr lang="en-GB">
                          <a:solidFill>
                            <a:srgbClr val="115076"/>
                          </a:solidFill>
                        </a:rPr>
                        <a:t>das Problem</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a:r>
                        <a:rPr lang="en-GB">
                          <a:solidFill>
                            <a:srgbClr val="115076"/>
                          </a:solidFill>
                        </a:rPr>
                        <a:t>die Frage</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a:solidFill>
                            <a:srgbClr val="115076"/>
                          </a:solidFill>
                        </a:rPr>
                        <a:t>don’t understand the problem</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480410280"/>
                  </a:ext>
                </a:extLst>
              </a:tr>
            </a:tbl>
          </a:graphicData>
        </a:graphic>
      </p:graphicFrame>
      <p:graphicFrame>
        <p:nvGraphicFramePr>
          <p:cNvPr id="51" name="Table 13">
            <a:extLst>
              <a:ext uri="{FF2B5EF4-FFF2-40B4-BE49-F238E27FC236}">
                <a16:creationId xmlns:a16="http://schemas.microsoft.com/office/drawing/2014/main" id="{031BADE8-AF64-44FF-8F1E-401FAA17421A}"/>
              </a:ext>
            </a:extLst>
          </p:cNvPr>
          <p:cNvGraphicFramePr>
            <a:graphicFrameLocks noGrp="1"/>
          </p:cNvGraphicFramePr>
          <p:nvPr/>
        </p:nvGraphicFramePr>
        <p:xfrm>
          <a:off x="5228145" y="4915000"/>
          <a:ext cx="6778147" cy="1365031"/>
        </p:xfrm>
        <a:graphic>
          <a:graphicData uri="http://schemas.openxmlformats.org/drawingml/2006/table">
            <a:tbl>
              <a:tblPr firstRow="1" bandRow="1">
                <a:tableStyleId>{5940675A-B579-460E-94D1-54222C63F5DA}</a:tableStyleId>
              </a:tblPr>
              <a:tblGrid>
                <a:gridCol w="2251046">
                  <a:extLst>
                    <a:ext uri="{9D8B030D-6E8A-4147-A177-3AD203B41FA5}">
                      <a16:colId xmlns:a16="http://schemas.microsoft.com/office/drawing/2014/main" val="298386979"/>
                    </a:ext>
                  </a:extLst>
                </a:gridCol>
                <a:gridCol w="2274849">
                  <a:extLst>
                    <a:ext uri="{9D8B030D-6E8A-4147-A177-3AD203B41FA5}">
                      <a16:colId xmlns:a16="http://schemas.microsoft.com/office/drawing/2014/main" val="1321865862"/>
                    </a:ext>
                  </a:extLst>
                </a:gridCol>
                <a:gridCol w="2252252">
                  <a:extLst>
                    <a:ext uri="{9D8B030D-6E8A-4147-A177-3AD203B41FA5}">
                      <a16:colId xmlns:a16="http://schemas.microsoft.com/office/drawing/2014/main" val="3755651129"/>
                    </a:ext>
                  </a:extLst>
                </a:gridCol>
              </a:tblGrid>
              <a:tr h="666923">
                <a:tc>
                  <a:txBody>
                    <a:bodyPr/>
                    <a:lstStyle/>
                    <a:p>
                      <a:pPr algn="l"/>
                      <a:r>
                        <a:rPr lang="en-GB">
                          <a:solidFill>
                            <a:srgbClr val="115076"/>
                          </a:solidFill>
                        </a:rPr>
                        <a:t>das Buch</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a:r>
                        <a:rPr lang="en-GB">
                          <a:solidFill>
                            <a:srgbClr val="115076"/>
                          </a:solidFill>
                        </a:rPr>
                        <a:t>der Brief</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a:solidFill>
                            <a:srgbClr val="115076"/>
                          </a:solidFill>
                        </a:rPr>
                        <a:t>wrote the letter</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459592002"/>
                  </a:ext>
                </a:extLst>
              </a:tr>
              <a:tr h="698108">
                <a:tc>
                  <a:txBody>
                    <a:bodyPr/>
                    <a:lstStyle/>
                    <a:p>
                      <a:pPr algn="l"/>
                      <a:r>
                        <a:rPr lang="en-GB">
                          <a:solidFill>
                            <a:srgbClr val="115076"/>
                          </a:solidFill>
                        </a:rPr>
                        <a:t>der Hund</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a:r>
                        <a:rPr lang="en-GB">
                          <a:solidFill>
                            <a:srgbClr val="115076"/>
                          </a:solidFill>
                        </a:rPr>
                        <a:t>die Spinne</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a:solidFill>
                            <a:srgbClr val="115076"/>
                          </a:solidFill>
                        </a:rPr>
                        <a:t>bought the spider!</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480410280"/>
                  </a:ext>
                </a:extLst>
              </a:tr>
            </a:tbl>
          </a:graphicData>
        </a:graphic>
      </p:graphicFrame>
      <p:pic>
        <p:nvPicPr>
          <p:cNvPr id="1030" name="Picture 6" descr="Spider Clip Ar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372655" y="5632125"/>
            <a:ext cx="294367" cy="55586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Dog 06 Drawn With Straight Lines Clip Ar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11579" y="5675147"/>
            <a:ext cx="525689" cy="54576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Addressed Envelope With Stamp Clip Ar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864271" y="5010204"/>
            <a:ext cx="855859" cy="51636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Blue Harcover Book Clip Ar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964735" y="4999499"/>
            <a:ext cx="454799" cy="527073"/>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Question Marks Icon Clip Art"/>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911578" y="4340324"/>
            <a:ext cx="510599" cy="510599"/>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Question Mark Clip Art"/>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162549" y="4304974"/>
            <a:ext cx="504473" cy="504473"/>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Friends Clip Art"/>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656817" y="3581274"/>
            <a:ext cx="762717" cy="629626"/>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Queen On Card Clip Art"/>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329072" y="3557411"/>
            <a:ext cx="393117" cy="657416"/>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Castle 2 Clip Art"/>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619624" y="2804146"/>
            <a:ext cx="799910" cy="682590"/>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City Clip Art"/>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814956" y="2976537"/>
            <a:ext cx="872414" cy="439115"/>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Pencil Eraser And Journal Clip Art"/>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795268" y="2260975"/>
            <a:ext cx="594146" cy="576322"/>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Donkey Clip Art"/>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9032382" y="2224768"/>
            <a:ext cx="625351" cy="579184"/>
          </a:xfrm>
          <a:prstGeom prst="rect">
            <a:avLst/>
          </a:prstGeom>
          <a:noFill/>
          <a:extLst>
            <a:ext uri="{909E8E84-426E-40DD-AFC4-6F175D3DCCD1}">
              <a14:hiddenFill xmlns:a14="http://schemas.microsoft.com/office/drawing/2010/main">
                <a:solidFill>
                  <a:srgbClr val="FFFFFF"/>
                </a:solidFill>
              </a14:hiddenFill>
            </a:ext>
          </a:extLst>
        </p:spPr>
      </p:pic>
      <p:sp>
        <p:nvSpPr>
          <p:cNvPr id="59" name="Rectangle: Rounded Corners 23">
            <a:extLst>
              <a:ext uri="{FF2B5EF4-FFF2-40B4-BE49-F238E27FC236}">
                <a16:creationId xmlns:a16="http://schemas.microsoft.com/office/drawing/2014/main" id="{D25BD381-4846-4A6E-9934-B5838E075918}"/>
              </a:ext>
            </a:extLst>
          </p:cNvPr>
          <p:cNvSpPr/>
          <p:nvPr/>
        </p:nvSpPr>
        <p:spPr>
          <a:xfrm>
            <a:off x="9783256" y="2251457"/>
            <a:ext cx="2166851" cy="55887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0" name="Rectangle: Rounded Corners 23">
            <a:extLst>
              <a:ext uri="{FF2B5EF4-FFF2-40B4-BE49-F238E27FC236}">
                <a16:creationId xmlns:a16="http://schemas.microsoft.com/office/drawing/2014/main" id="{D25BD381-4846-4A6E-9934-B5838E075918}"/>
              </a:ext>
            </a:extLst>
          </p:cNvPr>
          <p:cNvSpPr/>
          <p:nvPr/>
        </p:nvSpPr>
        <p:spPr>
          <a:xfrm>
            <a:off x="9829104" y="2924425"/>
            <a:ext cx="1995933" cy="55887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1" name="Rectangle: Rounded Corners 23">
            <a:extLst>
              <a:ext uri="{FF2B5EF4-FFF2-40B4-BE49-F238E27FC236}">
                <a16:creationId xmlns:a16="http://schemas.microsoft.com/office/drawing/2014/main" id="{D25BD381-4846-4A6E-9934-B5838E075918}"/>
              </a:ext>
            </a:extLst>
          </p:cNvPr>
          <p:cNvSpPr/>
          <p:nvPr/>
        </p:nvSpPr>
        <p:spPr>
          <a:xfrm>
            <a:off x="9921604" y="3599842"/>
            <a:ext cx="1903433" cy="55887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2" name="Rectangle: Rounded Corners 23">
            <a:extLst>
              <a:ext uri="{FF2B5EF4-FFF2-40B4-BE49-F238E27FC236}">
                <a16:creationId xmlns:a16="http://schemas.microsoft.com/office/drawing/2014/main" id="{D25BD381-4846-4A6E-9934-B5838E075918}"/>
              </a:ext>
            </a:extLst>
          </p:cNvPr>
          <p:cNvSpPr/>
          <p:nvPr/>
        </p:nvSpPr>
        <p:spPr>
          <a:xfrm>
            <a:off x="9830530" y="4298214"/>
            <a:ext cx="2085582" cy="55887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3" name="Rectangle: Rounded Corners 23">
            <a:extLst>
              <a:ext uri="{FF2B5EF4-FFF2-40B4-BE49-F238E27FC236}">
                <a16:creationId xmlns:a16="http://schemas.microsoft.com/office/drawing/2014/main" id="{D25BD381-4846-4A6E-9934-B5838E075918}"/>
              </a:ext>
            </a:extLst>
          </p:cNvPr>
          <p:cNvSpPr/>
          <p:nvPr/>
        </p:nvSpPr>
        <p:spPr>
          <a:xfrm>
            <a:off x="9871898" y="4939771"/>
            <a:ext cx="1903433" cy="55887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4" name="Rectangle: Rounded Corners 23">
            <a:extLst>
              <a:ext uri="{FF2B5EF4-FFF2-40B4-BE49-F238E27FC236}">
                <a16:creationId xmlns:a16="http://schemas.microsoft.com/office/drawing/2014/main" id="{D25BD381-4846-4A6E-9934-B5838E075918}"/>
              </a:ext>
            </a:extLst>
          </p:cNvPr>
          <p:cNvSpPr/>
          <p:nvPr/>
        </p:nvSpPr>
        <p:spPr>
          <a:xfrm>
            <a:off x="9783256" y="5649409"/>
            <a:ext cx="2166851" cy="55887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5" name="TextBox 44">
            <a:extLst>
              <a:ext uri="{FF2B5EF4-FFF2-40B4-BE49-F238E27FC236}">
                <a16:creationId xmlns:a16="http://schemas.microsoft.com/office/drawing/2014/main" id="{9A70496D-8A90-4ADF-9C10-0DF3BD690584}"/>
              </a:ext>
            </a:extLst>
          </p:cNvPr>
          <p:cNvSpPr txBox="1"/>
          <p:nvPr/>
        </p:nvSpPr>
        <p:spPr>
          <a:xfrm>
            <a:off x="5110232" y="1240722"/>
            <a:ext cx="360269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Runde</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2</a:t>
            </a:r>
          </a:p>
        </p:txBody>
      </p:sp>
      <p:cxnSp>
        <p:nvCxnSpPr>
          <p:cNvPr id="46" name="Straight Connector 45">
            <a:extLst>
              <a:ext uri="{FF2B5EF4-FFF2-40B4-BE49-F238E27FC236}">
                <a16:creationId xmlns:a16="http://schemas.microsoft.com/office/drawing/2014/main" id="{ED402450-2CAA-4E95-83E5-30606D52A0EB}"/>
              </a:ext>
            </a:extLst>
          </p:cNvPr>
          <p:cNvCxnSpPr/>
          <p:nvPr/>
        </p:nvCxnSpPr>
        <p:spPr>
          <a:xfrm>
            <a:off x="4945065" y="1359064"/>
            <a:ext cx="0" cy="4828923"/>
          </a:xfrm>
          <a:prstGeom prst="line">
            <a:avLst/>
          </a:prstGeom>
          <a:ln w="19050">
            <a:solidFill>
              <a:srgbClr val="115076"/>
            </a:solidFill>
            <a:prstDash val="sysDot"/>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86F7F278-9DCA-4FF8-941E-0C35895350B8}"/>
              </a:ext>
            </a:extLst>
          </p:cNvPr>
          <p:cNvCxnSpPr>
            <a:cxnSpLocks/>
          </p:cNvCxnSpPr>
          <p:nvPr/>
        </p:nvCxnSpPr>
        <p:spPr>
          <a:xfrm>
            <a:off x="803183" y="2635206"/>
            <a:ext cx="0" cy="369260"/>
          </a:xfrm>
          <a:prstGeom prst="line">
            <a:avLst/>
          </a:prstGeom>
          <a:ln w="28575">
            <a:solidFill>
              <a:srgbClr val="FE67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D5C5E6A1-7F0F-400E-8361-2649A657C355}"/>
              </a:ext>
            </a:extLst>
          </p:cNvPr>
          <p:cNvCxnSpPr>
            <a:cxnSpLocks/>
          </p:cNvCxnSpPr>
          <p:nvPr/>
        </p:nvCxnSpPr>
        <p:spPr>
          <a:xfrm>
            <a:off x="1499963" y="2624573"/>
            <a:ext cx="0" cy="369260"/>
          </a:xfrm>
          <a:prstGeom prst="line">
            <a:avLst/>
          </a:prstGeom>
          <a:ln w="28575">
            <a:solidFill>
              <a:srgbClr val="FE67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91D8FE10-4B00-4EBA-B0FE-156AEEC90A03}"/>
              </a:ext>
            </a:extLst>
          </p:cNvPr>
          <p:cNvCxnSpPr>
            <a:cxnSpLocks/>
          </p:cNvCxnSpPr>
          <p:nvPr/>
        </p:nvCxnSpPr>
        <p:spPr>
          <a:xfrm>
            <a:off x="775759" y="3348225"/>
            <a:ext cx="0" cy="369260"/>
          </a:xfrm>
          <a:prstGeom prst="line">
            <a:avLst/>
          </a:prstGeom>
          <a:ln w="28575">
            <a:solidFill>
              <a:srgbClr val="FE670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656C26B7-A4EA-46BD-A7F6-1F9DEEB35755}"/>
              </a:ext>
            </a:extLst>
          </p:cNvPr>
          <p:cNvCxnSpPr>
            <a:cxnSpLocks/>
          </p:cNvCxnSpPr>
          <p:nvPr/>
        </p:nvCxnSpPr>
        <p:spPr>
          <a:xfrm>
            <a:off x="1556083" y="3334517"/>
            <a:ext cx="0" cy="369260"/>
          </a:xfrm>
          <a:prstGeom prst="line">
            <a:avLst/>
          </a:prstGeom>
          <a:ln w="28575">
            <a:solidFill>
              <a:srgbClr val="FE670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E67CE0D1-E12A-4688-AE6F-D27B6CCACE0F}"/>
              </a:ext>
            </a:extLst>
          </p:cNvPr>
          <p:cNvCxnSpPr>
            <a:cxnSpLocks/>
          </p:cNvCxnSpPr>
          <p:nvPr/>
        </p:nvCxnSpPr>
        <p:spPr>
          <a:xfrm>
            <a:off x="677898" y="4022138"/>
            <a:ext cx="0" cy="369260"/>
          </a:xfrm>
          <a:prstGeom prst="line">
            <a:avLst/>
          </a:prstGeom>
          <a:ln w="28575">
            <a:solidFill>
              <a:srgbClr val="FE6700"/>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B83AB067-D71C-4812-8F39-593136C4BC6D}"/>
              </a:ext>
            </a:extLst>
          </p:cNvPr>
          <p:cNvCxnSpPr>
            <a:cxnSpLocks/>
          </p:cNvCxnSpPr>
          <p:nvPr/>
        </p:nvCxnSpPr>
        <p:spPr>
          <a:xfrm>
            <a:off x="1638978" y="4029696"/>
            <a:ext cx="0" cy="369260"/>
          </a:xfrm>
          <a:prstGeom prst="line">
            <a:avLst/>
          </a:prstGeom>
          <a:ln w="28575">
            <a:solidFill>
              <a:srgbClr val="FE6700"/>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5EC1F477-8216-471F-AA80-E14AD28ABFD5}"/>
              </a:ext>
            </a:extLst>
          </p:cNvPr>
          <p:cNvCxnSpPr>
            <a:cxnSpLocks/>
          </p:cNvCxnSpPr>
          <p:nvPr/>
        </p:nvCxnSpPr>
        <p:spPr>
          <a:xfrm>
            <a:off x="1995703" y="4029696"/>
            <a:ext cx="0" cy="369260"/>
          </a:xfrm>
          <a:prstGeom prst="line">
            <a:avLst/>
          </a:prstGeom>
          <a:ln w="28575">
            <a:solidFill>
              <a:srgbClr val="FE6700"/>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B0E24560-7C86-4C86-BB76-B1A096EFAF26}"/>
              </a:ext>
            </a:extLst>
          </p:cNvPr>
          <p:cNvCxnSpPr>
            <a:cxnSpLocks/>
          </p:cNvCxnSpPr>
          <p:nvPr/>
        </p:nvCxnSpPr>
        <p:spPr>
          <a:xfrm>
            <a:off x="1569163" y="4718852"/>
            <a:ext cx="0" cy="369260"/>
          </a:xfrm>
          <a:prstGeom prst="line">
            <a:avLst/>
          </a:prstGeom>
          <a:ln w="28575">
            <a:solidFill>
              <a:srgbClr val="FE6700"/>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52A01D26-5403-46D1-938B-980A41E8EC6A}"/>
              </a:ext>
            </a:extLst>
          </p:cNvPr>
          <p:cNvCxnSpPr>
            <a:cxnSpLocks/>
          </p:cNvCxnSpPr>
          <p:nvPr/>
        </p:nvCxnSpPr>
        <p:spPr>
          <a:xfrm>
            <a:off x="2241138" y="4701931"/>
            <a:ext cx="0" cy="369260"/>
          </a:xfrm>
          <a:prstGeom prst="line">
            <a:avLst/>
          </a:prstGeom>
          <a:ln w="28575">
            <a:solidFill>
              <a:srgbClr val="FE6700"/>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F1EEB2AD-ED44-4105-8EFB-8A8A2E5251A7}"/>
              </a:ext>
            </a:extLst>
          </p:cNvPr>
          <p:cNvCxnSpPr>
            <a:cxnSpLocks/>
          </p:cNvCxnSpPr>
          <p:nvPr/>
        </p:nvCxnSpPr>
        <p:spPr>
          <a:xfrm>
            <a:off x="786094" y="5363393"/>
            <a:ext cx="0" cy="369260"/>
          </a:xfrm>
          <a:prstGeom prst="line">
            <a:avLst/>
          </a:prstGeom>
          <a:ln w="28575">
            <a:solidFill>
              <a:srgbClr val="FE6700"/>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172DD1B1-E8BA-44F9-8FCC-97CB9D4A29C9}"/>
              </a:ext>
            </a:extLst>
          </p:cNvPr>
          <p:cNvCxnSpPr>
            <a:cxnSpLocks/>
          </p:cNvCxnSpPr>
          <p:nvPr/>
        </p:nvCxnSpPr>
        <p:spPr>
          <a:xfrm>
            <a:off x="1577051" y="5370951"/>
            <a:ext cx="0" cy="369260"/>
          </a:xfrm>
          <a:prstGeom prst="line">
            <a:avLst/>
          </a:prstGeom>
          <a:ln w="28575">
            <a:solidFill>
              <a:srgbClr val="FE6700"/>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5E69BEA0-3DAF-4ACE-9E19-59C1CDCAD2D2}"/>
              </a:ext>
            </a:extLst>
          </p:cNvPr>
          <p:cNvCxnSpPr>
            <a:cxnSpLocks/>
          </p:cNvCxnSpPr>
          <p:nvPr/>
        </p:nvCxnSpPr>
        <p:spPr>
          <a:xfrm>
            <a:off x="1955044" y="5360318"/>
            <a:ext cx="0" cy="369260"/>
          </a:xfrm>
          <a:prstGeom prst="line">
            <a:avLst/>
          </a:prstGeom>
          <a:ln w="28575">
            <a:solidFill>
              <a:srgbClr val="FE6700"/>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6F0AC54F-1B13-4892-946E-0949FE56B67F}"/>
              </a:ext>
            </a:extLst>
          </p:cNvPr>
          <p:cNvCxnSpPr>
            <a:cxnSpLocks/>
          </p:cNvCxnSpPr>
          <p:nvPr/>
        </p:nvCxnSpPr>
        <p:spPr>
          <a:xfrm>
            <a:off x="803471" y="1974726"/>
            <a:ext cx="0" cy="369260"/>
          </a:xfrm>
          <a:prstGeom prst="line">
            <a:avLst/>
          </a:prstGeom>
          <a:ln w="28575">
            <a:solidFill>
              <a:srgbClr val="FE6700"/>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FE1D01A8-3727-497D-906E-91C286E49696}"/>
              </a:ext>
            </a:extLst>
          </p:cNvPr>
          <p:cNvCxnSpPr>
            <a:cxnSpLocks/>
          </p:cNvCxnSpPr>
          <p:nvPr/>
        </p:nvCxnSpPr>
        <p:spPr>
          <a:xfrm>
            <a:off x="1399409" y="1982284"/>
            <a:ext cx="0" cy="369260"/>
          </a:xfrm>
          <a:prstGeom prst="line">
            <a:avLst/>
          </a:prstGeom>
          <a:ln w="28575">
            <a:solidFill>
              <a:srgbClr val="FE6700"/>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5C714742-53EC-4F2E-A571-9DC882F53FD7}"/>
              </a:ext>
            </a:extLst>
          </p:cNvPr>
          <p:cNvCxnSpPr>
            <a:cxnSpLocks/>
          </p:cNvCxnSpPr>
          <p:nvPr/>
        </p:nvCxnSpPr>
        <p:spPr>
          <a:xfrm>
            <a:off x="1713606" y="1982284"/>
            <a:ext cx="0" cy="369260"/>
          </a:xfrm>
          <a:prstGeom prst="line">
            <a:avLst/>
          </a:prstGeom>
          <a:ln w="28575">
            <a:solidFill>
              <a:srgbClr val="FE6700"/>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4C9ACFB2-059C-4C9F-A4B4-51A0AD74E989}"/>
              </a:ext>
            </a:extLst>
          </p:cNvPr>
          <p:cNvCxnSpPr>
            <a:cxnSpLocks/>
          </p:cNvCxnSpPr>
          <p:nvPr/>
        </p:nvCxnSpPr>
        <p:spPr>
          <a:xfrm>
            <a:off x="2680617" y="4696716"/>
            <a:ext cx="0" cy="369260"/>
          </a:xfrm>
          <a:prstGeom prst="line">
            <a:avLst/>
          </a:prstGeom>
          <a:ln w="28575">
            <a:solidFill>
              <a:srgbClr val="FE6700"/>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99F5583B-C11A-49E7-B4BF-C095F0E67640}"/>
              </a:ext>
            </a:extLst>
          </p:cNvPr>
          <p:cNvCxnSpPr>
            <a:cxnSpLocks/>
          </p:cNvCxnSpPr>
          <p:nvPr/>
        </p:nvCxnSpPr>
        <p:spPr>
          <a:xfrm>
            <a:off x="753457" y="4696716"/>
            <a:ext cx="0" cy="369260"/>
          </a:xfrm>
          <a:prstGeom prst="line">
            <a:avLst/>
          </a:prstGeom>
          <a:ln w="28575">
            <a:solidFill>
              <a:srgbClr val="FE6700"/>
            </a:solidFill>
          </a:ln>
        </p:spPr>
        <p:style>
          <a:lnRef idx="1">
            <a:schemeClr val="accent1"/>
          </a:lnRef>
          <a:fillRef idx="0">
            <a:schemeClr val="accent1"/>
          </a:fillRef>
          <a:effectRef idx="0">
            <a:schemeClr val="accent1"/>
          </a:effectRef>
          <a:fontRef idx="minor">
            <a:schemeClr val="tx1"/>
          </a:fontRef>
        </p:style>
      </p:cxnSp>
      <p:sp>
        <p:nvSpPr>
          <p:cNvPr id="77" name="Oval 76">
            <a:extLst>
              <a:ext uri="{FF2B5EF4-FFF2-40B4-BE49-F238E27FC236}">
                <a16:creationId xmlns:a16="http://schemas.microsoft.com/office/drawing/2014/main" id="{A7E98029-F8A0-4949-9F1C-DEC441DBD780}"/>
              </a:ext>
            </a:extLst>
          </p:cNvPr>
          <p:cNvSpPr/>
          <p:nvPr/>
        </p:nvSpPr>
        <p:spPr>
          <a:xfrm>
            <a:off x="7480176" y="2153833"/>
            <a:ext cx="1203699" cy="416840"/>
          </a:xfrm>
          <a:prstGeom prst="ellipse">
            <a:avLst/>
          </a:prstGeom>
          <a:noFill/>
          <a:ln w="28575">
            <a:solidFill>
              <a:srgbClr val="FE6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8" name="Oval 77">
            <a:extLst>
              <a:ext uri="{FF2B5EF4-FFF2-40B4-BE49-F238E27FC236}">
                <a16:creationId xmlns:a16="http://schemas.microsoft.com/office/drawing/2014/main" id="{4FE89980-07A9-4540-8D96-94F4A57F5DAC}"/>
              </a:ext>
            </a:extLst>
          </p:cNvPr>
          <p:cNvSpPr/>
          <p:nvPr/>
        </p:nvSpPr>
        <p:spPr>
          <a:xfrm>
            <a:off x="5217395" y="2839693"/>
            <a:ext cx="1582192" cy="362961"/>
          </a:xfrm>
          <a:prstGeom prst="ellipse">
            <a:avLst/>
          </a:prstGeom>
          <a:noFill/>
          <a:ln w="28575">
            <a:solidFill>
              <a:srgbClr val="FE6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9" name="Oval 78">
            <a:extLst>
              <a:ext uri="{FF2B5EF4-FFF2-40B4-BE49-F238E27FC236}">
                <a16:creationId xmlns:a16="http://schemas.microsoft.com/office/drawing/2014/main" id="{64F69F47-F1E8-4186-8845-382AFCFF725C}"/>
              </a:ext>
            </a:extLst>
          </p:cNvPr>
          <p:cNvSpPr/>
          <p:nvPr/>
        </p:nvSpPr>
        <p:spPr>
          <a:xfrm>
            <a:off x="7498378" y="3484412"/>
            <a:ext cx="1408481" cy="512819"/>
          </a:xfrm>
          <a:prstGeom prst="ellipse">
            <a:avLst/>
          </a:prstGeom>
          <a:noFill/>
          <a:ln w="28575">
            <a:solidFill>
              <a:srgbClr val="FE6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0" name="Oval 79">
            <a:extLst>
              <a:ext uri="{FF2B5EF4-FFF2-40B4-BE49-F238E27FC236}">
                <a16:creationId xmlns:a16="http://schemas.microsoft.com/office/drawing/2014/main" id="{B6135FC0-E37F-40DC-A731-74E9894B8270}"/>
              </a:ext>
            </a:extLst>
          </p:cNvPr>
          <p:cNvSpPr/>
          <p:nvPr/>
        </p:nvSpPr>
        <p:spPr>
          <a:xfrm>
            <a:off x="5287089" y="4172235"/>
            <a:ext cx="1535103" cy="512819"/>
          </a:xfrm>
          <a:prstGeom prst="ellipse">
            <a:avLst/>
          </a:prstGeom>
          <a:noFill/>
          <a:ln w="28575">
            <a:solidFill>
              <a:srgbClr val="FE6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1" name="Oval 80">
            <a:extLst>
              <a:ext uri="{FF2B5EF4-FFF2-40B4-BE49-F238E27FC236}">
                <a16:creationId xmlns:a16="http://schemas.microsoft.com/office/drawing/2014/main" id="{CD65B2F6-C514-49FC-BB11-B39C61748262}"/>
              </a:ext>
            </a:extLst>
          </p:cNvPr>
          <p:cNvSpPr/>
          <p:nvPr/>
        </p:nvSpPr>
        <p:spPr>
          <a:xfrm>
            <a:off x="7496692" y="4848247"/>
            <a:ext cx="1203699" cy="512819"/>
          </a:xfrm>
          <a:prstGeom prst="ellipse">
            <a:avLst/>
          </a:prstGeom>
          <a:noFill/>
          <a:ln w="28575">
            <a:solidFill>
              <a:srgbClr val="FE6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2" name="Oval 81">
            <a:extLst>
              <a:ext uri="{FF2B5EF4-FFF2-40B4-BE49-F238E27FC236}">
                <a16:creationId xmlns:a16="http://schemas.microsoft.com/office/drawing/2014/main" id="{2D256DAC-7825-44C1-B2A0-E4A00DB793F5}"/>
              </a:ext>
            </a:extLst>
          </p:cNvPr>
          <p:cNvSpPr/>
          <p:nvPr/>
        </p:nvSpPr>
        <p:spPr>
          <a:xfrm>
            <a:off x="7496692" y="5526572"/>
            <a:ext cx="1394503" cy="512819"/>
          </a:xfrm>
          <a:prstGeom prst="ellipse">
            <a:avLst/>
          </a:prstGeom>
          <a:noFill/>
          <a:ln w="28575">
            <a:solidFill>
              <a:srgbClr val="FE6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489767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7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69"/>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70"/>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71"/>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77"/>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7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79"/>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80"/>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81"/>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animBg="1"/>
      <p:bldP spid="78" grpId="0" animBg="1"/>
      <p:bldP spid="79" grpId="0" animBg="1"/>
      <p:bldP spid="80" grpId="0" animBg="1"/>
      <p:bldP spid="81" grpId="0" animBg="1"/>
      <p:bldP spid="8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F424C169-A29A-4288-8E69-649E57B8534B}"/>
              </a:ext>
            </a:extLst>
          </p:cNvPr>
          <p:cNvSpPr/>
          <p:nvPr/>
        </p:nvSpPr>
        <p:spPr>
          <a:xfrm>
            <a:off x="7462452" y="3765651"/>
            <a:ext cx="4496511" cy="636373"/>
          </a:xfrm>
          <a:prstGeom prst="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0" name="Rectangle 39">
            <a:extLst>
              <a:ext uri="{FF2B5EF4-FFF2-40B4-BE49-F238E27FC236}">
                <a16:creationId xmlns:a16="http://schemas.microsoft.com/office/drawing/2014/main" id="{F424C169-A29A-4288-8E69-649E57B8534B}"/>
              </a:ext>
            </a:extLst>
          </p:cNvPr>
          <p:cNvSpPr/>
          <p:nvPr/>
        </p:nvSpPr>
        <p:spPr>
          <a:xfrm>
            <a:off x="7460370" y="5148852"/>
            <a:ext cx="4496511" cy="636373"/>
          </a:xfrm>
          <a:prstGeom prst="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6" name="TextBox 55">
            <a:extLst>
              <a:ext uri="{FF2B5EF4-FFF2-40B4-BE49-F238E27FC236}">
                <a16:creationId xmlns:a16="http://schemas.microsoft.com/office/drawing/2014/main" id="{0F6454FE-E4A2-43B2-8FEC-2DD44B78C77F}"/>
              </a:ext>
            </a:extLst>
          </p:cNvPr>
          <p:cNvSpPr txBox="1"/>
          <p:nvPr/>
        </p:nvSpPr>
        <p:spPr>
          <a:xfrm>
            <a:off x="7542758" y="5171892"/>
            <a:ext cx="344855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Ichhabesiegekauft.</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6" name="Rectangle 35">
            <a:extLst>
              <a:ext uri="{FF2B5EF4-FFF2-40B4-BE49-F238E27FC236}">
                <a16:creationId xmlns:a16="http://schemas.microsoft.com/office/drawing/2014/main" id="{F424C169-A29A-4288-8E69-649E57B8534B}"/>
              </a:ext>
            </a:extLst>
          </p:cNvPr>
          <p:cNvSpPr/>
          <p:nvPr/>
        </p:nvSpPr>
        <p:spPr>
          <a:xfrm>
            <a:off x="7460370" y="4458778"/>
            <a:ext cx="4496511" cy="636373"/>
          </a:xfrm>
          <a:prstGeom prst="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5" name="TextBox 54">
            <a:extLst>
              <a:ext uri="{FF2B5EF4-FFF2-40B4-BE49-F238E27FC236}">
                <a16:creationId xmlns:a16="http://schemas.microsoft.com/office/drawing/2014/main" id="{0F6454FE-E4A2-43B2-8FEC-2DD44B78C77F}"/>
              </a:ext>
            </a:extLst>
          </p:cNvPr>
          <p:cNvSpPr txBox="1"/>
          <p:nvPr/>
        </p:nvSpPr>
        <p:spPr>
          <a:xfrm>
            <a:off x="7526353" y="4529211"/>
            <a:ext cx="456478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Ichhabeihngeschrieben.</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4" name="TextBox 53">
            <a:extLst>
              <a:ext uri="{FF2B5EF4-FFF2-40B4-BE49-F238E27FC236}">
                <a16:creationId xmlns:a16="http://schemas.microsoft.com/office/drawing/2014/main" id="{0F6454FE-E4A2-43B2-8FEC-2DD44B78C77F}"/>
              </a:ext>
            </a:extLst>
          </p:cNvPr>
          <p:cNvSpPr txBox="1"/>
          <p:nvPr/>
        </p:nvSpPr>
        <p:spPr>
          <a:xfrm>
            <a:off x="7436144" y="3849887"/>
            <a:ext cx="33391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Ichversteheesnicht.</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9" name="Rectangle 18">
            <a:extLst>
              <a:ext uri="{FF2B5EF4-FFF2-40B4-BE49-F238E27FC236}">
                <a16:creationId xmlns:a16="http://schemas.microsoft.com/office/drawing/2014/main" id="{F424C169-A29A-4288-8E69-649E57B8534B}"/>
              </a:ext>
            </a:extLst>
          </p:cNvPr>
          <p:cNvSpPr/>
          <p:nvPr/>
        </p:nvSpPr>
        <p:spPr>
          <a:xfrm>
            <a:off x="7463358" y="3073529"/>
            <a:ext cx="4496511" cy="636373"/>
          </a:xfrm>
          <a:prstGeom prst="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3" name="TextBox 52">
            <a:extLst>
              <a:ext uri="{FF2B5EF4-FFF2-40B4-BE49-F238E27FC236}">
                <a16:creationId xmlns:a16="http://schemas.microsoft.com/office/drawing/2014/main" id="{0F6454FE-E4A2-43B2-8FEC-2DD44B78C77F}"/>
              </a:ext>
            </a:extLst>
          </p:cNvPr>
          <p:cNvSpPr txBox="1"/>
          <p:nvPr/>
        </p:nvSpPr>
        <p:spPr>
          <a:xfrm>
            <a:off x="7542758" y="3197819"/>
            <a:ext cx="284740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Ichrufesiean.</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3" name="Rectangle 22">
            <a:extLst>
              <a:ext uri="{FF2B5EF4-FFF2-40B4-BE49-F238E27FC236}">
                <a16:creationId xmlns:a16="http://schemas.microsoft.com/office/drawing/2014/main" id="{F424C169-A29A-4288-8E69-649E57B8534B}"/>
              </a:ext>
            </a:extLst>
          </p:cNvPr>
          <p:cNvSpPr/>
          <p:nvPr/>
        </p:nvSpPr>
        <p:spPr>
          <a:xfrm>
            <a:off x="7459632" y="2396916"/>
            <a:ext cx="4496511" cy="636373"/>
          </a:xfrm>
          <a:prstGeom prst="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2" name="TextBox 51">
            <a:extLst>
              <a:ext uri="{FF2B5EF4-FFF2-40B4-BE49-F238E27FC236}">
                <a16:creationId xmlns:a16="http://schemas.microsoft.com/office/drawing/2014/main" id="{0F6454FE-E4A2-43B2-8FEC-2DD44B78C77F}"/>
              </a:ext>
            </a:extLst>
          </p:cNvPr>
          <p:cNvSpPr txBox="1"/>
          <p:nvPr/>
        </p:nvSpPr>
        <p:spPr>
          <a:xfrm>
            <a:off x="7561636" y="2475892"/>
            <a:ext cx="38297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Ichwerdeesbesuchen.</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aphicFrame>
        <p:nvGraphicFramePr>
          <p:cNvPr id="51" name="Table 13">
            <a:extLst>
              <a:ext uri="{FF2B5EF4-FFF2-40B4-BE49-F238E27FC236}">
                <a16:creationId xmlns:a16="http://schemas.microsoft.com/office/drawing/2014/main" id="{031BADE8-AF64-44FF-8F1E-401FAA17421A}"/>
              </a:ext>
            </a:extLst>
          </p:cNvPr>
          <p:cNvGraphicFramePr>
            <a:graphicFrameLocks noGrp="1"/>
          </p:cNvGraphicFramePr>
          <p:nvPr/>
        </p:nvGraphicFramePr>
        <p:xfrm>
          <a:off x="230235" y="4897407"/>
          <a:ext cx="6778147" cy="1365031"/>
        </p:xfrm>
        <a:graphic>
          <a:graphicData uri="http://schemas.openxmlformats.org/drawingml/2006/table">
            <a:tbl>
              <a:tblPr firstRow="1" bandRow="1">
                <a:tableStyleId>{5940675A-B579-460E-94D1-54222C63F5DA}</a:tableStyleId>
              </a:tblPr>
              <a:tblGrid>
                <a:gridCol w="2251046">
                  <a:extLst>
                    <a:ext uri="{9D8B030D-6E8A-4147-A177-3AD203B41FA5}">
                      <a16:colId xmlns:a16="http://schemas.microsoft.com/office/drawing/2014/main" val="298386979"/>
                    </a:ext>
                  </a:extLst>
                </a:gridCol>
                <a:gridCol w="2274849">
                  <a:extLst>
                    <a:ext uri="{9D8B030D-6E8A-4147-A177-3AD203B41FA5}">
                      <a16:colId xmlns:a16="http://schemas.microsoft.com/office/drawing/2014/main" val="1321865862"/>
                    </a:ext>
                  </a:extLst>
                </a:gridCol>
                <a:gridCol w="2252252">
                  <a:extLst>
                    <a:ext uri="{9D8B030D-6E8A-4147-A177-3AD203B41FA5}">
                      <a16:colId xmlns:a16="http://schemas.microsoft.com/office/drawing/2014/main" val="3755651129"/>
                    </a:ext>
                  </a:extLst>
                </a:gridCol>
              </a:tblGrid>
              <a:tr h="666923">
                <a:tc>
                  <a:txBody>
                    <a:bodyPr/>
                    <a:lstStyle/>
                    <a:p>
                      <a:pPr algn="l"/>
                      <a:r>
                        <a:rPr lang="en-GB">
                          <a:solidFill>
                            <a:schemeClr val="accent5">
                              <a:lumMod val="50000"/>
                            </a:schemeClr>
                          </a:solidFill>
                        </a:rPr>
                        <a:t>Donald Trump</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a:r>
                        <a:rPr lang="en-GB">
                          <a:solidFill>
                            <a:schemeClr val="accent5">
                              <a:lumMod val="50000"/>
                            </a:schemeClr>
                          </a:solidFill>
                        </a:rPr>
                        <a:t>Angela Merkel</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a:solidFill>
                            <a:schemeClr val="accent5">
                              <a:lumMod val="50000"/>
                            </a:schemeClr>
                          </a:solidFill>
                        </a:rPr>
                        <a:t>spoke about Donald Trump</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459592002"/>
                  </a:ext>
                </a:extLst>
              </a:tr>
              <a:tr h="698108">
                <a:tc>
                  <a:txBody>
                    <a:bodyPr/>
                    <a:lstStyle/>
                    <a:p>
                      <a:pPr algn="l"/>
                      <a:r>
                        <a:rPr lang="en-GB">
                          <a:solidFill>
                            <a:schemeClr val="accent5">
                              <a:lumMod val="50000"/>
                            </a:schemeClr>
                          </a:solidFill>
                        </a:rPr>
                        <a:t>die Aufgabe</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a:r>
                        <a:rPr lang="en-GB">
                          <a:solidFill>
                            <a:schemeClr val="accent5">
                              <a:lumMod val="50000"/>
                            </a:schemeClr>
                          </a:solidFill>
                        </a:rPr>
                        <a:t>der Marathon</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a:solidFill>
                            <a:schemeClr val="accent5">
                              <a:lumMod val="50000"/>
                            </a:schemeClr>
                          </a:solidFill>
                        </a:rPr>
                        <a:t>completed the task</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480410280"/>
                  </a:ext>
                </a:extLst>
              </a:tr>
            </a:tbl>
          </a:graphicData>
        </a:graphic>
      </p:graphicFrame>
      <p:graphicFrame>
        <p:nvGraphicFramePr>
          <p:cNvPr id="50" name="Table 13">
            <a:extLst>
              <a:ext uri="{FF2B5EF4-FFF2-40B4-BE49-F238E27FC236}">
                <a16:creationId xmlns:a16="http://schemas.microsoft.com/office/drawing/2014/main" id="{031BADE8-AF64-44FF-8F1E-401FAA17421A}"/>
              </a:ext>
            </a:extLst>
          </p:cNvPr>
          <p:cNvGraphicFramePr>
            <a:graphicFrameLocks noGrp="1"/>
          </p:cNvGraphicFramePr>
          <p:nvPr/>
        </p:nvGraphicFramePr>
        <p:xfrm>
          <a:off x="226291" y="3540471"/>
          <a:ext cx="6778147" cy="1356935"/>
        </p:xfrm>
        <a:graphic>
          <a:graphicData uri="http://schemas.openxmlformats.org/drawingml/2006/table">
            <a:tbl>
              <a:tblPr firstRow="1" bandRow="1">
                <a:tableStyleId>{5940675A-B579-460E-94D1-54222C63F5DA}</a:tableStyleId>
              </a:tblPr>
              <a:tblGrid>
                <a:gridCol w="2251046">
                  <a:extLst>
                    <a:ext uri="{9D8B030D-6E8A-4147-A177-3AD203B41FA5}">
                      <a16:colId xmlns:a16="http://schemas.microsoft.com/office/drawing/2014/main" val="298386979"/>
                    </a:ext>
                  </a:extLst>
                </a:gridCol>
                <a:gridCol w="2274849">
                  <a:extLst>
                    <a:ext uri="{9D8B030D-6E8A-4147-A177-3AD203B41FA5}">
                      <a16:colId xmlns:a16="http://schemas.microsoft.com/office/drawing/2014/main" val="1321865862"/>
                    </a:ext>
                  </a:extLst>
                </a:gridCol>
                <a:gridCol w="2252252">
                  <a:extLst>
                    <a:ext uri="{9D8B030D-6E8A-4147-A177-3AD203B41FA5}">
                      <a16:colId xmlns:a16="http://schemas.microsoft.com/office/drawing/2014/main" val="3755651129"/>
                    </a:ext>
                  </a:extLst>
                </a:gridCol>
              </a:tblGrid>
              <a:tr h="688187">
                <a:tc>
                  <a:txBody>
                    <a:bodyPr/>
                    <a:lstStyle/>
                    <a:p>
                      <a:pPr algn="l"/>
                      <a:r>
                        <a:rPr lang="en-GB" dirty="0">
                          <a:solidFill>
                            <a:schemeClr val="accent5">
                              <a:lumMod val="50000"/>
                            </a:schemeClr>
                          </a:solidFill>
                        </a:rPr>
                        <a:t>die </a:t>
                      </a:r>
                      <a:r>
                        <a:rPr lang="en-GB" dirty="0" err="1">
                          <a:solidFill>
                            <a:schemeClr val="accent5">
                              <a:lumMod val="50000"/>
                            </a:schemeClr>
                          </a:solidFill>
                        </a:rPr>
                        <a:t>Katze</a:t>
                      </a:r>
                      <a:endParaRPr lang="en-GB" dirty="0">
                        <a:solidFill>
                          <a:schemeClr val="accent5">
                            <a:lumMod val="50000"/>
                          </a:schemeClr>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a:r>
                        <a:rPr lang="en-GB" dirty="0">
                          <a:solidFill>
                            <a:schemeClr val="accent5">
                              <a:lumMod val="50000"/>
                            </a:schemeClr>
                          </a:solidFill>
                        </a:rPr>
                        <a:t>das </a:t>
                      </a:r>
                      <a:r>
                        <a:rPr lang="en-GB" dirty="0" err="1">
                          <a:solidFill>
                            <a:schemeClr val="accent5">
                              <a:lumMod val="50000"/>
                            </a:schemeClr>
                          </a:solidFill>
                        </a:rPr>
                        <a:t>Pferd</a:t>
                      </a:r>
                      <a:endParaRPr lang="en-GB" dirty="0">
                        <a:solidFill>
                          <a:schemeClr val="accent5">
                            <a:lumMod val="50000"/>
                          </a:schemeClr>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a:solidFill>
                            <a:schemeClr val="accent5">
                              <a:lumMod val="50000"/>
                            </a:schemeClr>
                          </a:solidFill>
                        </a:rPr>
                        <a:t>are pulling the kitten!</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459592002"/>
                  </a:ext>
                </a:extLst>
              </a:tr>
              <a:tr h="668748">
                <a:tc>
                  <a:txBody>
                    <a:bodyPr/>
                    <a:lstStyle/>
                    <a:p>
                      <a:pPr algn="l"/>
                      <a:r>
                        <a:rPr lang="en-GB" dirty="0">
                          <a:solidFill>
                            <a:schemeClr val="accent5">
                              <a:lumMod val="50000"/>
                            </a:schemeClr>
                          </a:solidFill>
                        </a:rPr>
                        <a:t>das Handy</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solidFill>
                            <a:schemeClr val="accent5">
                              <a:lumMod val="50000"/>
                            </a:schemeClr>
                          </a:solidFill>
                        </a:rPr>
                        <a:t>die Schlange</a:t>
                      </a:r>
                    </a:p>
                    <a:p>
                      <a:pPr algn="l"/>
                      <a:endParaRPr lang="en-GB">
                        <a:solidFill>
                          <a:schemeClr val="accent5">
                            <a:lumMod val="50000"/>
                          </a:schemeClr>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dirty="0">
                          <a:solidFill>
                            <a:schemeClr val="accent5">
                              <a:lumMod val="50000"/>
                            </a:schemeClr>
                          </a:solidFill>
                        </a:rPr>
                        <a:t>will buy the snake!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480410280"/>
                  </a:ext>
                </a:extLst>
              </a:tr>
            </a:tbl>
          </a:graphicData>
        </a:graphic>
      </p:graphicFrame>
      <p:graphicFrame>
        <p:nvGraphicFramePr>
          <p:cNvPr id="44" name="Table 13">
            <a:extLst>
              <a:ext uri="{FF2B5EF4-FFF2-40B4-BE49-F238E27FC236}">
                <a16:creationId xmlns:a16="http://schemas.microsoft.com/office/drawing/2014/main" id="{031BADE8-AF64-44FF-8F1E-401FAA17421A}"/>
              </a:ext>
            </a:extLst>
          </p:cNvPr>
          <p:cNvGraphicFramePr>
            <a:graphicFrameLocks noGrp="1"/>
          </p:cNvGraphicFramePr>
          <p:nvPr>
            <p:extLst>
              <p:ext uri="{D42A27DB-BD31-4B8C-83A1-F6EECF244321}">
                <p14:modId xmlns:p14="http://schemas.microsoft.com/office/powerpoint/2010/main" val="2879898238"/>
              </p:ext>
            </p:extLst>
          </p:nvPr>
        </p:nvGraphicFramePr>
        <p:xfrm>
          <a:off x="226292" y="2184643"/>
          <a:ext cx="6778147" cy="1355175"/>
        </p:xfrm>
        <a:graphic>
          <a:graphicData uri="http://schemas.openxmlformats.org/drawingml/2006/table">
            <a:tbl>
              <a:tblPr firstRow="1" bandRow="1">
                <a:tableStyleId>{5940675A-B579-460E-94D1-54222C63F5DA}</a:tableStyleId>
              </a:tblPr>
              <a:tblGrid>
                <a:gridCol w="2251046">
                  <a:extLst>
                    <a:ext uri="{9D8B030D-6E8A-4147-A177-3AD203B41FA5}">
                      <a16:colId xmlns:a16="http://schemas.microsoft.com/office/drawing/2014/main" val="298386979"/>
                    </a:ext>
                  </a:extLst>
                </a:gridCol>
                <a:gridCol w="2274849">
                  <a:extLst>
                    <a:ext uri="{9D8B030D-6E8A-4147-A177-3AD203B41FA5}">
                      <a16:colId xmlns:a16="http://schemas.microsoft.com/office/drawing/2014/main" val="1321865862"/>
                    </a:ext>
                  </a:extLst>
                </a:gridCol>
                <a:gridCol w="2252252">
                  <a:extLst>
                    <a:ext uri="{9D8B030D-6E8A-4147-A177-3AD203B41FA5}">
                      <a16:colId xmlns:a16="http://schemas.microsoft.com/office/drawing/2014/main" val="3755651129"/>
                    </a:ext>
                  </a:extLst>
                </a:gridCol>
              </a:tblGrid>
              <a:tr h="661263">
                <a:tc>
                  <a:txBody>
                    <a:bodyPr/>
                    <a:lstStyle/>
                    <a:p>
                      <a:pPr algn="l"/>
                      <a:r>
                        <a:rPr lang="en-GB">
                          <a:solidFill>
                            <a:schemeClr val="accent5">
                              <a:lumMod val="50000"/>
                            </a:schemeClr>
                          </a:solidFill>
                        </a:rPr>
                        <a:t>das Krokodil </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a:r>
                        <a:rPr lang="en-GB">
                          <a:solidFill>
                            <a:schemeClr val="accent5">
                              <a:lumMod val="50000"/>
                            </a:schemeClr>
                          </a:solidFill>
                        </a:rPr>
                        <a:t>der Keks</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a:solidFill>
                            <a:schemeClr val="accent5">
                              <a:lumMod val="50000"/>
                            </a:schemeClr>
                          </a:solidFill>
                        </a:rPr>
                        <a:t>can eat the crocodile!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459592002"/>
                  </a:ext>
                </a:extLst>
              </a:tr>
              <a:tr h="693912">
                <a:tc>
                  <a:txBody>
                    <a:bodyPr/>
                    <a:lstStyle/>
                    <a:p>
                      <a:pPr algn="l"/>
                      <a:r>
                        <a:rPr lang="en-GB">
                          <a:solidFill>
                            <a:schemeClr val="accent5">
                              <a:lumMod val="50000"/>
                            </a:schemeClr>
                          </a:solidFill>
                        </a:rPr>
                        <a:t>das</a:t>
                      </a:r>
                      <a:r>
                        <a:rPr lang="en-GB" baseline="0">
                          <a:solidFill>
                            <a:schemeClr val="accent5">
                              <a:lumMod val="50000"/>
                            </a:schemeClr>
                          </a:solidFill>
                        </a:rPr>
                        <a:t> Eis</a:t>
                      </a:r>
                      <a:endParaRPr lang="en-GB">
                        <a:solidFill>
                          <a:schemeClr val="accent5">
                            <a:lumMod val="50000"/>
                          </a:schemeClr>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a:r>
                        <a:rPr lang="en-GB" dirty="0">
                          <a:solidFill>
                            <a:schemeClr val="accent5">
                              <a:lumMod val="50000"/>
                            </a:schemeClr>
                          </a:solidFill>
                        </a:rPr>
                        <a:t>der </a:t>
                      </a:r>
                      <a:r>
                        <a:rPr lang="en-GB" dirty="0" err="1">
                          <a:solidFill>
                            <a:schemeClr val="accent5">
                              <a:lumMod val="50000"/>
                            </a:schemeClr>
                          </a:solidFill>
                        </a:rPr>
                        <a:t>Drache</a:t>
                      </a:r>
                      <a:endParaRPr lang="en-GB" dirty="0">
                        <a:solidFill>
                          <a:schemeClr val="accent5">
                            <a:lumMod val="50000"/>
                          </a:schemeClr>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dirty="0">
                          <a:solidFill>
                            <a:schemeClr val="accent5">
                              <a:lumMod val="50000"/>
                            </a:schemeClr>
                          </a:solidFill>
                        </a:rPr>
                        <a:t>like the</a:t>
                      </a:r>
                      <a:r>
                        <a:rPr lang="en-GB" baseline="0" dirty="0">
                          <a:solidFill>
                            <a:schemeClr val="accent5">
                              <a:lumMod val="50000"/>
                            </a:schemeClr>
                          </a:solidFill>
                        </a:rPr>
                        <a:t> dragon!</a:t>
                      </a:r>
                    </a:p>
                    <a:p>
                      <a:pPr algn="ctr"/>
                      <a:endParaRPr lang="en-GB"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480410280"/>
                  </a:ext>
                </a:extLst>
              </a:tr>
            </a:tbl>
          </a:graphicData>
        </a:graphic>
      </p:graphicFrame>
      <p:graphicFrame>
        <p:nvGraphicFramePr>
          <p:cNvPr id="13" name="Table 13">
            <a:extLst>
              <a:ext uri="{FF2B5EF4-FFF2-40B4-BE49-F238E27FC236}">
                <a16:creationId xmlns:a16="http://schemas.microsoft.com/office/drawing/2014/main" id="{031BADE8-AF64-44FF-8F1E-401FAA17421A}"/>
              </a:ext>
            </a:extLst>
          </p:cNvPr>
          <p:cNvGraphicFramePr>
            <a:graphicFrameLocks noGrp="1"/>
          </p:cNvGraphicFramePr>
          <p:nvPr/>
        </p:nvGraphicFramePr>
        <p:xfrm>
          <a:off x="216642" y="1685447"/>
          <a:ext cx="6797448" cy="489992"/>
        </p:xfrm>
        <a:graphic>
          <a:graphicData uri="http://schemas.openxmlformats.org/drawingml/2006/table">
            <a:tbl>
              <a:tblPr firstRow="1" bandRow="1">
                <a:tableStyleId>{5940675A-B579-460E-94D1-54222C63F5DA}</a:tableStyleId>
              </a:tblPr>
              <a:tblGrid>
                <a:gridCol w="2265816">
                  <a:extLst>
                    <a:ext uri="{9D8B030D-6E8A-4147-A177-3AD203B41FA5}">
                      <a16:colId xmlns:a16="http://schemas.microsoft.com/office/drawing/2014/main" val="298386979"/>
                    </a:ext>
                  </a:extLst>
                </a:gridCol>
                <a:gridCol w="2265816">
                  <a:extLst>
                    <a:ext uri="{9D8B030D-6E8A-4147-A177-3AD203B41FA5}">
                      <a16:colId xmlns:a16="http://schemas.microsoft.com/office/drawing/2014/main" val="1321865862"/>
                    </a:ext>
                  </a:extLst>
                </a:gridCol>
                <a:gridCol w="2265816">
                  <a:extLst>
                    <a:ext uri="{9D8B030D-6E8A-4147-A177-3AD203B41FA5}">
                      <a16:colId xmlns:a16="http://schemas.microsoft.com/office/drawing/2014/main" val="3755651129"/>
                    </a:ext>
                  </a:extLst>
                </a:gridCol>
              </a:tblGrid>
              <a:tr h="489992">
                <a:tc>
                  <a:txBody>
                    <a:bodyPr/>
                    <a:lstStyle/>
                    <a:p>
                      <a:pPr algn="ctr"/>
                      <a:r>
                        <a:rPr lang="en-GB" dirty="0" err="1">
                          <a:solidFill>
                            <a:srgbClr val="115076"/>
                          </a:solidFill>
                        </a:rPr>
                        <a:t>Objekt</a:t>
                      </a:r>
                      <a:r>
                        <a:rPr lang="en-GB" dirty="0">
                          <a:solidFill>
                            <a:srgbClr val="115076"/>
                          </a:solidFill>
                        </a:rPr>
                        <a:t> 1</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dirty="0" err="1">
                          <a:solidFill>
                            <a:srgbClr val="115076"/>
                          </a:solidFill>
                        </a:rPr>
                        <a:t>Objekt</a:t>
                      </a:r>
                      <a:r>
                        <a:rPr lang="en-GB" dirty="0">
                          <a:solidFill>
                            <a:srgbClr val="115076"/>
                          </a:solidFill>
                        </a:rPr>
                        <a:t> 2</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dirty="0" err="1">
                          <a:solidFill>
                            <a:srgbClr val="115076"/>
                          </a:solidFill>
                        </a:rPr>
                        <a:t>Englisch</a:t>
                      </a:r>
                      <a:endParaRPr lang="en-GB"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459592002"/>
                  </a:ext>
                </a:extLst>
              </a:tr>
            </a:tbl>
          </a:graphicData>
        </a:graphic>
      </p:graphicFrame>
      <p:sp>
        <p:nvSpPr>
          <p:cNvPr id="2" name="Rectangle 1">
            <a:extLst>
              <a:ext uri="{FF2B5EF4-FFF2-40B4-BE49-F238E27FC236}">
                <a16:creationId xmlns:a16="http://schemas.microsoft.com/office/drawing/2014/main" id="{F424C169-A29A-4288-8E69-649E57B8534B}"/>
              </a:ext>
            </a:extLst>
          </p:cNvPr>
          <p:cNvSpPr/>
          <p:nvPr/>
        </p:nvSpPr>
        <p:spPr>
          <a:xfrm>
            <a:off x="7460816" y="1701172"/>
            <a:ext cx="4496511" cy="636373"/>
          </a:xfrm>
          <a:prstGeom prst="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1977081"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a:solidFill>
                  <a:schemeClr val="bg1"/>
                </a:solidFill>
              </a:rPr>
              <a:t>Was?!</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527059" y="247046"/>
            <a:ext cx="243026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599CCD53-EE53-564E-8B2C-B5308539C8EB}"/>
              </a:ext>
            </a:extLst>
          </p:cNvPr>
          <p:cNvSpPr txBox="1"/>
          <p:nvPr/>
        </p:nvSpPr>
        <p:spPr>
          <a:xfrm>
            <a:off x="1977081" y="90228"/>
            <a:ext cx="1039523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Partnerarbeit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6" name="Picture 5" descr="Icon&#10;&#10;Description automatically generated">
            <a:extLst>
              <a:ext uri="{FF2B5EF4-FFF2-40B4-BE49-F238E27FC236}">
                <a16:creationId xmlns:a16="http://schemas.microsoft.com/office/drawing/2014/main" id="{6E92933C-2DF7-4C72-B60D-3828EF6C4F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14552" y="169571"/>
            <a:ext cx="984021" cy="650125"/>
          </a:xfrm>
          <a:prstGeom prst="rect">
            <a:avLst/>
          </a:prstGeom>
        </p:spPr>
      </p:pic>
      <p:sp>
        <p:nvSpPr>
          <p:cNvPr id="8" name="TextBox 7">
            <a:extLst>
              <a:ext uri="{FF2B5EF4-FFF2-40B4-BE49-F238E27FC236}">
                <a16:creationId xmlns:a16="http://schemas.microsoft.com/office/drawing/2014/main" id="{D122DBBF-2D0F-426B-902E-532917F35489}"/>
              </a:ext>
            </a:extLst>
          </p:cNvPr>
          <p:cNvSpPr txBox="1"/>
          <p:nvPr/>
        </p:nvSpPr>
        <p:spPr>
          <a:xfrm>
            <a:off x="1977081" y="487569"/>
            <a:ext cx="1158363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Person B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sagt</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den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Satz</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b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0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Person A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hört</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Was war das?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Objekt</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1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oder</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2? Und auf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Englisch</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9" name="TextBox 8">
            <a:extLst>
              <a:ext uri="{FF2B5EF4-FFF2-40B4-BE49-F238E27FC236}">
                <a16:creationId xmlns:a16="http://schemas.microsoft.com/office/drawing/2014/main" id="{0F6454FE-E4A2-43B2-8FEC-2DD44B78C77F}"/>
              </a:ext>
            </a:extLst>
          </p:cNvPr>
          <p:cNvSpPr txBox="1"/>
          <p:nvPr/>
        </p:nvSpPr>
        <p:spPr>
          <a:xfrm>
            <a:off x="7562082" y="1800291"/>
            <a:ext cx="425388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Ichkannihnnichtfinden.</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2" name="TextBox 11">
            <a:extLst>
              <a:ext uri="{FF2B5EF4-FFF2-40B4-BE49-F238E27FC236}">
                <a16:creationId xmlns:a16="http://schemas.microsoft.com/office/drawing/2014/main" id="{8B9DB0CB-93F8-41D4-81D6-F8EBD13F0E84}"/>
              </a:ext>
            </a:extLst>
          </p:cNvPr>
          <p:cNvSpPr txBox="1"/>
          <p:nvPr/>
        </p:nvSpPr>
        <p:spPr>
          <a:xfrm>
            <a:off x="142397" y="1202683"/>
            <a:ext cx="662322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 B: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Runde</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1</a:t>
            </a:r>
          </a:p>
        </p:txBody>
      </p:sp>
      <p:pic>
        <p:nvPicPr>
          <p:cNvPr id="25" name="Picture 24" descr="A picture containing kite, umbrella&#10;&#10;Description automatically generated">
            <a:extLst>
              <a:ext uri="{FF2B5EF4-FFF2-40B4-BE49-F238E27FC236}">
                <a16:creationId xmlns:a16="http://schemas.microsoft.com/office/drawing/2014/main" id="{49303036-F0DB-4403-BFB9-71C71FB370D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84420" y="1623038"/>
            <a:ext cx="703266" cy="601622"/>
          </a:xfrm>
          <a:prstGeom prst="rect">
            <a:avLst/>
          </a:prstGeom>
        </p:spPr>
      </p:pic>
      <p:pic>
        <p:nvPicPr>
          <p:cNvPr id="1030" name="Picture 6" descr="Alligator Clip Ar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246726">
            <a:off x="1611018" y="2295268"/>
            <a:ext cx="737133" cy="52582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hocolate Chip Cookie Clip Ar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201279" y="2282413"/>
            <a:ext cx="487213" cy="44823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ce Cream Cone (1 Scoop) Clip Ar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955178" y="2957049"/>
            <a:ext cx="389973" cy="494382"/>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Green Dragon Clip Ar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182758" y="2896105"/>
            <a:ext cx="528185" cy="564155"/>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White Cartoon Cat Clip Art"/>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909005" y="3691230"/>
            <a:ext cx="482318" cy="427670"/>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Running Horse 3 Clip Art"/>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175434" y="3657619"/>
            <a:ext cx="433117" cy="517303"/>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Slim Cell Phone Clip Art"/>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107136" y="4323547"/>
            <a:ext cx="197387" cy="450489"/>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Snake Colour Clip Art"/>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946396" y="4610885"/>
            <a:ext cx="714838" cy="166796"/>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Official White House presidential portrait. Head shot of Trump smiling in front of the U.S. flag, wearing a dark blue suit jacket with American flag lapel pin, white shirt, and light blue necktie."/>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977082" y="4949335"/>
            <a:ext cx="456744" cy="578353"/>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descr="Angela Merkel 2019 cropped.jp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263656" y="4931599"/>
            <a:ext cx="453767" cy="601320"/>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descr="Student Using Laptop Clip Art"/>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796824" y="5752214"/>
            <a:ext cx="620625" cy="437353"/>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34" descr="Woman Runner Clip Art"/>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4362374" y="5579719"/>
            <a:ext cx="224429" cy="651284"/>
          </a:xfrm>
          <a:prstGeom prst="rect">
            <a:avLst/>
          </a:prstGeom>
          <a:noFill/>
          <a:extLst>
            <a:ext uri="{909E8E84-426E-40DD-AFC4-6F175D3DCCD1}">
              <a14:hiddenFill xmlns:a14="http://schemas.microsoft.com/office/drawing/2010/main">
                <a:solidFill>
                  <a:srgbClr val="FFFFFF"/>
                </a:solidFill>
              </a14:hiddenFill>
            </a:ext>
          </a:extLst>
        </p:spPr>
      </p:pic>
      <p:sp>
        <p:nvSpPr>
          <p:cNvPr id="64" name="Rectangle: Rounded Corners 23">
            <a:extLst>
              <a:ext uri="{FF2B5EF4-FFF2-40B4-BE49-F238E27FC236}">
                <a16:creationId xmlns:a16="http://schemas.microsoft.com/office/drawing/2014/main" id="{D25BD381-4846-4A6E-9934-B5838E075918}"/>
              </a:ext>
            </a:extLst>
          </p:cNvPr>
          <p:cNvSpPr/>
          <p:nvPr/>
        </p:nvSpPr>
        <p:spPr>
          <a:xfrm>
            <a:off x="4941506" y="2233863"/>
            <a:ext cx="1903433" cy="55887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5" name="Rectangle: Rounded Corners 23">
            <a:extLst>
              <a:ext uri="{FF2B5EF4-FFF2-40B4-BE49-F238E27FC236}">
                <a16:creationId xmlns:a16="http://schemas.microsoft.com/office/drawing/2014/main" id="{D25BD381-4846-4A6E-9934-B5838E075918}"/>
              </a:ext>
            </a:extLst>
          </p:cNvPr>
          <p:cNvSpPr/>
          <p:nvPr/>
        </p:nvSpPr>
        <p:spPr>
          <a:xfrm>
            <a:off x="4878900" y="2916080"/>
            <a:ext cx="1903433" cy="53388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6" name="Rectangle: Rounded Corners 23">
            <a:extLst>
              <a:ext uri="{FF2B5EF4-FFF2-40B4-BE49-F238E27FC236}">
                <a16:creationId xmlns:a16="http://schemas.microsoft.com/office/drawing/2014/main" id="{D25BD381-4846-4A6E-9934-B5838E075918}"/>
              </a:ext>
            </a:extLst>
          </p:cNvPr>
          <p:cNvSpPr/>
          <p:nvPr/>
        </p:nvSpPr>
        <p:spPr>
          <a:xfrm>
            <a:off x="4862185" y="3657618"/>
            <a:ext cx="1903433" cy="52607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7" name="Rectangle: Rounded Corners 23">
            <a:extLst>
              <a:ext uri="{FF2B5EF4-FFF2-40B4-BE49-F238E27FC236}">
                <a16:creationId xmlns:a16="http://schemas.microsoft.com/office/drawing/2014/main" id="{D25BD381-4846-4A6E-9934-B5838E075918}"/>
              </a:ext>
            </a:extLst>
          </p:cNvPr>
          <p:cNvSpPr/>
          <p:nvPr/>
        </p:nvSpPr>
        <p:spPr>
          <a:xfrm>
            <a:off x="4780046" y="4238188"/>
            <a:ext cx="2198773" cy="63126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8" name="Rectangle: Rounded Corners 23">
            <a:extLst>
              <a:ext uri="{FF2B5EF4-FFF2-40B4-BE49-F238E27FC236}">
                <a16:creationId xmlns:a16="http://schemas.microsoft.com/office/drawing/2014/main" id="{D25BD381-4846-4A6E-9934-B5838E075918}"/>
              </a:ext>
            </a:extLst>
          </p:cNvPr>
          <p:cNvSpPr/>
          <p:nvPr/>
        </p:nvSpPr>
        <p:spPr>
          <a:xfrm>
            <a:off x="4930784" y="4918672"/>
            <a:ext cx="1903433" cy="63126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9" name="Rectangle: Rounded Corners 23">
            <a:extLst>
              <a:ext uri="{FF2B5EF4-FFF2-40B4-BE49-F238E27FC236}">
                <a16:creationId xmlns:a16="http://schemas.microsoft.com/office/drawing/2014/main" id="{D25BD381-4846-4A6E-9934-B5838E075918}"/>
              </a:ext>
            </a:extLst>
          </p:cNvPr>
          <p:cNvSpPr/>
          <p:nvPr/>
        </p:nvSpPr>
        <p:spPr>
          <a:xfrm>
            <a:off x="4877978" y="5598471"/>
            <a:ext cx="1903433" cy="63126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5" name="TextBox 44">
            <a:extLst>
              <a:ext uri="{FF2B5EF4-FFF2-40B4-BE49-F238E27FC236}">
                <a16:creationId xmlns:a16="http://schemas.microsoft.com/office/drawing/2014/main" id="{AD9B6CCE-6CF1-4418-A6E3-2FC356C4B3EA}"/>
              </a:ext>
            </a:extLst>
          </p:cNvPr>
          <p:cNvSpPr txBox="1"/>
          <p:nvPr/>
        </p:nvSpPr>
        <p:spPr>
          <a:xfrm>
            <a:off x="7369567" y="1217481"/>
            <a:ext cx="662322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Runde</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2</a:t>
            </a:r>
          </a:p>
        </p:txBody>
      </p:sp>
      <p:cxnSp>
        <p:nvCxnSpPr>
          <p:cNvPr id="11" name="Straight Connector 10">
            <a:extLst>
              <a:ext uri="{FF2B5EF4-FFF2-40B4-BE49-F238E27FC236}">
                <a16:creationId xmlns:a16="http://schemas.microsoft.com/office/drawing/2014/main" id="{7C837565-708A-4799-8F1F-692C0873F256}"/>
              </a:ext>
            </a:extLst>
          </p:cNvPr>
          <p:cNvCxnSpPr/>
          <p:nvPr/>
        </p:nvCxnSpPr>
        <p:spPr>
          <a:xfrm>
            <a:off x="7224802" y="1433515"/>
            <a:ext cx="0" cy="4828923"/>
          </a:xfrm>
          <a:prstGeom prst="line">
            <a:avLst/>
          </a:prstGeom>
          <a:ln w="19050">
            <a:solidFill>
              <a:srgbClr val="115076"/>
            </a:solidFill>
            <a:prstDash val="sysDot"/>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75FC5AE-01C6-42EC-9CA1-1973FD30D2EE}"/>
              </a:ext>
            </a:extLst>
          </p:cNvPr>
          <p:cNvCxnSpPr>
            <a:cxnSpLocks/>
          </p:cNvCxnSpPr>
          <p:nvPr/>
        </p:nvCxnSpPr>
        <p:spPr>
          <a:xfrm>
            <a:off x="8112931" y="2585068"/>
            <a:ext cx="0" cy="369260"/>
          </a:xfrm>
          <a:prstGeom prst="line">
            <a:avLst/>
          </a:prstGeom>
          <a:ln w="28575">
            <a:solidFill>
              <a:srgbClr val="FE67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52F07B95-476E-40D5-9EA1-9BDD90680867}"/>
              </a:ext>
            </a:extLst>
          </p:cNvPr>
          <p:cNvCxnSpPr>
            <a:cxnSpLocks/>
          </p:cNvCxnSpPr>
          <p:nvPr/>
        </p:nvCxnSpPr>
        <p:spPr>
          <a:xfrm>
            <a:off x="9062504" y="2553298"/>
            <a:ext cx="0" cy="369260"/>
          </a:xfrm>
          <a:prstGeom prst="line">
            <a:avLst/>
          </a:prstGeom>
          <a:ln w="28575">
            <a:solidFill>
              <a:srgbClr val="FE67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9871149F-F83C-4413-B3AA-F224BB6AD639}"/>
              </a:ext>
            </a:extLst>
          </p:cNvPr>
          <p:cNvCxnSpPr>
            <a:cxnSpLocks/>
          </p:cNvCxnSpPr>
          <p:nvPr/>
        </p:nvCxnSpPr>
        <p:spPr>
          <a:xfrm>
            <a:off x="9388561" y="2553298"/>
            <a:ext cx="0" cy="369260"/>
          </a:xfrm>
          <a:prstGeom prst="line">
            <a:avLst/>
          </a:prstGeom>
          <a:ln w="28575">
            <a:solidFill>
              <a:srgbClr val="FE67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497B3335-15CE-4A94-97A3-9881697A8945}"/>
              </a:ext>
            </a:extLst>
          </p:cNvPr>
          <p:cNvCxnSpPr>
            <a:cxnSpLocks/>
          </p:cNvCxnSpPr>
          <p:nvPr/>
        </p:nvCxnSpPr>
        <p:spPr>
          <a:xfrm>
            <a:off x="8086474" y="3286546"/>
            <a:ext cx="0" cy="369260"/>
          </a:xfrm>
          <a:prstGeom prst="line">
            <a:avLst/>
          </a:prstGeom>
          <a:ln w="28575">
            <a:solidFill>
              <a:srgbClr val="FE670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F61D9FFC-EE37-49BB-A015-57D5C41502FA}"/>
              </a:ext>
            </a:extLst>
          </p:cNvPr>
          <p:cNvCxnSpPr>
            <a:cxnSpLocks/>
          </p:cNvCxnSpPr>
          <p:nvPr/>
        </p:nvCxnSpPr>
        <p:spPr>
          <a:xfrm>
            <a:off x="8684475" y="3275340"/>
            <a:ext cx="0" cy="369260"/>
          </a:xfrm>
          <a:prstGeom prst="line">
            <a:avLst/>
          </a:prstGeom>
          <a:ln w="28575">
            <a:solidFill>
              <a:srgbClr val="FE670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F897D947-08B4-4C07-9057-AA2CBFE8C5AD}"/>
              </a:ext>
            </a:extLst>
          </p:cNvPr>
          <p:cNvCxnSpPr>
            <a:cxnSpLocks/>
          </p:cNvCxnSpPr>
          <p:nvPr/>
        </p:nvCxnSpPr>
        <p:spPr>
          <a:xfrm>
            <a:off x="9062504" y="3286546"/>
            <a:ext cx="0" cy="369260"/>
          </a:xfrm>
          <a:prstGeom prst="line">
            <a:avLst/>
          </a:prstGeom>
          <a:ln w="28575">
            <a:solidFill>
              <a:srgbClr val="FE670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D4216569-6DD9-4F0F-B5DA-811422DE256C}"/>
              </a:ext>
            </a:extLst>
          </p:cNvPr>
          <p:cNvCxnSpPr>
            <a:cxnSpLocks/>
          </p:cNvCxnSpPr>
          <p:nvPr/>
        </p:nvCxnSpPr>
        <p:spPr>
          <a:xfrm>
            <a:off x="8085198" y="4604282"/>
            <a:ext cx="0" cy="369260"/>
          </a:xfrm>
          <a:prstGeom prst="line">
            <a:avLst/>
          </a:prstGeom>
          <a:ln w="28575">
            <a:solidFill>
              <a:srgbClr val="FE670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91570FDB-24F8-4BA6-9208-BF6B2DAA047D}"/>
              </a:ext>
            </a:extLst>
          </p:cNvPr>
          <p:cNvCxnSpPr>
            <a:cxnSpLocks/>
          </p:cNvCxnSpPr>
          <p:nvPr/>
        </p:nvCxnSpPr>
        <p:spPr>
          <a:xfrm>
            <a:off x="8883802" y="4605155"/>
            <a:ext cx="0" cy="369260"/>
          </a:xfrm>
          <a:prstGeom prst="line">
            <a:avLst/>
          </a:prstGeom>
          <a:ln w="28575">
            <a:solidFill>
              <a:srgbClr val="FE6700"/>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CC667152-EE03-4811-BCDF-52B9C38DEB63}"/>
              </a:ext>
            </a:extLst>
          </p:cNvPr>
          <p:cNvCxnSpPr>
            <a:cxnSpLocks/>
          </p:cNvCxnSpPr>
          <p:nvPr/>
        </p:nvCxnSpPr>
        <p:spPr>
          <a:xfrm>
            <a:off x="9304263" y="4612049"/>
            <a:ext cx="0" cy="369260"/>
          </a:xfrm>
          <a:prstGeom prst="line">
            <a:avLst/>
          </a:prstGeom>
          <a:ln w="28575">
            <a:solidFill>
              <a:srgbClr val="FE6700"/>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B121AA17-A950-49D3-9158-7AC95C605A4F}"/>
              </a:ext>
            </a:extLst>
          </p:cNvPr>
          <p:cNvCxnSpPr>
            <a:cxnSpLocks/>
          </p:cNvCxnSpPr>
          <p:nvPr/>
        </p:nvCxnSpPr>
        <p:spPr>
          <a:xfrm>
            <a:off x="8108454" y="5261742"/>
            <a:ext cx="0" cy="369260"/>
          </a:xfrm>
          <a:prstGeom prst="line">
            <a:avLst/>
          </a:prstGeom>
          <a:ln w="28575">
            <a:solidFill>
              <a:srgbClr val="FE6700"/>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F4B109E3-446F-44B5-A9F4-E60ACD24AA4F}"/>
              </a:ext>
            </a:extLst>
          </p:cNvPr>
          <p:cNvCxnSpPr>
            <a:cxnSpLocks/>
          </p:cNvCxnSpPr>
          <p:nvPr/>
        </p:nvCxnSpPr>
        <p:spPr>
          <a:xfrm>
            <a:off x="8905574" y="5260299"/>
            <a:ext cx="0" cy="369260"/>
          </a:xfrm>
          <a:prstGeom prst="line">
            <a:avLst/>
          </a:prstGeom>
          <a:ln w="28575">
            <a:solidFill>
              <a:srgbClr val="FE6700"/>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7EDD4556-6128-4C96-93DD-0658F81736FC}"/>
              </a:ext>
            </a:extLst>
          </p:cNvPr>
          <p:cNvCxnSpPr>
            <a:cxnSpLocks/>
          </p:cNvCxnSpPr>
          <p:nvPr/>
        </p:nvCxnSpPr>
        <p:spPr>
          <a:xfrm>
            <a:off x="9284099" y="5264007"/>
            <a:ext cx="0" cy="369260"/>
          </a:xfrm>
          <a:prstGeom prst="line">
            <a:avLst/>
          </a:prstGeom>
          <a:ln w="28575">
            <a:solidFill>
              <a:srgbClr val="FE6700"/>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0BF4AC9B-639E-465B-B945-727E129CFB42}"/>
              </a:ext>
            </a:extLst>
          </p:cNvPr>
          <p:cNvCxnSpPr>
            <a:cxnSpLocks/>
          </p:cNvCxnSpPr>
          <p:nvPr/>
        </p:nvCxnSpPr>
        <p:spPr>
          <a:xfrm>
            <a:off x="8123807" y="1882185"/>
            <a:ext cx="0" cy="369260"/>
          </a:xfrm>
          <a:prstGeom prst="line">
            <a:avLst/>
          </a:prstGeom>
          <a:ln w="28575">
            <a:solidFill>
              <a:srgbClr val="FE6700"/>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1A338100-67E9-4803-ABE5-D2E422FF56EE}"/>
              </a:ext>
            </a:extLst>
          </p:cNvPr>
          <p:cNvCxnSpPr>
            <a:cxnSpLocks/>
          </p:cNvCxnSpPr>
          <p:nvPr/>
        </p:nvCxnSpPr>
        <p:spPr>
          <a:xfrm>
            <a:off x="8851144" y="1861864"/>
            <a:ext cx="0" cy="369260"/>
          </a:xfrm>
          <a:prstGeom prst="line">
            <a:avLst/>
          </a:prstGeom>
          <a:ln w="28575">
            <a:solidFill>
              <a:srgbClr val="FE6700"/>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25BCC1C6-6052-4701-90B2-5DCE0EF6633A}"/>
              </a:ext>
            </a:extLst>
          </p:cNvPr>
          <p:cNvCxnSpPr>
            <a:cxnSpLocks/>
          </p:cNvCxnSpPr>
          <p:nvPr/>
        </p:nvCxnSpPr>
        <p:spPr>
          <a:xfrm>
            <a:off x="9284314" y="1871299"/>
            <a:ext cx="0" cy="369260"/>
          </a:xfrm>
          <a:prstGeom prst="line">
            <a:avLst/>
          </a:prstGeom>
          <a:ln w="28575">
            <a:solidFill>
              <a:srgbClr val="FE6700"/>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2E1856BA-5608-42D0-8296-BF629DB0B614}"/>
              </a:ext>
            </a:extLst>
          </p:cNvPr>
          <p:cNvCxnSpPr>
            <a:cxnSpLocks/>
          </p:cNvCxnSpPr>
          <p:nvPr/>
        </p:nvCxnSpPr>
        <p:spPr>
          <a:xfrm>
            <a:off x="7995707" y="3933394"/>
            <a:ext cx="0" cy="369260"/>
          </a:xfrm>
          <a:prstGeom prst="line">
            <a:avLst/>
          </a:prstGeom>
          <a:ln w="28575">
            <a:solidFill>
              <a:srgbClr val="FE6700"/>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FC1D9CEE-B86A-4AE1-ABB5-CD5D19182D4B}"/>
              </a:ext>
            </a:extLst>
          </p:cNvPr>
          <p:cNvCxnSpPr>
            <a:cxnSpLocks/>
          </p:cNvCxnSpPr>
          <p:nvPr/>
        </p:nvCxnSpPr>
        <p:spPr>
          <a:xfrm>
            <a:off x="9248387" y="3937909"/>
            <a:ext cx="0" cy="369260"/>
          </a:xfrm>
          <a:prstGeom prst="line">
            <a:avLst/>
          </a:prstGeom>
          <a:ln w="28575">
            <a:solidFill>
              <a:srgbClr val="FE6700"/>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1DC87B46-B5D9-45CE-9A1D-E96D48167CFE}"/>
              </a:ext>
            </a:extLst>
          </p:cNvPr>
          <p:cNvCxnSpPr>
            <a:cxnSpLocks/>
          </p:cNvCxnSpPr>
          <p:nvPr/>
        </p:nvCxnSpPr>
        <p:spPr>
          <a:xfrm>
            <a:off x="9578014" y="3944280"/>
            <a:ext cx="0" cy="369260"/>
          </a:xfrm>
          <a:prstGeom prst="line">
            <a:avLst/>
          </a:prstGeom>
          <a:ln w="28575">
            <a:solidFill>
              <a:srgbClr val="FE6700"/>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13868492-BAA3-4720-B420-9C4FE66ED3E2}"/>
              </a:ext>
            </a:extLst>
          </p:cNvPr>
          <p:cNvCxnSpPr>
            <a:cxnSpLocks/>
          </p:cNvCxnSpPr>
          <p:nvPr/>
        </p:nvCxnSpPr>
        <p:spPr>
          <a:xfrm>
            <a:off x="10005086" y="1866926"/>
            <a:ext cx="0" cy="369260"/>
          </a:xfrm>
          <a:prstGeom prst="line">
            <a:avLst/>
          </a:prstGeom>
          <a:ln w="28575">
            <a:solidFill>
              <a:srgbClr val="FE6700"/>
            </a:solidFill>
          </a:ln>
        </p:spPr>
        <p:style>
          <a:lnRef idx="1">
            <a:schemeClr val="accent1"/>
          </a:lnRef>
          <a:fillRef idx="0">
            <a:schemeClr val="accent1"/>
          </a:fillRef>
          <a:effectRef idx="0">
            <a:schemeClr val="accent1"/>
          </a:effectRef>
          <a:fontRef idx="minor">
            <a:schemeClr val="tx1"/>
          </a:fontRef>
        </p:style>
      </p:cxnSp>
      <p:sp>
        <p:nvSpPr>
          <p:cNvPr id="78" name="Oval 77">
            <a:extLst>
              <a:ext uri="{FF2B5EF4-FFF2-40B4-BE49-F238E27FC236}">
                <a16:creationId xmlns:a16="http://schemas.microsoft.com/office/drawing/2014/main" id="{63BCB789-85A3-4373-8CB2-BEFFB6EF9065}"/>
              </a:ext>
            </a:extLst>
          </p:cNvPr>
          <p:cNvSpPr/>
          <p:nvPr/>
        </p:nvSpPr>
        <p:spPr>
          <a:xfrm>
            <a:off x="226290" y="2124484"/>
            <a:ext cx="1570533" cy="464252"/>
          </a:xfrm>
          <a:prstGeom prst="ellipse">
            <a:avLst/>
          </a:prstGeom>
          <a:noFill/>
          <a:ln w="28575">
            <a:solidFill>
              <a:srgbClr val="FE6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9" name="Oval 78">
            <a:extLst>
              <a:ext uri="{FF2B5EF4-FFF2-40B4-BE49-F238E27FC236}">
                <a16:creationId xmlns:a16="http://schemas.microsoft.com/office/drawing/2014/main" id="{6C326168-10D0-4E2E-A56D-E6A2AAD90193}"/>
              </a:ext>
            </a:extLst>
          </p:cNvPr>
          <p:cNvSpPr/>
          <p:nvPr/>
        </p:nvSpPr>
        <p:spPr>
          <a:xfrm>
            <a:off x="2358710" y="2799750"/>
            <a:ext cx="1570533" cy="464252"/>
          </a:xfrm>
          <a:prstGeom prst="ellipse">
            <a:avLst/>
          </a:prstGeom>
          <a:noFill/>
          <a:ln w="28575">
            <a:solidFill>
              <a:srgbClr val="FE6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0" name="Oval 79">
            <a:extLst>
              <a:ext uri="{FF2B5EF4-FFF2-40B4-BE49-F238E27FC236}">
                <a16:creationId xmlns:a16="http://schemas.microsoft.com/office/drawing/2014/main" id="{719F1301-6A63-448D-85A5-E4963E2AF49D}"/>
              </a:ext>
            </a:extLst>
          </p:cNvPr>
          <p:cNvSpPr/>
          <p:nvPr/>
        </p:nvSpPr>
        <p:spPr>
          <a:xfrm>
            <a:off x="2433477" y="3539818"/>
            <a:ext cx="1622679" cy="464252"/>
          </a:xfrm>
          <a:prstGeom prst="ellipse">
            <a:avLst/>
          </a:prstGeom>
          <a:noFill/>
          <a:ln w="28575">
            <a:solidFill>
              <a:srgbClr val="FE6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1" name="Oval 80">
            <a:extLst>
              <a:ext uri="{FF2B5EF4-FFF2-40B4-BE49-F238E27FC236}">
                <a16:creationId xmlns:a16="http://schemas.microsoft.com/office/drawing/2014/main" id="{46A14D7D-6420-41AF-B7E2-54E449F3FC31}"/>
              </a:ext>
            </a:extLst>
          </p:cNvPr>
          <p:cNvSpPr/>
          <p:nvPr/>
        </p:nvSpPr>
        <p:spPr>
          <a:xfrm>
            <a:off x="2507214" y="4174922"/>
            <a:ext cx="1570533" cy="464252"/>
          </a:xfrm>
          <a:prstGeom prst="ellipse">
            <a:avLst/>
          </a:prstGeom>
          <a:noFill/>
          <a:ln w="28575">
            <a:solidFill>
              <a:srgbClr val="FE6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2" name="Oval 81">
            <a:extLst>
              <a:ext uri="{FF2B5EF4-FFF2-40B4-BE49-F238E27FC236}">
                <a16:creationId xmlns:a16="http://schemas.microsoft.com/office/drawing/2014/main" id="{4454EE19-61A0-43A1-884D-46FC793DA4DB}"/>
              </a:ext>
            </a:extLst>
          </p:cNvPr>
          <p:cNvSpPr/>
          <p:nvPr/>
        </p:nvSpPr>
        <p:spPr>
          <a:xfrm>
            <a:off x="232384" y="4841294"/>
            <a:ext cx="1676621" cy="464252"/>
          </a:xfrm>
          <a:prstGeom prst="ellipse">
            <a:avLst/>
          </a:prstGeom>
          <a:noFill/>
          <a:ln w="28575">
            <a:solidFill>
              <a:srgbClr val="FE6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3" name="Oval 82">
            <a:extLst>
              <a:ext uri="{FF2B5EF4-FFF2-40B4-BE49-F238E27FC236}">
                <a16:creationId xmlns:a16="http://schemas.microsoft.com/office/drawing/2014/main" id="{AD66DE2A-0F3D-4F9A-857B-5F742E136DF9}"/>
              </a:ext>
            </a:extLst>
          </p:cNvPr>
          <p:cNvSpPr/>
          <p:nvPr/>
        </p:nvSpPr>
        <p:spPr>
          <a:xfrm>
            <a:off x="249451" y="5529610"/>
            <a:ext cx="1570533" cy="464252"/>
          </a:xfrm>
          <a:prstGeom prst="ellipse">
            <a:avLst/>
          </a:prstGeom>
          <a:noFill/>
          <a:ln w="28575">
            <a:solidFill>
              <a:srgbClr val="FE6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258764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7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7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7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5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60"/>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6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62"/>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63"/>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7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7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79"/>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80"/>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81"/>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82"/>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animBg="1"/>
      <p:bldP spid="79" grpId="0" animBg="1"/>
      <p:bldP spid="80" grpId="0" animBg="1"/>
      <p:bldP spid="81" grpId="0" animBg="1"/>
      <p:bldP spid="82" grpId="0" animBg="1"/>
      <p:bldP spid="83"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 name="Group 2"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 name="Rectangle 4">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6" name="Title 5">
            <a:extLst>
              <a:ext uri="{FF2B5EF4-FFF2-40B4-BE49-F238E27FC236}">
                <a16:creationId xmlns:a16="http://schemas.microsoft.com/office/drawing/2014/main" id="{558E7B9B-A11A-154E-80B4-563231C87435}"/>
              </a:ext>
            </a:extLst>
          </p:cNvPr>
          <p:cNvSpPr>
            <a:spLocks noGrp="1"/>
          </p:cNvSpPr>
          <p:nvPr>
            <p:ph type="ctrTitle"/>
          </p:nvPr>
        </p:nvSpPr>
        <p:spPr>
          <a:xfrm>
            <a:off x="211666" y="2452612"/>
            <a:ext cx="7695816" cy="1485422"/>
          </a:xfrm>
        </p:spPr>
        <p:txBody>
          <a:bodyPr>
            <a:normAutofit fontScale="90000"/>
          </a:bodyPr>
          <a:lstStyle/>
          <a:p>
            <a:pPr algn="l"/>
            <a:r>
              <a:rPr lang="en-GB" sz="4000" b="1" dirty="0">
                <a:solidFill>
                  <a:prstClr val="white"/>
                </a:solidFill>
              </a:rPr>
              <a:t>Talking about things that are important to you</a:t>
            </a:r>
            <a:br>
              <a:rPr lang="en-GB" b="1" dirty="0">
                <a:solidFill>
                  <a:prstClr val="white"/>
                </a:solidFill>
              </a:rPr>
            </a:br>
            <a:endParaRPr lang="en-US" dirty="0"/>
          </a:p>
        </p:txBody>
      </p:sp>
      <p:sp>
        <p:nvSpPr>
          <p:cNvPr id="7" name="Subtitle 6">
            <a:extLst>
              <a:ext uri="{FF2B5EF4-FFF2-40B4-BE49-F238E27FC236}">
                <a16:creationId xmlns:a16="http://schemas.microsoft.com/office/drawing/2014/main" id="{7F2214FE-0DF5-6741-9332-4A2CB0FF908A}"/>
              </a:ext>
            </a:extLst>
          </p:cNvPr>
          <p:cNvSpPr>
            <a:spLocks noGrp="1"/>
          </p:cNvSpPr>
          <p:nvPr>
            <p:ph type="subTitle" idx="1"/>
          </p:nvPr>
        </p:nvSpPr>
        <p:spPr>
          <a:xfrm>
            <a:off x="214816" y="3320673"/>
            <a:ext cx="7879701" cy="735438"/>
          </a:xfrm>
        </p:spPr>
        <p:txBody>
          <a:bodyPr>
            <a:normAutofit fontScale="92500"/>
          </a:bodyPr>
          <a:lstStyle/>
          <a:p>
            <a:pPr algn="l"/>
            <a:r>
              <a:rPr lang="en-GB" sz="3000" dirty="0">
                <a:solidFill>
                  <a:prstClr val="white"/>
                </a:solidFill>
              </a:rPr>
              <a:t>Revisit direct and indirect object pronouns</a:t>
            </a:r>
          </a:p>
          <a:p>
            <a:pPr algn="l"/>
            <a:endParaRPr lang="en-US" dirty="0"/>
          </a:p>
        </p:txBody>
      </p:sp>
      <p:sp>
        <p:nvSpPr>
          <p:cNvPr id="13" name="Subtitle 6">
            <a:extLst>
              <a:ext uri="{FF2B5EF4-FFF2-40B4-BE49-F238E27FC236}">
                <a16:creationId xmlns:a16="http://schemas.microsoft.com/office/drawing/2014/main" id="{2D438FA5-2CAB-4E24-9AEE-607776023B37}"/>
              </a:ext>
            </a:extLst>
          </p:cNvPr>
          <p:cNvSpPr txBox="1">
            <a:spLocks/>
          </p:cNvSpPr>
          <p:nvPr/>
        </p:nvSpPr>
        <p:spPr>
          <a:xfrm>
            <a:off x="211666" y="3931300"/>
            <a:ext cx="6604437" cy="5717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Revisit [</a:t>
            </a:r>
            <a:r>
              <a:rPr kumimoji="0" lang="en-GB" sz="3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ei</a:t>
            </a:r>
            <a:r>
              <a:rPr kumimoji="0" lang="en-GB" sz="3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and [</a:t>
            </a:r>
            <a:r>
              <a:rPr kumimoji="0" lang="en-GB" sz="3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ie</a:t>
            </a:r>
            <a:r>
              <a:rPr kumimoji="0" lang="en-GB" sz="3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161930" y="4982504"/>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Y8 German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3.2 - Week 7- Lesson 72</a:t>
            </a:r>
          </a:p>
        </p:txBody>
      </p:sp>
      <p:sp>
        <p:nvSpPr>
          <p:cNvPr id="14" name="Title 3">
            <a:extLst>
              <a:ext uri="{FF2B5EF4-FFF2-40B4-BE49-F238E27FC236}">
                <a16:creationId xmlns:a16="http://schemas.microsoft.com/office/drawing/2014/main" id="{638AEC8F-C9FD-A549-80E9-260E66E632C7}"/>
              </a:ext>
            </a:extLst>
          </p:cNvPr>
          <p:cNvSpPr txBox="1">
            <a:spLocks/>
          </p:cNvSpPr>
          <p:nvPr/>
        </p:nvSpPr>
        <p:spPr>
          <a:xfrm>
            <a:off x="161930" y="5779725"/>
            <a:ext cx="4732685" cy="1078275"/>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Author name(s):  Heike Krüsemann / Rachel Hawkes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a:t>
            </a:r>
            <a:r>
              <a:rPr lang="en-GB" sz="1400" dirty="0">
                <a:solidFill>
                  <a:prstClr val="white"/>
                </a:solidFill>
                <a:latin typeface="Century Gothic" panose="020B0502020202020204" pitchFamily="34" charset="0"/>
              </a:rPr>
              <a:t>20</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/12/21</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0315195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81250"/>
            <a:ext cx="2619632" cy="869950"/>
          </a:xfrm>
          <a:prstGeom prst="rect">
            <a:avLst/>
          </a:prstGeom>
        </p:spPr>
      </p:pic>
      <p:sp>
        <p:nvSpPr>
          <p:cNvPr id="4" name="Title 3"/>
          <p:cNvSpPr>
            <a:spLocks noGrp="1"/>
          </p:cNvSpPr>
          <p:nvPr>
            <p:ph type="title"/>
          </p:nvPr>
        </p:nvSpPr>
        <p:spPr>
          <a:xfrm>
            <a:off x="0" y="229476"/>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872869" y="247046"/>
            <a:ext cx="2084457"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7" name="TextBox 16">
            <a:extLst>
              <a:ext uri="{FF2B5EF4-FFF2-40B4-BE49-F238E27FC236}">
                <a16:creationId xmlns:a16="http://schemas.microsoft.com/office/drawing/2014/main" id="{C13ED6EF-5B20-1940-AFD2-EAA625B3F063}"/>
              </a:ext>
            </a:extLst>
          </p:cNvPr>
          <p:cNvSpPr txBox="1"/>
          <p:nvPr/>
        </p:nvSpPr>
        <p:spPr>
          <a:xfrm>
            <a:off x="2736244" y="39651"/>
            <a:ext cx="55638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Partner A: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Schreib</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fünf</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Wörter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6" name="Rectangle 2" descr="rectangle that moves down the slide to show the 60 second timer">
            <a:extLst>
              <a:ext uri="{FF2B5EF4-FFF2-40B4-BE49-F238E27FC236}">
                <a16:creationId xmlns:a16="http://schemas.microsoft.com/office/drawing/2014/main" id="{1602C629-4653-48D5-AF83-0CE1B5EFFE99}"/>
              </a:ext>
            </a:extLst>
          </p:cNvPr>
          <p:cNvSpPr>
            <a:spLocks noChangeArrowheads="1"/>
          </p:cNvSpPr>
          <p:nvPr/>
        </p:nvSpPr>
        <p:spPr bwMode="auto">
          <a:xfrm>
            <a:off x="10111959" y="1332886"/>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7" name="Rectangle 3" descr="rectangle for timer">
            <a:extLst>
              <a:ext uri="{FF2B5EF4-FFF2-40B4-BE49-F238E27FC236}">
                <a16:creationId xmlns:a16="http://schemas.microsoft.com/office/drawing/2014/main" id="{B3DA2B9B-9F69-45DD-87FC-96861967F202}"/>
              </a:ext>
            </a:extLst>
          </p:cNvPr>
          <p:cNvSpPr>
            <a:spLocks noChangeArrowheads="1"/>
          </p:cNvSpPr>
          <p:nvPr/>
        </p:nvSpPr>
        <p:spPr bwMode="auto">
          <a:xfrm>
            <a:off x="10111515" y="1320420"/>
            <a:ext cx="503528" cy="4156259"/>
          </a:xfrm>
          <a:prstGeom prst="rect">
            <a:avLst/>
          </a:prstGeom>
          <a:solidFill>
            <a:schemeClr val="accent4">
              <a:lumMod val="60000"/>
              <a:lumOff val="40000"/>
            </a:schemeClr>
          </a:solidFill>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9" name="Line 7" descr="top line for timer, 60 seconds">
            <a:extLst>
              <a:ext uri="{FF2B5EF4-FFF2-40B4-BE49-F238E27FC236}">
                <a16:creationId xmlns:a16="http://schemas.microsoft.com/office/drawing/2014/main" id="{EDB7D1D6-8C8C-4B35-926B-3A176777F68E}"/>
              </a:ext>
            </a:extLst>
          </p:cNvPr>
          <p:cNvSpPr>
            <a:spLocks noChangeShapeType="1"/>
          </p:cNvSpPr>
          <p:nvPr/>
        </p:nvSpPr>
        <p:spPr bwMode="auto">
          <a:xfrm>
            <a:off x="10820020" y="1321458"/>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2" name="Text Box 12">
            <a:extLst>
              <a:ext uri="{FF2B5EF4-FFF2-40B4-BE49-F238E27FC236}">
                <a16:creationId xmlns:a16="http://schemas.microsoft.com/office/drawing/2014/main" id="{C665AA53-3F6F-4509-95FE-603BC10F332A}"/>
              </a:ext>
            </a:extLst>
          </p:cNvPr>
          <p:cNvSpPr txBox="1">
            <a:spLocks noChangeArrowheads="1"/>
          </p:cNvSpPr>
          <p:nvPr/>
        </p:nvSpPr>
        <p:spPr bwMode="auto">
          <a:xfrm>
            <a:off x="11036811" y="1163607"/>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40</a:t>
            </a:r>
          </a:p>
        </p:txBody>
      </p:sp>
      <p:sp>
        <p:nvSpPr>
          <p:cNvPr id="8" name="Line 4" descr="line to show the length of 60 seconds">
            <a:extLst>
              <a:ext uri="{FF2B5EF4-FFF2-40B4-BE49-F238E27FC236}">
                <a16:creationId xmlns:a16="http://schemas.microsoft.com/office/drawing/2014/main" id="{165C7D05-9312-495D-9247-5B67D39A7F83}"/>
              </a:ext>
            </a:extLst>
          </p:cNvPr>
          <p:cNvSpPr>
            <a:spLocks noChangeShapeType="1"/>
          </p:cNvSpPr>
          <p:nvPr/>
        </p:nvSpPr>
        <p:spPr bwMode="auto">
          <a:xfrm>
            <a:off x="10795332" y="1321458"/>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1" name="Text Box 10">
            <a:extLst>
              <a:ext uri="{FF2B5EF4-FFF2-40B4-BE49-F238E27FC236}">
                <a16:creationId xmlns:a16="http://schemas.microsoft.com/office/drawing/2014/main" id="{8F88F33A-F1A8-403F-938C-85915B780B90}"/>
              </a:ext>
            </a:extLst>
          </p:cNvPr>
          <p:cNvSpPr txBox="1">
            <a:spLocks noChangeArrowheads="1"/>
          </p:cNvSpPr>
          <p:nvPr/>
        </p:nvSpPr>
        <p:spPr bwMode="auto">
          <a:xfrm>
            <a:off x="10795332" y="3305360"/>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rPr>
              <a:t>Sekunden</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10" name="Line 9" descr="bottom line for timer, 0 seconds">
            <a:extLst>
              <a:ext uri="{FF2B5EF4-FFF2-40B4-BE49-F238E27FC236}">
                <a16:creationId xmlns:a16="http://schemas.microsoft.com/office/drawing/2014/main" id="{D3A50385-7330-4CE7-B891-A69568163B5F}"/>
              </a:ext>
            </a:extLst>
          </p:cNvPr>
          <p:cNvSpPr>
            <a:spLocks noChangeShapeType="1"/>
          </p:cNvSpPr>
          <p:nvPr/>
        </p:nvSpPr>
        <p:spPr bwMode="auto">
          <a:xfrm>
            <a:off x="10795332" y="5477717"/>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3" name="Text Box 14">
            <a:extLst>
              <a:ext uri="{FF2B5EF4-FFF2-40B4-BE49-F238E27FC236}">
                <a16:creationId xmlns:a16="http://schemas.microsoft.com/office/drawing/2014/main" id="{1667AF0D-75C5-4D04-8C9E-B17562F08AAF}"/>
              </a:ext>
            </a:extLst>
          </p:cNvPr>
          <p:cNvSpPr txBox="1">
            <a:spLocks noChangeArrowheads="1"/>
          </p:cNvSpPr>
          <p:nvPr/>
        </p:nvSpPr>
        <p:spPr bwMode="auto">
          <a:xfrm>
            <a:off x="11012123" y="5297189"/>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sp>
        <p:nvSpPr>
          <p:cNvPr id="14" name="Rectangle 13" descr="box to hide timer as it goes off the page">
            <a:extLst>
              <a:ext uri="{FF2B5EF4-FFF2-40B4-BE49-F238E27FC236}">
                <a16:creationId xmlns:a16="http://schemas.microsoft.com/office/drawing/2014/main" id="{80BB973F-93FA-4A26-B850-9E1862347B2F}"/>
              </a:ext>
            </a:extLst>
          </p:cNvPr>
          <p:cNvSpPr/>
          <p:nvPr/>
        </p:nvSpPr>
        <p:spPr>
          <a:xfrm>
            <a:off x="9958365" y="5520139"/>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 name="AutoShape 11">
            <a:hlinkClick r:id="" action="ppaction://noaction" highlightClick="1"/>
            <a:extLst>
              <a:ext uri="{FF2B5EF4-FFF2-40B4-BE49-F238E27FC236}">
                <a16:creationId xmlns:a16="http://schemas.microsoft.com/office/drawing/2014/main" id="{CFE64676-F267-4A32-92AE-3A1905ACA1C1}"/>
              </a:ext>
            </a:extLst>
          </p:cNvPr>
          <p:cNvSpPr>
            <a:spLocks noChangeArrowheads="1"/>
          </p:cNvSpPr>
          <p:nvPr/>
        </p:nvSpPr>
        <p:spPr bwMode="auto">
          <a:xfrm>
            <a:off x="9848695" y="5708137"/>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LOS!</a:t>
            </a:r>
          </a:p>
        </p:txBody>
      </p:sp>
      <p:pic>
        <p:nvPicPr>
          <p:cNvPr id="25" name="Picture 24" descr="Icon&#10;&#10;Description automatically generated">
            <a:extLst>
              <a:ext uri="{FF2B5EF4-FFF2-40B4-BE49-F238E27FC236}">
                <a16:creationId xmlns:a16="http://schemas.microsoft.com/office/drawing/2014/main" id="{9E88FD5B-55E0-44DF-849A-EF182ECFF1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58190" y="94680"/>
            <a:ext cx="1373141" cy="907210"/>
          </a:xfrm>
          <a:prstGeom prst="rect">
            <a:avLst/>
          </a:prstGeom>
        </p:spPr>
      </p:pic>
      <p:sp>
        <p:nvSpPr>
          <p:cNvPr id="27" name="TextBox 26">
            <a:extLst>
              <a:ext uri="{FF2B5EF4-FFF2-40B4-BE49-F238E27FC236}">
                <a16:creationId xmlns:a16="http://schemas.microsoft.com/office/drawing/2014/main" id="{203FB901-F0C2-4318-BBF9-AA5B9F4EE285}"/>
              </a:ext>
            </a:extLst>
          </p:cNvPr>
          <p:cNvSpPr txBox="1"/>
          <p:nvPr/>
        </p:nvSpPr>
        <p:spPr>
          <a:xfrm>
            <a:off x="2736244" y="399140"/>
            <a:ext cx="556389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Du </a:t>
            </a:r>
            <a:r>
              <a:rPr kumimoji="0" lang="en-US" sz="20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sollst</a:t>
            </a:r>
            <a:r>
              <a:rPr kumimoji="0" lang="en-US"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sie</a:t>
            </a:r>
            <a:r>
              <a:rPr kumimoji="0" lang="en-US"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nicht</a:t>
            </a:r>
            <a:r>
              <a:rPr kumimoji="0" lang="en-US"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zeigen</a:t>
            </a:r>
            <a:r>
              <a:rPr kumimoji="0" lang="en-US"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8" name="TextBox 27">
            <a:extLst>
              <a:ext uri="{FF2B5EF4-FFF2-40B4-BE49-F238E27FC236}">
                <a16:creationId xmlns:a16="http://schemas.microsoft.com/office/drawing/2014/main" id="{C936C1E8-1327-429D-96AE-B6A32CDC3BE7}"/>
              </a:ext>
            </a:extLst>
          </p:cNvPr>
          <p:cNvSpPr txBox="1"/>
          <p:nvPr/>
        </p:nvSpPr>
        <p:spPr>
          <a:xfrm>
            <a:off x="2736244" y="707425"/>
            <a:ext cx="55638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Partner B: Sag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alle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Wörter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29" name="TextBox 28">
            <a:extLst>
              <a:ext uri="{FF2B5EF4-FFF2-40B4-BE49-F238E27FC236}">
                <a16:creationId xmlns:a16="http://schemas.microsoft.com/office/drawing/2014/main" id="{7C2E1B91-0B0C-45F0-85A4-F25318E9FAE9}"/>
              </a:ext>
            </a:extLst>
          </p:cNvPr>
          <p:cNvSpPr txBox="1"/>
          <p:nvPr/>
        </p:nvSpPr>
        <p:spPr>
          <a:xfrm>
            <a:off x="2736244" y="1102051"/>
            <a:ext cx="662734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Versuch</a:t>
            </a:r>
            <a:r>
              <a:rPr kumimoji="0" lang="en-US"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die </a:t>
            </a:r>
            <a:r>
              <a:rPr kumimoji="0" lang="en-US" sz="20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fünf</a:t>
            </a:r>
            <a:r>
              <a:rPr kumimoji="0" lang="en-US"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Wörter</a:t>
            </a:r>
            <a:r>
              <a:rPr kumimoji="0" lang="en-US"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a:t>
            </a:r>
            <a:r>
              <a:rPr kumimoji="0" lang="en-US"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sagen</a:t>
            </a:r>
            <a:r>
              <a:rPr kumimoji="0" lang="en-US"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nvGrpSpPr>
          <p:cNvPr id="18" name="Group 17">
            <a:extLst>
              <a:ext uri="{FF2B5EF4-FFF2-40B4-BE49-F238E27FC236}">
                <a16:creationId xmlns:a16="http://schemas.microsoft.com/office/drawing/2014/main" id="{EC74CC42-BFB3-49EC-A7D5-3378CAC8D409}"/>
              </a:ext>
            </a:extLst>
          </p:cNvPr>
          <p:cNvGrpSpPr/>
          <p:nvPr/>
        </p:nvGrpSpPr>
        <p:grpSpPr>
          <a:xfrm>
            <a:off x="298616" y="2391525"/>
            <a:ext cx="1941534" cy="970033"/>
            <a:chOff x="17668" y="1973345"/>
            <a:chExt cx="1941534" cy="970033"/>
          </a:xfrm>
        </p:grpSpPr>
        <p:pic>
          <p:nvPicPr>
            <p:cNvPr id="30" name="Picture 29" descr="Icon&#10;&#10;Description automatically generated">
              <a:extLst>
                <a:ext uri="{FF2B5EF4-FFF2-40B4-BE49-F238E27FC236}">
                  <a16:creationId xmlns:a16="http://schemas.microsoft.com/office/drawing/2014/main" id="{EFEC1EE2-E3CE-4459-9CEE-EAA34104220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7812" y="1973345"/>
              <a:ext cx="663549" cy="684954"/>
            </a:xfrm>
            <a:prstGeom prst="rect">
              <a:avLst/>
            </a:prstGeom>
          </p:spPr>
        </p:pic>
        <p:sp>
          <p:nvSpPr>
            <p:cNvPr id="2" name="TextBox 1">
              <a:extLst>
                <a:ext uri="{FF2B5EF4-FFF2-40B4-BE49-F238E27FC236}">
                  <a16:creationId xmlns:a16="http://schemas.microsoft.com/office/drawing/2014/main" id="{20F61940-628A-4145-B9DC-677962B4F927}"/>
                </a:ext>
              </a:extLst>
            </p:cNvPr>
            <p:cNvSpPr txBox="1"/>
            <p:nvPr/>
          </p:nvSpPr>
          <p:spPr>
            <a:xfrm>
              <a:off x="17668" y="2543268"/>
              <a:ext cx="1941534" cy="400110"/>
            </a:xfrm>
            <a:prstGeom prst="rect">
              <a:avLst/>
            </a:prstGeom>
            <a:noFill/>
          </p:spPr>
          <p:txBody>
            <a:bodyPr wrap="square" rtlCol="0">
              <a:spAutoFit/>
            </a:bodyPr>
            <a:lstStyle/>
            <a:p>
              <a:pPr algn="l"/>
              <a:r>
                <a:rPr lang="en-GB" sz="2000" dirty="0">
                  <a:solidFill>
                    <a:schemeClr val="accent5">
                      <a:lumMod val="50000"/>
                    </a:schemeClr>
                  </a:solidFill>
                </a:rPr>
                <a:t>die </a:t>
              </a:r>
              <a:r>
                <a:rPr lang="en-GB" sz="2000" dirty="0" err="1">
                  <a:solidFill>
                    <a:schemeClr val="accent5">
                      <a:lumMod val="50000"/>
                    </a:schemeClr>
                  </a:solidFill>
                </a:rPr>
                <a:t>Fliege</a:t>
              </a:r>
              <a:endParaRPr lang="en-GB" sz="2000" dirty="0">
                <a:solidFill>
                  <a:schemeClr val="accent5">
                    <a:lumMod val="50000"/>
                  </a:schemeClr>
                </a:solidFill>
              </a:endParaRPr>
            </a:p>
          </p:txBody>
        </p:sp>
      </p:grpSp>
      <p:grpSp>
        <p:nvGrpSpPr>
          <p:cNvPr id="22" name="Group 21">
            <a:extLst>
              <a:ext uri="{FF2B5EF4-FFF2-40B4-BE49-F238E27FC236}">
                <a16:creationId xmlns:a16="http://schemas.microsoft.com/office/drawing/2014/main" id="{575ED657-F1C1-4227-B96F-0EF41F7AA633}"/>
              </a:ext>
            </a:extLst>
          </p:cNvPr>
          <p:cNvGrpSpPr/>
          <p:nvPr/>
        </p:nvGrpSpPr>
        <p:grpSpPr>
          <a:xfrm>
            <a:off x="1720412" y="2839645"/>
            <a:ext cx="1941534" cy="1034534"/>
            <a:chOff x="1472636" y="2388493"/>
            <a:chExt cx="1941534" cy="1034534"/>
          </a:xfrm>
        </p:grpSpPr>
        <p:pic>
          <p:nvPicPr>
            <p:cNvPr id="31" name="Picture 30" descr="man escaping from jail">
              <a:extLst>
                <a:ext uri="{FF2B5EF4-FFF2-40B4-BE49-F238E27FC236}">
                  <a16:creationId xmlns:a16="http://schemas.microsoft.com/office/drawing/2014/main" id="{0198383B-188C-4C2E-A067-5BE90E869478}"/>
                </a:ext>
              </a:extLst>
            </p:cNvPr>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864678" y="2388493"/>
              <a:ext cx="814454" cy="729290"/>
            </a:xfrm>
            <a:prstGeom prst="rect">
              <a:avLst/>
            </a:prstGeom>
          </p:spPr>
        </p:pic>
        <p:sp>
          <p:nvSpPr>
            <p:cNvPr id="32" name="TextBox 31">
              <a:extLst>
                <a:ext uri="{FF2B5EF4-FFF2-40B4-BE49-F238E27FC236}">
                  <a16:creationId xmlns:a16="http://schemas.microsoft.com/office/drawing/2014/main" id="{55874C17-C5A1-433F-97C0-AC767D35F698}"/>
                </a:ext>
              </a:extLst>
            </p:cNvPr>
            <p:cNvSpPr txBox="1"/>
            <p:nvPr/>
          </p:nvSpPr>
          <p:spPr>
            <a:xfrm>
              <a:off x="1472636" y="3022917"/>
              <a:ext cx="1941534" cy="400110"/>
            </a:xfrm>
            <a:prstGeom prst="rect">
              <a:avLst/>
            </a:prstGeom>
            <a:noFill/>
          </p:spPr>
          <p:txBody>
            <a:bodyPr wrap="square" rtlCol="0">
              <a:spAutoFit/>
            </a:bodyPr>
            <a:lstStyle/>
            <a:p>
              <a:pPr algn="l"/>
              <a:r>
                <a:rPr lang="en-GB" sz="2000" dirty="0">
                  <a:solidFill>
                    <a:schemeClr val="accent5">
                      <a:lumMod val="50000"/>
                    </a:schemeClr>
                  </a:solidFill>
                </a:rPr>
                <a:t>die </a:t>
              </a:r>
              <a:r>
                <a:rPr lang="en-GB" sz="2000" dirty="0" err="1">
                  <a:solidFill>
                    <a:schemeClr val="accent5">
                      <a:lumMod val="50000"/>
                    </a:schemeClr>
                  </a:solidFill>
                </a:rPr>
                <a:t>Freiheit</a:t>
              </a:r>
              <a:endParaRPr lang="en-GB" sz="2000" dirty="0">
                <a:solidFill>
                  <a:schemeClr val="accent5">
                    <a:lumMod val="50000"/>
                  </a:schemeClr>
                </a:solidFill>
              </a:endParaRPr>
            </a:p>
          </p:txBody>
        </p:sp>
      </p:grpSp>
      <p:sp>
        <p:nvSpPr>
          <p:cNvPr id="34" name="TextBox 33">
            <a:extLst>
              <a:ext uri="{FF2B5EF4-FFF2-40B4-BE49-F238E27FC236}">
                <a16:creationId xmlns:a16="http://schemas.microsoft.com/office/drawing/2014/main" id="{28552D58-68A7-4A90-9DCC-447BEC976A75}"/>
              </a:ext>
            </a:extLst>
          </p:cNvPr>
          <p:cNvSpPr txBox="1"/>
          <p:nvPr/>
        </p:nvSpPr>
        <p:spPr>
          <a:xfrm>
            <a:off x="529348" y="5066356"/>
            <a:ext cx="1941534" cy="400110"/>
          </a:xfrm>
          <a:prstGeom prst="rect">
            <a:avLst/>
          </a:prstGeom>
          <a:noFill/>
        </p:spPr>
        <p:txBody>
          <a:bodyPr wrap="square" rtlCol="0">
            <a:spAutoFit/>
          </a:bodyPr>
          <a:lstStyle/>
          <a:p>
            <a:pPr algn="l"/>
            <a:r>
              <a:rPr lang="en-GB" sz="2000" dirty="0">
                <a:solidFill>
                  <a:schemeClr val="accent5">
                    <a:lumMod val="50000"/>
                  </a:schemeClr>
                </a:solidFill>
              </a:rPr>
              <a:t>die </a:t>
            </a:r>
            <a:r>
              <a:rPr lang="en-GB" sz="2000" dirty="0" err="1">
                <a:solidFill>
                  <a:schemeClr val="accent5">
                    <a:lumMod val="50000"/>
                  </a:schemeClr>
                </a:solidFill>
              </a:rPr>
              <a:t>Leiber</a:t>
            </a:r>
            <a:r>
              <a:rPr lang="en-GB" sz="2000" dirty="0">
                <a:solidFill>
                  <a:schemeClr val="accent5">
                    <a:lumMod val="50000"/>
                  </a:schemeClr>
                </a:solidFill>
              </a:rPr>
              <a:t>*</a:t>
            </a:r>
          </a:p>
        </p:txBody>
      </p:sp>
      <p:grpSp>
        <p:nvGrpSpPr>
          <p:cNvPr id="51" name="Group 50">
            <a:extLst>
              <a:ext uri="{FF2B5EF4-FFF2-40B4-BE49-F238E27FC236}">
                <a16:creationId xmlns:a16="http://schemas.microsoft.com/office/drawing/2014/main" id="{BC02CEA9-BD17-4FEB-8A79-6738AED6716F}"/>
              </a:ext>
            </a:extLst>
          </p:cNvPr>
          <p:cNvGrpSpPr/>
          <p:nvPr/>
        </p:nvGrpSpPr>
        <p:grpSpPr>
          <a:xfrm>
            <a:off x="7974225" y="4790770"/>
            <a:ext cx="1941534" cy="979176"/>
            <a:chOff x="7974225" y="4790770"/>
            <a:chExt cx="1941534" cy="979176"/>
          </a:xfrm>
        </p:grpSpPr>
        <p:pic>
          <p:nvPicPr>
            <p:cNvPr id="37" name="Picture 36">
              <a:extLst>
                <a:ext uri="{FF2B5EF4-FFF2-40B4-BE49-F238E27FC236}">
                  <a16:creationId xmlns:a16="http://schemas.microsoft.com/office/drawing/2014/main" id="{D8768C05-034C-4D12-9ED6-D04BDB14423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45145" y="4790770"/>
              <a:ext cx="1209608" cy="604804"/>
            </a:xfrm>
            <a:prstGeom prst="rect">
              <a:avLst/>
            </a:prstGeom>
          </p:spPr>
        </p:pic>
        <p:sp>
          <p:nvSpPr>
            <p:cNvPr id="38" name="TextBox 37">
              <a:extLst>
                <a:ext uri="{FF2B5EF4-FFF2-40B4-BE49-F238E27FC236}">
                  <a16:creationId xmlns:a16="http://schemas.microsoft.com/office/drawing/2014/main" id="{930E65CE-4AA3-406F-846D-311858629543}"/>
                </a:ext>
              </a:extLst>
            </p:cNvPr>
            <p:cNvSpPr txBox="1"/>
            <p:nvPr/>
          </p:nvSpPr>
          <p:spPr>
            <a:xfrm>
              <a:off x="7974225" y="5369836"/>
              <a:ext cx="1941534" cy="400110"/>
            </a:xfrm>
            <a:prstGeom prst="rect">
              <a:avLst/>
            </a:prstGeom>
            <a:noFill/>
          </p:spPr>
          <p:txBody>
            <a:bodyPr wrap="square" rtlCol="0">
              <a:spAutoFit/>
            </a:bodyPr>
            <a:lstStyle/>
            <a:p>
              <a:pPr algn="l"/>
              <a:r>
                <a:rPr lang="en-GB" sz="2000" dirty="0">
                  <a:solidFill>
                    <a:schemeClr val="accent5">
                      <a:lumMod val="50000"/>
                    </a:schemeClr>
                  </a:solidFill>
                </a:rPr>
                <a:t>der </a:t>
              </a:r>
              <a:r>
                <a:rPr lang="en-GB" sz="2000" dirty="0" err="1">
                  <a:solidFill>
                    <a:schemeClr val="accent5">
                      <a:lumMod val="50000"/>
                    </a:schemeClr>
                  </a:solidFill>
                </a:rPr>
                <a:t>Haifisch</a:t>
              </a:r>
              <a:endParaRPr lang="en-GB" sz="2000" dirty="0">
                <a:solidFill>
                  <a:schemeClr val="accent5">
                    <a:lumMod val="50000"/>
                  </a:schemeClr>
                </a:solidFill>
              </a:endParaRPr>
            </a:p>
          </p:txBody>
        </p:sp>
      </p:grpSp>
      <p:grpSp>
        <p:nvGrpSpPr>
          <p:cNvPr id="50" name="Group 49">
            <a:extLst>
              <a:ext uri="{FF2B5EF4-FFF2-40B4-BE49-F238E27FC236}">
                <a16:creationId xmlns:a16="http://schemas.microsoft.com/office/drawing/2014/main" id="{7C757BA5-8446-41EB-A387-B5180F4F0DA5}"/>
              </a:ext>
            </a:extLst>
          </p:cNvPr>
          <p:cNvGrpSpPr/>
          <p:nvPr/>
        </p:nvGrpSpPr>
        <p:grpSpPr>
          <a:xfrm>
            <a:off x="6773253" y="2242769"/>
            <a:ext cx="2753650" cy="1011605"/>
            <a:chOff x="3659372" y="4360061"/>
            <a:chExt cx="2753650" cy="1011605"/>
          </a:xfrm>
        </p:grpSpPr>
        <p:sp>
          <p:nvSpPr>
            <p:cNvPr id="33" name="TextBox 32">
              <a:extLst>
                <a:ext uri="{FF2B5EF4-FFF2-40B4-BE49-F238E27FC236}">
                  <a16:creationId xmlns:a16="http://schemas.microsoft.com/office/drawing/2014/main" id="{26AB275A-7C30-415B-B345-04AF8A2A3B0F}"/>
                </a:ext>
              </a:extLst>
            </p:cNvPr>
            <p:cNvSpPr txBox="1"/>
            <p:nvPr/>
          </p:nvSpPr>
          <p:spPr>
            <a:xfrm>
              <a:off x="3659372" y="4971556"/>
              <a:ext cx="2753650" cy="400110"/>
            </a:xfrm>
            <a:prstGeom prst="rect">
              <a:avLst/>
            </a:prstGeom>
            <a:noFill/>
          </p:spPr>
          <p:txBody>
            <a:bodyPr wrap="square" rtlCol="0">
              <a:spAutoFit/>
            </a:bodyPr>
            <a:lstStyle/>
            <a:p>
              <a:pPr algn="l"/>
              <a:r>
                <a:rPr lang="en-GB" sz="2000" dirty="0">
                  <a:solidFill>
                    <a:schemeClr val="accent5">
                      <a:lumMod val="50000"/>
                    </a:schemeClr>
                  </a:solidFill>
                </a:rPr>
                <a:t>das </a:t>
              </a:r>
              <a:r>
                <a:rPr lang="en-GB" sz="2000" dirty="0" err="1">
                  <a:solidFill>
                    <a:schemeClr val="accent5">
                      <a:lumMod val="50000"/>
                    </a:schemeClr>
                  </a:solidFill>
                </a:rPr>
                <a:t>Schwein</a:t>
              </a:r>
              <a:endParaRPr lang="en-GB" sz="2000" dirty="0">
                <a:solidFill>
                  <a:schemeClr val="accent5">
                    <a:lumMod val="50000"/>
                  </a:schemeClr>
                </a:solidFill>
              </a:endParaRPr>
            </a:p>
          </p:txBody>
        </p:sp>
        <p:pic>
          <p:nvPicPr>
            <p:cNvPr id="39" name="Picture 4" descr="Pig 16 Clip Art">
              <a:extLst>
                <a:ext uri="{FF2B5EF4-FFF2-40B4-BE49-F238E27FC236}">
                  <a16:creationId xmlns:a16="http://schemas.microsoft.com/office/drawing/2014/main" id="{FC15A9E0-3EB9-4950-938F-0F035BBC9C94}"/>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122130" y="4360061"/>
              <a:ext cx="822664" cy="64442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3" name="Group 22">
            <a:extLst>
              <a:ext uri="{FF2B5EF4-FFF2-40B4-BE49-F238E27FC236}">
                <a16:creationId xmlns:a16="http://schemas.microsoft.com/office/drawing/2014/main" id="{AB69A3CE-E4DB-4FAC-9AEF-93F405168EA0}"/>
              </a:ext>
            </a:extLst>
          </p:cNvPr>
          <p:cNvGrpSpPr/>
          <p:nvPr/>
        </p:nvGrpSpPr>
        <p:grpSpPr>
          <a:xfrm>
            <a:off x="5473105" y="3195779"/>
            <a:ext cx="1941534" cy="1250603"/>
            <a:chOff x="4886191" y="3469387"/>
            <a:chExt cx="1941534" cy="1250603"/>
          </a:xfrm>
        </p:grpSpPr>
        <p:pic>
          <p:nvPicPr>
            <p:cNvPr id="1026" name="Picture 2" descr="Violin, Music, Musical Instrument, String Instrument">
              <a:extLst>
                <a:ext uri="{FF2B5EF4-FFF2-40B4-BE49-F238E27FC236}">
                  <a16:creationId xmlns:a16="http://schemas.microsoft.com/office/drawing/2014/main" id="{8F91CDC7-ACFD-4AA1-880E-5D549CF98574}"/>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138031" y="3469387"/>
              <a:ext cx="953302" cy="993310"/>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id="{5155E20D-4E7C-418F-8730-B6A44DFB205B}"/>
                </a:ext>
              </a:extLst>
            </p:cNvPr>
            <p:cNvSpPr txBox="1"/>
            <p:nvPr/>
          </p:nvSpPr>
          <p:spPr>
            <a:xfrm>
              <a:off x="4886191" y="4319880"/>
              <a:ext cx="1941534" cy="400110"/>
            </a:xfrm>
            <a:prstGeom prst="rect">
              <a:avLst/>
            </a:prstGeom>
            <a:noFill/>
          </p:spPr>
          <p:txBody>
            <a:bodyPr wrap="square" rtlCol="0">
              <a:spAutoFit/>
            </a:bodyPr>
            <a:lstStyle/>
            <a:p>
              <a:pPr algn="l"/>
              <a:r>
                <a:rPr lang="en-GB" sz="2000" dirty="0">
                  <a:solidFill>
                    <a:schemeClr val="accent5">
                      <a:lumMod val="50000"/>
                    </a:schemeClr>
                  </a:solidFill>
                </a:rPr>
                <a:t>die </a:t>
              </a:r>
              <a:r>
                <a:rPr lang="en-GB" sz="2000" dirty="0" err="1">
                  <a:solidFill>
                    <a:schemeClr val="accent5">
                      <a:lumMod val="50000"/>
                    </a:schemeClr>
                  </a:solidFill>
                </a:rPr>
                <a:t>Geige</a:t>
              </a:r>
              <a:endParaRPr lang="en-GB" sz="2000" dirty="0">
                <a:solidFill>
                  <a:schemeClr val="accent5">
                    <a:lumMod val="50000"/>
                  </a:schemeClr>
                </a:solidFill>
              </a:endParaRPr>
            </a:p>
          </p:txBody>
        </p:sp>
      </p:grpSp>
      <p:grpSp>
        <p:nvGrpSpPr>
          <p:cNvPr id="16" name="Group 15">
            <a:extLst>
              <a:ext uri="{FF2B5EF4-FFF2-40B4-BE49-F238E27FC236}">
                <a16:creationId xmlns:a16="http://schemas.microsoft.com/office/drawing/2014/main" id="{2A62056F-21BA-43BD-BA4E-39E90793720D}"/>
              </a:ext>
            </a:extLst>
          </p:cNvPr>
          <p:cNvGrpSpPr/>
          <p:nvPr/>
        </p:nvGrpSpPr>
        <p:grpSpPr>
          <a:xfrm>
            <a:off x="7951861" y="1243535"/>
            <a:ext cx="1973122" cy="972655"/>
            <a:chOff x="15696" y="881037"/>
            <a:chExt cx="1973122" cy="972655"/>
          </a:xfrm>
        </p:grpSpPr>
        <p:sp>
          <p:nvSpPr>
            <p:cNvPr id="45" name="TextBox 44">
              <a:extLst>
                <a:ext uri="{FF2B5EF4-FFF2-40B4-BE49-F238E27FC236}">
                  <a16:creationId xmlns:a16="http://schemas.microsoft.com/office/drawing/2014/main" id="{15C55353-1534-4AA9-AE1D-1BBBE0855863}"/>
                </a:ext>
              </a:extLst>
            </p:cNvPr>
            <p:cNvSpPr txBox="1"/>
            <p:nvPr/>
          </p:nvSpPr>
          <p:spPr>
            <a:xfrm>
              <a:off x="47284" y="1453582"/>
              <a:ext cx="1941534" cy="400110"/>
            </a:xfrm>
            <a:prstGeom prst="rect">
              <a:avLst/>
            </a:prstGeom>
            <a:noFill/>
          </p:spPr>
          <p:txBody>
            <a:bodyPr wrap="square" rtlCol="0">
              <a:spAutoFit/>
            </a:bodyPr>
            <a:lstStyle/>
            <a:p>
              <a:pPr algn="l"/>
              <a:r>
                <a:rPr lang="en-GB" sz="2000" dirty="0">
                  <a:solidFill>
                    <a:schemeClr val="accent5">
                      <a:lumMod val="50000"/>
                    </a:schemeClr>
                  </a:solidFill>
                </a:rPr>
                <a:t>die Wiese</a:t>
              </a:r>
            </a:p>
          </p:txBody>
        </p:sp>
        <p:pic>
          <p:nvPicPr>
            <p:cNvPr id="1028" name="Picture 4" descr="Grass, Meadow, Green, Agriculture">
              <a:extLst>
                <a:ext uri="{FF2B5EF4-FFF2-40B4-BE49-F238E27FC236}">
                  <a16:creationId xmlns:a16="http://schemas.microsoft.com/office/drawing/2014/main" id="{7D601AE9-CD41-45A2-BCE6-D253CD1C2B53}"/>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5696" y="881037"/>
              <a:ext cx="1838756" cy="74008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 name="Group 19">
            <a:extLst>
              <a:ext uri="{FF2B5EF4-FFF2-40B4-BE49-F238E27FC236}">
                <a16:creationId xmlns:a16="http://schemas.microsoft.com/office/drawing/2014/main" id="{815F6061-6261-48E1-8B13-B3A235EA04C4}"/>
              </a:ext>
            </a:extLst>
          </p:cNvPr>
          <p:cNvGrpSpPr/>
          <p:nvPr/>
        </p:nvGrpSpPr>
        <p:grpSpPr>
          <a:xfrm>
            <a:off x="1028947" y="1227696"/>
            <a:ext cx="1941534" cy="1049954"/>
            <a:chOff x="1850980" y="1186082"/>
            <a:chExt cx="1941534" cy="1049954"/>
          </a:xfrm>
        </p:grpSpPr>
        <p:sp>
          <p:nvSpPr>
            <p:cNvPr id="46" name="TextBox 45">
              <a:extLst>
                <a:ext uri="{FF2B5EF4-FFF2-40B4-BE49-F238E27FC236}">
                  <a16:creationId xmlns:a16="http://schemas.microsoft.com/office/drawing/2014/main" id="{9C18B1D8-1F76-4092-BCF5-D4ECCC1961A2}"/>
                </a:ext>
              </a:extLst>
            </p:cNvPr>
            <p:cNvSpPr txBox="1"/>
            <p:nvPr/>
          </p:nvSpPr>
          <p:spPr>
            <a:xfrm>
              <a:off x="1850980" y="1835926"/>
              <a:ext cx="1941534" cy="400110"/>
            </a:xfrm>
            <a:prstGeom prst="rect">
              <a:avLst/>
            </a:prstGeom>
            <a:noFill/>
          </p:spPr>
          <p:txBody>
            <a:bodyPr wrap="square" rtlCol="0">
              <a:spAutoFit/>
            </a:bodyPr>
            <a:lstStyle/>
            <a:p>
              <a:pPr algn="l"/>
              <a:r>
                <a:rPr lang="en-GB" sz="2000" dirty="0">
                  <a:solidFill>
                    <a:schemeClr val="accent5">
                      <a:lumMod val="50000"/>
                    </a:schemeClr>
                  </a:solidFill>
                </a:rPr>
                <a:t>die </a:t>
              </a:r>
              <a:r>
                <a:rPr lang="en-GB" sz="2000" dirty="0" err="1">
                  <a:solidFill>
                    <a:schemeClr val="accent5">
                      <a:lumMod val="50000"/>
                    </a:schemeClr>
                  </a:solidFill>
                </a:rPr>
                <a:t>Ziege</a:t>
              </a:r>
              <a:endParaRPr lang="en-GB" sz="2000" dirty="0">
                <a:solidFill>
                  <a:schemeClr val="accent5">
                    <a:lumMod val="50000"/>
                  </a:schemeClr>
                </a:solidFill>
              </a:endParaRPr>
            </a:p>
          </p:txBody>
        </p:sp>
        <p:pic>
          <p:nvPicPr>
            <p:cNvPr id="1030" name="Picture 6" descr="Goat, Drawing, Animal">
              <a:extLst>
                <a:ext uri="{FF2B5EF4-FFF2-40B4-BE49-F238E27FC236}">
                  <a16:creationId xmlns:a16="http://schemas.microsoft.com/office/drawing/2014/main" id="{8396159A-1FE0-4CCD-9F8A-53652D8707FA}"/>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053648" y="1186082"/>
              <a:ext cx="779511" cy="76778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 name="Group 20">
            <a:extLst>
              <a:ext uri="{FF2B5EF4-FFF2-40B4-BE49-F238E27FC236}">
                <a16:creationId xmlns:a16="http://schemas.microsoft.com/office/drawing/2014/main" id="{7A2D67F7-53DB-4061-9C41-542B76CF3BB3}"/>
              </a:ext>
            </a:extLst>
          </p:cNvPr>
          <p:cNvGrpSpPr/>
          <p:nvPr/>
        </p:nvGrpSpPr>
        <p:grpSpPr>
          <a:xfrm>
            <a:off x="2850819" y="1729863"/>
            <a:ext cx="1941534" cy="1018709"/>
            <a:chOff x="3008321" y="2258966"/>
            <a:chExt cx="1941534" cy="1018709"/>
          </a:xfrm>
        </p:grpSpPr>
        <p:sp>
          <p:nvSpPr>
            <p:cNvPr id="41" name="TextBox 40">
              <a:extLst>
                <a:ext uri="{FF2B5EF4-FFF2-40B4-BE49-F238E27FC236}">
                  <a16:creationId xmlns:a16="http://schemas.microsoft.com/office/drawing/2014/main" id="{05B6FB4C-4288-4911-8754-ED4A040D5DF7}"/>
                </a:ext>
              </a:extLst>
            </p:cNvPr>
            <p:cNvSpPr txBox="1"/>
            <p:nvPr/>
          </p:nvSpPr>
          <p:spPr>
            <a:xfrm>
              <a:off x="3008321" y="2877565"/>
              <a:ext cx="1941534" cy="400110"/>
            </a:xfrm>
            <a:prstGeom prst="rect">
              <a:avLst/>
            </a:prstGeom>
            <a:noFill/>
          </p:spPr>
          <p:txBody>
            <a:bodyPr wrap="square" rtlCol="0">
              <a:spAutoFit/>
            </a:bodyPr>
            <a:lstStyle/>
            <a:p>
              <a:pPr algn="l"/>
              <a:r>
                <a:rPr lang="en-GB" sz="2000" dirty="0">
                  <a:solidFill>
                    <a:schemeClr val="accent5">
                      <a:lumMod val="50000"/>
                    </a:schemeClr>
                  </a:solidFill>
                </a:rPr>
                <a:t>das </a:t>
              </a:r>
              <a:r>
                <a:rPr lang="en-GB" sz="2000" dirty="0" err="1">
                  <a:solidFill>
                    <a:schemeClr val="accent5">
                      <a:lumMod val="50000"/>
                    </a:schemeClr>
                  </a:solidFill>
                </a:rPr>
                <a:t>Fieber</a:t>
              </a:r>
              <a:endParaRPr lang="en-GB" sz="2000" dirty="0">
                <a:solidFill>
                  <a:schemeClr val="accent5">
                    <a:lumMod val="50000"/>
                  </a:schemeClr>
                </a:solidFill>
              </a:endParaRPr>
            </a:p>
          </p:txBody>
        </p:sp>
        <p:pic>
          <p:nvPicPr>
            <p:cNvPr id="1032" name="Picture 8" descr="Fever, Sick, Thermometer, Woman, Bed, Ill, Medicine">
              <a:extLst>
                <a:ext uri="{FF2B5EF4-FFF2-40B4-BE49-F238E27FC236}">
                  <a16:creationId xmlns:a16="http://schemas.microsoft.com/office/drawing/2014/main" id="{6EB9FAAC-9C74-46AA-ADBA-810A5F9E7D08}"/>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134102" y="2258966"/>
              <a:ext cx="1106210" cy="63837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4" name="Group 23">
            <a:extLst>
              <a:ext uri="{FF2B5EF4-FFF2-40B4-BE49-F238E27FC236}">
                <a16:creationId xmlns:a16="http://schemas.microsoft.com/office/drawing/2014/main" id="{9DCB0AC9-C4C2-467F-BEEB-B6CBCB39DC54}"/>
              </a:ext>
            </a:extLst>
          </p:cNvPr>
          <p:cNvGrpSpPr/>
          <p:nvPr/>
        </p:nvGrpSpPr>
        <p:grpSpPr>
          <a:xfrm>
            <a:off x="3475232" y="4149647"/>
            <a:ext cx="1941534" cy="985493"/>
            <a:chOff x="52185" y="3188827"/>
            <a:chExt cx="1941534" cy="985493"/>
          </a:xfrm>
        </p:grpSpPr>
        <p:sp>
          <p:nvSpPr>
            <p:cNvPr id="48" name="TextBox 47">
              <a:extLst>
                <a:ext uri="{FF2B5EF4-FFF2-40B4-BE49-F238E27FC236}">
                  <a16:creationId xmlns:a16="http://schemas.microsoft.com/office/drawing/2014/main" id="{C3FFC625-7D31-4097-A709-948A745BEA0E}"/>
                </a:ext>
              </a:extLst>
            </p:cNvPr>
            <p:cNvSpPr txBox="1"/>
            <p:nvPr/>
          </p:nvSpPr>
          <p:spPr>
            <a:xfrm>
              <a:off x="52185" y="3774210"/>
              <a:ext cx="1941534" cy="400110"/>
            </a:xfrm>
            <a:prstGeom prst="rect">
              <a:avLst/>
            </a:prstGeom>
            <a:noFill/>
          </p:spPr>
          <p:txBody>
            <a:bodyPr wrap="square" rtlCol="0">
              <a:spAutoFit/>
            </a:bodyPr>
            <a:lstStyle/>
            <a:p>
              <a:pPr algn="l"/>
              <a:r>
                <a:rPr lang="en-GB" sz="2000" dirty="0">
                  <a:solidFill>
                    <a:schemeClr val="accent5">
                      <a:lumMod val="50000"/>
                    </a:schemeClr>
                  </a:solidFill>
                </a:rPr>
                <a:t>die </a:t>
              </a:r>
              <a:r>
                <a:rPr lang="en-GB" sz="2000" dirty="0" err="1">
                  <a:solidFill>
                    <a:schemeClr val="accent5">
                      <a:lumMod val="50000"/>
                    </a:schemeClr>
                  </a:solidFill>
                </a:rPr>
                <a:t>Beine</a:t>
              </a:r>
              <a:endParaRPr lang="en-GB" sz="2000" dirty="0">
                <a:solidFill>
                  <a:schemeClr val="accent5">
                    <a:lumMod val="50000"/>
                  </a:schemeClr>
                </a:solidFill>
              </a:endParaRPr>
            </a:p>
          </p:txBody>
        </p:sp>
        <p:pic>
          <p:nvPicPr>
            <p:cNvPr id="1034" name="Picture 10" descr="Leg, Foot, Toes, Knee, Ankle, Heel, Right, Bend, Human">
              <a:extLst>
                <a:ext uri="{FF2B5EF4-FFF2-40B4-BE49-F238E27FC236}">
                  <a16:creationId xmlns:a16="http://schemas.microsoft.com/office/drawing/2014/main" id="{D9EE3C5D-4A10-4A70-8D7E-BE03C5C038A4}"/>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92348" y="3188827"/>
              <a:ext cx="300020" cy="646186"/>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10" descr="Leg, Foot, Toes, Knee, Ankle, Heel, Right, Bend, Human">
              <a:extLst>
                <a:ext uri="{FF2B5EF4-FFF2-40B4-BE49-F238E27FC236}">
                  <a16:creationId xmlns:a16="http://schemas.microsoft.com/office/drawing/2014/main" id="{F05567AB-78A1-49ED-8D1E-C26B8AFADF9D}"/>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37161" y="3202980"/>
              <a:ext cx="300020" cy="64618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6" name="Group 25">
            <a:extLst>
              <a:ext uri="{FF2B5EF4-FFF2-40B4-BE49-F238E27FC236}">
                <a16:creationId xmlns:a16="http://schemas.microsoft.com/office/drawing/2014/main" id="{57DD9A04-DB7A-480A-B612-F7BB010CFD7A}"/>
              </a:ext>
            </a:extLst>
          </p:cNvPr>
          <p:cNvGrpSpPr/>
          <p:nvPr/>
        </p:nvGrpSpPr>
        <p:grpSpPr>
          <a:xfrm>
            <a:off x="5187005" y="1808176"/>
            <a:ext cx="1941534" cy="906055"/>
            <a:chOff x="5182650" y="1124280"/>
            <a:chExt cx="1941534" cy="906055"/>
          </a:xfrm>
        </p:grpSpPr>
        <p:sp>
          <p:nvSpPr>
            <p:cNvPr id="40" name="TextBox 39">
              <a:extLst>
                <a:ext uri="{FF2B5EF4-FFF2-40B4-BE49-F238E27FC236}">
                  <a16:creationId xmlns:a16="http://schemas.microsoft.com/office/drawing/2014/main" id="{DBCA9BBF-2E85-417E-B0B9-650EB393CEEE}"/>
                </a:ext>
              </a:extLst>
            </p:cNvPr>
            <p:cNvSpPr txBox="1"/>
            <p:nvPr/>
          </p:nvSpPr>
          <p:spPr>
            <a:xfrm>
              <a:off x="5182650" y="1630225"/>
              <a:ext cx="1941534" cy="400110"/>
            </a:xfrm>
            <a:prstGeom prst="rect">
              <a:avLst/>
            </a:prstGeom>
            <a:noFill/>
          </p:spPr>
          <p:txBody>
            <a:bodyPr wrap="square" rtlCol="0">
              <a:spAutoFit/>
            </a:bodyPr>
            <a:lstStyle/>
            <a:p>
              <a:pPr algn="l"/>
              <a:r>
                <a:rPr lang="en-GB" sz="2000" dirty="0">
                  <a:solidFill>
                    <a:schemeClr val="accent5">
                      <a:lumMod val="50000"/>
                    </a:schemeClr>
                  </a:solidFill>
                </a:rPr>
                <a:t>die Liebe</a:t>
              </a:r>
            </a:p>
          </p:txBody>
        </p:sp>
        <p:pic>
          <p:nvPicPr>
            <p:cNvPr id="1036" name="Picture 12" descr="Hearts, Valentine, Love, Romance, Holiday, Celebration">
              <a:extLst>
                <a:ext uri="{FF2B5EF4-FFF2-40B4-BE49-F238E27FC236}">
                  <a16:creationId xmlns:a16="http://schemas.microsoft.com/office/drawing/2014/main" id="{E3EBE7F9-1593-4536-BCC2-BF9C4A8123AD}"/>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468183" y="1124280"/>
              <a:ext cx="813070" cy="52764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9" name="Group 48">
            <a:extLst>
              <a:ext uri="{FF2B5EF4-FFF2-40B4-BE49-F238E27FC236}">
                <a16:creationId xmlns:a16="http://schemas.microsoft.com/office/drawing/2014/main" id="{D30F4659-3A28-4076-BEAF-500CAC20847F}"/>
              </a:ext>
            </a:extLst>
          </p:cNvPr>
          <p:cNvGrpSpPr/>
          <p:nvPr/>
        </p:nvGrpSpPr>
        <p:grpSpPr>
          <a:xfrm>
            <a:off x="3828320" y="2941807"/>
            <a:ext cx="1941534" cy="938413"/>
            <a:chOff x="2975540" y="3422714"/>
            <a:chExt cx="1941534" cy="938413"/>
          </a:xfrm>
        </p:grpSpPr>
        <p:sp>
          <p:nvSpPr>
            <p:cNvPr id="42" name="TextBox 41">
              <a:extLst>
                <a:ext uri="{FF2B5EF4-FFF2-40B4-BE49-F238E27FC236}">
                  <a16:creationId xmlns:a16="http://schemas.microsoft.com/office/drawing/2014/main" id="{7C039BA5-6EC3-43A7-BA76-556603432259}"/>
                </a:ext>
              </a:extLst>
            </p:cNvPr>
            <p:cNvSpPr txBox="1"/>
            <p:nvPr/>
          </p:nvSpPr>
          <p:spPr>
            <a:xfrm>
              <a:off x="2975540" y="3961017"/>
              <a:ext cx="1941534" cy="400110"/>
            </a:xfrm>
            <a:prstGeom prst="rect">
              <a:avLst/>
            </a:prstGeom>
            <a:noFill/>
          </p:spPr>
          <p:txBody>
            <a:bodyPr wrap="square" rtlCol="0">
              <a:spAutoFit/>
            </a:bodyPr>
            <a:lstStyle/>
            <a:p>
              <a:pPr algn="l"/>
              <a:r>
                <a:rPr lang="en-GB" sz="2000" dirty="0">
                  <a:solidFill>
                    <a:schemeClr val="accent5">
                      <a:lumMod val="50000"/>
                    </a:schemeClr>
                  </a:solidFill>
                </a:rPr>
                <a:t>die Zeit</a:t>
              </a:r>
            </a:p>
          </p:txBody>
        </p:sp>
        <p:pic>
          <p:nvPicPr>
            <p:cNvPr id="1038" name="Picture 14" descr="Clock, Time, Hour, Watch, Countdown">
              <a:extLst>
                <a:ext uri="{FF2B5EF4-FFF2-40B4-BE49-F238E27FC236}">
                  <a16:creationId xmlns:a16="http://schemas.microsoft.com/office/drawing/2014/main" id="{162024E1-86B6-48E7-8BD9-E6FF935C1009}"/>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207199" y="3422714"/>
              <a:ext cx="591714" cy="59171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6" name="Group 55">
            <a:extLst>
              <a:ext uri="{FF2B5EF4-FFF2-40B4-BE49-F238E27FC236}">
                <a16:creationId xmlns:a16="http://schemas.microsoft.com/office/drawing/2014/main" id="{288E7835-8D4F-4EAB-A798-F3AF38556121}"/>
              </a:ext>
            </a:extLst>
          </p:cNvPr>
          <p:cNvGrpSpPr/>
          <p:nvPr/>
        </p:nvGrpSpPr>
        <p:grpSpPr>
          <a:xfrm>
            <a:off x="6652958" y="4720106"/>
            <a:ext cx="1586154" cy="1458502"/>
            <a:chOff x="6541440" y="4732947"/>
            <a:chExt cx="1586154" cy="1458502"/>
          </a:xfrm>
        </p:grpSpPr>
        <p:sp>
          <p:nvSpPr>
            <p:cNvPr id="44" name="TextBox 43">
              <a:extLst>
                <a:ext uri="{FF2B5EF4-FFF2-40B4-BE49-F238E27FC236}">
                  <a16:creationId xmlns:a16="http://schemas.microsoft.com/office/drawing/2014/main" id="{C74A130A-756F-4543-84FD-5C79418813E4}"/>
                </a:ext>
              </a:extLst>
            </p:cNvPr>
            <p:cNvSpPr txBox="1"/>
            <p:nvPr/>
          </p:nvSpPr>
          <p:spPr>
            <a:xfrm>
              <a:off x="6541440" y="5791339"/>
              <a:ext cx="1586154" cy="400110"/>
            </a:xfrm>
            <a:prstGeom prst="rect">
              <a:avLst/>
            </a:prstGeom>
            <a:noFill/>
          </p:spPr>
          <p:txBody>
            <a:bodyPr wrap="square" rtlCol="0">
              <a:spAutoFit/>
            </a:bodyPr>
            <a:lstStyle/>
            <a:p>
              <a:pPr algn="l"/>
              <a:r>
                <a:rPr lang="en-GB" sz="2000" dirty="0">
                  <a:solidFill>
                    <a:schemeClr val="accent5">
                      <a:lumMod val="50000"/>
                    </a:schemeClr>
                  </a:solidFill>
                </a:rPr>
                <a:t>der Wein</a:t>
              </a:r>
            </a:p>
          </p:txBody>
        </p:sp>
        <p:pic>
          <p:nvPicPr>
            <p:cNvPr id="1040" name="Picture 16" descr="Wine, Drink, Bottle, Beverage, Alcohol, Alcoholic Drink">
              <a:extLst>
                <a:ext uri="{FF2B5EF4-FFF2-40B4-BE49-F238E27FC236}">
                  <a16:creationId xmlns:a16="http://schemas.microsoft.com/office/drawing/2014/main" id="{CB7DB1EA-1D0F-440A-B909-8F842871290D}"/>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877861" y="4732947"/>
              <a:ext cx="564242" cy="112848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3" name="Group 52">
            <a:extLst>
              <a:ext uri="{FF2B5EF4-FFF2-40B4-BE49-F238E27FC236}">
                <a16:creationId xmlns:a16="http://schemas.microsoft.com/office/drawing/2014/main" id="{1FC17FDC-6D89-4D5E-8FDB-78DF5387B7AB}"/>
              </a:ext>
            </a:extLst>
          </p:cNvPr>
          <p:cNvGrpSpPr/>
          <p:nvPr/>
        </p:nvGrpSpPr>
        <p:grpSpPr>
          <a:xfrm>
            <a:off x="4797049" y="5156249"/>
            <a:ext cx="1941534" cy="1022359"/>
            <a:chOff x="4503896" y="5219162"/>
            <a:chExt cx="1941534" cy="1022359"/>
          </a:xfrm>
        </p:grpSpPr>
        <p:sp>
          <p:nvSpPr>
            <p:cNvPr id="35" name="TextBox 34">
              <a:extLst>
                <a:ext uri="{FF2B5EF4-FFF2-40B4-BE49-F238E27FC236}">
                  <a16:creationId xmlns:a16="http://schemas.microsoft.com/office/drawing/2014/main" id="{1217AF6D-1E43-497D-8D6E-07CBDB062CC2}"/>
                </a:ext>
              </a:extLst>
            </p:cNvPr>
            <p:cNvSpPr txBox="1"/>
            <p:nvPr/>
          </p:nvSpPr>
          <p:spPr>
            <a:xfrm>
              <a:off x="4503896" y="5841411"/>
              <a:ext cx="1941534" cy="400110"/>
            </a:xfrm>
            <a:prstGeom prst="rect">
              <a:avLst/>
            </a:prstGeom>
            <a:noFill/>
          </p:spPr>
          <p:txBody>
            <a:bodyPr wrap="square" rtlCol="0">
              <a:spAutoFit/>
            </a:bodyPr>
            <a:lstStyle/>
            <a:p>
              <a:pPr algn="l"/>
              <a:r>
                <a:rPr lang="en-GB" sz="2000" dirty="0">
                  <a:solidFill>
                    <a:schemeClr val="accent5">
                      <a:lumMod val="50000"/>
                    </a:schemeClr>
                  </a:solidFill>
                </a:rPr>
                <a:t>der Frieden</a:t>
              </a:r>
            </a:p>
          </p:txBody>
        </p:sp>
        <p:pic>
          <p:nvPicPr>
            <p:cNvPr id="1044" name="Picture 20" descr="Dove, Peace, Flying, Olive Branch, Symbol, Wings, Bird">
              <a:extLst>
                <a:ext uri="{FF2B5EF4-FFF2-40B4-BE49-F238E27FC236}">
                  <a16:creationId xmlns:a16="http://schemas.microsoft.com/office/drawing/2014/main" id="{FD48D6AA-F4B1-4A52-835C-D013AE2C0AB5}"/>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4896959" y="5219162"/>
              <a:ext cx="625955" cy="76778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4" name="Group 53">
            <a:extLst>
              <a:ext uri="{FF2B5EF4-FFF2-40B4-BE49-F238E27FC236}">
                <a16:creationId xmlns:a16="http://schemas.microsoft.com/office/drawing/2014/main" id="{F4C9FD69-DE3F-40DD-95DE-F1C2E0C1D10B}"/>
              </a:ext>
            </a:extLst>
          </p:cNvPr>
          <p:cNvGrpSpPr/>
          <p:nvPr/>
        </p:nvGrpSpPr>
        <p:grpSpPr>
          <a:xfrm>
            <a:off x="8398877" y="3305360"/>
            <a:ext cx="1941534" cy="1085956"/>
            <a:chOff x="2507527" y="4807813"/>
            <a:chExt cx="1941534" cy="1085956"/>
          </a:xfrm>
        </p:grpSpPr>
        <p:sp>
          <p:nvSpPr>
            <p:cNvPr id="43" name="TextBox 42">
              <a:extLst>
                <a:ext uri="{FF2B5EF4-FFF2-40B4-BE49-F238E27FC236}">
                  <a16:creationId xmlns:a16="http://schemas.microsoft.com/office/drawing/2014/main" id="{571AAE24-A1E3-4B5C-99C6-E0C40A488038}"/>
                </a:ext>
              </a:extLst>
            </p:cNvPr>
            <p:cNvSpPr txBox="1"/>
            <p:nvPr/>
          </p:nvSpPr>
          <p:spPr>
            <a:xfrm>
              <a:off x="2507527" y="5493659"/>
              <a:ext cx="1941534" cy="400110"/>
            </a:xfrm>
            <a:prstGeom prst="rect">
              <a:avLst/>
            </a:prstGeom>
            <a:noFill/>
          </p:spPr>
          <p:txBody>
            <a:bodyPr wrap="square" rtlCol="0">
              <a:spAutoFit/>
            </a:bodyPr>
            <a:lstStyle/>
            <a:p>
              <a:pPr algn="l"/>
              <a:r>
                <a:rPr lang="en-GB" sz="2000" dirty="0">
                  <a:solidFill>
                    <a:schemeClr val="accent5">
                      <a:lumMod val="50000"/>
                    </a:schemeClr>
                  </a:solidFill>
                </a:rPr>
                <a:t>die </a:t>
              </a:r>
              <a:r>
                <a:rPr lang="en-GB" sz="2000" dirty="0" err="1">
                  <a:solidFill>
                    <a:schemeClr val="accent5">
                      <a:lumMod val="50000"/>
                    </a:schemeClr>
                  </a:solidFill>
                </a:rPr>
                <a:t>Allergie</a:t>
              </a:r>
              <a:endParaRPr lang="en-GB" sz="2000" dirty="0">
                <a:solidFill>
                  <a:schemeClr val="accent5">
                    <a:lumMod val="50000"/>
                  </a:schemeClr>
                </a:solidFill>
              </a:endParaRPr>
            </a:p>
          </p:txBody>
        </p:sp>
        <p:pic>
          <p:nvPicPr>
            <p:cNvPr id="1046" name="Picture 22" descr="Peanut, Allergy, Food, Allergen, Reaction, Sign, Icon">
              <a:extLst>
                <a:ext uri="{FF2B5EF4-FFF2-40B4-BE49-F238E27FC236}">
                  <a16:creationId xmlns:a16="http://schemas.microsoft.com/office/drawing/2014/main" id="{209E10AC-44E2-495A-A209-0E9E64C41580}"/>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2779156" y="4807813"/>
              <a:ext cx="758626" cy="75862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5" name="Group 54">
            <a:extLst>
              <a:ext uri="{FF2B5EF4-FFF2-40B4-BE49-F238E27FC236}">
                <a16:creationId xmlns:a16="http://schemas.microsoft.com/office/drawing/2014/main" id="{2196E404-8E7F-4225-91B1-97280FCBC7D3}"/>
              </a:ext>
            </a:extLst>
          </p:cNvPr>
          <p:cNvGrpSpPr/>
          <p:nvPr/>
        </p:nvGrpSpPr>
        <p:grpSpPr>
          <a:xfrm>
            <a:off x="2952816" y="5310481"/>
            <a:ext cx="1941534" cy="840094"/>
            <a:chOff x="3139044" y="5520910"/>
            <a:chExt cx="1941534" cy="840094"/>
          </a:xfrm>
        </p:grpSpPr>
        <p:sp>
          <p:nvSpPr>
            <p:cNvPr id="66" name="TextBox 65">
              <a:extLst>
                <a:ext uri="{FF2B5EF4-FFF2-40B4-BE49-F238E27FC236}">
                  <a16:creationId xmlns:a16="http://schemas.microsoft.com/office/drawing/2014/main" id="{58CE99C1-F12F-4862-B0D7-1D2DE39E1B6F}"/>
                </a:ext>
              </a:extLst>
            </p:cNvPr>
            <p:cNvSpPr txBox="1"/>
            <p:nvPr/>
          </p:nvSpPr>
          <p:spPr>
            <a:xfrm>
              <a:off x="3139044" y="5960894"/>
              <a:ext cx="1941534" cy="400110"/>
            </a:xfrm>
            <a:prstGeom prst="rect">
              <a:avLst/>
            </a:prstGeom>
            <a:noFill/>
          </p:spPr>
          <p:txBody>
            <a:bodyPr wrap="square" rtlCol="0">
              <a:spAutoFit/>
            </a:bodyPr>
            <a:lstStyle/>
            <a:p>
              <a:pPr algn="l"/>
              <a:r>
                <a:rPr lang="en-GB" sz="2000" dirty="0">
                  <a:solidFill>
                    <a:schemeClr val="accent5">
                      <a:lumMod val="50000"/>
                    </a:schemeClr>
                  </a:solidFill>
                </a:rPr>
                <a:t>die </a:t>
              </a:r>
              <a:r>
                <a:rPr lang="en-GB" sz="2000" dirty="0" err="1">
                  <a:solidFill>
                    <a:schemeClr val="accent5">
                      <a:lumMod val="50000"/>
                    </a:schemeClr>
                  </a:solidFill>
                </a:rPr>
                <a:t>Biene</a:t>
              </a:r>
              <a:endParaRPr lang="en-GB" sz="2000" b="1" dirty="0">
                <a:solidFill>
                  <a:schemeClr val="accent5">
                    <a:lumMod val="50000"/>
                  </a:schemeClr>
                </a:solidFill>
              </a:endParaRPr>
            </a:p>
          </p:txBody>
        </p:sp>
        <p:pic>
          <p:nvPicPr>
            <p:cNvPr id="1048" name="Picture 24" descr="Bee, Bi, Cartoon, Honey, Insect, Pollinate, Sting">
              <a:extLst>
                <a:ext uri="{FF2B5EF4-FFF2-40B4-BE49-F238E27FC236}">
                  <a16:creationId xmlns:a16="http://schemas.microsoft.com/office/drawing/2014/main" id="{A92B076D-EDAC-4BD7-AEAD-CC815015D47A}"/>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3506172" y="5520910"/>
              <a:ext cx="709635" cy="505615"/>
            </a:xfrm>
            <a:prstGeom prst="rect">
              <a:avLst/>
            </a:prstGeom>
            <a:noFill/>
            <a:extLst>
              <a:ext uri="{909E8E84-426E-40DD-AFC4-6F175D3DCCD1}">
                <a14:hiddenFill xmlns:a14="http://schemas.microsoft.com/office/drawing/2010/main">
                  <a:solidFill>
                    <a:srgbClr val="FFFFFF"/>
                  </a:solidFill>
                </a14:hiddenFill>
              </a:ext>
            </a:extLst>
          </p:spPr>
        </p:pic>
      </p:grpSp>
      <p:sp>
        <p:nvSpPr>
          <p:cNvPr id="69" name="Speech Bubble: Rectangle with Corners Rounded 68">
            <a:extLst>
              <a:ext uri="{FF2B5EF4-FFF2-40B4-BE49-F238E27FC236}">
                <a16:creationId xmlns:a16="http://schemas.microsoft.com/office/drawing/2014/main" id="{F83239C0-FC8E-425F-8301-D3476B2B0E7B}"/>
              </a:ext>
            </a:extLst>
          </p:cNvPr>
          <p:cNvSpPr/>
          <p:nvPr/>
        </p:nvSpPr>
        <p:spPr>
          <a:xfrm>
            <a:off x="23348" y="5671918"/>
            <a:ext cx="2622273" cy="555706"/>
          </a:xfrm>
          <a:prstGeom prst="wedgeRoundRectCallout">
            <a:avLst>
              <a:gd name="adj1" fmla="val -49402"/>
              <a:gd name="adj2" fmla="val 37498"/>
              <a:gd name="adj3" fmla="val 16667"/>
            </a:avLst>
          </a:prstGeom>
          <a:solidFill>
            <a:srgbClr val="115076"/>
          </a:solidFill>
          <a:ln>
            <a:solidFill>
              <a:srgbClr val="DAA52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rPr>
              <a:t>die </a:t>
            </a:r>
            <a:r>
              <a:rPr lang="en-GB" sz="2000" dirty="0" err="1">
                <a:solidFill>
                  <a:schemeClr val="bg1"/>
                </a:solidFill>
              </a:rPr>
              <a:t>Leiber</a:t>
            </a:r>
            <a:r>
              <a:rPr lang="en-GB" sz="2000" dirty="0">
                <a:solidFill>
                  <a:schemeClr val="bg1"/>
                </a:solidFill>
              </a:rPr>
              <a:t> – bodies</a:t>
            </a:r>
            <a:endParaRPr lang="en-GB" sz="2400" dirty="0">
              <a:solidFill>
                <a:schemeClr val="bg1"/>
              </a:solidFill>
            </a:endParaRPr>
          </a:p>
        </p:txBody>
      </p:sp>
      <p:pic>
        <p:nvPicPr>
          <p:cNvPr id="57" name="Picture 56" descr="A picture containing silhouette&#10;&#10;Description automatically generated">
            <a:extLst>
              <a:ext uri="{FF2B5EF4-FFF2-40B4-BE49-F238E27FC236}">
                <a16:creationId xmlns:a16="http://schemas.microsoft.com/office/drawing/2014/main" id="{FFE32138-A90A-4E3D-8C57-AFC332EC7E04}"/>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957887" y="3539508"/>
            <a:ext cx="1061551" cy="1866463"/>
          </a:xfrm>
          <a:prstGeom prst="rect">
            <a:avLst/>
          </a:prstGeom>
        </p:spPr>
      </p:pic>
      <p:pic>
        <p:nvPicPr>
          <p:cNvPr id="71" name="Picture 70" descr="A picture containing silhouette&#10;&#10;Description automatically generated">
            <a:extLst>
              <a:ext uri="{FF2B5EF4-FFF2-40B4-BE49-F238E27FC236}">
                <a16:creationId xmlns:a16="http://schemas.microsoft.com/office/drawing/2014/main" id="{4734E0E4-8DD6-4696-86A0-2C35D5E6F33F}"/>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462661" y="3522325"/>
            <a:ext cx="1061551" cy="1866463"/>
          </a:xfrm>
          <a:prstGeom prst="rect">
            <a:avLst/>
          </a:prstGeom>
        </p:spPr>
      </p:pic>
    </p:spTree>
    <p:extLst>
      <p:ext uri="{BB962C8B-B14F-4D97-AF65-F5344CB8AC3E}">
        <p14:creationId xmlns:p14="http://schemas.microsoft.com/office/powerpoint/2010/main" val="660876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15"/>
                    </p:tgtEl>
                  </p:cond>
                </p:stCondLst>
                <p:endSync evt="end" delay="0">
                  <p:rtn val="all"/>
                </p:endSync>
                <p:childTnLst>
                  <p:par>
                    <p:cTn id="22" fill="hold">
                      <p:stCondLst>
                        <p:cond delay="0"/>
                      </p:stCondLst>
                      <p:childTnLst>
                        <p:par>
                          <p:cTn id="23" fill="hold">
                            <p:stCondLst>
                              <p:cond delay="0"/>
                            </p:stCondLst>
                            <p:childTnLst>
                              <p:par>
                                <p:cTn id="24" presetID="12" presetClass="exit" presetSubtype="4" fill="hold" nodeType="afterEffect">
                                  <p:stCondLst>
                                    <p:cond delay="0"/>
                                  </p:stCondLst>
                                  <p:childTnLst>
                                    <p:animEffect transition="out" filter="slide(fromBottom)">
                                      <p:cBhvr>
                                        <p:cTn id="25" dur="40000"/>
                                        <p:tgtEl>
                                          <p:spTgt spid="7"/>
                                        </p:tgtEl>
                                      </p:cBhvr>
                                    </p:animEffect>
                                    <p:set>
                                      <p:cBhvr>
                                        <p:cTn id="26" dur="1" fill="hold">
                                          <p:stCondLst>
                                            <p:cond delay="39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9" grpId="0" animBg="1"/>
      <p:bldP spid="12" grpId="0"/>
      <p:bldP spid="8" grpId="0" animBg="1"/>
      <p:bldP spid="11" grpId="0"/>
      <p:bldP spid="10" grpId="0" animBg="1"/>
      <p:bldP spid="13" grpId="0"/>
      <p:bldP spid="14" grpId="0" animBg="1"/>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31481"/>
            <a:ext cx="9169053" cy="869950"/>
          </a:xfrm>
          <a:prstGeom prst="rect">
            <a:avLst/>
          </a:prstGeom>
        </p:spPr>
      </p:pic>
      <p:sp>
        <p:nvSpPr>
          <p:cNvPr id="4" name="Title 3"/>
          <p:cNvSpPr>
            <a:spLocks noGrp="1"/>
          </p:cNvSpPr>
          <p:nvPr>
            <p:ph type="title"/>
          </p:nvPr>
        </p:nvSpPr>
        <p:spPr>
          <a:xfrm>
            <a:off x="-1" y="-180055"/>
            <a:ext cx="8417491" cy="1325563"/>
          </a:xfrm>
        </p:spPr>
        <p:txBody>
          <a:bodyPr>
            <a:normAutofit/>
          </a:bodyPr>
          <a:lstStyle/>
          <a:p>
            <a:r>
              <a:rPr lang="en-GB" sz="2800" b="1" dirty="0">
                <a:solidFill>
                  <a:schemeClr val="bg1"/>
                </a:solidFill>
              </a:rPr>
              <a:t>der, die, das </a:t>
            </a:r>
            <a:r>
              <a:rPr lang="en-GB" sz="2800" b="1" dirty="0">
                <a:solidFill>
                  <a:schemeClr val="bg1"/>
                </a:solidFill>
                <a:sym typeface="Wingdings" panose="05000000000000000000" pitchFamily="2" charset="2"/>
              </a:rPr>
              <a:t> </a:t>
            </a:r>
            <a:r>
              <a:rPr lang="en-GB" sz="2800" b="1" dirty="0" err="1">
                <a:solidFill>
                  <a:schemeClr val="bg1"/>
                </a:solidFill>
                <a:sym typeface="Wingdings" panose="05000000000000000000" pitchFamily="2" charset="2"/>
              </a:rPr>
              <a:t>mein</a:t>
            </a:r>
            <a:r>
              <a:rPr lang="en-GB" sz="2800" b="1" dirty="0">
                <a:solidFill>
                  <a:schemeClr val="bg1"/>
                </a:solidFill>
                <a:sym typeface="Wingdings" panose="05000000000000000000" pitchFamily="2" charset="2"/>
              </a:rPr>
              <a:t>(e), </a:t>
            </a:r>
            <a:r>
              <a:rPr lang="en-GB" sz="2800" b="1" dirty="0" err="1">
                <a:solidFill>
                  <a:schemeClr val="bg1"/>
                </a:solidFill>
                <a:sym typeface="Wingdings" panose="05000000000000000000" pitchFamily="2" charset="2"/>
              </a:rPr>
              <a:t>dein</a:t>
            </a:r>
            <a:r>
              <a:rPr lang="en-GB" sz="2800" b="1" dirty="0">
                <a:solidFill>
                  <a:schemeClr val="bg1"/>
                </a:solidFill>
                <a:sym typeface="Wingdings" panose="05000000000000000000" pitchFamily="2" charset="2"/>
              </a:rPr>
              <a:t>(e), sein(e), </a:t>
            </a:r>
            <a:r>
              <a:rPr lang="en-GB" sz="2800" b="1" dirty="0" err="1">
                <a:solidFill>
                  <a:schemeClr val="bg1"/>
                </a:solidFill>
                <a:sym typeface="Wingdings" panose="05000000000000000000" pitchFamily="2" charset="2"/>
              </a:rPr>
              <a:t>ihr</a:t>
            </a:r>
            <a:r>
              <a:rPr lang="en-GB" sz="2800" b="1" dirty="0">
                <a:solidFill>
                  <a:schemeClr val="bg1"/>
                </a:solidFill>
                <a:sym typeface="Wingdings" panose="05000000000000000000" pitchFamily="2" charset="2"/>
              </a:rPr>
              <a:t>(e)</a:t>
            </a:r>
            <a:endParaRPr lang="en-GB" sz="2800" b="1" dirty="0">
              <a:solidFill>
                <a:schemeClr val="bg1"/>
              </a:solidFill>
            </a:endParaRPr>
          </a:p>
        </p:txBody>
      </p:sp>
      <p:sp>
        <p:nvSpPr>
          <p:cNvPr id="6" name="Rounded Rectangle 11">
            <a:extLst>
              <a:ext uri="{FF2B5EF4-FFF2-40B4-BE49-F238E27FC236}">
                <a16:creationId xmlns:a16="http://schemas.microsoft.com/office/drawing/2014/main" id="{483D7EB9-C2AA-4190-98DE-925F861600E9}"/>
              </a:ext>
            </a:extLst>
          </p:cNvPr>
          <p:cNvSpPr/>
          <p:nvPr/>
        </p:nvSpPr>
        <p:spPr>
          <a:xfrm>
            <a:off x="10515598" y="230915"/>
            <a:ext cx="1377337" cy="378685"/>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40" name="Picture 2" descr="04">
            <a:extLst>
              <a:ext uri="{FF2B5EF4-FFF2-40B4-BE49-F238E27FC236}">
                <a16:creationId xmlns:a16="http://schemas.microsoft.com/office/drawing/2014/main" id="{99F4C59A-BF1F-49A1-8107-05F2B28623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253" y="813026"/>
            <a:ext cx="10342114" cy="5831191"/>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7">
            <a:extLst>
              <a:ext uri="{FF2B5EF4-FFF2-40B4-BE49-F238E27FC236}">
                <a16:creationId xmlns:a16="http://schemas.microsoft.com/office/drawing/2014/main" id="{66973838-F55A-487A-BEDC-C12C4A9D90E5}"/>
              </a:ext>
            </a:extLst>
          </p:cNvPr>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2813915" y="976932"/>
            <a:ext cx="896536" cy="672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41">
            <a:extLst>
              <a:ext uri="{FF2B5EF4-FFF2-40B4-BE49-F238E27FC236}">
                <a16:creationId xmlns:a16="http://schemas.microsoft.com/office/drawing/2014/main" id="{1EFC7A86-E284-490A-8988-C6D3ED94814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72754" y="151461"/>
            <a:ext cx="896535" cy="869640"/>
          </a:xfrm>
          <a:prstGeom prst="rect">
            <a:avLst/>
          </a:prstGeom>
        </p:spPr>
      </p:pic>
      <p:sp>
        <p:nvSpPr>
          <p:cNvPr id="3" name="TextBox 2"/>
          <p:cNvSpPr txBox="1"/>
          <p:nvPr/>
        </p:nvSpPr>
        <p:spPr>
          <a:xfrm>
            <a:off x="258372" y="1216185"/>
            <a:ext cx="359693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Ich sage, du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sagst</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2" name="Rectangle 2" descr="rectangle that moves down the slide to show the 60 second timer">
            <a:extLst>
              <a:ext uri="{FF2B5EF4-FFF2-40B4-BE49-F238E27FC236}">
                <a16:creationId xmlns:a16="http://schemas.microsoft.com/office/drawing/2014/main" id="{B883B879-80F3-470D-BD6D-484EA984F464}"/>
              </a:ext>
            </a:extLst>
          </p:cNvPr>
          <p:cNvSpPr>
            <a:spLocks noChangeArrowheads="1"/>
          </p:cNvSpPr>
          <p:nvPr/>
        </p:nvSpPr>
        <p:spPr bwMode="auto">
          <a:xfrm>
            <a:off x="10223172" y="1332886"/>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23" name="Rectangle 3" descr="rectangle for timer">
            <a:extLst>
              <a:ext uri="{FF2B5EF4-FFF2-40B4-BE49-F238E27FC236}">
                <a16:creationId xmlns:a16="http://schemas.microsoft.com/office/drawing/2014/main" id="{D1607A3B-699D-4D60-9E11-98EBB6D933CF}"/>
              </a:ext>
            </a:extLst>
          </p:cNvPr>
          <p:cNvSpPr>
            <a:spLocks noChangeArrowheads="1"/>
          </p:cNvSpPr>
          <p:nvPr/>
        </p:nvSpPr>
        <p:spPr bwMode="auto">
          <a:xfrm>
            <a:off x="10220806" y="1332884"/>
            <a:ext cx="503528" cy="4156259"/>
          </a:xfrm>
          <a:prstGeom prst="rect">
            <a:avLst/>
          </a:prstGeom>
          <a:solidFill>
            <a:schemeClr val="accent4">
              <a:lumMod val="60000"/>
              <a:lumOff val="40000"/>
            </a:schemeClr>
          </a:solidFill>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24" name="Line 7" descr="top line for timer, 60 seconds">
            <a:extLst>
              <a:ext uri="{FF2B5EF4-FFF2-40B4-BE49-F238E27FC236}">
                <a16:creationId xmlns:a16="http://schemas.microsoft.com/office/drawing/2014/main" id="{B73E3259-D53D-4042-B73D-1E0E3A504B49}"/>
              </a:ext>
            </a:extLst>
          </p:cNvPr>
          <p:cNvSpPr>
            <a:spLocks noChangeShapeType="1"/>
          </p:cNvSpPr>
          <p:nvPr/>
        </p:nvSpPr>
        <p:spPr bwMode="auto">
          <a:xfrm>
            <a:off x="10931233" y="1321458"/>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5" name="Text Box 12">
            <a:extLst>
              <a:ext uri="{FF2B5EF4-FFF2-40B4-BE49-F238E27FC236}">
                <a16:creationId xmlns:a16="http://schemas.microsoft.com/office/drawing/2014/main" id="{51D73FB9-ADB8-4BE9-9AF9-CFD07B0229B7}"/>
              </a:ext>
            </a:extLst>
          </p:cNvPr>
          <p:cNvSpPr txBox="1">
            <a:spLocks noChangeArrowheads="1"/>
          </p:cNvSpPr>
          <p:nvPr/>
        </p:nvSpPr>
        <p:spPr bwMode="auto">
          <a:xfrm>
            <a:off x="11148024" y="1163607"/>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60</a:t>
            </a:r>
          </a:p>
        </p:txBody>
      </p:sp>
      <p:sp>
        <p:nvSpPr>
          <p:cNvPr id="26" name="Line 4" descr="line to show the length of 60 seconds">
            <a:extLst>
              <a:ext uri="{FF2B5EF4-FFF2-40B4-BE49-F238E27FC236}">
                <a16:creationId xmlns:a16="http://schemas.microsoft.com/office/drawing/2014/main" id="{82EDA54A-C2C4-4ED8-930D-CA747051A460}"/>
              </a:ext>
            </a:extLst>
          </p:cNvPr>
          <p:cNvSpPr>
            <a:spLocks noChangeShapeType="1"/>
          </p:cNvSpPr>
          <p:nvPr/>
        </p:nvSpPr>
        <p:spPr bwMode="auto">
          <a:xfrm>
            <a:off x="10906545" y="1321458"/>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7" name="Text Box 10">
            <a:extLst>
              <a:ext uri="{FF2B5EF4-FFF2-40B4-BE49-F238E27FC236}">
                <a16:creationId xmlns:a16="http://schemas.microsoft.com/office/drawing/2014/main" id="{C57850F4-B8B0-4801-A72B-176CEF32AB57}"/>
              </a:ext>
            </a:extLst>
          </p:cNvPr>
          <p:cNvSpPr txBox="1">
            <a:spLocks noChangeArrowheads="1"/>
          </p:cNvSpPr>
          <p:nvPr/>
        </p:nvSpPr>
        <p:spPr bwMode="auto">
          <a:xfrm>
            <a:off x="10906545" y="3305360"/>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rPr>
              <a:t>Sekunden</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28" name="Line 9" descr="bottom line for timer, 0 seconds">
            <a:extLst>
              <a:ext uri="{FF2B5EF4-FFF2-40B4-BE49-F238E27FC236}">
                <a16:creationId xmlns:a16="http://schemas.microsoft.com/office/drawing/2014/main" id="{380C8CED-311B-4644-A95D-63ED64E11C9F}"/>
              </a:ext>
            </a:extLst>
          </p:cNvPr>
          <p:cNvSpPr>
            <a:spLocks noChangeShapeType="1"/>
          </p:cNvSpPr>
          <p:nvPr/>
        </p:nvSpPr>
        <p:spPr bwMode="auto">
          <a:xfrm>
            <a:off x="10906545" y="5477717"/>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9" name="Text Box 14">
            <a:extLst>
              <a:ext uri="{FF2B5EF4-FFF2-40B4-BE49-F238E27FC236}">
                <a16:creationId xmlns:a16="http://schemas.microsoft.com/office/drawing/2014/main" id="{5C7E2587-91F8-4991-B7EE-53501F539F31}"/>
              </a:ext>
            </a:extLst>
          </p:cNvPr>
          <p:cNvSpPr txBox="1">
            <a:spLocks noChangeArrowheads="1"/>
          </p:cNvSpPr>
          <p:nvPr/>
        </p:nvSpPr>
        <p:spPr bwMode="auto">
          <a:xfrm>
            <a:off x="11123336" y="5297189"/>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sp>
        <p:nvSpPr>
          <p:cNvPr id="30" name="Rectangle 29" descr="box to hide timer as it goes off the page">
            <a:extLst>
              <a:ext uri="{FF2B5EF4-FFF2-40B4-BE49-F238E27FC236}">
                <a16:creationId xmlns:a16="http://schemas.microsoft.com/office/drawing/2014/main" id="{8B2C67A0-6B51-4C19-AB22-DCF2D8258D24}"/>
              </a:ext>
            </a:extLst>
          </p:cNvPr>
          <p:cNvSpPr/>
          <p:nvPr/>
        </p:nvSpPr>
        <p:spPr>
          <a:xfrm>
            <a:off x="10069578" y="5520139"/>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1" name="AutoShape 11">
            <a:hlinkClick r:id="" action="ppaction://noaction" highlightClick="1"/>
            <a:extLst>
              <a:ext uri="{FF2B5EF4-FFF2-40B4-BE49-F238E27FC236}">
                <a16:creationId xmlns:a16="http://schemas.microsoft.com/office/drawing/2014/main" id="{34418A47-F9FB-48E5-962A-574910F65F27}"/>
              </a:ext>
            </a:extLst>
          </p:cNvPr>
          <p:cNvSpPr>
            <a:spLocks noChangeArrowheads="1"/>
          </p:cNvSpPr>
          <p:nvPr/>
        </p:nvSpPr>
        <p:spPr bwMode="auto">
          <a:xfrm>
            <a:off x="10145534" y="5750235"/>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LOS!</a:t>
            </a:r>
          </a:p>
        </p:txBody>
      </p:sp>
      <p:graphicFrame>
        <p:nvGraphicFramePr>
          <p:cNvPr id="2" name="Table 6">
            <a:extLst>
              <a:ext uri="{FF2B5EF4-FFF2-40B4-BE49-F238E27FC236}">
                <a16:creationId xmlns:a16="http://schemas.microsoft.com/office/drawing/2014/main" id="{B45839D5-B12E-4E52-9099-A046B79BDF66}"/>
              </a:ext>
            </a:extLst>
          </p:cNvPr>
          <p:cNvGraphicFramePr>
            <a:graphicFrameLocks noGrp="1"/>
          </p:cNvGraphicFramePr>
          <p:nvPr>
            <p:extLst>
              <p:ext uri="{D42A27DB-BD31-4B8C-83A1-F6EECF244321}">
                <p14:modId xmlns:p14="http://schemas.microsoft.com/office/powerpoint/2010/main" val="3397248018"/>
              </p:ext>
            </p:extLst>
          </p:nvPr>
        </p:nvGraphicFramePr>
        <p:xfrm>
          <a:off x="258372" y="1822117"/>
          <a:ext cx="2459776" cy="3655602"/>
        </p:xfrm>
        <a:graphic>
          <a:graphicData uri="http://schemas.openxmlformats.org/drawingml/2006/table">
            <a:tbl>
              <a:tblPr firstRow="1" bandRow="1">
                <a:tableStyleId>{5940675A-B579-460E-94D1-54222C63F5DA}</a:tableStyleId>
              </a:tblPr>
              <a:tblGrid>
                <a:gridCol w="2459776">
                  <a:extLst>
                    <a:ext uri="{9D8B030D-6E8A-4147-A177-3AD203B41FA5}">
                      <a16:colId xmlns:a16="http://schemas.microsoft.com/office/drawing/2014/main" val="1626667937"/>
                    </a:ext>
                  </a:extLst>
                </a:gridCol>
              </a:tblGrid>
              <a:tr h="406178">
                <a:tc>
                  <a:txBody>
                    <a:bodyPr/>
                    <a:lstStyle/>
                    <a:p>
                      <a:r>
                        <a:rPr lang="en-GB" sz="2000" dirty="0">
                          <a:solidFill>
                            <a:srgbClr val="115076"/>
                          </a:solidFill>
                        </a:rPr>
                        <a:t>the mother</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031963286"/>
                  </a:ext>
                </a:extLst>
              </a:tr>
              <a:tr h="406178">
                <a:tc>
                  <a:txBody>
                    <a:bodyPr/>
                    <a:lstStyle/>
                    <a:p>
                      <a:r>
                        <a:rPr lang="en-GB" sz="2000" dirty="0">
                          <a:solidFill>
                            <a:srgbClr val="115076"/>
                          </a:solidFill>
                        </a:rPr>
                        <a:t>her brother</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070951395"/>
                  </a:ext>
                </a:extLst>
              </a:tr>
              <a:tr h="406178">
                <a:tc>
                  <a:txBody>
                    <a:bodyPr/>
                    <a:lstStyle/>
                    <a:p>
                      <a:r>
                        <a:rPr lang="en-GB" sz="2000" dirty="0">
                          <a:solidFill>
                            <a:srgbClr val="115076"/>
                          </a:solidFill>
                        </a:rPr>
                        <a:t>the sister</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198081918"/>
                  </a:ext>
                </a:extLst>
              </a:tr>
              <a:tr h="406178">
                <a:tc>
                  <a:txBody>
                    <a:bodyPr/>
                    <a:lstStyle/>
                    <a:p>
                      <a:r>
                        <a:rPr lang="en-GB" sz="2000" dirty="0">
                          <a:solidFill>
                            <a:srgbClr val="115076"/>
                          </a:solidFill>
                        </a:rPr>
                        <a:t>his friends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25770219"/>
                  </a:ext>
                </a:extLst>
              </a:tr>
              <a:tr h="406178">
                <a:tc>
                  <a:txBody>
                    <a:bodyPr/>
                    <a:lstStyle/>
                    <a:p>
                      <a:r>
                        <a:rPr lang="en-GB" sz="2000" dirty="0">
                          <a:solidFill>
                            <a:srgbClr val="115076"/>
                          </a:solidFill>
                        </a:rPr>
                        <a:t>the siblings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857251414"/>
                  </a:ext>
                </a:extLst>
              </a:tr>
              <a:tr h="406178">
                <a:tc>
                  <a:txBody>
                    <a:bodyPr/>
                    <a:lstStyle/>
                    <a:p>
                      <a:r>
                        <a:rPr lang="en-GB" sz="2000" dirty="0">
                          <a:solidFill>
                            <a:srgbClr val="115076"/>
                          </a:solidFill>
                        </a:rPr>
                        <a:t>your parents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825875632"/>
                  </a:ext>
                </a:extLst>
              </a:tr>
              <a:tr h="406178">
                <a:tc>
                  <a:txBody>
                    <a:bodyPr/>
                    <a:lstStyle/>
                    <a:p>
                      <a:r>
                        <a:rPr lang="en-GB" sz="2000" dirty="0">
                          <a:solidFill>
                            <a:srgbClr val="115076"/>
                          </a:solidFill>
                        </a:rPr>
                        <a:t>the (female)friend</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721014812"/>
                  </a:ext>
                </a:extLst>
              </a:tr>
              <a:tr h="406178">
                <a:tc>
                  <a:txBody>
                    <a:bodyPr/>
                    <a:lstStyle/>
                    <a:p>
                      <a:r>
                        <a:rPr lang="en-GB" sz="2000" dirty="0">
                          <a:solidFill>
                            <a:srgbClr val="115076"/>
                          </a:solidFill>
                        </a:rPr>
                        <a:t>her father</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294781939"/>
                  </a:ext>
                </a:extLst>
              </a:tr>
              <a:tr h="406178">
                <a:tc>
                  <a:txBody>
                    <a:bodyPr/>
                    <a:lstStyle/>
                    <a:p>
                      <a:r>
                        <a:rPr lang="en-GB" sz="2000" dirty="0">
                          <a:solidFill>
                            <a:srgbClr val="115076"/>
                          </a:solidFill>
                        </a:rPr>
                        <a:t>the family</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126328163"/>
                  </a:ext>
                </a:extLst>
              </a:tr>
            </a:tbl>
          </a:graphicData>
        </a:graphic>
      </p:graphicFrame>
      <p:graphicFrame>
        <p:nvGraphicFramePr>
          <p:cNvPr id="32" name="Table 6">
            <a:extLst>
              <a:ext uri="{FF2B5EF4-FFF2-40B4-BE49-F238E27FC236}">
                <a16:creationId xmlns:a16="http://schemas.microsoft.com/office/drawing/2014/main" id="{D0C02448-4D51-42A0-BEB5-0589EBCF6141}"/>
              </a:ext>
            </a:extLst>
          </p:cNvPr>
          <p:cNvGraphicFramePr>
            <a:graphicFrameLocks noGrp="1"/>
          </p:cNvGraphicFramePr>
          <p:nvPr>
            <p:extLst>
              <p:ext uri="{D42A27DB-BD31-4B8C-83A1-F6EECF244321}">
                <p14:modId xmlns:p14="http://schemas.microsoft.com/office/powerpoint/2010/main" val="382465662"/>
              </p:ext>
            </p:extLst>
          </p:nvPr>
        </p:nvGraphicFramePr>
        <p:xfrm>
          <a:off x="7615825" y="1850972"/>
          <a:ext cx="2452784" cy="3655602"/>
        </p:xfrm>
        <a:graphic>
          <a:graphicData uri="http://schemas.openxmlformats.org/drawingml/2006/table">
            <a:tbl>
              <a:tblPr firstRow="1" bandRow="1">
                <a:tableStyleId>{5940675A-B579-460E-94D1-54222C63F5DA}</a:tableStyleId>
              </a:tblPr>
              <a:tblGrid>
                <a:gridCol w="2452784">
                  <a:extLst>
                    <a:ext uri="{9D8B030D-6E8A-4147-A177-3AD203B41FA5}">
                      <a16:colId xmlns:a16="http://schemas.microsoft.com/office/drawing/2014/main" val="1626667937"/>
                    </a:ext>
                  </a:extLst>
                </a:gridCol>
              </a:tblGrid>
              <a:tr h="406178">
                <a:tc>
                  <a:txBody>
                    <a:bodyPr/>
                    <a:lstStyle/>
                    <a:p>
                      <a:r>
                        <a:rPr lang="en-GB" sz="2000" dirty="0">
                          <a:solidFill>
                            <a:srgbClr val="115076"/>
                          </a:solidFill>
                        </a:rPr>
                        <a:t>his mother</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031963286"/>
                  </a:ext>
                </a:extLst>
              </a:tr>
              <a:tr h="406178">
                <a:tc>
                  <a:txBody>
                    <a:bodyPr/>
                    <a:lstStyle/>
                    <a:p>
                      <a:r>
                        <a:rPr lang="en-GB" sz="2000" dirty="0">
                          <a:solidFill>
                            <a:srgbClr val="115076"/>
                          </a:solidFill>
                        </a:rPr>
                        <a:t>the brother</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070951395"/>
                  </a:ext>
                </a:extLst>
              </a:tr>
              <a:tr h="406178">
                <a:tc>
                  <a:txBody>
                    <a:bodyPr/>
                    <a:lstStyle/>
                    <a:p>
                      <a:r>
                        <a:rPr lang="en-GB" sz="2000" dirty="0">
                          <a:solidFill>
                            <a:srgbClr val="115076"/>
                          </a:solidFill>
                        </a:rPr>
                        <a:t>your sister</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198081918"/>
                  </a:ext>
                </a:extLst>
              </a:tr>
              <a:tr h="406178">
                <a:tc>
                  <a:txBody>
                    <a:bodyPr/>
                    <a:lstStyle/>
                    <a:p>
                      <a:r>
                        <a:rPr lang="en-GB" sz="2000" dirty="0">
                          <a:solidFill>
                            <a:srgbClr val="115076"/>
                          </a:solidFill>
                        </a:rPr>
                        <a:t>the friends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25770219"/>
                  </a:ext>
                </a:extLst>
              </a:tr>
              <a:tr h="406178">
                <a:tc>
                  <a:txBody>
                    <a:bodyPr/>
                    <a:lstStyle/>
                    <a:p>
                      <a:r>
                        <a:rPr lang="en-GB" sz="2000" dirty="0">
                          <a:solidFill>
                            <a:srgbClr val="115076"/>
                          </a:solidFill>
                        </a:rPr>
                        <a:t>my siblings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857251414"/>
                  </a:ext>
                </a:extLst>
              </a:tr>
              <a:tr h="406178">
                <a:tc>
                  <a:txBody>
                    <a:bodyPr/>
                    <a:lstStyle/>
                    <a:p>
                      <a:r>
                        <a:rPr lang="en-GB" sz="2000" dirty="0">
                          <a:solidFill>
                            <a:srgbClr val="115076"/>
                          </a:solidFill>
                        </a:rPr>
                        <a:t>the parents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825875632"/>
                  </a:ext>
                </a:extLst>
              </a:tr>
              <a:tr h="406178">
                <a:tc>
                  <a:txBody>
                    <a:bodyPr/>
                    <a:lstStyle/>
                    <a:p>
                      <a:r>
                        <a:rPr lang="en-GB" sz="2000" dirty="0">
                          <a:solidFill>
                            <a:srgbClr val="115076"/>
                          </a:solidFill>
                        </a:rPr>
                        <a:t>his (female)friend</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721014812"/>
                  </a:ext>
                </a:extLst>
              </a:tr>
              <a:tr h="406178">
                <a:tc>
                  <a:txBody>
                    <a:bodyPr/>
                    <a:lstStyle/>
                    <a:p>
                      <a:r>
                        <a:rPr lang="en-GB" sz="2000" dirty="0">
                          <a:solidFill>
                            <a:srgbClr val="115076"/>
                          </a:solidFill>
                        </a:rPr>
                        <a:t>the father</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294781939"/>
                  </a:ext>
                </a:extLst>
              </a:tr>
              <a:tr h="406178">
                <a:tc>
                  <a:txBody>
                    <a:bodyPr/>
                    <a:lstStyle/>
                    <a:p>
                      <a:r>
                        <a:rPr lang="en-GB" sz="2000" dirty="0">
                          <a:solidFill>
                            <a:srgbClr val="115076"/>
                          </a:solidFill>
                        </a:rPr>
                        <a:t>my family</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126328163"/>
                  </a:ext>
                </a:extLst>
              </a:tr>
            </a:tbl>
          </a:graphicData>
        </a:graphic>
      </p:graphicFrame>
    </p:spTree>
    <p:extLst>
      <p:ext uri="{BB962C8B-B14F-4D97-AF65-F5344CB8AC3E}">
        <p14:creationId xmlns:p14="http://schemas.microsoft.com/office/powerpoint/2010/main" val="5917506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1"/>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59000"/>
                                        <p:tgtEl>
                                          <p:spTgt spid="23"/>
                                        </p:tgtEl>
                                      </p:cBhvr>
                                    </p:animEffect>
                                    <p:set>
                                      <p:cBhvr>
                                        <p:cTn id="7" dur="1" fill="hold">
                                          <p:stCondLst>
                                            <p:cond delay="589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31"/>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2968052"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Pronomen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7" name="TextBox 6">
            <a:extLst>
              <a:ext uri="{FF2B5EF4-FFF2-40B4-BE49-F238E27FC236}">
                <a16:creationId xmlns:a16="http://schemas.microsoft.com/office/drawing/2014/main" id="{E7D76F78-96CE-0B43-AB66-B64A1E76CA07}"/>
              </a:ext>
            </a:extLst>
          </p:cNvPr>
          <p:cNvSpPr txBox="1"/>
          <p:nvPr/>
        </p:nvSpPr>
        <p:spPr>
          <a:xfrm>
            <a:off x="180000" y="1296000"/>
            <a:ext cx="1164723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As you know, we use pronouns to replace nouns that we do not need to repeat.</a:t>
            </a:r>
          </a:p>
        </p:txBody>
      </p:sp>
      <p:sp>
        <p:nvSpPr>
          <p:cNvPr id="6" name="TextBox 5">
            <a:extLst>
              <a:ext uri="{FF2B5EF4-FFF2-40B4-BE49-F238E27FC236}">
                <a16:creationId xmlns:a16="http://schemas.microsoft.com/office/drawing/2014/main" id="{C19970E2-530F-48B8-ADD0-82B7DDB9F36A}"/>
              </a:ext>
            </a:extLst>
          </p:cNvPr>
          <p:cNvSpPr txBox="1"/>
          <p:nvPr/>
        </p:nvSpPr>
        <p:spPr>
          <a:xfrm>
            <a:off x="179999" y="1659690"/>
            <a:ext cx="1164723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After most</a:t>
            </a:r>
            <a:r>
              <a:rPr kumimoji="0" lang="en-US" sz="20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verbs, use direct object pronouns</a:t>
            </a:r>
            <a:r>
              <a:rPr lang="en-US" sz="2000" dirty="0">
                <a:solidFill>
                  <a:srgbClr val="4472C4">
                    <a:lumMod val="50000"/>
                  </a:srgbClr>
                </a:solidFill>
                <a:latin typeface="Century Gothic" panose="020F0302020204030204"/>
              </a:rPr>
              <a:t>:</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 name="Rectangle 8">
            <a:extLst>
              <a:ext uri="{FF2B5EF4-FFF2-40B4-BE49-F238E27FC236}">
                <a16:creationId xmlns:a16="http://schemas.microsoft.com/office/drawing/2014/main" id="{FD2F1299-C72E-43C9-9419-AF0EB8745FDA}"/>
              </a:ext>
            </a:extLst>
          </p:cNvPr>
          <p:cNvSpPr/>
          <p:nvPr/>
        </p:nvSpPr>
        <p:spPr>
          <a:xfrm>
            <a:off x="337100" y="3333674"/>
            <a:ext cx="6615524" cy="389183"/>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TextBox 9">
            <a:extLst>
              <a:ext uri="{FF2B5EF4-FFF2-40B4-BE49-F238E27FC236}">
                <a16:creationId xmlns:a16="http://schemas.microsoft.com/office/drawing/2014/main" id="{323B36BE-C4C6-4E4B-A1FF-AACAC17D379D}"/>
              </a:ext>
            </a:extLst>
          </p:cNvPr>
          <p:cNvSpPr txBox="1"/>
          <p:nvPr/>
        </p:nvSpPr>
        <p:spPr>
          <a:xfrm>
            <a:off x="379304" y="2880833"/>
            <a:ext cx="1851920" cy="400110"/>
          </a:xfrm>
          <a:prstGeom prst="rect">
            <a:avLst/>
          </a:prstGeom>
          <a:solidFill>
            <a:srgbClr val="DAA520"/>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SUBJECT</a:t>
            </a:r>
          </a:p>
        </p:txBody>
      </p:sp>
      <p:sp>
        <p:nvSpPr>
          <p:cNvPr id="11" name="TextBox 10">
            <a:extLst>
              <a:ext uri="{FF2B5EF4-FFF2-40B4-BE49-F238E27FC236}">
                <a16:creationId xmlns:a16="http://schemas.microsoft.com/office/drawing/2014/main" id="{146DE3C6-D787-4E27-83E8-6367E1683080}"/>
              </a:ext>
            </a:extLst>
          </p:cNvPr>
          <p:cNvSpPr txBox="1"/>
          <p:nvPr/>
        </p:nvSpPr>
        <p:spPr>
          <a:xfrm>
            <a:off x="2655130" y="2880833"/>
            <a:ext cx="1851920" cy="400110"/>
          </a:xfrm>
          <a:prstGeom prst="rect">
            <a:avLst/>
          </a:prstGeom>
          <a:solidFill>
            <a:schemeClr val="accent1">
              <a:lumMod val="60000"/>
              <a:lumOff val="4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VERB</a:t>
            </a:r>
          </a:p>
        </p:txBody>
      </p:sp>
      <p:sp>
        <p:nvSpPr>
          <p:cNvPr id="12" name="TextBox 11">
            <a:extLst>
              <a:ext uri="{FF2B5EF4-FFF2-40B4-BE49-F238E27FC236}">
                <a16:creationId xmlns:a16="http://schemas.microsoft.com/office/drawing/2014/main" id="{9B903B1C-4C77-4415-B5E3-B2066113CEA0}"/>
              </a:ext>
            </a:extLst>
          </p:cNvPr>
          <p:cNvSpPr txBox="1"/>
          <p:nvPr/>
        </p:nvSpPr>
        <p:spPr>
          <a:xfrm>
            <a:off x="4930956" y="2880833"/>
            <a:ext cx="1851920" cy="400110"/>
          </a:xfrm>
          <a:prstGeom prst="rect">
            <a:avLst/>
          </a:prstGeom>
          <a:solidFill>
            <a:srgbClr val="FF66CC"/>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OBJECT</a:t>
            </a:r>
          </a:p>
        </p:txBody>
      </p:sp>
      <p:sp>
        <p:nvSpPr>
          <p:cNvPr id="13" name="TextBox 12">
            <a:extLst>
              <a:ext uri="{FF2B5EF4-FFF2-40B4-BE49-F238E27FC236}">
                <a16:creationId xmlns:a16="http://schemas.microsoft.com/office/drawing/2014/main" id="{895ECBE0-E538-4C25-BE14-494638A8E161}"/>
              </a:ext>
            </a:extLst>
          </p:cNvPr>
          <p:cNvSpPr txBox="1"/>
          <p:nvPr/>
        </p:nvSpPr>
        <p:spPr>
          <a:xfrm>
            <a:off x="322656" y="3323147"/>
            <a:ext cx="186636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Ich</a:t>
            </a:r>
          </a:p>
        </p:txBody>
      </p:sp>
      <p:sp>
        <p:nvSpPr>
          <p:cNvPr id="14" name="TextBox 13">
            <a:extLst>
              <a:ext uri="{FF2B5EF4-FFF2-40B4-BE49-F238E27FC236}">
                <a16:creationId xmlns:a16="http://schemas.microsoft.com/office/drawing/2014/main" id="{3BBAE92B-CB89-449F-A9DC-052321CC0470}"/>
              </a:ext>
            </a:extLst>
          </p:cNvPr>
          <p:cNvSpPr txBox="1"/>
          <p:nvPr/>
        </p:nvSpPr>
        <p:spPr>
          <a:xfrm>
            <a:off x="2612926" y="3322747"/>
            <a:ext cx="186636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mag</a:t>
            </a:r>
          </a:p>
        </p:txBody>
      </p:sp>
      <p:sp>
        <p:nvSpPr>
          <p:cNvPr id="15" name="TextBox 14">
            <a:extLst>
              <a:ext uri="{FF2B5EF4-FFF2-40B4-BE49-F238E27FC236}">
                <a16:creationId xmlns:a16="http://schemas.microsoft.com/office/drawing/2014/main" id="{010378CE-28DF-4787-BE40-A8A8E42D21B9}"/>
              </a:ext>
            </a:extLst>
          </p:cNvPr>
          <p:cNvSpPr txBox="1"/>
          <p:nvPr/>
        </p:nvSpPr>
        <p:spPr>
          <a:xfrm>
            <a:off x="4676799" y="3333674"/>
            <a:ext cx="227582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E6700"/>
                </a:solidFill>
                <a:effectLst/>
                <a:uLnTx/>
                <a:uFillTx/>
                <a:latin typeface="Century Gothic" panose="020F0302020204030204"/>
                <a:ea typeface="+mn-ea"/>
                <a:cs typeface="+mn-cs"/>
              </a:rPr>
              <a:t>dich.</a:t>
            </a:r>
          </a:p>
        </p:txBody>
      </p:sp>
      <p:sp>
        <p:nvSpPr>
          <p:cNvPr id="16" name="Rectangle 15">
            <a:extLst>
              <a:ext uri="{FF2B5EF4-FFF2-40B4-BE49-F238E27FC236}">
                <a16:creationId xmlns:a16="http://schemas.microsoft.com/office/drawing/2014/main" id="{8DF0B373-E96B-4CF6-BADB-BA5855E95F3D}"/>
              </a:ext>
            </a:extLst>
          </p:cNvPr>
          <p:cNvSpPr/>
          <p:nvPr/>
        </p:nvSpPr>
        <p:spPr>
          <a:xfrm>
            <a:off x="337096" y="3807648"/>
            <a:ext cx="6615524" cy="389183"/>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7" name="TextBox 16">
            <a:extLst>
              <a:ext uri="{FF2B5EF4-FFF2-40B4-BE49-F238E27FC236}">
                <a16:creationId xmlns:a16="http://schemas.microsoft.com/office/drawing/2014/main" id="{CFF88389-50DB-4374-AEE2-634484FF9A26}"/>
              </a:ext>
            </a:extLst>
          </p:cNvPr>
          <p:cNvSpPr txBox="1"/>
          <p:nvPr/>
        </p:nvSpPr>
        <p:spPr>
          <a:xfrm>
            <a:off x="322652" y="3797121"/>
            <a:ext cx="186636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Du</a:t>
            </a:r>
          </a:p>
        </p:txBody>
      </p:sp>
      <p:sp>
        <p:nvSpPr>
          <p:cNvPr id="18" name="TextBox 17">
            <a:extLst>
              <a:ext uri="{FF2B5EF4-FFF2-40B4-BE49-F238E27FC236}">
                <a16:creationId xmlns:a16="http://schemas.microsoft.com/office/drawing/2014/main" id="{A0E53584-7D80-4965-9B9B-ABAB7EEB5AB6}"/>
              </a:ext>
            </a:extLst>
          </p:cNvPr>
          <p:cNvSpPr txBox="1"/>
          <p:nvPr/>
        </p:nvSpPr>
        <p:spPr>
          <a:xfrm>
            <a:off x="2612922" y="3796721"/>
            <a:ext cx="186636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magst</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9" name="TextBox 18">
            <a:extLst>
              <a:ext uri="{FF2B5EF4-FFF2-40B4-BE49-F238E27FC236}">
                <a16:creationId xmlns:a16="http://schemas.microsoft.com/office/drawing/2014/main" id="{22A808DD-C522-4799-80CA-BCE99961C68F}"/>
              </a:ext>
            </a:extLst>
          </p:cNvPr>
          <p:cNvSpPr txBox="1"/>
          <p:nvPr/>
        </p:nvSpPr>
        <p:spPr>
          <a:xfrm>
            <a:off x="4676795" y="3807648"/>
            <a:ext cx="227582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FE6700"/>
                </a:solidFill>
                <a:effectLst/>
                <a:uLnTx/>
                <a:uFillTx/>
                <a:latin typeface="Century Gothic" panose="020F0302020204030204"/>
                <a:ea typeface="+mn-ea"/>
                <a:cs typeface="+mn-cs"/>
              </a:rPr>
              <a:t>mich.</a:t>
            </a:r>
            <a:endParaRPr kumimoji="0" lang="en-GB" sz="2000" b="1" i="0" u="none" strike="noStrike" kern="1200" cap="none" spc="0" normalizeH="0" baseline="0" noProof="0" dirty="0">
              <a:ln>
                <a:noFill/>
              </a:ln>
              <a:solidFill>
                <a:srgbClr val="FE6700"/>
              </a:solidFill>
              <a:effectLst/>
              <a:uLnTx/>
              <a:uFillTx/>
              <a:latin typeface="Century Gothic" panose="020F0302020204030204"/>
              <a:ea typeface="+mn-ea"/>
              <a:cs typeface="+mn-cs"/>
            </a:endParaRPr>
          </a:p>
        </p:txBody>
      </p:sp>
      <p:sp>
        <p:nvSpPr>
          <p:cNvPr id="21" name="TextBox 20">
            <a:extLst>
              <a:ext uri="{FF2B5EF4-FFF2-40B4-BE49-F238E27FC236}">
                <a16:creationId xmlns:a16="http://schemas.microsoft.com/office/drawing/2014/main" id="{24FE0846-F270-4AA3-B991-D1A79FFBFF50}"/>
              </a:ext>
            </a:extLst>
          </p:cNvPr>
          <p:cNvSpPr txBox="1"/>
          <p:nvPr/>
        </p:nvSpPr>
        <p:spPr>
          <a:xfrm>
            <a:off x="6967069" y="3328604"/>
            <a:ext cx="462519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a:t>
            </a: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like </a:t>
            </a:r>
            <a:r>
              <a:rPr kumimoji="0" lang="en-GB" sz="20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you</a:t>
            </a: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8" name="Rectangle 27">
            <a:extLst>
              <a:ext uri="{FF2B5EF4-FFF2-40B4-BE49-F238E27FC236}">
                <a16:creationId xmlns:a16="http://schemas.microsoft.com/office/drawing/2014/main" id="{87D3862B-D704-4B55-83CA-5772D97EF654}"/>
              </a:ext>
            </a:extLst>
          </p:cNvPr>
          <p:cNvSpPr/>
          <p:nvPr/>
        </p:nvSpPr>
        <p:spPr>
          <a:xfrm>
            <a:off x="337095" y="4324226"/>
            <a:ext cx="6615524" cy="389183"/>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9" name="TextBox 28">
            <a:extLst>
              <a:ext uri="{FF2B5EF4-FFF2-40B4-BE49-F238E27FC236}">
                <a16:creationId xmlns:a16="http://schemas.microsoft.com/office/drawing/2014/main" id="{DA6169C8-D488-4387-8684-E961AA459773}"/>
              </a:ext>
            </a:extLst>
          </p:cNvPr>
          <p:cNvSpPr txBox="1"/>
          <p:nvPr/>
        </p:nvSpPr>
        <p:spPr>
          <a:xfrm>
            <a:off x="322651" y="4313699"/>
            <a:ext cx="186636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Er</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0" name="TextBox 29">
            <a:extLst>
              <a:ext uri="{FF2B5EF4-FFF2-40B4-BE49-F238E27FC236}">
                <a16:creationId xmlns:a16="http://schemas.microsoft.com/office/drawing/2014/main" id="{677415E1-09FE-49F5-90CF-3029E0067AEC}"/>
              </a:ext>
            </a:extLst>
          </p:cNvPr>
          <p:cNvSpPr txBox="1"/>
          <p:nvPr/>
        </p:nvSpPr>
        <p:spPr>
          <a:xfrm>
            <a:off x="2612921" y="4313299"/>
            <a:ext cx="186636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mag</a:t>
            </a:r>
          </a:p>
        </p:txBody>
      </p:sp>
      <p:sp>
        <p:nvSpPr>
          <p:cNvPr id="31" name="TextBox 30">
            <a:extLst>
              <a:ext uri="{FF2B5EF4-FFF2-40B4-BE49-F238E27FC236}">
                <a16:creationId xmlns:a16="http://schemas.microsoft.com/office/drawing/2014/main" id="{11FC723A-B5BA-4CAC-A88E-62D66A7A13AE}"/>
              </a:ext>
            </a:extLst>
          </p:cNvPr>
          <p:cNvSpPr txBox="1"/>
          <p:nvPr/>
        </p:nvSpPr>
        <p:spPr>
          <a:xfrm>
            <a:off x="4676794" y="4324226"/>
            <a:ext cx="227582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FE6700"/>
                </a:solidFill>
                <a:effectLst/>
                <a:uLnTx/>
                <a:uFillTx/>
                <a:latin typeface="Century Gothic" panose="020F0302020204030204"/>
                <a:ea typeface="+mn-ea"/>
                <a:cs typeface="+mn-cs"/>
              </a:rPr>
              <a:t>sie</a:t>
            </a:r>
            <a:r>
              <a:rPr kumimoji="0" lang="en-GB" sz="2000" b="1" i="0" u="none" strike="noStrike" kern="1200" cap="none" spc="0" normalizeH="0" baseline="0" noProof="0" dirty="0">
                <a:ln>
                  <a:noFill/>
                </a:ln>
                <a:solidFill>
                  <a:srgbClr val="FE6700"/>
                </a:solidFill>
                <a:effectLst/>
                <a:uLnTx/>
                <a:uFillTx/>
                <a:latin typeface="Century Gothic" panose="020F0302020204030204"/>
                <a:ea typeface="+mn-ea"/>
                <a:cs typeface="+mn-cs"/>
              </a:rPr>
              <a:t>.</a:t>
            </a:r>
          </a:p>
        </p:txBody>
      </p:sp>
      <p:sp>
        <p:nvSpPr>
          <p:cNvPr id="32" name="Rectangle 31">
            <a:extLst>
              <a:ext uri="{FF2B5EF4-FFF2-40B4-BE49-F238E27FC236}">
                <a16:creationId xmlns:a16="http://schemas.microsoft.com/office/drawing/2014/main" id="{0DA91D46-9E96-43A9-9685-D29E3E6985B5}"/>
              </a:ext>
            </a:extLst>
          </p:cNvPr>
          <p:cNvSpPr/>
          <p:nvPr/>
        </p:nvSpPr>
        <p:spPr>
          <a:xfrm>
            <a:off x="337091" y="4798200"/>
            <a:ext cx="6615524" cy="389183"/>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3" name="TextBox 32">
            <a:extLst>
              <a:ext uri="{FF2B5EF4-FFF2-40B4-BE49-F238E27FC236}">
                <a16:creationId xmlns:a16="http://schemas.microsoft.com/office/drawing/2014/main" id="{0539149C-BCC2-475D-9C23-C1B4D81C76DD}"/>
              </a:ext>
            </a:extLst>
          </p:cNvPr>
          <p:cNvSpPr txBox="1"/>
          <p:nvPr/>
        </p:nvSpPr>
        <p:spPr>
          <a:xfrm>
            <a:off x="322647" y="4787673"/>
            <a:ext cx="186636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Sie</a:t>
            </a:r>
          </a:p>
        </p:txBody>
      </p:sp>
      <p:sp>
        <p:nvSpPr>
          <p:cNvPr id="34" name="TextBox 33">
            <a:extLst>
              <a:ext uri="{FF2B5EF4-FFF2-40B4-BE49-F238E27FC236}">
                <a16:creationId xmlns:a16="http://schemas.microsoft.com/office/drawing/2014/main" id="{728E73BA-96FE-4737-A6F7-1B98064BC8F7}"/>
              </a:ext>
            </a:extLst>
          </p:cNvPr>
          <p:cNvSpPr txBox="1"/>
          <p:nvPr/>
        </p:nvSpPr>
        <p:spPr>
          <a:xfrm>
            <a:off x="2612917" y="4787273"/>
            <a:ext cx="186636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mag</a:t>
            </a:r>
          </a:p>
        </p:txBody>
      </p:sp>
      <p:sp>
        <p:nvSpPr>
          <p:cNvPr id="35" name="TextBox 34">
            <a:extLst>
              <a:ext uri="{FF2B5EF4-FFF2-40B4-BE49-F238E27FC236}">
                <a16:creationId xmlns:a16="http://schemas.microsoft.com/office/drawing/2014/main" id="{5265ABEF-9C7A-42B0-8E9C-CA423DEEAC08}"/>
              </a:ext>
            </a:extLst>
          </p:cNvPr>
          <p:cNvSpPr txBox="1"/>
          <p:nvPr/>
        </p:nvSpPr>
        <p:spPr>
          <a:xfrm>
            <a:off x="4676790" y="4798200"/>
            <a:ext cx="227582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FE6700"/>
                </a:solidFill>
                <a:effectLst/>
                <a:uLnTx/>
                <a:uFillTx/>
                <a:latin typeface="Century Gothic" panose="020F0302020204030204"/>
                <a:ea typeface="+mn-ea"/>
                <a:cs typeface="+mn-cs"/>
              </a:rPr>
              <a:t>ihn</a:t>
            </a:r>
            <a:r>
              <a:rPr kumimoji="0" lang="en-GB" sz="2000" b="1" i="0" u="none" strike="noStrike" kern="1200" cap="none" spc="0" normalizeH="0" baseline="0" noProof="0" dirty="0">
                <a:ln>
                  <a:noFill/>
                </a:ln>
                <a:solidFill>
                  <a:srgbClr val="FE6700"/>
                </a:solidFill>
                <a:effectLst/>
                <a:uLnTx/>
                <a:uFillTx/>
                <a:latin typeface="Century Gothic" panose="020F0302020204030204"/>
                <a:ea typeface="+mn-ea"/>
                <a:cs typeface="+mn-cs"/>
              </a:rPr>
              <a:t>.</a:t>
            </a:r>
          </a:p>
        </p:txBody>
      </p:sp>
      <p:sp>
        <p:nvSpPr>
          <p:cNvPr id="36" name="TextBox 35">
            <a:extLst>
              <a:ext uri="{FF2B5EF4-FFF2-40B4-BE49-F238E27FC236}">
                <a16:creationId xmlns:a16="http://schemas.microsoft.com/office/drawing/2014/main" id="{A45A1655-3AB5-4459-B0F0-8F5B34D73911}"/>
              </a:ext>
            </a:extLst>
          </p:cNvPr>
          <p:cNvSpPr txBox="1"/>
          <p:nvPr/>
        </p:nvSpPr>
        <p:spPr>
          <a:xfrm>
            <a:off x="6967068" y="3826162"/>
            <a:ext cx="475528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You</a:t>
            </a: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like </a:t>
            </a:r>
            <a:r>
              <a:rPr kumimoji="0" lang="en-GB" sz="20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me</a:t>
            </a: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37" name="TextBox 36">
            <a:extLst>
              <a:ext uri="{FF2B5EF4-FFF2-40B4-BE49-F238E27FC236}">
                <a16:creationId xmlns:a16="http://schemas.microsoft.com/office/drawing/2014/main" id="{F8CEBAD4-3C92-4AB6-8ED3-1255442259ED}"/>
              </a:ext>
            </a:extLst>
          </p:cNvPr>
          <p:cNvSpPr txBox="1"/>
          <p:nvPr/>
        </p:nvSpPr>
        <p:spPr>
          <a:xfrm>
            <a:off x="6967068" y="4288027"/>
            <a:ext cx="522493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He</a:t>
            </a: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likes </a:t>
            </a:r>
            <a:r>
              <a:rPr kumimoji="0" lang="en-GB" sz="20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her/it (feminine)</a:t>
            </a: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38" name="TextBox 37">
            <a:extLst>
              <a:ext uri="{FF2B5EF4-FFF2-40B4-BE49-F238E27FC236}">
                <a16:creationId xmlns:a16="http://schemas.microsoft.com/office/drawing/2014/main" id="{F6739E0F-861F-4522-B8AF-4EF8201F9888}"/>
              </a:ext>
            </a:extLst>
          </p:cNvPr>
          <p:cNvSpPr txBox="1"/>
          <p:nvPr/>
        </p:nvSpPr>
        <p:spPr>
          <a:xfrm>
            <a:off x="6984608" y="4761334"/>
            <a:ext cx="473774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She</a:t>
            </a: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likes </a:t>
            </a:r>
            <a:r>
              <a:rPr kumimoji="0" lang="en-GB" sz="20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him/it (masculine)</a:t>
            </a: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 name="Speech Bubble: Rectangle with Corners Rounded 1">
            <a:extLst>
              <a:ext uri="{FF2B5EF4-FFF2-40B4-BE49-F238E27FC236}">
                <a16:creationId xmlns:a16="http://schemas.microsoft.com/office/drawing/2014/main" id="{EFCC29E0-8A9A-49A3-B4E1-DB292A1E74D2}"/>
              </a:ext>
            </a:extLst>
          </p:cNvPr>
          <p:cNvSpPr/>
          <p:nvPr/>
        </p:nvSpPr>
        <p:spPr>
          <a:xfrm>
            <a:off x="7374589" y="2354350"/>
            <a:ext cx="3986667" cy="883353"/>
          </a:xfrm>
          <a:prstGeom prst="wedgeRoundRectCallout">
            <a:avLst>
              <a:gd name="adj1" fmla="val -59562"/>
              <a:gd name="adj2" fmla="val 27691"/>
              <a:gd name="adj3" fmla="val 16667"/>
            </a:avLst>
          </a:prstGeom>
          <a:solidFill>
            <a:srgbClr val="115076"/>
          </a:solidFill>
          <a:ln w="381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Remember: The </a:t>
            </a:r>
            <a:r>
              <a:rPr kumimoji="0" lang="en-GB" sz="1800" b="0" i="0" u="sng" strike="noStrike" kern="1200" cap="none" spc="0" normalizeH="0" baseline="0" noProof="0" dirty="0">
                <a:ln>
                  <a:noFill/>
                </a:ln>
                <a:solidFill>
                  <a:prstClr val="white"/>
                </a:solidFill>
                <a:effectLst/>
                <a:uLnTx/>
                <a:uFillTx/>
                <a:latin typeface="Century Gothic" panose="020F0302020204030204"/>
                <a:ea typeface="+mn-ea"/>
                <a:cs typeface="+mn-cs"/>
              </a:rPr>
              <a:t>object</a:t>
            </a: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 case is also called </a:t>
            </a: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Row 2</a:t>
            </a: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 or </a:t>
            </a: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accusative</a:t>
            </a: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sp>
        <p:nvSpPr>
          <p:cNvPr id="39" name="Speech Bubble: Rectangle with Corners Rounded 38">
            <a:extLst>
              <a:ext uri="{FF2B5EF4-FFF2-40B4-BE49-F238E27FC236}">
                <a16:creationId xmlns:a16="http://schemas.microsoft.com/office/drawing/2014/main" id="{FEDC786C-B1D3-4B70-88F5-A35D56A4D8C1}"/>
              </a:ext>
            </a:extLst>
          </p:cNvPr>
          <p:cNvSpPr/>
          <p:nvPr/>
        </p:nvSpPr>
        <p:spPr>
          <a:xfrm>
            <a:off x="974718" y="2142305"/>
            <a:ext cx="3986667" cy="642747"/>
          </a:xfrm>
          <a:prstGeom prst="wedgeRoundRectCallout">
            <a:avLst>
              <a:gd name="adj1" fmla="val -56178"/>
              <a:gd name="adj2" fmla="val 48681"/>
              <a:gd name="adj3" fmla="val 16667"/>
            </a:avLst>
          </a:prstGeom>
          <a:solidFill>
            <a:srgbClr val="115076"/>
          </a:solidFill>
          <a:ln w="381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The </a:t>
            </a:r>
            <a:r>
              <a:rPr kumimoji="0" lang="en-GB" sz="1800" b="0" i="0" u="sng" strike="noStrike" kern="1200" cap="none" spc="0" normalizeH="0" baseline="0" noProof="0" dirty="0">
                <a:ln>
                  <a:noFill/>
                </a:ln>
                <a:solidFill>
                  <a:prstClr val="white"/>
                </a:solidFill>
                <a:effectLst/>
                <a:uLnTx/>
                <a:uFillTx/>
                <a:latin typeface="Century Gothic" panose="020F0302020204030204"/>
                <a:ea typeface="+mn-ea"/>
                <a:cs typeface="+mn-cs"/>
              </a:rPr>
              <a:t>subject</a:t>
            </a: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 case is also called </a:t>
            </a: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Row 1</a:t>
            </a: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 or </a:t>
            </a: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nominative</a:t>
            </a: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sp>
        <p:nvSpPr>
          <p:cNvPr id="40" name="Rectangle 39">
            <a:extLst>
              <a:ext uri="{FF2B5EF4-FFF2-40B4-BE49-F238E27FC236}">
                <a16:creationId xmlns:a16="http://schemas.microsoft.com/office/drawing/2014/main" id="{7CA1F56A-117A-4EDA-A2DF-E43572CA6831}"/>
              </a:ext>
            </a:extLst>
          </p:cNvPr>
          <p:cNvSpPr/>
          <p:nvPr/>
        </p:nvSpPr>
        <p:spPr>
          <a:xfrm>
            <a:off x="351535" y="5350281"/>
            <a:ext cx="6615524" cy="389183"/>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1" name="TextBox 40">
            <a:extLst>
              <a:ext uri="{FF2B5EF4-FFF2-40B4-BE49-F238E27FC236}">
                <a16:creationId xmlns:a16="http://schemas.microsoft.com/office/drawing/2014/main" id="{CE42F1A9-E52C-44CD-AA00-D2B25E55C9DA}"/>
              </a:ext>
            </a:extLst>
          </p:cNvPr>
          <p:cNvSpPr txBox="1"/>
          <p:nvPr/>
        </p:nvSpPr>
        <p:spPr>
          <a:xfrm>
            <a:off x="337091" y="5339754"/>
            <a:ext cx="186636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Wir</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2" name="TextBox 41">
            <a:extLst>
              <a:ext uri="{FF2B5EF4-FFF2-40B4-BE49-F238E27FC236}">
                <a16:creationId xmlns:a16="http://schemas.microsoft.com/office/drawing/2014/main" id="{BF5A73AA-D783-46B3-B016-371039BF42D2}"/>
              </a:ext>
            </a:extLst>
          </p:cNvPr>
          <p:cNvSpPr txBox="1"/>
          <p:nvPr/>
        </p:nvSpPr>
        <p:spPr>
          <a:xfrm>
            <a:off x="2627361" y="5339354"/>
            <a:ext cx="186636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mögen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3" name="TextBox 42">
            <a:extLst>
              <a:ext uri="{FF2B5EF4-FFF2-40B4-BE49-F238E27FC236}">
                <a16:creationId xmlns:a16="http://schemas.microsoft.com/office/drawing/2014/main" id="{9F999A79-FE35-4957-AD30-A2DE0934F5FD}"/>
              </a:ext>
            </a:extLst>
          </p:cNvPr>
          <p:cNvSpPr txBox="1"/>
          <p:nvPr/>
        </p:nvSpPr>
        <p:spPr>
          <a:xfrm>
            <a:off x="4691234" y="5350281"/>
            <a:ext cx="227582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E6700"/>
                </a:solidFill>
                <a:effectLst/>
                <a:uLnTx/>
                <a:uFillTx/>
                <a:latin typeface="Century Gothic" panose="020F0302020204030204"/>
                <a:ea typeface="+mn-ea"/>
                <a:cs typeface="+mn-cs"/>
              </a:rPr>
              <a:t>es.</a:t>
            </a:r>
          </a:p>
        </p:txBody>
      </p:sp>
      <p:sp>
        <p:nvSpPr>
          <p:cNvPr id="44" name="TextBox 43">
            <a:extLst>
              <a:ext uri="{FF2B5EF4-FFF2-40B4-BE49-F238E27FC236}">
                <a16:creationId xmlns:a16="http://schemas.microsoft.com/office/drawing/2014/main" id="{4E8FA8DF-AC24-4ED0-86D9-054E7D751017}"/>
              </a:ext>
            </a:extLst>
          </p:cNvPr>
          <p:cNvSpPr txBox="1"/>
          <p:nvPr/>
        </p:nvSpPr>
        <p:spPr>
          <a:xfrm>
            <a:off x="6999052" y="5313415"/>
            <a:ext cx="473774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We</a:t>
            </a: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like </a:t>
            </a:r>
            <a:r>
              <a:rPr kumimoji="0" lang="en-GB" sz="20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it (neuter)</a:t>
            </a: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45" name="Rectangle 44">
            <a:extLst>
              <a:ext uri="{FF2B5EF4-FFF2-40B4-BE49-F238E27FC236}">
                <a16:creationId xmlns:a16="http://schemas.microsoft.com/office/drawing/2014/main" id="{C7639977-7F45-487E-A847-9C41689BC276}"/>
              </a:ext>
            </a:extLst>
          </p:cNvPr>
          <p:cNvSpPr/>
          <p:nvPr/>
        </p:nvSpPr>
        <p:spPr>
          <a:xfrm>
            <a:off x="365979" y="5866191"/>
            <a:ext cx="6615524" cy="389183"/>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6" name="TextBox 45">
            <a:extLst>
              <a:ext uri="{FF2B5EF4-FFF2-40B4-BE49-F238E27FC236}">
                <a16:creationId xmlns:a16="http://schemas.microsoft.com/office/drawing/2014/main" id="{5601A813-494E-40CF-9396-D9999094F772}"/>
              </a:ext>
            </a:extLst>
          </p:cNvPr>
          <p:cNvSpPr txBox="1"/>
          <p:nvPr/>
        </p:nvSpPr>
        <p:spPr>
          <a:xfrm>
            <a:off x="351535" y="5855664"/>
            <a:ext cx="186636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Sie</a:t>
            </a:r>
          </a:p>
        </p:txBody>
      </p:sp>
      <p:sp>
        <p:nvSpPr>
          <p:cNvPr id="47" name="TextBox 46">
            <a:extLst>
              <a:ext uri="{FF2B5EF4-FFF2-40B4-BE49-F238E27FC236}">
                <a16:creationId xmlns:a16="http://schemas.microsoft.com/office/drawing/2014/main" id="{4020E8E1-FA81-44DE-9CE5-8169454223A9}"/>
              </a:ext>
            </a:extLst>
          </p:cNvPr>
          <p:cNvSpPr txBox="1"/>
          <p:nvPr/>
        </p:nvSpPr>
        <p:spPr>
          <a:xfrm>
            <a:off x="2641805" y="5855264"/>
            <a:ext cx="186636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mögen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8" name="TextBox 47">
            <a:extLst>
              <a:ext uri="{FF2B5EF4-FFF2-40B4-BE49-F238E27FC236}">
                <a16:creationId xmlns:a16="http://schemas.microsoft.com/office/drawing/2014/main" id="{92A5EB01-E586-4D5F-B19B-FBDE6A2A0A8C}"/>
              </a:ext>
            </a:extLst>
          </p:cNvPr>
          <p:cNvSpPr txBox="1"/>
          <p:nvPr/>
        </p:nvSpPr>
        <p:spPr>
          <a:xfrm>
            <a:off x="4705678" y="5866191"/>
            <a:ext cx="227582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srgbClr val="FE6700"/>
                </a:solidFill>
                <a:latin typeface="Century Gothic" panose="020F0302020204030204"/>
              </a:rPr>
              <a:t>sie</a:t>
            </a:r>
            <a:r>
              <a:rPr kumimoji="0" lang="en-GB" sz="2000" b="1" i="0" u="none" strike="noStrike" kern="1200" cap="none" spc="0" normalizeH="0" baseline="0" noProof="0" dirty="0">
                <a:ln>
                  <a:noFill/>
                </a:ln>
                <a:solidFill>
                  <a:srgbClr val="FE6700"/>
                </a:solidFill>
                <a:effectLst/>
                <a:uLnTx/>
                <a:uFillTx/>
                <a:latin typeface="Century Gothic" panose="020F0302020204030204"/>
                <a:ea typeface="+mn-ea"/>
                <a:cs typeface="+mn-cs"/>
              </a:rPr>
              <a:t>.</a:t>
            </a:r>
          </a:p>
        </p:txBody>
      </p:sp>
      <p:sp>
        <p:nvSpPr>
          <p:cNvPr id="49" name="TextBox 48">
            <a:extLst>
              <a:ext uri="{FF2B5EF4-FFF2-40B4-BE49-F238E27FC236}">
                <a16:creationId xmlns:a16="http://schemas.microsoft.com/office/drawing/2014/main" id="{698C44C1-D014-497B-96C3-28BEF2327F19}"/>
              </a:ext>
            </a:extLst>
          </p:cNvPr>
          <p:cNvSpPr txBox="1"/>
          <p:nvPr/>
        </p:nvSpPr>
        <p:spPr>
          <a:xfrm>
            <a:off x="7013496" y="5829325"/>
            <a:ext cx="473774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They</a:t>
            </a: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like </a:t>
            </a:r>
            <a:r>
              <a:rPr kumimoji="0" lang="en-GB" sz="20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them (all</a:t>
            </a:r>
            <a:r>
              <a:rPr kumimoji="0" lang="en-GB" sz="2000" b="1" i="1"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noun genders</a:t>
            </a:r>
            <a:r>
              <a:rPr kumimoji="0" lang="en-GB" sz="20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Tree>
    <p:extLst>
      <p:ext uri="{BB962C8B-B14F-4D97-AF65-F5344CB8AC3E}">
        <p14:creationId xmlns:p14="http://schemas.microsoft.com/office/powerpoint/2010/main" val="3060361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8"/>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9"/>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1"/>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37"/>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32"/>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33"/>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34"/>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35"/>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8"/>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0"/>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41"/>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42"/>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43"/>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44"/>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45"/>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46"/>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47"/>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48"/>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49"/>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2"/>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P spid="9" grpId="0" animBg="1"/>
      <p:bldP spid="10" grpId="0" animBg="1"/>
      <p:bldP spid="11" grpId="0" animBg="1"/>
      <p:bldP spid="12" grpId="0" animBg="1"/>
      <p:bldP spid="13" grpId="0"/>
      <p:bldP spid="14" grpId="0"/>
      <p:bldP spid="15" grpId="0"/>
      <p:bldP spid="16" grpId="0" animBg="1"/>
      <p:bldP spid="17" grpId="0"/>
      <p:bldP spid="18" grpId="0"/>
      <p:bldP spid="19" grpId="0"/>
      <p:bldP spid="21" grpId="0"/>
      <p:bldP spid="28" grpId="0" animBg="1"/>
      <p:bldP spid="29" grpId="0"/>
      <p:bldP spid="30" grpId="0"/>
      <p:bldP spid="31" grpId="0"/>
      <p:bldP spid="32" grpId="0" animBg="1"/>
      <p:bldP spid="33" grpId="0"/>
      <p:bldP spid="34" grpId="0"/>
      <p:bldP spid="35" grpId="0"/>
      <p:bldP spid="36" grpId="0"/>
      <p:bldP spid="37" grpId="0"/>
      <p:bldP spid="38" grpId="0"/>
      <p:bldP spid="2" grpId="0" animBg="1"/>
      <p:bldP spid="39" grpId="0" animBg="1"/>
      <p:bldP spid="40" grpId="0" animBg="1"/>
      <p:bldP spid="41" grpId="0"/>
      <p:bldP spid="42" grpId="0"/>
      <p:bldP spid="43" grpId="0"/>
      <p:bldP spid="44" grpId="0"/>
      <p:bldP spid="45" grpId="0" animBg="1"/>
      <p:bldP spid="46" grpId="0"/>
      <p:bldP spid="47" grpId="0"/>
      <p:bldP spid="48" grpId="0"/>
      <p:bldP spid="49"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328097"/>
            <a:ext cx="5951095" cy="869950"/>
          </a:xfrm>
          <a:prstGeom prst="rect">
            <a:avLst/>
          </a:prstGeom>
        </p:spPr>
      </p:pic>
      <p:sp>
        <p:nvSpPr>
          <p:cNvPr id="4" name="Title 3"/>
          <p:cNvSpPr>
            <a:spLocks noGrp="1"/>
          </p:cNvSpPr>
          <p:nvPr>
            <p:ph type="title"/>
          </p:nvPr>
        </p:nvSpPr>
        <p:spPr>
          <a:xfrm>
            <a:off x="0" y="294041"/>
            <a:ext cx="5426438" cy="707849"/>
          </a:xfrm>
        </p:spPr>
        <p:txBody>
          <a:bodyPr>
            <a:normAutofit/>
          </a:bodyPr>
          <a:lstStyle/>
          <a:p>
            <a:r>
              <a:rPr lang="en-GB" sz="3600" b="1" dirty="0" err="1">
                <a:solidFill>
                  <a:schemeClr val="bg1"/>
                </a:solidFill>
              </a:rPr>
              <a:t>Pronomen</a:t>
            </a:r>
            <a:r>
              <a:rPr lang="en-GB" sz="3600" b="1" dirty="0">
                <a:solidFill>
                  <a:schemeClr val="bg1"/>
                </a:solidFill>
              </a:rPr>
              <a:t> [R3 – </a:t>
            </a:r>
            <a:r>
              <a:rPr lang="en-GB" sz="3600" b="1" dirty="0" err="1">
                <a:solidFill>
                  <a:schemeClr val="bg1"/>
                </a:solidFill>
              </a:rPr>
              <a:t>Dativ</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7" name="TextBox 6">
            <a:extLst>
              <a:ext uri="{FF2B5EF4-FFF2-40B4-BE49-F238E27FC236}">
                <a16:creationId xmlns:a16="http://schemas.microsoft.com/office/drawing/2014/main" id="{E7D76F78-96CE-0B43-AB66-B64A1E76CA07}"/>
              </a:ext>
            </a:extLst>
          </p:cNvPr>
          <p:cNvSpPr txBox="1"/>
          <p:nvPr/>
        </p:nvSpPr>
        <p:spPr>
          <a:xfrm>
            <a:off x="180000" y="1296000"/>
            <a:ext cx="1164723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After certain verbs</a:t>
            </a:r>
            <a:r>
              <a:rPr kumimoji="0" lang="en-US" sz="20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or prepositions</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use </a:t>
            </a:r>
            <a:r>
              <a:rPr kumimoji="0" lang="en-US" sz="2000" b="1" i="0"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indirect</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object pronouns instead:</a:t>
            </a:r>
          </a:p>
        </p:txBody>
      </p:sp>
      <p:sp>
        <p:nvSpPr>
          <p:cNvPr id="42" name="TextBox 41">
            <a:extLst>
              <a:ext uri="{FF2B5EF4-FFF2-40B4-BE49-F238E27FC236}">
                <a16:creationId xmlns:a16="http://schemas.microsoft.com/office/drawing/2014/main" id="{79B00710-EF2D-4265-A522-1E543BEDBA5C}"/>
              </a:ext>
            </a:extLst>
          </p:cNvPr>
          <p:cNvSpPr txBox="1"/>
          <p:nvPr/>
        </p:nvSpPr>
        <p:spPr>
          <a:xfrm>
            <a:off x="199066" y="2643680"/>
            <a:ext cx="1851920" cy="400110"/>
          </a:xfrm>
          <a:prstGeom prst="rect">
            <a:avLst/>
          </a:prstGeom>
          <a:solidFill>
            <a:srgbClr val="DAA520"/>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SUBJECT</a:t>
            </a:r>
          </a:p>
        </p:txBody>
      </p:sp>
      <p:sp>
        <p:nvSpPr>
          <p:cNvPr id="43" name="TextBox 42">
            <a:extLst>
              <a:ext uri="{FF2B5EF4-FFF2-40B4-BE49-F238E27FC236}">
                <a16:creationId xmlns:a16="http://schemas.microsoft.com/office/drawing/2014/main" id="{EE4CDE66-6018-4968-865C-9F0471CAFC37}"/>
              </a:ext>
            </a:extLst>
          </p:cNvPr>
          <p:cNvSpPr txBox="1"/>
          <p:nvPr/>
        </p:nvSpPr>
        <p:spPr>
          <a:xfrm>
            <a:off x="2530742" y="2654778"/>
            <a:ext cx="1851920" cy="400110"/>
          </a:xfrm>
          <a:prstGeom prst="rect">
            <a:avLst/>
          </a:prstGeom>
          <a:solidFill>
            <a:schemeClr val="accent1">
              <a:lumMod val="60000"/>
              <a:lumOff val="4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VERB</a:t>
            </a:r>
          </a:p>
        </p:txBody>
      </p:sp>
      <p:sp>
        <p:nvSpPr>
          <p:cNvPr id="44" name="TextBox 43">
            <a:extLst>
              <a:ext uri="{FF2B5EF4-FFF2-40B4-BE49-F238E27FC236}">
                <a16:creationId xmlns:a16="http://schemas.microsoft.com/office/drawing/2014/main" id="{2FD7BC92-5AE6-4408-AB64-80FC56F0C3DA}"/>
              </a:ext>
            </a:extLst>
          </p:cNvPr>
          <p:cNvSpPr txBox="1"/>
          <p:nvPr/>
        </p:nvSpPr>
        <p:spPr>
          <a:xfrm>
            <a:off x="4806568" y="2654778"/>
            <a:ext cx="1851920" cy="400110"/>
          </a:xfrm>
          <a:prstGeom prst="rect">
            <a:avLst/>
          </a:prstGeom>
          <a:solidFill>
            <a:srgbClr val="FF66CC"/>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OBJECT</a:t>
            </a:r>
          </a:p>
        </p:txBody>
      </p:sp>
      <p:sp>
        <p:nvSpPr>
          <p:cNvPr id="28" name="Rectangle 27">
            <a:extLst>
              <a:ext uri="{FF2B5EF4-FFF2-40B4-BE49-F238E27FC236}">
                <a16:creationId xmlns:a16="http://schemas.microsoft.com/office/drawing/2014/main" id="{FD2F1299-C72E-43C9-9419-AF0EB8745FDA}"/>
              </a:ext>
            </a:extLst>
          </p:cNvPr>
          <p:cNvSpPr/>
          <p:nvPr/>
        </p:nvSpPr>
        <p:spPr>
          <a:xfrm>
            <a:off x="194453" y="3094641"/>
            <a:ext cx="6615524" cy="389183"/>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9" name="TextBox 28">
            <a:extLst>
              <a:ext uri="{FF2B5EF4-FFF2-40B4-BE49-F238E27FC236}">
                <a16:creationId xmlns:a16="http://schemas.microsoft.com/office/drawing/2014/main" id="{895ECBE0-E538-4C25-BE14-494638A8E161}"/>
              </a:ext>
            </a:extLst>
          </p:cNvPr>
          <p:cNvSpPr txBox="1"/>
          <p:nvPr/>
        </p:nvSpPr>
        <p:spPr>
          <a:xfrm>
            <a:off x="180009" y="3084114"/>
            <a:ext cx="186636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Ich</a:t>
            </a:r>
          </a:p>
        </p:txBody>
      </p:sp>
      <p:sp>
        <p:nvSpPr>
          <p:cNvPr id="30" name="TextBox 29">
            <a:extLst>
              <a:ext uri="{FF2B5EF4-FFF2-40B4-BE49-F238E27FC236}">
                <a16:creationId xmlns:a16="http://schemas.microsoft.com/office/drawing/2014/main" id="{3BBAE92B-CB89-449F-A9DC-052321CC0470}"/>
              </a:ext>
            </a:extLst>
          </p:cNvPr>
          <p:cNvSpPr txBox="1"/>
          <p:nvPr/>
        </p:nvSpPr>
        <p:spPr>
          <a:xfrm>
            <a:off x="2334061" y="3054481"/>
            <a:ext cx="233628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glaube</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1" name="TextBox 30">
            <a:extLst>
              <a:ext uri="{FF2B5EF4-FFF2-40B4-BE49-F238E27FC236}">
                <a16:creationId xmlns:a16="http://schemas.microsoft.com/office/drawing/2014/main" id="{010378CE-28DF-4787-BE40-A8A8E42D21B9}"/>
              </a:ext>
            </a:extLst>
          </p:cNvPr>
          <p:cNvSpPr txBox="1"/>
          <p:nvPr/>
        </p:nvSpPr>
        <p:spPr>
          <a:xfrm>
            <a:off x="4572043" y="3107624"/>
            <a:ext cx="227582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6600"/>
                </a:solidFill>
                <a:effectLst/>
                <a:uLnTx/>
                <a:uFillTx/>
                <a:latin typeface="Century Gothic" panose="020F0302020204030204"/>
                <a:ea typeface="+mn-ea"/>
                <a:cs typeface="+mn-cs"/>
              </a:rPr>
              <a:t>dir.</a:t>
            </a:r>
          </a:p>
        </p:txBody>
      </p:sp>
      <p:sp>
        <p:nvSpPr>
          <p:cNvPr id="32" name="Rectangle 31">
            <a:extLst>
              <a:ext uri="{FF2B5EF4-FFF2-40B4-BE49-F238E27FC236}">
                <a16:creationId xmlns:a16="http://schemas.microsoft.com/office/drawing/2014/main" id="{8DF0B373-E96B-4CF6-BADB-BA5855E95F3D}"/>
              </a:ext>
            </a:extLst>
          </p:cNvPr>
          <p:cNvSpPr/>
          <p:nvPr/>
        </p:nvSpPr>
        <p:spPr>
          <a:xfrm>
            <a:off x="194449" y="3568615"/>
            <a:ext cx="6615524" cy="389183"/>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3" name="TextBox 32">
            <a:extLst>
              <a:ext uri="{FF2B5EF4-FFF2-40B4-BE49-F238E27FC236}">
                <a16:creationId xmlns:a16="http://schemas.microsoft.com/office/drawing/2014/main" id="{CFF88389-50DB-4374-AEE2-634484FF9A26}"/>
              </a:ext>
            </a:extLst>
          </p:cNvPr>
          <p:cNvSpPr txBox="1"/>
          <p:nvPr/>
        </p:nvSpPr>
        <p:spPr>
          <a:xfrm>
            <a:off x="180005" y="3558088"/>
            <a:ext cx="186636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Du</a:t>
            </a:r>
          </a:p>
        </p:txBody>
      </p:sp>
      <p:sp>
        <p:nvSpPr>
          <p:cNvPr id="34" name="TextBox 33">
            <a:extLst>
              <a:ext uri="{FF2B5EF4-FFF2-40B4-BE49-F238E27FC236}">
                <a16:creationId xmlns:a16="http://schemas.microsoft.com/office/drawing/2014/main" id="{A0E53584-7D80-4965-9B9B-ABAB7EEB5AB6}"/>
              </a:ext>
            </a:extLst>
          </p:cNvPr>
          <p:cNvSpPr txBox="1"/>
          <p:nvPr/>
        </p:nvSpPr>
        <p:spPr>
          <a:xfrm>
            <a:off x="2402167" y="3557688"/>
            <a:ext cx="220007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glaubst</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5" name="TextBox 34">
            <a:extLst>
              <a:ext uri="{FF2B5EF4-FFF2-40B4-BE49-F238E27FC236}">
                <a16:creationId xmlns:a16="http://schemas.microsoft.com/office/drawing/2014/main" id="{22A808DD-C522-4799-80CA-BCE99961C68F}"/>
              </a:ext>
            </a:extLst>
          </p:cNvPr>
          <p:cNvSpPr txBox="1"/>
          <p:nvPr/>
        </p:nvSpPr>
        <p:spPr>
          <a:xfrm>
            <a:off x="4534148" y="3568615"/>
            <a:ext cx="227582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FE6700"/>
                </a:solidFill>
                <a:effectLst/>
                <a:uLnTx/>
                <a:uFillTx/>
                <a:latin typeface="Century Gothic" panose="020F0302020204030204"/>
                <a:ea typeface="+mn-ea"/>
                <a:cs typeface="+mn-cs"/>
              </a:rPr>
              <a:t>mir</a:t>
            </a:r>
            <a:r>
              <a:rPr kumimoji="0" lang="en-GB" sz="2000" b="1" i="0" u="none" strike="noStrike" kern="1200" cap="none" spc="0" normalizeH="0" baseline="0" noProof="0" dirty="0">
                <a:ln>
                  <a:noFill/>
                </a:ln>
                <a:solidFill>
                  <a:srgbClr val="FE6700"/>
                </a:solidFill>
                <a:effectLst/>
                <a:uLnTx/>
                <a:uFillTx/>
                <a:latin typeface="Century Gothic" panose="020F0302020204030204"/>
                <a:ea typeface="+mn-ea"/>
                <a:cs typeface="+mn-cs"/>
              </a:rPr>
              <a:t>.</a:t>
            </a:r>
          </a:p>
        </p:txBody>
      </p:sp>
      <p:sp>
        <p:nvSpPr>
          <p:cNvPr id="36" name="TextBox 35">
            <a:extLst>
              <a:ext uri="{FF2B5EF4-FFF2-40B4-BE49-F238E27FC236}">
                <a16:creationId xmlns:a16="http://schemas.microsoft.com/office/drawing/2014/main" id="{24FE0846-F270-4AA3-B991-D1A79FFBFF50}"/>
              </a:ext>
            </a:extLst>
          </p:cNvPr>
          <p:cNvSpPr txBox="1"/>
          <p:nvPr/>
        </p:nvSpPr>
        <p:spPr>
          <a:xfrm>
            <a:off x="6824422" y="3089571"/>
            <a:ext cx="462519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a:t>
            </a: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believe </a:t>
            </a:r>
            <a:r>
              <a:rPr kumimoji="0" lang="en-GB" sz="20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you</a:t>
            </a: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37" name="Rectangle 36">
            <a:extLst>
              <a:ext uri="{FF2B5EF4-FFF2-40B4-BE49-F238E27FC236}">
                <a16:creationId xmlns:a16="http://schemas.microsoft.com/office/drawing/2014/main" id="{87D3862B-D704-4B55-83CA-5772D97EF654}"/>
              </a:ext>
            </a:extLst>
          </p:cNvPr>
          <p:cNvSpPr/>
          <p:nvPr/>
        </p:nvSpPr>
        <p:spPr>
          <a:xfrm>
            <a:off x="194448" y="4085193"/>
            <a:ext cx="6615524" cy="389183"/>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8" name="TextBox 37">
            <a:extLst>
              <a:ext uri="{FF2B5EF4-FFF2-40B4-BE49-F238E27FC236}">
                <a16:creationId xmlns:a16="http://schemas.microsoft.com/office/drawing/2014/main" id="{DA6169C8-D488-4387-8684-E961AA459773}"/>
              </a:ext>
            </a:extLst>
          </p:cNvPr>
          <p:cNvSpPr txBox="1"/>
          <p:nvPr/>
        </p:nvSpPr>
        <p:spPr>
          <a:xfrm>
            <a:off x="180004" y="4074666"/>
            <a:ext cx="186636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Sie</a:t>
            </a:r>
          </a:p>
        </p:txBody>
      </p:sp>
      <p:sp>
        <p:nvSpPr>
          <p:cNvPr id="39" name="TextBox 38">
            <a:extLst>
              <a:ext uri="{FF2B5EF4-FFF2-40B4-BE49-F238E27FC236}">
                <a16:creationId xmlns:a16="http://schemas.microsoft.com/office/drawing/2014/main" id="{677415E1-09FE-49F5-90CF-3029E0067AEC}"/>
              </a:ext>
            </a:extLst>
          </p:cNvPr>
          <p:cNvSpPr txBox="1"/>
          <p:nvPr/>
        </p:nvSpPr>
        <p:spPr>
          <a:xfrm>
            <a:off x="2470274" y="4074266"/>
            <a:ext cx="186636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glaubt</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1" name="TextBox 40">
            <a:extLst>
              <a:ext uri="{FF2B5EF4-FFF2-40B4-BE49-F238E27FC236}">
                <a16:creationId xmlns:a16="http://schemas.microsoft.com/office/drawing/2014/main" id="{11FC723A-B5BA-4CAC-A88E-62D66A7A13AE}"/>
              </a:ext>
            </a:extLst>
          </p:cNvPr>
          <p:cNvSpPr txBox="1"/>
          <p:nvPr/>
        </p:nvSpPr>
        <p:spPr>
          <a:xfrm>
            <a:off x="4534147" y="4085193"/>
            <a:ext cx="227582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FE6700"/>
                </a:solidFill>
                <a:effectLst/>
                <a:uLnTx/>
                <a:uFillTx/>
                <a:latin typeface="Century Gothic" panose="020F0302020204030204"/>
                <a:ea typeface="+mn-ea"/>
                <a:cs typeface="+mn-cs"/>
              </a:rPr>
              <a:t>ihm</a:t>
            </a:r>
            <a:r>
              <a:rPr kumimoji="0" lang="en-GB" sz="2000" b="1" i="0" u="none" strike="noStrike" kern="1200" cap="none" spc="0" normalizeH="0" baseline="0" noProof="0" dirty="0">
                <a:ln>
                  <a:noFill/>
                </a:ln>
                <a:solidFill>
                  <a:srgbClr val="FE6700"/>
                </a:solidFill>
                <a:effectLst/>
                <a:uLnTx/>
                <a:uFillTx/>
                <a:latin typeface="Century Gothic" panose="020F0302020204030204"/>
                <a:ea typeface="+mn-ea"/>
                <a:cs typeface="+mn-cs"/>
              </a:rPr>
              <a:t>.</a:t>
            </a:r>
          </a:p>
        </p:txBody>
      </p:sp>
      <p:sp>
        <p:nvSpPr>
          <p:cNvPr id="45" name="Rectangle 44">
            <a:extLst>
              <a:ext uri="{FF2B5EF4-FFF2-40B4-BE49-F238E27FC236}">
                <a16:creationId xmlns:a16="http://schemas.microsoft.com/office/drawing/2014/main" id="{0DA91D46-9E96-43A9-9685-D29E3E6985B5}"/>
              </a:ext>
            </a:extLst>
          </p:cNvPr>
          <p:cNvSpPr/>
          <p:nvPr/>
        </p:nvSpPr>
        <p:spPr>
          <a:xfrm>
            <a:off x="194444" y="4559167"/>
            <a:ext cx="6615524" cy="389183"/>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6" name="TextBox 45">
            <a:extLst>
              <a:ext uri="{FF2B5EF4-FFF2-40B4-BE49-F238E27FC236}">
                <a16:creationId xmlns:a16="http://schemas.microsoft.com/office/drawing/2014/main" id="{0539149C-BCC2-475D-9C23-C1B4D81C76DD}"/>
              </a:ext>
            </a:extLst>
          </p:cNvPr>
          <p:cNvSpPr txBox="1"/>
          <p:nvPr/>
        </p:nvSpPr>
        <p:spPr>
          <a:xfrm>
            <a:off x="180000" y="4548640"/>
            <a:ext cx="186636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Er</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7" name="TextBox 46">
            <a:extLst>
              <a:ext uri="{FF2B5EF4-FFF2-40B4-BE49-F238E27FC236}">
                <a16:creationId xmlns:a16="http://schemas.microsoft.com/office/drawing/2014/main" id="{728E73BA-96FE-4737-A6F7-1B98064BC8F7}"/>
              </a:ext>
            </a:extLst>
          </p:cNvPr>
          <p:cNvSpPr txBox="1"/>
          <p:nvPr/>
        </p:nvSpPr>
        <p:spPr>
          <a:xfrm>
            <a:off x="2470270" y="4548240"/>
            <a:ext cx="186636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glaubt</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8" name="TextBox 47">
            <a:extLst>
              <a:ext uri="{FF2B5EF4-FFF2-40B4-BE49-F238E27FC236}">
                <a16:creationId xmlns:a16="http://schemas.microsoft.com/office/drawing/2014/main" id="{5265ABEF-9C7A-42B0-8E9C-CA423DEEAC08}"/>
              </a:ext>
            </a:extLst>
          </p:cNvPr>
          <p:cNvSpPr txBox="1"/>
          <p:nvPr/>
        </p:nvSpPr>
        <p:spPr>
          <a:xfrm>
            <a:off x="4534143" y="4559167"/>
            <a:ext cx="227582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FE6700"/>
                </a:solidFill>
                <a:effectLst/>
                <a:uLnTx/>
                <a:uFillTx/>
                <a:latin typeface="Century Gothic" panose="020F0302020204030204"/>
                <a:ea typeface="+mn-ea"/>
                <a:cs typeface="+mn-cs"/>
              </a:rPr>
              <a:t>ihr</a:t>
            </a:r>
            <a:r>
              <a:rPr kumimoji="0" lang="en-GB" sz="2000" b="1" i="0" u="none" strike="noStrike" kern="1200" cap="none" spc="0" normalizeH="0" baseline="0" noProof="0" dirty="0">
                <a:ln>
                  <a:noFill/>
                </a:ln>
                <a:solidFill>
                  <a:srgbClr val="FE6700"/>
                </a:solidFill>
                <a:effectLst/>
                <a:uLnTx/>
                <a:uFillTx/>
                <a:latin typeface="Century Gothic" panose="020F0302020204030204"/>
                <a:ea typeface="+mn-ea"/>
                <a:cs typeface="+mn-cs"/>
              </a:rPr>
              <a:t>.</a:t>
            </a:r>
          </a:p>
        </p:txBody>
      </p:sp>
      <p:sp>
        <p:nvSpPr>
          <p:cNvPr id="49" name="TextBox 48">
            <a:extLst>
              <a:ext uri="{FF2B5EF4-FFF2-40B4-BE49-F238E27FC236}">
                <a16:creationId xmlns:a16="http://schemas.microsoft.com/office/drawing/2014/main" id="{A45A1655-3AB5-4459-B0F0-8F5B34D73911}"/>
              </a:ext>
            </a:extLst>
          </p:cNvPr>
          <p:cNvSpPr txBox="1"/>
          <p:nvPr/>
        </p:nvSpPr>
        <p:spPr>
          <a:xfrm>
            <a:off x="6824421" y="3587129"/>
            <a:ext cx="475528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You</a:t>
            </a: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believe </a:t>
            </a:r>
            <a:r>
              <a:rPr kumimoji="0" lang="en-GB" sz="20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me.</a:t>
            </a:r>
            <a:endPar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0" name="TextBox 49">
            <a:extLst>
              <a:ext uri="{FF2B5EF4-FFF2-40B4-BE49-F238E27FC236}">
                <a16:creationId xmlns:a16="http://schemas.microsoft.com/office/drawing/2014/main" id="{F8CEBAD4-3C92-4AB6-8ED3-1255442259ED}"/>
              </a:ext>
            </a:extLst>
          </p:cNvPr>
          <p:cNvSpPr txBox="1"/>
          <p:nvPr/>
        </p:nvSpPr>
        <p:spPr>
          <a:xfrm>
            <a:off x="6824421" y="4095886"/>
            <a:ext cx="475528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She</a:t>
            </a: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believes </a:t>
            </a:r>
            <a:r>
              <a:rPr kumimoji="0" lang="en-GB" sz="20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him/it (masculine)</a:t>
            </a: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52" name="Rectangle 51">
            <a:extLst>
              <a:ext uri="{FF2B5EF4-FFF2-40B4-BE49-F238E27FC236}">
                <a16:creationId xmlns:a16="http://schemas.microsoft.com/office/drawing/2014/main" id="{0DA91D46-9E96-43A9-9685-D29E3E6985B5}"/>
              </a:ext>
            </a:extLst>
          </p:cNvPr>
          <p:cNvSpPr/>
          <p:nvPr/>
        </p:nvSpPr>
        <p:spPr>
          <a:xfrm>
            <a:off x="194444" y="5050567"/>
            <a:ext cx="6615524" cy="389183"/>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3" name="TextBox 52">
            <a:extLst>
              <a:ext uri="{FF2B5EF4-FFF2-40B4-BE49-F238E27FC236}">
                <a16:creationId xmlns:a16="http://schemas.microsoft.com/office/drawing/2014/main" id="{0539149C-BCC2-475D-9C23-C1B4D81C76DD}"/>
              </a:ext>
            </a:extLst>
          </p:cNvPr>
          <p:cNvSpPr txBox="1"/>
          <p:nvPr/>
        </p:nvSpPr>
        <p:spPr>
          <a:xfrm>
            <a:off x="180000" y="5040040"/>
            <a:ext cx="186636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Wir</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4" name="TextBox 53">
            <a:extLst>
              <a:ext uri="{FF2B5EF4-FFF2-40B4-BE49-F238E27FC236}">
                <a16:creationId xmlns:a16="http://schemas.microsoft.com/office/drawing/2014/main" id="{728E73BA-96FE-4737-A6F7-1B98064BC8F7}"/>
              </a:ext>
            </a:extLst>
          </p:cNvPr>
          <p:cNvSpPr txBox="1"/>
          <p:nvPr/>
        </p:nvSpPr>
        <p:spPr>
          <a:xfrm>
            <a:off x="2470270" y="5039640"/>
            <a:ext cx="186636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glauben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5" name="TextBox 54">
            <a:extLst>
              <a:ext uri="{FF2B5EF4-FFF2-40B4-BE49-F238E27FC236}">
                <a16:creationId xmlns:a16="http://schemas.microsoft.com/office/drawing/2014/main" id="{5265ABEF-9C7A-42B0-8E9C-CA423DEEAC08}"/>
              </a:ext>
            </a:extLst>
          </p:cNvPr>
          <p:cNvSpPr txBox="1"/>
          <p:nvPr/>
        </p:nvSpPr>
        <p:spPr>
          <a:xfrm>
            <a:off x="4534143" y="5050567"/>
            <a:ext cx="227582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FE6700"/>
                </a:solidFill>
                <a:effectLst/>
                <a:uLnTx/>
                <a:uFillTx/>
                <a:latin typeface="Century Gothic" panose="020F0302020204030204"/>
                <a:ea typeface="+mn-ea"/>
                <a:cs typeface="+mn-cs"/>
              </a:rPr>
              <a:t>ihm</a:t>
            </a:r>
            <a:r>
              <a:rPr kumimoji="0" lang="en-GB" sz="2000" b="1" i="0" u="none" strike="noStrike" kern="1200" cap="none" spc="0" normalizeH="0" baseline="0" noProof="0" dirty="0">
                <a:ln>
                  <a:noFill/>
                </a:ln>
                <a:solidFill>
                  <a:srgbClr val="FE6700"/>
                </a:solidFill>
                <a:effectLst/>
                <a:uLnTx/>
                <a:uFillTx/>
                <a:latin typeface="Century Gothic" panose="020F0302020204030204"/>
                <a:ea typeface="+mn-ea"/>
                <a:cs typeface="+mn-cs"/>
              </a:rPr>
              <a:t>.</a:t>
            </a:r>
          </a:p>
        </p:txBody>
      </p:sp>
      <p:sp>
        <p:nvSpPr>
          <p:cNvPr id="56" name="TextBox 55">
            <a:extLst>
              <a:ext uri="{FF2B5EF4-FFF2-40B4-BE49-F238E27FC236}">
                <a16:creationId xmlns:a16="http://schemas.microsoft.com/office/drawing/2014/main" id="{A45A1655-3AB5-4459-B0F0-8F5B34D73911}"/>
              </a:ext>
            </a:extLst>
          </p:cNvPr>
          <p:cNvSpPr txBox="1"/>
          <p:nvPr/>
        </p:nvSpPr>
        <p:spPr>
          <a:xfrm>
            <a:off x="6859591" y="4571863"/>
            <a:ext cx="475528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He</a:t>
            </a: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believes </a:t>
            </a:r>
            <a:r>
              <a:rPr kumimoji="0" lang="en-GB" sz="20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her/it (feminine).</a:t>
            </a:r>
            <a:endPar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7" name="TextBox 56">
            <a:extLst>
              <a:ext uri="{FF2B5EF4-FFF2-40B4-BE49-F238E27FC236}">
                <a16:creationId xmlns:a16="http://schemas.microsoft.com/office/drawing/2014/main" id="{A45A1655-3AB5-4459-B0F0-8F5B34D73911}"/>
              </a:ext>
            </a:extLst>
          </p:cNvPr>
          <p:cNvSpPr txBox="1"/>
          <p:nvPr/>
        </p:nvSpPr>
        <p:spPr>
          <a:xfrm>
            <a:off x="6847869" y="5017344"/>
            <a:ext cx="475528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We</a:t>
            </a: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believe </a:t>
            </a:r>
            <a:r>
              <a:rPr kumimoji="0" lang="en-GB" sz="20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it (neuter).</a:t>
            </a:r>
            <a:endPar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8" name="Rounded Rectangular Callout 67"/>
          <p:cNvSpPr/>
          <p:nvPr/>
        </p:nvSpPr>
        <p:spPr>
          <a:xfrm>
            <a:off x="7138467" y="1625780"/>
            <a:ext cx="4349995" cy="1347680"/>
          </a:xfrm>
          <a:prstGeom prst="wedgeRoundRectCallout">
            <a:avLst>
              <a:gd name="adj1" fmla="val -27985"/>
              <a:gd name="adj2" fmla="val 66343"/>
              <a:gd name="adj3" fmla="val 16667"/>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S</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ometimes these R3 (dative) pronouns mean ‘</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to</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me’, ‘</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to</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you’ etc., but they can just mean ‘</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me</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you</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him</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her</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it</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endPar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8" name="Rectangle 57">
            <a:extLst>
              <a:ext uri="{FF2B5EF4-FFF2-40B4-BE49-F238E27FC236}">
                <a16:creationId xmlns:a16="http://schemas.microsoft.com/office/drawing/2014/main" id="{D6A76FB4-176D-4ECC-B881-8FC9769692D7}"/>
              </a:ext>
            </a:extLst>
          </p:cNvPr>
          <p:cNvSpPr/>
          <p:nvPr/>
        </p:nvSpPr>
        <p:spPr>
          <a:xfrm>
            <a:off x="208888" y="5541567"/>
            <a:ext cx="6615524" cy="389183"/>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9" name="TextBox 58">
            <a:extLst>
              <a:ext uri="{FF2B5EF4-FFF2-40B4-BE49-F238E27FC236}">
                <a16:creationId xmlns:a16="http://schemas.microsoft.com/office/drawing/2014/main" id="{487FBC70-0D93-44C4-BDFB-5A548AF1EE1B}"/>
              </a:ext>
            </a:extLst>
          </p:cNvPr>
          <p:cNvSpPr txBox="1"/>
          <p:nvPr/>
        </p:nvSpPr>
        <p:spPr>
          <a:xfrm>
            <a:off x="194444" y="5531040"/>
            <a:ext cx="186636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Sie</a:t>
            </a:r>
          </a:p>
        </p:txBody>
      </p:sp>
      <p:sp>
        <p:nvSpPr>
          <p:cNvPr id="60" name="TextBox 59">
            <a:extLst>
              <a:ext uri="{FF2B5EF4-FFF2-40B4-BE49-F238E27FC236}">
                <a16:creationId xmlns:a16="http://schemas.microsoft.com/office/drawing/2014/main" id="{324C8F83-D61F-4F1C-BF4F-792014EC0A85}"/>
              </a:ext>
            </a:extLst>
          </p:cNvPr>
          <p:cNvSpPr txBox="1"/>
          <p:nvPr/>
        </p:nvSpPr>
        <p:spPr>
          <a:xfrm>
            <a:off x="2484714" y="5530640"/>
            <a:ext cx="186636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glauben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1" name="TextBox 60">
            <a:extLst>
              <a:ext uri="{FF2B5EF4-FFF2-40B4-BE49-F238E27FC236}">
                <a16:creationId xmlns:a16="http://schemas.microsoft.com/office/drawing/2014/main" id="{07016B91-D69C-4FA8-BA10-CECB75E2216C}"/>
              </a:ext>
            </a:extLst>
          </p:cNvPr>
          <p:cNvSpPr txBox="1"/>
          <p:nvPr/>
        </p:nvSpPr>
        <p:spPr>
          <a:xfrm>
            <a:off x="4548587" y="5541567"/>
            <a:ext cx="227582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FE6700"/>
                </a:solidFill>
                <a:latin typeface="Century Gothic" panose="020F0302020204030204"/>
              </a:rPr>
              <a:t>i</a:t>
            </a:r>
            <a:r>
              <a:rPr kumimoji="0" lang="en-GB" sz="2000" b="1" i="0" u="none" strike="noStrike" kern="1200" cap="none" spc="0" normalizeH="0" baseline="0" noProof="0" dirty="0" err="1">
                <a:ln>
                  <a:noFill/>
                </a:ln>
                <a:solidFill>
                  <a:srgbClr val="FE6700"/>
                </a:solidFill>
                <a:effectLst/>
                <a:uLnTx/>
                <a:uFillTx/>
                <a:latin typeface="Century Gothic" panose="020F0302020204030204"/>
                <a:ea typeface="+mn-ea"/>
                <a:cs typeface="+mn-cs"/>
              </a:rPr>
              <a:t>hnen</a:t>
            </a:r>
            <a:r>
              <a:rPr kumimoji="0" lang="en-GB" sz="2000" b="1" i="0" u="none" strike="noStrike" kern="1200" cap="none" spc="0" normalizeH="0" baseline="0" noProof="0" dirty="0">
                <a:ln>
                  <a:noFill/>
                </a:ln>
                <a:solidFill>
                  <a:srgbClr val="FE6700"/>
                </a:solidFill>
                <a:effectLst/>
                <a:uLnTx/>
                <a:uFillTx/>
                <a:latin typeface="Century Gothic" panose="020F0302020204030204"/>
                <a:ea typeface="+mn-ea"/>
                <a:cs typeface="+mn-cs"/>
              </a:rPr>
              <a:t>.</a:t>
            </a:r>
          </a:p>
        </p:txBody>
      </p:sp>
      <p:sp>
        <p:nvSpPr>
          <p:cNvPr id="66" name="TextBox 65">
            <a:extLst>
              <a:ext uri="{FF2B5EF4-FFF2-40B4-BE49-F238E27FC236}">
                <a16:creationId xmlns:a16="http://schemas.microsoft.com/office/drawing/2014/main" id="{299AE976-EBDB-4A49-8750-92E132892CD6}"/>
              </a:ext>
            </a:extLst>
          </p:cNvPr>
          <p:cNvSpPr txBox="1"/>
          <p:nvPr/>
        </p:nvSpPr>
        <p:spPr>
          <a:xfrm>
            <a:off x="6862313" y="5508344"/>
            <a:ext cx="475528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They</a:t>
            </a: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believe </a:t>
            </a:r>
            <a:r>
              <a:rPr kumimoji="0" lang="en-GB" sz="20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them (all nouns).</a:t>
            </a:r>
            <a:endPar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519469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5"/>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6"/>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7"/>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48"/>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56"/>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52"/>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53"/>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54"/>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55"/>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57"/>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58"/>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59"/>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60"/>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61"/>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66"/>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2" grpId="0" animBg="1"/>
      <p:bldP spid="43" grpId="0" animBg="1"/>
      <p:bldP spid="44" grpId="0" animBg="1"/>
      <p:bldP spid="28" grpId="0" animBg="1"/>
      <p:bldP spid="29" grpId="0"/>
      <p:bldP spid="30" grpId="0"/>
      <p:bldP spid="31" grpId="0"/>
      <p:bldP spid="32" grpId="0" animBg="1"/>
      <p:bldP spid="33" grpId="0"/>
      <p:bldP spid="34" grpId="0"/>
      <p:bldP spid="35" grpId="0"/>
      <p:bldP spid="36" grpId="0"/>
      <p:bldP spid="37" grpId="0" animBg="1"/>
      <p:bldP spid="38" grpId="0"/>
      <p:bldP spid="39" grpId="0"/>
      <p:bldP spid="41" grpId="0"/>
      <p:bldP spid="45" grpId="0" animBg="1"/>
      <p:bldP spid="46" grpId="0"/>
      <p:bldP spid="47" grpId="0"/>
      <p:bldP spid="48" grpId="0"/>
      <p:bldP spid="49" grpId="0"/>
      <p:bldP spid="50" grpId="0"/>
      <p:bldP spid="52" grpId="0" animBg="1"/>
      <p:bldP spid="53" grpId="0"/>
      <p:bldP spid="54" grpId="0"/>
      <p:bldP spid="55" grpId="0"/>
      <p:bldP spid="56" grpId="0"/>
      <p:bldP spid="57" grpId="0"/>
      <p:bldP spid="68" grpId="0" animBg="1"/>
      <p:bldP spid="58" grpId="0" animBg="1"/>
      <p:bldP spid="59" grpId="0"/>
      <p:bldP spid="60" grpId="0"/>
      <p:bldP spid="61" grpId="0"/>
      <p:bldP spid="6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2619632"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872869" y="247046"/>
            <a:ext cx="2084457"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7" name="TextBox 16">
            <a:extLst>
              <a:ext uri="{FF2B5EF4-FFF2-40B4-BE49-F238E27FC236}">
                <a16:creationId xmlns:a16="http://schemas.microsoft.com/office/drawing/2014/main" id="{C13ED6EF-5B20-1940-AFD2-EAA625B3F063}"/>
              </a:ext>
            </a:extLst>
          </p:cNvPr>
          <p:cNvSpPr txBox="1"/>
          <p:nvPr/>
        </p:nvSpPr>
        <p:spPr>
          <a:xfrm>
            <a:off x="2697778" y="378122"/>
            <a:ext cx="556389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Lies den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Witz</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laut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vor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b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Wie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heißt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das auf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Englisch</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6" name="Rectangle 2" descr="rectangle that moves down the slide to show the 60 second timer">
            <a:extLst>
              <a:ext uri="{FF2B5EF4-FFF2-40B4-BE49-F238E27FC236}">
                <a16:creationId xmlns:a16="http://schemas.microsoft.com/office/drawing/2014/main" id="{1602C629-4653-48D5-AF83-0CE1B5EFFE99}"/>
              </a:ext>
            </a:extLst>
          </p:cNvPr>
          <p:cNvSpPr>
            <a:spLocks noChangeArrowheads="1"/>
          </p:cNvSpPr>
          <p:nvPr/>
        </p:nvSpPr>
        <p:spPr bwMode="auto">
          <a:xfrm>
            <a:off x="10111959" y="1332886"/>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7" name="Rectangle 3" descr="rectangle for timer">
            <a:extLst>
              <a:ext uri="{FF2B5EF4-FFF2-40B4-BE49-F238E27FC236}">
                <a16:creationId xmlns:a16="http://schemas.microsoft.com/office/drawing/2014/main" id="{B3DA2B9B-9F69-45DD-87FC-96861967F202}"/>
              </a:ext>
            </a:extLst>
          </p:cNvPr>
          <p:cNvSpPr>
            <a:spLocks noChangeArrowheads="1"/>
          </p:cNvSpPr>
          <p:nvPr/>
        </p:nvSpPr>
        <p:spPr bwMode="auto">
          <a:xfrm>
            <a:off x="10109593" y="1332884"/>
            <a:ext cx="503528" cy="4156259"/>
          </a:xfrm>
          <a:prstGeom prst="rect">
            <a:avLst/>
          </a:prstGeom>
          <a:solidFill>
            <a:schemeClr val="accent4">
              <a:lumMod val="60000"/>
              <a:lumOff val="40000"/>
            </a:schemeClr>
          </a:solidFill>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9" name="Line 7" descr="top line for timer, 60 seconds">
            <a:extLst>
              <a:ext uri="{FF2B5EF4-FFF2-40B4-BE49-F238E27FC236}">
                <a16:creationId xmlns:a16="http://schemas.microsoft.com/office/drawing/2014/main" id="{EDB7D1D6-8C8C-4B35-926B-3A176777F68E}"/>
              </a:ext>
            </a:extLst>
          </p:cNvPr>
          <p:cNvSpPr>
            <a:spLocks noChangeShapeType="1"/>
          </p:cNvSpPr>
          <p:nvPr/>
        </p:nvSpPr>
        <p:spPr bwMode="auto">
          <a:xfrm>
            <a:off x="10820020" y="1321458"/>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2" name="Text Box 12">
            <a:extLst>
              <a:ext uri="{FF2B5EF4-FFF2-40B4-BE49-F238E27FC236}">
                <a16:creationId xmlns:a16="http://schemas.microsoft.com/office/drawing/2014/main" id="{C665AA53-3F6F-4509-95FE-603BC10F332A}"/>
              </a:ext>
            </a:extLst>
          </p:cNvPr>
          <p:cNvSpPr txBox="1">
            <a:spLocks noChangeArrowheads="1"/>
          </p:cNvSpPr>
          <p:nvPr/>
        </p:nvSpPr>
        <p:spPr bwMode="auto">
          <a:xfrm>
            <a:off x="11036811" y="1163607"/>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10</a:t>
            </a:r>
          </a:p>
        </p:txBody>
      </p:sp>
      <p:sp>
        <p:nvSpPr>
          <p:cNvPr id="8" name="Line 4" descr="line to show the length of 60 seconds">
            <a:extLst>
              <a:ext uri="{FF2B5EF4-FFF2-40B4-BE49-F238E27FC236}">
                <a16:creationId xmlns:a16="http://schemas.microsoft.com/office/drawing/2014/main" id="{165C7D05-9312-495D-9247-5B67D39A7F83}"/>
              </a:ext>
            </a:extLst>
          </p:cNvPr>
          <p:cNvSpPr>
            <a:spLocks noChangeShapeType="1"/>
          </p:cNvSpPr>
          <p:nvPr/>
        </p:nvSpPr>
        <p:spPr bwMode="auto">
          <a:xfrm>
            <a:off x="10795332" y="1321458"/>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1" name="Text Box 10">
            <a:extLst>
              <a:ext uri="{FF2B5EF4-FFF2-40B4-BE49-F238E27FC236}">
                <a16:creationId xmlns:a16="http://schemas.microsoft.com/office/drawing/2014/main" id="{8F88F33A-F1A8-403F-938C-85915B780B90}"/>
              </a:ext>
            </a:extLst>
          </p:cNvPr>
          <p:cNvSpPr txBox="1">
            <a:spLocks noChangeArrowheads="1"/>
          </p:cNvSpPr>
          <p:nvPr/>
        </p:nvSpPr>
        <p:spPr bwMode="auto">
          <a:xfrm>
            <a:off x="10795332" y="3305360"/>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rPr>
              <a:t>Sekunden</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10" name="Line 9" descr="bottom line for timer, 0 seconds">
            <a:extLst>
              <a:ext uri="{FF2B5EF4-FFF2-40B4-BE49-F238E27FC236}">
                <a16:creationId xmlns:a16="http://schemas.microsoft.com/office/drawing/2014/main" id="{D3A50385-7330-4CE7-B891-A69568163B5F}"/>
              </a:ext>
            </a:extLst>
          </p:cNvPr>
          <p:cNvSpPr>
            <a:spLocks noChangeShapeType="1"/>
          </p:cNvSpPr>
          <p:nvPr/>
        </p:nvSpPr>
        <p:spPr bwMode="auto">
          <a:xfrm>
            <a:off x="10795332" y="5477717"/>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3" name="Text Box 14">
            <a:extLst>
              <a:ext uri="{FF2B5EF4-FFF2-40B4-BE49-F238E27FC236}">
                <a16:creationId xmlns:a16="http://schemas.microsoft.com/office/drawing/2014/main" id="{1667AF0D-75C5-4D04-8C9E-B17562F08AAF}"/>
              </a:ext>
            </a:extLst>
          </p:cNvPr>
          <p:cNvSpPr txBox="1">
            <a:spLocks noChangeArrowheads="1"/>
          </p:cNvSpPr>
          <p:nvPr/>
        </p:nvSpPr>
        <p:spPr bwMode="auto">
          <a:xfrm>
            <a:off x="11012123" y="5297189"/>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sp>
        <p:nvSpPr>
          <p:cNvPr id="14" name="Rectangle 13" descr="box to hide timer as it goes off the page">
            <a:extLst>
              <a:ext uri="{FF2B5EF4-FFF2-40B4-BE49-F238E27FC236}">
                <a16:creationId xmlns:a16="http://schemas.microsoft.com/office/drawing/2014/main" id="{80BB973F-93FA-4A26-B850-9E1862347B2F}"/>
              </a:ext>
            </a:extLst>
          </p:cNvPr>
          <p:cNvSpPr/>
          <p:nvPr/>
        </p:nvSpPr>
        <p:spPr>
          <a:xfrm>
            <a:off x="9958365" y="5520139"/>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 name="AutoShape 11">
            <a:hlinkClick r:id="" action="ppaction://noaction" highlightClick="1"/>
            <a:extLst>
              <a:ext uri="{FF2B5EF4-FFF2-40B4-BE49-F238E27FC236}">
                <a16:creationId xmlns:a16="http://schemas.microsoft.com/office/drawing/2014/main" id="{CFE64676-F267-4A32-92AE-3A1905ACA1C1}"/>
              </a:ext>
            </a:extLst>
          </p:cNvPr>
          <p:cNvSpPr>
            <a:spLocks noChangeArrowheads="1"/>
          </p:cNvSpPr>
          <p:nvPr/>
        </p:nvSpPr>
        <p:spPr bwMode="auto">
          <a:xfrm>
            <a:off x="9848695" y="5708137"/>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LOS!</a:t>
            </a:r>
          </a:p>
        </p:txBody>
      </p:sp>
      <p:pic>
        <p:nvPicPr>
          <p:cNvPr id="22" name="Picture 21" descr="Icon&#10;&#10;Description automatically generated">
            <a:extLst>
              <a:ext uri="{FF2B5EF4-FFF2-40B4-BE49-F238E27FC236}">
                <a16:creationId xmlns:a16="http://schemas.microsoft.com/office/drawing/2014/main" id="{CCF88339-B6EC-4308-A709-8C0027E42D5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0884" y="1545337"/>
            <a:ext cx="1123903" cy="1222257"/>
          </a:xfrm>
          <a:prstGeom prst="rect">
            <a:avLst/>
          </a:prstGeom>
        </p:spPr>
      </p:pic>
      <p:sp>
        <p:nvSpPr>
          <p:cNvPr id="23" name="Speech Bubble: Rectangle with Corners Rounded 22">
            <a:hlinkClick r:id="" action="ppaction://noaction">
              <a:snd r:embed="rId6" name="8.3.2.7 Slide 2 1.wav"/>
            </a:hlinkClick>
            <a:extLst>
              <a:ext uri="{FF2B5EF4-FFF2-40B4-BE49-F238E27FC236}">
                <a16:creationId xmlns:a16="http://schemas.microsoft.com/office/drawing/2014/main" id="{4C72BE0A-AB06-4781-93A7-B5426098EBD0}"/>
              </a:ext>
            </a:extLst>
          </p:cNvPr>
          <p:cNvSpPr/>
          <p:nvPr/>
        </p:nvSpPr>
        <p:spPr>
          <a:xfrm>
            <a:off x="1686265" y="1494183"/>
            <a:ext cx="3619061" cy="1629892"/>
          </a:xfrm>
          <a:prstGeom prst="wedgeRoundRectCallout">
            <a:avLst>
              <a:gd name="adj1" fmla="val -58049"/>
              <a:gd name="adj2" fmla="val 17383"/>
              <a:gd name="adj3" fmla="val 16667"/>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bg1"/>
                </a:solidFill>
              </a:rPr>
              <a:t>Herr Ober*, </a:t>
            </a:r>
            <a:r>
              <a:rPr lang="en-GB" sz="2400" dirty="0"/>
              <a:t>da </a:t>
            </a:r>
            <a:r>
              <a:rPr lang="en-GB" sz="2400" dirty="0" err="1"/>
              <a:t>sitzt</a:t>
            </a:r>
            <a:r>
              <a:rPr lang="en-GB" sz="2400" dirty="0"/>
              <a:t> </a:t>
            </a:r>
            <a:r>
              <a:rPr lang="en-GB" sz="2400" dirty="0" err="1"/>
              <a:t>eine</a:t>
            </a:r>
            <a:r>
              <a:rPr lang="en-GB" sz="2400" dirty="0"/>
              <a:t> </a:t>
            </a:r>
            <a:r>
              <a:rPr lang="en-GB" sz="2400" dirty="0" err="1"/>
              <a:t>Fliege</a:t>
            </a:r>
            <a:r>
              <a:rPr lang="en-GB" sz="2400" dirty="0"/>
              <a:t> in </a:t>
            </a:r>
            <a:r>
              <a:rPr lang="en-GB" sz="2400" dirty="0" err="1"/>
              <a:t>meiner</a:t>
            </a:r>
            <a:r>
              <a:rPr lang="en-GB" sz="2400" dirty="0"/>
              <a:t> </a:t>
            </a:r>
            <a:r>
              <a:rPr lang="en-GB" sz="2400" dirty="0" err="1"/>
              <a:t>Suppe</a:t>
            </a:r>
            <a:r>
              <a:rPr lang="en-GB" sz="2400" dirty="0"/>
              <a:t>!</a:t>
            </a:r>
            <a:endParaRPr lang="en-GB" sz="2800" dirty="0">
              <a:solidFill>
                <a:schemeClr val="bg1"/>
              </a:solidFill>
            </a:endParaRPr>
          </a:p>
        </p:txBody>
      </p:sp>
      <p:pic>
        <p:nvPicPr>
          <p:cNvPr id="20" name="Picture 19" descr="A picture containing clipart&#10;&#10;Description automatically generated">
            <a:extLst>
              <a:ext uri="{FF2B5EF4-FFF2-40B4-BE49-F238E27FC236}">
                <a16:creationId xmlns:a16="http://schemas.microsoft.com/office/drawing/2014/main" id="{53F0B486-929B-46F6-8E49-F5B5226D16D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43062" y="4078245"/>
            <a:ext cx="3259783" cy="1629892"/>
          </a:xfrm>
          <a:prstGeom prst="rect">
            <a:avLst/>
          </a:prstGeom>
        </p:spPr>
      </p:pic>
      <p:pic>
        <p:nvPicPr>
          <p:cNvPr id="18" name="Picture 17" descr="Icon&#10;&#10;Description automatically generated">
            <a:extLst>
              <a:ext uri="{FF2B5EF4-FFF2-40B4-BE49-F238E27FC236}">
                <a16:creationId xmlns:a16="http://schemas.microsoft.com/office/drawing/2014/main" id="{4C74AAAB-B747-4E66-B477-D4B7BF1B3F7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811362" y="3553882"/>
            <a:ext cx="1346486" cy="1389921"/>
          </a:xfrm>
          <a:prstGeom prst="rect">
            <a:avLst/>
          </a:prstGeom>
        </p:spPr>
      </p:pic>
      <p:sp>
        <p:nvSpPr>
          <p:cNvPr id="24" name="Speech Bubble: Rectangle with Corners Rounded 23">
            <a:hlinkClick r:id="" action="ppaction://noaction">
              <a:snd r:embed="rId9" name="8.3.2.7 Slide 2 2.wav"/>
            </a:hlinkClick>
            <a:extLst>
              <a:ext uri="{FF2B5EF4-FFF2-40B4-BE49-F238E27FC236}">
                <a16:creationId xmlns:a16="http://schemas.microsoft.com/office/drawing/2014/main" id="{7D25C362-C661-44F7-89B9-97F0BE303B46}"/>
              </a:ext>
            </a:extLst>
          </p:cNvPr>
          <p:cNvSpPr/>
          <p:nvPr/>
        </p:nvSpPr>
        <p:spPr>
          <a:xfrm>
            <a:off x="5078627" y="2552572"/>
            <a:ext cx="3480664" cy="1752855"/>
          </a:xfrm>
          <a:prstGeom prst="wedgeRoundRectCallout">
            <a:avLst>
              <a:gd name="adj1" fmla="val 34138"/>
              <a:gd name="adj2" fmla="val -86245"/>
              <a:gd name="adj3" fmla="val 16667"/>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Das </a:t>
            </a:r>
            <a:r>
              <a:rPr lang="en-GB" sz="2400" dirty="0" err="1"/>
              <a:t>ist</a:t>
            </a:r>
            <a:r>
              <a:rPr lang="en-GB" sz="2400" dirty="0"/>
              <a:t> </a:t>
            </a:r>
            <a:r>
              <a:rPr lang="en-GB" sz="2400" dirty="0" err="1"/>
              <a:t>schon</a:t>
            </a:r>
            <a:r>
              <a:rPr lang="en-GB" sz="2400" dirty="0"/>
              <a:t> in </a:t>
            </a:r>
            <a:r>
              <a:rPr lang="en-GB" sz="2400" dirty="0" err="1"/>
              <a:t>Ordnung</a:t>
            </a:r>
            <a:r>
              <a:rPr lang="en-GB" sz="2400" dirty="0"/>
              <a:t>, </a:t>
            </a:r>
            <a:r>
              <a:rPr lang="en-GB" sz="2400" dirty="0" err="1"/>
              <a:t>meine</a:t>
            </a:r>
            <a:r>
              <a:rPr lang="en-GB" sz="2400" dirty="0"/>
              <a:t> Dame, das </a:t>
            </a:r>
            <a:r>
              <a:rPr lang="en-GB" sz="2400" dirty="0" err="1"/>
              <a:t>kostet</a:t>
            </a:r>
            <a:r>
              <a:rPr lang="en-GB" sz="2400" dirty="0"/>
              <a:t> </a:t>
            </a:r>
            <a:r>
              <a:rPr lang="en-GB" sz="2400" dirty="0" err="1"/>
              <a:t>nichts</a:t>
            </a:r>
            <a:r>
              <a:rPr lang="en-GB" sz="2400" dirty="0"/>
              <a:t> extra.</a:t>
            </a:r>
            <a:endParaRPr lang="en-GB" sz="2800" dirty="0">
              <a:solidFill>
                <a:schemeClr val="bg1"/>
              </a:solidFill>
            </a:endParaRPr>
          </a:p>
        </p:txBody>
      </p:sp>
      <p:pic>
        <p:nvPicPr>
          <p:cNvPr id="16" name="Picture 15">
            <a:extLst>
              <a:ext uri="{FF2B5EF4-FFF2-40B4-BE49-F238E27FC236}">
                <a16:creationId xmlns:a16="http://schemas.microsoft.com/office/drawing/2014/main" id="{FEC529A1-B0F9-47A4-A35D-56AAA9634513}"/>
              </a:ext>
            </a:extLst>
          </p:cNvPr>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788853" y="773803"/>
            <a:ext cx="2330547" cy="2330547"/>
          </a:xfrm>
          <a:prstGeom prst="rect">
            <a:avLst/>
          </a:prstGeom>
        </p:spPr>
      </p:pic>
      <p:pic>
        <p:nvPicPr>
          <p:cNvPr id="25" name="Picture 24" descr="Icon&#10;&#10;Description automatically generated">
            <a:extLst>
              <a:ext uri="{FF2B5EF4-FFF2-40B4-BE49-F238E27FC236}">
                <a16:creationId xmlns:a16="http://schemas.microsoft.com/office/drawing/2014/main" id="{9E88FD5B-55E0-44DF-849A-EF182ECFF14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112921" y="256397"/>
            <a:ext cx="1373141" cy="907210"/>
          </a:xfrm>
          <a:prstGeom prst="rect">
            <a:avLst/>
          </a:prstGeom>
        </p:spPr>
      </p:pic>
      <p:sp>
        <p:nvSpPr>
          <p:cNvPr id="26" name="Speech Bubble: Rectangle with Corners Rounded 25">
            <a:extLst>
              <a:ext uri="{FF2B5EF4-FFF2-40B4-BE49-F238E27FC236}">
                <a16:creationId xmlns:a16="http://schemas.microsoft.com/office/drawing/2014/main" id="{885EF9D6-CA18-4042-B96F-D688043CF10A}"/>
              </a:ext>
            </a:extLst>
          </p:cNvPr>
          <p:cNvSpPr/>
          <p:nvPr/>
        </p:nvSpPr>
        <p:spPr>
          <a:xfrm>
            <a:off x="74435" y="5635743"/>
            <a:ext cx="2420275" cy="613995"/>
          </a:xfrm>
          <a:prstGeom prst="wedgeRoundRectCallout">
            <a:avLst>
              <a:gd name="adj1" fmla="val -49402"/>
              <a:gd name="adj2" fmla="val 37498"/>
              <a:gd name="adj3" fmla="val 16667"/>
            </a:avLst>
          </a:prstGeom>
          <a:solidFill>
            <a:srgbClr val="115076"/>
          </a:solidFill>
          <a:ln>
            <a:solidFill>
              <a:srgbClr val="DAA52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rPr>
              <a:t>der </a:t>
            </a:r>
            <a:r>
              <a:rPr lang="en-GB" sz="2000" dirty="0" err="1">
                <a:solidFill>
                  <a:schemeClr val="bg1"/>
                </a:solidFill>
              </a:rPr>
              <a:t>Witz</a:t>
            </a:r>
            <a:r>
              <a:rPr lang="en-GB" sz="2000" dirty="0">
                <a:solidFill>
                  <a:schemeClr val="bg1"/>
                </a:solidFill>
              </a:rPr>
              <a:t> – joke</a:t>
            </a:r>
          </a:p>
          <a:p>
            <a:pPr algn="ctr"/>
            <a:r>
              <a:rPr lang="en-GB" sz="2000" dirty="0">
                <a:solidFill>
                  <a:schemeClr val="bg1"/>
                </a:solidFill>
              </a:rPr>
              <a:t>der Ober – waiter</a:t>
            </a:r>
            <a:endParaRPr lang="en-GB" sz="2400" dirty="0">
              <a:solidFill>
                <a:schemeClr val="bg1"/>
              </a:solidFill>
            </a:endParaRPr>
          </a:p>
        </p:txBody>
      </p:sp>
    </p:spTree>
    <p:extLst>
      <p:ext uri="{BB962C8B-B14F-4D97-AF65-F5344CB8AC3E}">
        <p14:creationId xmlns:p14="http://schemas.microsoft.com/office/powerpoint/2010/main" val="3788484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5"/>
                    </p:tgtEl>
                  </p:cond>
                </p:stCondLst>
                <p:endSync evt="end" delay="0">
                  <p:rtn val="all"/>
                </p:endSync>
                <p:childTnLst>
                  <p:par>
                    <p:cTn id="26" fill="hold">
                      <p:stCondLst>
                        <p:cond delay="0"/>
                      </p:stCondLst>
                      <p:childTnLst>
                        <p:par>
                          <p:cTn id="27" fill="hold">
                            <p:stCondLst>
                              <p:cond delay="0"/>
                            </p:stCondLst>
                            <p:childTnLst>
                              <p:par>
                                <p:cTn id="28" presetID="12" presetClass="exit" presetSubtype="4" fill="hold" nodeType="afterEffect">
                                  <p:stCondLst>
                                    <p:cond delay="0"/>
                                  </p:stCondLst>
                                  <p:childTnLst>
                                    <p:animEffect transition="out" filter="slide(fromBottom)">
                                      <p:cBhvr>
                                        <p:cTn id="29" dur="10000"/>
                                        <p:tgtEl>
                                          <p:spTgt spid="7"/>
                                        </p:tgtEl>
                                      </p:cBhvr>
                                    </p:animEffect>
                                    <p:set>
                                      <p:cBhvr>
                                        <p:cTn id="30" dur="1" fill="hold">
                                          <p:stCondLst>
                                            <p:cond delay="9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6" grpId="0" animBg="1"/>
      <p:bldP spid="7" grpId="0" animBg="1"/>
      <p:bldP spid="9" grpId="0" animBg="1"/>
      <p:bldP spid="12" grpId="0"/>
      <p:bldP spid="8" grpId="0" animBg="1"/>
      <p:bldP spid="11" grpId="0"/>
      <p:bldP spid="10" grpId="0" animBg="1"/>
      <p:bldP spid="13" grpId="0"/>
      <p:bldP spid="14" grpId="0" animBg="1"/>
      <p:bldP spid="1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181" y="121034"/>
            <a:ext cx="2642992" cy="869950"/>
          </a:xfrm>
          <a:prstGeom prst="rect">
            <a:avLst/>
          </a:prstGeom>
        </p:spPr>
      </p:pic>
      <p:sp>
        <p:nvSpPr>
          <p:cNvPr id="4" name="Title 3"/>
          <p:cNvSpPr>
            <a:spLocks noGrp="1"/>
          </p:cNvSpPr>
          <p:nvPr>
            <p:ph type="title"/>
          </p:nvPr>
        </p:nvSpPr>
        <p:spPr>
          <a:xfrm>
            <a:off x="-23322" y="147792"/>
            <a:ext cx="3745089" cy="707849"/>
          </a:xfrm>
        </p:spPr>
        <p:txBody>
          <a:bodyPr>
            <a:normAutofit/>
          </a:bodyPr>
          <a:lstStyle/>
          <a:p>
            <a:r>
              <a:rPr lang="en-GB" sz="3600" b="1" dirty="0" err="1">
                <a:solidFill>
                  <a:schemeClr val="bg1"/>
                </a:solidFill>
              </a:rPr>
              <a:t>Im</a:t>
            </a:r>
            <a:r>
              <a:rPr lang="en-GB" sz="3600" b="1" dirty="0">
                <a:solidFill>
                  <a:schemeClr val="bg1"/>
                </a:solidFill>
              </a:rPr>
              <a:t> Radio</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5BA66137-5BC6-B54C-AFA6-AC9618E70ADD}"/>
              </a:ext>
            </a:extLst>
          </p:cNvPr>
          <p:cNvSpPr txBox="1"/>
          <p:nvPr/>
        </p:nvSpPr>
        <p:spPr>
          <a:xfrm>
            <a:off x="3903576" y="110871"/>
            <a:ext cx="7091215" cy="830997"/>
          </a:xfrm>
          <a:prstGeom prst="rect">
            <a:avLst/>
          </a:prstGeom>
          <a:noFill/>
        </p:spPr>
        <p:txBody>
          <a:bodyPr wrap="square" rtlCol="0">
            <a:spAutoFit/>
          </a:bodyPr>
          <a:lstStyle/>
          <a:p>
            <a:r>
              <a:rPr lang="en-US" sz="2400" dirty="0">
                <a:solidFill>
                  <a:schemeClr val="accent5">
                    <a:lumMod val="50000"/>
                  </a:schemeClr>
                </a:solidFill>
              </a:rPr>
              <a:t>Listeners phone in to say what they like and what they’re scared of. But reception is bad! </a:t>
            </a:r>
          </a:p>
        </p:txBody>
      </p:sp>
      <p:graphicFrame>
        <p:nvGraphicFramePr>
          <p:cNvPr id="6" name="Table 6">
            <a:extLst>
              <a:ext uri="{FF2B5EF4-FFF2-40B4-BE49-F238E27FC236}">
                <a16:creationId xmlns:a16="http://schemas.microsoft.com/office/drawing/2014/main" id="{88E2F6CA-D064-544D-A9D7-D43E93F98A8A}"/>
              </a:ext>
            </a:extLst>
          </p:cNvPr>
          <p:cNvGraphicFramePr>
            <a:graphicFrameLocks noGrp="1"/>
          </p:cNvGraphicFramePr>
          <p:nvPr>
            <p:extLst>
              <p:ext uri="{D42A27DB-BD31-4B8C-83A1-F6EECF244321}">
                <p14:modId xmlns:p14="http://schemas.microsoft.com/office/powerpoint/2010/main" val="297210432"/>
              </p:ext>
            </p:extLst>
          </p:nvPr>
        </p:nvGraphicFramePr>
        <p:xfrm>
          <a:off x="3737419" y="1602341"/>
          <a:ext cx="8172503" cy="4473603"/>
        </p:xfrm>
        <a:graphic>
          <a:graphicData uri="http://schemas.openxmlformats.org/drawingml/2006/table">
            <a:tbl>
              <a:tblPr firstRow="1" bandRow="1">
                <a:tableStyleId>{00A15C55-8517-42AA-B614-E9B94910E393}</a:tableStyleId>
              </a:tblPr>
              <a:tblGrid>
                <a:gridCol w="208280">
                  <a:extLst>
                    <a:ext uri="{9D8B030D-6E8A-4147-A177-3AD203B41FA5}">
                      <a16:colId xmlns:a16="http://schemas.microsoft.com/office/drawing/2014/main" val="2607353726"/>
                    </a:ext>
                  </a:extLst>
                </a:gridCol>
                <a:gridCol w="3519813">
                  <a:extLst>
                    <a:ext uri="{9D8B030D-6E8A-4147-A177-3AD203B41FA5}">
                      <a16:colId xmlns:a16="http://schemas.microsoft.com/office/drawing/2014/main" val="1600817978"/>
                    </a:ext>
                  </a:extLst>
                </a:gridCol>
                <a:gridCol w="1791222">
                  <a:extLst>
                    <a:ext uri="{9D8B030D-6E8A-4147-A177-3AD203B41FA5}">
                      <a16:colId xmlns:a16="http://schemas.microsoft.com/office/drawing/2014/main" val="4128092149"/>
                    </a:ext>
                  </a:extLst>
                </a:gridCol>
                <a:gridCol w="2653188">
                  <a:extLst>
                    <a:ext uri="{9D8B030D-6E8A-4147-A177-3AD203B41FA5}">
                      <a16:colId xmlns:a16="http://schemas.microsoft.com/office/drawing/2014/main" val="2609792770"/>
                    </a:ext>
                  </a:extLst>
                </a:gridCol>
              </a:tblGrid>
              <a:tr h="497067">
                <a:tc>
                  <a:txBody>
                    <a:bodyPr/>
                    <a:lstStyle/>
                    <a:p>
                      <a:endParaRPr lang="en-GB" dirty="0"/>
                    </a:p>
                  </a:txBody>
                  <a:tcPr>
                    <a:noFill/>
                  </a:tcPr>
                </a:tc>
                <a:tc>
                  <a:txBody>
                    <a:bodyPr/>
                    <a:lstStyle/>
                    <a:p>
                      <a:endParaRPr lang="en-GB" dirty="0"/>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u="none" strike="noStrike" kern="1200" cap="none" spc="0" normalizeH="0" baseline="0" noProof="0" dirty="0">
                          <a:ln>
                            <a:noFill/>
                          </a:ln>
                          <a:effectLst/>
                          <a:uLnTx/>
                          <a:uFillTx/>
                        </a:rPr>
                        <a:t>ich mag</a:t>
                      </a:r>
                      <a:endParaRPr lang="en-GB" sz="2000" b="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ich </a:t>
                      </a:r>
                      <a:r>
                        <a:rPr lang="en-GB" sz="2000" dirty="0" err="1"/>
                        <a:t>habe</a:t>
                      </a:r>
                      <a:r>
                        <a:rPr lang="en-GB" sz="2000" dirty="0"/>
                        <a:t> Angst </a:t>
                      </a:r>
                      <a:r>
                        <a:rPr lang="en-GB" sz="2000" dirty="0" err="1"/>
                        <a:t>vor</a:t>
                      </a:r>
                      <a:endParaRPr lang="en-GB" sz="2000" b="0" dirty="0"/>
                    </a:p>
                  </a:txBody>
                  <a:tcP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tc>
                <a:tc>
                  <a:txBody>
                    <a:bodyPr/>
                    <a:lstStyle/>
                    <a:p>
                      <a:r>
                        <a:rPr lang="en-US" sz="2000" dirty="0">
                          <a:solidFill>
                            <a:srgbClr val="115076"/>
                          </a:solidFill>
                        </a:rPr>
                        <a:t>I</a:t>
                      </a:r>
                      <a:r>
                        <a:rPr lang="en-GB" sz="2000" dirty="0" err="1">
                          <a:solidFill>
                            <a:srgbClr val="115076"/>
                          </a:solidFill>
                        </a:rPr>
                        <a:t>ch</a:t>
                      </a:r>
                      <a:r>
                        <a:rPr lang="en-GB" sz="2000" dirty="0">
                          <a:solidFill>
                            <a:srgbClr val="115076"/>
                          </a:solidFill>
                        </a:rPr>
                        <a:t> </a:t>
                      </a:r>
                      <a:r>
                        <a:rPr lang="en-GB" sz="2000" dirty="0" err="1">
                          <a:solidFill>
                            <a:srgbClr val="115076"/>
                          </a:solidFill>
                        </a:rPr>
                        <a:t>habe</a:t>
                      </a:r>
                      <a:r>
                        <a:rPr lang="en-GB" sz="2000" dirty="0">
                          <a:solidFill>
                            <a:srgbClr val="115076"/>
                          </a:solidFill>
                        </a:rPr>
                        <a:t> Angst </a:t>
                      </a:r>
                      <a:r>
                        <a:rPr lang="en-GB" sz="2000" dirty="0" err="1">
                          <a:solidFill>
                            <a:srgbClr val="115076"/>
                          </a:solidFill>
                        </a:rPr>
                        <a:t>vor</a:t>
                      </a:r>
                      <a:r>
                        <a:rPr lang="en-GB" sz="2000" dirty="0">
                          <a:solidFill>
                            <a:srgbClr val="115076"/>
                          </a:solidFill>
                        </a:rPr>
                        <a:t> </a:t>
                      </a:r>
                      <a:r>
                        <a:rPr lang="en-GB" sz="2000" dirty="0" err="1">
                          <a:solidFill>
                            <a:srgbClr val="115076"/>
                          </a:solidFill>
                        </a:rPr>
                        <a:t>ihnen</a:t>
                      </a:r>
                      <a:r>
                        <a:rPr lang="en-GB" sz="2000" dirty="0">
                          <a:solidFill>
                            <a:srgbClr val="115076"/>
                          </a:solidFill>
                        </a:rPr>
                        <a:t>.</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tc>
                <a:tc>
                  <a:txBody>
                    <a:bodyPr/>
                    <a:lstStyle/>
                    <a:p>
                      <a:r>
                        <a:rPr lang="en-US" sz="2000" dirty="0">
                          <a:solidFill>
                            <a:srgbClr val="115076"/>
                          </a:solidFill>
                        </a:rPr>
                        <a:t>I</a:t>
                      </a:r>
                      <a:r>
                        <a:rPr lang="en-GB" sz="2000" dirty="0" err="1">
                          <a:solidFill>
                            <a:srgbClr val="115076"/>
                          </a:solidFill>
                        </a:rPr>
                        <a:t>ch</a:t>
                      </a:r>
                      <a:r>
                        <a:rPr lang="en-GB" sz="2000" dirty="0">
                          <a:solidFill>
                            <a:srgbClr val="115076"/>
                          </a:solidFill>
                        </a:rPr>
                        <a:t> mag </a:t>
                      </a:r>
                      <a:r>
                        <a:rPr lang="en-GB" sz="2000" dirty="0" err="1">
                          <a:solidFill>
                            <a:srgbClr val="115076"/>
                          </a:solidFill>
                        </a:rPr>
                        <a:t>sie</a:t>
                      </a:r>
                      <a:r>
                        <a:rPr lang="en-GB" sz="2000" dirty="0">
                          <a:solidFill>
                            <a:srgbClr val="115076"/>
                          </a:solidFill>
                        </a:rPr>
                        <a:t>.</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tc>
                <a:tc>
                  <a:txBody>
                    <a:bodyPr/>
                    <a:lstStyle/>
                    <a:p>
                      <a:r>
                        <a:rPr lang="en-US" sz="2000" dirty="0">
                          <a:solidFill>
                            <a:srgbClr val="115076"/>
                          </a:solidFill>
                        </a:rPr>
                        <a:t>I</a:t>
                      </a:r>
                      <a:r>
                        <a:rPr lang="en-GB" sz="2000" dirty="0" err="1">
                          <a:solidFill>
                            <a:srgbClr val="115076"/>
                          </a:solidFill>
                        </a:rPr>
                        <a:t>ch</a:t>
                      </a:r>
                      <a:r>
                        <a:rPr lang="en-GB" sz="2000" dirty="0">
                          <a:solidFill>
                            <a:srgbClr val="115076"/>
                          </a:solidFill>
                        </a:rPr>
                        <a:t> mag </a:t>
                      </a:r>
                      <a:r>
                        <a:rPr lang="en-GB" sz="2000" dirty="0" err="1">
                          <a:solidFill>
                            <a:srgbClr val="115076"/>
                          </a:solidFill>
                        </a:rPr>
                        <a:t>sie</a:t>
                      </a:r>
                      <a:r>
                        <a:rPr lang="en-GB" sz="2000" dirty="0">
                          <a:solidFill>
                            <a:srgbClr val="115076"/>
                          </a:solidFill>
                        </a:rPr>
                        <a:t>.</a:t>
                      </a:r>
                    </a:p>
                  </a:txBody>
                  <a:tcPr anchor="ct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497067">
                <a:tc>
                  <a:txBody>
                    <a:bodyPr/>
                    <a:lstStyle/>
                    <a:p>
                      <a:pPr algn="ctr"/>
                      <a:endParaRPr lang="en-GB" sz="2000" dirty="0">
                        <a:solidFill>
                          <a:schemeClr val="accent1">
                            <a:lumMod val="50000"/>
                          </a:schemeClr>
                        </a:solidFill>
                      </a:endParaRPr>
                    </a:p>
                  </a:txBody>
                  <a:tcPr/>
                </a:tc>
                <a:tc>
                  <a:txBody>
                    <a:bodyPr/>
                    <a:lstStyle/>
                    <a:p>
                      <a:r>
                        <a:rPr lang="en-US" sz="2000" dirty="0">
                          <a:solidFill>
                            <a:srgbClr val="115076"/>
                          </a:solidFill>
                        </a:rPr>
                        <a:t>I</a:t>
                      </a:r>
                      <a:r>
                        <a:rPr lang="en-GB" sz="2000" dirty="0" err="1">
                          <a:solidFill>
                            <a:srgbClr val="115076"/>
                          </a:solidFill>
                        </a:rPr>
                        <a:t>ch</a:t>
                      </a:r>
                      <a:r>
                        <a:rPr lang="en-GB" sz="2000" dirty="0">
                          <a:solidFill>
                            <a:srgbClr val="115076"/>
                          </a:solidFill>
                        </a:rPr>
                        <a:t> </a:t>
                      </a:r>
                      <a:r>
                        <a:rPr lang="en-GB" sz="2000" dirty="0" err="1">
                          <a:solidFill>
                            <a:srgbClr val="115076"/>
                          </a:solidFill>
                        </a:rPr>
                        <a:t>habe</a:t>
                      </a:r>
                      <a:r>
                        <a:rPr lang="en-GB" sz="2000" dirty="0">
                          <a:solidFill>
                            <a:srgbClr val="115076"/>
                          </a:solidFill>
                        </a:rPr>
                        <a:t> Angst </a:t>
                      </a:r>
                      <a:r>
                        <a:rPr lang="en-GB" sz="2000" dirty="0" err="1">
                          <a:solidFill>
                            <a:srgbClr val="115076"/>
                          </a:solidFill>
                        </a:rPr>
                        <a:t>vor</a:t>
                      </a:r>
                      <a:r>
                        <a:rPr lang="en-GB" sz="2000" dirty="0">
                          <a:solidFill>
                            <a:srgbClr val="115076"/>
                          </a:solidFill>
                        </a:rPr>
                        <a:t> </a:t>
                      </a:r>
                      <a:r>
                        <a:rPr lang="en-GB" sz="2000" dirty="0" err="1">
                          <a:solidFill>
                            <a:srgbClr val="115076"/>
                          </a:solidFill>
                        </a:rPr>
                        <a:t>ihr</a:t>
                      </a:r>
                      <a:r>
                        <a:rPr lang="en-GB" sz="2000" dirty="0">
                          <a:solidFill>
                            <a:srgbClr val="115076"/>
                          </a:solidFill>
                        </a:rPr>
                        <a:t>.</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r h="497067">
                <a:tc>
                  <a:txBody>
                    <a:bodyPr/>
                    <a:lstStyle/>
                    <a:p>
                      <a:pPr algn="ctr"/>
                      <a:endParaRPr lang="en-GB" sz="2000" dirty="0">
                        <a:solidFill>
                          <a:schemeClr val="accent1">
                            <a:lumMod val="50000"/>
                          </a:schemeClr>
                        </a:solidFill>
                      </a:endParaRPr>
                    </a:p>
                  </a:txBody>
                  <a:tcPr/>
                </a:tc>
                <a:tc>
                  <a:txBody>
                    <a:bodyPr/>
                    <a:lstStyle/>
                    <a:p>
                      <a:r>
                        <a:rPr lang="en-US" sz="2000" dirty="0">
                          <a:solidFill>
                            <a:srgbClr val="115076"/>
                          </a:solidFill>
                        </a:rPr>
                        <a:t>I</a:t>
                      </a:r>
                      <a:r>
                        <a:rPr lang="en-GB" sz="2000" dirty="0" err="1">
                          <a:solidFill>
                            <a:srgbClr val="115076"/>
                          </a:solidFill>
                        </a:rPr>
                        <a:t>ch</a:t>
                      </a:r>
                      <a:r>
                        <a:rPr lang="en-GB" sz="2000" dirty="0">
                          <a:solidFill>
                            <a:srgbClr val="115076"/>
                          </a:solidFill>
                        </a:rPr>
                        <a:t> </a:t>
                      </a:r>
                      <a:r>
                        <a:rPr lang="en-GB" sz="2000" dirty="0" err="1">
                          <a:solidFill>
                            <a:srgbClr val="115076"/>
                          </a:solidFill>
                        </a:rPr>
                        <a:t>habe</a:t>
                      </a:r>
                      <a:r>
                        <a:rPr lang="en-GB" sz="2000" dirty="0">
                          <a:solidFill>
                            <a:srgbClr val="115076"/>
                          </a:solidFill>
                        </a:rPr>
                        <a:t> Angst </a:t>
                      </a:r>
                      <a:r>
                        <a:rPr lang="en-GB" sz="2000" dirty="0" err="1">
                          <a:solidFill>
                            <a:srgbClr val="115076"/>
                          </a:solidFill>
                        </a:rPr>
                        <a:t>vor</a:t>
                      </a:r>
                      <a:r>
                        <a:rPr lang="en-GB" sz="2000" dirty="0">
                          <a:solidFill>
                            <a:srgbClr val="115076"/>
                          </a:solidFill>
                        </a:rPr>
                        <a:t> </a:t>
                      </a:r>
                      <a:r>
                        <a:rPr lang="en-GB" sz="2000" dirty="0" err="1">
                          <a:solidFill>
                            <a:srgbClr val="115076"/>
                          </a:solidFill>
                        </a:rPr>
                        <a:t>ihnen</a:t>
                      </a:r>
                      <a:r>
                        <a:rPr lang="en-GB" sz="2000" dirty="0">
                          <a:solidFill>
                            <a:srgbClr val="115076"/>
                          </a:solidFill>
                        </a:rPr>
                        <a:t>.</a:t>
                      </a:r>
                    </a:p>
                  </a:txBody>
                  <a:tcPr anchor="ct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72389626"/>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115076"/>
                          </a:solidFill>
                        </a:rPr>
                        <a:t>I</a:t>
                      </a:r>
                      <a:r>
                        <a:rPr lang="en-GB" sz="2000" dirty="0" err="1">
                          <a:solidFill>
                            <a:srgbClr val="115076"/>
                          </a:solidFill>
                        </a:rPr>
                        <a:t>ch</a:t>
                      </a:r>
                      <a:r>
                        <a:rPr lang="en-GB" sz="2000" dirty="0">
                          <a:solidFill>
                            <a:srgbClr val="115076"/>
                          </a:solidFill>
                        </a:rPr>
                        <a:t> mag </a:t>
                      </a:r>
                      <a:r>
                        <a:rPr lang="en-GB" sz="2000" dirty="0" err="1">
                          <a:solidFill>
                            <a:srgbClr val="115076"/>
                          </a:solidFill>
                        </a:rPr>
                        <a:t>ihn</a:t>
                      </a:r>
                      <a:r>
                        <a:rPr lang="en-GB" sz="2000" dirty="0">
                          <a:solidFill>
                            <a:srgbClr val="115076"/>
                          </a:solidFill>
                        </a:rPr>
                        <a:t>. </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664931564"/>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115076"/>
                          </a:solidFill>
                        </a:rPr>
                        <a:t>I</a:t>
                      </a:r>
                      <a:r>
                        <a:rPr lang="en-GB" sz="2000" dirty="0" err="1">
                          <a:solidFill>
                            <a:srgbClr val="115076"/>
                          </a:solidFill>
                        </a:rPr>
                        <a:t>ch</a:t>
                      </a:r>
                      <a:r>
                        <a:rPr lang="en-GB" sz="2000" dirty="0">
                          <a:solidFill>
                            <a:srgbClr val="115076"/>
                          </a:solidFill>
                        </a:rPr>
                        <a:t> </a:t>
                      </a:r>
                      <a:r>
                        <a:rPr lang="en-GB" sz="2000" dirty="0" err="1">
                          <a:solidFill>
                            <a:srgbClr val="115076"/>
                          </a:solidFill>
                        </a:rPr>
                        <a:t>habe</a:t>
                      </a:r>
                      <a:r>
                        <a:rPr lang="en-GB" sz="2000" dirty="0">
                          <a:solidFill>
                            <a:srgbClr val="115076"/>
                          </a:solidFill>
                        </a:rPr>
                        <a:t> Angst </a:t>
                      </a:r>
                      <a:r>
                        <a:rPr lang="en-GB" sz="2000" dirty="0" err="1">
                          <a:solidFill>
                            <a:srgbClr val="115076"/>
                          </a:solidFill>
                        </a:rPr>
                        <a:t>vor</a:t>
                      </a:r>
                      <a:r>
                        <a:rPr lang="en-GB" sz="2000" dirty="0">
                          <a:solidFill>
                            <a:srgbClr val="115076"/>
                          </a:solidFill>
                        </a:rPr>
                        <a:t> </a:t>
                      </a:r>
                      <a:r>
                        <a:rPr lang="en-GB" sz="2000" dirty="0" err="1">
                          <a:solidFill>
                            <a:srgbClr val="115076"/>
                          </a:solidFill>
                        </a:rPr>
                        <a:t>ihnen</a:t>
                      </a:r>
                      <a:r>
                        <a:rPr lang="en-GB" sz="2000" dirty="0">
                          <a:solidFill>
                            <a:srgbClr val="115076"/>
                          </a:solidFill>
                        </a:rPr>
                        <a:t>. </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71851735"/>
                  </a:ext>
                </a:extLst>
              </a:tr>
              <a:tr h="497067">
                <a:tc>
                  <a:txBody>
                    <a:bodyPr/>
                    <a:lstStyle/>
                    <a:p>
                      <a:pPr algn="ctr"/>
                      <a:endParaRPr lang="en-GB" sz="2000" dirty="0">
                        <a:solidFill>
                          <a:schemeClr val="accent1">
                            <a:lumMod val="50000"/>
                          </a:schemeClr>
                        </a:solidFill>
                      </a:endParaRPr>
                    </a:p>
                  </a:txBody>
                  <a:tcPr/>
                </a:tc>
                <a:tc>
                  <a:txBody>
                    <a:bodyPr/>
                    <a:lstStyle/>
                    <a:p>
                      <a:r>
                        <a:rPr lang="en-US" sz="2000" dirty="0">
                          <a:solidFill>
                            <a:srgbClr val="115076"/>
                          </a:solidFill>
                        </a:rPr>
                        <a:t>I</a:t>
                      </a:r>
                      <a:r>
                        <a:rPr lang="en-GB" sz="2000" dirty="0" err="1">
                          <a:solidFill>
                            <a:srgbClr val="115076"/>
                          </a:solidFill>
                        </a:rPr>
                        <a:t>ch</a:t>
                      </a:r>
                      <a:r>
                        <a:rPr lang="en-GB" sz="2000" dirty="0">
                          <a:solidFill>
                            <a:srgbClr val="115076"/>
                          </a:solidFill>
                        </a:rPr>
                        <a:t> mag es.</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736239533"/>
                  </a:ext>
                </a:extLst>
              </a:tr>
            </a:tbl>
          </a:graphicData>
        </a:graphic>
      </p:graphicFrame>
      <p:sp>
        <p:nvSpPr>
          <p:cNvPr id="8" name="Action Button: Custom 16">
            <a:hlinkClick r:id="" action="ppaction://noaction" highlightClick="1">
              <a:snd r:embed="rId4" name="8.3.2.7 Slide 20 1b.wav"/>
            </a:hlinkClick>
            <a:extLst>
              <a:ext uri="{FF2B5EF4-FFF2-40B4-BE49-F238E27FC236}">
                <a16:creationId xmlns:a16="http://schemas.microsoft.com/office/drawing/2014/main" id="{3B418770-1E72-B240-9307-3BBF955557C6}"/>
              </a:ext>
            </a:extLst>
          </p:cNvPr>
          <p:cNvSpPr/>
          <p:nvPr/>
        </p:nvSpPr>
        <p:spPr>
          <a:xfrm>
            <a:off x="3533026" y="2207731"/>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pic>
        <p:nvPicPr>
          <p:cNvPr id="10" name="Picture 9" descr="green checkmark">
            <a:hlinkClick r:id="" action="ppaction://noaction">
              <a:snd r:embed="rId5" name="8.3.2.7 Slide 20 1.wav"/>
            </a:hlinkClick>
            <a:extLst>
              <a:ext uri="{FF2B5EF4-FFF2-40B4-BE49-F238E27FC236}">
                <a16:creationId xmlns:a16="http://schemas.microsoft.com/office/drawing/2014/main" id="{57659676-FF91-E744-A53B-2FB8359C687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32350" y="2207731"/>
            <a:ext cx="282522" cy="294294"/>
          </a:xfrm>
          <a:prstGeom prst="rect">
            <a:avLst/>
          </a:prstGeom>
        </p:spPr>
      </p:pic>
      <p:sp>
        <p:nvSpPr>
          <p:cNvPr id="11" name="Action Button: Custom 16">
            <a:hlinkClick r:id="" action="ppaction://noaction" highlightClick="1">
              <a:snd r:embed="rId7" name="8.3.2.7 Slide 20 2b.wav"/>
            </a:hlinkClick>
            <a:extLst>
              <a:ext uri="{FF2B5EF4-FFF2-40B4-BE49-F238E27FC236}">
                <a16:creationId xmlns:a16="http://schemas.microsoft.com/office/drawing/2014/main" id="{F18D09F0-0D24-5B4F-A26E-132DCCD8073A}"/>
              </a:ext>
            </a:extLst>
          </p:cNvPr>
          <p:cNvSpPr/>
          <p:nvPr/>
        </p:nvSpPr>
        <p:spPr>
          <a:xfrm>
            <a:off x="3533026" y="2680365"/>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2" name="TextBox 11" descr="text box hiding answer">
            <a:extLst>
              <a:ext uri="{FF2B5EF4-FFF2-40B4-BE49-F238E27FC236}">
                <a16:creationId xmlns:a16="http://schemas.microsoft.com/office/drawing/2014/main" id="{FC362F41-7976-B248-918C-E0C6199759A0}"/>
              </a:ext>
            </a:extLst>
          </p:cNvPr>
          <p:cNvSpPr txBox="1"/>
          <p:nvPr/>
        </p:nvSpPr>
        <p:spPr>
          <a:xfrm>
            <a:off x="4015261" y="2705417"/>
            <a:ext cx="1974440" cy="348282"/>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3" name="Picture 12" descr="green checkmark">
            <a:hlinkClick r:id="" action="ppaction://noaction">
              <a:snd r:embed="rId8" name="8.3.2.7 Slide 20 2.wav"/>
            </a:hlinkClick>
            <a:extLst>
              <a:ext uri="{FF2B5EF4-FFF2-40B4-BE49-F238E27FC236}">
                <a16:creationId xmlns:a16="http://schemas.microsoft.com/office/drawing/2014/main" id="{89063457-6FB4-0F49-BA86-BE890AC7FE3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57628" y="2677927"/>
            <a:ext cx="282522" cy="294294"/>
          </a:xfrm>
          <a:prstGeom prst="rect">
            <a:avLst/>
          </a:prstGeom>
        </p:spPr>
      </p:pic>
      <p:sp>
        <p:nvSpPr>
          <p:cNvPr id="14" name="Action Button: Custom 16">
            <a:hlinkClick r:id="" action="ppaction://noaction" highlightClick="1">
              <a:snd r:embed="rId9" name="8.3.2.7 Slide 20 3b.wav"/>
            </a:hlinkClick>
            <a:extLst>
              <a:ext uri="{FF2B5EF4-FFF2-40B4-BE49-F238E27FC236}">
                <a16:creationId xmlns:a16="http://schemas.microsoft.com/office/drawing/2014/main" id="{747EFDEF-0DCF-DB44-BBF0-27990DDE521B}"/>
              </a:ext>
            </a:extLst>
          </p:cNvPr>
          <p:cNvSpPr/>
          <p:nvPr/>
        </p:nvSpPr>
        <p:spPr>
          <a:xfrm>
            <a:off x="3530948" y="3191060"/>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5" name="TextBox 14" descr="text box hiding answer">
            <a:extLst>
              <a:ext uri="{FF2B5EF4-FFF2-40B4-BE49-F238E27FC236}">
                <a16:creationId xmlns:a16="http://schemas.microsoft.com/office/drawing/2014/main" id="{0882EC24-6B8D-814F-8F65-B27D8F50DD64}"/>
              </a:ext>
            </a:extLst>
          </p:cNvPr>
          <p:cNvSpPr txBox="1"/>
          <p:nvPr/>
        </p:nvSpPr>
        <p:spPr>
          <a:xfrm>
            <a:off x="3960507" y="3205810"/>
            <a:ext cx="2382420" cy="319331"/>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6" name="Picture 15" descr="green checkmark">
            <a:hlinkClick r:id="" action="ppaction://noaction">
              <a:snd r:embed="rId10" name="8.3.2.7 Slide 20 3.wav"/>
            </a:hlinkClick>
            <a:extLst>
              <a:ext uri="{FF2B5EF4-FFF2-40B4-BE49-F238E27FC236}">
                <a16:creationId xmlns:a16="http://schemas.microsoft.com/office/drawing/2014/main" id="{EF662689-2FD9-C34C-966B-BF198EDE2E2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57628" y="3195222"/>
            <a:ext cx="282522" cy="294294"/>
          </a:xfrm>
          <a:prstGeom prst="rect">
            <a:avLst/>
          </a:prstGeom>
        </p:spPr>
      </p:pic>
      <p:sp>
        <p:nvSpPr>
          <p:cNvPr id="17" name="Action Button: Custom 16">
            <a:hlinkClick r:id="" action="ppaction://noaction" highlightClick="1">
              <a:snd r:embed="rId11" name="8.3.2.7 Slide 20 5b.wav"/>
            </a:hlinkClick>
            <a:extLst>
              <a:ext uri="{FF2B5EF4-FFF2-40B4-BE49-F238E27FC236}">
                <a16:creationId xmlns:a16="http://schemas.microsoft.com/office/drawing/2014/main" id="{408DED6B-8D00-7843-820C-3A35CED50594}"/>
              </a:ext>
            </a:extLst>
          </p:cNvPr>
          <p:cNvSpPr/>
          <p:nvPr/>
        </p:nvSpPr>
        <p:spPr>
          <a:xfrm>
            <a:off x="3530948" y="3673223"/>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8" name="TextBox 17" descr="text box hiding answer">
            <a:extLst>
              <a:ext uri="{FF2B5EF4-FFF2-40B4-BE49-F238E27FC236}">
                <a16:creationId xmlns:a16="http://schemas.microsoft.com/office/drawing/2014/main" id="{AD177B29-49F3-054C-BB62-C784F65A92AE}"/>
              </a:ext>
            </a:extLst>
          </p:cNvPr>
          <p:cNvSpPr txBox="1"/>
          <p:nvPr/>
        </p:nvSpPr>
        <p:spPr>
          <a:xfrm>
            <a:off x="3988187" y="3726845"/>
            <a:ext cx="2982169" cy="294295"/>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9" name="Picture 18" descr="green checkmark">
            <a:hlinkClick r:id="" action="ppaction://noaction">
              <a:snd r:embed="rId12" name="8.3.2.7 Slide 20 5.wav"/>
            </a:hlinkClick>
            <a:extLst>
              <a:ext uri="{FF2B5EF4-FFF2-40B4-BE49-F238E27FC236}">
                <a16:creationId xmlns:a16="http://schemas.microsoft.com/office/drawing/2014/main" id="{67DE927D-B684-4E4C-B1E7-D9412F7A76A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32350" y="3722302"/>
            <a:ext cx="282522" cy="294294"/>
          </a:xfrm>
          <a:prstGeom prst="rect">
            <a:avLst/>
          </a:prstGeom>
        </p:spPr>
      </p:pic>
      <p:sp>
        <p:nvSpPr>
          <p:cNvPr id="20" name="Action Button: Custom 16">
            <a:hlinkClick r:id="" action="ppaction://noaction" highlightClick="1">
              <a:snd r:embed="rId13" name="8.3.2.7 Slide 20 4b.wav"/>
            </a:hlinkClick>
            <a:extLst>
              <a:ext uri="{FF2B5EF4-FFF2-40B4-BE49-F238E27FC236}">
                <a16:creationId xmlns:a16="http://schemas.microsoft.com/office/drawing/2014/main" id="{25121CCC-82F7-F14F-B30E-8A5AD31BE634}"/>
              </a:ext>
            </a:extLst>
          </p:cNvPr>
          <p:cNvSpPr/>
          <p:nvPr/>
        </p:nvSpPr>
        <p:spPr>
          <a:xfrm>
            <a:off x="3530948" y="4190761"/>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21" name="TextBox 20" descr="text box hiding answer">
            <a:extLst>
              <a:ext uri="{FF2B5EF4-FFF2-40B4-BE49-F238E27FC236}">
                <a16:creationId xmlns:a16="http://schemas.microsoft.com/office/drawing/2014/main" id="{8A557389-FDA2-4840-B39B-C820D944EC9B}"/>
              </a:ext>
            </a:extLst>
          </p:cNvPr>
          <p:cNvSpPr txBox="1"/>
          <p:nvPr/>
        </p:nvSpPr>
        <p:spPr>
          <a:xfrm>
            <a:off x="-833600" y="2684117"/>
            <a:ext cx="50800" cy="45719"/>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22" name="Picture 21" descr="green checkmark">
            <a:hlinkClick r:id="" action="ppaction://noaction">
              <a:snd r:embed="rId14" name="8.3.2.7 Slide 20 4.wav"/>
            </a:hlinkClick>
            <a:extLst>
              <a:ext uri="{FF2B5EF4-FFF2-40B4-BE49-F238E27FC236}">
                <a16:creationId xmlns:a16="http://schemas.microsoft.com/office/drawing/2014/main" id="{5E63036D-0C5D-A948-8471-290BEC4FEA6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78441" y="4232890"/>
            <a:ext cx="282522" cy="294294"/>
          </a:xfrm>
          <a:prstGeom prst="rect">
            <a:avLst/>
          </a:prstGeom>
        </p:spPr>
      </p:pic>
      <p:sp>
        <p:nvSpPr>
          <p:cNvPr id="23" name="Action Button: Custom 16">
            <a:hlinkClick r:id="" action="ppaction://noaction" highlightClick="1">
              <a:snd r:embed="rId15" name="8.3.2.7 Slide 20 6b.wav"/>
            </a:hlinkClick>
            <a:extLst>
              <a:ext uri="{FF2B5EF4-FFF2-40B4-BE49-F238E27FC236}">
                <a16:creationId xmlns:a16="http://schemas.microsoft.com/office/drawing/2014/main" id="{DA5FAA28-0FFE-FD44-82BD-8BEA8CA05A2D}"/>
              </a:ext>
            </a:extLst>
          </p:cNvPr>
          <p:cNvSpPr/>
          <p:nvPr/>
        </p:nvSpPr>
        <p:spPr>
          <a:xfrm>
            <a:off x="3535742" y="4676687"/>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24" name="TextBox 23" descr="text box hiding answer">
            <a:extLst>
              <a:ext uri="{FF2B5EF4-FFF2-40B4-BE49-F238E27FC236}">
                <a16:creationId xmlns:a16="http://schemas.microsoft.com/office/drawing/2014/main" id="{D9C34F78-E03C-B246-8754-6C16168EE34B}"/>
              </a:ext>
            </a:extLst>
          </p:cNvPr>
          <p:cNvSpPr txBox="1"/>
          <p:nvPr/>
        </p:nvSpPr>
        <p:spPr>
          <a:xfrm>
            <a:off x="4031632" y="4725655"/>
            <a:ext cx="1727675" cy="330153"/>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25" name="Picture 24" descr="green checkmark">
            <a:hlinkClick r:id="" action="ppaction://noaction">
              <a:snd r:embed="rId16" name="8.3.2.7 Slide 20 6.wav"/>
            </a:hlinkClick>
            <a:extLst>
              <a:ext uri="{FF2B5EF4-FFF2-40B4-BE49-F238E27FC236}">
                <a16:creationId xmlns:a16="http://schemas.microsoft.com/office/drawing/2014/main" id="{309AB055-15F8-2F45-856E-A6F218E76CF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57628" y="4680871"/>
            <a:ext cx="282522" cy="294294"/>
          </a:xfrm>
          <a:prstGeom prst="rect">
            <a:avLst/>
          </a:prstGeom>
        </p:spPr>
      </p:pic>
      <p:sp>
        <p:nvSpPr>
          <p:cNvPr id="26" name="Action Button: Custom 16">
            <a:hlinkClick r:id="" action="ppaction://noaction" highlightClick="1">
              <a:snd r:embed="rId17" name="8.3.2.7 Slide 20 7b.wav"/>
            </a:hlinkClick>
            <a:extLst>
              <a:ext uri="{FF2B5EF4-FFF2-40B4-BE49-F238E27FC236}">
                <a16:creationId xmlns:a16="http://schemas.microsoft.com/office/drawing/2014/main" id="{B941CF18-9FF3-084E-9E12-F82721CE7509}"/>
              </a:ext>
            </a:extLst>
          </p:cNvPr>
          <p:cNvSpPr/>
          <p:nvPr/>
        </p:nvSpPr>
        <p:spPr>
          <a:xfrm>
            <a:off x="3541142" y="5183054"/>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27" name="TextBox 26" descr="text box hiding answer">
            <a:extLst>
              <a:ext uri="{FF2B5EF4-FFF2-40B4-BE49-F238E27FC236}">
                <a16:creationId xmlns:a16="http://schemas.microsoft.com/office/drawing/2014/main" id="{C8E942A3-2BB8-3943-968A-4DC98A4B04D3}"/>
              </a:ext>
            </a:extLst>
          </p:cNvPr>
          <p:cNvSpPr txBox="1"/>
          <p:nvPr/>
        </p:nvSpPr>
        <p:spPr>
          <a:xfrm>
            <a:off x="4008575" y="5183054"/>
            <a:ext cx="3277814" cy="348282"/>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28" name="Picture 27" descr="green checkmark">
            <a:hlinkClick r:id="" action="ppaction://noaction">
              <a:snd r:embed="rId18" name="8.3.2.7 Slide 20 7.wav"/>
            </a:hlinkClick>
            <a:extLst>
              <a:ext uri="{FF2B5EF4-FFF2-40B4-BE49-F238E27FC236}">
                <a16:creationId xmlns:a16="http://schemas.microsoft.com/office/drawing/2014/main" id="{86E83B85-BDB0-D84C-8AB3-BE6BEEFCF89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53988" y="5226194"/>
            <a:ext cx="282522" cy="294294"/>
          </a:xfrm>
          <a:prstGeom prst="rect">
            <a:avLst/>
          </a:prstGeom>
        </p:spPr>
      </p:pic>
      <p:sp>
        <p:nvSpPr>
          <p:cNvPr id="29" name="Action Button: Custom 16">
            <a:hlinkClick r:id="" action="ppaction://noaction" highlightClick="1">
              <a:snd r:embed="rId19" name="8.3.2.7 Slide 20 8b.wav"/>
            </a:hlinkClick>
            <a:extLst>
              <a:ext uri="{FF2B5EF4-FFF2-40B4-BE49-F238E27FC236}">
                <a16:creationId xmlns:a16="http://schemas.microsoft.com/office/drawing/2014/main" id="{13F9AB66-2DAB-A849-89C4-7AF59987F5A8}"/>
              </a:ext>
            </a:extLst>
          </p:cNvPr>
          <p:cNvSpPr/>
          <p:nvPr/>
        </p:nvSpPr>
        <p:spPr>
          <a:xfrm>
            <a:off x="3530948" y="5670193"/>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30" name="TextBox 29" descr="text box hiding answer">
            <a:extLst>
              <a:ext uri="{FF2B5EF4-FFF2-40B4-BE49-F238E27FC236}">
                <a16:creationId xmlns:a16="http://schemas.microsoft.com/office/drawing/2014/main" id="{60DFB1B5-86A6-BD46-B8BD-33DF71FF21E1}"/>
              </a:ext>
            </a:extLst>
          </p:cNvPr>
          <p:cNvSpPr txBox="1"/>
          <p:nvPr/>
        </p:nvSpPr>
        <p:spPr>
          <a:xfrm>
            <a:off x="3992197" y="5690074"/>
            <a:ext cx="1806984" cy="348282"/>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31" name="Picture 30" descr="green checkmark">
            <a:hlinkClick r:id="" action="ppaction://noaction">
              <a:snd r:embed="rId20" name="8.3.2.7 Slide 20 8.wav"/>
            </a:hlinkClick>
            <a:extLst>
              <a:ext uri="{FF2B5EF4-FFF2-40B4-BE49-F238E27FC236}">
                <a16:creationId xmlns:a16="http://schemas.microsoft.com/office/drawing/2014/main" id="{6648AC49-2E03-094D-97A1-9268DC8B13C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57628" y="5674497"/>
            <a:ext cx="282522" cy="294294"/>
          </a:xfrm>
          <a:prstGeom prst="rect">
            <a:avLst/>
          </a:prstGeom>
        </p:spPr>
      </p:pic>
      <p:pic>
        <p:nvPicPr>
          <p:cNvPr id="32" name="Picture 31">
            <a:extLst>
              <a:ext uri="{FF2B5EF4-FFF2-40B4-BE49-F238E27FC236}">
                <a16:creationId xmlns:a16="http://schemas.microsoft.com/office/drawing/2014/main" id="{EC3A38DE-B562-40E8-8130-C081F62E1EAE}"/>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0064372" y="796307"/>
            <a:ext cx="930420" cy="833017"/>
          </a:xfrm>
          <a:prstGeom prst="rect">
            <a:avLst/>
          </a:prstGeom>
        </p:spPr>
      </p:pic>
      <p:pic>
        <p:nvPicPr>
          <p:cNvPr id="34" name="Picture 33" descr="Shape&#10;&#10;Description automatically generated">
            <a:extLst>
              <a:ext uri="{FF2B5EF4-FFF2-40B4-BE49-F238E27FC236}">
                <a16:creationId xmlns:a16="http://schemas.microsoft.com/office/drawing/2014/main" id="{4DE29F4C-39AD-4751-B351-2C64A91C20C9}"/>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8133809" y="990984"/>
            <a:ext cx="669987" cy="570012"/>
          </a:xfrm>
          <a:prstGeom prst="rect">
            <a:avLst/>
          </a:prstGeom>
        </p:spPr>
      </p:pic>
      <p:graphicFrame>
        <p:nvGraphicFramePr>
          <p:cNvPr id="36" name="Table 36">
            <a:extLst>
              <a:ext uri="{FF2B5EF4-FFF2-40B4-BE49-F238E27FC236}">
                <a16:creationId xmlns:a16="http://schemas.microsoft.com/office/drawing/2014/main" id="{69E9E8BB-9AF4-4ECC-BE39-FBA886102870}"/>
              </a:ext>
            </a:extLst>
          </p:cNvPr>
          <p:cNvGraphicFramePr>
            <a:graphicFrameLocks noGrp="1"/>
          </p:cNvGraphicFramePr>
          <p:nvPr>
            <p:extLst>
              <p:ext uri="{D42A27DB-BD31-4B8C-83A1-F6EECF244321}">
                <p14:modId xmlns:p14="http://schemas.microsoft.com/office/powerpoint/2010/main" val="3073267771"/>
              </p:ext>
            </p:extLst>
          </p:nvPr>
        </p:nvGraphicFramePr>
        <p:xfrm>
          <a:off x="-112216" y="2160493"/>
          <a:ext cx="3581925" cy="3927016"/>
        </p:xfrm>
        <a:graphic>
          <a:graphicData uri="http://schemas.openxmlformats.org/drawingml/2006/table">
            <a:tbl>
              <a:tblPr firstRow="1" bandRow="1">
                <a:tableStyleId>{5940675A-B579-460E-94D1-54222C63F5DA}</a:tableStyleId>
              </a:tblPr>
              <a:tblGrid>
                <a:gridCol w="3090373">
                  <a:extLst>
                    <a:ext uri="{9D8B030D-6E8A-4147-A177-3AD203B41FA5}">
                      <a16:colId xmlns:a16="http://schemas.microsoft.com/office/drawing/2014/main" val="1069001404"/>
                    </a:ext>
                  </a:extLst>
                </a:gridCol>
                <a:gridCol w="491552">
                  <a:extLst>
                    <a:ext uri="{9D8B030D-6E8A-4147-A177-3AD203B41FA5}">
                      <a16:colId xmlns:a16="http://schemas.microsoft.com/office/drawing/2014/main" val="450188616"/>
                    </a:ext>
                  </a:extLst>
                </a:gridCol>
              </a:tblGrid>
              <a:tr h="490877">
                <a:tc>
                  <a:txBody>
                    <a:bodyPr/>
                    <a:lstStyle/>
                    <a:p>
                      <a:pPr algn="r"/>
                      <a:r>
                        <a:rPr lang="en-GB" sz="2000" dirty="0">
                          <a:solidFill>
                            <a:srgbClr val="115076"/>
                          </a:solidFill>
                        </a:rPr>
                        <a:t>Clowns</a:t>
                      </a: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05652746"/>
                  </a:ext>
                </a:extLst>
              </a:tr>
              <a:tr h="490877">
                <a:tc>
                  <a:txBody>
                    <a:bodyPr/>
                    <a:lstStyle/>
                    <a:p>
                      <a:pPr algn="r"/>
                      <a:r>
                        <a:rPr lang="en-GB" sz="2000" dirty="0" err="1">
                          <a:solidFill>
                            <a:srgbClr val="115076"/>
                          </a:solidFill>
                        </a:rPr>
                        <a:t>Mias</a:t>
                      </a:r>
                      <a:r>
                        <a:rPr lang="en-GB" sz="2000" dirty="0">
                          <a:solidFill>
                            <a:srgbClr val="115076"/>
                          </a:solidFill>
                        </a:rPr>
                        <a:t> Mutter</a:t>
                      </a: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88534494"/>
                  </a:ext>
                </a:extLst>
              </a:tr>
              <a:tr h="490877">
                <a:tc>
                  <a:txBody>
                    <a:bodyPr/>
                    <a:lstStyle/>
                    <a:p>
                      <a:pPr algn="r"/>
                      <a:r>
                        <a:rPr lang="en-GB" sz="2000" dirty="0" err="1">
                          <a:solidFill>
                            <a:srgbClr val="115076"/>
                          </a:solidFill>
                        </a:rPr>
                        <a:t>Spinnen</a:t>
                      </a:r>
                      <a:endParaRPr lang="en-GB" sz="2000" dirty="0">
                        <a:solidFill>
                          <a:srgbClr val="115076"/>
                        </a:solidFill>
                      </a:endParaRP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08176153"/>
                  </a:ext>
                </a:extLst>
              </a:tr>
              <a:tr h="490877">
                <a:tc>
                  <a:txBody>
                    <a:bodyPr/>
                    <a:lstStyle/>
                    <a:p>
                      <a:pPr algn="r"/>
                      <a:r>
                        <a:rPr lang="en-GB" sz="2000" dirty="0" err="1">
                          <a:solidFill>
                            <a:srgbClr val="115076"/>
                          </a:solidFill>
                        </a:rPr>
                        <a:t>unsere</a:t>
                      </a:r>
                      <a:r>
                        <a:rPr lang="en-GB" sz="2000" dirty="0">
                          <a:solidFill>
                            <a:srgbClr val="115076"/>
                          </a:solidFill>
                        </a:rPr>
                        <a:t> </a:t>
                      </a:r>
                      <a:r>
                        <a:rPr lang="en-GB" sz="2000" dirty="0" err="1">
                          <a:solidFill>
                            <a:srgbClr val="115076"/>
                          </a:solidFill>
                        </a:rPr>
                        <a:t>Schuldirektorin</a:t>
                      </a:r>
                      <a:endParaRPr lang="en-GB" sz="2000" dirty="0">
                        <a:solidFill>
                          <a:srgbClr val="115076"/>
                        </a:solidFill>
                      </a:endParaRP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90521647"/>
                  </a:ext>
                </a:extLst>
              </a:tr>
              <a:tr h="490877">
                <a:tc>
                  <a:txBody>
                    <a:bodyPr/>
                    <a:lstStyle/>
                    <a:p>
                      <a:pPr algn="r"/>
                      <a:r>
                        <a:rPr lang="en-GB" sz="2000" dirty="0" err="1">
                          <a:solidFill>
                            <a:srgbClr val="115076"/>
                          </a:solidFill>
                        </a:rPr>
                        <a:t>Ratten</a:t>
                      </a:r>
                      <a:endParaRPr lang="en-GB" sz="2000" dirty="0">
                        <a:solidFill>
                          <a:srgbClr val="115076"/>
                        </a:solidFill>
                      </a:endParaRP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4795175"/>
                  </a:ext>
                </a:extLst>
              </a:tr>
              <a:tr h="490877">
                <a:tc>
                  <a:txBody>
                    <a:bodyPr/>
                    <a:lstStyle/>
                    <a:p>
                      <a:pPr algn="r"/>
                      <a:r>
                        <a:rPr lang="en-GB" sz="2000" dirty="0">
                          <a:solidFill>
                            <a:srgbClr val="115076"/>
                          </a:solidFill>
                        </a:rPr>
                        <a:t>der </a:t>
                      </a:r>
                      <a:r>
                        <a:rPr lang="en-GB" sz="2000" dirty="0" err="1">
                          <a:solidFill>
                            <a:srgbClr val="115076"/>
                          </a:solidFill>
                        </a:rPr>
                        <a:t>Zahnarzt</a:t>
                      </a:r>
                      <a:endParaRPr lang="en-GB" sz="2000" dirty="0">
                        <a:solidFill>
                          <a:srgbClr val="115076"/>
                        </a:solidFill>
                      </a:endParaRP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49516920"/>
                  </a:ext>
                </a:extLst>
              </a:tr>
              <a:tr h="490877">
                <a:tc>
                  <a:txBody>
                    <a:bodyPr/>
                    <a:lstStyle/>
                    <a:p>
                      <a:pPr algn="r"/>
                      <a:r>
                        <a:rPr lang="en-GB" sz="2000" dirty="0" err="1">
                          <a:solidFill>
                            <a:srgbClr val="115076"/>
                          </a:solidFill>
                        </a:rPr>
                        <a:t>Schlangen</a:t>
                      </a:r>
                      <a:endParaRPr lang="en-GB" sz="2000" dirty="0">
                        <a:solidFill>
                          <a:srgbClr val="115076"/>
                        </a:solidFill>
                      </a:endParaRP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64446234"/>
                  </a:ext>
                </a:extLst>
              </a:tr>
              <a:tr h="490877">
                <a:tc>
                  <a:txBody>
                    <a:bodyPr/>
                    <a:lstStyle/>
                    <a:p>
                      <a:pPr algn="r"/>
                      <a:r>
                        <a:rPr lang="en-GB" sz="2000" dirty="0">
                          <a:solidFill>
                            <a:srgbClr val="115076"/>
                          </a:solidFill>
                        </a:rPr>
                        <a:t>das Kind</a:t>
                      </a: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55077520"/>
                  </a:ext>
                </a:extLst>
              </a:tr>
            </a:tbl>
          </a:graphicData>
        </a:graphic>
      </p:graphicFrame>
      <p:pic>
        <p:nvPicPr>
          <p:cNvPr id="40" name="Picture 39" descr="Logo&#10;&#10;Description automatically generated">
            <a:extLst>
              <a:ext uri="{FF2B5EF4-FFF2-40B4-BE49-F238E27FC236}">
                <a16:creationId xmlns:a16="http://schemas.microsoft.com/office/drawing/2014/main" id="{F1EF07F8-2228-4056-B3B1-A4966F19F5BE}"/>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3045009" y="2236762"/>
            <a:ext cx="334549" cy="371721"/>
          </a:xfrm>
          <a:prstGeom prst="rect">
            <a:avLst/>
          </a:prstGeom>
        </p:spPr>
      </p:pic>
      <p:pic>
        <p:nvPicPr>
          <p:cNvPr id="33" name="Picture 32">
            <a:extLst>
              <a:ext uri="{FF2B5EF4-FFF2-40B4-BE49-F238E27FC236}">
                <a16:creationId xmlns:a16="http://schemas.microsoft.com/office/drawing/2014/main" id="{42CA03E7-97FB-4225-9896-F0F947433AD2}"/>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3045008" y="2635116"/>
            <a:ext cx="334549" cy="511774"/>
          </a:xfrm>
          <a:prstGeom prst="rect">
            <a:avLst/>
          </a:prstGeom>
        </p:spPr>
      </p:pic>
      <p:pic>
        <p:nvPicPr>
          <p:cNvPr id="2050" name="Picture 2" descr="Spider, Nature, Web, Creepy, Spooky, Scary, Fear">
            <a:extLst>
              <a:ext uri="{FF2B5EF4-FFF2-40B4-BE49-F238E27FC236}">
                <a16:creationId xmlns:a16="http://schemas.microsoft.com/office/drawing/2014/main" id="{AE8E0D76-61E4-4184-B9A6-9CB6E99C079D}"/>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3007682" y="3235150"/>
            <a:ext cx="409200" cy="35191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Rat, Rodent, Line Art, Mouse, Animal, Vintage, Retro">
            <a:extLst>
              <a:ext uri="{FF2B5EF4-FFF2-40B4-BE49-F238E27FC236}">
                <a16:creationId xmlns:a16="http://schemas.microsoft.com/office/drawing/2014/main" id="{1618EA10-0167-498F-A1A6-3ED5D5997A83}"/>
              </a:ext>
            </a:extLst>
          </p:cNvPr>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3006556" y="4249518"/>
            <a:ext cx="463153" cy="29429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Dentistry, Tooth, Dentist, Teeth, Health, Medicine">
            <a:extLst>
              <a:ext uri="{FF2B5EF4-FFF2-40B4-BE49-F238E27FC236}">
                <a16:creationId xmlns:a16="http://schemas.microsoft.com/office/drawing/2014/main" id="{7D1AC197-DFD9-45B9-B837-5531E7011162}"/>
              </a:ext>
            </a:extLst>
          </p:cNvPr>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3149600" y="4697508"/>
            <a:ext cx="229957" cy="37206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Snake, Python, Serpent, Green, Reptile, Wildlife">
            <a:extLst>
              <a:ext uri="{FF2B5EF4-FFF2-40B4-BE49-F238E27FC236}">
                <a16:creationId xmlns:a16="http://schemas.microsoft.com/office/drawing/2014/main" id="{30C7C46D-0386-487B-A1D4-3843B1FA00B6}"/>
              </a:ext>
            </a:extLst>
          </p:cNvPr>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3039989" y="5183054"/>
            <a:ext cx="396000" cy="354186"/>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Baby, Girl, Neutral, Child, Cute, Kid, Infant, Sweet">
            <a:extLst>
              <a:ext uri="{FF2B5EF4-FFF2-40B4-BE49-F238E27FC236}">
                <a16:creationId xmlns:a16="http://schemas.microsoft.com/office/drawing/2014/main" id="{330EDEC0-E534-46FA-BADD-D112B28201B3}"/>
              </a:ext>
            </a:extLst>
          </p:cNvPr>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3045790" y="5661014"/>
            <a:ext cx="303026" cy="354186"/>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Teacher, Silhouette, Black, Isolated, Classroom">
            <a:extLst>
              <a:ext uri="{FF2B5EF4-FFF2-40B4-BE49-F238E27FC236}">
                <a16:creationId xmlns:a16="http://schemas.microsoft.com/office/drawing/2014/main" id="{B35BB343-0D4F-4A76-AE2C-1541C182C35D}"/>
              </a:ext>
            </a:extLst>
          </p:cNvPr>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3045008" y="3654900"/>
            <a:ext cx="401342" cy="469101"/>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Headphones, Microphone, Record, Music, Sound, Audio">
            <a:extLst>
              <a:ext uri="{FF2B5EF4-FFF2-40B4-BE49-F238E27FC236}">
                <a16:creationId xmlns:a16="http://schemas.microsoft.com/office/drawing/2014/main" id="{981EFADA-7EC5-4ABD-9E6B-85E96F0B19DE}"/>
              </a:ext>
            </a:extLst>
          </p:cNvPr>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2663856" y="93239"/>
            <a:ext cx="1044733" cy="1109451"/>
          </a:xfrm>
          <a:prstGeom prst="rect">
            <a:avLst/>
          </a:prstGeom>
          <a:noFill/>
          <a:extLst>
            <a:ext uri="{909E8E84-426E-40DD-AFC4-6F175D3DCCD1}">
              <a14:hiddenFill xmlns:a14="http://schemas.microsoft.com/office/drawing/2010/main">
                <a:solidFill>
                  <a:srgbClr val="FFFFFF"/>
                </a:solidFill>
              </a14:hiddenFill>
            </a:ext>
          </a:extLst>
        </p:spPr>
      </p:pic>
      <p:sp>
        <p:nvSpPr>
          <p:cNvPr id="45" name="TextBox 44" descr="text box hiding answer">
            <a:extLst>
              <a:ext uri="{FF2B5EF4-FFF2-40B4-BE49-F238E27FC236}">
                <a16:creationId xmlns:a16="http://schemas.microsoft.com/office/drawing/2014/main" id="{13AA7F5B-9367-4F6D-9A6D-6BB80E57921A}"/>
              </a:ext>
            </a:extLst>
          </p:cNvPr>
          <p:cNvSpPr txBox="1"/>
          <p:nvPr/>
        </p:nvSpPr>
        <p:spPr>
          <a:xfrm>
            <a:off x="3998784" y="2244375"/>
            <a:ext cx="3277814" cy="308931"/>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6" name="TextBox 45" descr="text box hiding answer">
            <a:extLst>
              <a:ext uri="{FF2B5EF4-FFF2-40B4-BE49-F238E27FC236}">
                <a16:creationId xmlns:a16="http://schemas.microsoft.com/office/drawing/2014/main" id="{940F2C84-12C9-4891-8EB5-8C926326741A}"/>
              </a:ext>
            </a:extLst>
          </p:cNvPr>
          <p:cNvSpPr txBox="1"/>
          <p:nvPr/>
        </p:nvSpPr>
        <p:spPr>
          <a:xfrm>
            <a:off x="4017619" y="4221193"/>
            <a:ext cx="3258575" cy="322620"/>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7" name="TextBox 46">
            <a:extLst>
              <a:ext uri="{FF2B5EF4-FFF2-40B4-BE49-F238E27FC236}">
                <a16:creationId xmlns:a16="http://schemas.microsoft.com/office/drawing/2014/main" id="{25F8A2A8-DE5D-489A-A135-A95D42A55CFF}"/>
              </a:ext>
            </a:extLst>
          </p:cNvPr>
          <p:cNvSpPr txBox="1"/>
          <p:nvPr/>
        </p:nvSpPr>
        <p:spPr>
          <a:xfrm>
            <a:off x="162981" y="1154269"/>
            <a:ext cx="7970828" cy="461665"/>
          </a:xfrm>
          <a:prstGeom prst="rect">
            <a:avLst/>
          </a:prstGeom>
          <a:noFill/>
        </p:spPr>
        <p:txBody>
          <a:bodyPr wrap="square" rtlCol="0">
            <a:spAutoFit/>
          </a:bodyPr>
          <a:lstStyle/>
          <a:p>
            <a:r>
              <a:rPr lang="en-US" sz="2400" dirty="0" err="1">
                <a:solidFill>
                  <a:schemeClr val="accent5">
                    <a:lumMod val="50000"/>
                  </a:schemeClr>
                </a:solidFill>
              </a:rPr>
              <a:t>Hör</a:t>
            </a:r>
            <a:r>
              <a:rPr lang="en-US" sz="2400" dirty="0">
                <a:solidFill>
                  <a:schemeClr val="accent5">
                    <a:lumMod val="50000"/>
                  </a:schemeClr>
                </a:solidFill>
              </a:rPr>
              <a:t> </a:t>
            </a:r>
            <a:r>
              <a:rPr lang="en-US" sz="2400" dirty="0" err="1">
                <a:solidFill>
                  <a:schemeClr val="accent5">
                    <a:lumMod val="50000"/>
                  </a:schemeClr>
                </a:solidFill>
              </a:rPr>
              <a:t>zu</a:t>
            </a:r>
            <a:r>
              <a:rPr lang="en-US" sz="2400" dirty="0">
                <a:solidFill>
                  <a:schemeClr val="accent5">
                    <a:lumMod val="50000"/>
                  </a:schemeClr>
                </a:solidFill>
              </a:rPr>
              <a:t>. </a:t>
            </a:r>
            <a:r>
              <a:rPr lang="en-US" sz="2400" dirty="0" err="1">
                <a:solidFill>
                  <a:schemeClr val="accent5">
                    <a:lumMod val="50000"/>
                  </a:schemeClr>
                </a:solidFill>
              </a:rPr>
              <a:t>Schreib</a:t>
            </a:r>
            <a:r>
              <a:rPr lang="en-US" sz="2400" dirty="0">
                <a:solidFill>
                  <a:schemeClr val="accent5">
                    <a:lumMod val="50000"/>
                  </a:schemeClr>
                </a:solidFill>
              </a:rPr>
              <a:t> 1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lang="en-US" sz="2400" dirty="0">
                <a:solidFill>
                  <a:schemeClr val="accent5">
                    <a:lumMod val="50000"/>
                  </a:schemeClr>
                </a:solidFill>
              </a:rPr>
              <a:t> 8 und </a:t>
            </a:r>
            <a:r>
              <a:rPr lang="en-US" sz="2400" b="1" i="1" dirty="0">
                <a:solidFill>
                  <a:schemeClr val="accent5">
                    <a:lumMod val="50000"/>
                  </a:schemeClr>
                </a:solidFill>
              </a:rPr>
              <a:t>mag</a:t>
            </a:r>
            <a:r>
              <a:rPr lang="en-US" sz="2400" dirty="0">
                <a:solidFill>
                  <a:schemeClr val="accent5">
                    <a:lumMod val="50000"/>
                  </a:schemeClr>
                </a:solidFill>
              </a:rPr>
              <a:t> </a:t>
            </a:r>
            <a:r>
              <a:rPr lang="en-US" sz="2400" dirty="0" err="1">
                <a:solidFill>
                  <a:schemeClr val="accent5">
                    <a:lumMod val="50000"/>
                  </a:schemeClr>
                </a:solidFill>
              </a:rPr>
              <a:t>oder</a:t>
            </a:r>
            <a:r>
              <a:rPr lang="en-US" sz="2400" dirty="0">
                <a:solidFill>
                  <a:schemeClr val="accent5">
                    <a:lumMod val="50000"/>
                  </a:schemeClr>
                </a:solidFill>
              </a:rPr>
              <a:t> </a:t>
            </a:r>
            <a:r>
              <a:rPr lang="en-US" sz="2400" b="1" i="1" dirty="0" err="1">
                <a:solidFill>
                  <a:schemeClr val="accent5">
                    <a:lumMod val="50000"/>
                  </a:schemeClr>
                </a:solidFill>
              </a:rPr>
              <a:t>habe</a:t>
            </a:r>
            <a:r>
              <a:rPr lang="en-US" sz="2400" b="1" dirty="0">
                <a:solidFill>
                  <a:schemeClr val="accent5">
                    <a:lumMod val="50000"/>
                  </a:schemeClr>
                </a:solidFill>
              </a:rPr>
              <a:t> </a:t>
            </a:r>
            <a:r>
              <a:rPr lang="en-US" sz="2400" b="1" i="1" dirty="0">
                <a:solidFill>
                  <a:schemeClr val="accent5">
                    <a:lumMod val="50000"/>
                  </a:schemeClr>
                </a:solidFill>
              </a:rPr>
              <a:t>Angst </a:t>
            </a:r>
            <a:r>
              <a:rPr lang="en-US" sz="2400" b="1" i="1" dirty="0" err="1">
                <a:solidFill>
                  <a:schemeClr val="accent5">
                    <a:lumMod val="50000"/>
                  </a:schemeClr>
                </a:solidFill>
              </a:rPr>
              <a:t>vor</a:t>
            </a:r>
            <a:r>
              <a:rPr lang="en-US" sz="2400" dirty="0">
                <a:solidFill>
                  <a:schemeClr val="accent5">
                    <a:lumMod val="50000"/>
                  </a:schemeClr>
                </a:solidFill>
              </a:rPr>
              <a:t>. </a:t>
            </a:r>
          </a:p>
        </p:txBody>
      </p:sp>
    </p:spTree>
    <p:extLst>
      <p:ext uri="{BB962C8B-B14F-4D97-AF65-F5344CB8AC3E}">
        <p14:creationId xmlns:p14="http://schemas.microsoft.com/office/powerpoint/2010/main" val="3046319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4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46"/>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24"/>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27"/>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P spid="18" grpId="0" animBg="1"/>
      <p:bldP spid="24" grpId="0" animBg="1"/>
      <p:bldP spid="27" grpId="0" animBg="1"/>
      <p:bldP spid="30" grpId="0" animBg="1"/>
      <p:bldP spid="45" grpId="0" animBg="1"/>
      <p:bldP spid="4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6" name="Speech Bubble: Rectangle with Corners Rounded 55">
            <a:extLst>
              <a:ext uri="{FF2B5EF4-FFF2-40B4-BE49-F238E27FC236}">
                <a16:creationId xmlns:a16="http://schemas.microsoft.com/office/drawing/2014/main" id="{F863554D-00E3-4000-9A5F-29AF84048738}"/>
              </a:ext>
            </a:extLst>
          </p:cNvPr>
          <p:cNvSpPr/>
          <p:nvPr/>
        </p:nvSpPr>
        <p:spPr>
          <a:xfrm>
            <a:off x="104310" y="5037397"/>
            <a:ext cx="5751144" cy="1263235"/>
          </a:xfrm>
          <a:prstGeom prst="wedgeRoundRectCallout">
            <a:avLst>
              <a:gd name="adj1" fmla="val -49402"/>
              <a:gd name="adj2" fmla="val 37498"/>
              <a:gd name="adj3" fmla="val 16667"/>
            </a:avLst>
          </a:prstGeom>
          <a:solidFill>
            <a:srgbClr val="115076"/>
          </a:solidFill>
          <a:ln>
            <a:solidFill>
              <a:srgbClr val="DAA52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err="1">
                <a:solidFill>
                  <a:schemeClr val="bg1"/>
                </a:solidFill>
              </a:rPr>
              <a:t>allerdings</a:t>
            </a:r>
            <a:r>
              <a:rPr lang="en-GB" sz="2000" dirty="0">
                <a:solidFill>
                  <a:schemeClr val="bg1"/>
                </a:solidFill>
              </a:rPr>
              <a:t> – though </a:t>
            </a:r>
            <a:br>
              <a:rPr lang="en-GB" sz="2000" dirty="0">
                <a:solidFill>
                  <a:schemeClr val="bg1"/>
                </a:solidFill>
              </a:rPr>
            </a:br>
            <a:r>
              <a:rPr lang="en-GB" sz="2000" dirty="0">
                <a:solidFill>
                  <a:schemeClr val="bg1"/>
                </a:solidFill>
              </a:rPr>
              <a:t>der </a:t>
            </a:r>
            <a:r>
              <a:rPr lang="en-GB" sz="2000" dirty="0" err="1">
                <a:solidFill>
                  <a:schemeClr val="bg1"/>
                </a:solidFill>
              </a:rPr>
              <a:t>Schwanz</a:t>
            </a:r>
            <a:r>
              <a:rPr lang="en-GB" sz="2000" dirty="0">
                <a:solidFill>
                  <a:schemeClr val="bg1"/>
                </a:solidFill>
              </a:rPr>
              <a:t> – tail</a:t>
            </a:r>
            <a:br>
              <a:rPr lang="en-GB" sz="2000" dirty="0">
                <a:solidFill>
                  <a:schemeClr val="bg1"/>
                </a:solidFill>
              </a:rPr>
            </a:br>
            <a:r>
              <a:rPr lang="en-GB" sz="2000" dirty="0">
                <a:solidFill>
                  <a:schemeClr val="bg1"/>
                </a:solidFill>
              </a:rPr>
              <a:t>die Post – mail </a:t>
            </a:r>
          </a:p>
          <a:p>
            <a:r>
              <a:rPr lang="en-GB" sz="2000" dirty="0">
                <a:solidFill>
                  <a:schemeClr val="bg1"/>
                </a:solidFill>
              </a:rPr>
              <a:t>das </a:t>
            </a:r>
            <a:r>
              <a:rPr lang="en-GB" sz="2000" dirty="0" err="1">
                <a:solidFill>
                  <a:schemeClr val="bg1"/>
                </a:solidFill>
              </a:rPr>
              <a:t>Meerschweinchen</a:t>
            </a:r>
            <a:r>
              <a:rPr lang="en-GB" sz="2000" dirty="0">
                <a:solidFill>
                  <a:schemeClr val="bg1"/>
                </a:solidFill>
              </a:rPr>
              <a:t> – guinea pig </a:t>
            </a:r>
          </a:p>
        </p:txBody>
      </p:sp>
      <p:sp>
        <p:nvSpPr>
          <p:cNvPr id="2" name="Rectangle 1">
            <a:extLst>
              <a:ext uri="{FF2B5EF4-FFF2-40B4-BE49-F238E27FC236}">
                <a16:creationId xmlns:a16="http://schemas.microsoft.com/office/drawing/2014/main" id="{DABC2DAA-AA67-499C-BACD-96E4016E9821}"/>
              </a:ext>
            </a:extLst>
          </p:cNvPr>
          <p:cNvSpPr/>
          <p:nvPr/>
        </p:nvSpPr>
        <p:spPr>
          <a:xfrm>
            <a:off x="3043283" y="1041394"/>
            <a:ext cx="8383533" cy="2352276"/>
          </a:xfrm>
          <a:prstGeom prst="rect">
            <a:avLst/>
          </a:prstGeom>
          <a:solidFill>
            <a:srgbClr val="E3EA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17511"/>
            <a:ext cx="5277668" cy="869950"/>
          </a:xfrm>
          <a:prstGeom prst="rect">
            <a:avLst/>
          </a:prstGeom>
        </p:spPr>
      </p:pic>
      <p:sp>
        <p:nvSpPr>
          <p:cNvPr id="4" name="Title 3"/>
          <p:cNvSpPr>
            <a:spLocks noGrp="1"/>
          </p:cNvSpPr>
          <p:nvPr>
            <p:ph type="title"/>
          </p:nvPr>
        </p:nvSpPr>
        <p:spPr>
          <a:xfrm>
            <a:off x="50924" y="123487"/>
            <a:ext cx="4990308" cy="707849"/>
          </a:xfrm>
        </p:spPr>
        <p:txBody>
          <a:bodyPr>
            <a:normAutofit fontScale="90000"/>
          </a:bodyPr>
          <a:lstStyle/>
          <a:p>
            <a:r>
              <a:rPr lang="en-GB" sz="3600" b="1" dirty="0" err="1">
                <a:solidFill>
                  <a:schemeClr val="bg1"/>
                </a:solidFill>
              </a:rPr>
              <a:t>Meine</a:t>
            </a:r>
            <a:r>
              <a:rPr lang="en-GB" sz="3600" b="1" dirty="0">
                <a:solidFill>
                  <a:schemeClr val="bg1"/>
                </a:solidFill>
              </a:rPr>
              <a:t> </a:t>
            </a:r>
            <a:r>
              <a:rPr lang="en-GB" sz="3600" b="1" dirty="0" err="1">
                <a:solidFill>
                  <a:schemeClr val="bg1"/>
                </a:solidFill>
              </a:rPr>
              <a:t>Nachbarin</a:t>
            </a:r>
            <a:r>
              <a:rPr lang="en-GB" sz="3600" b="1" dirty="0">
                <a:solidFill>
                  <a:schemeClr val="bg1"/>
                </a:solidFill>
              </a:rPr>
              <a:t> [1/2]</a:t>
            </a:r>
          </a:p>
        </p:txBody>
      </p:sp>
      <p:graphicFrame>
        <p:nvGraphicFramePr>
          <p:cNvPr id="9" name="Table 6">
            <a:extLst>
              <a:ext uri="{FF2B5EF4-FFF2-40B4-BE49-F238E27FC236}">
                <a16:creationId xmlns:a16="http://schemas.microsoft.com/office/drawing/2014/main" id="{119EE3C6-FF1F-4607-AC74-15BCFBEC946A}"/>
              </a:ext>
            </a:extLst>
          </p:cNvPr>
          <p:cNvGraphicFramePr>
            <a:graphicFrameLocks noGrp="1"/>
          </p:cNvGraphicFramePr>
          <p:nvPr>
            <p:extLst>
              <p:ext uri="{D42A27DB-BD31-4B8C-83A1-F6EECF244321}">
                <p14:modId xmlns:p14="http://schemas.microsoft.com/office/powerpoint/2010/main" val="468272063"/>
              </p:ext>
            </p:extLst>
          </p:nvPr>
        </p:nvGraphicFramePr>
        <p:xfrm>
          <a:off x="2715799" y="3509574"/>
          <a:ext cx="9272999" cy="2485335"/>
        </p:xfrm>
        <a:graphic>
          <a:graphicData uri="http://schemas.openxmlformats.org/drawingml/2006/table">
            <a:tbl>
              <a:tblPr firstRow="1" bandRow="1">
                <a:tableStyleId>{00A15C55-8517-42AA-B614-E9B94910E393}</a:tableStyleId>
              </a:tblPr>
              <a:tblGrid>
                <a:gridCol w="525379">
                  <a:extLst>
                    <a:ext uri="{9D8B030D-6E8A-4147-A177-3AD203B41FA5}">
                      <a16:colId xmlns:a16="http://schemas.microsoft.com/office/drawing/2014/main" val="2607353726"/>
                    </a:ext>
                  </a:extLst>
                </a:gridCol>
                <a:gridCol w="3702482">
                  <a:extLst>
                    <a:ext uri="{9D8B030D-6E8A-4147-A177-3AD203B41FA5}">
                      <a16:colId xmlns:a16="http://schemas.microsoft.com/office/drawing/2014/main" val="1600817978"/>
                    </a:ext>
                  </a:extLst>
                </a:gridCol>
                <a:gridCol w="2522569">
                  <a:extLst>
                    <a:ext uri="{9D8B030D-6E8A-4147-A177-3AD203B41FA5}">
                      <a16:colId xmlns:a16="http://schemas.microsoft.com/office/drawing/2014/main" val="4128092149"/>
                    </a:ext>
                  </a:extLst>
                </a:gridCol>
                <a:gridCol w="2522569">
                  <a:extLst>
                    <a:ext uri="{9D8B030D-6E8A-4147-A177-3AD203B41FA5}">
                      <a16:colId xmlns:a16="http://schemas.microsoft.com/office/drawing/2014/main" val="2609792770"/>
                    </a:ext>
                  </a:extLst>
                </a:gridCol>
              </a:tblGrid>
              <a:tr h="497067">
                <a:tc>
                  <a:txBody>
                    <a:bodyPr/>
                    <a:lstStyle/>
                    <a:p>
                      <a:endParaRPr lang="en-GB" dirty="0"/>
                    </a:p>
                  </a:txBody>
                  <a:tcPr>
                    <a:noFill/>
                  </a:tcPr>
                </a:tc>
                <a:tc>
                  <a:txBody>
                    <a:bodyPr/>
                    <a:lstStyle/>
                    <a:p>
                      <a:endParaRPr lang="en-GB" dirty="0"/>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u="none" strike="noStrike" kern="1200" cap="none" spc="0" normalizeH="0" baseline="0" noProof="0" dirty="0" err="1">
                          <a:ln>
                            <a:noFill/>
                          </a:ln>
                          <a:effectLst/>
                          <a:uLnTx/>
                          <a:uFillTx/>
                        </a:rPr>
                        <a:t>Antwort</a:t>
                      </a:r>
                      <a:r>
                        <a:rPr kumimoji="0" lang="en-GB" sz="2000" u="none" strike="noStrike" kern="1200" cap="none" spc="0" normalizeH="0" baseline="0" noProof="0" dirty="0">
                          <a:ln>
                            <a:noFill/>
                          </a:ln>
                          <a:effectLst/>
                          <a:uLnTx/>
                          <a:uFillTx/>
                        </a:rPr>
                        <a:t> 1</a:t>
                      </a:r>
                      <a:endParaRPr lang="en-GB" sz="2000" b="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t>Antwort</a:t>
                      </a:r>
                      <a:r>
                        <a:rPr lang="en-GB" sz="2000" dirty="0"/>
                        <a:t> 2</a:t>
                      </a:r>
                      <a:endParaRPr lang="en-GB" sz="2000" b="0" dirty="0"/>
                    </a:p>
                  </a:txBody>
                  <a:tcP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tc>
                <a:tc>
                  <a:txBody>
                    <a:bodyPr/>
                    <a:lstStyle/>
                    <a:p>
                      <a:r>
                        <a:rPr lang="de-DE" sz="2000" kern="1200" dirty="0">
                          <a:solidFill>
                            <a:srgbClr val="115076"/>
                          </a:solidFill>
                          <a:effectLst/>
                          <a:latin typeface="+mn-lt"/>
                          <a:ea typeface="+mn-ea"/>
                          <a:cs typeface="+mn-cs"/>
                        </a:rPr>
                        <a:t>Sie hat Angst vor ihm. </a:t>
                      </a:r>
                      <a:endParaRPr lang="en-GB" sz="2000" dirty="0">
                        <a:solidFill>
                          <a:srgbClr val="115076"/>
                        </a:solidFill>
                      </a:endParaRPr>
                    </a:p>
                  </a:txBody>
                  <a:tcPr anchor="ctr"/>
                </a:tc>
                <a:tc>
                  <a:txBody>
                    <a:bodyPr/>
                    <a:lstStyle/>
                    <a:p>
                      <a:pPr algn="ctr"/>
                      <a:r>
                        <a:rPr lang="en-US" sz="2000" dirty="0">
                          <a:solidFill>
                            <a:schemeClr val="accent1">
                              <a:lumMod val="50000"/>
                            </a:schemeClr>
                          </a:solidFill>
                        </a:rPr>
                        <a:t>Hund</a:t>
                      </a:r>
                      <a:endParaRPr lang="en-GB" sz="2000" dirty="0">
                        <a:solidFill>
                          <a:schemeClr val="accent1">
                            <a:lumMod val="50000"/>
                          </a:schemeClr>
                        </a:solidFill>
                      </a:endParaRPr>
                    </a:p>
                  </a:txBody>
                  <a:tcPr/>
                </a:tc>
                <a:tc>
                  <a:txBody>
                    <a:bodyPr/>
                    <a:lstStyle/>
                    <a:p>
                      <a:pPr algn="ctr"/>
                      <a:r>
                        <a:rPr lang="en-US" sz="2000" dirty="0" err="1">
                          <a:solidFill>
                            <a:schemeClr val="accent1">
                              <a:lumMod val="50000"/>
                            </a:schemeClr>
                          </a:solidFill>
                        </a:rPr>
                        <a:t>Katze</a:t>
                      </a:r>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rgbClr val="115076"/>
                          </a:solidFill>
                        </a:rPr>
                        <a:t>Sie </a:t>
                      </a:r>
                      <a:r>
                        <a:rPr lang="en-GB" sz="2000" dirty="0" err="1">
                          <a:solidFill>
                            <a:srgbClr val="115076"/>
                          </a:solidFill>
                        </a:rPr>
                        <a:t>liebt</a:t>
                      </a:r>
                      <a:r>
                        <a:rPr lang="en-GB" sz="2000" dirty="0">
                          <a:solidFill>
                            <a:srgbClr val="115076"/>
                          </a:solidFill>
                        </a:rPr>
                        <a:t> </a:t>
                      </a:r>
                      <a:r>
                        <a:rPr lang="en-GB" sz="2000" dirty="0" err="1">
                          <a:solidFill>
                            <a:srgbClr val="115076"/>
                          </a:solidFill>
                        </a:rPr>
                        <a:t>sie</a:t>
                      </a:r>
                      <a:r>
                        <a:rPr lang="en-GB" sz="2000" dirty="0">
                          <a:solidFill>
                            <a:srgbClr val="115076"/>
                          </a:solidFill>
                        </a:rPr>
                        <a:t>.</a:t>
                      </a:r>
                    </a:p>
                  </a:txBody>
                  <a:tcPr anchor="ctr"/>
                </a:tc>
                <a:tc>
                  <a:txBody>
                    <a:bodyPr/>
                    <a:lstStyle/>
                    <a:p>
                      <a:pPr algn="ctr"/>
                      <a:r>
                        <a:rPr lang="en-US" sz="2000" dirty="0" err="1">
                          <a:solidFill>
                            <a:schemeClr val="accent1">
                              <a:lumMod val="50000"/>
                            </a:schemeClr>
                          </a:solidFill>
                        </a:rPr>
                        <a:t>Nase</a:t>
                      </a:r>
                      <a:endParaRPr lang="en-GB" sz="2000" dirty="0">
                        <a:solidFill>
                          <a:schemeClr val="accent1">
                            <a:lumMod val="50000"/>
                          </a:schemeClr>
                        </a:solidFill>
                      </a:endParaRPr>
                    </a:p>
                  </a:txBody>
                  <a:tcPr/>
                </a:tc>
                <a:tc>
                  <a:txBody>
                    <a:bodyPr/>
                    <a:lstStyle/>
                    <a:p>
                      <a:pPr algn="ctr"/>
                      <a:r>
                        <a:rPr lang="en-US" sz="2000" dirty="0" err="1">
                          <a:solidFill>
                            <a:schemeClr val="accent1">
                              <a:lumMod val="50000"/>
                            </a:schemeClr>
                          </a:solidFill>
                        </a:rPr>
                        <a:t>Ohr</a:t>
                      </a:r>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tc>
                <a:tc>
                  <a:txBody>
                    <a:bodyPr/>
                    <a:lstStyle/>
                    <a:p>
                      <a:r>
                        <a:rPr lang="en-US" sz="2000" dirty="0">
                          <a:solidFill>
                            <a:srgbClr val="115076"/>
                          </a:solidFill>
                        </a:rPr>
                        <a:t>S</a:t>
                      </a:r>
                      <a:r>
                        <a:rPr lang="en-GB" sz="2000" dirty="0" err="1">
                          <a:solidFill>
                            <a:srgbClr val="115076"/>
                          </a:solidFill>
                        </a:rPr>
                        <a:t>ie</a:t>
                      </a:r>
                      <a:r>
                        <a:rPr lang="en-GB" sz="2000" dirty="0">
                          <a:solidFill>
                            <a:srgbClr val="115076"/>
                          </a:solidFill>
                        </a:rPr>
                        <a:t> </a:t>
                      </a:r>
                      <a:r>
                        <a:rPr lang="en-GB" sz="2000" dirty="0" err="1">
                          <a:solidFill>
                            <a:srgbClr val="115076"/>
                          </a:solidFill>
                        </a:rPr>
                        <a:t>liebt</a:t>
                      </a:r>
                      <a:r>
                        <a:rPr lang="en-GB" sz="2000" dirty="0">
                          <a:solidFill>
                            <a:srgbClr val="115076"/>
                          </a:solidFill>
                        </a:rPr>
                        <a:t> es.</a:t>
                      </a:r>
                    </a:p>
                  </a:txBody>
                  <a:tcPr anchor="ctr"/>
                </a:tc>
                <a:tc>
                  <a:txBody>
                    <a:bodyPr/>
                    <a:lstStyle/>
                    <a:p>
                      <a:pPr algn="ctr"/>
                      <a:r>
                        <a:rPr lang="en-US" sz="2000" dirty="0" err="1">
                          <a:solidFill>
                            <a:schemeClr val="accent1">
                              <a:lumMod val="50000"/>
                            </a:schemeClr>
                          </a:solidFill>
                        </a:rPr>
                        <a:t>Ohr</a:t>
                      </a:r>
                      <a:endParaRPr lang="en-GB" sz="2000" dirty="0">
                        <a:solidFill>
                          <a:schemeClr val="accent1">
                            <a:lumMod val="50000"/>
                          </a:schemeClr>
                        </a:solidFill>
                      </a:endParaRPr>
                    </a:p>
                  </a:txBody>
                  <a:tcPr/>
                </a:tc>
                <a:tc>
                  <a:txBody>
                    <a:bodyPr/>
                    <a:lstStyle/>
                    <a:p>
                      <a:pPr algn="ctr"/>
                      <a:r>
                        <a:rPr lang="en-US" sz="2000" dirty="0" err="1">
                          <a:solidFill>
                            <a:schemeClr val="accent1">
                              <a:lumMod val="50000"/>
                            </a:schemeClr>
                          </a:solidFill>
                        </a:rPr>
                        <a:t>Schwanz</a:t>
                      </a:r>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497067">
                <a:tc>
                  <a:txBody>
                    <a:bodyPr/>
                    <a:lstStyle/>
                    <a:p>
                      <a:pPr algn="ctr"/>
                      <a:endParaRPr lang="en-GB" sz="2000" dirty="0">
                        <a:solidFill>
                          <a:schemeClr val="accent1">
                            <a:lumMod val="50000"/>
                          </a:schemeClr>
                        </a:solidFill>
                      </a:endParaRPr>
                    </a:p>
                  </a:txBody>
                  <a:tcPr/>
                </a:tc>
                <a:tc>
                  <a:txBody>
                    <a:bodyPr/>
                    <a:lstStyle/>
                    <a:p>
                      <a:r>
                        <a:rPr lang="en-US" sz="2000" dirty="0">
                          <a:solidFill>
                            <a:srgbClr val="115076"/>
                          </a:solidFill>
                        </a:rPr>
                        <a:t>S</a:t>
                      </a:r>
                      <a:r>
                        <a:rPr lang="en-GB" sz="2000" dirty="0" err="1">
                          <a:solidFill>
                            <a:srgbClr val="115076"/>
                          </a:solidFill>
                        </a:rPr>
                        <a:t>ie</a:t>
                      </a:r>
                      <a:r>
                        <a:rPr lang="en-GB" sz="2000" dirty="0">
                          <a:solidFill>
                            <a:srgbClr val="115076"/>
                          </a:solidFill>
                        </a:rPr>
                        <a:t> hat Angst </a:t>
                      </a:r>
                      <a:r>
                        <a:rPr lang="en-GB" sz="2000" dirty="0" err="1">
                          <a:solidFill>
                            <a:srgbClr val="115076"/>
                          </a:solidFill>
                        </a:rPr>
                        <a:t>vor</a:t>
                      </a:r>
                      <a:r>
                        <a:rPr lang="en-GB" sz="2000" dirty="0">
                          <a:solidFill>
                            <a:srgbClr val="115076"/>
                          </a:solidFill>
                        </a:rPr>
                        <a:t> </a:t>
                      </a:r>
                      <a:r>
                        <a:rPr lang="en-GB" sz="2000" dirty="0" err="1">
                          <a:solidFill>
                            <a:srgbClr val="115076"/>
                          </a:solidFill>
                        </a:rPr>
                        <a:t>ihr</a:t>
                      </a:r>
                      <a:r>
                        <a:rPr lang="en-GB" sz="2000" dirty="0">
                          <a:solidFill>
                            <a:srgbClr val="115076"/>
                          </a:solidFill>
                        </a:rPr>
                        <a:t>.</a:t>
                      </a:r>
                    </a:p>
                  </a:txBody>
                  <a:tcPr anchor="ctr"/>
                </a:tc>
                <a:tc>
                  <a:txBody>
                    <a:bodyPr/>
                    <a:lstStyle/>
                    <a:p>
                      <a:pPr algn="ctr"/>
                      <a:r>
                        <a:rPr lang="en-US" sz="2000" dirty="0" err="1">
                          <a:solidFill>
                            <a:schemeClr val="accent1">
                              <a:lumMod val="50000"/>
                            </a:schemeClr>
                          </a:solidFill>
                        </a:rPr>
                        <a:t>Meerschweinchen</a:t>
                      </a:r>
                      <a:endParaRPr lang="en-GB" sz="2000" dirty="0">
                        <a:solidFill>
                          <a:schemeClr val="accent1">
                            <a:lumMod val="50000"/>
                          </a:schemeClr>
                        </a:solidFill>
                      </a:endParaRPr>
                    </a:p>
                  </a:txBody>
                  <a:tcPr/>
                </a:tc>
                <a:tc>
                  <a:txBody>
                    <a:bodyPr/>
                    <a:lstStyle/>
                    <a:p>
                      <a:pPr algn="ctr"/>
                      <a:r>
                        <a:rPr lang="en-US" sz="2000" dirty="0">
                          <a:solidFill>
                            <a:schemeClr val="accent1">
                              <a:lumMod val="50000"/>
                            </a:schemeClr>
                          </a:solidFill>
                        </a:rPr>
                        <a:t>Maus</a:t>
                      </a:r>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bl>
          </a:graphicData>
        </a:graphic>
      </p:graphicFrame>
      <p:sp>
        <p:nvSpPr>
          <p:cNvPr id="10" name="Rounded Rectangle 11">
            <a:extLst>
              <a:ext uri="{FF2B5EF4-FFF2-40B4-BE49-F238E27FC236}">
                <a16:creationId xmlns:a16="http://schemas.microsoft.com/office/drawing/2014/main" id="{2B32B6E4-9556-4F43-AC3D-1EC909A58157}"/>
              </a:ext>
            </a:extLst>
          </p:cNvPr>
          <p:cNvSpPr/>
          <p:nvPr/>
        </p:nvSpPr>
        <p:spPr>
          <a:xfrm>
            <a:off x="10969437" y="189339"/>
            <a:ext cx="1019361" cy="319947"/>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1" name="Rectangle 10">
            <a:extLst>
              <a:ext uri="{FF2B5EF4-FFF2-40B4-BE49-F238E27FC236}">
                <a16:creationId xmlns:a16="http://schemas.microsoft.com/office/drawing/2014/main" id="{37127860-F347-4F34-A8CD-8F833C3BCDAA}"/>
              </a:ext>
            </a:extLst>
          </p:cNvPr>
          <p:cNvSpPr/>
          <p:nvPr/>
        </p:nvSpPr>
        <p:spPr>
          <a:xfrm>
            <a:off x="2797146" y="4070815"/>
            <a:ext cx="376799" cy="400110"/>
          </a:xfrm>
          <a:prstGeom prst="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115076"/>
                </a:solidFill>
              </a:rPr>
              <a:t>1</a:t>
            </a:r>
          </a:p>
        </p:txBody>
      </p:sp>
      <p:sp>
        <p:nvSpPr>
          <p:cNvPr id="12" name="Rectangle 11">
            <a:extLst>
              <a:ext uri="{FF2B5EF4-FFF2-40B4-BE49-F238E27FC236}">
                <a16:creationId xmlns:a16="http://schemas.microsoft.com/office/drawing/2014/main" id="{CD9B4C91-C593-4F42-8EE1-BA65D7268FD4}"/>
              </a:ext>
            </a:extLst>
          </p:cNvPr>
          <p:cNvSpPr/>
          <p:nvPr/>
        </p:nvSpPr>
        <p:spPr>
          <a:xfrm>
            <a:off x="2794710" y="4543740"/>
            <a:ext cx="376799" cy="400110"/>
          </a:xfrm>
          <a:prstGeom prst="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115076"/>
                </a:solidFill>
              </a:rPr>
              <a:t>2</a:t>
            </a:r>
          </a:p>
        </p:txBody>
      </p:sp>
      <p:sp>
        <p:nvSpPr>
          <p:cNvPr id="13" name="Rectangle 12">
            <a:extLst>
              <a:ext uri="{FF2B5EF4-FFF2-40B4-BE49-F238E27FC236}">
                <a16:creationId xmlns:a16="http://schemas.microsoft.com/office/drawing/2014/main" id="{1B163C02-365A-485B-A426-8FE50C8DF7AD}"/>
              </a:ext>
            </a:extLst>
          </p:cNvPr>
          <p:cNvSpPr/>
          <p:nvPr/>
        </p:nvSpPr>
        <p:spPr>
          <a:xfrm>
            <a:off x="2794710" y="5046998"/>
            <a:ext cx="376799" cy="400110"/>
          </a:xfrm>
          <a:prstGeom prst="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115076"/>
                </a:solidFill>
              </a:rPr>
              <a:t>3</a:t>
            </a:r>
          </a:p>
        </p:txBody>
      </p:sp>
      <p:sp>
        <p:nvSpPr>
          <p:cNvPr id="14" name="Rectangle 13">
            <a:extLst>
              <a:ext uri="{FF2B5EF4-FFF2-40B4-BE49-F238E27FC236}">
                <a16:creationId xmlns:a16="http://schemas.microsoft.com/office/drawing/2014/main" id="{7F19627D-9D81-4169-B8B8-339D43393430}"/>
              </a:ext>
            </a:extLst>
          </p:cNvPr>
          <p:cNvSpPr/>
          <p:nvPr/>
        </p:nvSpPr>
        <p:spPr>
          <a:xfrm>
            <a:off x="2791482" y="5572076"/>
            <a:ext cx="376799" cy="400110"/>
          </a:xfrm>
          <a:prstGeom prst="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115076"/>
                </a:solidFill>
              </a:rPr>
              <a:t>4</a:t>
            </a:r>
          </a:p>
        </p:txBody>
      </p:sp>
      <p:sp>
        <p:nvSpPr>
          <p:cNvPr id="19" name="TextBox 18">
            <a:extLst>
              <a:ext uri="{FF2B5EF4-FFF2-40B4-BE49-F238E27FC236}">
                <a16:creationId xmlns:a16="http://schemas.microsoft.com/office/drawing/2014/main" id="{45B8D8C9-3019-4018-9B4A-C644F77B9BD9}"/>
              </a:ext>
            </a:extLst>
          </p:cNvPr>
          <p:cNvSpPr txBox="1"/>
          <p:nvPr/>
        </p:nvSpPr>
        <p:spPr>
          <a:xfrm>
            <a:off x="5249181" y="68843"/>
            <a:ext cx="556389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Schreib</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1 – 8. </a:t>
            </a:r>
            <a:b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Wähle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richtige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Antwort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aus.</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1" name="TextBox 20" descr="text box hiding answer">
            <a:extLst>
              <a:ext uri="{FF2B5EF4-FFF2-40B4-BE49-F238E27FC236}">
                <a16:creationId xmlns:a16="http://schemas.microsoft.com/office/drawing/2014/main" id="{3CF7C6F4-61D6-4C2C-BB41-0325D80C0A30}"/>
              </a:ext>
            </a:extLst>
          </p:cNvPr>
          <p:cNvSpPr txBox="1"/>
          <p:nvPr/>
        </p:nvSpPr>
        <p:spPr>
          <a:xfrm>
            <a:off x="3255292" y="4098789"/>
            <a:ext cx="2727811" cy="308931"/>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2" name="TextBox 21" descr="text box hiding answer">
            <a:extLst>
              <a:ext uri="{FF2B5EF4-FFF2-40B4-BE49-F238E27FC236}">
                <a16:creationId xmlns:a16="http://schemas.microsoft.com/office/drawing/2014/main" id="{2B2A87FD-27DF-4FC2-B4C0-7375EF335E62}"/>
              </a:ext>
            </a:extLst>
          </p:cNvPr>
          <p:cNvSpPr txBox="1"/>
          <p:nvPr/>
        </p:nvSpPr>
        <p:spPr>
          <a:xfrm>
            <a:off x="3303227" y="4550164"/>
            <a:ext cx="1974440" cy="348282"/>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3" name="TextBox 22" descr="text box hiding answer">
            <a:extLst>
              <a:ext uri="{FF2B5EF4-FFF2-40B4-BE49-F238E27FC236}">
                <a16:creationId xmlns:a16="http://schemas.microsoft.com/office/drawing/2014/main" id="{8898FCAB-AD30-4A33-8FD2-1AF07763C2E8}"/>
              </a:ext>
            </a:extLst>
          </p:cNvPr>
          <p:cNvSpPr txBox="1"/>
          <p:nvPr/>
        </p:nvSpPr>
        <p:spPr>
          <a:xfrm>
            <a:off x="7099979" y="4064978"/>
            <a:ext cx="1648462" cy="308931"/>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4" name="TextBox 23" descr="text box hiding answer">
            <a:extLst>
              <a:ext uri="{FF2B5EF4-FFF2-40B4-BE49-F238E27FC236}">
                <a16:creationId xmlns:a16="http://schemas.microsoft.com/office/drawing/2014/main" id="{B0ABB5A6-902D-4FAE-9E72-471648166525}"/>
              </a:ext>
            </a:extLst>
          </p:cNvPr>
          <p:cNvSpPr txBox="1"/>
          <p:nvPr/>
        </p:nvSpPr>
        <p:spPr>
          <a:xfrm>
            <a:off x="9778353" y="4105194"/>
            <a:ext cx="1648463" cy="308931"/>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5" name="TextBox 24" descr="text box hiding answer">
            <a:extLst>
              <a:ext uri="{FF2B5EF4-FFF2-40B4-BE49-F238E27FC236}">
                <a16:creationId xmlns:a16="http://schemas.microsoft.com/office/drawing/2014/main" id="{35FE5B20-A843-47F8-9934-435A6F82DC74}"/>
              </a:ext>
            </a:extLst>
          </p:cNvPr>
          <p:cNvSpPr txBox="1"/>
          <p:nvPr/>
        </p:nvSpPr>
        <p:spPr>
          <a:xfrm>
            <a:off x="6962450" y="4612314"/>
            <a:ext cx="1974440" cy="348282"/>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6" name="TextBox 25" descr="text box hiding answer">
            <a:extLst>
              <a:ext uri="{FF2B5EF4-FFF2-40B4-BE49-F238E27FC236}">
                <a16:creationId xmlns:a16="http://schemas.microsoft.com/office/drawing/2014/main" id="{574B5064-21DC-44AF-8F8B-A1BDDD668B70}"/>
              </a:ext>
            </a:extLst>
          </p:cNvPr>
          <p:cNvSpPr txBox="1"/>
          <p:nvPr/>
        </p:nvSpPr>
        <p:spPr>
          <a:xfrm>
            <a:off x="9611256" y="4550164"/>
            <a:ext cx="1974440" cy="348282"/>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7" name="TextBox 26" descr="text box hiding answer">
            <a:extLst>
              <a:ext uri="{FF2B5EF4-FFF2-40B4-BE49-F238E27FC236}">
                <a16:creationId xmlns:a16="http://schemas.microsoft.com/office/drawing/2014/main" id="{BAC4937F-A608-4684-A1CE-031E15D7C23D}"/>
              </a:ext>
            </a:extLst>
          </p:cNvPr>
          <p:cNvSpPr txBox="1"/>
          <p:nvPr/>
        </p:nvSpPr>
        <p:spPr>
          <a:xfrm>
            <a:off x="3262455" y="5138620"/>
            <a:ext cx="2727811" cy="308931"/>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8" name="TextBox 27" descr="text box hiding answer">
            <a:extLst>
              <a:ext uri="{FF2B5EF4-FFF2-40B4-BE49-F238E27FC236}">
                <a16:creationId xmlns:a16="http://schemas.microsoft.com/office/drawing/2014/main" id="{5619DBFB-C4BC-4CB6-9EB7-446823505C13}"/>
              </a:ext>
            </a:extLst>
          </p:cNvPr>
          <p:cNvSpPr txBox="1"/>
          <p:nvPr/>
        </p:nvSpPr>
        <p:spPr>
          <a:xfrm>
            <a:off x="6826672" y="5105207"/>
            <a:ext cx="2308066" cy="308931"/>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9" name="TextBox 28" descr="text box hiding answer">
            <a:extLst>
              <a:ext uri="{FF2B5EF4-FFF2-40B4-BE49-F238E27FC236}">
                <a16:creationId xmlns:a16="http://schemas.microsoft.com/office/drawing/2014/main" id="{0FA29726-B0CA-4C85-82C9-EC4ABFA35B68}"/>
              </a:ext>
            </a:extLst>
          </p:cNvPr>
          <p:cNvSpPr txBox="1"/>
          <p:nvPr/>
        </p:nvSpPr>
        <p:spPr>
          <a:xfrm>
            <a:off x="9590028" y="5057498"/>
            <a:ext cx="1778861" cy="308931"/>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0" name="TextBox 29" descr="text box hiding answer">
            <a:extLst>
              <a:ext uri="{FF2B5EF4-FFF2-40B4-BE49-F238E27FC236}">
                <a16:creationId xmlns:a16="http://schemas.microsoft.com/office/drawing/2014/main" id="{D6C8C4E8-D565-4D22-964C-5EC6732A2C9F}"/>
              </a:ext>
            </a:extLst>
          </p:cNvPr>
          <p:cNvSpPr txBox="1"/>
          <p:nvPr/>
        </p:nvSpPr>
        <p:spPr>
          <a:xfrm>
            <a:off x="3281875" y="5603781"/>
            <a:ext cx="2573579" cy="348282"/>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1" name="TextBox 30" descr="text box hiding answer">
            <a:extLst>
              <a:ext uri="{FF2B5EF4-FFF2-40B4-BE49-F238E27FC236}">
                <a16:creationId xmlns:a16="http://schemas.microsoft.com/office/drawing/2014/main" id="{9263D259-398A-481A-A210-B33B923877C8}"/>
              </a:ext>
            </a:extLst>
          </p:cNvPr>
          <p:cNvSpPr txBox="1"/>
          <p:nvPr/>
        </p:nvSpPr>
        <p:spPr>
          <a:xfrm>
            <a:off x="6969662" y="5597981"/>
            <a:ext cx="2411093" cy="348282"/>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2" name="TextBox 31" descr="text box hiding answer">
            <a:extLst>
              <a:ext uri="{FF2B5EF4-FFF2-40B4-BE49-F238E27FC236}">
                <a16:creationId xmlns:a16="http://schemas.microsoft.com/office/drawing/2014/main" id="{26B6D3A2-1D5B-46C9-A012-C328C5155550}"/>
              </a:ext>
            </a:extLst>
          </p:cNvPr>
          <p:cNvSpPr txBox="1"/>
          <p:nvPr/>
        </p:nvSpPr>
        <p:spPr>
          <a:xfrm>
            <a:off x="9836578" y="5510588"/>
            <a:ext cx="1285763" cy="348282"/>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45" name="Picture 44" descr="green checkmark">
            <a:extLst>
              <a:ext uri="{FF2B5EF4-FFF2-40B4-BE49-F238E27FC236}">
                <a16:creationId xmlns:a16="http://schemas.microsoft.com/office/drawing/2014/main" id="{EED12415-3919-4479-ACA7-843C46F8F74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53005" y="4055549"/>
            <a:ext cx="282522" cy="294294"/>
          </a:xfrm>
          <a:prstGeom prst="rect">
            <a:avLst/>
          </a:prstGeom>
        </p:spPr>
      </p:pic>
      <p:pic>
        <p:nvPicPr>
          <p:cNvPr id="46" name="Picture 45" descr="green checkmark">
            <a:extLst>
              <a:ext uri="{FF2B5EF4-FFF2-40B4-BE49-F238E27FC236}">
                <a16:creationId xmlns:a16="http://schemas.microsoft.com/office/drawing/2014/main" id="{3A19C04B-1444-4829-A584-032207D1674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53005" y="4575243"/>
            <a:ext cx="282522" cy="294294"/>
          </a:xfrm>
          <a:prstGeom prst="rect">
            <a:avLst/>
          </a:prstGeom>
        </p:spPr>
      </p:pic>
      <p:pic>
        <p:nvPicPr>
          <p:cNvPr id="47" name="Picture 46" descr="green checkmark">
            <a:extLst>
              <a:ext uri="{FF2B5EF4-FFF2-40B4-BE49-F238E27FC236}">
                <a16:creationId xmlns:a16="http://schemas.microsoft.com/office/drawing/2014/main" id="{E6D97CB3-75A0-46E4-9A39-14F7B52B3C4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79979" y="5078840"/>
            <a:ext cx="282522" cy="294294"/>
          </a:xfrm>
          <a:prstGeom prst="rect">
            <a:avLst/>
          </a:prstGeom>
        </p:spPr>
      </p:pic>
      <p:pic>
        <p:nvPicPr>
          <p:cNvPr id="48" name="Picture 47" descr="green checkmark">
            <a:extLst>
              <a:ext uri="{FF2B5EF4-FFF2-40B4-BE49-F238E27FC236}">
                <a16:creationId xmlns:a16="http://schemas.microsoft.com/office/drawing/2014/main" id="{E3F684AC-4274-4E36-BF5D-AD303EEFC37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43118" y="5578119"/>
            <a:ext cx="282522" cy="294294"/>
          </a:xfrm>
          <a:prstGeom prst="rect">
            <a:avLst/>
          </a:prstGeom>
        </p:spPr>
      </p:pic>
      <p:pic>
        <p:nvPicPr>
          <p:cNvPr id="3080" name="Picture 8" descr="Cat, Pet, Animal, Tabby Cat, Domestic Cat, Feline">
            <a:extLst>
              <a:ext uri="{FF2B5EF4-FFF2-40B4-BE49-F238E27FC236}">
                <a16:creationId xmlns:a16="http://schemas.microsoft.com/office/drawing/2014/main" id="{8AF17C40-0AF0-4DFB-84B7-6F10995F348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056721" y="1512924"/>
            <a:ext cx="1019361" cy="726295"/>
          </a:xfrm>
          <a:prstGeom prst="rect">
            <a:avLst/>
          </a:prstGeom>
          <a:noFill/>
          <a:extLst>
            <a:ext uri="{909E8E84-426E-40DD-AFC4-6F175D3DCCD1}">
              <a14:hiddenFill xmlns:a14="http://schemas.microsoft.com/office/drawing/2010/main">
                <a:solidFill>
                  <a:srgbClr val="FFFFFF"/>
                </a:solidFill>
              </a14:hiddenFill>
            </a:ext>
          </a:extLst>
        </p:spPr>
      </p:pic>
      <p:sp>
        <p:nvSpPr>
          <p:cNvPr id="54" name="TextBox 53">
            <a:extLst>
              <a:ext uri="{FF2B5EF4-FFF2-40B4-BE49-F238E27FC236}">
                <a16:creationId xmlns:a16="http://schemas.microsoft.com/office/drawing/2014/main" id="{A52818BE-584F-42DE-8929-86BCB45049FA}"/>
              </a:ext>
            </a:extLst>
          </p:cNvPr>
          <p:cNvSpPr txBox="1"/>
          <p:nvPr/>
        </p:nvSpPr>
        <p:spPr>
          <a:xfrm>
            <a:off x="3046915" y="1079227"/>
            <a:ext cx="8342184" cy="2246769"/>
          </a:xfrm>
          <a:prstGeom prst="rect">
            <a:avLst/>
          </a:prstGeom>
          <a:noFill/>
        </p:spPr>
        <p:txBody>
          <a:bodyPr wrap="square" rtlCol="0">
            <a:spAutoFit/>
          </a:bodyPr>
          <a:lstStyle/>
          <a:p>
            <a:r>
              <a:rPr lang="de-DE" sz="2000" dirty="0">
                <a:solidFill>
                  <a:srgbClr val="115076"/>
                </a:solidFill>
              </a:rPr>
              <a:t>Meine Nachbarin liebt viele Sachen, aber sie hat auch viel Angst. Zum Beispiel hat sie Angst vor ihrem Hund und vor ihrer Katze! Allerdings* mag sie die Nase und das rechte Ohr von ihrem Hund und sie liebt auch das linke Ohr und den Schwanz* von ihrer Katze! Lustig, nicht wahr?  Vor dem Meerschweinchen* und der Maus von ihrer Tochter aber hat sie große Angst. Sie mag keine Post*, …</a:t>
            </a:r>
            <a:endParaRPr lang="en-GB" sz="2000" dirty="0">
              <a:solidFill>
                <a:srgbClr val="115076"/>
              </a:solidFill>
            </a:endParaRPr>
          </a:p>
        </p:txBody>
      </p:sp>
      <p:pic>
        <p:nvPicPr>
          <p:cNvPr id="55" name="Picture 4" descr="House, Cabin, Casita, Rural, Holiday, Wooden House">
            <a:extLst>
              <a:ext uri="{FF2B5EF4-FFF2-40B4-BE49-F238E27FC236}">
                <a16:creationId xmlns:a16="http://schemas.microsoft.com/office/drawing/2014/main" id="{41CE05D9-A5A2-462E-8CD6-9B3F5771DD8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86402" y="2172934"/>
            <a:ext cx="2015533" cy="1007767"/>
          </a:xfrm>
          <a:prstGeom prst="rect">
            <a:avLst/>
          </a:prstGeom>
          <a:noFill/>
          <a:extLst>
            <a:ext uri="{909E8E84-426E-40DD-AFC4-6F175D3DCCD1}">
              <a14:hiddenFill xmlns:a14="http://schemas.microsoft.com/office/drawing/2010/main">
                <a:solidFill>
                  <a:srgbClr val="FFFFFF"/>
                </a:solidFill>
              </a14:hiddenFill>
            </a:ext>
          </a:extLst>
        </p:spPr>
      </p:pic>
      <p:sp>
        <p:nvSpPr>
          <p:cNvPr id="34" name="Rounded Rectangular Callout 67">
            <a:extLst>
              <a:ext uri="{FF2B5EF4-FFF2-40B4-BE49-F238E27FC236}">
                <a16:creationId xmlns:a16="http://schemas.microsoft.com/office/drawing/2014/main" id="{FEF6CDF9-8C7B-40E2-814F-B11CB2CC432C}"/>
              </a:ext>
            </a:extLst>
          </p:cNvPr>
          <p:cNvSpPr/>
          <p:nvPr/>
        </p:nvSpPr>
        <p:spPr>
          <a:xfrm>
            <a:off x="115918" y="1064625"/>
            <a:ext cx="2827336" cy="993368"/>
          </a:xfrm>
          <a:prstGeom prst="wedgeRoundRectCallout">
            <a:avLst>
              <a:gd name="adj1" fmla="val -27985"/>
              <a:gd name="adj2" fmla="val 66343"/>
              <a:gd name="adj3" fmla="val 16667"/>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000" dirty="0" err="1">
                <a:solidFill>
                  <a:schemeClr val="bg1"/>
                </a:solidFill>
              </a:rPr>
              <a:t>Meine</a:t>
            </a:r>
            <a:r>
              <a:rPr lang="en-US" sz="2000" dirty="0">
                <a:solidFill>
                  <a:schemeClr val="bg1"/>
                </a:solidFill>
              </a:rPr>
              <a:t> </a:t>
            </a:r>
            <a:r>
              <a:rPr lang="en-US" sz="2000" dirty="0" err="1">
                <a:solidFill>
                  <a:schemeClr val="bg1"/>
                </a:solidFill>
              </a:rPr>
              <a:t>Nachbarin</a:t>
            </a:r>
            <a:r>
              <a:rPr lang="en-US" sz="2000" dirty="0">
                <a:solidFill>
                  <a:schemeClr val="bg1"/>
                </a:solidFill>
              </a:rPr>
              <a:t> </a:t>
            </a:r>
            <a:r>
              <a:rPr lang="en-US" sz="2000" dirty="0" err="1">
                <a:solidFill>
                  <a:schemeClr val="bg1"/>
                </a:solidFill>
              </a:rPr>
              <a:t>liebt</a:t>
            </a:r>
            <a:r>
              <a:rPr lang="en-US" sz="2000" dirty="0">
                <a:solidFill>
                  <a:schemeClr val="bg1"/>
                </a:solidFill>
              </a:rPr>
              <a:t> </a:t>
            </a:r>
            <a:r>
              <a:rPr lang="en-US" sz="2000" dirty="0" err="1">
                <a:solidFill>
                  <a:schemeClr val="bg1"/>
                </a:solidFill>
              </a:rPr>
              <a:t>Vieles</a:t>
            </a:r>
            <a:r>
              <a:rPr lang="en-US" sz="2000" dirty="0">
                <a:solidFill>
                  <a:schemeClr val="bg1"/>
                </a:solidFill>
              </a:rPr>
              <a:t> – und hat </a:t>
            </a:r>
            <a:r>
              <a:rPr lang="en-US" sz="2000" dirty="0" err="1">
                <a:solidFill>
                  <a:schemeClr val="bg1"/>
                </a:solidFill>
              </a:rPr>
              <a:t>vor</a:t>
            </a:r>
            <a:r>
              <a:rPr lang="en-US" sz="2000" dirty="0">
                <a:solidFill>
                  <a:schemeClr val="bg1"/>
                </a:solidFill>
              </a:rPr>
              <a:t> </a:t>
            </a:r>
            <a:r>
              <a:rPr lang="en-US" sz="2000" dirty="0" err="1">
                <a:solidFill>
                  <a:schemeClr val="bg1"/>
                </a:solidFill>
              </a:rPr>
              <a:t>Vielem</a:t>
            </a:r>
            <a:r>
              <a:rPr lang="en-US" sz="2000" dirty="0">
                <a:solidFill>
                  <a:schemeClr val="bg1"/>
                </a:solidFill>
              </a:rPr>
              <a:t> Angst!  </a:t>
            </a:r>
          </a:p>
        </p:txBody>
      </p:sp>
      <p:pic>
        <p:nvPicPr>
          <p:cNvPr id="3078" name="Picture 6" descr="Friends, Woman, Frendship, Girls, Happy, Female">
            <a:extLst>
              <a:ext uri="{FF2B5EF4-FFF2-40B4-BE49-F238E27FC236}">
                <a16:creationId xmlns:a16="http://schemas.microsoft.com/office/drawing/2014/main" id="{09A481AB-2690-4299-9391-1B836C7A4E2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46442" y="2394414"/>
            <a:ext cx="1679919" cy="1416326"/>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Animal, Canine, Cartoon, Dog, Fido, Pet, Brown Dog">
            <a:extLst>
              <a:ext uri="{FF2B5EF4-FFF2-40B4-BE49-F238E27FC236}">
                <a16:creationId xmlns:a16="http://schemas.microsoft.com/office/drawing/2014/main" id="{365EDE18-F1D2-4E9C-8C6F-3604018D701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166976" y="2446013"/>
            <a:ext cx="519680" cy="8701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471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2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2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7"/>
                                        </p:tgtEl>
                                        <p:attrNameLst>
                                          <p:attrName>style.visibility</p:attrName>
                                        </p:attrNameLst>
                                      </p:cBhvr>
                                      <p:to>
                                        <p:strVal val="hidden"/>
                                      </p:to>
                                    </p:set>
                                  </p:childTnLst>
                                </p:cTn>
                              </p:par>
                              <p:par>
                                <p:cTn id="31" presetID="1" presetClass="exit" presetSubtype="0" fill="hold" grpId="0" nodeType="withEffect">
                                  <p:stCondLst>
                                    <p:cond delay="0"/>
                                  </p:stCondLst>
                                  <p:childTnLst>
                                    <p:set>
                                      <p:cBhvr>
                                        <p:cTn id="32" dur="1" fill="hold">
                                          <p:stCondLst>
                                            <p:cond delay="0"/>
                                          </p:stCondLst>
                                        </p:cTn>
                                        <p:tgtEl>
                                          <p:spTgt spid="28"/>
                                        </p:tgtEl>
                                        <p:attrNameLst>
                                          <p:attrName>style.visibility</p:attrName>
                                        </p:attrNameLst>
                                      </p:cBhvr>
                                      <p:to>
                                        <p:strVal val="hidden"/>
                                      </p:to>
                                    </p:set>
                                  </p:childTnLst>
                                </p:cTn>
                              </p:par>
                              <p:par>
                                <p:cTn id="33" presetID="1" presetClass="exit" presetSubtype="0" fill="hold" grpId="0" nodeType="withEffect">
                                  <p:stCondLst>
                                    <p:cond delay="0"/>
                                  </p:stCondLst>
                                  <p:childTnLst>
                                    <p:set>
                                      <p:cBhvr>
                                        <p:cTn id="34" dur="1" fill="hold">
                                          <p:stCondLst>
                                            <p:cond delay="0"/>
                                          </p:stCondLst>
                                        </p:cTn>
                                        <p:tgtEl>
                                          <p:spTgt spid="29"/>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30"/>
                                        </p:tgtEl>
                                        <p:attrNameLst>
                                          <p:attrName>style.visibility</p:attrName>
                                        </p:attrNameLst>
                                      </p:cBhvr>
                                      <p:to>
                                        <p:strVal val="hidden"/>
                                      </p:to>
                                    </p:set>
                                  </p:childTnLst>
                                </p:cTn>
                              </p:par>
                              <p:par>
                                <p:cTn id="43" presetID="1" presetClass="exit" presetSubtype="0" fill="hold" grpId="0" nodeType="withEffect">
                                  <p:stCondLst>
                                    <p:cond delay="0"/>
                                  </p:stCondLst>
                                  <p:childTnLst>
                                    <p:set>
                                      <p:cBhvr>
                                        <p:cTn id="44" dur="1" fill="hold">
                                          <p:stCondLst>
                                            <p:cond delay="0"/>
                                          </p:stCondLst>
                                        </p:cTn>
                                        <p:tgtEl>
                                          <p:spTgt spid="31"/>
                                        </p:tgtEl>
                                        <p:attrNameLst>
                                          <p:attrName>style.visibility</p:attrName>
                                        </p:attrNameLst>
                                      </p:cBhvr>
                                      <p:to>
                                        <p:strVal val="hidden"/>
                                      </p:to>
                                    </p:set>
                                  </p:childTnLst>
                                </p:cTn>
                              </p:par>
                              <p:par>
                                <p:cTn id="45" presetID="1" presetClass="exit" presetSubtype="0" fill="hold" grpId="0" nodeType="withEffect">
                                  <p:stCondLst>
                                    <p:cond delay="0"/>
                                  </p:stCondLst>
                                  <p:childTnLst>
                                    <p:set>
                                      <p:cBhvr>
                                        <p:cTn id="46" dur="1" fill="hold">
                                          <p:stCondLst>
                                            <p:cond delay="0"/>
                                          </p:stCondLst>
                                        </p:cTn>
                                        <p:tgtEl>
                                          <p:spTgt spid="32"/>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9" name="Speech Bubble: Rectangle with Corners Rounded 58">
            <a:extLst>
              <a:ext uri="{FF2B5EF4-FFF2-40B4-BE49-F238E27FC236}">
                <a16:creationId xmlns:a16="http://schemas.microsoft.com/office/drawing/2014/main" id="{DA9AC1F7-83D1-45CD-809F-CED031BC01E8}"/>
              </a:ext>
            </a:extLst>
          </p:cNvPr>
          <p:cNvSpPr/>
          <p:nvPr/>
        </p:nvSpPr>
        <p:spPr>
          <a:xfrm>
            <a:off x="108244" y="5275598"/>
            <a:ext cx="3436596" cy="988236"/>
          </a:xfrm>
          <a:prstGeom prst="wedgeRoundRectCallout">
            <a:avLst>
              <a:gd name="adj1" fmla="val -49402"/>
              <a:gd name="adj2" fmla="val 37498"/>
              <a:gd name="adj3" fmla="val 16667"/>
            </a:avLst>
          </a:prstGeom>
          <a:solidFill>
            <a:srgbClr val="115076"/>
          </a:solidFill>
          <a:ln>
            <a:solidFill>
              <a:srgbClr val="DAA52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err="1">
                <a:solidFill>
                  <a:schemeClr val="bg1"/>
                </a:solidFill>
              </a:rPr>
              <a:t>sondern</a:t>
            </a:r>
            <a:r>
              <a:rPr lang="en-GB" sz="2000" dirty="0">
                <a:solidFill>
                  <a:schemeClr val="bg1"/>
                </a:solidFill>
              </a:rPr>
              <a:t> – but </a:t>
            </a:r>
            <a:br>
              <a:rPr lang="en-GB" sz="2000" dirty="0">
                <a:solidFill>
                  <a:schemeClr val="bg1"/>
                </a:solidFill>
              </a:rPr>
            </a:br>
            <a:r>
              <a:rPr lang="en-GB" sz="2000" dirty="0">
                <a:solidFill>
                  <a:schemeClr val="bg1"/>
                </a:solidFill>
              </a:rPr>
              <a:t>die Tasse – cup</a:t>
            </a:r>
            <a:br>
              <a:rPr lang="en-GB" sz="2000" dirty="0">
                <a:solidFill>
                  <a:schemeClr val="bg1"/>
                </a:solidFill>
              </a:rPr>
            </a:br>
            <a:r>
              <a:rPr lang="en-GB" sz="2000" dirty="0" err="1">
                <a:solidFill>
                  <a:schemeClr val="bg1"/>
                </a:solidFill>
              </a:rPr>
              <a:t>trotzdem</a:t>
            </a:r>
            <a:r>
              <a:rPr lang="en-GB" sz="2000" dirty="0">
                <a:solidFill>
                  <a:schemeClr val="bg1"/>
                </a:solidFill>
              </a:rPr>
              <a:t> – nevertheless</a:t>
            </a:r>
          </a:p>
        </p:txBody>
      </p:sp>
      <p:sp>
        <p:nvSpPr>
          <p:cNvPr id="45" name="Rectangle 44">
            <a:extLst>
              <a:ext uri="{FF2B5EF4-FFF2-40B4-BE49-F238E27FC236}">
                <a16:creationId xmlns:a16="http://schemas.microsoft.com/office/drawing/2014/main" id="{1606A6F4-AAFC-4D8B-B737-BEDCF2F39A90}"/>
              </a:ext>
            </a:extLst>
          </p:cNvPr>
          <p:cNvSpPr/>
          <p:nvPr/>
        </p:nvSpPr>
        <p:spPr>
          <a:xfrm>
            <a:off x="2708958" y="1052879"/>
            <a:ext cx="8383533" cy="2352276"/>
          </a:xfrm>
          <a:prstGeom prst="rect">
            <a:avLst/>
          </a:prstGeom>
          <a:solidFill>
            <a:srgbClr val="E3EA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97325"/>
            <a:ext cx="5243332" cy="869950"/>
          </a:xfrm>
          <a:prstGeom prst="rect">
            <a:avLst/>
          </a:prstGeom>
        </p:spPr>
      </p:pic>
      <p:sp>
        <p:nvSpPr>
          <p:cNvPr id="4" name="Title 3"/>
          <p:cNvSpPr>
            <a:spLocks noGrp="1"/>
          </p:cNvSpPr>
          <p:nvPr>
            <p:ph type="title"/>
          </p:nvPr>
        </p:nvSpPr>
        <p:spPr>
          <a:xfrm>
            <a:off x="-7587" y="103089"/>
            <a:ext cx="4806803" cy="707849"/>
          </a:xfrm>
        </p:spPr>
        <p:txBody>
          <a:bodyPr>
            <a:normAutofit fontScale="90000"/>
          </a:bodyPr>
          <a:lstStyle/>
          <a:p>
            <a:r>
              <a:rPr lang="en-GB" sz="3600" b="1" dirty="0" err="1">
                <a:solidFill>
                  <a:schemeClr val="bg1"/>
                </a:solidFill>
              </a:rPr>
              <a:t>Meine</a:t>
            </a:r>
            <a:r>
              <a:rPr lang="en-GB" sz="3600" b="1" dirty="0">
                <a:solidFill>
                  <a:schemeClr val="bg1"/>
                </a:solidFill>
              </a:rPr>
              <a:t> </a:t>
            </a:r>
            <a:r>
              <a:rPr lang="en-GB" sz="3600" b="1" dirty="0" err="1">
                <a:solidFill>
                  <a:schemeClr val="bg1"/>
                </a:solidFill>
              </a:rPr>
              <a:t>Nachbarin</a:t>
            </a:r>
            <a:r>
              <a:rPr lang="en-GB" sz="3600" b="1" dirty="0">
                <a:solidFill>
                  <a:schemeClr val="bg1"/>
                </a:solidFill>
              </a:rPr>
              <a:t> [2/2] </a:t>
            </a:r>
          </a:p>
        </p:txBody>
      </p:sp>
      <p:graphicFrame>
        <p:nvGraphicFramePr>
          <p:cNvPr id="9" name="Table 6">
            <a:extLst>
              <a:ext uri="{FF2B5EF4-FFF2-40B4-BE49-F238E27FC236}">
                <a16:creationId xmlns:a16="http://schemas.microsoft.com/office/drawing/2014/main" id="{119EE3C6-FF1F-4607-AC74-15BCFBEC946A}"/>
              </a:ext>
            </a:extLst>
          </p:cNvPr>
          <p:cNvGraphicFramePr>
            <a:graphicFrameLocks noGrp="1"/>
          </p:cNvGraphicFramePr>
          <p:nvPr>
            <p:extLst>
              <p:ext uri="{D42A27DB-BD31-4B8C-83A1-F6EECF244321}">
                <p14:modId xmlns:p14="http://schemas.microsoft.com/office/powerpoint/2010/main" val="683351884"/>
              </p:ext>
            </p:extLst>
          </p:nvPr>
        </p:nvGraphicFramePr>
        <p:xfrm>
          <a:off x="2745295" y="3442157"/>
          <a:ext cx="9272999" cy="2485335"/>
        </p:xfrm>
        <a:graphic>
          <a:graphicData uri="http://schemas.openxmlformats.org/drawingml/2006/table">
            <a:tbl>
              <a:tblPr firstRow="1" bandRow="1">
                <a:tableStyleId>{00A15C55-8517-42AA-B614-E9B94910E393}</a:tableStyleId>
              </a:tblPr>
              <a:tblGrid>
                <a:gridCol w="525379">
                  <a:extLst>
                    <a:ext uri="{9D8B030D-6E8A-4147-A177-3AD203B41FA5}">
                      <a16:colId xmlns:a16="http://schemas.microsoft.com/office/drawing/2014/main" val="2607353726"/>
                    </a:ext>
                  </a:extLst>
                </a:gridCol>
                <a:gridCol w="3702482">
                  <a:extLst>
                    <a:ext uri="{9D8B030D-6E8A-4147-A177-3AD203B41FA5}">
                      <a16:colId xmlns:a16="http://schemas.microsoft.com/office/drawing/2014/main" val="1600817978"/>
                    </a:ext>
                  </a:extLst>
                </a:gridCol>
                <a:gridCol w="2522569">
                  <a:extLst>
                    <a:ext uri="{9D8B030D-6E8A-4147-A177-3AD203B41FA5}">
                      <a16:colId xmlns:a16="http://schemas.microsoft.com/office/drawing/2014/main" val="4128092149"/>
                    </a:ext>
                  </a:extLst>
                </a:gridCol>
                <a:gridCol w="2522569">
                  <a:extLst>
                    <a:ext uri="{9D8B030D-6E8A-4147-A177-3AD203B41FA5}">
                      <a16:colId xmlns:a16="http://schemas.microsoft.com/office/drawing/2014/main" val="2609792770"/>
                    </a:ext>
                  </a:extLst>
                </a:gridCol>
              </a:tblGrid>
              <a:tr h="497067">
                <a:tc>
                  <a:txBody>
                    <a:bodyPr/>
                    <a:lstStyle/>
                    <a:p>
                      <a:endParaRPr lang="en-GB" dirty="0"/>
                    </a:p>
                  </a:txBody>
                  <a:tcPr>
                    <a:noFill/>
                  </a:tcPr>
                </a:tc>
                <a:tc>
                  <a:txBody>
                    <a:bodyPr/>
                    <a:lstStyle/>
                    <a:p>
                      <a:endParaRPr lang="en-GB" dirty="0"/>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u="none" strike="noStrike" kern="1200" cap="none" spc="0" normalizeH="0" baseline="0" noProof="0" dirty="0" err="1">
                          <a:ln>
                            <a:noFill/>
                          </a:ln>
                          <a:effectLst/>
                          <a:uLnTx/>
                          <a:uFillTx/>
                        </a:rPr>
                        <a:t>Antwort</a:t>
                      </a:r>
                      <a:r>
                        <a:rPr kumimoji="0" lang="en-GB" sz="2000" u="none" strike="noStrike" kern="1200" cap="none" spc="0" normalizeH="0" baseline="0" noProof="0" dirty="0">
                          <a:ln>
                            <a:noFill/>
                          </a:ln>
                          <a:effectLst/>
                          <a:uLnTx/>
                          <a:uFillTx/>
                        </a:rPr>
                        <a:t> 1</a:t>
                      </a:r>
                      <a:endParaRPr lang="en-GB" sz="2000" b="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t>Antwort</a:t>
                      </a:r>
                      <a:r>
                        <a:rPr lang="en-GB" sz="2000" dirty="0"/>
                        <a:t> 2</a:t>
                      </a:r>
                      <a:endParaRPr lang="en-GB" sz="2000" b="0" dirty="0"/>
                    </a:p>
                  </a:txBody>
                  <a:tcP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tc>
                <a:tc>
                  <a:txBody>
                    <a:bodyPr/>
                    <a:lstStyle/>
                    <a:p>
                      <a:r>
                        <a:rPr lang="en-US" sz="2000" dirty="0">
                          <a:solidFill>
                            <a:srgbClr val="115076"/>
                          </a:solidFill>
                        </a:rPr>
                        <a:t>S</a:t>
                      </a:r>
                      <a:r>
                        <a:rPr lang="en-GB" sz="2000" dirty="0" err="1">
                          <a:solidFill>
                            <a:srgbClr val="115076"/>
                          </a:solidFill>
                        </a:rPr>
                        <a:t>ie</a:t>
                      </a:r>
                      <a:r>
                        <a:rPr lang="en-GB" sz="2000" dirty="0">
                          <a:solidFill>
                            <a:srgbClr val="115076"/>
                          </a:solidFill>
                        </a:rPr>
                        <a:t> hat Angst </a:t>
                      </a:r>
                      <a:r>
                        <a:rPr lang="en-GB" sz="2000" dirty="0" err="1">
                          <a:solidFill>
                            <a:srgbClr val="115076"/>
                          </a:solidFill>
                        </a:rPr>
                        <a:t>vor</a:t>
                      </a:r>
                      <a:r>
                        <a:rPr lang="en-GB" sz="2000" dirty="0">
                          <a:solidFill>
                            <a:srgbClr val="115076"/>
                          </a:solidFill>
                        </a:rPr>
                        <a:t> </a:t>
                      </a:r>
                      <a:r>
                        <a:rPr lang="en-GB" sz="2000" dirty="0" err="1">
                          <a:solidFill>
                            <a:srgbClr val="115076"/>
                          </a:solidFill>
                        </a:rPr>
                        <a:t>ihm</a:t>
                      </a:r>
                      <a:r>
                        <a:rPr lang="en-GB" sz="2000" dirty="0">
                          <a:solidFill>
                            <a:srgbClr val="115076"/>
                          </a:solidFill>
                        </a:rPr>
                        <a:t>.</a:t>
                      </a:r>
                    </a:p>
                  </a:txBody>
                  <a:tcPr anchor="ctr"/>
                </a:tc>
                <a:tc>
                  <a:txBody>
                    <a:bodyPr/>
                    <a:lstStyle/>
                    <a:p>
                      <a:pPr algn="ctr"/>
                      <a:r>
                        <a:rPr lang="en-US" sz="2000" dirty="0" err="1">
                          <a:solidFill>
                            <a:schemeClr val="accent1">
                              <a:lumMod val="50000"/>
                            </a:schemeClr>
                          </a:solidFill>
                        </a:rPr>
                        <a:t>Briefen</a:t>
                      </a:r>
                      <a:endParaRPr lang="en-GB" sz="2000" dirty="0">
                        <a:solidFill>
                          <a:schemeClr val="accent1">
                            <a:lumMod val="50000"/>
                          </a:schemeClr>
                        </a:solidFill>
                      </a:endParaRPr>
                    </a:p>
                  </a:txBody>
                  <a:tcPr/>
                </a:tc>
                <a:tc>
                  <a:txBody>
                    <a:bodyPr/>
                    <a:lstStyle/>
                    <a:p>
                      <a:pPr algn="ctr"/>
                      <a:r>
                        <a:rPr lang="en-US" sz="2000" dirty="0" err="1">
                          <a:solidFill>
                            <a:schemeClr val="accent1">
                              <a:lumMod val="50000"/>
                            </a:schemeClr>
                          </a:solidFill>
                        </a:rPr>
                        <a:t>Briefträger</a:t>
                      </a:r>
                      <a:endParaRPr lang="en-GB" sz="2000" dirty="0">
                        <a:solidFill>
                          <a:schemeClr val="accent1">
                            <a:lumMod val="50000"/>
                          </a:schemeClr>
                        </a:solidFill>
                      </a:endParaRPr>
                    </a:p>
                  </a:txBody>
                  <a:tcPr/>
                </a:tc>
                <a:extLst>
                  <a:ext uri="{0D108BD9-81ED-4DB2-BD59-A6C34878D82A}">
                    <a16:rowId xmlns:a16="http://schemas.microsoft.com/office/drawing/2014/main" val="1972389626"/>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115076"/>
                          </a:solidFill>
                        </a:rPr>
                        <a:t>Sie </a:t>
                      </a:r>
                      <a:r>
                        <a:rPr lang="en-US" sz="2000" dirty="0" err="1">
                          <a:solidFill>
                            <a:srgbClr val="115076"/>
                          </a:solidFill>
                        </a:rPr>
                        <a:t>liebt</a:t>
                      </a:r>
                      <a:r>
                        <a:rPr lang="en-US" sz="2000" dirty="0">
                          <a:solidFill>
                            <a:srgbClr val="115076"/>
                          </a:solidFill>
                        </a:rPr>
                        <a:t> uns.</a:t>
                      </a:r>
                      <a:endParaRPr lang="en-GB" sz="2000" dirty="0">
                        <a:solidFill>
                          <a:srgbClr val="115076"/>
                        </a:solidFill>
                      </a:endParaRPr>
                    </a:p>
                  </a:txBody>
                  <a:tcPr anchor="ctr"/>
                </a:tc>
                <a:tc>
                  <a:txBody>
                    <a:bodyPr/>
                    <a:lstStyle/>
                    <a:p>
                      <a:pPr algn="ctr"/>
                      <a:r>
                        <a:rPr lang="en-US" sz="2000" dirty="0" err="1">
                          <a:solidFill>
                            <a:schemeClr val="accent1">
                              <a:lumMod val="50000"/>
                            </a:schemeClr>
                          </a:solidFill>
                        </a:rPr>
                        <a:t>meine</a:t>
                      </a:r>
                      <a:r>
                        <a:rPr lang="en-US" sz="2000" dirty="0">
                          <a:solidFill>
                            <a:schemeClr val="accent1">
                              <a:lumMod val="50000"/>
                            </a:schemeClr>
                          </a:solidFill>
                        </a:rPr>
                        <a:t> </a:t>
                      </a:r>
                      <a:r>
                        <a:rPr lang="en-US" sz="2000" dirty="0" err="1">
                          <a:solidFill>
                            <a:schemeClr val="accent1">
                              <a:lumMod val="50000"/>
                            </a:schemeClr>
                          </a:solidFill>
                        </a:rPr>
                        <a:t>Familie</a:t>
                      </a:r>
                      <a:endParaRPr lang="en-GB" sz="2000" dirty="0">
                        <a:solidFill>
                          <a:schemeClr val="accent1">
                            <a:lumMod val="50000"/>
                          </a:schemeClr>
                        </a:solidFill>
                      </a:endParaRPr>
                    </a:p>
                  </a:txBody>
                  <a:tcPr/>
                </a:tc>
                <a:tc>
                  <a:txBody>
                    <a:bodyPr/>
                    <a:lstStyle/>
                    <a:p>
                      <a:pPr algn="ctr"/>
                      <a:r>
                        <a:rPr lang="en-US" sz="2000" dirty="0" err="1">
                          <a:solidFill>
                            <a:schemeClr val="accent1">
                              <a:lumMod val="50000"/>
                            </a:schemeClr>
                          </a:solidFill>
                        </a:rPr>
                        <a:t>Familie</a:t>
                      </a:r>
                      <a:r>
                        <a:rPr lang="en-US" sz="2000" dirty="0">
                          <a:solidFill>
                            <a:schemeClr val="accent1">
                              <a:lumMod val="50000"/>
                            </a:schemeClr>
                          </a:solidFill>
                        </a:rPr>
                        <a:t> </a:t>
                      </a:r>
                      <a:r>
                        <a:rPr lang="en-US" sz="2000" dirty="0" err="1">
                          <a:solidFill>
                            <a:schemeClr val="accent1">
                              <a:lumMod val="50000"/>
                            </a:schemeClr>
                          </a:solidFill>
                        </a:rPr>
                        <a:t>nebenan</a:t>
                      </a:r>
                      <a:endParaRPr lang="en-GB" sz="2000" dirty="0">
                        <a:solidFill>
                          <a:schemeClr val="accent1">
                            <a:lumMod val="50000"/>
                          </a:schemeClr>
                        </a:solidFill>
                      </a:endParaRPr>
                    </a:p>
                  </a:txBody>
                  <a:tcPr/>
                </a:tc>
                <a:extLst>
                  <a:ext uri="{0D108BD9-81ED-4DB2-BD59-A6C34878D82A}">
                    <a16:rowId xmlns:a16="http://schemas.microsoft.com/office/drawing/2014/main" val="664931564"/>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115076"/>
                          </a:solidFill>
                        </a:rPr>
                        <a:t>S</a:t>
                      </a:r>
                      <a:r>
                        <a:rPr lang="en-GB" sz="2000" dirty="0" err="1">
                          <a:solidFill>
                            <a:srgbClr val="115076"/>
                          </a:solidFill>
                        </a:rPr>
                        <a:t>ie</a:t>
                      </a:r>
                      <a:r>
                        <a:rPr lang="en-GB" sz="2000" dirty="0">
                          <a:solidFill>
                            <a:srgbClr val="115076"/>
                          </a:solidFill>
                        </a:rPr>
                        <a:t> hat Angst </a:t>
                      </a:r>
                      <a:r>
                        <a:rPr lang="en-GB" sz="2000" dirty="0" err="1">
                          <a:solidFill>
                            <a:srgbClr val="115076"/>
                          </a:solidFill>
                        </a:rPr>
                        <a:t>vor</a:t>
                      </a:r>
                      <a:r>
                        <a:rPr lang="en-GB" sz="2000" dirty="0">
                          <a:solidFill>
                            <a:srgbClr val="115076"/>
                          </a:solidFill>
                        </a:rPr>
                        <a:t> </a:t>
                      </a:r>
                      <a:r>
                        <a:rPr lang="en-GB" sz="2000" dirty="0" err="1">
                          <a:solidFill>
                            <a:srgbClr val="115076"/>
                          </a:solidFill>
                        </a:rPr>
                        <a:t>ihm</a:t>
                      </a:r>
                      <a:r>
                        <a:rPr lang="en-GB" sz="2000" dirty="0">
                          <a:solidFill>
                            <a:srgbClr val="115076"/>
                          </a:solidFill>
                        </a:rPr>
                        <a:t>.</a:t>
                      </a:r>
                    </a:p>
                  </a:txBody>
                  <a:tcPr anchor="ctr"/>
                </a:tc>
                <a:tc>
                  <a:txBody>
                    <a:bodyPr/>
                    <a:lstStyle/>
                    <a:p>
                      <a:pPr algn="ctr"/>
                      <a:r>
                        <a:rPr lang="en-US" sz="2000" dirty="0">
                          <a:solidFill>
                            <a:schemeClr val="accent1">
                              <a:lumMod val="50000"/>
                            </a:schemeClr>
                          </a:solidFill>
                        </a:rPr>
                        <a:t>Baby</a:t>
                      </a:r>
                      <a:endParaRPr lang="en-GB" sz="2000" dirty="0">
                        <a:solidFill>
                          <a:schemeClr val="accent1">
                            <a:lumMod val="50000"/>
                          </a:schemeClr>
                        </a:solidFill>
                      </a:endParaRPr>
                    </a:p>
                  </a:txBody>
                  <a:tcPr/>
                </a:tc>
                <a:tc>
                  <a:txBody>
                    <a:bodyPr/>
                    <a:lstStyle/>
                    <a:p>
                      <a:pPr algn="ctr"/>
                      <a:r>
                        <a:rPr lang="en-US" sz="2000" dirty="0" err="1">
                          <a:solidFill>
                            <a:schemeClr val="accent1">
                              <a:lumMod val="50000"/>
                            </a:schemeClr>
                          </a:solidFill>
                        </a:rPr>
                        <a:t>Babysitterin</a:t>
                      </a:r>
                      <a:endParaRPr lang="en-GB" sz="2000" dirty="0">
                        <a:solidFill>
                          <a:schemeClr val="accent1">
                            <a:lumMod val="50000"/>
                          </a:schemeClr>
                        </a:solidFill>
                      </a:endParaRPr>
                    </a:p>
                  </a:txBody>
                  <a:tcPr/>
                </a:tc>
                <a:extLst>
                  <a:ext uri="{0D108BD9-81ED-4DB2-BD59-A6C34878D82A}">
                    <a16:rowId xmlns:a16="http://schemas.microsoft.com/office/drawing/2014/main" val="2371851735"/>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rgbClr val="115076"/>
                          </a:solidFill>
                        </a:rPr>
                        <a:t>Sie </a:t>
                      </a:r>
                      <a:r>
                        <a:rPr lang="en-GB" sz="2000" dirty="0" err="1">
                          <a:solidFill>
                            <a:srgbClr val="115076"/>
                          </a:solidFill>
                        </a:rPr>
                        <a:t>liebt</a:t>
                      </a:r>
                      <a:r>
                        <a:rPr lang="en-GB" sz="2000" dirty="0">
                          <a:solidFill>
                            <a:srgbClr val="115076"/>
                          </a:solidFill>
                        </a:rPr>
                        <a:t> </a:t>
                      </a:r>
                      <a:r>
                        <a:rPr lang="en-GB" sz="2000" dirty="0" err="1">
                          <a:solidFill>
                            <a:srgbClr val="115076"/>
                          </a:solidFill>
                        </a:rPr>
                        <a:t>ihn</a:t>
                      </a:r>
                      <a:r>
                        <a:rPr lang="en-GB" sz="2000" dirty="0">
                          <a:solidFill>
                            <a:srgbClr val="115076"/>
                          </a:solidFill>
                        </a:rPr>
                        <a:t>. </a:t>
                      </a:r>
                    </a:p>
                  </a:txBody>
                  <a:tcPr anchor="ctr"/>
                </a:tc>
                <a:tc>
                  <a:txBody>
                    <a:bodyPr/>
                    <a:lstStyle/>
                    <a:p>
                      <a:pPr algn="ctr"/>
                      <a:r>
                        <a:rPr lang="en-US" sz="2000" dirty="0" err="1">
                          <a:solidFill>
                            <a:schemeClr val="accent1">
                              <a:lumMod val="50000"/>
                            </a:schemeClr>
                          </a:solidFill>
                        </a:rPr>
                        <a:t>Kaffee</a:t>
                      </a:r>
                      <a:endParaRPr lang="en-GB" sz="2000" dirty="0">
                        <a:solidFill>
                          <a:schemeClr val="accent1">
                            <a:lumMod val="50000"/>
                          </a:schemeClr>
                        </a:solidFill>
                      </a:endParaRPr>
                    </a:p>
                  </a:txBody>
                  <a:tcPr/>
                </a:tc>
                <a:tc>
                  <a:txBody>
                    <a:bodyPr/>
                    <a:lstStyle/>
                    <a:p>
                      <a:pPr algn="ctr"/>
                      <a:r>
                        <a:rPr lang="en-US" sz="2000" dirty="0" err="1">
                          <a:solidFill>
                            <a:schemeClr val="accent1">
                              <a:lumMod val="50000"/>
                            </a:schemeClr>
                          </a:solidFill>
                        </a:rPr>
                        <a:t>Kekse</a:t>
                      </a:r>
                      <a:endParaRPr lang="en-GB" sz="2000" dirty="0">
                        <a:solidFill>
                          <a:schemeClr val="accent1">
                            <a:lumMod val="50000"/>
                          </a:schemeClr>
                        </a:solidFill>
                      </a:endParaRPr>
                    </a:p>
                  </a:txBody>
                  <a:tcPr/>
                </a:tc>
                <a:extLst>
                  <a:ext uri="{0D108BD9-81ED-4DB2-BD59-A6C34878D82A}">
                    <a16:rowId xmlns:a16="http://schemas.microsoft.com/office/drawing/2014/main" val="1736239533"/>
                  </a:ext>
                </a:extLst>
              </a:tr>
            </a:tbl>
          </a:graphicData>
        </a:graphic>
      </p:graphicFrame>
      <p:sp>
        <p:nvSpPr>
          <p:cNvPr id="10" name="Rounded Rectangle 11">
            <a:extLst>
              <a:ext uri="{FF2B5EF4-FFF2-40B4-BE49-F238E27FC236}">
                <a16:creationId xmlns:a16="http://schemas.microsoft.com/office/drawing/2014/main" id="{2B32B6E4-9556-4F43-AC3D-1EC909A58157}"/>
              </a:ext>
            </a:extLst>
          </p:cNvPr>
          <p:cNvSpPr/>
          <p:nvPr/>
        </p:nvSpPr>
        <p:spPr>
          <a:xfrm>
            <a:off x="11118494" y="189339"/>
            <a:ext cx="870304" cy="30612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5" name="Rectangle 14">
            <a:extLst>
              <a:ext uri="{FF2B5EF4-FFF2-40B4-BE49-F238E27FC236}">
                <a16:creationId xmlns:a16="http://schemas.microsoft.com/office/drawing/2014/main" id="{8DC3D979-27B3-42E0-8275-384FA14D2890}"/>
              </a:ext>
            </a:extLst>
          </p:cNvPr>
          <p:cNvSpPr/>
          <p:nvPr/>
        </p:nvSpPr>
        <p:spPr>
          <a:xfrm>
            <a:off x="2808535" y="4001266"/>
            <a:ext cx="390823" cy="376572"/>
          </a:xfrm>
          <a:prstGeom prst="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115076"/>
                </a:solidFill>
              </a:rPr>
              <a:t>5</a:t>
            </a:r>
            <a:endParaRPr lang="en-GB" b="1" dirty="0">
              <a:solidFill>
                <a:srgbClr val="115076"/>
              </a:solidFill>
            </a:endParaRPr>
          </a:p>
        </p:txBody>
      </p:sp>
      <p:sp>
        <p:nvSpPr>
          <p:cNvPr id="16" name="Rectangle 15">
            <a:extLst>
              <a:ext uri="{FF2B5EF4-FFF2-40B4-BE49-F238E27FC236}">
                <a16:creationId xmlns:a16="http://schemas.microsoft.com/office/drawing/2014/main" id="{17340167-7253-4BDD-A541-8F804820C6E9}"/>
              </a:ext>
            </a:extLst>
          </p:cNvPr>
          <p:cNvSpPr/>
          <p:nvPr/>
        </p:nvSpPr>
        <p:spPr>
          <a:xfrm>
            <a:off x="2813903" y="4458903"/>
            <a:ext cx="376799" cy="400110"/>
          </a:xfrm>
          <a:prstGeom prst="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115076"/>
                </a:solidFill>
              </a:rPr>
              <a:t>6</a:t>
            </a:r>
            <a:endParaRPr lang="en-GB" b="1" dirty="0">
              <a:solidFill>
                <a:srgbClr val="115076"/>
              </a:solidFill>
            </a:endParaRPr>
          </a:p>
        </p:txBody>
      </p:sp>
      <p:sp>
        <p:nvSpPr>
          <p:cNvPr id="17" name="Rectangle 16">
            <a:extLst>
              <a:ext uri="{FF2B5EF4-FFF2-40B4-BE49-F238E27FC236}">
                <a16:creationId xmlns:a16="http://schemas.microsoft.com/office/drawing/2014/main" id="{FEFCA860-245D-46A1-856E-E9AB11DA49E5}"/>
              </a:ext>
            </a:extLst>
          </p:cNvPr>
          <p:cNvSpPr/>
          <p:nvPr/>
        </p:nvSpPr>
        <p:spPr>
          <a:xfrm>
            <a:off x="2808535" y="4981017"/>
            <a:ext cx="376799" cy="403984"/>
          </a:xfrm>
          <a:prstGeom prst="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115076"/>
                </a:solidFill>
              </a:rPr>
              <a:t>7</a:t>
            </a:r>
            <a:endParaRPr lang="en-GB" b="1" dirty="0">
              <a:solidFill>
                <a:srgbClr val="115076"/>
              </a:solidFill>
            </a:endParaRPr>
          </a:p>
        </p:txBody>
      </p:sp>
      <p:sp>
        <p:nvSpPr>
          <p:cNvPr id="18" name="Rectangle 17">
            <a:extLst>
              <a:ext uri="{FF2B5EF4-FFF2-40B4-BE49-F238E27FC236}">
                <a16:creationId xmlns:a16="http://schemas.microsoft.com/office/drawing/2014/main" id="{6ED3284F-2853-4DF9-A385-8ED35792B405}"/>
              </a:ext>
            </a:extLst>
          </p:cNvPr>
          <p:cNvSpPr/>
          <p:nvPr/>
        </p:nvSpPr>
        <p:spPr>
          <a:xfrm>
            <a:off x="2814742" y="5501015"/>
            <a:ext cx="376799" cy="400110"/>
          </a:xfrm>
          <a:prstGeom prst="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115076"/>
                </a:solidFill>
              </a:rPr>
              <a:t>8</a:t>
            </a:r>
            <a:endParaRPr lang="en-GB" b="1" dirty="0">
              <a:solidFill>
                <a:srgbClr val="115076"/>
              </a:solidFill>
            </a:endParaRPr>
          </a:p>
        </p:txBody>
      </p:sp>
      <p:sp>
        <p:nvSpPr>
          <p:cNvPr id="33" name="TextBox 32" descr="text box hiding answer">
            <a:extLst>
              <a:ext uri="{FF2B5EF4-FFF2-40B4-BE49-F238E27FC236}">
                <a16:creationId xmlns:a16="http://schemas.microsoft.com/office/drawing/2014/main" id="{CD1AD6F0-6F0C-4390-BF88-5212D64F87F7}"/>
              </a:ext>
            </a:extLst>
          </p:cNvPr>
          <p:cNvSpPr txBox="1"/>
          <p:nvPr/>
        </p:nvSpPr>
        <p:spPr>
          <a:xfrm>
            <a:off x="3291073" y="4068907"/>
            <a:ext cx="3125416" cy="308931"/>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4" name="TextBox 33" descr="text box hiding answer">
            <a:extLst>
              <a:ext uri="{FF2B5EF4-FFF2-40B4-BE49-F238E27FC236}">
                <a16:creationId xmlns:a16="http://schemas.microsoft.com/office/drawing/2014/main" id="{27848661-B399-47B4-B851-5173561F5D08}"/>
              </a:ext>
            </a:extLst>
          </p:cNvPr>
          <p:cNvSpPr txBox="1"/>
          <p:nvPr/>
        </p:nvSpPr>
        <p:spPr>
          <a:xfrm>
            <a:off x="7085772" y="4020356"/>
            <a:ext cx="1834074" cy="308931"/>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5" name="TextBox 34" descr="text box hiding answer">
            <a:extLst>
              <a:ext uri="{FF2B5EF4-FFF2-40B4-BE49-F238E27FC236}">
                <a16:creationId xmlns:a16="http://schemas.microsoft.com/office/drawing/2014/main" id="{3A552630-1CA8-4612-A97A-98106CC7C916}"/>
              </a:ext>
            </a:extLst>
          </p:cNvPr>
          <p:cNvSpPr txBox="1"/>
          <p:nvPr/>
        </p:nvSpPr>
        <p:spPr>
          <a:xfrm>
            <a:off x="9879580" y="4017836"/>
            <a:ext cx="1778862" cy="308931"/>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6" name="TextBox 35" descr="text box hiding answer">
            <a:extLst>
              <a:ext uri="{FF2B5EF4-FFF2-40B4-BE49-F238E27FC236}">
                <a16:creationId xmlns:a16="http://schemas.microsoft.com/office/drawing/2014/main" id="{10D6CCE9-32A4-4254-8546-3087FAD8F81E}"/>
              </a:ext>
            </a:extLst>
          </p:cNvPr>
          <p:cNvSpPr txBox="1"/>
          <p:nvPr/>
        </p:nvSpPr>
        <p:spPr>
          <a:xfrm>
            <a:off x="3355988" y="4525056"/>
            <a:ext cx="2600462" cy="333910"/>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7" name="TextBox 36" descr="text box hiding answer">
            <a:extLst>
              <a:ext uri="{FF2B5EF4-FFF2-40B4-BE49-F238E27FC236}">
                <a16:creationId xmlns:a16="http://schemas.microsoft.com/office/drawing/2014/main" id="{7D199415-ADA0-446A-98F1-02CB660F7D60}"/>
              </a:ext>
            </a:extLst>
          </p:cNvPr>
          <p:cNvSpPr txBox="1"/>
          <p:nvPr/>
        </p:nvSpPr>
        <p:spPr>
          <a:xfrm>
            <a:off x="7186580" y="4462459"/>
            <a:ext cx="2160952" cy="348282"/>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8" name="TextBox 37" descr="text box hiding answer">
            <a:extLst>
              <a:ext uri="{FF2B5EF4-FFF2-40B4-BE49-F238E27FC236}">
                <a16:creationId xmlns:a16="http://schemas.microsoft.com/office/drawing/2014/main" id="{A5010FEE-2E2A-4A83-BC53-E21D529CD5E2}"/>
              </a:ext>
            </a:extLst>
          </p:cNvPr>
          <p:cNvSpPr txBox="1"/>
          <p:nvPr/>
        </p:nvSpPr>
        <p:spPr>
          <a:xfrm>
            <a:off x="9613205" y="4436088"/>
            <a:ext cx="2397316" cy="348282"/>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9" name="TextBox 38" descr="text box hiding answer">
            <a:extLst>
              <a:ext uri="{FF2B5EF4-FFF2-40B4-BE49-F238E27FC236}">
                <a16:creationId xmlns:a16="http://schemas.microsoft.com/office/drawing/2014/main" id="{5720CC19-D49E-4C6C-9F62-BD358E7B625E}"/>
              </a:ext>
            </a:extLst>
          </p:cNvPr>
          <p:cNvSpPr txBox="1"/>
          <p:nvPr/>
        </p:nvSpPr>
        <p:spPr>
          <a:xfrm>
            <a:off x="3316072" y="5058409"/>
            <a:ext cx="2731494" cy="308931"/>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0" name="TextBox 39" descr="text box hiding answer">
            <a:extLst>
              <a:ext uri="{FF2B5EF4-FFF2-40B4-BE49-F238E27FC236}">
                <a16:creationId xmlns:a16="http://schemas.microsoft.com/office/drawing/2014/main" id="{57A4F3FB-14F2-4089-8CD6-D20CD78500F2}"/>
              </a:ext>
            </a:extLst>
          </p:cNvPr>
          <p:cNvSpPr txBox="1"/>
          <p:nvPr/>
        </p:nvSpPr>
        <p:spPr>
          <a:xfrm>
            <a:off x="7346271" y="5003935"/>
            <a:ext cx="1204787" cy="308931"/>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1" name="TextBox 40" descr="text box hiding answer">
            <a:extLst>
              <a:ext uri="{FF2B5EF4-FFF2-40B4-BE49-F238E27FC236}">
                <a16:creationId xmlns:a16="http://schemas.microsoft.com/office/drawing/2014/main" id="{8F83BB9C-F7A0-4AB8-AA82-AA26995B8B81}"/>
              </a:ext>
            </a:extLst>
          </p:cNvPr>
          <p:cNvSpPr txBox="1"/>
          <p:nvPr/>
        </p:nvSpPr>
        <p:spPr>
          <a:xfrm>
            <a:off x="9845327" y="4998600"/>
            <a:ext cx="1933071" cy="308931"/>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2" name="TextBox 41" descr="text box hiding answer">
            <a:extLst>
              <a:ext uri="{FF2B5EF4-FFF2-40B4-BE49-F238E27FC236}">
                <a16:creationId xmlns:a16="http://schemas.microsoft.com/office/drawing/2014/main" id="{6C4DA123-CBF4-4A0A-BD65-9BB79C188BEC}"/>
              </a:ext>
            </a:extLst>
          </p:cNvPr>
          <p:cNvSpPr txBox="1"/>
          <p:nvPr/>
        </p:nvSpPr>
        <p:spPr>
          <a:xfrm>
            <a:off x="3316072" y="5467131"/>
            <a:ext cx="2159304" cy="348282"/>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3" name="TextBox 42" descr="text box hiding answer">
            <a:extLst>
              <a:ext uri="{FF2B5EF4-FFF2-40B4-BE49-F238E27FC236}">
                <a16:creationId xmlns:a16="http://schemas.microsoft.com/office/drawing/2014/main" id="{82A2F626-FD36-4F32-BADD-D804CB4BE4F5}"/>
              </a:ext>
            </a:extLst>
          </p:cNvPr>
          <p:cNvSpPr txBox="1"/>
          <p:nvPr/>
        </p:nvSpPr>
        <p:spPr>
          <a:xfrm>
            <a:off x="7722491" y="5463156"/>
            <a:ext cx="1089130" cy="348282"/>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4" name="TextBox 43" descr="text box hiding answer">
            <a:extLst>
              <a:ext uri="{FF2B5EF4-FFF2-40B4-BE49-F238E27FC236}">
                <a16:creationId xmlns:a16="http://schemas.microsoft.com/office/drawing/2014/main" id="{B06A798B-DEDD-424B-8C04-4A65ADE7C795}"/>
              </a:ext>
            </a:extLst>
          </p:cNvPr>
          <p:cNvSpPr txBox="1"/>
          <p:nvPr/>
        </p:nvSpPr>
        <p:spPr>
          <a:xfrm>
            <a:off x="10138874" y="5411874"/>
            <a:ext cx="1316279" cy="348282"/>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49" name="Picture 48" descr="green checkmark">
            <a:extLst>
              <a:ext uri="{FF2B5EF4-FFF2-40B4-BE49-F238E27FC236}">
                <a16:creationId xmlns:a16="http://schemas.microsoft.com/office/drawing/2014/main" id="{40E1CF6F-6394-403B-B3B7-C301E2A1C08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38319" y="4046082"/>
            <a:ext cx="282522" cy="294294"/>
          </a:xfrm>
          <a:prstGeom prst="rect">
            <a:avLst/>
          </a:prstGeom>
        </p:spPr>
      </p:pic>
      <p:pic>
        <p:nvPicPr>
          <p:cNvPr id="50" name="Picture 49" descr="green checkmark">
            <a:extLst>
              <a:ext uri="{FF2B5EF4-FFF2-40B4-BE49-F238E27FC236}">
                <a16:creationId xmlns:a16="http://schemas.microsoft.com/office/drawing/2014/main" id="{654540E4-9F5B-4609-8179-2355EBAFCD9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90779" y="4481098"/>
            <a:ext cx="282522" cy="294294"/>
          </a:xfrm>
          <a:prstGeom prst="rect">
            <a:avLst/>
          </a:prstGeom>
        </p:spPr>
      </p:pic>
      <p:pic>
        <p:nvPicPr>
          <p:cNvPr id="51" name="Picture 50" descr="green checkmark">
            <a:extLst>
              <a:ext uri="{FF2B5EF4-FFF2-40B4-BE49-F238E27FC236}">
                <a16:creationId xmlns:a16="http://schemas.microsoft.com/office/drawing/2014/main" id="{DAB965E2-488F-43B0-A047-3E8BC961F0B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89856" y="4982285"/>
            <a:ext cx="282522" cy="294294"/>
          </a:xfrm>
          <a:prstGeom prst="rect">
            <a:avLst/>
          </a:prstGeom>
        </p:spPr>
      </p:pic>
      <p:pic>
        <p:nvPicPr>
          <p:cNvPr id="52" name="Picture 51" descr="green checkmark">
            <a:extLst>
              <a:ext uri="{FF2B5EF4-FFF2-40B4-BE49-F238E27FC236}">
                <a16:creationId xmlns:a16="http://schemas.microsoft.com/office/drawing/2014/main" id="{21FF0AAC-943A-4EBC-9181-B756E396F71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25666" y="5496933"/>
            <a:ext cx="282522" cy="294294"/>
          </a:xfrm>
          <a:prstGeom prst="rect">
            <a:avLst/>
          </a:prstGeom>
        </p:spPr>
      </p:pic>
      <p:pic>
        <p:nvPicPr>
          <p:cNvPr id="3078" name="Picture 6" descr="Friends, Woman, Frendship, Girls, Happy, Female">
            <a:extLst>
              <a:ext uri="{FF2B5EF4-FFF2-40B4-BE49-F238E27FC236}">
                <a16:creationId xmlns:a16="http://schemas.microsoft.com/office/drawing/2014/main" id="{09A481AB-2690-4299-9391-1B836C7A4E2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2108" y="1066916"/>
            <a:ext cx="1915083" cy="161459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111117EB-1F68-44BA-A064-9EEEB9D0421C}"/>
              </a:ext>
            </a:extLst>
          </p:cNvPr>
          <p:cNvSpPr/>
          <p:nvPr/>
        </p:nvSpPr>
        <p:spPr>
          <a:xfrm>
            <a:off x="2865697" y="1135120"/>
            <a:ext cx="7946166" cy="2246769"/>
          </a:xfrm>
          <a:prstGeom prst="rect">
            <a:avLst/>
          </a:prstGeom>
        </p:spPr>
        <p:txBody>
          <a:bodyPr wrap="square">
            <a:spAutoFit/>
          </a:bodyPr>
          <a:lstStyle/>
          <a:p>
            <a:r>
              <a:rPr lang="de-DE" sz="2000" dirty="0">
                <a:solidFill>
                  <a:srgbClr val="115076"/>
                </a:solidFill>
              </a:rPr>
              <a:t>… und sie hat nicht nur Angst vor Briefen, sondern* auch vor dem Briefträger*! Sie liebt meine Familie und mich und die Familie nebenan*, aber sie hat Angst vor meinem Baby –  und auch vor der Babysitterin! Meine Nachbarin ist trotzdem* sehr nett, und sie liebt Kaffee und Kekse – wie ich auch. Doch leider kann ich keinen Kaffee mit ihr trinken – ich habe Angst vor Tassen*. Schade!  ;-)</a:t>
            </a:r>
            <a:endParaRPr lang="en-GB" sz="2000" dirty="0"/>
          </a:p>
        </p:txBody>
      </p:sp>
      <p:pic>
        <p:nvPicPr>
          <p:cNvPr id="54" name="Picture 2" descr="Drink, Coffee, Tea, Beverage, Hot Drink, Hot Beverage">
            <a:extLst>
              <a:ext uri="{FF2B5EF4-FFF2-40B4-BE49-F238E27FC236}">
                <a16:creationId xmlns:a16="http://schemas.microsoft.com/office/drawing/2014/main" id="{C47C9B93-8677-4312-8264-BC6C8BE7479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845825" y="2161232"/>
            <a:ext cx="1270865" cy="117160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ookie, Chocolate Chips, Bakery, Baking, Sweets, Food">
            <a:extLst>
              <a:ext uri="{FF2B5EF4-FFF2-40B4-BE49-F238E27FC236}">
                <a16:creationId xmlns:a16="http://schemas.microsoft.com/office/drawing/2014/main" id="{E7B57158-3086-49CC-BF25-143C60C3AE1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723049" y="2709369"/>
            <a:ext cx="681910" cy="726295"/>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10" descr="Baby, Girl, Neutral, Child, Cute, Kid, Infant, Sweet">
            <a:extLst>
              <a:ext uri="{FF2B5EF4-FFF2-40B4-BE49-F238E27FC236}">
                <a16:creationId xmlns:a16="http://schemas.microsoft.com/office/drawing/2014/main" id="{29B7F71D-98F4-4525-97BC-E455F309C2C5}"/>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306822" y="4811679"/>
            <a:ext cx="701742" cy="82021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ost, Air Mail, Letters, Airmail Letter, Mail, Airmail">
            <a:extLst>
              <a:ext uri="{FF2B5EF4-FFF2-40B4-BE49-F238E27FC236}">
                <a16:creationId xmlns:a16="http://schemas.microsoft.com/office/drawing/2014/main" id="{EBC23226-CA36-421E-A141-61E59B976CFD}"/>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73456" y="3072505"/>
            <a:ext cx="1182707" cy="827896"/>
          </a:xfrm>
          <a:prstGeom prst="rect">
            <a:avLst/>
          </a:prstGeom>
          <a:noFill/>
          <a:extLst>
            <a:ext uri="{909E8E84-426E-40DD-AFC4-6F175D3DCCD1}">
              <a14:hiddenFill xmlns:a14="http://schemas.microsoft.com/office/drawing/2010/main">
                <a:solidFill>
                  <a:srgbClr val="FFFFFF"/>
                </a:solidFill>
              </a14:hiddenFill>
            </a:ext>
          </a:extLst>
        </p:spPr>
      </p:pic>
      <p:sp>
        <p:nvSpPr>
          <p:cNvPr id="46" name="Speech Bubble: Rectangle with Corners Rounded 45">
            <a:extLst>
              <a:ext uri="{FF2B5EF4-FFF2-40B4-BE49-F238E27FC236}">
                <a16:creationId xmlns:a16="http://schemas.microsoft.com/office/drawing/2014/main" id="{27870F25-B175-44D3-8AFA-80F2A37CAED4}"/>
              </a:ext>
            </a:extLst>
          </p:cNvPr>
          <p:cNvSpPr/>
          <p:nvPr/>
        </p:nvSpPr>
        <p:spPr>
          <a:xfrm>
            <a:off x="1284843" y="845225"/>
            <a:ext cx="3436596" cy="323228"/>
          </a:xfrm>
          <a:prstGeom prst="wedgeRoundRectCallout">
            <a:avLst>
              <a:gd name="adj1" fmla="val -49402"/>
              <a:gd name="adj2" fmla="val 37498"/>
              <a:gd name="adj3" fmla="val 16667"/>
            </a:avLst>
          </a:prstGeom>
          <a:solidFill>
            <a:srgbClr val="115076"/>
          </a:solidFill>
          <a:ln>
            <a:solidFill>
              <a:srgbClr val="DAA52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chemeClr val="bg1"/>
                </a:solidFill>
              </a:rPr>
              <a:t>der </a:t>
            </a:r>
            <a:r>
              <a:rPr lang="en-GB" sz="2000" dirty="0" err="1">
                <a:solidFill>
                  <a:schemeClr val="bg1"/>
                </a:solidFill>
              </a:rPr>
              <a:t>Briefträger</a:t>
            </a:r>
            <a:r>
              <a:rPr lang="en-GB" sz="2000" dirty="0">
                <a:solidFill>
                  <a:schemeClr val="bg1"/>
                </a:solidFill>
              </a:rPr>
              <a:t> – postman</a:t>
            </a:r>
          </a:p>
        </p:txBody>
      </p:sp>
      <p:sp>
        <p:nvSpPr>
          <p:cNvPr id="47" name="Speech Bubble: Rectangle with Corners Rounded 46">
            <a:extLst>
              <a:ext uri="{FF2B5EF4-FFF2-40B4-BE49-F238E27FC236}">
                <a16:creationId xmlns:a16="http://schemas.microsoft.com/office/drawing/2014/main" id="{4135DC73-B180-40CF-A355-582069CC39DD}"/>
              </a:ext>
            </a:extLst>
          </p:cNvPr>
          <p:cNvSpPr/>
          <p:nvPr/>
        </p:nvSpPr>
        <p:spPr>
          <a:xfrm>
            <a:off x="50380" y="2591388"/>
            <a:ext cx="2816356" cy="328655"/>
          </a:xfrm>
          <a:prstGeom prst="wedgeRoundRectCallout">
            <a:avLst>
              <a:gd name="adj1" fmla="val -49402"/>
              <a:gd name="adj2" fmla="val 37498"/>
              <a:gd name="adj3" fmla="val 16667"/>
            </a:avLst>
          </a:prstGeom>
          <a:solidFill>
            <a:srgbClr val="115076"/>
          </a:solidFill>
          <a:ln>
            <a:solidFill>
              <a:srgbClr val="DAA52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err="1">
                <a:solidFill>
                  <a:schemeClr val="bg1"/>
                </a:solidFill>
              </a:rPr>
              <a:t>nebenan</a:t>
            </a:r>
            <a:r>
              <a:rPr lang="en-GB" sz="2000" dirty="0">
                <a:solidFill>
                  <a:schemeClr val="bg1"/>
                </a:solidFill>
              </a:rPr>
              <a:t> – next door</a:t>
            </a:r>
          </a:p>
        </p:txBody>
      </p:sp>
    </p:spTree>
    <p:extLst>
      <p:ext uri="{BB962C8B-B14F-4D97-AF65-F5344CB8AC3E}">
        <p14:creationId xmlns:p14="http://schemas.microsoft.com/office/powerpoint/2010/main" val="1103136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34"/>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3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6"/>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37"/>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3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39"/>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57"/>
                                        </p:tgtEl>
                                        <p:attrNameLst>
                                          <p:attrName>style.visibility</p:attrName>
                                        </p:attrNameLst>
                                      </p:cBhvr>
                                      <p:to>
                                        <p:strVal val="visible"/>
                                      </p:to>
                                    </p:set>
                                  </p:childTnLst>
                                </p:cTn>
                              </p:par>
                              <p:par>
                                <p:cTn id="33" presetID="1" presetClass="exit" presetSubtype="0" fill="hold" grpId="0" nodeType="withEffect">
                                  <p:stCondLst>
                                    <p:cond delay="0"/>
                                  </p:stCondLst>
                                  <p:childTnLst>
                                    <p:set>
                                      <p:cBhvr>
                                        <p:cTn id="34" dur="1" fill="hold">
                                          <p:stCondLst>
                                            <p:cond delay="0"/>
                                          </p:stCondLst>
                                        </p:cTn>
                                        <p:tgtEl>
                                          <p:spTgt spid="40"/>
                                        </p:tgtEl>
                                        <p:attrNameLst>
                                          <p:attrName>style.visibility</p:attrName>
                                        </p:attrNameLst>
                                      </p:cBhvr>
                                      <p:to>
                                        <p:strVal val="hidden"/>
                                      </p:to>
                                    </p:set>
                                  </p:childTnLst>
                                </p:cTn>
                              </p:par>
                              <p:par>
                                <p:cTn id="35" presetID="1" presetClass="exit" presetSubtype="0" fill="hold" grpId="0" nodeType="withEffect">
                                  <p:stCondLst>
                                    <p:cond delay="0"/>
                                  </p:stCondLst>
                                  <p:childTnLst>
                                    <p:set>
                                      <p:cBhvr>
                                        <p:cTn id="36" dur="1" fill="hold">
                                          <p:stCondLst>
                                            <p:cond delay="0"/>
                                          </p:stCondLst>
                                        </p:cTn>
                                        <p:tgtEl>
                                          <p:spTgt spid="41"/>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5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0" nodeType="clickEffect">
                                  <p:stCondLst>
                                    <p:cond delay="0"/>
                                  </p:stCondLst>
                                  <p:childTnLst>
                                    <p:set>
                                      <p:cBhvr>
                                        <p:cTn id="44" dur="1" fill="hold">
                                          <p:stCondLst>
                                            <p:cond delay="0"/>
                                          </p:stCondLst>
                                        </p:cTn>
                                        <p:tgtEl>
                                          <p:spTgt spid="42"/>
                                        </p:tgtEl>
                                        <p:attrNameLst>
                                          <p:attrName>style.visibility</p:attrName>
                                        </p:attrNameLst>
                                      </p:cBhvr>
                                      <p:to>
                                        <p:strVal val="hidden"/>
                                      </p:to>
                                    </p:set>
                                  </p:childTnLst>
                                </p:cTn>
                              </p:par>
                              <p:par>
                                <p:cTn id="45" presetID="1" presetClass="exit" presetSubtype="0" fill="hold" grpId="0" nodeType="withEffect">
                                  <p:stCondLst>
                                    <p:cond delay="0"/>
                                  </p:stCondLst>
                                  <p:childTnLst>
                                    <p:set>
                                      <p:cBhvr>
                                        <p:cTn id="46" dur="1" fill="hold">
                                          <p:stCondLst>
                                            <p:cond delay="0"/>
                                          </p:stCondLst>
                                        </p:cTn>
                                        <p:tgtEl>
                                          <p:spTgt spid="43"/>
                                        </p:tgtEl>
                                        <p:attrNameLst>
                                          <p:attrName>style.visibility</p:attrName>
                                        </p:attrNameLst>
                                      </p:cBhvr>
                                      <p:to>
                                        <p:strVal val="hidden"/>
                                      </p:to>
                                    </p:set>
                                  </p:childTnLst>
                                </p:cTn>
                              </p:par>
                              <p:par>
                                <p:cTn id="47" presetID="1" presetClass="exit" presetSubtype="0" fill="hold" grpId="0" nodeType="withEffect">
                                  <p:stCondLst>
                                    <p:cond delay="0"/>
                                  </p:stCondLst>
                                  <p:childTnLst>
                                    <p:set>
                                      <p:cBhvr>
                                        <p:cTn id="48" dur="1" fill="hold">
                                          <p:stCondLst>
                                            <p:cond delay="0"/>
                                          </p:stCondLst>
                                        </p:cTn>
                                        <p:tgtEl>
                                          <p:spTgt spid="44"/>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688899" cy="869950"/>
          </a:xfrm>
          <a:prstGeom prst="rect">
            <a:avLst/>
          </a:prstGeom>
        </p:spPr>
      </p:pic>
      <p:sp>
        <p:nvSpPr>
          <p:cNvPr id="4" name="Title 3"/>
          <p:cNvSpPr>
            <a:spLocks noGrp="1"/>
          </p:cNvSpPr>
          <p:nvPr>
            <p:ph type="title"/>
          </p:nvPr>
        </p:nvSpPr>
        <p:spPr>
          <a:xfrm>
            <a:off x="0" y="294041"/>
            <a:ext cx="5999967" cy="707849"/>
          </a:xfrm>
        </p:spPr>
        <p:txBody>
          <a:bodyPr>
            <a:normAutofit fontScale="90000"/>
          </a:bodyPr>
          <a:lstStyle/>
          <a:p>
            <a:r>
              <a:rPr lang="en-GB" sz="3600" b="1" dirty="0" err="1">
                <a:solidFill>
                  <a:schemeClr val="bg1"/>
                </a:solidFill>
              </a:rPr>
              <a:t>Pronomen</a:t>
            </a:r>
            <a:r>
              <a:rPr lang="en-GB" sz="3600" b="1" dirty="0">
                <a:solidFill>
                  <a:schemeClr val="bg1"/>
                </a:solidFill>
              </a:rPr>
              <a:t> ‘I’, ‘me’ and ‘you’</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7" name="TextBox 6">
            <a:extLst>
              <a:ext uri="{FF2B5EF4-FFF2-40B4-BE49-F238E27FC236}">
                <a16:creationId xmlns:a16="http://schemas.microsoft.com/office/drawing/2014/main" id="{E7D76F78-96CE-0B43-AB66-B64A1E76CA07}"/>
              </a:ext>
            </a:extLst>
          </p:cNvPr>
          <p:cNvSpPr txBox="1"/>
          <p:nvPr/>
        </p:nvSpPr>
        <p:spPr>
          <a:xfrm>
            <a:off x="180000" y="1296000"/>
            <a:ext cx="1164723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Compare</a:t>
            </a:r>
            <a:r>
              <a:rPr lang="en-US" sz="2000" dirty="0">
                <a:solidFill>
                  <a:srgbClr val="4472C4">
                    <a:lumMod val="50000"/>
                  </a:srgbClr>
                </a:solidFill>
                <a:latin typeface="Century Gothic" panose="020F0302020204030204"/>
              </a:rPr>
              <a:t>:</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 name="Speech Bubble: Rectangle with Corners Rounded 1">
            <a:extLst>
              <a:ext uri="{FF2B5EF4-FFF2-40B4-BE49-F238E27FC236}">
                <a16:creationId xmlns:a16="http://schemas.microsoft.com/office/drawing/2014/main" id="{EFCC29E0-8A9A-49A3-B4E1-DB292A1E74D2}"/>
              </a:ext>
            </a:extLst>
          </p:cNvPr>
          <p:cNvSpPr/>
          <p:nvPr/>
        </p:nvSpPr>
        <p:spPr>
          <a:xfrm>
            <a:off x="164882" y="3159705"/>
            <a:ext cx="2506929" cy="1075129"/>
          </a:xfrm>
          <a:prstGeom prst="wedgeRoundRectCallout">
            <a:avLst>
              <a:gd name="adj1" fmla="val 50325"/>
              <a:gd name="adj2" fmla="val 31822"/>
              <a:gd name="adj3" fmla="val 16667"/>
            </a:avLst>
          </a:prstGeom>
          <a:solidFill>
            <a:srgbClr val="115076"/>
          </a:solidFill>
          <a:ln w="381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The </a:t>
            </a:r>
            <a:r>
              <a:rPr kumimoji="0" lang="en-GB" sz="2000" b="0" i="0" u="sng" strike="noStrike" kern="1200" cap="none" spc="0" normalizeH="0" baseline="0" noProof="0" dirty="0">
                <a:ln>
                  <a:noFill/>
                </a:ln>
                <a:solidFill>
                  <a:prstClr val="white"/>
                </a:solidFill>
                <a:effectLst/>
                <a:uLnTx/>
                <a:uFillTx/>
                <a:latin typeface="Century Gothic" panose="020F0302020204030204"/>
                <a:ea typeface="+mn-ea"/>
                <a:cs typeface="+mn-cs"/>
              </a:rPr>
              <a:t>object</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case is also called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Row 2</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or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accusative</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sp>
        <p:nvSpPr>
          <p:cNvPr id="39" name="Speech Bubble: Rectangle with Corners Rounded 38">
            <a:extLst>
              <a:ext uri="{FF2B5EF4-FFF2-40B4-BE49-F238E27FC236}">
                <a16:creationId xmlns:a16="http://schemas.microsoft.com/office/drawing/2014/main" id="{FEDC786C-B1D3-4B70-88F5-A35D56A4D8C1}"/>
              </a:ext>
            </a:extLst>
          </p:cNvPr>
          <p:cNvSpPr/>
          <p:nvPr/>
        </p:nvSpPr>
        <p:spPr>
          <a:xfrm>
            <a:off x="180000" y="1828119"/>
            <a:ext cx="2506929" cy="1047115"/>
          </a:xfrm>
          <a:prstGeom prst="wedgeRoundRectCallout">
            <a:avLst>
              <a:gd name="adj1" fmla="val 47673"/>
              <a:gd name="adj2" fmla="val 19449"/>
              <a:gd name="adj3" fmla="val 16667"/>
            </a:avLst>
          </a:prstGeom>
          <a:solidFill>
            <a:srgbClr val="115076"/>
          </a:solidFill>
          <a:ln w="381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The </a:t>
            </a:r>
            <a:r>
              <a:rPr kumimoji="0" lang="en-GB" sz="2000" b="0" i="0" u="sng" strike="noStrike" kern="1200" cap="none" spc="0" normalizeH="0" baseline="0" noProof="0" dirty="0">
                <a:ln>
                  <a:noFill/>
                </a:ln>
                <a:solidFill>
                  <a:prstClr val="white"/>
                </a:solidFill>
                <a:effectLst/>
                <a:uLnTx/>
                <a:uFillTx/>
                <a:latin typeface="Century Gothic" panose="020F0302020204030204"/>
                <a:ea typeface="+mn-ea"/>
                <a:cs typeface="+mn-cs"/>
              </a:rPr>
              <a:t>subject</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case is also called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Row 1</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or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nominative</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sp>
        <p:nvSpPr>
          <p:cNvPr id="50" name="TextBox 49">
            <a:extLst>
              <a:ext uri="{FF2B5EF4-FFF2-40B4-BE49-F238E27FC236}">
                <a16:creationId xmlns:a16="http://schemas.microsoft.com/office/drawing/2014/main" id="{8BEFE659-1D8C-4762-BE27-930BB0E90C49}"/>
              </a:ext>
            </a:extLst>
          </p:cNvPr>
          <p:cNvSpPr txBox="1"/>
          <p:nvPr/>
        </p:nvSpPr>
        <p:spPr>
          <a:xfrm>
            <a:off x="2852549" y="1965895"/>
            <a:ext cx="55819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Hast </a:t>
            </a: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du </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Angst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vorm</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Fliegen</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51" name="TextBox 50">
            <a:extLst>
              <a:ext uri="{FF2B5EF4-FFF2-40B4-BE49-F238E27FC236}">
                <a16:creationId xmlns:a16="http://schemas.microsoft.com/office/drawing/2014/main" id="{407E67B2-61C0-4041-BA20-632E412F530E}"/>
              </a:ext>
            </a:extLst>
          </p:cNvPr>
          <p:cNvSpPr txBox="1"/>
          <p:nvPr/>
        </p:nvSpPr>
        <p:spPr>
          <a:xfrm>
            <a:off x="7267722" y="1940017"/>
            <a:ext cx="55819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Do </a:t>
            </a: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you </a:t>
            </a:r>
            <a:r>
              <a:rPr kumimoji="0" lang="en-US" sz="20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have fear of flying?</a:t>
            </a:r>
          </a:p>
        </p:txBody>
      </p:sp>
      <p:sp>
        <p:nvSpPr>
          <p:cNvPr id="52" name="TextBox 51">
            <a:extLst>
              <a:ext uri="{FF2B5EF4-FFF2-40B4-BE49-F238E27FC236}">
                <a16:creationId xmlns:a16="http://schemas.microsoft.com/office/drawing/2014/main" id="{4339C1F4-F2C3-4109-881C-4658AAD7D8DB}"/>
              </a:ext>
            </a:extLst>
          </p:cNvPr>
          <p:cNvSpPr txBox="1"/>
          <p:nvPr/>
        </p:nvSpPr>
        <p:spPr>
          <a:xfrm>
            <a:off x="2851811" y="3217140"/>
            <a:ext cx="55819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Was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macht</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dich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glücklich</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53" name="TextBox 52">
            <a:extLst>
              <a:ext uri="{FF2B5EF4-FFF2-40B4-BE49-F238E27FC236}">
                <a16:creationId xmlns:a16="http://schemas.microsoft.com/office/drawing/2014/main" id="{F2905E47-E198-4A95-AD52-74A80495A96D}"/>
              </a:ext>
            </a:extLst>
          </p:cNvPr>
          <p:cNvSpPr txBox="1"/>
          <p:nvPr/>
        </p:nvSpPr>
        <p:spPr>
          <a:xfrm>
            <a:off x="7266984" y="3191262"/>
            <a:ext cx="55819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What makes </a:t>
            </a: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you </a:t>
            </a:r>
            <a:r>
              <a:rPr kumimoji="0" lang="en-US" sz="20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happy?</a:t>
            </a:r>
          </a:p>
        </p:txBody>
      </p:sp>
      <p:sp>
        <p:nvSpPr>
          <p:cNvPr id="54" name="TextBox 53">
            <a:extLst>
              <a:ext uri="{FF2B5EF4-FFF2-40B4-BE49-F238E27FC236}">
                <a16:creationId xmlns:a16="http://schemas.microsoft.com/office/drawing/2014/main" id="{67833A38-AC50-42EB-B65C-2A9D688EF3C4}"/>
              </a:ext>
            </a:extLst>
          </p:cNvPr>
          <p:cNvSpPr txBox="1"/>
          <p:nvPr/>
        </p:nvSpPr>
        <p:spPr>
          <a:xfrm>
            <a:off x="2851811" y="4519305"/>
            <a:ext cx="55819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Was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dir</a:t>
            </a: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wichtig</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55" name="TextBox 54">
            <a:extLst>
              <a:ext uri="{FF2B5EF4-FFF2-40B4-BE49-F238E27FC236}">
                <a16:creationId xmlns:a16="http://schemas.microsoft.com/office/drawing/2014/main" id="{14EABAFB-2F36-4946-8079-7AB72078CE84}"/>
              </a:ext>
            </a:extLst>
          </p:cNvPr>
          <p:cNvSpPr txBox="1"/>
          <p:nvPr/>
        </p:nvSpPr>
        <p:spPr>
          <a:xfrm>
            <a:off x="7266984" y="4545183"/>
            <a:ext cx="55819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What is important  </a:t>
            </a: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you</a:t>
            </a:r>
            <a:r>
              <a:rPr kumimoji="0" lang="en-US" sz="20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56" name="TextBox 55">
            <a:extLst>
              <a:ext uri="{FF2B5EF4-FFF2-40B4-BE49-F238E27FC236}">
                <a16:creationId xmlns:a16="http://schemas.microsoft.com/office/drawing/2014/main" id="{9A1C7607-26D9-4ACD-98F7-72A9E38018ED}"/>
              </a:ext>
            </a:extLst>
          </p:cNvPr>
          <p:cNvSpPr txBox="1"/>
          <p:nvPr/>
        </p:nvSpPr>
        <p:spPr>
          <a:xfrm>
            <a:off x="2851811" y="2485572"/>
            <a:ext cx="55819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Ja,</a:t>
            </a:r>
            <a:r>
              <a:rPr kumimoji="0" lang="en-US" sz="200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US" sz="2000" b="1"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i</a:t>
            </a: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ch</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habe</a:t>
            </a: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Angst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vorm</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Fliegen</a:t>
            </a:r>
            <a:r>
              <a:rPr lang="en-US" sz="2000" dirty="0">
                <a:solidFill>
                  <a:srgbClr val="4472C4">
                    <a:lumMod val="50000"/>
                  </a:srgbClr>
                </a:solidFill>
                <a:latin typeface="Century Gothic" panose="020F0302020204030204"/>
              </a:rPr>
              <a:t>.</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7" name="TextBox 56">
            <a:extLst>
              <a:ext uri="{FF2B5EF4-FFF2-40B4-BE49-F238E27FC236}">
                <a16:creationId xmlns:a16="http://schemas.microsoft.com/office/drawing/2014/main" id="{A1FB3D97-CF77-4DBC-9DDC-7F499A5286C5}"/>
              </a:ext>
            </a:extLst>
          </p:cNvPr>
          <p:cNvSpPr txBox="1"/>
          <p:nvPr/>
        </p:nvSpPr>
        <p:spPr>
          <a:xfrm>
            <a:off x="7266984" y="2481624"/>
            <a:ext cx="55819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Yes, </a:t>
            </a: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 </a:t>
            </a:r>
            <a:r>
              <a:rPr kumimoji="0" lang="en-US" sz="20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have</a:t>
            </a:r>
            <a:r>
              <a:rPr kumimoji="0" lang="en-US" sz="200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fear of flying.</a:t>
            </a:r>
            <a:endParaRPr kumimoji="0" lang="en-US" sz="20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8" name="TextBox 57">
            <a:extLst>
              <a:ext uri="{FF2B5EF4-FFF2-40B4-BE49-F238E27FC236}">
                <a16:creationId xmlns:a16="http://schemas.microsoft.com/office/drawing/2014/main" id="{05CEEEFA-3EE1-4AC2-A980-44C4E68BF7A8}"/>
              </a:ext>
            </a:extLst>
          </p:cNvPr>
          <p:cNvSpPr txBox="1"/>
          <p:nvPr/>
        </p:nvSpPr>
        <p:spPr>
          <a:xfrm>
            <a:off x="2851811" y="3732024"/>
            <a:ext cx="55819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Sport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macht</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lang="en-US" sz="2000" b="1" dirty="0">
                <a:solidFill>
                  <a:srgbClr val="4472C4">
                    <a:lumMod val="50000"/>
                  </a:srgbClr>
                </a:solidFill>
                <a:latin typeface="Century Gothic" panose="020F0302020204030204"/>
              </a:rPr>
              <a:t>m</a:t>
            </a: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ich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glücklich</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59" name="TextBox 58">
            <a:extLst>
              <a:ext uri="{FF2B5EF4-FFF2-40B4-BE49-F238E27FC236}">
                <a16:creationId xmlns:a16="http://schemas.microsoft.com/office/drawing/2014/main" id="{6CA4EBBA-37E3-45B5-AE0A-F5A93418CF3F}"/>
              </a:ext>
            </a:extLst>
          </p:cNvPr>
          <p:cNvSpPr txBox="1"/>
          <p:nvPr/>
        </p:nvSpPr>
        <p:spPr>
          <a:xfrm>
            <a:off x="7266984" y="3706146"/>
            <a:ext cx="55819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Sport makes </a:t>
            </a: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me </a:t>
            </a:r>
            <a:r>
              <a:rPr kumimoji="0" lang="en-US" sz="20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happy.</a:t>
            </a:r>
          </a:p>
        </p:txBody>
      </p:sp>
      <p:sp>
        <p:nvSpPr>
          <p:cNvPr id="60" name="TextBox 59">
            <a:extLst>
              <a:ext uri="{FF2B5EF4-FFF2-40B4-BE49-F238E27FC236}">
                <a16:creationId xmlns:a16="http://schemas.microsoft.com/office/drawing/2014/main" id="{5C4781DC-F3E1-4CD7-A4C0-8CB73A41493B}"/>
              </a:ext>
            </a:extLst>
          </p:cNvPr>
          <p:cNvSpPr txBox="1"/>
          <p:nvPr/>
        </p:nvSpPr>
        <p:spPr>
          <a:xfrm>
            <a:off x="2851811" y="5187768"/>
            <a:ext cx="55819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Musik</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mir</a:t>
            </a: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wichtig</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61" name="TextBox 60">
            <a:extLst>
              <a:ext uri="{FF2B5EF4-FFF2-40B4-BE49-F238E27FC236}">
                <a16:creationId xmlns:a16="http://schemas.microsoft.com/office/drawing/2014/main" id="{4AB73889-C92C-4704-8A3D-B6EE60ED3AEF}"/>
              </a:ext>
            </a:extLst>
          </p:cNvPr>
          <p:cNvSpPr txBox="1"/>
          <p:nvPr/>
        </p:nvSpPr>
        <p:spPr>
          <a:xfrm>
            <a:off x="7266984" y="5161890"/>
            <a:ext cx="55819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Music is important </a:t>
            </a: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me</a:t>
            </a:r>
            <a:r>
              <a:rPr kumimoji="0" lang="en-US" sz="20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62" name="Speech Bubble: Rectangle with Corners Rounded 61">
            <a:extLst>
              <a:ext uri="{FF2B5EF4-FFF2-40B4-BE49-F238E27FC236}">
                <a16:creationId xmlns:a16="http://schemas.microsoft.com/office/drawing/2014/main" id="{06E866B0-B276-4F65-9ACA-32324961FEED}"/>
              </a:ext>
            </a:extLst>
          </p:cNvPr>
          <p:cNvSpPr/>
          <p:nvPr/>
        </p:nvSpPr>
        <p:spPr>
          <a:xfrm>
            <a:off x="164881" y="4519304"/>
            <a:ext cx="2497296" cy="1382731"/>
          </a:xfrm>
          <a:prstGeom prst="wedgeRoundRectCallout">
            <a:avLst>
              <a:gd name="adj1" fmla="val 47211"/>
              <a:gd name="adj2" fmla="val 28908"/>
              <a:gd name="adj3" fmla="val 16667"/>
            </a:avLst>
          </a:prstGeom>
          <a:solidFill>
            <a:srgbClr val="115076"/>
          </a:solidFill>
          <a:ln w="381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sng" strike="noStrike" kern="1200" cap="none" spc="0" normalizeH="0" baseline="0" noProof="0" dirty="0">
                <a:ln>
                  <a:noFill/>
                </a:ln>
                <a:solidFill>
                  <a:prstClr val="white"/>
                </a:solidFill>
                <a:effectLst/>
                <a:uLnTx/>
                <a:uFillTx/>
                <a:latin typeface="Century Gothic" panose="020F0302020204030204"/>
              </a:rPr>
              <a:t>Indirect objects</a:t>
            </a:r>
            <a:r>
              <a:rPr lang="en-GB" sz="2000" dirty="0">
                <a:solidFill>
                  <a:prstClr val="white"/>
                </a:solidFill>
                <a:latin typeface="Century Gothic" panose="020F0302020204030204"/>
              </a:rPr>
              <a:t> </a:t>
            </a:r>
            <a:r>
              <a:rPr kumimoji="0" lang="en-GB" sz="2000" b="0" i="0" strike="noStrike" kern="1200" cap="none" spc="0" normalizeH="0" noProof="0" dirty="0">
                <a:ln>
                  <a:noFill/>
                </a:ln>
                <a:solidFill>
                  <a:prstClr val="white"/>
                </a:solidFill>
                <a:effectLst/>
                <a:uLnTx/>
                <a:uFillTx/>
                <a:latin typeface="Century Gothic" panose="020F0302020204030204"/>
              </a:rPr>
              <a:t>(</a:t>
            </a:r>
            <a:r>
              <a:rPr kumimoji="0" lang="en-GB" sz="2000" b="1" i="0" strike="noStrike" kern="1200" cap="none" spc="0" normalizeH="0" noProof="0" dirty="0">
                <a:ln>
                  <a:noFill/>
                </a:ln>
                <a:solidFill>
                  <a:prstClr val="white"/>
                </a:solidFill>
                <a:effectLst/>
                <a:uLnTx/>
                <a:uFillTx/>
                <a:latin typeface="Century Gothic" panose="020F0302020204030204"/>
              </a:rPr>
              <a:t>R3</a:t>
            </a:r>
            <a:r>
              <a:rPr kumimoji="0" lang="en-GB" sz="2000" b="0" i="0" strike="noStrike" kern="1200" cap="none" spc="0" normalizeH="0" noProof="0" dirty="0">
                <a:ln>
                  <a:noFill/>
                </a:ln>
                <a:solidFill>
                  <a:prstClr val="white"/>
                </a:solidFill>
                <a:effectLst/>
                <a:uLnTx/>
                <a:uFillTx/>
                <a:latin typeface="Century Gothic" panose="020F0302020204030204"/>
              </a:rPr>
              <a:t> or </a:t>
            </a:r>
            <a:r>
              <a:rPr kumimoji="0" lang="en-GB" sz="2000" b="1" i="0" strike="noStrike" kern="1200" cap="none" spc="0" normalizeH="0" noProof="0" dirty="0">
                <a:ln>
                  <a:noFill/>
                </a:ln>
                <a:solidFill>
                  <a:prstClr val="white"/>
                </a:solidFill>
                <a:effectLst/>
                <a:uLnTx/>
                <a:uFillTx/>
                <a:latin typeface="Century Gothic" panose="020F0302020204030204"/>
              </a:rPr>
              <a:t>dative</a:t>
            </a:r>
            <a:r>
              <a:rPr kumimoji="0" lang="en-GB" sz="2000" b="0" i="0" strike="noStrike" kern="1200" cap="none" spc="0" normalizeH="0" noProof="0" dirty="0">
                <a:ln>
                  <a:noFill/>
                </a:ln>
                <a:solidFill>
                  <a:prstClr val="white"/>
                </a:solidFill>
                <a:effectLst/>
                <a:uLnTx/>
                <a:uFillTx/>
                <a:latin typeface="Century Gothic" panose="020F0302020204030204"/>
              </a:rPr>
              <a:t>)</a:t>
            </a:r>
            <a:r>
              <a:rPr lang="en-GB" sz="2000" noProof="0" dirty="0">
                <a:solidFill>
                  <a:prstClr val="white"/>
                </a:solidFill>
                <a:latin typeface="Century Gothic" panose="020F0302020204030204"/>
              </a:rPr>
              <a:t> </a:t>
            </a:r>
            <a:r>
              <a:rPr lang="en-GB" sz="2000" dirty="0">
                <a:solidFill>
                  <a:prstClr val="white"/>
                </a:solidFill>
                <a:latin typeface="Century Gothic" panose="020F0302020204030204"/>
              </a:rPr>
              <a:t>can</a:t>
            </a:r>
            <a:r>
              <a:rPr kumimoji="0" lang="en-GB" sz="2000" b="0" i="0" u="none" strike="noStrike" kern="1200" cap="none" spc="0" normalizeH="0" baseline="0" noProof="0" dirty="0">
                <a:ln>
                  <a:noFill/>
                </a:ln>
                <a:solidFill>
                  <a:prstClr val="white"/>
                </a:solidFill>
                <a:effectLst/>
                <a:uLnTx/>
                <a:uFillTx/>
                <a:latin typeface="Century Gothic" panose="020F0302020204030204"/>
              </a:rPr>
              <a:t> mean ‘</a:t>
            </a:r>
            <a:r>
              <a:rPr kumimoji="0" lang="en-GB" sz="2000" b="1" i="0" u="none" strike="noStrike" kern="1200" cap="none" spc="0" normalizeH="0" baseline="0" noProof="0" dirty="0">
                <a:ln>
                  <a:noFill/>
                </a:ln>
                <a:solidFill>
                  <a:prstClr val="white"/>
                </a:solidFill>
                <a:effectLst/>
                <a:uLnTx/>
                <a:uFillTx/>
                <a:latin typeface="Century Gothic" panose="020F0302020204030204"/>
              </a:rPr>
              <a:t>to</a:t>
            </a:r>
            <a:r>
              <a:rPr kumimoji="0" lang="en-GB" sz="2000" b="0" i="0" u="none" strike="noStrike" kern="1200" cap="none" spc="0" normalizeH="0" noProof="0" dirty="0">
                <a:ln>
                  <a:noFill/>
                </a:ln>
                <a:solidFill>
                  <a:prstClr val="white"/>
                </a:solidFill>
                <a:effectLst/>
                <a:uLnTx/>
                <a:uFillTx/>
                <a:latin typeface="Century Gothic" panose="020F0302020204030204"/>
              </a:rPr>
              <a:t> me, you,…’</a:t>
            </a:r>
            <a:endParaRPr kumimoji="0" lang="en-GB" sz="2000" b="0" i="0" u="none" strike="noStrike" kern="1200" cap="none" spc="0" normalizeH="0" baseline="0" noProof="0" dirty="0">
              <a:ln>
                <a:noFill/>
              </a:ln>
              <a:solidFill>
                <a:prstClr val="white"/>
              </a:solidFill>
              <a:effectLst/>
              <a:uLnTx/>
              <a:uFillTx/>
              <a:latin typeface="Century Gothic" panose="020F0302020204030204"/>
            </a:endParaRPr>
          </a:p>
        </p:txBody>
      </p:sp>
      <p:sp>
        <p:nvSpPr>
          <p:cNvPr id="63" name="Speech Bubble: Rectangle with Corners Rounded 62">
            <a:extLst>
              <a:ext uri="{FF2B5EF4-FFF2-40B4-BE49-F238E27FC236}">
                <a16:creationId xmlns:a16="http://schemas.microsoft.com/office/drawing/2014/main" id="{22E73D30-9207-40A9-A2AC-DA86E1B8D0A8}"/>
              </a:ext>
            </a:extLst>
          </p:cNvPr>
          <p:cNvSpPr/>
          <p:nvPr/>
        </p:nvSpPr>
        <p:spPr>
          <a:xfrm>
            <a:off x="4572001" y="5700525"/>
            <a:ext cx="3434218" cy="599154"/>
          </a:xfrm>
          <a:prstGeom prst="wedgeRoundRectCallout">
            <a:avLst>
              <a:gd name="adj1" fmla="val 35762"/>
              <a:gd name="adj2" fmla="val -75160"/>
              <a:gd name="adj3" fmla="val 16667"/>
            </a:avLst>
          </a:prstGeom>
          <a:solidFill>
            <a:srgbClr val="115076"/>
          </a:solidFill>
          <a:ln w="381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What is different about the word order?</a:t>
            </a:r>
          </a:p>
        </p:txBody>
      </p:sp>
      <p:sp>
        <p:nvSpPr>
          <p:cNvPr id="64" name="Speech Bubble: Rectangle with Corners Rounded 63">
            <a:extLst>
              <a:ext uri="{FF2B5EF4-FFF2-40B4-BE49-F238E27FC236}">
                <a16:creationId xmlns:a16="http://schemas.microsoft.com/office/drawing/2014/main" id="{D6E7F4DE-1624-4FE5-80F2-80039D08425F}"/>
              </a:ext>
            </a:extLst>
          </p:cNvPr>
          <p:cNvSpPr/>
          <p:nvPr/>
        </p:nvSpPr>
        <p:spPr>
          <a:xfrm>
            <a:off x="4572001" y="5714967"/>
            <a:ext cx="3434218" cy="599154"/>
          </a:xfrm>
          <a:prstGeom prst="wedgeRoundRectCallout">
            <a:avLst>
              <a:gd name="adj1" fmla="val -36092"/>
              <a:gd name="adj2" fmla="val -75160"/>
              <a:gd name="adj3" fmla="val 16667"/>
            </a:avLst>
          </a:prstGeom>
          <a:solidFill>
            <a:srgbClr val="115076"/>
          </a:solidFill>
          <a:ln w="381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What is different about the word order?</a:t>
            </a:r>
          </a:p>
        </p:txBody>
      </p:sp>
      <p:sp>
        <p:nvSpPr>
          <p:cNvPr id="65" name="Speech Bubble: Rectangle with Corners Rounded 64">
            <a:extLst>
              <a:ext uri="{FF2B5EF4-FFF2-40B4-BE49-F238E27FC236}">
                <a16:creationId xmlns:a16="http://schemas.microsoft.com/office/drawing/2014/main" id="{D3EFD166-926A-475A-9D9E-8721CC2611B4}"/>
              </a:ext>
            </a:extLst>
          </p:cNvPr>
          <p:cNvSpPr/>
          <p:nvPr/>
        </p:nvSpPr>
        <p:spPr>
          <a:xfrm>
            <a:off x="4572001" y="1508548"/>
            <a:ext cx="2440487" cy="400111"/>
          </a:xfrm>
          <a:prstGeom prst="wedgeRoundRectCallout">
            <a:avLst>
              <a:gd name="adj1" fmla="val -36457"/>
              <a:gd name="adj2" fmla="val 87908"/>
              <a:gd name="adj3" fmla="val 16667"/>
            </a:avLst>
          </a:prstGeom>
          <a:solidFill>
            <a:srgbClr val="115076"/>
          </a:solidFill>
          <a:ln w="381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prstClr val="white"/>
                </a:solidFill>
                <a:effectLst/>
                <a:uLnTx/>
                <a:uFillTx/>
                <a:latin typeface="Century Gothic" panose="020F0302020204030204"/>
                <a:ea typeface="+mn-ea"/>
                <a:cs typeface="+mn-cs"/>
              </a:rPr>
              <a:t>vor</a:t>
            </a: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 + </a:t>
            </a:r>
            <a:r>
              <a:rPr kumimoji="0" lang="en-GB" sz="1800" b="0" i="0" u="none" strike="noStrike" kern="1200" cap="none" spc="0" normalizeH="0" baseline="0" noProof="0" dirty="0" err="1">
                <a:ln>
                  <a:noFill/>
                </a:ln>
                <a:solidFill>
                  <a:prstClr val="white"/>
                </a:solidFill>
                <a:effectLst/>
                <a:uLnTx/>
                <a:uFillTx/>
                <a:latin typeface="Century Gothic" panose="020F0302020204030204"/>
                <a:ea typeface="+mn-ea"/>
                <a:cs typeface="+mn-cs"/>
              </a:rPr>
              <a:t>dem</a:t>
            </a: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sym typeface="Wingdings" panose="05000000000000000000" pitchFamily="2" charset="2"/>
              </a:rPr>
              <a:t> </a:t>
            </a:r>
            <a:r>
              <a:rPr kumimoji="0" lang="en-GB" sz="1800" b="0" i="0" u="none" strike="noStrike" kern="1200" cap="none" spc="0" normalizeH="0" baseline="0" noProof="0" dirty="0" err="1">
                <a:ln>
                  <a:noFill/>
                </a:ln>
                <a:solidFill>
                  <a:prstClr val="white"/>
                </a:solidFill>
                <a:effectLst/>
                <a:uLnTx/>
                <a:uFillTx/>
                <a:latin typeface="Century Gothic" panose="020F0302020204030204"/>
                <a:ea typeface="+mn-ea"/>
                <a:cs typeface="+mn-cs"/>
                <a:sym typeface="Wingdings" panose="05000000000000000000" pitchFamily="2" charset="2"/>
              </a:rPr>
              <a:t>vorm</a:t>
            </a: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269931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6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64"/>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9" grpId="0" animBg="1"/>
      <p:bldP spid="50" grpId="0"/>
      <p:bldP spid="51" grpId="0"/>
      <p:bldP spid="52" grpId="0"/>
      <p:bldP spid="53" grpId="0"/>
      <p:bldP spid="54" grpId="0"/>
      <p:bldP spid="55" grpId="0"/>
      <p:bldP spid="56" grpId="0"/>
      <p:bldP spid="57" grpId="0"/>
      <p:bldP spid="58" grpId="0"/>
      <p:bldP spid="59" grpId="0"/>
      <p:bldP spid="60" grpId="0"/>
      <p:bldP spid="61" grpId="0"/>
      <p:bldP spid="62" grpId="0" animBg="1"/>
      <p:bldP spid="63" grpId="0" animBg="1"/>
      <p:bldP spid="64" grpId="0" animBg="1"/>
      <p:bldP spid="6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7578247" cy="869950"/>
          </a:xfrm>
          <a:prstGeom prst="rect">
            <a:avLst/>
          </a:prstGeom>
        </p:spPr>
      </p:pic>
      <p:sp>
        <p:nvSpPr>
          <p:cNvPr id="4" name="Title 3"/>
          <p:cNvSpPr>
            <a:spLocks noGrp="1"/>
          </p:cNvSpPr>
          <p:nvPr>
            <p:ph type="title"/>
          </p:nvPr>
        </p:nvSpPr>
        <p:spPr>
          <a:xfrm>
            <a:off x="0" y="294041"/>
            <a:ext cx="7277622" cy="707849"/>
          </a:xfrm>
        </p:spPr>
        <p:txBody>
          <a:bodyPr>
            <a:normAutofit fontScale="90000"/>
          </a:bodyPr>
          <a:lstStyle/>
          <a:p>
            <a:r>
              <a:rPr lang="en-GB" sz="3600" b="1" dirty="0">
                <a:solidFill>
                  <a:schemeClr val="bg1"/>
                </a:solidFill>
              </a:rPr>
              <a:t>10 Tipps </a:t>
            </a:r>
            <a:r>
              <a:rPr lang="en-GB" sz="3600" b="1" dirty="0" err="1">
                <a:solidFill>
                  <a:schemeClr val="bg1"/>
                </a:solidFill>
              </a:rPr>
              <a:t>für</a:t>
            </a:r>
            <a:r>
              <a:rPr lang="en-GB" sz="3600" b="1" dirty="0">
                <a:solidFill>
                  <a:schemeClr val="bg1"/>
                </a:solidFill>
              </a:rPr>
              <a:t> </a:t>
            </a:r>
            <a:r>
              <a:rPr lang="en-GB" sz="3600" b="1" dirty="0" err="1">
                <a:solidFill>
                  <a:schemeClr val="bg1"/>
                </a:solidFill>
              </a:rPr>
              <a:t>ein</a:t>
            </a:r>
            <a:r>
              <a:rPr lang="en-GB" sz="3600" b="1" dirty="0">
                <a:solidFill>
                  <a:schemeClr val="bg1"/>
                </a:solidFill>
              </a:rPr>
              <a:t> </a:t>
            </a:r>
            <a:r>
              <a:rPr lang="en-GB" sz="3600" b="1" dirty="0" err="1">
                <a:solidFill>
                  <a:schemeClr val="bg1"/>
                </a:solidFill>
              </a:rPr>
              <a:t>glückliches</a:t>
            </a:r>
            <a:r>
              <a:rPr lang="en-GB" sz="3600" b="1" dirty="0">
                <a:solidFill>
                  <a:schemeClr val="bg1"/>
                </a:solidFill>
              </a:rPr>
              <a:t> Leben</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7B2326E1-A87B-2D46-8B7D-5F8E8817AFDA}"/>
              </a:ext>
            </a:extLst>
          </p:cNvPr>
          <p:cNvSpPr txBox="1"/>
          <p:nvPr/>
        </p:nvSpPr>
        <p:spPr>
          <a:xfrm>
            <a:off x="94406" y="1214716"/>
            <a:ext cx="1079737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Lies den Text.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Was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macht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glücklich</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und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warum</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Schreib</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Liste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7" name="TextBox 6">
            <a:extLst>
              <a:ext uri="{FF2B5EF4-FFF2-40B4-BE49-F238E27FC236}">
                <a16:creationId xmlns:a16="http://schemas.microsoft.com/office/drawing/2014/main" id="{50430845-8398-4FDE-8470-A48B41C83214}"/>
              </a:ext>
            </a:extLst>
          </p:cNvPr>
          <p:cNvSpPr txBox="1"/>
          <p:nvPr/>
        </p:nvSpPr>
        <p:spPr>
          <a:xfrm>
            <a:off x="112438" y="1716738"/>
            <a:ext cx="5799551" cy="4401205"/>
          </a:xfrm>
          <a:prstGeom prst="rect">
            <a:avLst/>
          </a:prstGeom>
          <a:solidFill>
            <a:schemeClr val="accent1">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Geben</a:t>
            </a:r>
            <a:b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Es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gibt</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uns</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ganz</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warmes</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Gefühl</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Dinge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für</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andere</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Leute</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tun.</a:t>
            </a:r>
            <a:b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Kontakt</a:t>
            </a:r>
            <a:b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Es tut gut,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mehr</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Zeit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mit</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den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richtigen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Menschen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verbringen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b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3. Sport</a:t>
            </a:r>
            <a:b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Welche</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Sportart</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gefällt</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dir</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Im</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gesunden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Körper</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lebt</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gesunder</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Geist*.</a:t>
            </a:r>
            <a:b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4.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Im</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hier</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und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jetzt</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sein</a:t>
            </a:r>
            <a:b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vielleicht</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durch</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Meditationsmusik</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Es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gibt</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viele</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gute</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Apps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dafür</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b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5.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Lernen</a:t>
            </a:r>
            <a:b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Aktiv</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denken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macht</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glücklich</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8" name="TextBox 7">
            <a:extLst>
              <a:ext uri="{FF2B5EF4-FFF2-40B4-BE49-F238E27FC236}">
                <a16:creationId xmlns:a16="http://schemas.microsoft.com/office/drawing/2014/main" id="{3ABB8E8A-1B96-4BCA-A06E-D0B623EA67C0}"/>
              </a:ext>
            </a:extLst>
          </p:cNvPr>
          <p:cNvSpPr txBox="1"/>
          <p:nvPr/>
        </p:nvSpPr>
        <p:spPr>
          <a:xfrm>
            <a:off x="6086280" y="1709467"/>
            <a:ext cx="5799551" cy="4401205"/>
          </a:xfrm>
          <a:prstGeom prst="rect">
            <a:avLst/>
          </a:prstGeom>
          <a:solidFill>
            <a:schemeClr val="accent1">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6.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Ziele</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setzen</a:t>
            </a:r>
            <a:b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Es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positiv</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Ziele</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für</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heute</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nächste</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Woche</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nächsten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Monat und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nächstes</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Jahr</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setzen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b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7.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Akzeptanz</a:t>
            </a:r>
            <a:b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Einige</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Dinge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soll</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man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einfach</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annehmen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b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8.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Gefühle</a:t>
            </a:r>
            <a:b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Immer</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positiv</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bleiben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Man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kann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immer</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lachen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und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etwas</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Nettes</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sagen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b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9.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Lieben</a:t>
            </a:r>
            <a:b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Du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sollst</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dich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selbst</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lieben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so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wie</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du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bist</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b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10.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Helfen</a:t>
            </a:r>
            <a:b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Es tut gut,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anderen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Personen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helfen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besonders</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wenn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man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im</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Team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zusammen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arbeitet</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9" name="Speech Bubble: Rectangle with Corners Rounded 8">
            <a:extLst>
              <a:ext uri="{FF2B5EF4-FFF2-40B4-BE49-F238E27FC236}">
                <a16:creationId xmlns:a16="http://schemas.microsoft.com/office/drawing/2014/main" id="{FDF6DBDF-4804-4287-951C-EE29DF3251C0}"/>
              </a:ext>
            </a:extLst>
          </p:cNvPr>
          <p:cNvSpPr/>
          <p:nvPr/>
        </p:nvSpPr>
        <p:spPr>
          <a:xfrm>
            <a:off x="3627245" y="5137501"/>
            <a:ext cx="2284744" cy="634195"/>
          </a:xfrm>
          <a:prstGeom prst="wedgeRoundRectCallout">
            <a:avLst>
              <a:gd name="adj1" fmla="val -49402"/>
              <a:gd name="adj2" fmla="val 37498"/>
              <a:gd name="adj3" fmla="val 16667"/>
            </a:avLst>
          </a:prstGeom>
          <a:solidFill>
            <a:srgbClr val="115076"/>
          </a:solidFill>
          <a:ln>
            <a:solidFill>
              <a:srgbClr val="DAA52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der Geist – mind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dafür</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 for it</a:t>
            </a:r>
            <a:endPar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0" name="Speech Bubble: Rectangle with Corners Rounded 9">
            <a:extLst>
              <a:ext uri="{FF2B5EF4-FFF2-40B4-BE49-F238E27FC236}">
                <a16:creationId xmlns:a16="http://schemas.microsoft.com/office/drawing/2014/main" id="{3465AD79-7F9D-487D-88B1-5EBD0E100776}"/>
              </a:ext>
            </a:extLst>
          </p:cNvPr>
          <p:cNvSpPr/>
          <p:nvPr/>
        </p:nvSpPr>
        <p:spPr>
          <a:xfrm>
            <a:off x="8165997" y="424134"/>
            <a:ext cx="2255052" cy="739857"/>
          </a:xfrm>
          <a:prstGeom prst="wedgeRoundRectCallout">
            <a:avLst>
              <a:gd name="adj1" fmla="val -49402"/>
              <a:gd name="adj2" fmla="val 37498"/>
              <a:gd name="adj3" fmla="val 16667"/>
            </a:avLst>
          </a:prstGeom>
          <a:solidFill>
            <a:srgbClr val="115076"/>
          </a:solidFill>
          <a:ln>
            <a:solidFill>
              <a:srgbClr val="DAA52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etwas</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Nettes</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 something nice</a:t>
            </a:r>
            <a:endPar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aphicFrame>
        <p:nvGraphicFramePr>
          <p:cNvPr id="2" name="Table 10">
            <a:extLst>
              <a:ext uri="{FF2B5EF4-FFF2-40B4-BE49-F238E27FC236}">
                <a16:creationId xmlns:a16="http://schemas.microsoft.com/office/drawing/2014/main" id="{08822025-2634-41E2-8938-6EEFB63092E8}"/>
              </a:ext>
            </a:extLst>
          </p:cNvPr>
          <p:cNvGraphicFramePr>
            <a:graphicFrameLocks noGrp="1"/>
          </p:cNvGraphicFramePr>
          <p:nvPr/>
        </p:nvGraphicFramePr>
        <p:xfrm>
          <a:off x="6086280" y="1658742"/>
          <a:ext cx="5799552" cy="4636988"/>
        </p:xfrm>
        <a:graphic>
          <a:graphicData uri="http://schemas.openxmlformats.org/drawingml/2006/table">
            <a:tbl>
              <a:tblPr firstRow="1" bandRow="1">
                <a:tableStyleId>{5940675A-B579-460E-94D1-54222C63F5DA}</a:tableStyleId>
              </a:tblPr>
              <a:tblGrid>
                <a:gridCol w="1619889">
                  <a:extLst>
                    <a:ext uri="{9D8B030D-6E8A-4147-A177-3AD203B41FA5}">
                      <a16:colId xmlns:a16="http://schemas.microsoft.com/office/drawing/2014/main" val="3808413871"/>
                    </a:ext>
                  </a:extLst>
                </a:gridCol>
                <a:gridCol w="4179663">
                  <a:extLst>
                    <a:ext uri="{9D8B030D-6E8A-4147-A177-3AD203B41FA5}">
                      <a16:colId xmlns:a16="http://schemas.microsoft.com/office/drawing/2014/main" val="367858782"/>
                    </a:ext>
                  </a:extLst>
                </a:gridCol>
              </a:tblGrid>
              <a:tr h="733534">
                <a:tc>
                  <a:txBody>
                    <a:bodyPr/>
                    <a:lstStyle/>
                    <a:p>
                      <a:pPr algn="ctr"/>
                      <a:r>
                        <a:rPr lang="en-GB" sz="2300" b="1" dirty="0">
                          <a:solidFill>
                            <a:srgbClr val="115076"/>
                          </a:solidFill>
                        </a:rPr>
                        <a:t>What?</a:t>
                      </a:r>
                    </a:p>
                  </a:txBody>
                  <a:tcPr anchor="ctr">
                    <a:lnL w="12700" cap="flat" cmpd="sng" algn="ctr">
                      <a:solidFill>
                        <a:srgbClr val="203864"/>
                      </a:solidFill>
                      <a:prstDash val="solid"/>
                      <a:round/>
                      <a:headEnd type="none" w="med" len="med"/>
                      <a:tailEnd type="none" w="med" len="med"/>
                    </a:lnL>
                    <a:lnR w="12700" cap="flat" cmpd="sng" algn="ctr">
                      <a:solidFill>
                        <a:srgbClr val="203864"/>
                      </a:solidFill>
                      <a:prstDash val="solid"/>
                      <a:round/>
                      <a:headEnd type="none" w="med" len="med"/>
                      <a:tailEnd type="none" w="med" len="med"/>
                    </a:lnR>
                    <a:lnT w="12700" cap="flat" cmpd="sng" algn="ctr">
                      <a:solidFill>
                        <a:srgbClr val="203864"/>
                      </a:solidFill>
                      <a:prstDash val="solid"/>
                      <a:round/>
                      <a:headEnd type="none" w="med" len="med"/>
                      <a:tailEnd type="none" w="med" len="med"/>
                    </a:lnT>
                    <a:lnB w="12700" cap="flat" cmpd="sng" algn="ctr">
                      <a:solidFill>
                        <a:srgbClr val="203864"/>
                      </a:solidFill>
                      <a:prstDash val="solid"/>
                      <a:round/>
                      <a:headEnd type="none" w="med" len="med"/>
                      <a:tailEnd type="none" w="med" len="med"/>
                    </a:lnB>
                    <a:lnTlToBr w="12700" cmpd="sng">
                      <a:noFill/>
                      <a:prstDash val="solid"/>
                    </a:lnTlToBr>
                    <a:lnBlToTr w="12700" cmpd="sng">
                      <a:noFill/>
                      <a:prstDash val="solid"/>
                    </a:lnBlToTr>
                    <a:solidFill>
                      <a:srgbClr val="FFF4E7"/>
                    </a:solidFill>
                  </a:tcPr>
                </a:tc>
                <a:tc>
                  <a:txBody>
                    <a:bodyPr/>
                    <a:lstStyle/>
                    <a:p>
                      <a:pPr algn="ctr"/>
                      <a:r>
                        <a:rPr lang="en-GB" sz="2300" b="1" dirty="0">
                          <a:solidFill>
                            <a:srgbClr val="115076"/>
                          </a:solidFill>
                        </a:rPr>
                        <a:t>Why/How?</a:t>
                      </a:r>
                    </a:p>
                  </a:txBody>
                  <a:tcPr anchor="ctr">
                    <a:lnL w="12700" cap="flat" cmpd="sng" algn="ctr">
                      <a:solidFill>
                        <a:srgbClr val="203864"/>
                      </a:solidFill>
                      <a:prstDash val="solid"/>
                      <a:round/>
                      <a:headEnd type="none" w="med" len="med"/>
                      <a:tailEnd type="none" w="med" len="med"/>
                    </a:lnL>
                    <a:lnR w="12700" cap="flat" cmpd="sng" algn="ctr">
                      <a:solidFill>
                        <a:srgbClr val="203864"/>
                      </a:solidFill>
                      <a:prstDash val="solid"/>
                      <a:round/>
                      <a:headEnd type="none" w="med" len="med"/>
                      <a:tailEnd type="none" w="med" len="med"/>
                    </a:lnR>
                    <a:lnT w="12700" cap="flat" cmpd="sng" algn="ctr">
                      <a:solidFill>
                        <a:srgbClr val="203864"/>
                      </a:solidFill>
                      <a:prstDash val="solid"/>
                      <a:round/>
                      <a:headEnd type="none" w="med" len="med"/>
                      <a:tailEnd type="none" w="med" len="med"/>
                    </a:lnT>
                    <a:lnB w="12700" cap="flat" cmpd="sng" algn="ctr">
                      <a:solidFill>
                        <a:srgbClr val="203864"/>
                      </a:solidFill>
                      <a:prstDash val="solid"/>
                      <a:round/>
                      <a:headEnd type="none" w="med" len="med"/>
                      <a:tailEnd type="none" w="med" len="med"/>
                    </a:lnB>
                    <a:lnTlToBr w="12700" cmpd="sng">
                      <a:noFill/>
                      <a:prstDash val="solid"/>
                    </a:lnTlToBr>
                    <a:lnBlToTr w="12700" cmpd="sng">
                      <a:noFill/>
                      <a:prstDash val="solid"/>
                    </a:lnBlToTr>
                    <a:solidFill>
                      <a:srgbClr val="FFF4E7"/>
                    </a:solidFill>
                  </a:tcPr>
                </a:tc>
                <a:extLst>
                  <a:ext uri="{0D108BD9-81ED-4DB2-BD59-A6C34878D82A}">
                    <a16:rowId xmlns:a16="http://schemas.microsoft.com/office/drawing/2014/main" val="1277350193"/>
                  </a:ext>
                </a:extLst>
              </a:tr>
              <a:tr h="733534">
                <a:tc>
                  <a:txBody>
                    <a:bodyPr/>
                    <a:lstStyle/>
                    <a:p>
                      <a:r>
                        <a:rPr lang="en-GB" sz="2300" dirty="0">
                          <a:solidFill>
                            <a:srgbClr val="115076"/>
                          </a:solidFill>
                        </a:rPr>
                        <a:t>Giving</a:t>
                      </a:r>
                    </a:p>
                  </a:txBody>
                  <a:tcPr anchor="ctr">
                    <a:lnL w="12700" cap="flat" cmpd="sng" algn="ctr">
                      <a:solidFill>
                        <a:srgbClr val="203864"/>
                      </a:solidFill>
                      <a:prstDash val="solid"/>
                      <a:round/>
                      <a:headEnd type="none" w="med" len="med"/>
                      <a:tailEnd type="none" w="med" len="med"/>
                    </a:lnL>
                    <a:lnR w="12700" cap="flat" cmpd="sng" algn="ctr">
                      <a:solidFill>
                        <a:srgbClr val="203864"/>
                      </a:solidFill>
                      <a:prstDash val="solid"/>
                      <a:round/>
                      <a:headEnd type="none" w="med" len="med"/>
                      <a:tailEnd type="none" w="med" len="med"/>
                    </a:lnR>
                    <a:lnT w="12700" cap="flat" cmpd="sng" algn="ctr">
                      <a:solidFill>
                        <a:srgbClr val="203864"/>
                      </a:solidFill>
                      <a:prstDash val="solid"/>
                      <a:round/>
                      <a:headEnd type="none" w="med" len="med"/>
                      <a:tailEnd type="none" w="med" len="med"/>
                    </a:lnT>
                    <a:lnB w="12700" cap="flat" cmpd="sng" algn="ctr">
                      <a:solidFill>
                        <a:srgbClr val="203864"/>
                      </a:solidFill>
                      <a:prstDash val="solid"/>
                      <a:round/>
                      <a:headEnd type="none" w="med" len="med"/>
                      <a:tailEnd type="none" w="med" len="med"/>
                    </a:lnB>
                    <a:lnTlToBr w="12700" cmpd="sng">
                      <a:noFill/>
                      <a:prstDash val="solid"/>
                    </a:lnTlToBr>
                    <a:lnBlToTr w="12700" cmpd="sng">
                      <a:noFill/>
                      <a:prstDash val="solid"/>
                    </a:lnBlToTr>
                    <a:solidFill>
                      <a:srgbClr val="FFF4E7"/>
                    </a:solidFill>
                  </a:tcPr>
                </a:tc>
                <a:tc>
                  <a:txBody>
                    <a:bodyPr/>
                    <a:lstStyle/>
                    <a:p>
                      <a:r>
                        <a:rPr lang="en-GB" sz="2300" dirty="0">
                          <a:solidFill>
                            <a:srgbClr val="115076"/>
                          </a:solidFill>
                        </a:rPr>
                        <a:t>gives a warm feeling doing things for others</a:t>
                      </a:r>
                    </a:p>
                  </a:txBody>
                  <a:tcPr anchor="ctr">
                    <a:lnL w="12700" cap="flat" cmpd="sng" algn="ctr">
                      <a:solidFill>
                        <a:srgbClr val="203864"/>
                      </a:solidFill>
                      <a:prstDash val="solid"/>
                      <a:round/>
                      <a:headEnd type="none" w="med" len="med"/>
                      <a:tailEnd type="none" w="med" len="med"/>
                    </a:lnL>
                    <a:lnR w="12700" cap="flat" cmpd="sng" algn="ctr">
                      <a:solidFill>
                        <a:srgbClr val="203864"/>
                      </a:solidFill>
                      <a:prstDash val="solid"/>
                      <a:round/>
                      <a:headEnd type="none" w="med" len="med"/>
                      <a:tailEnd type="none" w="med" len="med"/>
                    </a:lnR>
                    <a:lnT w="12700" cap="flat" cmpd="sng" algn="ctr">
                      <a:solidFill>
                        <a:srgbClr val="203864"/>
                      </a:solidFill>
                      <a:prstDash val="solid"/>
                      <a:round/>
                      <a:headEnd type="none" w="med" len="med"/>
                      <a:tailEnd type="none" w="med" len="med"/>
                    </a:lnT>
                    <a:lnB w="12700" cap="flat" cmpd="sng" algn="ctr">
                      <a:solidFill>
                        <a:srgbClr val="203864"/>
                      </a:solidFill>
                      <a:prstDash val="solid"/>
                      <a:round/>
                      <a:headEnd type="none" w="med" len="med"/>
                      <a:tailEnd type="none" w="med" len="med"/>
                    </a:lnB>
                    <a:lnTlToBr w="12700" cmpd="sng">
                      <a:noFill/>
                      <a:prstDash val="solid"/>
                    </a:lnTlToBr>
                    <a:lnBlToTr w="12700" cmpd="sng">
                      <a:noFill/>
                      <a:prstDash val="solid"/>
                    </a:lnBlToTr>
                    <a:solidFill>
                      <a:srgbClr val="FFF4E7"/>
                    </a:solidFill>
                  </a:tcPr>
                </a:tc>
                <a:extLst>
                  <a:ext uri="{0D108BD9-81ED-4DB2-BD59-A6C34878D82A}">
                    <a16:rowId xmlns:a16="http://schemas.microsoft.com/office/drawing/2014/main" val="3347507037"/>
                  </a:ext>
                </a:extLst>
              </a:tr>
              <a:tr h="733534">
                <a:tc>
                  <a:txBody>
                    <a:bodyPr/>
                    <a:lstStyle/>
                    <a:p>
                      <a:r>
                        <a:rPr lang="en-GB" sz="2300" dirty="0">
                          <a:solidFill>
                            <a:srgbClr val="115076"/>
                          </a:solidFill>
                        </a:rPr>
                        <a:t>Contact</a:t>
                      </a:r>
                    </a:p>
                  </a:txBody>
                  <a:tcPr anchor="ctr">
                    <a:lnL w="12700" cap="flat" cmpd="sng" algn="ctr">
                      <a:solidFill>
                        <a:srgbClr val="203864"/>
                      </a:solidFill>
                      <a:prstDash val="solid"/>
                      <a:round/>
                      <a:headEnd type="none" w="med" len="med"/>
                      <a:tailEnd type="none" w="med" len="med"/>
                    </a:lnL>
                    <a:lnR w="12700" cap="flat" cmpd="sng" algn="ctr">
                      <a:solidFill>
                        <a:srgbClr val="203864"/>
                      </a:solidFill>
                      <a:prstDash val="solid"/>
                      <a:round/>
                      <a:headEnd type="none" w="med" len="med"/>
                      <a:tailEnd type="none" w="med" len="med"/>
                    </a:lnR>
                    <a:lnT w="12700" cap="flat" cmpd="sng" algn="ctr">
                      <a:solidFill>
                        <a:srgbClr val="203864"/>
                      </a:solidFill>
                      <a:prstDash val="solid"/>
                      <a:round/>
                      <a:headEnd type="none" w="med" len="med"/>
                      <a:tailEnd type="none" w="med" len="med"/>
                    </a:lnT>
                    <a:lnB w="12700" cap="flat" cmpd="sng" algn="ctr">
                      <a:solidFill>
                        <a:srgbClr val="203864"/>
                      </a:solidFill>
                      <a:prstDash val="solid"/>
                      <a:round/>
                      <a:headEnd type="none" w="med" len="med"/>
                      <a:tailEnd type="none" w="med" len="med"/>
                    </a:lnB>
                    <a:lnTlToBr w="12700" cmpd="sng">
                      <a:noFill/>
                      <a:prstDash val="solid"/>
                    </a:lnTlToBr>
                    <a:lnBlToTr w="12700" cmpd="sng">
                      <a:noFill/>
                      <a:prstDash val="solid"/>
                    </a:lnBlToTr>
                    <a:solidFill>
                      <a:srgbClr val="FFF4E7"/>
                    </a:solidFill>
                  </a:tcPr>
                </a:tc>
                <a:tc>
                  <a:txBody>
                    <a:bodyPr/>
                    <a:lstStyle/>
                    <a:p>
                      <a:r>
                        <a:rPr lang="en-GB" sz="2300" dirty="0">
                          <a:solidFill>
                            <a:srgbClr val="115076"/>
                          </a:solidFill>
                        </a:rPr>
                        <a:t>good to spend more time with the right people</a:t>
                      </a:r>
                    </a:p>
                  </a:txBody>
                  <a:tcPr anchor="ctr">
                    <a:lnL w="12700" cap="flat" cmpd="sng" algn="ctr">
                      <a:solidFill>
                        <a:srgbClr val="203864"/>
                      </a:solidFill>
                      <a:prstDash val="solid"/>
                      <a:round/>
                      <a:headEnd type="none" w="med" len="med"/>
                      <a:tailEnd type="none" w="med" len="med"/>
                    </a:lnL>
                    <a:lnR w="12700" cap="flat" cmpd="sng" algn="ctr">
                      <a:solidFill>
                        <a:srgbClr val="203864"/>
                      </a:solidFill>
                      <a:prstDash val="solid"/>
                      <a:round/>
                      <a:headEnd type="none" w="med" len="med"/>
                      <a:tailEnd type="none" w="med" len="med"/>
                    </a:lnR>
                    <a:lnT w="12700" cap="flat" cmpd="sng" algn="ctr">
                      <a:solidFill>
                        <a:srgbClr val="203864"/>
                      </a:solidFill>
                      <a:prstDash val="solid"/>
                      <a:round/>
                      <a:headEnd type="none" w="med" len="med"/>
                      <a:tailEnd type="none" w="med" len="med"/>
                    </a:lnT>
                    <a:lnB w="12700" cap="flat" cmpd="sng" algn="ctr">
                      <a:solidFill>
                        <a:srgbClr val="203864"/>
                      </a:solidFill>
                      <a:prstDash val="solid"/>
                      <a:round/>
                      <a:headEnd type="none" w="med" len="med"/>
                      <a:tailEnd type="none" w="med" len="med"/>
                    </a:lnB>
                    <a:lnTlToBr w="12700" cmpd="sng">
                      <a:noFill/>
                      <a:prstDash val="solid"/>
                    </a:lnTlToBr>
                    <a:lnBlToTr w="12700" cmpd="sng">
                      <a:noFill/>
                      <a:prstDash val="solid"/>
                    </a:lnBlToTr>
                    <a:solidFill>
                      <a:srgbClr val="FFF4E7"/>
                    </a:solidFill>
                  </a:tcPr>
                </a:tc>
                <a:extLst>
                  <a:ext uri="{0D108BD9-81ED-4DB2-BD59-A6C34878D82A}">
                    <a16:rowId xmlns:a16="http://schemas.microsoft.com/office/drawing/2014/main" val="295864699"/>
                  </a:ext>
                </a:extLst>
              </a:tr>
              <a:tr h="733534">
                <a:tc>
                  <a:txBody>
                    <a:bodyPr/>
                    <a:lstStyle/>
                    <a:p>
                      <a:r>
                        <a:rPr lang="en-GB" sz="2300" dirty="0">
                          <a:solidFill>
                            <a:srgbClr val="115076"/>
                          </a:solidFill>
                        </a:rPr>
                        <a:t>Sport</a:t>
                      </a:r>
                    </a:p>
                  </a:txBody>
                  <a:tcPr anchor="ctr">
                    <a:lnL w="12700" cap="flat" cmpd="sng" algn="ctr">
                      <a:solidFill>
                        <a:srgbClr val="203864"/>
                      </a:solidFill>
                      <a:prstDash val="solid"/>
                      <a:round/>
                      <a:headEnd type="none" w="med" len="med"/>
                      <a:tailEnd type="none" w="med" len="med"/>
                    </a:lnL>
                    <a:lnR w="12700" cap="flat" cmpd="sng" algn="ctr">
                      <a:solidFill>
                        <a:srgbClr val="203864"/>
                      </a:solidFill>
                      <a:prstDash val="solid"/>
                      <a:round/>
                      <a:headEnd type="none" w="med" len="med"/>
                      <a:tailEnd type="none" w="med" len="med"/>
                    </a:lnR>
                    <a:lnT w="12700" cap="flat" cmpd="sng" algn="ctr">
                      <a:solidFill>
                        <a:srgbClr val="203864"/>
                      </a:solidFill>
                      <a:prstDash val="solid"/>
                      <a:round/>
                      <a:headEnd type="none" w="med" len="med"/>
                      <a:tailEnd type="none" w="med" len="med"/>
                    </a:lnT>
                    <a:lnB w="12700" cap="flat" cmpd="sng" algn="ctr">
                      <a:solidFill>
                        <a:srgbClr val="203864"/>
                      </a:solidFill>
                      <a:prstDash val="solid"/>
                      <a:round/>
                      <a:headEnd type="none" w="med" len="med"/>
                      <a:tailEnd type="none" w="med" len="med"/>
                    </a:lnB>
                    <a:lnTlToBr w="12700" cmpd="sng">
                      <a:noFill/>
                      <a:prstDash val="solid"/>
                    </a:lnTlToBr>
                    <a:lnBlToTr w="12700" cmpd="sng">
                      <a:noFill/>
                      <a:prstDash val="solid"/>
                    </a:lnBlToTr>
                    <a:solidFill>
                      <a:srgbClr val="FFF4E7"/>
                    </a:solidFill>
                  </a:tcPr>
                </a:tc>
                <a:tc>
                  <a:txBody>
                    <a:bodyPr/>
                    <a:lstStyle/>
                    <a:p>
                      <a:r>
                        <a:rPr lang="en-GB" sz="2300" dirty="0">
                          <a:solidFill>
                            <a:srgbClr val="115076"/>
                          </a:solidFill>
                        </a:rPr>
                        <a:t>healthy body healthy mind</a:t>
                      </a:r>
                    </a:p>
                  </a:txBody>
                  <a:tcPr anchor="ctr">
                    <a:lnL w="12700" cap="flat" cmpd="sng" algn="ctr">
                      <a:solidFill>
                        <a:srgbClr val="203864"/>
                      </a:solidFill>
                      <a:prstDash val="solid"/>
                      <a:round/>
                      <a:headEnd type="none" w="med" len="med"/>
                      <a:tailEnd type="none" w="med" len="med"/>
                    </a:lnL>
                    <a:lnR w="12700" cap="flat" cmpd="sng" algn="ctr">
                      <a:solidFill>
                        <a:srgbClr val="203864"/>
                      </a:solidFill>
                      <a:prstDash val="solid"/>
                      <a:round/>
                      <a:headEnd type="none" w="med" len="med"/>
                      <a:tailEnd type="none" w="med" len="med"/>
                    </a:lnR>
                    <a:lnT w="12700" cap="flat" cmpd="sng" algn="ctr">
                      <a:solidFill>
                        <a:srgbClr val="203864"/>
                      </a:solidFill>
                      <a:prstDash val="solid"/>
                      <a:round/>
                      <a:headEnd type="none" w="med" len="med"/>
                      <a:tailEnd type="none" w="med" len="med"/>
                    </a:lnT>
                    <a:lnB w="12700" cap="flat" cmpd="sng" algn="ctr">
                      <a:solidFill>
                        <a:srgbClr val="203864"/>
                      </a:solidFill>
                      <a:prstDash val="solid"/>
                      <a:round/>
                      <a:headEnd type="none" w="med" len="med"/>
                      <a:tailEnd type="none" w="med" len="med"/>
                    </a:lnB>
                    <a:lnTlToBr w="12700" cmpd="sng">
                      <a:noFill/>
                      <a:prstDash val="solid"/>
                    </a:lnTlToBr>
                    <a:lnBlToTr w="12700" cmpd="sng">
                      <a:noFill/>
                      <a:prstDash val="solid"/>
                    </a:lnBlToTr>
                    <a:solidFill>
                      <a:srgbClr val="FFF4E7"/>
                    </a:solidFill>
                  </a:tcPr>
                </a:tc>
                <a:extLst>
                  <a:ext uri="{0D108BD9-81ED-4DB2-BD59-A6C34878D82A}">
                    <a16:rowId xmlns:a16="http://schemas.microsoft.com/office/drawing/2014/main" val="4074587904"/>
                  </a:ext>
                </a:extLst>
              </a:tr>
              <a:tr h="733534">
                <a:tc>
                  <a:txBody>
                    <a:bodyPr/>
                    <a:lstStyle/>
                    <a:p>
                      <a:r>
                        <a:rPr lang="en-GB" sz="2300" dirty="0">
                          <a:solidFill>
                            <a:srgbClr val="115076"/>
                          </a:solidFill>
                        </a:rPr>
                        <a:t>Be in the moment</a:t>
                      </a:r>
                    </a:p>
                  </a:txBody>
                  <a:tcPr anchor="ctr">
                    <a:lnL w="12700" cap="flat" cmpd="sng" algn="ctr">
                      <a:solidFill>
                        <a:srgbClr val="203864"/>
                      </a:solidFill>
                      <a:prstDash val="solid"/>
                      <a:round/>
                      <a:headEnd type="none" w="med" len="med"/>
                      <a:tailEnd type="none" w="med" len="med"/>
                    </a:lnL>
                    <a:lnR w="12700" cap="flat" cmpd="sng" algn="ctr">
                      <a:solidFill>
                        <a:srgbClr val="203864"/>
                      </a:solidFill>
                      <a:prstDash val="solid"/>
                      <a:round/>
                      <a:headEnd type="none" w="med" len="med"/>
                      <a:tailEnd type="none" w="med" len="med"/>
                    </a:lnR>
                    <a:lnT w="12700" cap="flat" cmpd="sng" algn="ctr">
                      <a:solidFill>
                        <a:srgbClr val="203864"/>
                      </a:solidFill>
                      <a:prstDash val="solid"/>
                      <a:round/>
                      <a:headEnd type="none" w="med" len="med"/>
                      <a:tailEnd type="none" w="med" len="med"/>
                    </a:lnT>
                    <a:lnB w="12700" cap="flat" cmpd="sng" algn="ctr">
                      <a:solidFill>
                        <a:srgbClr val="203864"/>
                      </a:solidFill>
                      <a:prstDash val="solid"/>
                      <a:round/>
                      <a:headEnd type="none" w="med" len="med"/>
                      <a:tailEnd type="none" w="med" len="med"/>
                    </a:lnB>
                    <a:lnTlToBr w="12700" cmpd="sng">
                      <a:noFill/>
                      <a:prstDash val="solid"/>
                    </a:lnTlToBr>
                    <a:lnBlToTr w="12700" cmpd="sng">
                      <a:noFill/>
                      <a:prstDash val="solid"/>
                    </a:lnBlToTr>
                    <a:solidFill>
                      <a:srgbClr val="FFF4E7"/>
                    </a:solidFill>
                  </a:tcPr>
                </a:tc>
                <a:tc>
                  <a:txBody>
                    <a:bodyPr/>
                    <a:lstStyle/>
                    <a:p>
                      <a:r>
                        <a:rPr lang="en-GB" sz="2300" dirty="0">
                          <a:solidFill>
                            <a:srgbClr val="115076"/>
                          </a:solidFill>
                        </a:rPr>
                        <a:t>maybe with meditation music? lots of apps for that</a:t>
                      </a:r>
                    </a:p>
                  </a:txBody>
                  <a:tcPr anchor="ctr">
                    <a:lnL w="12700" cap="flat" cmpd="sng" algn="ctr">
                      <a:solidFill>
                        <a:srgbClr val="203864"/>
                      </a:solidFill>
                      <a:prstDash val="solid"/>
                      <a:round/>
                      <a:headEnd type="none" w="med" len="med"/>
                      <a:tailEnd type="none" w="med" len="med"/>
                    </a:lnL>
                    <a:lnR w="12700" cap="flat" cmpd="sng" algn="ctr">
                      <a:solidFill>
                        <a:srgbClr val="203864"/>
                      </a:solidFill>
                      <a:prstDash val="solid"/>
                      <a:round/>
                      <a:headEnd type="none" w="med" len="med"/>
                      <a:tailEnd type="none" w="med" len="med"/>
                    </a:lnR>
                    <a:lnT w="12700" cap="flat" cmpd="sng" algn="ctr">
                      <a:solidFill>
                        <a:srgbClr val="203864"/>
                      </a:solidFill>
                      <a:prstDash val="solid"/>
                      <a:round/>
                      <a:headEnd type="none" w="med" len="med"/>
                      <a:tailEnd type="none" w="med" len="med"/>
                    </a:lnT>
                    <a:lnB w="12700" cap="flat" cmpd="sng" algn="ctr">
                      <a:solidFill>
                        <a:srgbClr val="203864"/>
                      </a:solidFill>
                      <a:prstDash val="solid"/>
                      <a:round/>
                      <a:headEnd type="none" w="med" len="med"/>
                      <a:tailEnd type="none" w="med" len="med"/>
                    </a:lnB>
                    <a:lnTlToBr w="12700" cmpd="sng">
                      <a:noFill/>
                      <a:prstDash val="solid"/>
                    </a:lnTlToBr>
                    <a:lnBlToTr w="12700" cmpd="sng">
                      <a:noFill/>
                      <a:prstDash val="solid"/>
                    </a:lnBlToTr>
                    <a:solidFill>
                      <a:srgbClr val="FFF4E7"/>
                    </a:solidFill>
                  </a:tcPr>
                </a:tc>
                <a:extLst>
                  <a:ext uri="{0D108BD9-81ED-4DB2-BD59-A6C34878D82A}">
                    <a16:rowId xmlns:a16="http://schemas.microsoft.com/office/drawing/2014/main" val="3942409774"/>
                  </a:ext>
                </a:extLst>
              </a:tr>
              <a:tr h="733534">
                <a:tc>
                  <a:txBody>
                    <a:bodyPr/>
                    <a:lstStyle/>
                    <a:p>
                      <a:r>
                        <a:rPr lang="en-GB" sz="2300" dirty="0">
                          <a:solidFill>
                            <a:srgbClr val="115076"/>
                          </a:solidFill>
                        </a:rPr>
                        <a:t>Learning</a:t>
                      </a:r>
                    </a:p>
                  </a:txBody>
                  <a:tcPr anchor="ctr">
                    <a:lnL w="12700" cap="flat" cmpd="sng" algn="ctr">
                      <a:solidFill>
                        <a:srgbClr val="203864"/>
                      </a:solidFill>
                      <a:prstDash val="solid"/>
                      <a:round/>
                      <a:headEnd type="none" w="med" len="med"/>
                      <a:tailEnd type="none" w="med" len="med"/>
                    </a:lnL>
                    <a:lnR w="12700" cap="flat" cmpd="sng" algn="ctr">
                      <a:solidFill>
                        <a:srgbClr val="203864"/>
                      </a:solidFill>
                      <a:prstDash val="solid"/>
                      <a:round/>
                      <a:headEnd type="none" w="med" len="med"/>
                      <a:tailEnd type="none" w="med" len="med"/>
                    </a:lnR>
                    <a:lnT w="12700" cap="flat" cmpd="sng" algn="ctr">
                      <a:solidFill>
                        <a:srgbClr val="203864"/>
                      </a:solidFill>
                      <a:prstDash val="solid"/>
                      <a:round/>
                      <a:headEnd type="none" w="med" len="med"/>
                      <a:tailEnd type="none" w="med" len="med"/>
                    </a:lnT>
                    <a:lnB w="12700" cap="flat" cmpd="sng" algn="ctr">
                      <a:solidFill>
                        <a:srgbClr val="203864"/>
                      </a:solidFill>
                      <a:prstDash val="solid"/>
                      <a:round/>
                      <a:headEnd type="none" w="med" len="med"/>
                      <a:tailEnd type="none" w="med" len="med"/>
                    </a:lnB>
                    <a:lnTlToBr w="12700" cmpd="sng">
                      <a:noFill/>
                      <a:prstDash val="solid"/>
                    </a:lnTlToBr>
                    <a:lnBlToTr w="12700" cmpd="sng">
                      <a:noFill/>
                      <a:prstDash val="solid"/>
                    </a:lnBlToTr>
                    <a:solidFill>
                      <a:srgbClr val="FFF4E7"/>
                    </a:solidFill>
                  </a:tcPr>
                </a:tc>
                <a:tc>
                  <a:txBody>
                    <a:bodyPr/>
                    <a:lstStyle/>
                    <a:p>
                      <a:r>
                        <a:rPr lang="en-GB" sz="2300" dirty="0">
                          <a:solidFill>
                            <a:srgbClr val="115076"/>
                          </a:solidFill>
                        </a:rPr>
                        <a:t>thinking actively makes you happy</a:t>
                      </a:r>
                    </a:p>
                  </a:txBody>
                  <a:tcPr anchor="ctr">
                    <a:lnL w="12700" cap="flat" cmpd="sng" algn="ctr">
                      <a:solidFill>
                        <a:srgbClr val="203864"/>
                      </a:solidFill>
                      <a:prstDash val="solid"/>
                      <a:round/>
                      <a:headEnd type="none" w="med" len="med"/>
                      <a:tailEnd type="none" w="med" len="med"/>
                    </a:lnL>
                    <a:lnR w="12700" cap="flat" cmpd="sng" algn="ctr">
                      <a:solidFill>
                        <a:srgbClr val="203864"/>
                      </a:solidFill>
                      <a:prstDash val="solid"/>
                      <a:round/>
                      <a:headEnd type="none" w="med" len="med"/>
                      <a:tailEnd type="none" w="med" len="med"/>
                    </a:lnR>
                    <a:lnT w="12700" cap="flat" cmpd="sng" algn="ctr">
                      <a:solidFill>
                        <a:srgbClr val="203864"/>
                      </a:solidFill>
                      <a:prstDash val="solid"/>
                      <a:round/>
                      <a:headEnd type="none" w="med" len="med"/>
                      <a:tailEnd type="none" w="med" len="med"/>
                    </a:lnT>
                    <a:lnB w="12700" cap="flat" cmpd="sng" algn="ctr">
                      <a:solidFill>
                        <a:srgbClr val="203864"/>
                      </a:solidFill>
                      <a:prstDash val="solid"/>
                      <a:round/>
                      <a:headEnd type="none" w="med" len="med"/>
                      <a:tailEnd type="none" w="med" len="med"/>
                    </a:lnB>
                    <a:lnTlToBr w="12700" cmpd="sng">
                      <a:noFill/>
                      <a:prstDash val="solid"/>
                    </a:lnTlToBr>
                    <a:lnBlToTr w="12700" cmpd="sng">
                      <a:noFill/>
                      <a:prstDash val="solid"/>
                    </a:lnBlToTr>
                    <a:solidFill>
                      <a:srgbClr val="FFF4E7"/>
                    </a:solidFill>
                  </a:tcPr>
                </a:tc>
                <a:extLst>
                  <a:ext uri="{0D108BD9-81ED-4DB2-BD59-A6C34878D82A}">
                    <a16:rowId xmlns:a16="http://schemas.microsoft.com/office/drawing/2014/main" val="2051290301"/>
                  </a:ext>
                </a:extLst>
              </a:tr>
            </a:tbl>
          </a:graphicData>
        </a:graphic>
      </p:graphicFrame>
      <p:sp>
        <p:nvSpPr>
          <p:cNvPr id="12" name="Rectangle: Rounded Corners 11">
            <a:extLst>
              <a:ext uri="{FF2B5EF4-FFF2-40B4-BE49-F238E27FC236}">
                <a16:creationId xmlns:a16="http://schemas.microsoft.com/office/drawing/2014/main" id="{BA1F215D-08D9-48E3-AD27-D8B45EB5A48F}"/>
              </a:ext>
            </a:extLst>
          </p:cNvPr>
          <p:cNvSpPr/>
          <p:nvPr/>
        </p:nvSpPr>
        <p:spPr>
          <a:xfrm>
            <a:off x="6130031" y="2517217"/>
            <a:ext cx="1482247" cy="544010"/>
          </a:xfrm>
          <a:prstGeom prst="roundRect">
            <a:avLst/>
          </a:prstGeom>
          <a:solidFill>
            <a:srgbClr val="FFF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3" name="Rectangle: Rounded Corners 12">
            <a:extLst>
              <a:ext uri="{FF2B5EF4-FFF2-40B4-BE49-F238E27FC236}">
                <a16:creationId xmlns:a16="http://schemas.microsoft.com/office/drawing/2014/main" id="{C51B4606-74E8-498C-A35E-385C21DF59B7}"/>
              </a:ext>
            </a:extLst>
          </p:cNvPr>
          <p:cNvSpPr/>
          <p:nvPr/>
        </p:nvSpPr>
        <p:spPr>
          <a:xfrm>
            <a:off x="7798715" y="2517216"/>
            <a:ext cx="3889145" cy="625033"/>
          </a:xfrm>
          <a:prstGeom prst="roundRect">
            <a:avLst/>
          </a:prstGeom>
          <a:solidFill>
            <a:srgbClr val="FFF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4" name="Rectangle: Rounded Corners 13">
            <a:extLst>
              <a:ext uri="{FF2B5EF4-FFF2-40B4-BE49-F238E27FC236}">
                <a16:creationId xmlns:a16="http://schemas.microsoft.com/office/drawing/2014/main" id="{424BEF5A-764E-4F1E-B6EF-FBE0D02C5E74}"/>
              </a:ext>
            </a:extLst>
          </p:cNvPr>
          <p:cNvSpPr/>
          <p:nvPr/>
        </p:nvSpPr>
        <p:spPr>
          <a:xfrm>
            <a:off x="6109429" y="3291398"/>
            <a:ext cx="1482247" cy="544010"/>
          </a:xfrm>
          <a:prstGeom prst="roundRect">
            <a:avLst/>
          </a:prstGeom>
          <a:solidFill>
            <a:srgbClr val="FFF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 name="Rectangle: Rounded Corners 14">
            <a:extLst>
              <a:ext uri="{FF2B5EF4-FFF2-40B4-BE49-F238E27FC236}">
                <a16:creationId xmlns:a16="http://schemas.microsoft.com/office/drawing/2014/main" id="{7D470F24-BCAB-41AF-9575-2F93AC5E37BF}"/>
              </a:ext>
            </a:extLst>
          </p:cNvPr>
          <p:cNvSpPr/>
          <p:nvPr/>
        </p:nvSpPr>
        <p:spPr>
          <a:xfrm>
            <a:off x="7754963" y="3291397"/>
            <a:ext cx="3889145" cy="658601"/>
          </a:xfrm>
          <a:prstGeom prst="roundRect">
            <a:avLst/>
          </a:prstGeom>
          <a:solidFill>
            <a:srgbClr val="FFF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6" name="Rectangle: Rounded Corners 15">
            <a:extLst>
              <a:ext uri="{FF2B5EF4-FFF2-40B4-BE49-F238E27FC236}">
                <a16:creationId xmlns:a16="http://schemas.microsoft.com/office/drawing/2014/main" id="{D59084C9-8AAE-4D72-B153-8C388E6BABB6}"/>
              </a:ext>
            </a:extLst>
          </p:cNvPr>
          <p:cNvSpPr/>
          <p:nvPr/>
        </p:nvSpPr>
        <p:spPr>
          <a:xfrm>
            <a:off x="6130031" y="4068851"/>
            <a:ext cx="1482247" cy="544010"/>
          </a:xfrm>
          <a:prstGeom prst="roundRect">
            <a:avLst/>
          </a:prstGeom>
          <a:solidFill>
            <a:srgbClr val="FFF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7" name="Rectangle: Rounded Corners 16">
            <a:extLst>
              <a:ext uri="{FF2B5EF4-FFF2-40B4-BE49-F238E27FC236}">
                <a16:creationId xmlns:a16="http://schemas.microsoft.com/office/drawing/2014/main" id="{F5D9B2FC-C217-4639-B10C-80B60F8BC68E}"/>
              </a:ext>
            </a:extLst>
          </p:cNvPr>
          <p:cNvSpPr/>
          <p:nvPr/>
        </p:nvSpPr>
        <p:spPr>
          <a:xfrm>
            <a:off x="7798715" y="4068850"/>
            <a:ext cx="3889145" cy="625033"/>
          </a:xfrm>
          <a:prstGeom prst="roundRect">
            <a:avLst/>
          </a:prstGeom>
          <a:solidFill>
            <a:srgbClr val="FFF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8" name="Rectangle: Rounded Corners 17">
            <a:extLst>
              <a:ext uri="{FF2B5EF4-FFF2-40B4-BE49-F238E27FC236}">
                <a16:creationId xmlns:a16="http://schemas.microsoft.com/office/drawing/2014/main" id="{86CE5735-C8B2-4EC9-98E4-6FB100A9E007}"/>
              </a:ext>
            </a:extLst>
          </p:cNvPr>
          <p:cNvSpPr/>
          <p:nvPr/>
        </p:nvSpPr>
        <p:spPr>
          <a:xfrm>
            <a:off x="6130031" y="4824985"/>
            <a:ext cx="1482247" cy="625032"/>
          </a:xfrm>
          <a:prstGeom prst="roundRect">
            <a:avLst/>
          </a:prstGeom>
          <a:solidFill>
            <a:srgbClr val="FFF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9" name="Rectangle: Rounded Corners 18">
            <a:extLst>
              <a:ext uri="{FF2B5EF4-FFF2-40B4-BE49-F238E27FC236}">
                <a16:creationId xmlns:a16="http://schemas.microsoft.com/office/drawing/2014/main" id="{CD3DFDB6-67D7-43D2-BDA4-D704DA9BE134}"/>
              </a:ext>
            </a:extLst>
          </p:cNvPr>
          <p:cNvSpPr/>
          <p:nvPr/>
        </p:nvSpPr>
        <p:spPr>
          <a:xfrm>
            <a:off x="7798715" y="4724767"/>
            <a:ext cx="3889145" cy="718122"/>
          </a:xfrm>
          <a:prstGeom prst="roundRect">
            <a:avLst/>
          </a:prstGeom>
          <a:solidFill>
            <a:srgbClr val="FFF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0" name="Rectangle: Rounded Corners 19">
            <a:extLst>
              <a:ext uri="{FF2B5EF4-FFF2-40B4-BE49-F238E27FC236}">
                <a16:creationId xmlns:a16="http://schemas.microsoft.com/office/drawing/2014/main" id="{629651E0-7749-40BB-B602-08482B85A166}"/>
              </a:ext>
            </a:extLst>
          </p:cNvPr>
          <p:cNvSpPr/>
          <p:nvPr/>
        </p:nvSpPr>
        <p:spPr>
          <a:xfrm>
            <a:off x="6130031" y="5602941"/>
            <a:ext cx="1482247" cy="544010"/>
          </a:xfrm>
          <a:prstGeom prst="roundRect">
            <a:avLst/>
          </a:prstGeom>
          <a:solidFill>
            <a:srgbClr val="FFF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1" name="Rectangle: Rounded Corners 20">
            <a:extLst>
              <a:ext uri="{FF2B5EF4-FFF2-40B4-BE49-F238E27FC236}">
                <a16:creationId xmlns:a16="http://schemas.microsoft.com/office/drawing/2014/main" id="{068A8D03-7392-4DE4-88D1-DAC280F5102E}"/>
              </a:ext>
            </a:extLst>
          </p:cNvPr>
          <p:cNvSpPr/>
          <p:nvPr/>
        </p:nvSpPr>
        <p:spPr>
          <a:xfrm>
            <a:off x="7798715" y="5589743"/>
            <a:ext cx="3889145" cy="651356"/>
          </a:xfrm>
          <a:prstGeom prst="roundRect">
            <a:avLst/>
          </a:prstGeom>
          <a:solidFill>
            <a:srgbClr val="FFF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aphicFrame>
        <p:nvGraphicFramePr>
          <p:cNvPr id="23" name="Table 10">
            <a:extLst>
              <a:ext uri="{FF2B5EF4-FFF2-40B4-BE49-F238E27FC236}">
                <a16:creationId xmlns:a16="http://schemas.microsoft.com/office/drawing/2014/main" id="{EEBEF030-F1DB-4B91-8091-F5DFE03EACAE}"/>
              </a:ext>
            </a:extLst>
          </p:cNvPr>
          <p:cNvGraphicFramePr>
            <a:graphicFrameLocks noGrp="1"/>
          </p:cNvGraphicFramePr>
          <p:nvPr/>
        </p:nvGraphicFramePr>
        <p:xfrm>
          <a:off x="111905" y="1624801"/>
          <a:ext cx="5799552" cy="4616298"/>
        </p:xfrm>
        <a:graphic>
          <a:graphicData uri="http://schemas.openxmlformats.org/drawingml/2006/table">
            <a:tbl>
              <a:tblPr firstRow="1" bandRow="1">
                <a:tableStyleId>{5940675A-B579-460E-94D1-54222C63F5DA}</a:tableStyleId>
              </a:tblPr>
              <a:tblGrid>
                <a:gridCol w="2066292">
                  <a:extLst>
                    <a:ext uri="{9D8B030D-6E8A-4147-A177-3AD203B41FA5}">
                      <a16:colId xmlns:a16="http://schemas.microsoft.com/office/drawing/2014/main" val="3808413871"/>
                    </a:ext>
                  </a:extLst>
                </a:gridCol>
                <a:gridCol w="3733260">
                  <a:extLst>
                    <a:ext uri="{9D8B030D-6E8A-4147-A177-3AD203B41FA5}">
                      <a16:colId xmlns:a16="http://schemas.microsoft.com/office/drawing/2014/main" val="367858782"/>
                    </a:ext>
                  </a:extLst>
                </a:gridCol>
              </a:tblGrid>
              <a:tr h="653898">
                <a:tc>
                  <a:txBody>
                    <a:bodyPr/>
                    <a:lstStyle/>
                    <a:p>
                      <a:pPr algn="ctr"/>
                      <a:r>
                        <a:rPr lang="en-GB" sz="2300" b="1" dirty="0">
                          <a:solidFill>
                            <a:srgbClr val="115076"/>
                          </a:solidFill>
                        </a:rPr>
                        <a:t>What?</a:t>
                      </a:r>
                    </a:p>
                  </a:txBody>
                  <a:tcPr anchor="ctr">
                    <a:lnL w="12700" cap="flat" cmpd="sng" algn="ctr">
                      <a:solidFill>
                        <a:srgbClr val="203864"/>
                      </a:solidFill>
                      <a:prstDash val="solid"/>
                      <a:round/>
                      <a:headEnd type="none" w="med" len="med"/>
                      <a:tailEnd type="none" w="med" len="med"/>
                    </a:lnL>
                    <a:lnR w="12700" cap="flat" cmpd="sng" algn="ctr">
                      <a:solidFill>
                        <a:srgbClr val="203864"/>
                      </a:solidFill>
                      <a:prstDash val="solid"/>
                      <a:round/>
                      <a:headEnd type="none" w="med" len="med"/>
                      <a:tailEnd type="none" w="med" len="med"/>
                    </a:lnR>
                    <a:lnT w="12700" cap="flat" cmpd="sng" algn="ctr">
                      <a:solidFill>
                        <a:srgbClr val="203864"/>
                      </a:solidFill>
                      <a:prstDash val="solid"/>
                      <a:round/>
                      <a:headEnd type="none" w="med" len="med"/>
                      <a:tailEnd type="none" w="med" len="med"/>
                    </a:lnT>
                    <a:lnB w="12700" cap="flat" cmpd="sng" algn="ctr">
                      <a:solidFill>
                        <a:srgbClr val="203864"/>
                      </a:solidFill>
                      <a:prstDash val="solid"/>
                      <a:round/>
                      <a:headEnd type="none" w="med" len="med"/>
                      <a:tailEnd type="none" w="med" len="med"/>
                    </a:lnB>
                    <a:lnTlToBr w="12700" cmpd="sng">
                      <a:noFill/>
                      <a:prstDash val="solid"/>
                    </a:lnTlToBr>
                    <a:lnBlToTr w="12700" cmpd="sng">
                      <a:noFill/>
                      <a:prstDash val="solid"/>
                    </a:lnBlToTr>
                    <a:solidFill>
                      <a:srgbClr val="FFF4E7"/>
                    </a:solidFill>
                  </a:tcPr>
                </a:tc>
                <a:tc>
                  <a:txBody>
                    <a:bodyPr/>
                    <a:lstStyle/>
                    <a:p>
                      <a:pPr algn="ctr"/>
                      <a:r>
                        <a:rPr lang="en-GB" sz="2300" b="1" dirty="0">
                          <a:solidFill>
                            <a:srgbClr val="115076"/>
                          </a:solidFill>
                        </a:rPr>
                        <a:t>Why/How?</a:t>
                      </a:r>
                    </a:p>
                  </a:txBody>
                  <a:tcPr anchor="ctr">
                    <a:lnL w="12700" cap="flat" cmpd="sng" algn="ctr">
                      <a:solidFill>
                        <a:srgbClr val="203864"/>
                      </a:solidFill>
                      <a:prstDash val="solid"/>
                      <a:round/>
                      <a:headEnd type="none" w="med" len="med"/>
                      <a:tailEnd type="none" w="med" len="med"/>
                    </a:lnL>
                    <a:lnR w="12700" cap="flat" cmpd="sng" algn="ctr">
                      <a:solidFill>
                        <a:srgbClr val="203864"/>
                      </a:solidFill>
                      <a:prstDash val="solid"/>
                      <a:round/>
                      <a:headEnd type="none" w="med" len="med"/>
                      <a:tailEnd type="none" w="med" len="med"/>
                    </a:lnR>
                    <a:lnT w="12700" cap="flat" cmpd="sng" algn="ctr">
                      <a:solidFill>
                        <a:srgbClr val="203864"/>
                      </a:solidFill>
                      <a:prstDash val="solid"/>
                      <a:round/>
                      <a:headEnd type="none" w="med" len="med"/>
                      <a:tailEnd type="none" w="med" len="med"/>
                    </a:lnT>
                    <a:lnB w="12700" cap="flat" cmpd="sng" algn="ctr">
                      <a:solidFill>
                        <a:srgbClr val="203864"/>
                      </a:solidFill>
                      <a:prstDash val="solid"/>
                      <a:round/>
                      <a:headEnd type="none" w="med" len="med"/>
                      <a:tailEnd type="none" w="med" len="med"/>
                    </a:lnB>
                    <a:lnTlToBr w="12700" cmpd="sng">
                      <a:noFill/>
                      <a:prstDash val="solid"/>
                    </a:lnTlToBr>
                    <a:lnBlToTr w="12700" cmpd="sng">
                      <a:noFill/>
                      <a:prstDash val="solid"/>
                    </a:lnBlToTr>
                    <a:solidFill>
                      <a:srgbClr val="FFF4E7"/>
                    </a:solidFill>
                  </a:tcPr>
                </a:tc>
                <a:extLst>
                  <a:ext uri="{0D108BD9-81ED-4DB2-BD59-A6C34878D82A}">
                    <a16:rowId xmlns:a16="http://schemas.microsoft.com/office/drawing/2014/main" val="1277350193"/>
                  </a:ext>
                </a:extLst>
              </a:tr>
              <a:tr h="772642">
                <a:tc>
                  <a:txBody>
                    <a:bodyPr/>
                    <a:lstStyle/>
                    <a:p>
                      <a:r>
                        <a:rPr lang="en-GB" sz="2300" dirty="0">
                          <a:solidFill>
                            <a:srgbClr val="115076"/>
                          </a:solidFill>
                        </a:rPr>
                        <a:t>Set goals</a:t>
                      </a:r>
                    </a:p>
                  </a:txBody>
                  <a:tcPr anchor="ctr">
                    <a:lnL w="12700" cap="flat" cmpd="sng" algn="ctr">
                      <a:solidFill>
                        <a:srgbClr val="203864"/>
                      </a:solidFill>
                      <a:prstDash val="solid"/>
                      <a:round/>
                      <a:headEnd type="none" w="med" len="med"/>
                      <a:tailEnd type="none" w="med" len="med"/>
                    </a:lnL>
                    <a:lnR w="12700" cap="flat" cmpd="sng" algn="ctr">
                      <a:solidFill>
                        <a:srgbClr val="203864"/>
                      </a:solidFill>
                      <a:prstDash val="solid"/>
                      <a:round/>
                      <a:headEnd type="none" w="med" len="med"/>
                      <a:tailEnd type="none" w="med" len="med"/>
                    </a:lnR>
                    <a:lnT w="12700" cap="flat" cmpd="sng" algn="ctr">
                      <a:solidFill>
                        <a:srgbClr val="203864"/>
                      </a:solidFill>
                      <a:prstDash val="solid"/>
                      <a:round/>
                      <a:headEnd type="none" w="med" len="med"/>
                      <a:tailEnd type="none" w="med" len="med"/>
                    </a:lnT>
                    <a:lnB w="12700" cap="flat" cmpd="sng" algn="ctr">
                      <a:solidFill>
                        <a:srgbClr val="203864"/>
                      </a:solidFill>
                      <a:prstDash val="solid"/>
                      <a:round/>
                      <a:headEnd type="none" w="med" len="med"/>
                      <a:tailEnd type="none" w="med" len="med"/>
                    </a:lnB>
                    <a:lnTlToBr w="12700" cmpd="sng">
                      <a:noFill/>
                      <a:prstDash val="solid"/>
                    </a:lnTlToBr>
                    <a:lnBlToTr w="12700" cmpd="sng">
                      <a:noFill/>
                      <a:prstDash val="solid"/>
                    </a:lnBlToTr>
                    <a:solidFill>
                      <a:srgbClr val="FFF4E7"/>
                    </a:solidFill>
                  </a:tcPr>
                </a:tc>
                <a:tc>
                  <a:txBody>
                    <a:bodyPr/>
                    <a:lstStyle/>
                    <a:p>
                      <a:r>
                        <a:rPr lang="en-GB" sz="2300" dirty="0">
                          <a:solidFill>
                            <a:srgbClr val="115076"/>
                          </a:solidFill>
                        </a:rPr>
                        <a:t>setting short and long term goals is positive</a:t>
                      </a:r>
                    </a:p>
                  </a:txBody>
                  <a:tcPr anchor="ctr">
                    <a:lnL w="12700" cap="flat" cmpd="sng" algn="ctr">
                      <a:solidFill>
                        <a:srgbClr val="203864"/>
                      </a:solidFill>
                      <a:prstDash val="solid"/>
                      <a:round/>
                      <a:headEnd type="none" w="med" len="med"/>
                      <a:tailEnd type="none" w="med" len="med"/>
                    </a:lnL>
                    <a:lnR w="12700" cap="flat" cmpd="sng" algn="ctr">
                      <a:solidFill>
                        <a:srgbClr val="203864"/>
                      </a:solidFill>
                      <a:prstDash val="solid"/>
                      <a:round/>
                      <a:headEnd type="none" w="med" len="med"/>
                      <a:tailEnd type="none" w="med" len="med"/>
                    </a:lnR>
                    <a:lnT w="12700" cap="flat" cmpd="sng" algn="ctr">
                      <a:solidFill>
                        <a:srgbClr val="203864"/>
                      </a:solidFill>
                      <a:prstDash val="solid"/>
                      <a:round/>
                      <a:headEnd type="none" w="med" len="med"/>
                      <a:tailEnd type="none" w="med" len="med"/>
                    </a:lnT>
                    <a:lnB w="12700" cap="flat" cmpd="sng" algn="ctr">
                      <a:solidFill>
                        <a:srgbClr val="203864"/>
                      </a:solidFill>
                      <a:prstDash val="solid"/>
                      <a:round/>
                      <a:headEnd type="none" w="med" len="med"/>
                      <a:tailEnd type="none" w="med" len="med"/>
                    </a:lnB>
                    <a:lnTlToBr w="12700" cmpd="sng">
                      <a:noFill/>
                      <a:prstDash val="solid"/>
                    </a:lnTlToBr>
                    <a:lnBlToTr w="12700" cmpd="sng">
                      <a:noFill/>
                      <a:prstDash val="solid"/>
                    </a:lnBlToTr>
                    <a:solidFill>
                      <a:srgbClr val="FFF4E7"/>
                    </a:solidFill>
                  </a:tcPr>
                </a:tc>
                <a:extLst>
                  <a:ext uri="{0D108BD9-81ED-4DB2-BD59-A6C34878D82A}">
                    <a16:rowId xmlns:a16="http://schemas.microsoft.com/office/drawing/2014/main" val="3347507037"/>
                  </a:ext>
                </a:extLst>
              </a:tr>
              <a:tr h="772642">
                <a:tc>
                  <a:txBody>
                    <a:bodyPr/>
                    <a:lstStyle/>
                    <a:p>
                      <a:r>
                        <a:rPr lang="en-GB" sz="2300" dirty="0">
                          <a:solidFill>
                            <a:srgbClr val="115076"/>
                          </a:solidFill>
                        </a:rPr>
                        <a:t>Acceptance</a:t>
                      </a:r>
                    </a:p>
                  </a:txBody>
                  <a:tcPr anchor="ctr">
                    <a:lnL w="12700" cap="flat" cmpd="sng" algn="ctr">
                      <a:solidFill>
                        <a:srgbClr val="203864"/>
                      </a:solidFill>
                      <a:prstDash val="solid"/>
                      <a:round/>
                      <a:headEnd type="none" w="med" len="med"/>
                      <a:tailEnd type="none" w="med" len="med"/>
                    </a:lnL>
                    <a:lnR w="12700" cap="flat" cmpd="sng" algn="ctr">
                      <a:solidFill>
                        <a:srgbClr val="203864"/>
                      </a:solidFill>
                      <a:prstDash val="solid"/>
                      <a:round/>
                      <a:headEnd type="none" w="med" len="med"/>
                      <a:tailEnd type="none" w="med" len="med"/>
                    </a:lnR>
                    <a:lnT w="12700" cap="flat" cmpd="sng" algn="ctr">
                      <a:solidFill>
                        <a:srgbClr val="203864"/>
                      </a:solidFill>
                      <a:prstDash val="solid"/>
                      <a:round/>
                      <a:headEnd type="none" w="med" len="med"/>
                      <a:tailEnd type="none" w="med" len="med"/>
                    </a:lnT>
                    <a:lnB w="12700" cap="flat" cmpd="sng" algn="ctr">
                      <a:solidFill>
                        <a:srgbClr val="203864"/>
                      </a:solidFill>
                      <a:prstDash val="solid"/>
                      <a:round/>
                      <a:headEnd type="none" w="med" len="med"/>
                      <a:tailEnd type="none" w="med" len="med"/>
                    </a:lnB>
                    <a:lnTlToBr w="12700" cmpd="sng">
                      <a:noFill/>
                      <a:prstDash val="solid"/>
                    </a:lnTlToBr>
                    <a:lnBlToTr w="12700" cmpd="sng">
                      <a:noFill/>
                      <a:prstDash val="solid"/>
                    </a:lnBlToTr>
                    <a:solidFill>
                      <a:srgbClr val="FFF4E7"/>
                    </a:solidFill>
                  </a:tcPr>
                </a:tc>
                <a:tc>
                  <a:txBody>
                    <a:bodyPr/>
                    <a:lstStyle/>
                    <a:p>
                      <a:r>
                        <a:rPr lang="en-GB" sz="2300" dirty="0">
                          <a:solidFill>
                            <a:srgbClr val="115076"/>
                          </a:solidFill>
                        </a:rPr>
                        <a:t>there are some things you should  just accept</a:t>
                      </a:r>
                    </a:p>
                  </a:txBody>
                  <a:tcPr anchor="ctr">
                    <a:lnL w="12700" cap="flat" cmpd="sng" algn="ctr">
                      <a:solidFill>
                        <a:srgbClr val="203864"/>
                      </a:solidFill>
                      <a:prstDash val="solid"/>
                      <a:round/>
                      <a:headEnd type="none" w="med" len="med"/>
                      <a:tailEnd type="none" w="med" len="med"/>
                    </a:lnL>
                    <a:lnR w="12700" cap="flat" cmpd="sng" algn="ctr">
                      <a:solidFill>
                        <a:srgbClr val="203864"/>
                      </a:solidFill>
                      <a:prstDash val="solid"/>
                      <a:round/>
                      <a:headEnd type="none" w="med" len="med"/>
                      <a:tailEnd type="none" w="med" len="med"/>
                    </a:lnR>
                    <a:lnT w="12700" cap="flat" cmpd="sng" algn="ctr">
                      <a:solidFill>
                        <a:srgbClr val="203864"/>
                      </a:solidFill>
                      <a:prstDash val="solid"/>
                      <a:round/>
                      <a:headEnd type="none" w="med" len="med"/>
                      <a:tailEnd type="none" w="med" len="med"/>
                    </a:lnT>
                    <a:lnB w="12700" cap="flat" cmpd="sng" algn="ctr">
                      <a:solidFill>
                        <a:srgbClr val="203864"/>
                      </a:solidFill>
                      <a:prstDash val="solid"/>
                      <a:round/>
                      <a:headEnd type="none" w="med" len="med"/>
                      <a:tailEnd type="none" w="med" len="med"/>
                    </a:lnB>
                    <a:lnTlToBr w="12700" cmpd="sng">
                      <a:noFill/>
                      <a:prstDash val="solid"/>
                    </a:lnTlToBr>
                    <a:lnBlToTr w="12700" cmpd="sng">
                      <a:noFill/>
                      <a:prstDash val="solid"/>
                    </a:lnBlToTr>
                    <a:solidFill>
                      <a:srgbClr val="FFF4E7"/>
                    </a:solidFill>
                  </a:tcPr>
                </a:tc>
                <a:extLst>
                  <a:ext uri="{0D108BD9-81ED-4DB2-BD59-A6C34878D82A}">
                    <a16:rowId xmlns:a16="http://schemas.microsoft.com/office/drawing/2014/main" val="295864699"/>
                  </a:ext>
                </a:extLst>
              </a:tr>
              <a:tr h="772642">
                <a:tc>
                  <a:txBody>
                    <a:bodyPr/>
                    <a:lstStyle/>
                    <a:p>
                      <a:r>
                        <a:rPr lang="en-GB" sz="2300" dirty="0">
                          <a:solidFill>
                            <a:srgbClr val="115076"/>
                          </a:solidFill>
                        </a:rPr>
                        <a:t>Feelings</a:t>
                      </a:r>
                    </a:p>
                  </a:txBody>
                  <a:tcPr anchor="ctr">
                    <a:lnL w="12700" cap="flat" cmpd="sng" algn="ctr">
                      <a:solidFill>
                        <a:srgbClr val="203864"/>
                      </a:solidFill>
                      <a:prstDash val="solid"/>
                      <a:round/>
                      <a:headEnd type="none" w="med" len="med"/>
                      <a:tailEnd type="none" w="med" len="med"/>
                    </a:lnL>
                    <a:lnR w="12700" cap="flat" cmpd="sng" algn="ctr">
                      <a:solidFill>
                        <a:srgbClr val="203864"/>
                      </a:solidFill>
                      <a:prstDash val="solid"/>
                      <a:round/>
                      <a:headEnd type="none" w="med" len="med"/>
                      <a:tailEnd type="none" w="med" len="med"/>
                    </a:lnR>
                    <a:lnT w="12700" cap="flat" cmpd="sng" algn="ctr">
                      <a:solidFill>
                        <a:srgbClr val="203864"/>
                      </a:solidFill>
                      <a:prstDash val="solid"/>
                      <a:round/>
                      <a:headEnd type="none" w="med" len="med"/>
                      <a:tailEnd type="none" w="med" len="med"/>
                    </a:lnT>
                    <a:lnB w="12700" cap="flat" cmpd="sng" algn="ctr">
                      <a:solidFill>
                        <a:srgbClr val="203864"/>
                      </a:solidFill>
                      <a:prstDash val="solid"/>
                      <a:round/>
                      <a:headEnd type="none" w="med" len="med"/>
                      <a:tailEnd type="none" w="med" len="med"/>
                    </a:lnB>
                    <a:lnTlToBr w="12700" cmpd="sng">
                      <a:noFill/>
                      <a:prstDash val="solid"/>
                    </a:lnTlToBr>
                    <a:lnBlToTr w="12700" cmpd="sng">
                      <a:noFill/>
                      <a:prstDash val="solid"/>
                    </a:lnBlToTr>
                    <a:solidFill>
                      <a:srgbClr val="FFF4E7"/>
                    </a:solidFill>
                  </a:tcPr>
                </a:tc>
                <a:tc>
                  <a:txBody>
                    <a:bodyPr/>
                    <a:lstStyle/>
                    <a:p>
                      <a:r>
                        <a:rPr lang="en-GB" sz="2300" dirty="0">
                          <a:solidFill>
                            <a:srgbClr val="115076"/>
                          </a:solidFill>
                        </a:rPr>
                        <a:t>keep positive – laugh and say something nice</a:t>
                      </a:r>
                    </a:p>
                  </a:txBody>
                  <a:tcPr anchor="ctr">
                    <a:lnL w="12700" cap="flat" cmpd="sng" algn="ctr">
                      <a:solidFill>
                        <a:srgbClr val="203864"/>
                      </a:solidFill>
                      <a:prstDash val="solid"/>
                      <a:round/>
                      <a:headEnd type="none" w="med" len="med"/>
                      <a:tailEnd type="none" w="med" len="med"/>
                    </a:lnL>
                    <a:lnR w="12700" cap="flat" cmpd="sng" algn="ctr">
                      <a:solidFill>
                        <a:srgbClr val="203864"/>
                      </a:solidFill>
                      <a:prstDash val="solid"/>
                      <a:round/>
                      <a:headEnd type="none" w="med" len="med"/>
                      <a:tailEnd type="none" w="med" len="med"/>
                    </a:lnR>
                    <a:lnT w="12700" cap="flat" cmpd="sng" algn="ctr">
                      <a:solidFill>
                        <a:srgbClr val="203864"/>
                      </a:solidFill>
                      <a:prstDash val="solid"/>
                      <a:round/>
                      <a:headEnd type="none" w="med" len="med"/>
                      <a:tailEnd type="none" w="med" len="med"/>
                    </a:lnT>
                    <a:lnB w="12700" cap="flat" cmpd="sng" algn="ctr">
                      <a:solidFill>
                        <a:srgbClr val="203864"/>
                      </a:solidFill>
                      <a:prstDash val="solid"/>
                      <a:round/>
                      <a:headEnd type="none" w="med" len="med"/>
                      <a:tailEnd type="none" w="med" len="med"/>
                    </a:lnB>
                    <a:lnTlToBr w="12700" cmpd="sng">
                      <a:noFill/>
                      <a:prstDash val="solid"/>
                    </a:lnTlToBr>
                    <a:lnBlToTr w="12700" cmpd="sng">
                      <a:noFill/>
                      <a:prstDash val="solid"/>
                    </a:lnBlToTr>
                    <a:solidFill>
                      <a:srgbClr val="FFF4E7"/>
                    </a:solidFill>
                  </a:tcPr>
                </a:tc>
                <a:extLst>
                  <a:ext uri="{0D108BD9-81ED-4DB2-BD59-A6C34878D82A}">
                    <a16:rowId xmlns:a16="http://schemas.microsoft.com/office/drawing/2014/main" val="4074587904"/>
                  </a:ext>
                </a:extLst>
              </a:tr>
              <a:tr h="772642">
                <a:tc>
                  <a:txBody>
                    <a:bodyPr/>
                    <a:lstStyle/>
                    <a:p>
                      <a:r>
                        <a:rPr lang="en-GB" sz="2300" dirty="0">
                          <a:solidFill>
                            <a:srgbClr val="115076"/>
                          </a:solidFill>
                        </a:rPr>
                        <a:t>Love</a:t>
                      </a:r>
                    </a:p>
                  </a:txBody>
                  <a:tcPr anchor="ctr">
                    <a:lnL w="12700" cap="flat" cmpd="sng" algn="ctr">
                      <a:solidFill>
                        <a:srgbClr val="203864"/>
                      </a:solidFill>
                      <a:prstDash val="solid"/>
                      <a:round/>
                      <a:headEnd type="none" w="med" len="med"/>
                      <a:tailEnd type="none" w="med" len="med"/>
                    </a:lnL>
                    <a:lnR w="12700" cap="flat" cmpd="sng" algn="ctr">
                      <a:solidFill>
                        <a:srgbClr val="203864"/>
                      </a:solidFill>
                      <a:prstDash val="solid"/>
                      <a:round/>
                      <a:headEnd type="none" w="med" len="med"/>
                      <a:tailEnd type="none" w="med" len="med"/>
                    </a:lnR>
                    <a:lnT w="12700" cap="flat" cmpd="sng" algn="ctr">
                      <a:solidFill>
                        <a:srgbClr val="203864"/>
                      </a:solidFill>
                      <a:prstDash val="solid"/>
                      <a:round/>
                      <a:headEnd type="none" w="med" len="med"/>
                      <a:tailEnd type="none" w="med" len="med"/>
                    </a:lnT>
                    <a:lnB w="12700" cap="flat" cmpd="sng" algn="ctr">
                      <a:solidFill>
                        <a:srgbClr val="203864"/>
                      </a:solidFill>
                      <a:prstDash val="solid"/>
                      <a:round/>
                      <a:headEnd type="none" w="med" len="med"/>
                      <a:tailEnd type="none" w="med" len="med"/>
                    </a:lnB>
                    <a:lnTlToBr w="12700" cmpd="sng">
                      <a:noFill/>
                      <a:prstDash val="solid"/>
                    </a:lnTlToBr>
                    <a:lnBlToTr w="12700" cmpd="sng">
                      <a:noFill/>
                      <a:prstDash val="solid"/>
                    </a:lnBlToTr>
                    <a:solidFill>
                      <a:srgbClr val="FFF4E7"/>
                    </a:solidFill>
                  </a:tcPr>
                </a:tc>
                <a:tc>
                  <a:txBody>
                    <a:bodyPr/>
                    <a:lstStyle/>
                    <a:p>
                      <a:r>
                        <a:rPr lang="en-GB" sz="2300" dirty="0">
                          <a:solidFill>
                            <a:srgbClr val="115076"/>
                          </a:solidFill>
                        </a:rPr>
                        <a:t>you should love yourself as you are</a:t>
                      </a:r>
                    </a:p>
                  </a:txBody>
                  <a:tcPr anchor="ctr">
                    <a:lnL w="12700" cap="flat" cmpd="sng" algn="ctr">
                      <a:solidFill>
                        <a:srgbClr val="203864"/>
                      </a:solidFill>
                      <a:prstDash val="solid"/>
                      <a:round/>
                      <a:headEnd type="none" w="med" len="med"/>
                      <a:tailEnd type="none" w="med" len="med"/>
                    </a:lnL>
                    <a:lnR w="12700" cap="flat" cmpd="sng" algn="ctr">
                      <a:solidFill>
                        <a:srgbClr val="203864"/>
                      </a:solidFill>
                      <a:prstDash val="solid"/>
                      <a:round/>
                      <a:headEnd type="none" w="med" len="med"/>
                      <a:tailEnd type="none" w="med" len="med"/>
                    </a:lnR>
                    <a:lnT w="12700" cap="flat" cmpd="sng" algn="ctr">
                      <a:solidFill>
                        <a:srgbClr val="203864"/>
                      </a:solidFill>
                      <a:prstDash val="solid"/>
                      <a:round/>
                      <a:headEnd type="none" w="med" len="med"/>
                      <a:tailEnd type="none" w="med" len="med"/>
                    </a:lnT>
                    <a:lnB w="12700" cap="flat" cmpd="sng" algn="ctr">
                      <a:solidFill>
                        <a:srgbClr val="203864"/>
                      </a:solidFill>
                      <a:prstDash val="solid"/>
                      <a:round/>
                      <a:headEnd type="none" w="med" len="med"/>
                      <a:tailEnd type="none" w="med" len="med"/>
                    </a:lnB>
                    <a:lnTlToBr w="12700" cmpd="sng">
                      <a:noFill/>
                      <a:prstDash val="solid"/>
                    </a:lnTlToBr>
                    <a:lnBlToTr w="12700" cmpd="sng">
                      <a:noFill/>
                      <a:prstDash val="solid"/>
                    </a:lnBlToTr>
                    <a:solidFill>
                      <a:srgbClr val="FFF4E7"/>
                    </a:solidFill>
                  </a:tcPr>
                </a:tc>
                <a:extLst>
                  <a:ext uri="{0D108BD9-81ED-4DB2-BD59-A6C34878D82A}">
                    <a16:rowId xmlns:a16="http://schemas.microsoft.com/office/drawing/2014/main" val="3942409774"/>
                  </a:ext>
                </a:extLst>
              </a:tr>
              <a:tr h="772642">
                <a:tc>
                  <a:txBody>
                    <a:bodyPr/>
                    <a:lstStyle/>
                    <a:p>
                      <a:r>
                        <a:rPr lang="en-GB" sz="2300" dirty="0">
                          <a:solidFill>
                            <a:srgbClr val="115076"/>
                          </a:solidFill>
                        </a:rPr>
                        <a:t>Helping</a:t>
                      </a:r>
                    </a:p>
                  </a:txBody>
                  <a:tcPr anchor="ctr">
                    <a:lnL w="12700" cap="flat" cmpd="sng" algn="ctr">
                      <a:solidFill>
                        <a:srgbClr val="203864"/>
                      </a:solidFill>
                      <a:prstDash val="solid"/>
                      <a:round/>
                      <a:headEnd type="none" w="med" len="med"/>
                      <a:tailEnd type="none" w="med" len="med"/>
                    </a:lnL>
                    <a:lnR w="12700" cap="flat" cmpd="sng" algn="ctr">
                      <a:solidFill>
                        <a:srgbClr val="203864"/>
                      </a:solidFill>
                      <a:prstDash val="solid"/>
                      <a:round/>
                      <a:headEnd type="none" w="med" len="med"/>
                      <a:tailEnd type="none" w="med" len="med"/>
                    </a:lnR>
                    <a:lnT w="12700" cap="flat" cmpd="sng" algn="ctr">
                      <a:solidFill>
                        <a:srgbClr val="203864"/>
                      </a:solidFill>
                      <a:prstDash val="solid"/>
                      <a:round/>
                      <a:headEnd type="none" w="med" len="med"/>
                      <a:tailEnd type="none" w="med" len="med"/>
                    </a:lnT>
                    <a:lnB w="12700" cap="flat" cmpd="sng" algn="ctr">
                      <a:solidFill>
                        <a:srgbClr val="203864"/>
                      </a:solidFill>
                      <a:prstDash val="solid"/>
                      <a:round/>
                      <a:headEnd type="none" w="med" len="med"/>
                      <a:tailEnd type="none" w="med" len="med"/>
                    </a:lnB>
                    <a:lnTlToBr w="12700" cmpd="sng">
                      <a:noFill/>
                      <a:prstDash val="solid"/>
                    </a:lnTlToBr>
                    <a:lnBlToTr w="12700" cmpd="sng">
                      <a:noFill/>
                      <a:prstDash val="solid"/>
                    </a:lnBlToTr>
                    <a:solidFill>
                      <a:srgbClr val="FFF4E7"/>
                    </a:solidFill>
                  </a:tcPr>
                </a:tc>
                <a:tc>
                  <a:txBody>
                    <a:bodyPr/>
                    <a:lstStyle/>
                    <a:p>
                      <a:r>
                        <a:rPr lang="en-GB" sz="2300" dirty="0">
                          <a:solidFill>
                            <a:srgbClr val="115076"/>
                          </a:solidFill>
                        </a:rPr>
                        <a:t>it does us good to help others, esp. in a team</a:t>
                      </a:r>
                    </a:p>
                  </a:txBody>
                  <a:tcPr anchor="ctr">
                    <a:lnL w="12700" cap="flat" cmpd="sng" algn="ctr">
                      <a:solidFill>
                        <a:srgbClr val="203864"/>
                      </a:solidFill>
                      <a:prstDash val="solid"/>
                      <a:round/>
                      <a:headEnd type="none" w="med" len="med"/>
                      <a:tailEnd type="none" w="med" len="med"/>
                    </a:lnL>
                    <a:lnR w="12700" cap="flat" cmpd="sng" algn="ctr">
                      <a:solidFill>
                        <a:srgbClr val="203864"/>
                      </a:solidFill>
                      <a:prstDash val="solid"/>
                      <a:round/>
                      <a:headEnd type="none" w="med" len="med"/>
                      <a:tailEnd type="none" w="med" len="med"/>
                    </a:lnR>
                    <a:lnT w="12700" cap="flat" cmpd="sng" algn="ctr">
                      <a:solidFill>
                        <a:srgbClr val="203864"/>
                      </a:solidFill>
                      <a:prstDash val="solid"/>
                      <a:round/>
                      <a:headEnd type="none" w="med" len="med"/>
                      <a:tailEnd type="none" w="med" len="med"/>
                    </a:lnT>
                    <a:lnB w="12700" cap="flat" cmpd="sng" algn="ctr">
                      <a:solidFill>
                        <a:srgbClr val="203864"/>
                      </a:solidFill>
                      <a:prstDash val="solid"/>
                      <a:round/>
                      <a:headEnd type="none" w="med" len="med"/>
                      <a:tailEnd type="none" w="med" len="med"/>
                    </a:lnB>
                    <a:lnTlToBr w="12700" cmpd="sng">
                      <a:noFill/>
                      <a:prstDash val="solid"/>
                    </a:lnTlToBr>
                    <a:lnBlToTr w="12700" cmpd="sng">
                      <a:noFill/>
                      <a:prstDash val="solid"/>
                    </a:lnBlToTr>
                    <a:solidFill>
                      <a:srgbClr val="FFF4E7"/>
                    </a:solidFill>
                  </a:tcPr>
                </a:tc>
                <a:extLst>
                  <a:ext uri="{0D108BD9-81ED-4DB2-BD59-A6C34878D82A}">
                    <a16:rowId xmlns:a16="http://schemas.microsoft.com/office/drawing/2014/main" val="2051290301"/>
                  </a:ext>
                </a:extLst>
              </a:tr>
            </a:tbl>
          </a:graphicData>
        </a:graphic>
      </p:graphicFrame>
      <p:sp>
        <p:nvSpPr>
          <p:cNvPr id="24" name="Rectangle: Rounded Corners 23">
            <a:extLst>
              <a:ext uri="{FF2B5EF4-FFF2-40B4-BE49-F238E27FC236}">
                <a16:creationId xmlns:a16="http://schemas.microsoft.com/office/drawing/2014/main" id="{E993D1D0-BAA8-4F51-84B5-F155C335442A}"/>
              </a:ext>
            </a:extLst>
          </p:cNvPr>
          <p:cNvSpPr/>
          <p:nvPr/>
        </p:nvSpPr>
        <p:spPr>
          <a:xfrm>
            <a:off x="160461" y="2366903"/>
            <a:ext cx="1482247" cy="544010"/>
          </a:xfrm>
          <a:prstGeom prst="roundRect">
            <a:avLst/>
          </a:prstGeom>
          <a:solidFill>
            <a:srgbClr val="FFF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5" name="Rectangle: Rounded Corners 24">
            <a:extLst>
              <a:ext uri="{FF2B5EF4-FFF2-40B4-BE49-F238E27FC236}">
                <a16:creationId xmlns:a16="http://schemas.microsoft.com/office/drawing/2014/main" id="{791ED3F4-358E-4ADA-8161-7BE493293C67}"/>
              </a:ext>
            </a:extLst>
          </p:cNvPr>
          <p:cNvSpPr/>
          <p:nvPr/>
        </p:nvSpPr>
        <p:spPr>
          <a:xfrm>
            <a:off x="2219000" y="2319657"/>
            <a:ext cx="3681454" cy="723766"/>
          </a:xfrm>
          <a:prstGeom prst="roundRect">
            <a:avLst/>
          </a:prstGeom>
          <a:solidFill>
            <a:srgbClr val="FFF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6" name="Rectangle: Rounded Corners 25">
            <a:extLst>
              <a:ext uri="{FF2B5EF4-FFF2-40B4-BE49-F238E27FC236}">
                <a16:creationId xmlns:a16="http://schemas.microsoft.com/office/drawing/2014/main" id="{E226148F-8B8E-4717-AE9F-A7C719727229}"/>
              </a:ext>
            </a:extLst>
          </p:cNvPr>
          <p:cNvSpPr/>
          <p:nvPr/>
        </p:nvSpPr>
        <p:spPr>
          <a:xfrm>
            <a:off x="160461" y="3100573"/>
            <a:ext cx="1914032" cy="544010"/>
          </a:xfrm>
          <a:prstGeom prst="roundRect">
            <a:avLst/>
          </a:prstGeom>
          <a:solidFill>
            <a:srgbClr val="FFF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7" name="Rectangle: Rounded Corners 26">
            <a:extLst>
              <a:ext uri="{FF2B5EF4-FFF2-40B4-BE49-F238E27FC236}">
                <a16:creationId xmlns:a16="http://schemas.microsoft.com/office/drawing/2014/main" id="{BFC68947-C6D8-4369-AF6C-6F27FF8C0F87}"/>
              </a:ext>
            </a:extLst>
          </p:cNvPr>
          <p:cNvSpPr/>
          <p:nvPr/>
        </p:nvSpPr>
        <p:spPr>
          <a:xfrm>
            <a:off x="2233421" y="3097852"/>
            <a:ext cx="3635848" cy="723766"/>
          </a:xfrm>
          <a:prstGeom prst="roundRect">
            <a:avLst/>
          </a:prstGeom>
          <a:solidFill>
            <a:srgbClr val="FFF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8" name="Rectangle: Rounded Corners 27">
            <a:extLst>
              <a:ext uri="{FF2B5EF4-FFF2-40B4-BE49-F238E27FC236}">
                <a16:creationId xmlns:a16="http://schemas.microsoft.com/office/drawing/2014/main" id="{25517B77-D3EE-4553-876A-32866960A029}"/>
              </a:ext>
            </a:extLst>
          </p:cNvPr>
          <p:cNvSpPr/>
          <p:nvPr/>
        </p:nvSpPr>
        <p:spPr>
          <a:xfrm>
            <a:off x="160460" y="3984301"/>
            <a:ext cx="1482247" cy="544010"/>
          </a:xfrm>
          <a:prstGeom prst="roundRect">
            <a:avLst/>
          </a:prstGeom>
          <a:solidFill>
            <a:srgbClr val="FFF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9" name="Rectangle: Rounded Corners 28">
            <a:extLst>
              <a:ext uri="{FF2B5EF4-FFF2-40B4-BE49-F238E27FC236}">
                <a16:creationId xmlns:a16="http://schemas.microsoft.com/office/drawing/2014/main" id="{8E062D48-3C76-43F4-90ED-26BBEEF6499F}"/>
              </a:ext>
            </a:extLst>
          </p:cNvPr>
          <p:cNvSpPr/>
          <p:nvPr/>
        </p:nvSpPr>
        <p:spPr>
          <a:xfrm>
            <a:off x="2192629" y="3902763"/>
            <a:ext cx="3635849" cy="716680"/>
          </a:xfrm>
          <a:prstGeom prst="roundRect">
            <a:avLst/>
          </a:prstGeom>
          <a:solidFill>
            <a:srgbClr val="FFF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0" name="Rectangle: Rounded Corners 29">
            <a:extLst>
              <a:ext uri="{FF2B5EF4-FFF2-40B4-BE49-F238E27FC236}">
                <a16:creationId xmlns:a16="http://schemas.microsoft.com/office/drawing/2014/main" id="{A4EF6C34-28CA-4321-9E7C-694CBF9BDD85}"/>
              </a:ext>
            </a:extLst>
          </p:cNvPr>
          <p:cNvSpPr/>
          <p:nvPr/>
        </p:nvSpPr>
        <p:spPr>
          <a:xfrm>
            <a:off x="160461" y="4733353"/>
            <a:ext cx="1482247" cy="625032"/>
          </a:xfrm>
          <a:prstGeom prst="roundRect">
            <a:avLst/>
          </a:prstGeom>
          <a:solidFill>
            <a:srgbClr val="FFF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1" name="Rectangle: Rounded Corners 30">
            <a:extLst>
              <a:ext uri="{FF2B5EF4-FFF2-40B4-BE49-F238E27FC236}">
                <a16:creationId xmlns:a16="http://schemas.microsoft.com/office/drawing/2014/main" id="{AA6B26B7-555F-45F7-8C37-6C20885C2855}"/>
              </a:ext>
            </a:extLst>
          </p:cNvPr>
          <p:cNvSpPr/>
          <p:nvPr/>
        </p:nvSpPr>
        <p:spPr>
          <a:xfrm>
            <a:off x="2233421" y="4684295"/>
            <a:ext cx="3595057" cy="718122"/>
          </a:xfrm>
          <a:prstGeom prst="roundRect">
            <a:avLst/>
          </a:prstGeom>
          <a:solidFill>
            <a:srgbClr val="FFF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2" name="Rectangle: Rounded Corners 31">
            <a:extLst>
              <a:ext uri="{FF2B5EF4-FFF2-40B4-BE49-F238E27FC236}">
                <a16:creationId xmlns:a16="http://schemas.microsoft.com/office/drawing/2014/main" id="{BE9EFAE8-2132-40B9-80B4-9C6E8BF0F604}"/>
              </a:ext>
            </a:extLst>
          </p:cNvPr>
          <p:cNvSpPr/>
          <p:nvPr/>
        </p:nvSpPr>
        <p:spPr>
          <a:xfrm>
            <a:off x="160460" y="5574386"/>
            <a:ext cx="1482247" cy="544010"/>
          </a:xfrm>
          <a:prstGeom prst="roundRect">
            <a:avLst/>
          </a:prstGeom>
          <a:solidFill>
            <a:srgbClr val="FFF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3" name="Rectangle: Rounded Corners 32">
            <a:extLst>
              <a:ext uri="{FF2B5EF4-FFF2-40B4-BE49-F238E27FC236}">
                <a16:creationId xmlns:a16="http://schemas.microsoft.com/office/drawing/2014/main" id="{6A45FA36-95D0-4104-8068-281AAB2CF3A2}"/>
              </a:ext>
            </a:extLst>
          </p:cNvPr>
          <p:cNvSpPr/>
          <p:nvPr/>
        </p:nvSpPr>
        <p:spPr>
          <a:xfrm>
            <a:off x="2247383" y="5547732"/>
            <a:ext cx="3581096" cy="651356"/>
          </a:xfrm>
          <a:prstGeom prst="roundRect">
            <a:avLst/>
          </a:prstGeom>
          <a:solidFill>
            <a:srgbClr val="FFF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311095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1"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1"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1"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1"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1"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1"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grpId="1"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grpId="1"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grpId="1"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hidden"/>
                                      </p:to>
                                    </p:set>
                                  </p:childTnLst>
                                </p:cTn>
                              </p:par>
                              <p:par>
                                <p:cTn id="31" presetID="1" presetClass="exit"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hidden"/>
                                      </p:to>
                                    </p:set>
                                  </p:childTnLst>
                                </p:cTn>
                              </p:par>
                              <p:par>
                                <p:cTn id="37" presetID="1" presetClass="exit" presetSubtype="0" fill="hold" grpId="0" nodeType="withEffect">
                                  <p:stCondLst>
                                    <p:cond delay="0"/>
                                  </p:stCondLst>
                                  <p:childTnLst>
                                    <p:set>
                                      <p:cBhvr>
                                        <p:cTn id="38" dur="1" fill="hold">
                                          <p:stCondLst>
                                            <p:cond delay="0"/>
                                          </p:stCondLst>
                                        </p:cTn>
                                        <p:tgtEl>
                                          <p:spTgt spid="15"/>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hidden"/>
                                      </p:to>
                                    </p:set>
                                  </p:childTnLst>
                                </p:cTn>
                              </p:par>
                              <p:par>
                                <p:cTn id="43" presetID="1" presetClass="exit" presetSubtype="0" fill="hold" grpId="0" nodeType="withEffect">
                                  <p:stCondLst>
                                    <p:cond delay="0"/>
                                  </p:stCondLst>
                                  <p:childTnLst>
                                    <p:set>
                                      <p:cBhvr>
                                        <p:cTn id="44" dur="1" fill="hold">
                                          <p:stCondLst>
                                            <p:cond delay="0"/>
                                          </p:stCondLst>
                                        </p:cTn>
                                        <p:tgtEl>
                                          <p:spTgt spid="17"/>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0" nodeType="clickEffect">
                                  <p:stCondLst>
                                    <p:cond delay="0"/>
                                  </p:stCondLst>
                                  <p:childTnLst>
                                    <p:set>
                                      <p:cBhvr>
                                        <p:cTn id="48" dur="1" fill="hold">
                                          <p:stCondLst>
                                            <p:cond delay="0"/>
                                          </p:stCondLst>
                                        </p:cTn>
                                        <p:tgtEl>
                                          <p:spTgt spid="18"/>
                                        </p:tgtEl>
                                        <p:attrNameLst>
                                          <p:attrName>style.visibility</p:attrName>
                                        </p:attrNameLst>
                                      </p:cBhvr>
                                      <p:to>
                                        <p:strVal val="hidden"/>
                                      </p:to>
                                    </p:set>
                                  </p:childTnLst>
                                </p:cTn>
                              </p:par>
                              <p:par>
                                <p:cTn id="49" presetID="1" presetClass="exit" presetSubtype="0" fill="hold" grpId="0" nodeType="withEffect">
                                  <p:stCondLst>
                                    <p:cond delay="0"/>
                                  </p:stCondLst>
                                  <p:childTnLst>
                                    <p:set>
                                      <p:cBhvr>
                                        <p:cTn id="50" dur="1" fill="hold">
                                          <p:stCondLst>
                                            <p:cond delay="0"/>
                                          </p:stCondLst>
                                        </p:cTn>
                                        <p:tgtEl>
                                          <p:spTgt spid="19"/>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20"/>
                                        </p:tgtEl>
                                        <p:attrNameLst>
                                          <p:attrName>style.visibility</p:attrName>
                                        </p:attrNameLst>
                                      </p:cBhvr>
                                      <p:to>
                                        <p:strVal val="hidden"/>
                                      </p:to>
                                    </p:set>
                                  </p:childTnLst>
                                </p:cTn>
                              </p:par>
                              <p:par>
                                <p:cTn id="55" presetID="1" presetClass="exit" presetSubtype="0" fill="hold" grpId="0" nodeType="withEffect">
                                  <p:stCondLst>
                                    <p:cond delay="0"/>
                                  </p:stCondLst>
                                  <p:childTnLst>
                                    <p:set>
                                      <p:cBhvr>
                                        <p:cTn id="56" dur="1" fill="hold">
                                          <p:stCondLst>
                                            <p:cond delay="0"/>
                                          </p:stCondLst>
                                        </p:cTn>
                                        <p:tgtEl>
                                          <p:spTgt spid="21"/>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23"/>
                                        </p:tgtEl>
                                        <p:attrNameLst>
                                          <p:attrName>style.visibility</p:attrName>
                                        </p:attrNameLst>
                                      </p:cBhvr>
                                      <p:to>
                                        <p:strVal val="visible"/>
                                      </p:to>
                                    </p:set>
                                  </p:childTnLst>
                                </p:cTn>
                              </p:par>
                              <p:par>
                                <p:cTn id="61" presetID="1" presetClass="entr" presetSubtype="0" fill="hold" grpId="1" nodeType="withEffect">
                                  <p:stCondLst>
                                    <p:cond delay="0"/>
                                  </p:stCondLst>
                                  <p:childTnLst>
                                    <p:set>
                                      <p:cBhvr>
                                        <p:cTn id="62" dur="1" fill="hold">
                                          <p:stCondLst>
                                            <p:cond delay="0"/>
                                          </p:stCondLst>
                                        </p:cTn>
                                        <p:tgtEl>
                                          <p:spTgt spid="24"/>
                                        </p:tgtEl>
                                        <p:attrNameLst>
                                          <p:attrName>style.visibility</p:attrName>
                                        </p:attrNameLst>
                                      </p:cBhvr>
                                      <p:to>
                                        <p:strVal val="visible"/>
                                      </p:to>
                                    </p:set>
                                  </p:childTnLst>
                                </p:cTn>
                              </p:par>
                              <p:par>
                                <p:cTn id="63" presetID="1" presetClass="entr" presetSubtype="0" fill="hold" grpId="1" nodeType="withEffect">
                                  <p:stCondLst>
                                    <p:cond delay="0"/>
                                  </p:stCondLst>
                                  <p:childTnLst>
                                    <p:set>
                                      <p:cBhvr>
                                        <p:cTn id="64" dur="1" fill="hold">
                                          <p:stCondLst>
                                            <p:cond delay="0"/>
                                          </p:stCondLst>
                                        </p:cTn>
                                        <p:tgtEl>
                                          <p:spTgt spid="25"/>
                                        </p:tgtEl>
                                        <p:attrNameLst>
                                          <p:attrName>style.visibility</p:attrName>
                                        </p:attrNameLst>
                                      </p:cBhvr>
                                      <p:to>
                                        <p:strVal val="visible"/>
                                      </p:to>
                                    </p:set>
                                  </p:childTnLst>
                                </p:cTn>
                              </p:par>
                              <p:par>
                                <p:cTn id="65" presetID="1" presetClass="entr" presetSubtype="0" fill="hold" grpId="1" nodeType="withEffect">
                                  <p:stCondLst>
                                    <p:cond delay="0"/>
                                  </p:stCondLst>
                                  <p:childTnLst>
                                    <p:set>
                                      <p:cBhvr>
                                        <p:cTn id="66" dur="1" fill="hold">
                                          <p:stCondLst>
                                            <p:cond delay="0"/>
                                          </p:stCondLst>
                                        </p:cTn>
                                        <p:tgtEl>
                                          <p:spTgt spid="26"/>
                                        </p:tgtEl>
                                        <p:attrNameLst>
                                          <p:attrName>style.visibility</p:attrName>
                                        </p:attrNameLst>
                                      </p:cBhvr>
                                      <p:to>
                                        <p:strVal val="visible"/>
                                      </p:to>
                                    </p:set>
                                  </p:childTnLst>
                                </p:cTn>
                              </p:par>
                              <p:par>
                                <p:cTn id="67" presetID="1" presetClass="entr" presetSubtype="0" fill="hold" grpId="1" nodeType="withEffect">
                                  <p:stCondLst>
                                    <p:cond delay="0"/>
                                  </p:stCondLst>
                                  <p:childTnLst>
                                    <p:set>
                                      <p:cBhvr>
                                        <p:cTn id="68" dur="1" fill="hold">
                                          <p:stCondLst>
                                            <p:cond delay="0"/>
                                          </p:stCondLst>
                                        </p:cTn>
                                        <p:tgtEl>
                                          <p:spTgt spid="27"/>
                                        </p:tgtEl>
                                        <p:attrNameLst>
                                          <p:attrName>style.visibility</p:attrName>
                                        </p:attrNameLst>
                                      </p:cBhvr>
                                      <p:to>
                                        <p:strVal val="visible"/>
                                      </p:to>
                                    </p:set>
                                  </p:childTnLst>
                                </p:cTn>
                              </p:par>
                              <p:par>
                                <p:cTn id="69" presetID="1" presetClass="entr" presetSubtype="0" fill="hold" grpId="1" nodeType="withEffect">
                                  <p:stCondLst>
                                    <p:cond delay="0"/>
                                  </p:stCondLst>
                                  <p:childTnLst>
                                    <p:set>
                                      <p:cBhvr>
                                        <p:cTn id="70" dur="1" fill="hold">
                                          <p:stCondLst>
                                            <p:cond delay="0"/>
                                          </p:stCondLst>
                                        </p:cTn>
                                        <p:tgtEl>
                                          <p:spTgt spid="28"/>
                                        </p:tgtEl>
                                        <p:attrNameLst>
                                          <p:attrName>style.visibility</p:attrName>
                                        </p:attrNameLst>
                                      </p:cBhvr>
                                      <p:to>
                                        <p:strVal val="visible"/>
                                      </p:to>
                                    </p:set>
                                  </p:childTnLst>
                                </p:cTn>
                              </p:par>
                              <p:par>
                                <p:cTn id="71" presetID="1" presetClass="entr" presetSubtype="0" fill="hold" grpId="1" nodeType="withEffect">
                                  <p:stCondLst>
                                    <p:cond delay="0"/>
                                  </p:stCondLst>
                                  <p:childTnLst>
                                    <p:set>
                                      <p:cBhvr>
                                        <p:cTn id="72" dur="1" fill="hold">
                                          <p:stCondLst>
                                            <p:cond delay="0"/>
                                          </p:stCondLst>
                                        </p:cTn>
                                        <p:tgtEl>
                                          <p:spTgt spid="29"/>
                                        </p:tgtEl>
                                        <p:attrNameLst>
                                          <p:attrName>style.visibility</p:attrName>
                                        </p:attrNameLst>
                                      </p:cBhvr>
                                      <p:to>
                                        <p:strVal val="visible"/>
                                      </p:to>
                                    </p:set>
                                  </p:childTnLst>
                                </p:cTn>
                              </p:par>
                              <p:par>
                                <p:cTn id="73" presetID="1" presetClass="entr" presetSubtype="0" fill="hold" grpId="1" nodeType="withEffect">
                                  <p:stCondLst>
                                    <p:cond delay="0"/>
                                  </p:stCondLst>
                                  <p:childTnLst>
                                    <p:set>
                                      <p:cBhvr>
                                        <p:cTn id="74" dur="1" fill="hold">
                                          <p:stCondLst>
                                            <p:cond delay="0"/>
                                          </p:stCondLst>
                                        </p:cTn>
                                        <p:tgtEl>
                                          <p:spTgt spid="30"/>
                                        </p:tgtEl>
                                        <p:attrNameLst>
                                          <p:attrName>style.visibility</p:attrName>
                                        </p:attrNameLst>
                                      </p:cBhvr>
                                      <p:to>
                                        <p:strVal val="visible"/>
                                      </p:to>
                                    </p:set>
                                  </p:childTnLst>
                                </p:cTn>
                              </p:par>
                              <p:par>
                                <p:cTn id="75" presetID="1" presetClass="entr" presetSubtype="0" fill="hold" grpId="1" nodeType="withEffect">
                                  <p:stCondLst>
                                    <p:cond delay="0"/>
                                  </p:stCondLst>
                                  <p:childTnLst>
                                    <p:set>
                                      <p:cBhvr>
                                        <p:cTn id="76" dur="1" fill="hold">
                                          <p:stCondLst>
                                            <p:cond delay="0"/>
                                          </p:stCondLst>
                                        </p:cTn>
                                        <p:tgtEl>
                                          <p:spTgt spid="31"/>
                                        </p:tgtEl>
                                        <p:attrNameLst>
                                          <p:attrName>style.visibility</p:attrName>
                                        </p:attrNameLst>
                                      </p:cBhvr>
                                      <p:to>
                                        <p:strVal val="visible"/>
                                      </p:to>
                                    </p:set>
                                  </p:childTnLst>
                                </p:cTn>
                              </p:par>
                              <p:par>
                                <p:cTn id="77" presetID="1" presetClass="entr" presetSubtype="0" fill="hold" grpId="1" nodeType="withEffect">
                                  <p:stCondLst>
                                    <p:cond delay="0"/>
                                  </p:stCondLst>
                                  <p:childTnLst>
                                    <p:set>
                                      <p:cBhvr>
                                        <p:cTn id="78" dur="1" fill="hold">
                                          <p:stCondLst>
                                            <p:cond delay="0"/>
                                          </p:stCondLst>
                                        </p:cTn>
                                        <p:tgtEl>
                                          <p:spTgt spid="32"/>
                                        </p:tgtEl>
                                        <p:attrNameLst>
                                          <p:attrName>style.visibility</p:attrName>
                                        </p:attrNameLst>
                                      </p:cBhvr>
                                      <p:to>
                                        <p:strVal val="visible"/>
                                      </p:to>
                                    </p:set>
                                  </p:childTnLst>
                                </p:cTn>
                              </p:par>
                              <p:par>
                                <p:cTn id="79" presetID="1" presetClass="entr" presetSubtype="0" fill="hold" grpId="1" nodeType="withEffect">
                                  <p:stCondLst>
                                    <p:cond delay="0"/>
                                  </p:stCondLst>
                                  <p:childTnLst>
                                    <p:set>
                                      <p:cBhvr>
                                        <p:cTn id="80" dur="1" fill="hold">
                                          <p:stCondLst>
                                            <p:cond delay="0"/>
                                          </p:stCondLst>
                                        </p:cTn>
                                        <p:tgtEl>
                                          <p:spTgt spid="33"/>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xit" presetSubtype="0" fill="hold" nodeType="clickEffect">
                                  <p:stCondLst>
                                    <p:cond delay="0"/>
                                  </p:stCondLst>
                                  <p:childTnLst>
                                    <p:set>
                                      <p:cBhvr>
                                        <p:cTn id="84" dur="1" fill="hold">
                                          <p:stCondLst>
                                            <p:cond delay="0"/>
                                          </p:stCondLst>
                                        </p:cTn>
                                        <p:tgtEl>
                                          <p:spTgt spid="2"/>
                                        </p:tgtEl>
                                        <p:attrNameLst>
                                          <p:attrName>style.visibility</p:attrName>
                                        </p:attrNameLst>
                                      </p:cBhvr>
                                      <p:to>
                                        <p:strVal val="hidden"/>
                                      </p:to>
                                    </p:set>
                                  </p:childTnLst>
                                </p:cTn>
                              </p:par>
                              <p:par>
                                <p:cTn id="85" presetID="1" presetClass="exit" presetSubtype="0" fill="hold" grpId="2" nodeType="withEffect">
                                  <p:stCondLst>
                                    <p:cond delay="0"/>
                                  </p:stCondLst>
                                  <p:childTnLst>
                                    <p:set>
                                      <p:cBhvr>
                                        <p:cTn id="86" dur="1" fill="hold">
                                          <p:stCondLst>
                                            <p:cond delay="0"/>
                                          </p:stCondLst>
                                        </p:cTn>
                                        <p:tgtEl>
                                          <p:spTgt spid="12"/>
                                        </p:tgtEl>
                                        <p:attrNameLst>
                                          <p:attrName>style.visibility</p:attrName>
                                        </p:attrNameLst>
                                      </p:cBhvr>
                                      <p:to>
                                        <p:strVal val="hidden"/>
                                      </p:to>
                                    </p:set>
                                  </p:childTnLst>
                                </p:cTn>
                              </p:par>
                              <p:par>
                                <p:cTn id="87" presetID="1" presetClass="exit" presetSubtype="0" fill="hold" grpId="2" nodeType="withEffect">
                                  <p:stCondLst>
                                    <p:cond delay="0"/>
                                  </p:stCondLst>
                                  <p:childTnLst>
                                    <p:set>
                                      <p:cBhvr>
                                        <p:cTn id="88" dur="1" fill="hold">
                                          <p:stCondLst>
                                            <p:cond delay="0"/>
                                          </p:stCondLst>
                                        </p:cTn>
                                        <p:tgtEl>
                                          <p:spTgt spid="13"/>
                                        </p:tgtEl>
                                        <p:attrNameLst>
                                          <p:attrName>style.visibility</p:attrName>
                                        </p:attrNameLst>
                                      </p:cBhvr>
                                      <p:to>
                                        <p:strVal val="hidden"/>
                                      </p:to>
                                    </p:set>
                                  </p:childTnLst>
                                </p:cTn>
                              </p:par>
                              <p:par>
                                <p:cTn id="89" presetID="1" presetClass="exit" presetSubtype="0" fill="hold" grpId="2" nodeType="withEffect">
                                  <p:stCondLst>
                                    <p:cond delay="0"/>
                                  </p:stCondLst>
                                  <p:childTnLst>
                                    <p:set>
                                      <p:cBhvr>
                                        <p:cTn id="90" dur="1" fill="hold">
                                          <p:stCondLst>
                                            <p:cond delay="0"/>
                                          </p:stCondLst>
                                        </p:cTn>
                                        <p:tgtEl>
                                          <p:spTgt spid="14"/>
                                        </p:tgtEl>
                                        <p:attrNameLst>
                                          <p:attrName>style.visibility</p:attrName>
                                        </p:attrNameLst>
                                      </p:cBhvr>
                                      <p:to>
                                        <p:strVal val="hidden"/>
                                      </p:to>
                                    </p:set>
                                  </p:childTnLst>
                                </p:cTn>
                              </p:par>
                              <p:par>
                                <p:cTn id="91" presetID="1" presetClass="exit" presetSubtype="0" fill="hold" grpId="2" nodeType="withEffect">
                                  <p:stCondLst>
                                    <p:cond delay="0"/>
                                  </p:stCondLst>
                                  <p:childTnLst>
                                    <p:set>
                                      <p:cBhvr>
                                        <p:cTn id="92" dur="1" fill="hold">
                                          <p:stCondLst>
                                            <p:cond delay="0"/>
                                          </p:stCondLst>
                                        </p:cTn>
                                        <p:tgtEl>
                                          <p:spTgt spid="15"/>
                                        </p:tgtEl>
                                        <p:attrNameLst>
                                          <p:attrName>style.visibility</p:attrName>
                                        </p:attrNameLst>
                                      </p:cBhvr>
                                      <p:to>
                                        <p:strVal val="hidden"/>
                                      </p:to>
                                    </p:set>
                                  </p:childTnLst>
                                </p:cTn>
                              </p:par>
                              <p:par>
                                <p:cTn id="93" presetID="1" presetClass="exit" presetSubtype="0" fill="hold" grpId="2" nodeType="withEffect">
                                  <p:stCondLst>
                                    <p:cond delay="0"/>
                                  </p:stCondLst>
                                  <p:childTnLst>
                                    <p:set>
                                      <p:cBhvr>
                                        <p:cTn id="94" dur="1" fill="hold">
                                          <p:stCondLst>
                                            <p:cond delay="0"/>
                                          </p:stCondLst>
                                        </p:cTn>
                                        <p:tgtEl>
                                          <p:spTgt spid="16"/>
                                        </p:tgtEl>
                                        <p:attrNameLst>
                                          <p:attrName>style.visibility</p:attrName>
                                        </p:attrNameLst>
                                      </p:cBhvr>
                                      <p:to>
                                        <p:strVal val="hidden"/>
                                      </p:to>
                                    </p:set>
                                  </p:childTnLst>
                                </p:cTn>
                              </p:par>
                              <p:par>
                                <p:cTn id="95" presetID="1" presetClass="exit" presetSubtype="0" fill="hold" grpId="2" nodeType="withEffect">
                                  <p:stCondLst>
                                    <p:cond delay="0"/>
                                  </p:stCondLst>
                                  <p:childTnLst>
                                    <p:set>
                                      <p:cBhvr>
                                        <p:cTn id="96" dur="1" fill="hold">
                                          <p:stCondLst>
                                            <p:cond delay="0"/>
                                          </p:stCondLst>
                                        </p:cTn>
                                        <p:tgtEl>
                                          <p:spTgt spid="17"/>
                                        </p:tgtEl>
                                        <p:attrNameLst>
                                          <p:attrName>style.visibility</p:attrName>
                                        </p:attrNameLst>
                                      </p:cBhvr>
                                      <p:to>
                                        <p:strVal val="hidden"/>
                                      </p:to>
                                    </p:set>
                                  </p:childTnLst>
                                </p:cTn>
                              </p:par>
                              <p:par>
                                <p:cTn id="97" presetID="1" presetClass="exit" presetSubtype="0" fill="hold" grpId="2" nodeType="withEffect">
                                  <p:stCondLst>
                                    <p:cond delay="0"/>
                                  </p:stCondLst>
                                  <p:childTnLst>
                                    <p:set>
                                      <p:cBhvr>
                                        <p:cTn id="98" dur="1" fill="hold">
                                          <p:stCondLst>
                                            <p:cond delay="0"/>
                                          </p:stCondLst>
                                        </p:cTn>
                                        <p:tgtEl>
                                          <p:spTgt spid="18"/>
                                        </p:tgtEl>
                                        <p:attrNameLst>
                                          <p:attrName>style.visibility</p:attrName>
                                        </p:attrNameLst>
                                      </p:cBhvr>
                                      <p:to>
                                        <p:strVal val="hidden"/>
                                      </p:to>
                                    </p:set>
                                  </p:childTnLst>
                                </p:cTn>
                              </p:par>
                              <p:par>
                                <p:cTn id="99" presetID="1" presetClass="exit" presetSubtype="0" fill="hold" grpId="2" nodeType="withEffect">
                                  <p:stCondLst>
                                    <p:cond delay="0"/>
                                  </p:stCondLst>
                                  <p:childTnLst>
                                    <p:set>
                                      <p:cBhvr>
                                        <p:cTn id="100" dur="1" fill="hold">
                                          <p:stCondLst>
                                            <p:cond delay="0"/>
                                          </p:stCondLst>
                                        </p:cTn>
                                        <p:tgtEl>
                                          <p:spTgt spid="19"/>
                                        </p:tgtEl>
                                        <p:attrNameLst>
                                          <p:attrName>style.visibility</p:attrName>
                                        </p:attrNameLst>
                                      </p:cBhvr>
                                      <p:to>
                                        <p:strVal val="hidden"/>
                                      </p:to>
                                    </p:set>
                                  </p:childTnLst>
                                </p:cTn>
                              </p:par>
                              <p:par>
                                <p:cTn id="101" presetID="1" presetClass="exit" presetSubtype="0" fill="hold" grpId="2" nodeType="withEffect">
                                  <p:stCondLst>
                                    <p:cond delay="0"/>
                                  </p:stCondLst>
                                  <p:childTnLst>
                                    <p:set>
                                      <p:cBhvr>
                                        <p:cTn id="102" dur="1" fill="hold">
                                          <p:stCondLst>
                                            <p:cond delay="0"/>
                                          </p:stCondLst>
                                        </p:cTn>
                                        <p:tgtEl>
                                          <p:spTgt spid="20"/>
                                        </p:tgtEl>
                                        <p:attrNameLst>
                                          <p:attrName>style.visibility</p:attrName>
                                        </p:attrNameLst>
                                      </p:cBhvr>
                                      <p:to>
                                        <p:strVal val="hidden"/>
                                      </p:to>
                                    </p:set>
                                  </p:childTnLst>
                                </p:cTn>
                              </p:par>
                              <p:par>
                                <p:cTn id="103" presetID="1" presetClass="exit" presetSubtype="0" fill="hold" grpId="2" nodeType="withEffect">
                                  <p:stCondLst>
                                    <p:cond delay="0"/>
                                  </p:stCondLst>
                                  <p:childTnLst>
                                    <p:set>
                                      <p:cBhvr>
                                        <p:cTn id="104" dur="1" fill="hold">
                                          <p:stCondLst>
                                            <p:cond delay="0"/>
                                          </p:stCondLst>
                                        </p:cTn>
                                        <p:tgtEl>
                                          <p:spTgt spid="21"/>
                                        </p:tgtEl>
                                        <p:attrNameLst>
                                          <p:attrName>style.visibility</p:attrName>
                                        </p:attrNameLst>
                                      </p:cBhvr>
                                      <p:to>
                                        <p:strVal val="hidden"/>
                                      </p:to>
                                    </p:set>
                                  </p:childTnLst>
                                </p:cTn>
                              </p:par>
                            </p:childTnLst>
                          </p:cTn>
                        </p:par>
                      </p:childTnLst>
                    </p:cTn>
                  </p:par>
                  <p:par>
                    <p:cTn id="105" fill="hold">
                      <p:stCondLst>
                        <p:cond delay="indefinite"/>
                      </p:stCondLst>
                      <p:childTnLst>
                        <p:par>
                          <p:cTn id="106" fill="hold">
                            <p:stCondLst>
                              <p:cond delay="0"/>
                            </p:stCondLst>
                            <p:childTnLst>
                              <p:par>
                                <p:cTn id="107" presetID="1" presetClass="exit" presetSubtype="0" fill="hold" grpId="0" nodeType="clickEffect">
                                  <p:stCondLst>
                                    <p:cond delay="0"/>
                                  </p:stCondLst>
                                  <p:childTnLst>
                                    <p:set>
                                      <p:cBhvr>
                                        <p:cTn id="108" dur="1" fill="hold">
                                          <p:stCondLst>
                                            <p:cond delay="0"/>
                                          </p:stCondLst>
                                        </p:cTn>
                                        <p:tgtEl>
                                          <p:spTgt spid="24"/>
                                        </p:tgtEl>
                                        <p:attrNameLst>
                                          <p:attrName>style.visibility</p:attrName>
                                        </p:attrNameLst>
                                      </p:cBhvr>
                                      <p:to>
                                        <p:strVal val="hidden"/>
                                      </p:to>
                                    </p:set>
                                  </p:childTnLst>
                                </p:cTn>
                              </p:par>
                              <p:par>
                                <p:cTn id="109" presetID="1" presetClass="exit" presetSubtype="0" fill="hold" grpId="0" nodeType="withEffect">
                                  <p:stCondLst>
                                    <p:cond delay="0"/>
                                  </p:stCondLst>
                                  <p:childTnLst>
                                    <p:set>
                                      <p:cBhvr>
                                        <p:cTn id="110" dur="1" fill="hold">
                                          <p:stCondLst>
                                            <p:cond delay="0"/>
                                          </p:stCondLst>
                                        </p:cTn>
                                        <p:tgtEl>
                                          <p:spTgt spid="25"/>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1" presetClass="exit" presetSubtype="0" fill="hold" grpId="0" nodeType="clickEffect">
                                  <p:stCondLst>
                                    <p:cond delay="0"/>
                                  </p:stCondLst>
                                  <p:childTnLst>
                                    <p:set>
                                      <p:cBhvr>
                                        <p:cTn id="114" dur="1" fill="hold">
                                          <p:stCondLst>
                                            <p:cond delay="0"/>
                                          </p:stCondLst>
                                        </p:cTn>
                                        <p:tgtEl>
                                          <p:spTgt spid="26"/>
                                        </p:tgtEl>
                                        <p:attrNameLst>
                                          <p:attrName>style.visibility</p:attrName>
                                        </p:attrNameLst>
                                      </p:cBhvr>
                                      <p:to>
                                        <p:strVal val="hidden"/>
                                      </p:to>
                                    </p:set>
                                  </p:childTnLst>
                                </p:cTn>
                              </p:par>
                              <p:par>
                                <p:cTn id="115" presetID="1" presetClass="exit" presetSubtype="0" fill="hold" grpId="0" nodeType="withEffect">
                                  <p:stCondLst>
                                    <p:cond delay="0"/>
                                  </p:stCondLst>
                                  <p:childTnLst>
                                    <p:set>
                                      <p:cBhvr>
                                        <p:cTn id="116" dur="1" fill="hold">
                                          <p:stCondLst>
                                            <p:cond delay="0"/>
                                          </p:stCondLst>
                                        </p:cTn>
                                        <p:tgtEl>
                                          <p:spTgt spid="27"/>
                                        </p:tgtEl>
                                        <p:attrNameLst>
                                          <p:attrName>style.visibility</p:attrName>
                                        </p:attrNameLst>
                                      </p:cBhvr>
                                      <p:to>
                                        <p:strVal val="hidden"/>
                                      </p:to>
                                    </p:set>
                                  </p:childTnLst>
                                </p:cTn>
                              </p:par>
                            </p:childTnLst>
                          </p:cTn>
                        </p:par>
                      </p:childTnLst>
                    </p:cTn>
                  </p:par>
                  <p:par>
                    <p:cTn id="117" fill="hold">
                      <p:stCondLst>
                        <p:cond delay="indefinite"/>
                      </p:stCondLst>
                      <p:childTnLst>
                        <p:par>
                          <p:cTn id="118" fill="hold">
                            <p:stCondLst>
                              <p:cond delay="0"/>
                            </p:stCondLst>
                            <p:childTnLst>
                              <p:par>
                                <p:cTn id="119" presetID="1" presetClass="exit" presetSubtype="0" fill="hold" grpId="0" nodeType="clickEffect">
                                  <p:stCondLst>
                                    <p:cond delay="0"/>
                                  </p:stCondLst>
                                  <p:childTnLst>
                                    <p:set>
                                      <p:cBhvr>
                                        <p:cTn id="120" dur="1" fill="hold">
                                          <p:stCondLst>
                                            <p:cond delay="0"/>
                                          </p:stCondLst>
                                        </p:cTn>
                                        <p:tgtEl>
                                          <p:spTgt spid="28"/>
                                        </p:tgtEl>
                                        <p:attrNameLst>
                                          <p:attrName>style.visibility</p:attrName>
                                        </p:attrNameLst>
                                      </p:cBhvr>
                                      <p:to>
                                        <p:strVal val="hidden"/>
                                      </p:to>
                                    </p:set>
                                  </p:childTnLst>
                                </p:cTn>
                              </p:par>
                              <p:par>
                                <p:cTn id="121" presetID="1" presetClass="exit" presetSubtype="0" fill="hold" grpId="0" nodeType="withEffect">
                                  <p:stCondLst>
                                    <p:cond delay="0"/>
                                  </p:stCondLst>
                                  <p:childTnLst>
                                    <p:set>
                                      <p:cBhvr>
                                        <p:cTn id="122" dur="1" fill="hold">
                                          <p:stCondLst>
                                            <p:cond delay="0"/>
                                          </p:stCondLst>
                                        </p:cTn>
                                        <p:tgtEl>
                                          <p:spTgt spid="29"/>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1" presetClass="exit" presetSubtype="0" fill="hold" grpId="0" nodeType="clickEffect">
                                  <p:stCondLst>
                                    <p:cond delay="0"/>
                                  </p:stCondLst>
                                  <p:childTnLst>
                                    <p:set>
                                      <p:cBhvr>
                                        <p:cTn id="126" dur="1" fill="hold">
                                          <p:stCondLst>
                                            <p:cond delay="0"/>
                                          </p:stCondLst>
                                        </p:cTn>
                                        <p:tgtEl>
                                          <p:spTgt spid="30"/>
                                        </p:tgtEl>
                                        <p:attrNameLst>
                                          <p:attrName>style.visibility</p:attrName>
                                        </p:attrNameLst>
                                      </p:cBhvr>
                                      <p:to>
                                        <p:strVal val="hidden"/>
                                      </p:to>
                                    </p:set>
                                  </p:childTnLst>
                                </p:cTn>
                              </p:par>
                              <p:par>
                                <p:cTn id="127" presetID="1" presetClass="exit" presetSubtype="0" fill="hold" grpId="0" nodeType="withEffect">
                                  <p:stCondLst>
                                    <p:cond delay="0"/>
                                  </p:stCondLst>
                                  <p:childTnLst>
                                    <p:set>
                                      <p:cBhvr>
                                        <p:cTn id="128" dur="1" fill="hold">
                                          <p:stCondLst>
                                            <p:cond delay="0"/>
                                          </p:stCondLst>
                                        </p:cTn>
                                        <p:tgtEl>
                                          <p:spTgt spid="31"/>
                                        </p:tgtEl>
                                        <p:attrNameLst>
                                          <p:attrName>style.visibility</p:attrName>
                                        </p:attrNameLst>
                                      </p:cBhvr>
                                      <p:to>
                                        <p:strVal val="hidden"/>
                                      </p:to>
                                    </p:set>
                                  </p:childTnLst>
                                </p:cTn>
                              </p:par>
                            </p:childTnLst>
                          </p:cTn>
                        </p:par>
                      </p:childTnLst>
                    </p:cTn>
                  </p:par>
                  <p:par>
                    <p:cTn id="129" fill="hold">
                      <p:stCondLst>
                        <p:cond delay="indefinite"/>
                      </p:stCondLst>
                      <p:childTnLst>
                        <p:par>
                          <p:cTn id="130" fill="hold">
                            <p:stCondLst>
                              <p:cond delay="0"/>
                            </p:stCondLst>
                            <p:childTnLst>
                              <p:par>
                                <p:cTn id="131" presetID="1" presetClass="exit" presetSubtype="0" fill="hold" grpId="0" nodeType="clickEffect">
                                  <p:stCondLst>
                                    <p:cond delay="0"/>
                                  </p:stCondLst>
                                  <p:childTnLst>
                                    <p:set>
                                      <p:cBhvr>
                                        <p:cTn id="132" dur="1" fill="hold">
                                          <p:stCondLst>
                                            <p:cond delay="0"/>
                                          </p:stCondLst>
                                        </p:cTn>
                                        <p:tgtEl>
                                          <p:spTgt spid="32"/>
                                        </p:tgtEl>
                                        <p:attrNameLst>
                                          <p:attrName>style.visibility</p:attrName>
                                        </p:attrNameLst>
                                      </p:cBhvr>
                                      <p:to>
                                        <p:strVal val="hidden"/>
                                      </p:to>
                                    </p:set>
                                  </p:childTnLst>
                                </p:cTn>
                              </p:par>
                              <p:par>
                                <p:cTn id="133" presetID="1" presetClass="exit" presetSubtype="0" fill="hold" grpId="0" nodeType="withEffect">
                                  <p:stCondLst>
                                    <p:cond delay="0"/>
                                  </p:stCondLst>
                                  <p:childTnLst>
                                    <p:set>
                                      <p:cBhvr>
                                        <p:cTn id="134" dur="1" fill="hold">
                                          <p:stCondLst>
                                            <p:cond delay="0"/>
                                          </p:stCondLst>
                                        </p:cTn>
                                        <p:tgtEl>
                                          <p:spTgt spid="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2" grpId="2" animBg="1"/>
      <p:bldP spid="13" grpId="0" animBg="1"/>
      <p:bldP spid="13" grpId="1" animBg="1"/>
      <p:bldP spid="13" grpId="2" animBg="1"/>
      <p:bldP spid="14" grpId="0" animBg="1"/>
      <p:bldP spid="14" grpId="1" animBg="1"/>
      <p:bldP spid="14" grpId="2" animBg="1"/>
      <p:bldP spid="15" grpId="0" animBg="1"/>
      <p:bldP spid="15" grpId="1" animBg="1"/>
      <p:bldP spid="15" grpId="2" animBg="1"/>
      <p:bldP spid="16" grpId="0" animBg="1"/>
      <p:bldP spid="16" grpId="1" animBg="1"/>
      <p:bldP spid="16" grpId="2" animBg="1"/>
      <p:bldP spid="17" grpId="0" animBg="1"/>
      <p:bldP spid="17" grpId="1" animBg="1"/>
      <p:bldP spid="17" grpId="2" animBg="1"/>
      <p:bldP spid="18" grpId="0" animBg="1"/>
      <p:bldP spid="18" grpId="1" animBg="1"/>
      <p:bldP spid="18" grpId="2" animBg="1"/>
      <p:bldP spid="19" grpId="0" animBg="1"/>
      <p:bldP spid="19" grpId="1" animBg="1"/>
      <p:bldP spid="19" grpId="2" animBg="1"/>
      <p:bldP spid="20" grpId="0" animBg="1"/>
      <p:bldP spid="20" grpId="1" animBg="1"/>
      <p:bldP spid="20" grpId="2" animBg="1"/>
      <p:bldP spid="21" grpId="0" animBg="1"/>
      <p:bldP spid="21" grpId="1" animBg="1"/>
      <p:bldP spid="21" grpId="2"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4960307" cy="869950"/>
          </a:xfrm>
          <a:prstGeom prst="rect">
            <a:avLst/>
          </a:prstGeom>
        </p:spPr>
      </p:pic>
      <p:sp>
        <p:nvSpPr>
          <p:cNvPr id="4" name="Title 3"/>
          <p:cNvSpPr>
            <a:spLocks noGrp="1"/>
          </p:cNvSpPr>
          <p:nvPr>
            <p:ph type="title"/>
          </p:nvPr>
        </p:nvSpPr>
        <p:spPr>
          <a:xfrm>
            <a:off x="0" y="294041"/>
            <a:ext cx="4509370" cy="707849"/>
          </a:xfrm>
        </p:spPr>
        <p:txBody>
          <a:bodyPr>
            <a:normAutofit/>
          </a:bodyPr>
          <a:lstStyle/>
          <a:p>
            <a:r>
              <a:rPr lang="en-GB" sz="3600" b="1" dirty="0">
                <a:solidFill>
                  <a:schemeClr val="bg1"/>
                </a:solidFill>
              </a:rPr>
              <a:t>Was </a:t>
            </a:r>
            <a:r>
              <a:rPr lang="en-GB" sz="3600" b="1" dirty="0" err="1">
                <a:solidFill>
                  <a:schemeClr val="bg1"/>
                </a:solidFill>
              </a:rPr>
              <a:t>ist</a:t>
            </a:r>
            <a:r>
              <a:rPr lang="en-GB" sz="3600" b="1" dirty="0">
                <a:solidFill>
                  <a:schemeClr val="bg1"/>
                </a:solidFill>
              </a:rPr>
              <a:t> </a:t>
            </a:r>
            <a:r>
              <a:rPr lang="en-GB" sz="3600" b="1" dirty="0" err="1">
                <a:solidFill>
                  <a:schemeClr val="bg1"/>
                </a:solidFill>
              </a:rPr>
              <a:t>dir</a:t>
            </a:r>
            <a:r>
              <a:rPr lang="en-GB" sz="3600" b="1" dirty="0">
                <a:solidFill>
                  <a:schemeClr val="bg1"/>
                </a:solidFill>
              </a:rPr>
              <a:t> </a:t>
            </a:r>
            <a:r>
              <a:rPr lang="en-GB" sz="3600" b="1" dirty="0" err="1">
                <a:solidFill>
                  <a:schemeClr val="bg1"/>
                </a:solidFill>
              </a:rPr>
              <a:t>wichtig</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7B2326E1-A87B-2D46-8B7D-5F8E8817AFDA}"/>
              </a:ext>
            </a:extLst>
          </p:cNvPr>
          <p:cNvSpPr txBox="1"/>
          <p:nvPr/>
        </p:nvSpPr>
        <p:spPr>
          <a:xfrm>
            <a:off x="61462" y="1238066"/>
            <a:ext cx="5563891" cy="461665"/>
          </a:xfrm>
          <a:prstGeom prst="rect">
            <a:avLst/>
          </a:prstGeom>
          <a:noFill/>
        </p:spPr>
        <p:txBody>
          <a:bodyPr wrap="square" rtlCol="0">
            <a:spAutoFit/>
          </a:bodyPr>
          <a:lstStyle/>
          <a:p>
            <a:r>
              <a:rPr lang="en-US" sz="2400" dirty="0" err="1">
                <a:solidFill>
                  <a:schemeClr val="accent5">
                    <a:lumMod val="50000"/>
                  </a:schemeClr>
                </a:solidFill>
              </a:rPr>
              <a:t>Schreib</a:t>
            </a:r>
            <a:r>
              <a:rPr lang="en-US" sz="2400" dirty="0">
                <a:solidFill>
                  <a:schemeClr val="accent5">
                    <a:lumMod val="50000"/>
                  </a:schemeClr>
                </a:solidFill>
              </a:rPr>
              <a:t> </a:t>
            </a:r>
            <a:r>
              <a:rPr lang="en-US" sz="2400" dirty="0" err="1">
                <a:solidFill>
                  <a:schemeClr val="accent5">
                    <a:lumMod val="50000"/>
                  </a:schemeClr>
                </a:solidFill>
              </a:rPr>
              <a:t>ein</a:t>
            </a:r>
            <a:r>
              <a:rPr lang="en-US" sz="2400" dirty="0">
                <a:solidFill>
                  <a:schemeClr val="accent5">
                    <a:lumMod val="50000"/>
                  </a:schemeClr>
                </a:solidFill>
              </a:rPr>
              <a:t> Ranking.</a:t>
            </a:r>
          </a:p>
        </p:txBody>
      </p:sp>
      <p:sp>
        <p:nvSpPr>
          <p:cNvPr id="2" name="Rectangle 1">
            <a:extLst>
              <a:ext uri="{FF2B5EF4-FFF2-40B4-BE49-F238E27FC236}">
                <a16:creationId xmlns:a16="http://schemas.microsoft.com/office/drawing/2014/main" id="{2A2DC93F-BC3D-4B48-B0FC-478D8E9CD397}"/>
              </a:ext>
            </a:extLst>
          </p:cNvPr>
          <p:cNvSpPr/>
          <p:nvPr/>
        </p:nvSpPr>
        <p:spPr>
          <a:xfrm>
            <a:off x="2041743" y="2281080"/>
            <a:ext cx="1603331" cy="461665"/>
          </a:xfrm>
          <a:prstGeom prst="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2B90C05B-D0F2-4125-B2D2-DAF44E103740}"/>
              </a:ext>
            </a:extLst>
          </p:cNvPr>
          <p:cNvSpPr/>
          <p:nvPr/>
        </p:nvSpPr>
        <p:spPr>
          <a:xfrm>
            <a:off x="1129431" y="2889035"/>
            <a:ext cx="1603331" cy="461665"/>
          </a:xfrm>
          <a:prstGeom prst="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F4CD1903-9579-451C-9930-3FB092D1B7A9}"/>
              </a:ext>
            </a:extLst>
          </p:cNvPr>
          <p:cNvSpPr/>
          <p:nvPr/>
        </p:nvSpPr>
        <p:spPr>
          <a:xfrm>
            <a:off x="2874263" y="2889035"/>
            <a:ext cx="1603331" cy="461665"/>
          </a:xfrm>
          <a:prstGeom prst="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3796DC0F-E39A-4940-9B10-6D80A8E84514}"/>
              </a:ext>
            </a:extLst>
          </p:cNvPr>
          <p:cNvSpPr/>
          <p:nvPr/>
        </p:nvSpPr>
        <p:spPr>
          <a:xfrm>
            <a:off x="296911" y="3496990"/>
            <a:ext cx="1603331" cy="461665"/>
          </a:xfrm>
          <a:prstGeom prst="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8844CC22-5C78-45AF-BDCB-89D1F2479CA1}"/>
              </a:ext>
            </a:extLst>
          </p:cNvPr>
          <p:cNvSpPr/>
          <p:nvPr/>
        </p:nvSpPr>
        <p:spPr>
          <a:xfrm>
            <a:off x="2041743" y="3496990"/>
            <a:ext cx="1603331" cy="461665"/>
          </a:xfrm>
          <a:prstGeom prst="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ED285542-551F-4C6D-A499-9BAF1C1E46BC}"/>
              </a:ext>
            </a:extLst>
          </p:cNvPr>
          <p:cNvSpPr/>
          <p:nvPr/>
        </p:nvSpPr>
        <p:spPr>
          <a:xfrm>
            <a:off x="3754799" y="3496989"/>
            <a:ext cx="1603331" cy="461665"/>
          </a:xfrm>
          <a:prstGeom prst="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F5F26C3C-9604-4473-A32B-ACEB83630EB9}"/>
              </a:ext>
            </a:extLst>
          </p:cNvPr>
          <p:cNvSpPr/>
          <p:nvPr/>
        </p:nvSpPr>
        <p:spPr>
          <a:xfrm>
            <a:off x="2041743" y="4638671"/>
            <a:ext cx="1603331" cy="461665"/>
          </a:xfrm>
          <a:prstGeom prst="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48E04ADB-778E-4339-ADE2-350D3083F0A7}"/>
              </a:ext>
            </a:extLst>
          </p:cNvPr>
          <p:cNvSpPr/>
          <p:nvPr/>
        </p:nvSpPr>
        <p:spPr>
          <a:xfrm>
            <a:off x="1129431" y="4030716"/>
            <a:ext cx="1603331" cy="461665"/>
          </a:xfrm>
          <a:prstGeom prst="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3DA76787-6D58-4324-9616-825D487D5B01}"/>
              </a:ext>
            </a:extLst>
          </p:cNvPr>
          <p:cNvSpPr/>
          <p:nvPr/>
        </p:nvSpPr>
        <p:spPr>
          <a:xfrm>
            <a:off x="2874263" y="4030716"/>
            <a:ext cx="1603331" cy="461665"/>
          </a:xfrm>
          <a:prstGeom prst="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Speech Bubble: Rectangle with Corners Rounded 14">
            <a:extLst>
              <a:ext uri="{FF2B5EF4-FFF2-40B4-BE49-F238E27FC236}">
                <a16:creationId xmlns:a16="http://schemas.microsoft.com/office/drawing/2014/main" id="{9C1455B8-C23F-4FB6-86FE-49ACF855BE43}"/>
              </a:ext>
            </a:extLst>
          </p:cNvPr>
          <p:cNvSpPr/>
          <p:nvPr/>
        </p:nvSpPr>
        <p:spPr>
          <a:xfrm>
            <a:off x="3336220" y="1540961"/>
            <a:ext cx="1887133" cy="400111"/>
          </a:xfrm>
          <a:prstGeom prst="wedgeRoundRectCallout">
            <a:avLst>
              <a:gd name="adj1" fmla="val -36457"/>
              <a:gd name="adj2" fmla="val 87908"/>
              <a:gd name="adj3" fmla="val 16667"/>
            </a:avLst>
          </a:prstGeom>
          <a:solidFill>
            <a:srgbClr val="115076"/>
          </a:solidFill>
          <a:ln w="381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a:solidFill>
                  <a:prstClr val="white"/>
                </a:solidFill>
                <a:latin typeface="Century Gothic" panose="020F0302020204030204"/>
              </a:rPr>
              <a:t>total </a:t>
            </a:r>
            <a:r>
              <a:rPr lang="en-GB" dirty="0" err="1">
                <a:solidFill>
                  <a:prstClr val="white"/>
                </a:solidFill>
                <a:latin typeface="Century Gothic" panose="020F0302020204030204"/>
              </a:rPr>
              <a:t>wichtig</a:t>
            </a:r>
            <a:r>
              <a:rPr lang="en-GB" dirty="0">
                <a:solidFill>
                  <a:prstClr val="white"/>
                </a:solidFill>
                <a:latin typeface="Century Gothic" panose="020F0302020204030204"/>
              </a:rPr>
              <a:t>!</a:t>
            </a: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6" name="Speech Bubble: Rectangle with Corners Rounded 15">
            <a:extLst>
              <a:ext uri="{FF2B5EF4-FFF2-40B4-BE49-F238E27FC236}">
                <a16:creationId xmlns:a16="http://schemas.microsoft.com/office/drawing/2014/main" id="{F5F82569-EADC-4506-8410-A3CAAE9E85AF}"/>
              </a:ext>
            </a:extLst>
          </p:cNvPr>
          <p:cNvSpPr/>
          <p:nvPr/>
        </p:nvSpPr>
        <p:spPr>
          <a:xfrm>
            <a:off x="290684" y="5246626"/>
            <a:ext cx="1999867" cy="400111"/>
          </a:xfrm>
          <a:prstGeom prst="wedgeRoundRectCallout">
            <a:avLst>
              <a:gd name="adj1" fmla="val 32865"/>
              <a:gd name="adj2" fmla="val -90539"/>
              <a:gd name="adj3" fmla="val 16667"/>
            </a:avLst>
          </a:prstGeom>
          <a:solidFill>
            <a:srgbClr val="115076"/>
          </a:solidFill>
          <a:ln w="381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err="1">
                <a:solidFill>
                  <a:prstClr val="white"/>
                </a:solidFill>
                <a:latin typeface="Century Gothic" panose="020F0302020204030204"/>
              </a:rPr>
              <a:t>nicht</a:t>
            </a:r>
            <a:r>
              <a:rPr lang="en-GB" dirty="0">
                <a:solidFill>
                  <a:prstClr val="white"/>
                </a:solidFill>
                <a:latin typeface="Century Gothic" panose="020F0302020204030204"/>
              </a:rPr>
              <a:t> so </a:t>
            </a:r>
            <a:r>
              <a:rPr lang="en-GB" dirty="0" err="1">
                <a:solidFill>
                  <a:prstClr val="white"/>
                </a:solidFill>
                <a:latin typeface="Century Gothic" panose="020F0302020204030204"/>
              </a:rPr>
              <a:t>wichtig</a:t>
            </a: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18" name="Picture 17">
            <a:extLst>
              <a:ext uri="{FF2B5EF4-FFF2-40B4-BE49-F238E27FC236}">
                <a16:creationId xmlns:a16="http://schemas.microsoft.com/office/drawing/2014/main" id="{966E9B1A-B9B6-4698-8890-99179BA2ED7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08178" y="583891"/>
            <a:ext cx="2369516" cy="1579677"/>
          </a:xfrm>
          <a:prstGeom prst="rect">
            <a:avLst/>
          </a:prstGeom>
        </p:spPr>
      </p:pic>
      <p:pic>
        <p:nvPicPr>
          <p:cNvPr id="22" name="Picture 21" descr="Logo&#10;&#10;Description automatically generated">
            <a:extLst>
              <a:ext uri="{FF2B5EF4-FFF2-40B4-BE49-F238E27FC236}">
                <a16:creationId xmlns:a16="http://schemas.microsoft.com/office/drawing/2014/main" id="{D10999DA-710C-4248-A4A6-0BC2D4F35CC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92872" y="231420"/>
            <a:ext cx="1060291" cy="965859"/>
          </a:xfrm>
          <a:prstGeom prst="rect">
            <a:avLst/>
          </a:prstGeom>
        </p:spPr>
      </p:pic>
      <p:sp>
        <p:nvSpPr>
          <p:cNvPr id="23" name="Speech Bubble: Rectangle with Corners Rounded 22">
            <a:extLst>
              <a:ext uri="{FF2B5EF4-FFF2-40B4-BE49-F238E27FC236}">
                <a16:creationId xmlns:a16="http://schemas.microsoft.com/office/drawing/2014/main" id="{373E3B45-7433-476E-89EF-799219A6C230}"/>
              </a:ext>
            </a:extLst>
          </p:cNvPr>
          <p:cNvSpPr/>
          <p:nvPr/>
        </p:nvSpPr>
        <p:spPr>
          <a:xfrm>
            <a:off x="6450276" y="240462"/>
            <a:ext cx="1887133" cy="707849"/>
          </a:xfrm>
          <a:prstGeom prst="wedgeRoundRectCallout">
            <a:avLst>
              <a:gd name="adj1" fmla="val 27264"/>
              <a:gd name="adj2" fmla="val 79101"/>
              <a:gd name="adj3" fmla="val 16667"/>
            </a:avLst>
          </a:prstGeom>
          <a:solidFill>
            <a:srgbClr val="115076"/>
          </a:solidFill>
          <a:ln w="381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a:solidFill>
                  <a:prstClr val="white"/>
                </a:solidFill>
                <a:latin typeface="Century Gothic" panose="020F0302020204030204"/>
              </a:rPr>
              <a:t>Wie </a:t>
            </a:r>
            <a:r>
              <a:rPr lang="en-GB" dirty="0" err="1">
                <a:solidFill>
                  <a:prstClr val="white"/>
                </a:solidFill>
                <a:latin typeface="Century Gothic" panose="020F0302020204030204"/>
              </a:rPr>
              <a:t>heißt</a:t>
            </a:r>
            <a:r>
              <a:rPr lang="en-GB" dirty="0">
                <a:solidFill>
                  <a:prstClr val="white"/>
                </a:solidFill>
                <a:latin typeface="Century Gothic" panose="020F0302020204030204"/>
              </a:rPr>
              <a:t> das auf Deutsch?</a:t>
            </a: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25" name="Picture 24" descr="Graphical user interface&#10;&#10;Description automatically generated">
            <a:extLst>
              <a:ext uri="{FF2B5EF4-FFF2-40B4-BE49-F238E27FC236}">
                <a16:creationId xmlns:a16="http://schemas.microsoft.com/office/drawing/2014/main" id="{7A9BFD54-3A47-40F6-8F46-8B8183081C3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8506"/>
          <a:stretch/>
        </p:blipFill>
        <p:spPr>
          <a:xfrm>
            <a:off x="6705834" y="1272723"/>
            <a:ext cx="1802132" cy="1260347"/>
          </a:xfrm>
          <a:prstGeom prst="rect">
            <a:avLst/>
          </a:prstGeom>
        </p:spPr>
      </p:pic>
      <p:sp>
        <p:nvSpPr>
          <p:cNvPr id="24" name="TextBox 23">
            <a:extLst>
              <a:ext uri="{FF2B5EF4-FFF2-40B4-BE49-F238E27FC236}">
                <a16:creationId xmlns:a16="http://schemas.microsoft.com/office/drawing/2014/main" id="{DDCD4A19-D5C6-4409-85E6-04A56B2E35B2}"/>
              </a:ext>
            </a:extLst>
          </p:cNvPr>
          <p:cNvSpPr txBox="1"/>
          <p:nvPr/>
        </p:nvSpPr>
        <p:spPr>
          <a:xfrm>
            <a:off x="7744375" y="2968829"/>
            <a:ext cx="1071336" cy="400110"/>
          </a:xfrm>
          <a:prstGeom prst="rect">
            <a:avLst/>
          </a:prstGeom>
          <a:noFill/>
        </p:spPr>
        <p:txBody>
          <a:bodyPr wrap="square" rtlCol="0">
            <a:spAutoFit/>
          </a:bodyPr>
          <a:lstStyle/>
          <a:p>
            <a:pPr algn="l"/>
            <a:r>
              <a:rPr lang="en-GB" sz="2000" dirty="0">
                <a:solidFill>
                  <a:schemeClr val="accent5">
                    <a:lumMod val="50000"/>
                  </a:schemeClr>
                </a:solidFill>
              </a:rPr>
              <a:t>Liebe</a:t>
            </a:r>
          </a:p>
        </p:txBody>
      </p:sp>
      <p:sp>
        <p:nvSpPr>
          <p:cNvPr id="27" name="TextBox 26">
            <a:extLst>
              <a:ext uri="{FF2B5EF4-FFF2-40B4-BE49-F238E27FC236}">
                <a16:creationId xmlns:a16="http://schemas.microsoft.com/office/drawing/2014/main" id="{9C994B1A-20B9-4B2C-AB88-348E60335210}"/>
              </a:ext>
            </a:extLst>
          </p:cNvPr>
          <p:cNvSpPr txBox="1"/>
          <p:nvPr/>
        </p:nvSpPr>
        <p:spPr>
          <a:xfrm>
            <a:off x="8897781" y="3696174"/>
            <a:ext cx="1071336" cy="400110"/>
          </a:xfrm>
          <a:prstGeom prst="rect">
            <a:avLst/>
          </a:prstGeom>
          <a:noFill/>
        </p:spPr>
        <p:txBody>
          <a:bodyPr wrap="square" rtlCol="0">
            <a:spAutoFit/>
          </a:bodyPr>
          <a:lstStyle/>
          <a:p>
            <a:pPr algn="l"/>
            <a:r>
              <a:rPr lang="en-GB" sz="2000" dirty="0" err="1">
                <a:solidFill>
                  <a:schemeClr val="accent5">
                    <a:lumMod val="50000"/>
                  </a:schemeClr>
                </a:solidFill>
              </a:rPr>
              <a:t>Familie</a:t>
            </a:r>
            <a:endParaRPr lang="en-GB" sz="2000" dirty="0">
              <a:solidFill>
                <a:schemeClr val="accent5">
                  <a:lumMod val="50000"/>
                </a:schemeClr>
              </a:solidFill>
            </a:endParaRPr>
          </a:p>
        </p:txBody>
      </p:sp>
      <p:sp>
        <p:nvSpPr>
          <p:cNvPr id="29" name="TextBox 28">
            <a:extLst>
              <a:ext uri="{FF2B5EF4-FFF2-40B4-BE49-F238E27FC236}">
                <a16:creationId xmlns:a16="http://schemas.microsoft.com/office/drawing/2014/main" id="{5B8BC32E-A0B0-401D-AD2B-B1FE7535EAE3}"/>
              </a:ext>
            </a:extLst>
          </p:cNvPr>
          <p:cNvSpPr txBox="1"/>
          <p:nvPr/>
        </p:nvSpPr>
        <p:spPr>
          <a:xfrm>
            <a:off x="6804155" y="3558544"/>
            <a:ext cx="1920487" cy="400110"/>
          </a:xfrm>
          <a:prstGeom prst="rect">
            <a:avLst/>
          </a:prstGeom>
          <a:noFill/>
        </p:spPr>
        <p:txBody>
          <a:bodyPr wrap="square" rtlCol="0">
            <a:spAutoFit/>
          </a:bodyPr>
          <a:lstStyle/>
          <a:p>
            <a:pPr algn="l"/>
            <a:r>
              <a:rPr lang="en-US" sz="2000" dirty="0">
                <a:solidFill>
                  <a:schemeClr val="accent5">
                    <a:lumMod val="50000"/>
                  </a:schemeClr>
                </a:solidFill>
              </a:rPr>
              <a:t>Freunde</a:t>
            </a:r>
            <a:endParaRPr lang="en-GB" sz="2000" dirty="0">
              <a:solidFill>
                <a:schemeClr val="accent5">
                  <a:lumMod val="50000"/>
                </a:schemeClr>
              </a:solidFill>
            </a:endParaRPr>
          </a:p>
        </p:txBody>
      </p:sp>
      <p:sp>
        <p:nvSpPr>
          <p:cNvPr id="30" name="TextBox 29">
            <a:extLst>
              <a:ext uri="{FF2B5EF4-FFF2-40B4-BE49-F238E27FC236}">
                <a16:creationId xmlns:a16="http://schemas.microsoft.com/office/drawing/2014/main" id="{4BDC82C9-0178-4EF4-80D9-389DCA845CBC}"/>
              </a:ext>
            </a:extLst>
          </p:cNvPr>
          <p:cNvSpPr txBox="1"/>
          <p:nvPr/>
        </p:nvSpPr>
        <p:spPr>
          <a:xfrm>
            <a:off x="10150257" y="3830661"/>
            <a:ext cx="1920487" cy="400110"/>
          </a:xfrm>
          <a:prstGeom prst="rect">
            <a:avLst/>
          </a:prstGeom>
          <a:noFill/>
        </p:spPr>
        <p:txBody>
          <a:bodyPr wrap="square" rtlCol="0">
            <a:spAutoFit/>
          </a:bodyPr>
          <a:lstStyle/>
          <a:p>
            <a:pPr algn="l"/>
            <a:r>
              <a:rPr lang="en-US" sz="2000" dirty="0">
                <a:solidFill>
                  <a:schemeClr val="accent5">
                    <a:lumMod val="50000"/>
                  </a:schemeClr>
                </a:solidFill>
              </a:rPr>
              <a:t>G</a:t>
            </a:r>
            <a:r>
              <a:rPr lang="en-GB" sz="2000" dirty="0" err="1">
                <a:solidFill>
                  <a:schemeClr val="accent5">
                    <a:lumMod val="50000"/>
                  </a:schemeClr>
                </a:solidFill>
              </a:rPr>
              <a:t>esundheit</a:t>
            </a:r>
            <a:r>
              <a:rPr lang="en-GB" sz="2000" dirty="0">
                <a:solidFill>
                  <a:schemeClr val="accent5">
                    <a:lumMod val="50000"/>
                  </a:schemeClr>
                </a:solidFill>
              </a:rPr>
              <a:t> </a:t>
            </a:r>
          </a:p>
        </p:txBody>
      </p:sp>
      <p:sp>
        <p:nvSpPr>
          <p:cNvPr id="31" name="TextBox 30">
            <a:extLst>
              <a:ext uri="{FF2B5EF4-FFF2-40B4-BE49-F238E27FC236}">
                <a16:creationId xmlns:a16="http://schemas.microsoft.com/office/drawing/2014/main" id="{03C3C68C-77EB-4361-A05A-AB27F4E18EC0}"/>
              </a:ext>
            </a:extLst>
          </p:cNvPr>
          <p:cNvSpPr txBox="1"/>
          <p:nvPr/>
        </p:nvSpPr>
        <p:spPr>
          <a:xfrm>
            <a:off x="4997808" y="4700226"/>
            <a:ext cx="1071336" cy="400110"/>
          </a:xfrm>
          <a:prstGeom prst="rect">
            <a:avLst/>
          </a:prstGeom>
          <a:noFill/>
        </p:spPr>
        <p:txBody>
          <a:bodyPr wrap="square" rtlCol="0">
            <a:spAutoFit/>
          </a:bodyPr>
          <a:lstStyle/>
          <a:p>
            <a:pPr algn="l"/>
            <a:r>
              <a:rPr lang="en-GB" sz="2000" dirty="0" err="1">
                <a:solidFill>
                  <a:schemeClr val="accent5">
                    <a:lumMod val="50000"/>
                  </a:schemeClr>
                </a:solidFill>
              </a:rPr>
              <a:t>Musik</a:t>
            </a:r>
            <a:endParaRPr lang="en-GB" sz="2000" dirty="0">
              <a:solidFill>
                <a:schemeClr val="accent5">
                  <a:lumMod val="50000"/>
                </a:schemeClr>
              </a:solidFill>
            </a:endParaRPr>
          </a:p>
        </p:txBody>
      </p:sp>
      <p:sp>
        <p:nvSpPr>
          <p:cNvPr id="34" name="TextBox 33">
            <a:extLst>
              <a:ext uri="{FF2B5EF4-FFF2-40B4-BE49-F238E27FC236}">
                <a16:creationId xmlns:a16="http://schemas.microsoft.com/office/drawing/2014/main" id="{A5270C20-9603-4C03-9893-248005C48060}"/>
              </a:ext>
            </a:extLst>
          </p:cNvPr>
          <p:cNvSpPr txBox="1"/>
          <p:nvPr/>
        </p:nvSpPr>
        <p:spPr>
          <a:xfrm>
            <a:off x="11110499" y="948311"/>
            <a:ext cx="1071336" cy="400110"/>
          </a:xfrm>
          <a:prstGeom prst="rect">
            <a:avLst/>
          </a:prstGeom>
          <a:noFill/>
        </p:spPr>
        <p:txBody>
          <a:bodyPr wrap="square" rtlCol="0">
            <a:spAutoFit/>
          </a:bodyPr>
          <a:lstStyle/>
          <a:p>
            <a:pPr algn="l"/>
            <a:r>
              <a:rPr lang="en-GB" sz="2000" dirty="0">
                <a:solidFill>
                  <a:schemeClr val="accent5">
                    <a:lumMod val="50000"/>
                  </a:schemeClr>
                </a:solidFill>
              </a:rPr>
              <a:t>Essen</a:t>
            </a:r>
          </a:p>
        </p:txBody>
      </p:sp>
      <p:sp>
        <p:nvSpPr>
          <p:cNvPr id="35" name="TextBox 34">
            <a:extLst>
              <a:ext uri="{FF2B5EF4-FFF2-40B4-BE49-F238E27FC236}">
                <a16:creationId xmlns:a16="http://schemas.microsoft.com/office/drawing/2014/main" id="{AF6BC766-5CF0-45A1-B46B-7A6FBC36CF7B}"/>
              </a:ext>
            </a:extLst>
          </p:cNvPr>
          <p:cNvSpPr txBox="1"/>
          <p:nvPr/>
        </p:nvSpPr>
        <p:spPr>
          <a:xfrm>
            <a:off x="4822980" y="5535438"/>
            <a:ext cx="1513236" cy="707886"/>
          </a:xfrm>
          <a:prstGeom prst="rect">
            <a:avLst/>
          </a:prstGeom>
          <a:noFill/>
        </p:spPr>
        <p:txBody>
          <a:bodyPr wrap="square" rtlCol="0">
            <a:spAutoFit/>
          </a:bodyPr>
          <a:lstStyle/>
          <a:p>
            <a:pPr algn="l"/>
            <a:r>
              <a:rPr lang="en-GB" sz="2000" dirty="0">
                <a:solidFill>
                  <a:schemeClr val="accent5">
                    <a:lumMod val="50000"/>
                  </a:schemeClr>
                </a:solidFill>
              </a:rPr>
              <a:t>den Hund </a:t>
            </a:r>
            <a:r>
              <a:rPr lang="en-GB" sz="2000" dirty="0" err="1">
                <a:solidFill>
                  <a:schemeClr val="accent5">
                    <a:lumMod val="50000"/>
                  </a:schemeClr>
                </a:solidFill>
              </a:rPr>
              <a:t>streicheln</a:t>
            </a:r>
            <a:r>
              <a:rPr lang="en-GB" sz="2000" dirty="0">
                <a:solidFill>
                  <a:schemeClr val="accent5">
                    <a:lumMod val="50000"/>
                  </a:schemeClr>
                </a:solidFill>
              </a:rPr>
              <a:t> </a:t>
            </a:r>
          </a:p>
        </p:txBody>
      </p:sp>
      <p:sp>
        <p:nvSpPr>
          <p:cNvPr id="37" name="TextBox 36">
            <a:extLst>
              <a:ext uri="{FF2B5EF4-FFF2-40B4-BE49-F238E27FC236}">
                <a16:creationId xmlns:a16="http://schemas.microsoft.com/office/drawing/2014/main" id="{75075E7F-120D-49F4-BF2B-95280CBA785E}"/>
              </a:ext>
            </a:extLst>
          </p:cNvPr>
          <p:cNvSpPr txBox="1"/>
          <p:nvPr/>
        </p:nvSpPr>
        <p:spPr>
          <a:xfrm>
            <a:off x="10547927" y="3193706"/>
            <a:ext cx="1125145" cy="400110"/>
          </a:xfrm>
          <a:prstGeom prst="rect">
            <a:avLst/>
          </a:prstGeom>
          <a:noFill/>
        </p:spPr>
        <p:txBody>
          <a:bodyPr wrap="square" rtlCol="0">
            <a:spAutoFit/>
          </a:bodyPr>
          <a:lstStyle/>
          <a:p>
            <a:pPr algn="l"/>
            <a:r>
              <a:rPr lang="en-GB" sz="2000" dirty="0">
                <a:solidFill>
                  <a:schemeClr val="accent5">
                    <a:lumMod val="50000"/>
                  </a:schemeClr>
                </a:solidFill>
              </a:rPr>
              <a:t>Frieden</a:t>
            </a:r>
          </a:p>
        </p:txBody>
      </p:sp>
      <p:sp>
        <p:nvSpPr>
          <p:cNvPr id="38" name="TextBox 37">
            <a:extLst>
              <a:ext uri="{FF2B5EF4-FFF2-40B4-BE49-F238E27FC236}">
                <a16:creationId xmlns:a16="http://schemas.microsoft.com/office/drawing/2014/main" id="{946454A1-B440-4E69-B0C9-CC0B420FC928}"/>
              </a:ext>
            </a:extLst>
          </p:cNvPr>
          <p:cNvSpPr txBox="1"/>
          <p:nvPr/>
        </p:nvSpPr>
        <p:spPr>
          <a:xfrm>
            <a:off x="5539270" y="3940811"/>
            <a:ext cx="1071336" cy="400110"/>
          </a:xfrm>
          <a:prstGeom prst="rect">
            <a:avLst/>
          </a:prstGeom>
          <a:noFill/>
        </p:spPr>
        <p:txBody>
          <a:bodyPr wrap="square" rtlCol="0">
            <a:spAutoFit/>
          </a:bodyPr>
          <a:lstStyle/>
          <a:p>
            <a:pPr algn="l"/>
            <a:r>
              <a:rPr lang="en-GB" sz="2000" dirty="0" err="1">
                <a:solidFill>
                  <a:schemeClr val="accent5">
                    <a:lumMod val="50000"/>
                  </a:schemeClr>
                </a:solidFill>
              </a:rPr>
              <a:t>Geben</a:t>
            </a:r>
            <a:endParaRPr lang="en-GB" sz="2000" dirty="0">
              <a:solidFill>
                <a:schemeClr val="accent5">
                  <a:lumMod val="50000"/>
                </a:schemeClr>
              </a:solidFill>
            </a:endParaRPr>
          </a:p>
        </p:txBody>
      </p:sp>
      <p:sp>
        <p:nvSpPr>
          <p:cNvPr id="40" name="TextBox 39">
            <a:extLst>
              <a:ext uri="{FF2B5EF4-FFF2-40B4-BE49-F238E27FC236}">
                <a16:creationId xmlns:a16="http://schemas.microsoft.com/office/drawing/2014/main" id="{019547A1-B130-428F-A3A3-F4747B43A7D9}"/>
              </a:ext>
            </a:extLst>
          </p:cNvPr>
          <p:cNvSpPr txBox="1"/>
          <p:nvPr/>
        </p:nvSpPr>
        <p:spPr>
          <a:xfrm>
            <a:off x="4595854" y="647965"/>
            <a:ext cx="1726574" cy="400110"/>
          </a:xfrm>
          <a:prstGeom prst="rect">
            <a:avLst/>
          </a:prstGeom>
          <a:noFill/>
        </p:spPr>
        <p:txBody>
          <a:bodyPr wrap="square" rtlCol="0">
            <a:spAutoFit/>
          </a:bodyPr>
          <a:lstStyle/>
          <a:p>
            <a:pPr algn="l"/>
            <a:r>
              <a:rPr lang="en-GB" sz="2000" dirty="0" err="1">
                <a:solidFill>
                  <a:schemeClr val="accent5">
                    <a:lumMod val="50000"/>
                  </a:schemeClr>
                </a:solidFill>
              </a:rPr>
              <a:t>zum</a:t>
            </a:r>
            <a:r>
              <a:rPr lang="en-GB" sz="2000" dirty="0">
                <a:solidFill>
                  <a:schemeClr val="accent5">
                    <a:lumMod val="50000"/>
                  </a:schemeClr>
                </a:solidFill>
              </a:rPr>
              <a:t> </a:t>
            </a:r>
            <a:r>
              <a:rPr lang="en-GB" sz="2000" dirty="0" err="1">
                <a:solidFill>
                  <a:schemeClr val="accent5">
                    <a:lumMod val="50000"/>
                  </a:schemeClr>
                </a:solidFill>
              </a:rPr>
              <a:t>Beispiel</a:t>
            </a:r>
            <a:r>
              <a:rPr lang="en-GB" sz="2000" dirty="0">
                <a:solidFill>
                  <a:schemeClr val="accent5">
                    <a:lumMod val="50000"/>
                  </a:schemeClr>
                </a:solidFill>
              </a:rPr>
              <a:t>:</a:t>
            </a:r>
          </a:p>
        </p:txBody>
      </p:sp>
      <p:grpSp>
        <p:nvGrpSpPr>
          <p:cNvPr id="19" name="Group 18">
            <a:extLst>
              <a:ext uri="{FF2B5EF4-FFF2-40B4-BE49-F238E27FC236}">
                <a16:creationId xmlns:a16="http://schemas.microsoft.com/office/drawing/2014/main" id="{BD99A197-EFD5-4629-923B-E789B81BC59A}"/>
              </a:ext>
            </a:extLst>
          </p:cNvPr>
          <p:cNvGrpSpPr/>
          <p:nvPr/>
        </p:nvGrpSpPr>
        <p:grpSpPr>
          <a:xfrm>
            <a:off x="8953389" y="2426205"/>
            <a:ext cx="1282554" cy="1126573"/>
            <a:chOff x="8775326" y="2306697"/>
            <a:chExt cx="1282554" cy="1126573"/>
          </a:xfrm>
        </p:grpSpPr>
        <p:sp>
          <p:nvSpPr>
            <p:cNvPr id="36" name="TextBox 35">
              <a:extLst>
                <a:ext uri="{FF2B5EF4-FFF2-40B4-BE49-F238E27FC236}">
                  <a16:creationId xmlns:a16="http://schemas.microsoft.com/office/drawing/2014/main" id="{E9DE4E1C-0009-4BF3-B854-92EDCEE34213}"/>
                </a:ext>
              </a:extLst>
            </p:cNvPr>
            <p:cNvSpPr txBox="1"/>
            <p:nvPr/>
          </p:nvSpPr>
          <p:spPr>
            <a:xfrm>
              <a:off x="8986544" y="3033160"/>
              <a:ext cx="1071336" cy="400110"/>
            </a:xfrm>
            <a:prstGeom prst="rect">
              <a:avLst/>
            </a:prstGeom>
            <a:noFill/>
          </p:spPr>
          <p:txBody>
            <a:bodyPr wrap="square" rtlCol="0">
              <a:spAutoFit/>
            </a:bodyPr>
            <a:lstStyle/>
            <a:p>
              <a:pPr algn="l"/>
              <a:r>
                <a:rPr lang="en-GB" sz="2000" dirty="0">
                  <a:solidFill>
                    <a:schemeClr val="accent5">
                      <a:lumMod val="50000"/>
                    </a:schemeClr>
                  </a:solidFill>
                </a:rPr>
                <a:t>Sport</a:t>
              </a:r>
            </a:p>
          </p:txBody>
        </p:sp>
        <p:pic>
          <p:nvPicPr>
            <p:cNvPr id="3074" name="Picture 2" descr="Gymnast Stick Man, Man, Stick, Gymnastics, Stick Man">
              <a:extLst>
                <a:ext uri="{FF2B5EF4-FFF2-40B4-BE49-F238E27FC236}">
                  <a16:creationId xmlns:a16="http://schemas.microsoft.com/office/drawing/2014/main" id="{216774A1-A4A9-4E7A-98CD-CA98733E7D5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775326" y="2306697"/>
              <a:ext cx="1070434" cy="75710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 name="Group 19">
            <a:extLst>
              <a:ext uri="{FF2B5EF4-FFF2-40B4-BE49-F238E27FC236}">
                <a16:creationId xmlns:a16="http://schemas.microsoft.com/office/drawing/2014/main" id="{ABB0F4FD-5587-46CF-8DED-085875B6AFF0}"/>
              </a:ext>
            </a:extLst>
          </p:cNvPr>
          <p:cNvGrpSpPr/>
          <p:nvPr/>
        </p:nvGrpSpPr>
        <p:grpSpPr>
          <a:xfrm>
            <a:off x="10680038" y="1629010"/>
            <a:ext cx="1760341" cy="885171"/>
            <a:chOff x="10483775" y="2481826"/>
            <a:chExt cx="1760341" cy="885171"/>
          </a:xfrm>
        </p:grpSpPr>
        <p:sp>
          <p:nvSpPr>
            <p:cNvPr id="26" name="TextBox 25">
              <a:extLst>
                <a:ext uri="{FF2B5EF4-FFF2-40B4-BE49-F238E27FC236}">
                  <a16:creationId xmlns:a16="http://schemas.microsoft.com/office/drawing/2014/main" id="{497FDC3B-2407-4F11-A45E-A2D33CA4F52F}"/>
                </a:ext>
              </a:extLst>
            </p:cNvPr>
            <p:cNvSpPr txBox="1"/>
            <p:nvPr/>
          </p:nvSpPr>
          <p:spPr>
            <a:xfrm>
              <a:off x="10483775" y="2966887"/>
              <a:ext cx="1760341" cy="400110"/>
            </a:xfrm>
            <a:prstGeom prst="rect">
              <a:avLst/>
            </a:prstGeom>
            <a:noFill/>
          </p:spPr>
          <p:txBody>
            <a:bodyPr wrap="square" rtlCol="0">
              <a:spAutoFit/>
            </a:bodyPr>
            <a:lstStyle/>
            <a:p>
              <a:pPr algn="l"/>
              <a:r>
                <a:rPr lang="en-US" sz="2000" dirty="0">
                  <a:solidFill>
                    <a:schemeClr val="accent5">
                      <a:lumMod val="50000"/>
                    </a:schemeClr>
                  </a:solidFill>
                </a:rPr>
                <a:t>WLAN*</a:t>
              </a:r>
              <a:endParaRPr lang="en-GB" sz="2000" dirty="0">
                <a:solidFill>
                  <a:schemeClr val="accent5">
                    <a:lumMod val="50000"/>
                  </a:schemeClr>
                </a:solidFill>
              </a:endParaRPr>
            </a:p>
          </p:txBody>
        </p:sp>
        <p:pic>
          <p:nvPicPr>
            <p:cNvPr id="3076" name="Picture 4" descr="Wireless Signal, Icon, Image, Vector, Blue, Wi-Fi">
              <a:extLst>
                <a:ext uri="{FF2B5EF4-FFF2-40B4-BE49-F238E27FC236}">
                  <a16:creationId xmlns:a16="http://schemas.microsoft.com/office/drawing/2014/main" id="{14A0D334-78EA-4CB0-8830-D1B199C8BC87}"/>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538512" y="2481826"/>
              <a:ext cx="663467" cy="454060"/>
            </a:xfrm>
            <a:prstGeom prst="rect">
              <a:avLst/>
            </a:prstGeom>
            <a:noFill/>
            <a:extLst>
              <a:ext uri="{909E8E84-426E-40DD-AFC4-6F175D3DCCD1}">
                <a14:hiddenFill xmlns:a14="http://schemas.microsoft.com/office/drawing/2010/main">
                  <a:solidFill>
                    <a:srgbClr val="FFFFFF"/>
                  </a:solidFill>
                </a14:hiddenFill>
              </a:ext>
            </a:extLst>
          </p:spPr>
        </p:pic>
      </p:grpSp>
      <p:pic>
        <p:nvPicPr>
          <p:cNvPr id="42" name="Picture 41" descr="A picture containing text&#10;&#10;Description automatically generated">
            <a:extLst>
              <a:ext uri="{FF2B5EF4-FFF2-40B4-BE49-F238E27FC236}">
                <a16:creationId xmlns:a16="http://schemas.microsoft.com/office/drawing/2014/main" id="{1C3296DF-1A95-45DF-B1F8-BEF35F64301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077706" y="5140608"/>
            <a:ext cx="818048" cy="1176297"/>
          </a:xfrm>
          <a:prstGeom prst="rect">
            <a:avLst/>
          </a:prstGeom>
        </p:spPr>
      </p:pic>
      <p:grpSp>
        <p:nvGrpSpPr>
          <p:cNvPr id="45" name="Group 44">
            <a:extLst>
              <a:ext uri="{FF2B5EF4-FFF2-40B4-BE49-F238E27FC236}">
                <a16:creationId xmlns:a16="http://schemas.microsoft.com/office/drawing/2014/main" id="{62D2A9E0-C8F6-4096-B773-485329BEC885}"/>
              </a:ext>
            </a:extLst>
          </p:cNvPr>
          <p:cNvGrpSpPr/>
          <p:nvPr/>
        </p:nvGrpSpPr>
        <p:grpSpPr>
          <a:xfrm>
            <a:off x="2141491" y="5155732"/>
            <a:ext cx="1934526" cy="982009"/>
            <a:chOff x="2141491" y="5155732"/>
            <a:chExt cx="1934526" cy="982009"/>
          </a:xfrm>
        </p:grpSpPr>
        <p:sp>
          <p:nvSpPr>
            <p:cNvPr id="32" name="TextBox 31">
              <a:extLst>
                <a:ext uri="{FF2B5EF4-FFF2-40B4-BE49-F238E27FC236}">
                  <a16:creationId xmlns:a16="http://schemas.microsoft.com/office/drawing/2014/main" id="{3573928C-1D0B-456E-8AAB-CD056A717981}"/>
                </a:ext>
              </a:extLst>
            </p:cNvPr>
            <p:cNvSpPr txBox="1"/>
            <p:nvPr/>
          </p:nvSpPr>
          <p:spPr>
            <a:xfrm>
              <a:off x="3004681" y="5548508"/>
              <a:ext cx="1071336" cy="400110"/>
            </a:xfrm>
            <a:prstGeom prst="rect">
              <a:avLst/>
            </a:prstGeom>
            <a:noFill/>
          </p:spPr>
          <p:txBody>
            <a:bodyPr wrap="square" rtlCol="0">
              <a:spAutoFit/>
            </a:bodyPr>
            <a:lstStyle/>
            <a:p>
              <a:pPr algn="l"/>
              <a:r>
                <a:rPr lang="en-GB" sz="2000" dirty="0" err="1">
                  <a:solidFill>
                    <a:schemeClr val="accent5">
                      <a:lumMod val="50000"/>
                    </a:schemeClr>
                  </a:solidFill>
                </a:rPr>
                <a:t>Laufen</a:t>
              </a:r>
              <a:endParaRPr lang="en-GB" sz="2000" dirty="0">
                <a:solidFill>
                  <a:schemeClr val="accent5">
                    <a:lumMod val="50000"/>
                  </a:schemeClr>
                </a:solidFill>
              </a:endParaRPr>
            </a:p>
          </p:txBody>
        </p:sp>
        <p:pic>
          <p:nvPicPr>
            <p:cNvPr id="44" name="Picture 43" descr="A picture containing text, queen, vector graphics&#10;&#10;Description automatically generated">
              <a:extLst>
                <a:ext uri="{FF2B5EF4-FFF2-40B4-BE49-F238E27FC236}">
                  <a16:creationId xmlns:a16="http://schemas.microsoft.com/office/drawing/2014/main" id="{F4C526A1-F717-4209-9503-1C86D58C4E7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141491" y="5155732"/>
              <a:ext cx="1166293" cy="982009"/>
            </a:xfrm>
            <a:prstGeom prst="rect">
              <a:avLst/>
            </a:prstGeom>
          </p:spPr>
        </p:pic>
      </p:grpSp>
      <p:grpSp>
        <p:nvGrpSpPr>
          <p:cNvPr id="46" name="Group 45">
            <a:extLst>
              <a:ext uri="{FF2B5EF4-FFF2-40B4-BE49-F238E27FC236}">
                <a16:creationId xmlns:a16="http://schemas.microsoft.com/office/drawing/2014/main" id="{09874CCF-5CFF-4638-8944-8282D74DB616}"/>
              </a:ext>
            </a:extLst>
          </p:cNvPr>
          <p:cNvGrpSpPr/>
          <p:nvPr/>
        </p:nvGrpSpPr>
        <p:grpSpPr>
          <a:xfrm>
            <a:off x="5385156" y="1774824"/>
            <a:ext cx="1253165" cy="1588730"/>
            <a:chOff x="5385156" y="1774824"/>
            <a:chExt cx="1253165" cy="1588730"/>
          </a:xfrm>
        </p:grpSpPr>
        <p:sp>
          <p:nvSpPr>
            <p:cNvPr id="33" name="TextBox 32">
              <a:extLst>
                <a:ext uri="{FF2B5EF4-FFF2-40B4-BE49-F238E27FC236}">
                  <a16:creationId xmlns:a16="http://schemas.microsoft.com/office/drawing/2014/main" id="{50D3D6FC-DCE5-42A9-85D2-13B6BC25AC75}"/>
                </a:ext>
              </a:extLst>
            </p:cNvPr>
            <p:cNvSpPr txBox="1"/>
            <p:nvPr/>
          </p:nvSpPr>
          <p:spPr>
            <a:xfrm>
              <a:off x="5385156" y="2963444"/>
              <a:ext cx="1253165" cy="400110"/>
            </a:xfrm>
            <a:prstGeom prst="rect">
              <a:avLst/>
            </a:prstGeom>
            <a:noFill/>
          </p:spPr>
          <p:txBody>
            <a:bodyPr wrap="square" rtlCol="0">
              <a:spAutoFit/>
            </a:bodyPr>
            <a:lstStyle/>
            <a:p>
              <a:pPr algn="l"/>
              <a:r>
                <a:rPr lang="en-GB" sz="2000" dirty="0" err="1">
                  <a:solidFill>
                    <a:schemeClr val="accent5">
                      <a:lumMod val="50000"/>
                    </a:schemeClr>
                  </a:solidFill>
                </a:rPr>
                <a:t>Kochen</a:t>
              </a:r>
              <a:endParaRPr lang="en-GB" sz="2000" dirty="0">
                <a:solidFill>
                  <a:schemeClr val="accent5">
                    <a:lumMod val="50000"/>
                  </a:schemeClr>
                </a:solidFill>
              </a:endParaRPr>
            </a:p>
          </p:txBody>
        </p:sp>
        <p:pic>
          <p:nvPicPr>
            <p:cNvPr id="3078" name="Picture 6" descr="Cook, Boy, Kid, Pizza, Holding, Cooking, Bake, Kitchen">
              <a:extLst>
                <a:ext uri="{FF2B5EF4-FFF2-40B4-BE49-F238E27FC236}">
                  <a16:creationId xmlns:a16="http://schemas.microsoft.com/office/drawing/2014/main" id="{1C3366D2-799D-421C-8775-B5D256B9D4F2}"/>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459141" y="1774824"/>
              <a:ext cx="1147900" cy="1196075"/>
            </a:xfrm>
            <a:prstGeom prst="rect">
              <a:avLst/>
            </a:prstGeom>
            <a:noFill/>
            <a:extLst>
              <a:ext uri="{909E8E84-426E-40DD-AFC4-6F175D3DCCD1}">
                <a14:hiddenFill xmlns:a14="http://schemas.microsoft.com/office/drawing/2010/main">
                  <a:solidFill>
                    <a:srgbClr val="FFFFFF"/>
                  </a:solidFill>
                </a14:hiddenFill>
              </a:ext>
            </a:extLst>
          </p:spPr>
        </p:pic>
      </p:grpSp>
      <p:pic>
        <p:nvPicPr>
          <p:cNvPr id="39" name="Picture 38" descr="A picture containing toy&#10;&#10;Description automatically generated">
            <a:extLst>
              <a:ext uri="{FF2B5EF4-FFF2-40B4-BE49-F238E27FC236}">
                <a16:creationId xmlns:a16="http://schemas.microsoft.com/office/drawing/2014/main" id="{D6FE7C13-706B-49CB-9642-D470B0137B5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120296" y="3181395"/>
            <a:ext cx="461665" cy="461665"/>
          </a:xfrm>
          <a:prstGeom prst="rect">
            <a:avLst/>
          </a:prstGeom>
        </p:spPr>
      </p:pic>
      <p:pic>
        <p:nvPicPr>
          <p:cNvPr id="50" name="Picture 12" descr="Hearts, Valentine, Love, Romance, Holiday, Celebration">
            <a:extLst>
              <a:ext uri="{FF2B5EF4-FFF2-40B4-BE49-F238E27FC236}">
                <a16:creationId xmlns:a16="http://schemas.microsoft.com/office/drawing/2014/main" id="{D6F2C522-539D-4452-80C6-C379227F2FD3}"/>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864147" y="2739808"/>
            <a:ext cx="570452" cy="319471"/>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0" descr="Dove, Peace, Flying, Olive Branch, Symbol, Wings, Bird">
            <a:extLst>
              <a:ext uri="{FF2B5EF4-FFF2-40B4-BE49-F238E27FC236}">
                <a16:creationId xmlns:a16="http://schemas.microsoft.com/office/drawing/2014/main" id="{EE959C10-7413-4419-AE5A-8550D48B896F}"/>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0695822" y="2513566"/>
            <a:ext cx="625955" cy="767781"/>
          </a:xfrm>
          <a:prstGeom prst="rect">
            <a:avLst/>
          </a:prstGeom>
          <a:noFill/>
          <a:extLst>
            <a:ext uri="{909E8E84-426E-40DD-AFC4-6F175D3DCCD1}">
              <a14:hiddenFill xmlns:a14="http://schemas.microsoft.com/office/drawing/2010/main">
                <a:solidFill>
                  <a:srgbClr val="FFFFFF"/>
                </a:solidFill>
              </a14:hiddenFill>
            </a:ext>
          </a:extLst>
        </p:spPr>
      </p:pic>
      <p:sp>
        <p:nvSpPr>
          <p:cNvPr id="49" name="Speech Bubble: Rectangle with Corners Rounded 48">
            <a:extLst>
              <a:ext uri="{FF2B5EF4-FFF2-40B4-BE49-F238E27FC236}">
                <a16:creationId xmlns:a16="http://schemas.microsoft.com/office/drawing/2014/main" id="{1610ED94-C408-43FB-8200-6A848C26911C}"/>
              </a:ext>
            </a:extLst>
          </p:cNvPr>
          <p:cNvSpPr/>
          <p:nvPr/>
        </p:nvSpPr>
        <p:spPr>
          <a:xfrm>
            <a:off x="6524992" y="4545060"/>
            <a:ext cx="5167158" cy="1620778"/>
          </a:xfrm>
          <a:prstGeom prst="wedgeRoundRectCallout">
            <a:avLst>
              <a:gd name="adj1" fmla="val -36092"/>
              <a:gd name="adj2" fmla="val -75160"/>
              <a:gd name="adj3" fmla="val 16667"/>
            </a:avLst>
          </a:prstGeom>
          <a:solidFill>
            <a:srgbClr val="115076"/>
          </a:solidFill>
          <a:ln w="381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rPr>
              <a:t>Plural items need a plural verb!</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err="1">
                <a:solidFill>
                  <a:prstClr val="white"/>
                </a:solidFill>
                <a:latin typeface="Century Gothic" panose="020F0302020204030204"/>
              </a:rPr>
              <a:t>Meine</a:t>
            </a:r>
            <a:r>
              <a:rPr lang="en-GB" sz="2400" dirty="0">
                <a:solidFill>
                  <a:prstClr val="white"/>
                </a:solidFill>
                <a:latin typeface="Century Gothic" panose="020F0302020204030204"/>
              </a:rPr>
              <a:t> Freunde</a:t>
            </a:r>
            <a:r>
              <a:rPr lang="en-GB" sz="2400" b="1" dirty="0">
                <a:solidFill>
                  <a:prstClr val="white"/>
                </a:solidFill>
                <a:latin typeface="Century Gothic" panose="020F0302020204030204"/>
              </a:rPr>
              <a:t> </a:t>
            </a:r>
            <a:r>
              <a:rPr lang="en-GB" sz="2400" b="1" dirty="0" err="1">
                <a:solidFill>
                  <a:prstClr val="white"/>
                </a:solidFill>
                <a:latin typeface="Century Gothic" panose="020F0302020204030204"/>
              </a:rPr>
              <a:t>sind</a:t>
            </a:r>
            <a:r>
              <a:rPr lang="en-GB" sz="2400" b="1" dirty="0">
                <a:solidFill>
                  <a:prstClr val="white"/>
                </a:solidFill>
                <a:latin typeface="Century Gothic" panose="020F0302020204030204"/>
              </a:rPr>
              <a:t> </a:t>
            </a:r>
            <a:r>
              <a:rPr lang="en-GB" sz="2400" dirty="0" err="1">
                <a:solidFill>
                  <a:prstClr val="white"/>
                </a:solidFill>
                <a:latin typeface="Century Gothic" panose="020F0302020204030204"/>
              </a:rPr>
              <a:t>mir</a:t>
            </a:r>
            <a:r>
              <a:rPr lang="en-GB" sz="2400" dirty="0">
                <a:solidFill>
                  <a:prstClr val="white"/>
                </a:solidFill>
                <a:latin typeface="Century Gothic" panose="020F0302020204030204"/>
              </a:rPr>
              <a:t> </a:t>
            </a:r>
            <a:r>
              <a:rPr lang="en-GB" sz="2400" dirty="0" err="1">
                <a:solidFill>
                  <a:prstClr val="white"/>
                </a:solidFill>
                <a:latin typeface="Century Gothic" panose="020F0302020204030204"/>
              </a:rPr>
              <a:t>wichtig</a:t>
            </a:r>
            <a:r>
              <a:rPr lang="en-GB" sz="2400" dirty="0">
                <a:solidFill>
                  <a:prstClr val="white"/>
                </a:solidFill>
                <a:latin typeface="Century Gothic" panose="020F0302020204030204"/>
              </a:rPr>
              <a:t>.</a:t>
            </a:r>
          </a:p>
        </p:txBody>
      </p:sp>
      <p:sp>
        <p:nvSpPr>
          <p:cNvPr id="51" name="Speech Bubble: Rectangle with Corners Rounded 50">
            <a:extLst>
              <a:ext uri="{FF2B5EF4-FFF2-40B4-BE49-F238E27FC236}">
                <a16:creationId xmlns:a16="http://schemas.microsoft.com/office/drawing/2014/main" id="{F7927389-C7E0-4FA1-A1E9-3BB846DD7DFA}"/>
              </a:ext>
            </a:extLst>
          </p:cNvPr>
          <p:cNvSpPr/>
          <p:nvPr/>
        </p:nvSpPr>
        <p:spPr>
          <a:xfrm>
            <a:off x="6436054" y="4545060"/>
            <a:ext cx="5502530" cy="1620778"/>
          </a:xfrm>
          <a:prstGeom prst="wedgeRoundRectCallout">
            <a:avLst>
              <a:gd name="adj1" fmla="val -5589"/>
              <a:gd name="adj2" fmla="val -78871"/>
              <a:gd name="adj3" fmla="val 16667"/>
            </a:avLst>
          </a:prstGeom>
          <a:solidFill>
            <a:srgbClr val="115076"/>
          </a:solidFill>
          <a:ln w="381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prstClr val="white"/>
                </a:solidFill>
                <a:latin typeface="Century Gothic" panose="020F0302020204030204"/>
              </a:rPr>
              <a:t>But note: </a:t>
            </a:r>
            <a:r>
              <a:rPr lang="en-GB" sz="2400" dirty="0" err="1">
                <a:solidFill>
                  <a:prstClr val="white"/>
                </a:solidFill>
                <a:latin typeface="Century Gothic" panose="020F0302020204030204"/>
              </a:rPr>
              <a:t>Familie</a:t>
            </a:r>
            <a:r>
              <a:rPr lang="en-GB" sz="2400" dirty="0">
                <a:solidFill>
                  <a:prstClr val="white"/>
                </a:solidFill>
                <a:latin typeface="Century Gothic" panose="020F0302020204030204"/>
              </a:rPr>
              <a:t> is a singular idea in German:</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i="1" dirty="0" err="1">
                <a:solidFill>
                  <a:prstClr val="white"/>
                </a:solidFill>
                <a:latin typeface="Century Gothic" panose="020F0302020204030204"/>
              </a:rPr>
              <a:t>Meine</a:t>
            </a:r>
            <a:r>
              <a:rPr lang="en-GB" sz="2400" i="1" dirty="0">
                <a:solidFill>
                  <a:prstClr val="white"/>
                </a:solidFill>
                <a:latin typeface="Century Gothic" panose="020F0302020204030204"/>
              </a:rPr>
              <a:t> </a:t>
            </a:r>
            <a:r>
              <a:rPr lang="en-GB" sz="2400" i="1" dirty="0" err="1">
                <a:solidFill>
                  <a:prstClr val="white"/>
                </a:solidFill>
                <a:latin typeface="Century Gothic" panose="020F0302020204030204"/>
              </a:rPr>
              <a:t>Familie</a:t>
            </a:r>
            <a:r>
              <a:rPr lang="en-GB" sz="2400" i="1" dirty="0">
                <a:solidFill>
                  <a:prstClr val="white"/>
                </a:solidFill>
                <a:latin typeface="Century Gothic" panose="020F0302020204030204"/>
              </a:rPr>
              <a:t> </a:t>
            </a:r>
            <a:r>
              <a:rPr lang="en-GB" sz="2400" b="1" i="1" dirty="0" err="1">
                <a:solidFill>
                  <a:prstClr val="white"/>
                </a:solidFill>
                <a:latin typeface="Century Gothic" panose="020F0302020204030204"/>
              </a:rPr>
              <a:t>ist</a:t>
            </a:r>
            <a:r>
              <a:rPr lang="en-GB" sz="2400" i="1" dirty="0">
                <a:solidFill>
                  <a:prstClr val="white"/>
                </a:solidFill>
                <a:latin typeface="Century Gothic" panose="020F0302020204030204"/>
              </a:rPr>
              <a:t> </a:t>
            </a:r>
            <a:r>
              <a:rPr lang="en-GB" sz="2400" i="1" dirty="0" err="1">
                <a:solidFill>
                  <a:prstClr val="white"/>
                </a:solidFill>
                <a:latin typeface="Century Gothic" panose="020F0302020204030204"/>
              </a:rPr>
              <a:t>mir</a:t>
            </a:r>
            <a:r>
              <a:rPr lang="en-GB" sz="2400" i="1" dirty="0">
                <a:solidFill>
                  <a:prstClr val="white"/>
                </a:solidFill>
                <a:latin typeface="Century Gothic" panose="020F0302020204030204"/>
              </a:rPr>
              <a:t> </a:t>
            </a:r>
            <a:r>
              <a:rPr lang="en-GB" sz="2400" i="1" dirty="0" err="1">
                <a:solidFill>
                  <a:prstClr val="white"/>
                </a:solidFill>
                <a:latin typeface="Century Gothic" panose="020F0302020204030204"/>
              </a:rPr>
              <a:t>wichtig</a:t>
            </a:r>
            <a:r>
              <a:rPr lang="en-GB" sz="2400" i="1" dirty="0">
                <a:solidFill>
                  <a:prstClr val="white"/>
                </a:solidFill>
                <a:latin typeface="Century Gothic" panose="020F0302020204030204"/>
              </a:rPr>
              <a:t>.</a:t>
            </a:r>
            <a:endParaRPr kumimoji="0" lang="en-GB" sz="2400" b="0" i="1" u="none" strike="noStrike" kern="1200" cap="none" spc="0" normalizeH="0" baseline="0" noProof="0" dirty="0">
              <a:ln>
                <a:noFill/>
              </a:ln>
              <a:solidFill>
                <a:prstClr val="white"/>
              </a:solidFill>
              <a:effectLst/>
              <a:uLnTx/>
              <a:uFillTx/>
              <a:latin typeface="Century Gothic" panose="020F0302020204030204"/>
            </a:endParaRPr>
          </a:p>
        </p:txBody>
      </p:sp>
    </p:spTree>
    <p:extLst>
      <p:ext uri="{BB962C8B-B14F-4D97-AF65-F5344CB8AC3E}">
        <p14:creationId xmlns:p14="http://schemas.microsoft.com/office/powerpoint/2010/main" val="2772325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par>
                                <p:cTn id="11" presetID="10"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par>
                                <p:cTn id="14" presetID="10" presetClass="entr" presetSubtype="0"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0"/>
                                        </p:tgtEl>
                                        <p:attrNameLst>
                                          <p:attrName>style.visibility</p:attrName>
                                        </p:attrNameLst>
                                      </p:cBhvr>
                                      <p:to>
                                        <p:strVal val="visible"/>
                                      </p:to>
                                    </p:set>
                                    <p:animEffect transition="in" filter="fade">
                                      <p:cBhvr>
                                        <p:cTn id="21" dur="500"/>
                                        <p:tgtEl>
                                          <p:spTgt spid="4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par>
                                <p:cTn id="25" presetID="10"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par>
                                <p:cTn id="28" presetID="10" presetClass="entr" presetSubtype="0" fill="hold" nodeType="withEffect">
                                  <p:stCondLst>
                                    <p:cond delay="0"/>
                                  </p:stCondLst>
                                  <p:childTnLst>
                                    <p:set>
                                      <p:cBhvr>
                                        <p:cTn id="29" dur="1" fill="hold">
                                          <p:stCondLst>
                                            <p:cond delay="0"/>
                                          </p:stCondLst>
                                        </p:cTn>
                                        <p:tgtEl>
                                          <p:spTgt spid="53"/>
                                        </p:tgtEl>
                                        <p:attrNameLst>
                                          <p:attrName>style.visibility</p:attrName>
                                        </p:attrNameLst>
                                      </p:cBhvr>
                                      <p:to>
                                        <p:strVal val="visible"/>
                                      </p:to>
                                    </p:set>
                                    <p:animEffect transition="in" filter="fade">
                                      <p:cBhvr>
                                        <p:cTn id="30" dur="500"/>
                                        <p:tgtEl>
                                          <p:spTgt spid="53"/>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7"/>
                                        </p:tgtEl>
                                        <p:attrNameLst>
                                          <p:attrName>style.visibility</p:attrName>
                                        </p:attrNameLst>
                                      </p:cBhvr>
                                      <p:to>
                                        <p:strVal val="visible"/>
                                      </p:to>
                                    </p:set>
                                    <p:animEffect transition="in" filter="fade">
                                      <p:cBhvr>
                                        <p:cTn id="33" dur="500"/>
                                        <p:tgtEl>
                                          <p:spTgt spid="37"/>
                                        </p:tgtEl>
                                      </p:cBhvr>
                                    </p:animEffect>
                                  </p:childTnLst>
                                </p:cTn>
                              </p:par>
                              <p:par>
                                <p:cTn id="34" presetID="10" presetClass="entr" presetSubtype="0" fill="hold"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fade">
                                      <p:cBhvr>
                                        <p:cTn id="39" dur="500"/>
                                        <p:tgtEl>
                                          <p:spTgt spid="27"/>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fade">
                                      <p:cBhvr>
                                        <p:cTn id="42" dur="500"/>
                                        <p:tgtEl>
                                          <p:spTgt spid="30"/>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fade">
                                      <p:cBhvr>
                                        <p:cTn id="45" dur="500"/>
                                        <p:tgtEl>
                                          <p:spTgt spid="24"/>
                                        </p:tgtEl>
                                      </p:cBhvr>
                                    </p:animEffect>
                                  </p:childTnLst>
                                </p:cTn>
                              </p:par>
                              <p:par>
                                <p:cTn id="46" presetID="10" presetClass="entr" presetSubtype="0" fill="hold" nodeType="withEffect">
                                  <p:stCondLst>
                                    <p:cond delay="0"/>
                                  </p:stCondLst>
                                  <p:childTnLst>
                                    <p:set>
                                      <p:cBhvr>
                                        <p:cTn id="47" dur="1" fill="hold">
                                          <p:stCondLst>
                                            <p:cond delay="0"/>
                                          </p:stCondLst>
                                        </p:cTn>
                                        <p:tgtEl>
                                          <p:spTgt spid="50"/>
                                        </p:tgtEl>
                                        <p:attrNameLst>
                                          <p:attrName>style.visibility</p:attrName>
                                        </p:attrNameLst>
                                      </p:cBhvr>
                                      <p:to>
                                        <p:strVal val="visible"/>
                                      </p:to>
                                    </p:set>
                                    <p:animEffect transition="in" filter="fade">
                                      <p:cBhvr>
                                        <p:cTn id="48" dur="500"/>
                                        <p:tgtEl>
                                          <p:spTgt spid="50"/>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fade">
                                      <p:cBhvr>
                                        <p:cTn id="51" dur="500"/>
                                        <p:tgtEl>
                                          <p:spTgt spid="29"/>
                                        </p:tgtEl>
                                      </p:cBhvr>
                                    </p:animEffect>
                                  </p:childTnLst>
                                </p:cTn>
                              </p:par>
                              <p:par>
                                <p:cTn id="52" presetID="10" presetClass="entr" presetSubtype="0" fill="hold" nodeType="withEffect">
                                  <p:stCondLst>
                                    <p:cond delay="0"/>
                                  </p:stCondLst>
                                  <p:childTnLst>
                                    <p:set>
                                      <p:cBhvr>
                                        <p:cTn id="53" dur="1" fill="hold">
                                          <p:stCondLst>
                                            <p:cond delay="0"/>
                                          </p:stCondLst>
                                        </p:cTn>
                                        <p:tgtEl>
                                          <p:spTgt spid="39"/>
                                        </p:tgtEl>
                                        <p:attrNameLst>
                                          <p:attrName>style.visibility</p:attrName>
                                        </p:attrNameLst>
                                      </p:cBhvr>
                                      <p:to>
                                        <p:strVal val="visible"/>
                                      </p:to>
                                    </p:set>
                                    <p:animEffect transition="in" filter="fade">
                                      <p:cBhvr>
                                        <p:cTn id="54" dur="500"/>
                                        <p:tgtEl>
                                          <p:spTgt spid="39"/>
                                        </p:tgtEl>
                                      </p:cBhvr>
                                    </p:animEffect>
                                  </p:childTnLst>
                                </p:cTn>
                              </p:par>
                              <p:par>
                                <p:cTn id="55" presetID="10" presetClass="entr" presetSubtype="0" fill="hold" nodeType="withEffect">
                                  <p:stCondLst>
                                    <p:cond delay="0"/>
                                  </p:stCondLst>
                                  <p:childTnLst>
                                    <p:set>
                                      <p:cBhvr>
                                        <p:cTn id="56" dur="1" fill="hold">
                                          <p:stCondLst>
                                            <p:cond delay="0"/>
                                          </p:stCondLst>
                                        </p:cTn>
                                        <p:tgtEl>
                                          <p:spTgt spid="46"/>
                                        </p:tgtEl>
                                        <p:attrNameLst>
                                          <p:attrName>style.visibility</p:attrName>
                                        </p:attrNameLst>
                                      </p:cBhvr>
                                      <p:to>
                                        <p:strVal val="visible"/>
                                      </p:to>
                                    </p:set>
                                    <p:animEffect transition="in" filter="fade">
                                      <p:cBhvr>
                                        <p:cTn id="57" dur="500"/>
                                        <p:tgtEl>
                                          <p:spTgt spid="46"/>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38"/>
                                        </p:tgtEl>
                                        <p:attrNameLst>
                                          <p:attrName>style.visibility</p:attrName>
                                        </p:attrNameLst>
                                      </p:cBhvr>
                                      <p:to>
                                        <p:strVal val="visible"/>
                                      </p:to>
                                    </p:set>
                                    <p:animEffect transition="in" filter="fade">
                                      <p:cBhvr>
                                        <p:cTn id="60" dur="500"/>
                                        <p:tgtEl>
                                          <p:spTgt spid="38"/>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fade">
                                      <p:cBhvr>
                                        <p:cTn id="63" dur="500"/>
                                        <p:tgtEl>
                                          <p:spTgt spid="31"/>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35"/>
                                        </p:tgtEl>
                                        <p:attrNameLst>
                                          <p:attrName>style.visibility</p:attrName>
                                        </p:attrNameLst>
                                      </p:cBhvr>
                                      <p:to>
                                        <p:strVal val="visible"/>
                                      </p:to>
                                    </p:set>
                                    <p:animEffect transition="in" filter="fade">
                                      <p:cBhvr>
                                        <p:cTn id="66" dur="500"/>
                                        <p:tgtEl>
                                          <p:spTgt spid="35"/>
                                        </p:tgtEl>
                                      </p:cBhvr>
                                    </p:animEffect>
                                  </p:childTnLst>
                                </p:cTn>
                              </p:par>
                              <p:par>
                                <p:cTn id="67" presetID="10" presetClass="entr" presetSubtype="0" fill="hold" nodeType="withEffect">
                                  <p:stCondLst>
                                    <p:cond delay="0"/>
                                  </p:stCondLst>
                                  <p:childTnLst>
                                    <p:set>
                                      <p:cBhvr>
                                        <p:cTn id="68" dur="1" fill="hold">
                                          <p:stCondLst>
                                            <p:cond delay="0"/>
                                          </p:stCondLst>
                                        </p:cTn>
                                        <p:tgtEl>
                                          <p:spTgt spid="42"/>
                                        </p:tgtEl>
                                        <p:attrNameLst>
                                          <p:attrName>style.visibility</p:attrName>
                                        </p:attrNameLst>
                                      </p:cBhvr>
                                      <p:to>
                                        <p:strVal val="visible"/>
                                      </p:to>
                                    </p:set>
                                    <p:animEffect transition="in" filter="fade">
                                      <p:cBhvr>
                                        <p:cTn id="69" dur="500"/>
                                        <p:tgtEl>
                                          <p:spTgt spid="42"/>
                                        </p:tgtEl>
                                      </p:cBhvr>
                                    </p:animEffect>
                                  </p:childTnLst>
                                </p:cTn>
                              </p:par>
                              <p:par>
                                <p:cTn id="70" presetID="10" presetClass="entr" presetSubtype="0" fill="hold" nodeType="withEffect">
                                  <p:stCondLst>
                                    <p:cond delay="0"/>
                                  </p:stCondLst>
                                  <p:childTnLst>
                                    <p:set>
                                      <p:cBhvr>
                                        <p:cTn id="71" dur="1" fill="hold">
                                          <p:stCondLst>
                                            <p:cond delay="0"/>
                                          </p:stCondLst>
                                        </p:cTn>
                                        <p:tgtEl>
                                          <p:spTgt spid="45"/>
                                        </p:tgtEl>
                                        <p:attrNameLst>
                                          <p:attrName>style.visibility</p:attrName>
                                        </p:attrNameLst>
                                      </p:cBhvr>
                                      <p:to>
                                        <p:strVal val="visible"/>
                                      </p:to>
                                    </p:set>
                                    <p:animEffect transition="in" filter="fade">
                                      <p:cBhvr>
                                        <p:cTn id="72" dur="500"/>
                                        <p:tgtEl>
                                          <p:spTgt spid="45"/>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6"/>
                                        </p:tgtEl>
                                        <p:attrNameLst>
                                          <p:attrName>style.visibility</p:attrName>
                                        </p:attrNameLst>
                                      </p:cBhvr>
                                      <p:to>
                                        <p:strVal val="visible"/>
                                      </p:to>
                                    </p:set>
                                    <p:animEffect transition="in" filter="fade">
                                      <p:cBhvr>
                                        <p:cTn id="77" dur="500"/>
                                        <p:tgtEl>
                                          <p:spTgt spid="6"/>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2"/>
                                        </p:tgtEl>
                                        <p:attrNameLst>
                                          <p:attrName>style.visibility</p:attrName>
                                        </p:attrNameLst>
                                      </p:cBhvr>
                                      <p:to>
                                        <p:strVal val="visible"/>
                                      </p:to>
                                    </p:set>
                                    <p:animEffect transition="in" filter="fade">
                                      <p:cBhvr>
                                        <p:cTn id="80" dur="500"/>
                                        <p:tgtEl>
                                          <p:spTgt spid="2"/>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7"/>
                                        </p:tgtEl>
                                        <p:attrNameLst>
                                          <p:attrName>style.visibility</p:attrName>
                                        </p:attrNameLst>
                                      </p:cBhvr>
                                      <p:to>
                                        <p:strVal val="visible"/>
                                      </p:to>
                                    </p:set>
                                    <p:animEffect transition="in" filter="fade">
                                      <p:cBhvr>
                                        <p:cTn id="83" dur="500"/>
                                        <p:tgtEl>
                                          <p:spTgt spid="7"/>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8"/>
                                        </p:tgtEl>
                                        <p:attrNameLst>
                                          <p:attrName>style.visibility</p:attrName>
                                        </p:attrNameLst>
                                      </p:cBhvr>
                                      <p:to>
                                        <p:strVal val="visible"/>
                                      </p:to>
                                    </p:set>
                                    <p:animEffect transition="in" filter="fade">
                                      <p:cBhvr>
                                        <p:cTn id="86" dur="500"/>
                                        <p:tgtEl>
                                          <p:spTgt spid="8"/>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9"/>
                                        </p:tgtEl>
                                        <p:attrNameLst>
                                          <p:attrName>style.visibility</p:attrName>
                                        </p:attrNameLst>
                                      </p:cBhvr>
                                      <p:to>
                                        <p:strVal val="visible"/>
                                      </p:to>
                                    </p:set>
                                    <p:animEffect transition="in" filter="fade">
                                      <p:cBhvr>
                                        <p:cTn id="89" dur="500"/>
                                        <p:tgtEl>
                                          <p:spTgt spid="9"/>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10"/>
                                        </p:tgtEl>
                                        <p:attrNameLst>
                                          <p:attrName>style.visibility</p:attrName>
                                        </p:attrNameLst>
                                      </p:cBhvr>
                                      <p:to>
                                        <p:strVal val="visible"/>
                                      </p:to>
                                    </p:set>
                                    <p:animEffect transition="in" filter="fade">
                                      <p:cBhvr>
                                        <p:cTn id="92" dur="500"/>
                                        <p:tgtEl>
                                          <p:spTgt spid="10"/>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11"/>
                                        </p:tgtEl>
                                        <p:attrNameLst>
                                          <p:attrName>style.visibility</p:attrName>
                                        </p:attrNameLst>
                                      </p:cBhvr>
                                      <p:to>
                                        <p:strVal val="visible"/>
                                      </p:to>
                                    </p:set>
                                    <p:animEffect transition="in" filter="fade">
                                      <p:cBhvr>
                                        <p:cTn id="95" dur="500"/>
                                        <p:tgtEl>
                                          <p:spTgt spid="11"/>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12"/>
                                        </p:tgtEl>
                                        <p:attrNameLst>
                                          <p:attrName>style.visibility</p:attrName>
                                        </p:attrNameLst>
                                      </p:cBhvr>
                                      <p:to>
                                        <p:strVal val="visible"/>
                                      </p:to>
                                    </p:set>
                                    <p:animEffect transition="in" filter="fade">
                                      <p:cBhvr>
                                        <p:cTn id="98" dur="500"/>
                                        <p:tgtEl>
                                          <p:spTgt spid="12"/>
                                        </p:tgtEl>
                                      </p:cBhvr>
                                    </p:animEffect>
                                  </p:childTnLst>
                                </p:cTn>
                              </p:par>
                              <p:par>
                                <p:cTn id="99" presetID="10" presetClass="entr" presetSubtype="0" fill="hold" grpId="0" nodeType="withEffect">
                                  <p:stCondLst>
                                    <p:cond delay="0"/>
                                  </p:stCondLst>
                                  <p:childTnLst>
                                    <p:set>
                                      <p:cBhvr>
                                        <p:cTn id="100" dur="1" fill="hold">
                                          <p:stCondLst>
                                            <p:cond delay="0"/>
                                          </p:stCondLst>
                                        </p:cTn>
                                        <p:tgtEl>
                                          <p:spTgt spid="13"/>
                                        </p:tgtEl>
                                        <p:attrNameLst>
                                          <p:attrName>style.visibility</p:attrName>
                                        </p:attrNameLst>
                                      </p:cBhvr>
                                      <p:to>
                                        <p:strVal val="visible"/>
                                      </p:to>
                                    </p:set>
                                    <p:animEffect transition="in" filter="fade">
                                      <p:cBhvr>
                                        <p:cTn id="101" dur="500"/>
                                        <p:tgtEl>
                                          <p:spTgt spid="13"/>
                                        </p:tgtEl>
                                      </p:cBhvr>
                                    </p:animEffect>
                                  </p:childTnLst>
                                </p:cTn>
                              </p:par>
                              <p:par>
                                <p:cTn id="102" presetID="10" presetClass="entr" presetSubtype="0" fill="hold" grpId="0" nodeType="withEffect">
                                  <p:stCondLst>
                                    <p:cond delay="0"/>
                                  </p:stCondLst>
                                  <p:childTnLst>
                                    <p:set>
                                      <p:cBhvr>
                                        <p:cTn id="103" dur="1" fill="hold">
                                          <p:stCondLst>
                                            <p:cond delay="0"/>
                                          </p:stCondLst>
                                        </p:cTn>
                                        <p:tgtEl>
                                          <p:spTgt spid="14"/>
                                        </p:tgtEl>
                                        <p:attrNameLst>
                                          <p:attrName>style.visibility</p:attrName>
                                        </p:attrNameLst>
                                      </p:cBhvr>
                                      <p:to>
                                        <p:strVal val="visible"/>
                                      </p:to>
                                    </p:set>
                                    <p:animEffect transition="in" filter="fade">
                                      <p:cBhvr>
                                        <p:cTn id="104" dur="500"/>
                                        <p:tgtEl>
                                          <p:spTgt spid="14"/>
                                        </p:tgtEl>
                                      </p:cBhvr>
                                    </p:animEffect>
                                  </p:childTnLst>
                                </p:cTn>
                              </p:par>
                              <p:par>
                                <p:cTn id="105" presetID="10" presetClass="entr" presetSubtype="0" fill="hold" grpId="0" nodeType="withEffect">
                                  <p:stCondLst>
                                    <p:cond delay="0"/>
                                  </p:stCondLst>
                                  <p:childTnLst>
                                    <p:set>
                                      <p:cBhvr>
                                        <p:cTn id="106" dur="1" fill="hold">
                                          <p:stCondLst>
                                            <p:cond delay="0"/>
                                          </p:stCondLst>
                                        </p:cTn>
                                        <p:tgtEl>
                                          <p:spTgt spid="15"/>
                                        </p:tgtEl>
                                        <p:attrNameLst>
                                          <p:attrName>style.visibility</p:attrName>
                                        </p:attrNameLst>
                                      </p:cBhvr>
                                      <p:to>
                                        <p:strVal val="visible"/>
                                      </p:to>
                                    </p:set>
                                    <p:animEffect transition="in" filter="fade">
                                      <p:cBhvr>
                                        <p:cTn id="107" dur="500"/>
                                        <p:tgtEl>
                                          <p:spTgt spid="15"/>
                                        </p:tgtEl>
                                      </p:cBhvr>
                                    </p:animEffect>
                                  </p:childTnLst>
                                </p:cTn>
                              </p:par>
                              <p:par>
                                <p:cTn id="108" presetID="10" presetClass="entr" presetSubtype="0" fill="hold" grpId="0" nodeType="withEffect">
                                  <p:stCondLst>
                                    <p:cond delay="0"/>
                                  </p:stCondLst>
                                  <p:childTnLst>
                                    <p:set>
                                      <p:cBhvr>
                                        <p:cTn id="109" dur="1" fill="hold">
                                          <p:stCondLst>
                                            <p:cond delay="0"/>
                                          </p:stCondLst>
                                        </p:cTn>
                                        <p:tgtEl>
                                          <p:spTgt spid="16"/>
                                        </p:tgtEl>
                                        <p:attrNameLst>
                                          <p:attrName>style.visibility</p:attrName>
                                        </p:attrNameLst>
                                      </p:cBhvr>
                                      <p:to>
                                        <p:strVal val="visible"/>
                                      </p:to>
                                    </p:set>
                                    <p:animEffect transition="in" filter="fade">
                                      <p:cBhvr>
                                        <p:cTn id="110" dur="500"/>
                                        <p:tgtEl>
                                          <p:spTgt spid="16"/>
                                        </p:tgtEl>
                                      </p:cBhvr>
                                    </p:animEffec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49"/>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23" grpId="0" animBg="1"/>
      <p:bldP spid="24" grpId="0"/>
      <p:bldP spid="27" grpId="0"/>
      <p:bldP spid="29" grpId="0"/>
      <p:bldP spid="30" grpId="0"/>
      <p:bldP spid="31" grpId="0"/>
      <p:bldP spid="34" grpId="0"/>
      <p:bldP spid="35" grpId="0"/>
      <p:bldP spid="37" grpId="0"/>
      <p:bldP spid="38" grpId="0"/>
      <p:bldP spid="40" grpId="0"/>
      <p:bldP spid="49" grpId="0" animBg="1"/>
      <p:bldP spid="5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3419605"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Partnerarbeit</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Oval Callout 34">
            <a:extLst>
              <a:ext uri="{FF2B5EF4-FFF2-40B4-BE49-F238E27FC236}">
                <a16:creationId xmlns:a16="http://schemas.microsoft.com/office/drawing/2014/main" id="{A3C9DD03-5BB7-491A-8458-E4FEC42A03B3}"/>
              </a:ext>
            </a:extLst>
          </p:cNvPr>
          <p:cNvSpPr/>
          <p:nvPr/>
        </p:nvSpPr>
        <p:spPr>
          <a:xfrm>
            <a:off x="3224631" y="1291533"/>
            <a:ext cx="5472981" cy="2208407"/>
          </a:xfrm>
          <a:prstGeom prst="wedgeEllipseCallout">
            <a:avLst>
              <a:gd name="adj1" fmla="val -80897"/>
              <a:gd name="adj2" fmla="val -40094"/>
            </a:avLst>
          </a:prstGeom>
          <a:solidFill>
            <a:srgbClr val="FFF4E7"/>
          </a:solidFill>
          <a:ln>
            <a:solidFill>
              <a:schemeClr val="tx1">
                <a:lumMod val="50000"/>
                <a:lumOff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rgbClr val="115076"/>
                </a:solidFill>
              </a:rPr>
              <a:t>1. Was </a:t>
            </a:r>
            <a:r>
              <a:rPr lang="en-GB" sz="2000" dirty="0" err="1">
                <a:solidFill>
                  <a:srgbClr val="115076"/>
                </a:solidFill>
              </a:rPr>
              <a:t>macht</a:t>
            </a:r>
            <a:r>
              <a:rPr lang="en-GB" sz="2000" dirty="0">
                <a:solidFill>
                  <a:srgbClr val="115076"/>
                </a:solidFill>
              </a:rPr>
              <a:t> </a:t>
            </a:r>
            <a:r>
              <a:rPr lang="en-GB" sz="2000" b="1" dirty="0">
                <a:solidFill>
                  <a:srgbClr val="115076"/>
                </a:solidFill>
              </a:rPr>
              <a:t>dich</a:t>
            </a:r>
            <a:r>
              <a:rPr lang="en-GB" sz="2000" dirty="0">
                <a:solidFill>
                  <a:srgbClr val="115076"/>
                </a:solidFill>
              </a:rPr>
              <a:t> </a:t>
            </a:r>
            <a:r>
              <a:rPr lang="en-GB" sz="2000" dirty="0" err="1">
                <a:solidFill>
                  <a:srgbClr val="115076"/>
                </a:solidFill>
              </a:rPr>
              <a:t>glücklich</a:t>
            </a:r>
            <a:r>
              <a:rPr lang="en-GB" sz="2000" dirty="0">
                <a:solidFill>
                  <a:srgbClr val="115076"/>
                </a:solidFill>
              </a:rPr>
              <a:t>?</a:t>
            </a:r>
            <a:br>
              <a:rPr lang="en-GB" sz="2000" dirty="0">
                <a:solidFill>
                  <a:srgbClr val="115076"/>
                </a:solidFill>
              </a:rPr>
            </a:br>
            <a:r>
              <a:rPr lang="en-GB" sz="2000" dirty="0">
                <a:solidFill>
                  <a:srgbClr val="115076"/>
                </a:solidFill>
              </a:rPr>
              <a:t>2. Was </a:t>
            </a:r>
            <a:r>
              <a:rPr lang="en-GB" sz="2000" dirty="0" err="1">
                <a:solidFill>
                  <a:srgbClr val="115076"/>
                </a:solidFill>
              </a:rPr>
              <a:t>ist</a:t>
            </a:r>
            <a:r>
              <a:rPr lang="en-GB" sz="2000" dirty="0">
                <a:solidFill>
                  <a:srgbClr val="115076"/>
                </a:solidFill>
              </a:rPr>
              <a:t> </a:t>
            </a:r>
            <a:r>
              <a:rPr lang="en-GB" sz="2000" b="1" dirty="0" err="1">
                <a:solidFill>
                  <a:srgbClr val="115076"/>
                </a:solidFill>
              </a:rPr>
              <a:t>dir</a:t>
            </a:r>
            <a:r>
              <a:rPr lang="en-GB" sz="2000" b="1" dirty="0">
                <a:solidFill>
                  <a:srgbClr val="115076"/>
                </a:solidFill>
              </a:rPr>
              <a:t> </a:t>
            </a:r>
            <a:r>
              <a:rPr lang="en-GB" sz="2000" dirty="0" err="1">
                <a:solidFill>
                  <a:srgbClr val="115076"/>
                </a:solidFill>
              </a:rPr>
              <a:t>wichtig</a:t>
            </a:r>
            <a:r>
              <a:rPr lang="en-GB" sz="2000" dirty="0">
                <a:solidFill>
                  <a:srgbClr val="115076"/>
                </a:solidFill>
              </a:rPr>
              <a:t>?</a:t>
            </a:r>
            <a:br>
              <a:rPr lang="en-GB" sz="2000" dirty="0">
                <a:solidFill>
                  <a:srgbClr val="115076"/>
                </a:solidFill>
              </a:rPr>
            </a:br>
            <a:r>
              <a:rPr lang="en-GB" sz="2000" dirty="0">
                <a:solidFill>
                  <a:srgbClr val="115076"/>
                </a:solidFill>
              </a:rPr>
              <a:t>3. Hast </a:t>
            </a:r>
            <a:r>
              <a:rPr lang="en-GB" sz="2000" b="1" dirty="0">
                <a:solidFill>
                  <a:srgbClr val="115076"/>
                </a:solidFill>
              </a:rPr>
              <a:t>du</a:t>
            </a:r>
            <a:r>
              <a:rPr lang="en-GB" sz="2000" dirty="0">
                <a:solidFill>
                  <a:srgbClr val="115076"/>
                </a:solidFill>
              </a:rPr>
              <a:t> Angst </a:t>
            </a:r>
            <a:r>
              <a:rPr lang="en-GB" sz="2000" dirty="0" err="1">
                <a:solidFill>
                  <a:srgbClr val="115076"/>
                </a:solidFill>
              </a:rPr>
              <a:t>vor</a:t>
            </a:r>
            <a:r>
              <a:rPr lang="en-GB" sz="2000" dirty="0">
                <a:solidFill>
                  <a:srgbClr val="115076"/>
                </a:solidFill>
              </a:rPr>
              <a:t> …</a:t>
            </a:r>
          </a:p>
        </p:txBody>
      </p:sp>
      <p:sp>
        <p:nvSpPr>
          <p:cNvPr id="9" name="Oval Callout 34">
            <a:extLst>
              <a:ext uri="{FF2B5EF4-FFF2-40B4-BE49-F238E27FC236}">
                <a16:creationId xmlns:a16="http://schemas.microsoft.com/office/drawing/2014/main" id="{4E3E3865-FD82-434C-8A5F-76B9EB076BBD}"/>
              </a:ext>
            </a:extLst>
          </p:cNvPr>
          <p:cNvSpPr/>
          <p:nvPr/>
        </p:nvSpPr>
        <p:spPr>
          <a:xfrm>
            <a:off x="6096000" y="4121733"/>
            <a:ext cx="5472981" cy="2208407"/>
          </a:xfrm>
          <a:prstGeom prst="wedgeEllipseCallout">
            <a:avLst>
              <a:gd name="adj1" fmla="val 41550"/>
              <a:gd name="adj2" fmla="val -101659"/>
            </a:avLst>
          </a:prstGeom>
          <a:solidFill>
            <a:srgbClr val="FFF4E7"/>
          </a:solidFill>
          <a:ln>
            <a:solidFill>
              <a:schemeClr val="tx1">
                <a:lumMod val="50000"/>
                <a:lumOff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rgbClr val="115076"/>
                </a:solidFill>
              </a:rPr>
              <a:t>1. Was </a:t>
            </a:r>
            <a:r>
              <a:rPr lang="en-GB" sz="2000" dirty="0" err="1">
                <a:solidFill>
                  <a:srgbClr val="115076"/>
                </a:solidFill>
              </a:rPr>
              <a:t>macht</a:t>
            </a:r>
            <a:r>
              <a:rPr lang="en-GB" sz="2000" dirty="0">
                <a:solidFill>
                  <a:srgbClr val="115076"/>
                </a:solidFill>
              </a:rPr>
              <a:t> </a:t>
            </a:r>
            <a:r>
              <a:rPr lang="en-GB" sz="2000" b="1" dirty="0">
                <a:solidFill>
                  <a:srgbClr val="115076"/>
                </a:solidFill>
              </a:rPr>
              <a:t>dich</a:t>
            </a:r>
            <a:r>
              <a:rPr lang="en-GB" sz="2000" dirty="0">
                <a:solidFill>
                  <a:srgbClr val="115076"/>
                </a:solidFill>
              </a:rPr>
              <a:t> </a:t>
            </a:r>
            <a:r>
              <a:rPr lang="en-GB" sz="2000" dirty="0" err="1">
                <a:solidFill>
                  <a:srgbClr val="115076"/>
                </a:solidFill>
              </a:rPr>
              <a:t>glücklich</a:t>
            </a:r>
            <a:r>
              <a:rPr lang="en-GB" sz="2000" dirty="0">
                <a:solidFill>
                  <a:srgbClr val="115076"/>
                </a:solidFill>
              </a:rPr>
              <a:t>?</a:t>
            </a:r>
            <a:br>
              <a:rPr lang="en-GB" sz="2000" dirty="0">
                <a:solidFill>
                  <a:srgbClr val="115076"/>
                </a:solidFill>
              </a:rPr>
            </a:br>
            <a:r>
              <a:rPr lang="en-GB" sz="2000" dirty="0">
                <a:solidFill>
                  <a:srgbClr val="115076"/>
                </a:solidFill>
              </a:rPr>
              <a:t>2. Was </a:t>
            </a:r>
            <a:r>
              <a:rPr lang="en-GB" sz="2000" dirty="0" err="1">
                <a:solidFill>
                  <a:srgbClr val="115076"/>
                </a:solidFill>
              </a:rPr>
              <a:t>ist</a:t>
            </a:r>
            <a:r>
              <a:rPr lang="en-GB" sz="2000" dirty="0">
                <a:solidFill>
                  <a:srgbClr val="115076"/>
                </a:solidFill>
              </a:rPr>
              <a:t> </a:t>
            </a:r>
            <a:r>
              <a:rPr lang="en-GB" sz="2000" b="1" dirty="0" err="1">
                <a:solidFill>
                  <a:srgbClr val="115076"/>
                </a:solidFill>
              </a:rPr>
              <a:t>dir</a:t>
            </a:r>
            <a:r>
              <a:rPr lang="en-GB" sz="2000" b="1" dirty="0">
                <a:solidFill>
                  <a:srgbClr val="115076"/>
                </a:solidFill>
              </a:rPr>
              <a:t> </a:t>
            </a:r>
            <a:r>
              <a:rPr lang="en-GB" sz="2000" dirty="0" err="1">
                <a:solidFill>
                  <a:srgbClr val="115076"/>
                </a:solidFill>
              </a:rPr>
              <a:t>wichtig</a:t>
            </a:r>
            <a:r>
              <a:rPr lang="en-GB" sz="2000" dirty="0">
                <a:solidFill>
                  <a:srgbClr val="115076"/>
                </a:solidFill>
              </a:rPr>
              <a:t>?</a:t>
            </a:r>
            <a:br>
              <a:rPr lang="en-GB" sz="2000" dirty="0">
                <a:solidFill>
                  <a:srgbClr val="115076"/>
                </a:solidFill>
              </a:rPr>
            </a:br>
            <a:r>
              <a:rPr lang="en-GB" sz="2000" dirty="0">
                <a:solidFill>
                  <a:srgbClr val="115076"/>
                </a:solidFill>
              </a:rPr>
              <a:t>3. Hast </a:t>
            </a:r>
            <a:r>
              <a:rPr lang="en-GB" sz="2000" b="1" dirty="0">
                <a:solidFill>
                  <a:srgbClr val="115076"/>
                </a:solidFill>
              </a:rPr>
              <a:t>du</a:t>
            </a:r>
            <a:r>
              <a:rPr lang="en-GB" sz="2000" dirty="0">
                <a:solidFill>
                  <a:srgbClr val="115076"/>
                </a:solidFill>
              </a:rPr>
              <a:t> Angst </a:t>
            </a:r>
            <a:r>
              <a:rPr lang="en-GB" sz="2000" dirty="0" err="1">
                <a:solidFill>
                  <a:srgbClr val="115076"/>
                </a:solidFill>
              </a:rPr>
              <a:t>vor</a:t>
            </a:r>
            <a:r>
              <a:rPr lang="en-GB" sz="2000" dirty="0">
                <a:solidFill>
                  <a:srgbClr val="115076"/>
                </a:solidFill>
              </a:rPr>
              <a:t> …</a:t>
            </a:r>
          </a:p>
        </p:txBody>
      </p:sp>
      <p:sp>
        <p:nvSpPr>
          <p:cNvPr id="10" name="TextBox 9">
            <a:extLst>
              <a:ext uri="{FF2B5EF4-FFF2-40B4-BE49-F238E27FC236}">
                <a16:creationId xmlns:a16="http://schemas.microsoft.com/office/drawing/2014/main" id="{FCC6E2DE-8DEF-42A8-A402-23BB358BE149}"/>
              </a:ext>
            </a:extLst>
          </p:cNvPr>
          <p:cNvSpPr txBox="1"/>
          <p:nvPr/>
        </p:nvSpPr>
        <p:spPr>
          <a:xfrm>
            <a:off x="3419605" y="380472"/>
            <a:ext cx="6488324" cy="707886"/>
          </a:xfrm>
          <a:prstGeom prst="rect">
            <a:avLst/>
          </a:prstGeom>
          <a:noFill/>
        </p:spPr>
        <p:txBody>
          <a:bodyPr wrap="square" rtlCol="0">
            <a:spAutoFit/>
          </a:bodyPr>
          <a:lstStyle/>
          <a:p>
            <a:r>
              <a:rPr lang="en-US" sz="2000" dirty="0">
                <a:solidFill>
                  <a:srgbClr val="115076"/>
                </a:solidFill>
              </a:rPr>
              <a:t>Stelle und </a:t>
            </a:r>
            <a:r>
              <a:rPr lang="en-US" sz="2000" dirty="0" err="1">
                <a:solidFill>
                  <a:srgbClr val="115076"/>
                </a:solidFill>
              </a:rPr>
              <a:t>beantworte</a:t>
            </a:r>
            <a:r>
              <a:rPr lang="en-US" sz="2000" dirty="0">
                <a:solidFill>
                  <a:srgbClr val="115076"/>
                </a:solidFill>
              </a:rPr>
              <a:t> </a:t>
            </a:r>
            <a:r>
              <a:rPr lang="en-US" sz="2000" dirty="0" err="1">
                <a:solidFill>
                  <a:srgbClr val="115076"/>
                </a:solidFill>
              </a:rPr>
              <a:t>diese</a:t>
            </a:r>
            <a:r>
              <a:rPr lang="en-US" sz="2000" dirty="0">
                <a:solidFill>
                  <a:srgbClr val="115076"/>
                </a:solidFill>
              </a:rPr>
              <a:t> </a:t>
            </a:r>
            <a:r>
              <a:rPr lang="en-US" sz="2000" dirty="0" err="1">
                <a:solidFill>
                  <a:srgbClr val="115076"/>
                </a:solidFill>
              </a:rPr>
              <a:t>drei</a:t>
            </a:r>
            <a:r>
              <a:rPr lang="en-US" sz="2000" dirty="0">
                <a:solidFill>
                  <a:srgbClr val="115076"/>
                </a:solidFill>
              </a:rPr>
              <a:t> </a:t>
            </a:r>
            <a:r>
              <a:rPr lang="en-US" sz="2000" dirty="0" err="1">
                <a:solidFill>
                  <a:srgbClr val="115076"/>
                </a:solidFill>
              </a:rPr>
              <a:t>Fragen</a:t>
            </a:r>
            <a:r>
              <a:rPr lang="en-US" sz="2000" dirty="0">
                <a:solidFill>
                  <a:srgbClr val="115076"/>
                </a:solidFill>
              </a:rPr>
              <a:t>.</a:t>
            </a:r>
            <a:br>
              <a:rPr lang="en-US" sz="2000" dirty="0">
                <a:solidFill>
                  <a:srgbClr val="115076"/>
                </a:solidFill>
              </a:rPr>
            </a:br>
            <a:r>
              <a:rPr lang="en-US" sz="2000" dirty="0" err="1">
                <a:solidFill>
                  <a:srgbClr val="115076"/>
                </a:solidFill>
              </a:rPr>
              <a:t>Wiederhole</a:t>
            </a:r>
            <a:r>
              <a:rPr lang="en-US" sz="2000" dirty="0">
                <a:solidFill>
                  <a:srgbClr val="115076"/>
                </a:solidFill>
              </a:rPr>
              <a:t> </a:t>
            </a:r>
            <a:r>
              <a:rPr lang="en-US" sz="2000" dirty="0" err="1">
                <a:solidFill>
                  <a:srgbClr val="115076"/>
                </a:solidFill>
              </a:rPr>
              <a:t>mit</a:t>
            </a:r>
            <a:r>
              <a:rPr lang="en-US" sz="2000" dirty="0">
                <a:solidFill>
                  <a:srgbClr val="115076"/>
                </a:solidFill>
              </a:rPr>
              <a:t> </a:t>
            </a:r>
            <a:r>
              <a:rPr lang="en-US" sz="2000" dirty="0" err="1">
                <a:solidFill>
                  <a:srgbClr val="115076"/>
                </a:solidFill>
              </a:rPr>
              <a:t>zwei</a:t>
            </a:r>
            <a:r>
              <a:rPr lang="en-US" sz="2000" dirty="0">
                <a:solidFill>
                  <a:srgbClr val="115076"/>
                </a:solidFill>
              </a:rPr>
              <a:t> </a:t>
            </a:r>
            <a:r>
              <a:rPr lang="en-US" sz="2000" dirty="0" err="1">
                <a:solidFill>
                  <a:srgbClr val="115076"/>
                </a:solidFill>
              </a:rPr>
              <a:t>anderen</a:t>
            </a:r>
            <a:r>
              <a:rPr lang="en-US" sz="2000" dirty="0">
                <a:solidFill>
                  <a:srgbClr val="115076"/>
                </a:solidFill>
              </a:rPr>
              <a:t> </a:t>
            </a:r>
            <a:r>
              <a:rPr lang="en-US" sz="2000" dirty="0" err="1">
                <a:solidFill>
                  <a:srgbClr val="115076"/>
                </a:solidFill>
              </a:rPr>
              <a:t>Personen</a:t>
            </a:r>
            <a:r>
              <a:rPr lang="en-US" sz="2000" dirty="0">
                <a:solidFill>
                  <a:srgbClr val="115076"/>
                </a:solidFill>
              </a:rPr>
              <a:t>.</a:t>
            </a:r>
          </a:p>
        </p:txBody>
      </p:sp>
      <p:sp>
        <p:nvSpPr>
          <p:cNvPr id="12" name="TextBox 11">
            <a:extLst>
              <a:ext uri="{FF2B5EF4-FFF2-40B4-BE49-F238E27FC236}">
                <a16:creationId xmlns:a16="http://schemas.microsoft.com/office/drawing/2014/main" id="{DA7E0079-B11E-4B5B-B3ED-382E472BE039}"/>
              </a:ext>
            </a:extLst>
          </p:cNvPr>
          <p:cNvSpPr txBox="1"/>
          <p:nvPr/>
        </p:nvSpPr>
        <p:spPr>
          <a:xfrm>
            <a:off x="10181414" y="2546431"/>
            <a:ext cx="1513280" cy="400110"/>
          </a:xfrm>
          <a:prstGeom prst="rect">
            <a:avLst/>
          </a:prstGeom>
          <a:noFill/>
        </p:spPr>
        <p:txBody>
          <a:bodyPr wrap="square" rtlCol="0">
            <a:spAutoFit/>
          </a:bodyPr>
          <a:lstStyle/>
          <a:p>
            <a:r>
              <a:rPr lang="en-US" sz="2000" b="1" dirty="0">
                <a:solidFill>
                  <a:srgbClr val="115076"/>
                </a:solidFill>
              </a:rPr>
              <a:t>Person B:</a:t>
            </a:r>
          </a:p>
        </p:txBody>
      </p:sp>
      <p:sp>
        <p:nvSpPr>
          <p:cNvPr id="13" name="TextBox 12">
            <a:extLst>
              <a:ext uri="{FF2B5EF4-FFF2-40B4-BE49-F238E27FC236}">
                <a16:creationId xmlns:a16="http://schemas.microsoft.com/office/drawing/2014/main" id="{D1B363B6-2F5E-498E-829A-03E89D530CE7}"/>
              </a:ext>
            </a:extLst>
          </p:cNvPr>
          <p:cNvSpPr txBox="1"/>
          <p:nvPr/>
        </p:nvSpPr>
        <p:spPr>
          <a:xfrm>
            <a:off x="196522" y="1291533"/>
            <a:ext cx="1513280" cy="400110"/>
          </a:xfrm>
          <a:prstGeom prst="rect">
            <a:avLst/>
          </a:prstGeom>
          <a:noFill/>
        </p:spPr>
        <p:txBody>
          <a:bodyPr wrap="square" rtlCol="0">
            <a:spAutoFit/>
          </a:bodyPr>
          <a:lstStyle/>
          <a:p>
            <a:r>
              <a:rPr lang="en-US" sz="2000" b="1" dirty="0">
                <a:solidFill>
                  <a:srgbClr val="115076"/>
                </a:solidFill>
              </a:rPr>
              <a:t>Person A:</a:t>
            </a:r>
          </a:p>
        </p:txBody>
      </p:sp>
      <p:sp>
        <p:nvSpPr>
          <p:cNvPr id="15" name="Oval Callout 34">
            <a:extLst>
              <a:ext uri="{FF2B5EF4-FFF2-40B4-BE49-F238E27FC236}">
                <a16:creationId xmlns:a16="http://schemas.microsoft.com/office/drawing/2014/main" id="{CEB36587-4BBE-4AA6-8AB2-F2278385FD9E}"/>
              </a:ext>
            </a:extLst>
          </p:cNvPr>
          <p:cNvSpPr/>
          <p:nvPr/>
        </p:nvSpPr>
        <p:spPr>
          <a:xfrm>
            <a:off x="44542" y="3677657"/>
            <a:ext cx="5916579" cy="2509796"/>
          </a:xfrm>
          <a:prstGeom prst="wedgeEllipseCallout">
            <a:avLst>
              <a:gd name="adj1" fmla="val 134801"/>
              <a:gd name="adj2" fmla="val -78516"/>
            </a:avLst>
          </a:prstGeom>
          <a:solidFill>
            <a:srgbClr val="E3EAFD"/>
          </a:solidFill>
          <a:ln>
            <a:solidFill>
              <a:schemeClr val="tx1">
                <a:lumMod val="50000"/>
                <a:lumOff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rgbClr val="115076"/>
                </a:solidFill>
              </a:rPr>
              <a:t>1.</a:t>
            </a:r>
            <a:r>
              <a:rPr lang="en-GB" sz="2000" i="1" dirty="0">
                <a:solidFill>
                  <a:srgbClr val="115076"/>
                </a:solidFill>
              </a:rPr>
              <a:t> </a:t>
            </a:r>
            <a:r>
              <a:rPr lang="en-GB" sz="2000" i="1" dirty="0" err="1">
                <a:solidFill>
                  <a:srgbClr val="115076"/>
                </a:solidFill>
              </a:rPr>
              <a:t>Singen</a:t>
            </a:r>
            <a:r>
              <a:rPr lang="en-GB" sz="2000" i="1" dirty="0">
                <a:solidFill>
                  <a:srgbClr val="115076"/>
                </a:solidFill>
              </a:rPr>
              <a:t> </a:t>
            </a:r>
            <a:r>
              <a:rPr lang="en-GB" sz="2000" dirty="0" err="1">
                <a:solidFill>
                  <a:srgbClr val="115076"/>
                </a:solidFill>
              </a:rPr>
              <a:t>macht</a:t>
            </a:r>
            <a:r>
              <a:rPr lang="en-GB" sz="2000" dirty="0">
                <a:solidFill>
                  <a:srgbClr val="115076"/>
                </a:solidFill>
              </a:rPr>
              <a:t> </a:t>
            </a:r>
            <a:r>
              <a:rPr lang="en-GB" sz="2000" b="1" dirty="0" err="1">
                <a:solidFill>
                  <a:srgbClr val="115076"/>
                </a:solidFill>
              </a:rPr>
              <a:t>mich</a:t>
            </a:r>
            <a:r>
              <a:rPr lang="en-GB" sz="2000" dirty="0">
                <a:solidFill>
                  <a:srgbClr val="115076"/>
                </a:solidFill>
              </a:rPr>
              <a:t> </a:t>
            </a:r>
            <a:r>
              <a:rPr lang="en-GB" sz="2000" dirty="0" err="1">
                <a:solidFill>
                  <a:srgbClr val="115076"/>
                </a:solidFill>
              </a:rPr>
              <a:t>glücklich</a:t>
            </a:r>
            <a:r>
              <a:rPr lang="en-GB" sz="2000" dirty="0">
                <a:solidFill>
                  <a:srgbClr val="115076"/>
                </a:solidFill>
              </a:rPr>
              <a:t>.</a:t>
            </a:r>
            <a:br>
              <a:rPr lang="en-GB" sz="2000" dirty="0">
                <a:solidFill>
                  <a:srgbClr val="115076"/>
                </a:solidFill>
              </a:rPr>
            </a:br>
            <a:r>
              <a:rPr lang="en-GB" sz="2000" dirty="0">
                <a:solidFill>
                  <a:srgbClr val="115076"/>
                </a:solidFill>
              </a:rPr>
              <a:t>2. </a:t>
            </a:r>
            <a:r>
              <a:rPr lang="en-GB" sz="2000" i="1" dirty="0">
                <a:solidFill>
                  <a:srgbClr val="115076"/>
                </a:solidFill>
              </a:rPr>
              <a:t>Sport </a:t>
            </a:r>
            <a:r>
              <a:rPr lang="en-GB" sz="2000" dirty="0" err="1">
                <a:solidFill>
                  <a:srgbClr val="115076"/>
                </a:solidFill>
              </a:rPr>
              <a:t>ist</a:t>
            </a:r>
            <a:r>
              <a:rPr lang="en-GB" sz="2000" dirty="0">
                <a:solidFill>
                  <a:srgbClr val="115076"/>
                </a:solidFill>
              </a:rPr>
              <a:t> </a:t>
            </a:r>
            <a:r>
              <a:rPr lang="en-GB" sz="2000" b="1" dirty="0" err="1">
                <a:solidFill>
                  <a:srgbClr val="115076"/>
                </a:solidFill>
              </a:rPr>
              <a:t>mir</a:t>
            </a:r>
            <a:r>
              <a:rPr lang="en-GB" sz="2000" b="1" dirty="0">
                <a:solidFill>
                  <a:srgbClr val="115076"/>
                </a:solidFill>
              </a:rPr>
              <a:t> </a:t>
            </a:r>
            <a:r>
              <a:rPr lang="en-GB" sz="2000" dirty="0" err="1">
                <a:solidFill>
                  <a:srgbClr val="115076"/>
                </a:solidFill>
              </a:rPr>
              <a:t>wichtig</a:t>
            </a:r>
            <a:r>
              <a:rPr lang="en-GB" sz="2000" dirty="0">
                <a:solidFill>
                  <a:srgbClr val="115076"/>
                </a:solidFill>
              </a:rPr>
              <a:t>.</a:t>
            </a:r>
            <a:br>
              <a:rPr lang="en-GB" sz="2000" dirty="0">
                <a:solidFill>
                  <a:srgbClr val="115076"/>
                </a:solidFill>
              </a:rPr>
            </a:br>
            <a:r>
              <a:rPr lang="en-GB" sz="2000" dirty="0">
                <a:solidFill>
                  <a:srgbClr val="115076"/>
                </a:solidFill>
              </a:rPr>
              <a:t>3. Ich </a:t>
            </a:r>
            <a:r>
              <a:rPr lang="en-GB" sz="2000" dirty="0" err="1">
                <a:solidFill>
                  <a:srgbClr val="115076"/>
                </a:solidFill>
              </a:rPr>
              <a:t>habe</a:t>
            </a:r>
            <a:r>
              <a:rPr lang="en-GB" sz="2000" dirty="0">
                <a:solidFill>
                  <a:srgbClr val="115076"/>
                </a:solidFill>
              </a:rPr>
              <a:t> Angst </a:t>
            </a:r>
            <a:r>
              <a:rPr lang="en-GB" sz="2000" dirty="0" err="1">
                <a:solidFill>
                  <a:srgbClr val="115076"/>
                </a:solidFill>
              </a:rPr>
              <a:t>vor</a:t>
            </a:r>
            <a:r>
              <a:rPr lang="en-GB" sz="2000" dirty="0">
                <a:solidFill>
                  <a:srgbClr val="115076"/>
                </a:solidFill>
              </a:rPr>
              <a:t>… </a:t>
            </a:r>
            <a:r>
              <a:rPr lang="en-GB" sz="2000" i="1" dirty="0">
                <a:solidFill>
                  <a:srgbClr val="115076"/>
                </a:solidFill>
              </a:rPr>
              <a:t>Clowns</a:t>
            </a:r>
            <a:r>
              <a:rPr lang="en-GB" sz="2000" dirty="0">
                <a:solidFill>
                  <a:srgbClr val="115076"/>
                </a:solidFill>
              </a:rPr>
              <a:t>.</a:t>
            </a:r>
          </a:p>
        </p:txBody>
      </p:sp>
      <p:pic>
        <p:nvPicPr>
          <p:cNvPr id="4098" name="Picture 2" descr="Bird, Tweeting, Singing, Melody, Song, Animal, Spring">
            <a:extLst>
              <a:ext uri="{FF2B5EF4-FFF2-40B4-BE49-F238E27FC236}">
                <a16:creationId xmlns:a16="http://schemas.microsoft.com/office/drawing/2014/main" id="{91431EA6-F8E8-4984-92EF-AE737C7A26B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9354" y="1842220"/>
            <a:ext cx="1645261" cy="1808531"/>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Cycling, Girl, Landscape, Spring, Woman, Sports">
            <a:extLst>
              <a:ext uri="{FF2B5EF4-FFF2-40B4-BE49-F238E27FC236}">
                <a16:creationId xmlns:a16="http://schemas.microsoft.com/office/drawing/2014/main" id="{7DCAA893-FEFC-4E2C-A422-F6F4BC38944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994703" y="1444530"/>
            <a:ext cx="1765850" cy="112205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Logo&#10;&#10;Description automatically generated">
            <a:extLst>
              <a:ext uri="{FF2B5EF4-FFF2-40B4-BE49-F238E27FC236}">
                <a16:creationId xmlns:a16="http://schemas.microsoft.com/office/drawing/2014/main" id="{E0E5DB98-DC73-4BB1-852B-8C2CE466B73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11488" y="4989882"/>
            <a:ext cx="518926" cy="576585"/>
          </a:xfrm>
          <a:prstGeom prst="rect">
            <a:avLst/>
          </a:prstGeom>
        </p:spPr>
      </p:pic>
      <p:sp>
        <p:nvSpPr>
          <p:cNvPr id="2" name="Rectangle: Rounded Corners 1">
            <a:extLst>
              <a:ext uri="{FF2B5EF4-FFF2-40B4-BE49-F238E27FC236}">
                <a16:creationId xmlns:a16="http://schemas.microsoft.com/office/drawing/2014/main" id="{41D9A5B4-C59E-4FA8-B2A9-3CCF34DB54FF}"/>
              </a:ext>
            </a:extLst>
          </p:cNvPr>
          <p:cNvSpPr/>
          <p:nvPr/>
        </p:nvSpPr>
        <p:spPr>
          <a:xfrm>
            <a:off x="4392897" y="1952879"/>
            <a:ext cx="3364411" cy="310671"/>
          </a:xfrm>
          <a:prstGeom prst="roundRect">
            <a:avLst/>
          </a:prstGeom>
          <a:solidFill>
            <a:srgbClr val="FFF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rgbClr val="115076"/>
                </a:solidFill>
              </a:rPr>
              <a:t>What makes you happy?</a:t>
            </a:r>
          </a:p>
        </p:txBody>
      </p:sp>
      <p:sp>
        <p:nvSpPr>
          <p:cNvPr id="18" name="Rectangle: Rounded Corners 17">
            <a:extLst>
              <a:ext uri="{FF2B5EF4-FFF2-40B4-BE49-F238E27FC236}">
                <a16:creationId xmlns:a16="http://schemas.microsoft.com/office/drawing/2014/main" id="{D99F22C5-528E-404F-B3DD-9EB4881DD3DD}"/>
              </a:ext>
            </a:extLst>
          </p:cNvPr>
          <p:cNvSpPr/>
          <p:nvPr/>
        </p:nvSpPr>
        <p:spPr>
          <a:xfrm>
            <a:off x="4392897" y="2247331"/>
            <a:ext cx="3929300" cy="310671"/>
          </a:xfrm>
          <a:prstGeom prst="roundRect">
            <a:avLst/>
          </a:prstGeom>
          <a:solidFill>
            <a:srgbClr val="FFF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rgbClr val="115076"/>
                </a:solidFill>
              </a:rPr>
              <a:t>What is important to you?</a:t>
            </a:r>
          </a:p>
        </p:txBody>
      </p:sp>
      <p:sp>
        <p:nvSpPr>
          <p:cNvPr id="19" name="Rectangle: Rounded Corners 18">
            <a:extLst>
              <a:ext uri="{FF2B5EF4-FFF2-40B4-BE49-F238E27FC236}">
                <a16:creationId xmlns:a16="http://schemas.microsoft.com/office/drawing/2014/main" id="{EB073D29-F82C-4B25-8634-8C7B7D24C32F}"/>
              </a:ext>
            </a:extLst>
          </p:cNvPr>
          <p:cNvSpPr/>
          <p:nvPr/>
        </p:nvSpPr>
        <p:spPr>
          <a:xfrm>
            <a:off x="4392896" y="2541783"/>
            <a:ext cx="3364411" cy="310671"/>
          </a:xfrm>
          <a:prstGeom prst="roundRect">
            <a:avLst/>
          </a:prstGeom>
          <a:solidFill>
            <a:srgbClr val="FFF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rgbClr val="115076"/>
                </a:solidFill>
              </a:rPr>
              <a:t>Are you scared of…?</a:t>
            </a:r>
          </a:p>
        </p:txBody>
      </p:sp>
      <p:sp>
        <p:nvSpPr>
          <p:cNvPr id="20" name="Rectangle: Rounded Corners 19">
            <a:extLst>
              <a:ext uri="{FF2B5EF4-FFF2-40B4-BE49-F238E27FC236}">
                <a16:creationId xmlns:a16="http://schemas.microsoft.com/office/drawing/2014/main" id="{2A03B23F-3867-428B-8F47-B134E106E368}"/>
              </a:ext>
            </a:extLst>
          </p:cNvPr>
          <p:cNvSpPr/>
          <p:nvPr/>
        </p:nvSpPr>
        <p:spPr>
          <a:xfrm>
            <a:off x="7212389" y="4763386"/>
            <a:ext cx="3364411" cy="310671"/>
          </a:xfrm>
          <a:prstGeom prst="roundRect">
            <a:avLst/>
          </a:prstGeom>
          <a:solidFill>
            <a:srgbClr val="FFF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rgbClr val="115076"/>
                </a:solidFill>
              </a:rPr>
              <a:t>What makes you happy?</a:t>
            </a:r>
          </a:p>
        </p:txBody>
      </p:sp>
      <p:sp>
        <p:nvSpPr>
          <p:cNvPr id="21" name="Rectangle: Rounded Corners 20">
            <a:extLst>
              <a:ext uri="{FF2B5EF4-FFF2-40B4-BE49-F238E27FC236}">
                <a16:creationId xmlns:a16="http://schemas.microsoft.com/office/drawing/2014/main" id="{6DA805EF-A642-488A-BB6D-4AECC0CE0BF9}"/>
              </a:ext>
            </a:extLst>
          </p:cNvPr>
          <p:cNvSpPr/>
          <p:nvPr/>
        </p:nvSpPr>
        <p:spPr>
          <a:xfrm>
            <a:off x="7212389" y="5080988"/>
            <a:ext cx="3929300" cy="310671"/>
          </a:xfrm>
          <a:prstGeom prst="roundRect">
            <a:avLst/>
          </a:prstGeom>
          <a:solidFill>
            <a:srgbClr val="FFF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rgbClr val="115076"/>
                </a:solidFill>
              </a:rPr>
              <a:t>What is important to you?</a:t>
            </a:r>
          </a:p>
        </p:txBody>
      </p:sp>
      <p:sp>
        <p:nvSpPr>
          <p:cNvPr id="22" name="Rectangle: Rounded Corners 21">
            <a:extLst>
              <a:ext uri="{FF2B5EF4-FFF2-40B4-BE49-F238E27FC236}">
                <a16:creationId xmlns:a16="http://schemas.microsoft.com/office/drawing/2014/main" id="{17D58602-36F2-4B71-B4DF-0C75020F5DC4}"/>
              </a:ext>
            </a:extLst>
          </p:cNvPr>
          <p:cNvSpPr/>
          <p:nvPr/>
        </p:nvSpPr>
        <p:spPr>
          <a:xfrm>
            <a:off x="7212388" y="5375440"/>
            <a:ext cx="3364411" cy="310671"/>
          </a:xfrm>
          <a:prstGeom prst="roundRect">
            <a:avLst/>
          </a:prstGeom>
          <a:solidFill>
            <a:srgbClr val="FFF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rgbClr val="115076"/>
                </a:solidFill>
              </a:rPr>
              <a:t>Are you scared of…?</a:t>
            </a:r>
          </a:p>
        </p:txBody>
      </p:sp>
    </p:spTree>
    <p:extLst>
      <p:ext uri="{BB962C8B-B14F-4D97-AF65-F5344CB8AC3E}">
        <p14:creationId xmlns:p14="http://schemas.microsoft.com/office/powerpoint/2010/main" val="1509981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par>
                                <p:cTn id="19" presetID="1" presetClass="entr" presetSubtype="0" fill="hold" grpId="1"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grpId="1"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1"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par>
                                <p:cTn id="39" presetID="1" presetClass="entr" presetSubtype="0" fill="hold" grpId="1" nodeType="withEffect">
                                  <p:stCondLst>
                                    <p:cond delay="0"/>
                                  </p:stCondLst>
                                  <p:childTnLst>
                                    <p:set>
                                      <p:cBhvr>
                                        <p:cTn id="40" dur="1" fill="hold">
                                          <p:stCondLst>
                                            <p:cond delay="0"/>
                                          </p:stCondLst>
                                        </p:cTn>
                                        <p:tgtEl>
                                          <p:spTgt spid="21"/>
                                        </p:tgtEl>
                                        <p:attrNameLst>
                                          <p:attrName>style.visibility</p:attrName>
                                        </p:attrNameLst>
                                      </p:cBhvr>
                                      <p:to>
                                        <p:strVal val="visible"/>
                                      </p:to>
                                    </p:set>
                                  </p:childTnLst>
                                </p:cTn>
                              </p:par>
                              <p:par>
                                <p:cTn id="41" presetID="1" presetClass="entr" presetSubtype="0" fill="hold" grpId="1" nodeType="with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7477" y="296760"/>
            <a:ext cx="10515600" cy="1325563"/>
          </a:xfrm>
        </p:spPr>
        <p:txBody>
          <a:bodyPr>
            <a:noAutofit/>
          </a:bodyPr>
          <a:lstStyle/>
          <a:p>
            <a:pPr algn="ctr"/>
            <a:r>
              <a:rPr lang="en-GB" sz="6000" b="1" dirty="0" err="1"/>
              <a:t>Viel</a:t>
            </a:r>
            <a:r>
              <a:rPr lang="en-GB" sz="6000" b="1" dirty="0"/>
              <a:t> </a:t>
            </a:r>
            <a:r>
              <a:rPr lang="en-GB" sz="6000" b="1" dirty="0" err="1"/>
              <a:t>Spaß</a:t>
            </a:r>
            <a:r>
              <a:rPr lang="en-GB" sz="6000" b="1" dirty="0"/>
              <a:t> in den </a:t>
            </a:r>
            <a:r>
              <a:rPr lang="en-GB" sz="6000" b="1" dirty="0" err="1"/>
              <a:t>Sommerferien</a:t>
            </a:r>
            <a:r>
              <a:rPr lang="en-GB" sz="6000" b="1" dirty="0"/>
              <a:t>!</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43480" y="1995047"/>
            <a:ext cx="6271629" cy="4181086"/>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58718" y="4436806"/>
            <a:ext cx="1739327" cy="1739327"/>
          </a:xfrm>
          <a:prstGeom prst="rect">
            <a:avLst/>
          </a:prstGeom>
        </p:spPr>
      </p:pic>
      <p:sp>
        <p:nvSpPr>
          <p:cNvPr id="7" name="Rounded Rectangular Callout 6"/>
          <p:cNvSpPr/>
          <p:nvPr/>
        </p:nvSpPr>
        <p:spPr>
          <a:xfrm>
            <a:off x="7366384" y="4692949"/>
            <a:ext cx="2020529" cy="849952"/>
          </a:xfrm>
          <a:prstGeom prst="wedgeRoundRectCallout">
            <a:avLst/>
          </a:prstGeom>
          <a:solidFill>
            <a:schemeClr val="accent5">
              <a:lumMod val="50000"/>
            </a:schemeClr>
          </a:solidFill>
          <a:ln w="38100">
            <a:solidFill>
              <a:srgbClr val="E287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prstClr val="white"/>
                </a:solidFill>
                <a:effectLst/>
                <a:uLnTx/>
                <a:uFillTx/>
                <a:latin typeface="Century Gothic" panose="020F0302020204030204"/>
                <a:ea typeface="+mn-ea"/>
                <a:cs typeface="+mn-cs"/>
              </a:rPr>
              <a:t>Tschüs</a:t>
            </a: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pic>
        <p:nvPicPr>
          <p:cNvPr id="5" name="Picture 4">
            <a:extLst>
              <a:ext uri="{FF2B5EF4-FFF2-40B4-BE49-F238E27FC236}">
                <a16:creationId xmlns:a16="http://schemas.microsoft.com/office/drawing/2014/main" id="{D0E49242-0F73-40BD-B612-42A80FC9B72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43421" y="1805196"/>
            <a:ext cx="3288892" cy="2192595"/>
          </a:xfrm>
          <a:prstGeom prst="rect">
            <a:avLst/>
          </a:prstGeom>
        </p:spPr>
      </p:pic>
      <p:pic>
        <p:nvPicPr>
          <p:cNvPr id="9" name="Picture 8">
            <a:extLst>
              <a:ext uri="{FF2B5EF4-FFF2-40B4-BE49-F238E27FC236}">
                <a16:creationId xmlns:a16="http://schemas.microsoft.com/office/drawing/2014/main" id="{4BE37C77-10FE-4AF7-9E3E-257B6129110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5337" y="3413924"/>
            <a:ext cx="3711313" cy="2456812"/>
          </a:xfrm>
          <a:prstGeom prst="rect">
            <a:avLst/>
          </a:prstGeom>
        </p:spPr>
      </p:pic>
    </p:spTree>
    <p:extLst>
      <p:ext uri="{BB962C8B-B14F-4D97-AF65-F5344CB8AC3E}">
        <p14:creationId xmlns:p14="http://schemas.microsoft.com/office/powerpoint/2010/main" val="19842979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7578247" cy="869950"/>
          </a:xfrm>
          <a:prstGeom prst="rect">
            <a:avLst/>
          </a:prstGeom>
        </p:spPr>
      </p:pic>
      <p:sp>
        <p:nvSpPr>
          <p:cNvPr id="4" name="Title 3"/>
          <p:cNvSpPr>
            <a:spLocks noGrp="1"/>
          </p:cNvSpPr>
          <p:nvPr>
            <p:ph type="title"/>
          </p:nvPr>
        </p:nvSpPr>
        <p:spPr>
          <a:xfrm>
            <a:off x="0" y="294041"/>
            <a:ext cx="7277622" cy="707849"/>
          </a:xfrm>
        </p:spPr>
        <p:txBody>
          <a:bodyPr>
            <a:normAutofit fontScale="90000"/>
          </a:bodyPr>
          <a:lstStyle/>
          <a:p>
            <a:r>
              <a:rPr lang="en-GB" sz="3600" b="1" dirty="0">
                <a:solidFill>
                  <a:schemeClr val="bg1"/>
                </a:solidFill>
              </a:rPr>
              <a:t>10 Tipps </a:t>
            </a:r>
            <a:r>
              <a:rPr lang="en-GB" sz="3600" b="1" dirty="0" err="1">
                <a:solidFill>
                  <a:schemeClr val="bg1"/>
                </a:solidFill>
              </a:rPr>
              <a:t>für</a:t>
            </a:r>
            <a:r>
              <a:rPr lang="en-GB" sz="3600" b="1" dirty="0">
                <a:solidFill>
                  <a:schemeClr val="bg1"/>
                </a:solidFill>
              </a:rPr>
              <a:t> </a:t>
            </a:r>
            <a:r>
              <a:rPr lang="en-GB" sz="3600" b="1" dirty="0" err="1">
                <a:solidFill>
                  <a:schemeClr val="bg1"/>
                </a:solidFill>
              </a:rPr>
              <a:t>ein</a:t>
            </a:r>
            <a:r>
              <a:rPr lang="en-GB" sz="3600" b="1" dirty="0">
                <a:solidFill>
                  <a:schemeClr val="bg1"/>
                </a:solidFill>
              </a:rPr>
              <a:t> </a:t>
            </a:r>
            <a:r>
              <a:rPr lang="en-GB" sz="3600" b="1" dirty="0" err="1">
                <a:solidFill>
                  <a:schemeClr val="bg1"/>
                </a:solidFill>
              </a:rPr>
              <a:t>glückliches</a:t>
            </a:r>
            <a:r>
              <a:rPr lang="en-GB" sz="3600" b="1" dirty="0">
                <a:solidFill>
                  <a:schemeClr val="bg1"/>
                </a:solidFill>
              </a:rPr>
              <a:t> Leben</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7B2326E1-A87B-2D46-8B7D-5F8E8817AFDA}"/>
              </a:ext>
            </a:extLst>
          </p:cNvPr>
          <p:cNvSpPr txBox="1"/>
          <p:nvPr/>
        </p:nvSpPr>
        <p:spPr>
          <a:xfrm>
            <a:off x="94406" y="1214716"/>
            <a:ext cx="1079737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Lies den Text.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Was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macht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glücklich</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und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warum</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Schreib</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Liste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7" name="TextBox 6">
            <a:extLst>
              <a:ext uri="{FF2B5EF4-FFF2-40B4-BE49-F238E27FC236}">
                <a16:creationId xmlns:a16="http://schemas.microsoft.com/office/drawing/2014/main" id="{50430845-8398-4FDE-8470-A48B41C83214}"/>
              </a:ext>
            </a:extLst>
          </p:cNvPr>
          <p:cNvSpPr txBox="1"/>
          <p:nvPr/>
        </p:nvSpPr>
        <p:spPr>
          <a:xfrm>
            <a:off x="94406" y="1734377"/>
            <a:ext cx="5799551" cy="4401205"/>
          </a:xfrm>
          <a:prstGeom prst="rect">
            <a:avLst/>
          </a:prstGeom>
          <a:solidFill>
            <a:schemeClr val="accent1">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Geben</a:t>
            </a:r>
            <a:b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Es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gibt</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uns</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ganz</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warmes</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Gefühl</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Dinge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für</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andere</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Leute</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tun.</a:t>
            </a:r>
            <a:b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Kontakt</a:t>
            </a:r>
            <a:b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Es tut gut,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mehr</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Zeit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mit</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den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richtigen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Menschen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verbringen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b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3. Sport</a:t>
            </a:r>
            <a:b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Welche</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Sportart</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gefällt</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dir</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Im</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gesunden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Körper</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lebt</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gesunder</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Geist*.</a:t>
            </a:r>
            <a:b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4.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Im</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hier</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und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jetzt</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sein</a:t>
            </a:r>
            <a:b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vielleicht</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durch</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Meditationsmusik</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Es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gibt</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viele</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gute</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Apps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dafür</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b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5.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Lernen</a:t>
            </a:r>
            <a:b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Aktiv</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denken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macht</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glücklich</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8" name="TextBox 7">
            <a:extLst>
              <a:ext uri="{FF2B5EF4-FFF2-40B4-BE49-F238E27FC236}">
                <a16:creationId xmlns:a16="http://schemas.microsoft.com/office/drawing/2014/main" id="{3ABB8E8A-1B96-4BCA-A06E-D0B623EA67C0}"/>
              </a:ext>
            </a:extLst>
          </p:cNvPr>
          <p:cNvSpPr txBox="1"/>
          <p:nvPr/>
        </p:nvSpPr>
        <p:spPr>
          <a:xfrm>
            <a:off x="6086280" y="1709467"/>
            <a:ext cx="5799551" cy="4401205"/>
          </a:xfrm>
          <a:prstGeom prst="rect">
            <a:avLst/>
          </a:prstGeom>
          <a:solidFill>
            <a:schemeClr val="accent1">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6.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Ziele</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setzen</a:t>
            </a:r>
            <a:b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Es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positiv</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Ziele</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für</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heute</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nächste</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Woche</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nächsten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Monat und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nächstes</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Jahr</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setzen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b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7.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Akzeptanz</a:t>
            </a:r>
            <a:b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Einige</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Dinge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soll</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man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einfach</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annehmen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b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8.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Gefühle</a:t>
            </a:r>
            <a:b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Immer</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positiv</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bleiben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Man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kann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immer</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lachen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und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etwas</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Nettes</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sagen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b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9.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Lieben</a:t>
            </a:r>
            <a:b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Du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sollst</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dich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selbst</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lieben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so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wie</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du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bist</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b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10.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Helfen</a:t>
            </a:r>
            <a:b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Es tut gut,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anderen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Personen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helfen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besonders</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wenn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man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im</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Team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zusammen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arbeitet</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9" name="Speech Bubble: Rectangle with Corners Rounded 8">
            <a:extLst>
              <a:ext uri="{FF2B5EF4-FFF2-40B4-BE49-F238E27FC236}">
                <a16:creationId xmlns:a16="http://schemas.microsoft.com/office/drawing/2014/main" id="{FDF6DBDF-4804-4287-951C-EE29DF3251C0}"/>
              </a:ext>
            </a:extLst>
          </p:cNvPr>
          <p:cNvSpPr/>
          <p:nvPr/>
        </p:nvSpPr>
        <p:spPr>
          <a:xfrm>
            <a:off x="3609213" y="5155140"/>
            <a:ext cx="2284744" cy="634195"/>
          </a:xfrm>
          <a:prstGeom prst="wedgeRoundRectCallout">
            <a:avLst>
              <a:gd name="adj1" fmla="val -49402"/>
              <a:gd name="adj2" fmla="val 37498"/>
              <a:gd name="adj3" fmla="val 16667"/>
            </a:avLst>
          </a:prstGeom>
          <a:solidFill>
            <a:srgbClr val="115076"/>
          </a:solidFill>
          <a:ln>
            <a:solidFill>
              <a:srgbClr val="DAA52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der Geist – mind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dafür</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 for it</a:t>
            </a:r>
            <a:endPar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0" name="Speech Bubble: Rectangle with Corners Rounded 9">
            <a:extLst>
              <a:ext uri="{FF2B5EF4-FFF2-40B4-BE49-F238E27FC236}">
                <a16:creationId xmlns:a16="http://schemas.microsoft.com/office/drawing/2014/main" id="{3465AD79-7F9D-487D-88B1-5EBD0E100776}"/>
              </a:ext>
            </a:extLst>
          </p:cNvPr>
          <p:cNvSpPr/>
          <p:nvPr/>
        </p:nvSpPr>
        <p:spPr>
          <a:xfrm>
            <a:off x="8165997" y="424134"/>
            <a:ext cx="2255052" cy="739857"/>
          </a:xfrm>
          <a:prstGeom prst="wedgeRoundRectCallout">
            <a:avLst>
              <a:gd name="adj1" fmla="val -49402"/>
              <a:gd name="adj2" fmla="val 37498"/>
              <a:gd name="adj3" fmla="val 16667"/>
            </a:avLst>
          </a:prstGeom>
          <a:solidFill>
            <a:srgbClr val="115076"/>
          </a:solidFill>
          <a:ln>
            <a:solidFill>
              <a:srgbClr val="DAA52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etwas</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Nettes</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 something nice</a:t>
            </a:r>
            <a:endPar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134439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2619632"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872869" y="247046"/>
            <a:ext cx="2084457"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7" name="TextBox 16">
            <a:extLst>
              <a:ext uri="{FF2B5EF4-FFF2-40B4-BE49-F238E27FC236}">
                <a16:creationId xmlns:a16="http://schemas.microsoft.com/office/drawing/2014/main" id="{C13ED6EF-5B20-1940-AFD2-EAA625B3F063}"/>
              </a:ext>
            </a:extLst>
          </p:cNvPr>
          <p:cNvSpPr txBox="1"/>
          <p:nvPr/>
        </p:nvSpPr>
        <p:spPr>
          <a:xfrm>
            <a:off x="2697778" y="378122"/>
            <a:ext cx="556389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Lies den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Witz</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laut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vor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b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Wie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heißt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das auf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Englisch</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6" name="Rectangle 2" descr="rectangle that moves down the slide to show the 60 second timer">
            <a:extLst>
              <a:ext uri="{FF2B5EF4-FFF2-40B4-BE49-F238E27FC236}">
                <a16:creationId xmlns:a16="http://schemas.microsoft.com/office/drawing/2014/main" id="{1602C629-4653-48D5-AF83-0CE1B5EFFE99}"/>
              </a:ext>
            </a:extLst>
          </p:cNvPr>
          <p:cNvSpPr>
            <a:spLocks noChangeArrowheads="1"/>
          </p:cNvSpPr>
          <p:nvPr/>
        </p:nvSpPr>
        <p:spPr bwMode="auto">
          <a:xfrm>
            <a:off x="10111959" y="1332886"/>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7" name="Rectangle 3" descr="rectangle for timer">
            <a:extLst>
              <a:ext uri="{FF2B5EF4-FFF2-40B4-BE49-F238E27FC236}">
                <a16:creationId xmlns:a16="http://schemas.microsoft.com/office/drawing/2014/main" id="{B3DA2B9B-9F69-45DD-87FC-96861967F202}"/>
              </a:ext>
            </a:extLst>
          </p:cNvPr>
          <p:cNvSpPr>
            <a:spLocks noChangeArrowheads="1"/>
          </p:cNvSpPr>
          <p:nvPr/>
        </p:nvSpPr>
        <p:spPr bwMode="auto">
          <a:xfrm>
            <a:off x="10109593" y="1332884"/>
            <a:ext cx="503528" cy="4156259"/>
          </a:xfrm>
          <a:prstGeom prst="rect">
            <a:avLst/>
          </a:prstGeom>
          <a:solidFill>
            <a:schemeClr val="accent4">
              <a:lumMod val="60000"/>
              <a:lumOff val="40000"/>
            </a:schemeClr>
          </a:solidFill>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9" name="Line 7" descr="top line for timer, 60 seconds">
            <a:extLst>
              <a:ext uri="{FF2B5EF4-FFF2-40B4-BE49-F238E27FC236}">
                <a16:creationId xmlns:a16="http://schemas.microsoft.com/office/drawing/2014/main" id="{EDB7D1D6-8C8C-4B35-926B-3A176777F68E}"/>
              </a:ext>
            </a:extLst>
          </p:cNvPr>
          <p:cNvSpPr>
            <a:spLocks noChangeShapeType="1"/>
          </p:cNvSpPr>
          <p:nvPr/>
        </p:nvSpPr>
        <p:spPr bwMode="auto">
          <a:xfrm>
            <a:off x="10820020" y="1321458"/>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2" name="Text Box 12">
            <a:extLst>
              <a:ext uri="{FF2B5EF4-FFF2-40B4-BE49-F238E27FC236}">
                <a16:creationId xmlns:a16="http://schemas.microsoft.com/office/drawing/2014/main" id="{C665AA53-3F6F-4509-95FE-603BC10F332A}"/>
              </a:ext>
            </a:extLst>
          </p:cNvPr>
          <p:cNvSpPr txBox="1">
            <a:spLocks noChangeArrowheads="1"/>
          </p:cNvSpPr>
          <p:nvPr/>
        </p:nvSpPr>
        <p:spPr bwMode="auto">
          <a:xfrm>
            <a:off x="11036811" y="1163607"/>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10</a:t>
            </a:r>
          </a:p>
        </p:txBody>
      </p:sp>
      <p:sp>
        <p:nvSpPr>
          <p:cNvPr id="8" name="Line 4" descr="line to show the length of 60 seconds">
            <a:extLst>
              <a:ext uri="{FF2B5EF4-FFF2-40B4-BE49-F238E27FC236}">
                <a16:creationId xmlns:a16="http://schemas.microsoft.com/office/drawing/2014/main" id="{165C7D05-9312-495D-9247-5B67D39A7F83}"/>
              </a:ext>
            </a:extLst>
          </p:cNvPr>
          <p:cNvSpPr>
            <a:spLocks noChangeShapeType="1"/>
          </p:cNvSpPr>
          <p:nvPr/>
        </p:nvSpPr>
        <p:spPr bwMode="auto">
          <a:xfrm>
            <a:off x="10795332" y="1321458"/>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1" name="Text Box 10">
            <a:extLst>
              <a:ext uri="{FF2B5EF4-FFF2-40B4-BE49-F238E27FC236}">
                <a16:creationId xmlns:a16="http://schemas.microsoft.com/office/drawing/2014/main" id="{8F88F33A-F1A8-403F-938C-85915B780B90}"/>
              </a:ext>
            </a:extLst>
          </p:cNvPr>
          <p:cNvSpPr txBox="1">
            <a:spLocks noChangeArrowheads="1"/>
          </p:cNvSpPr>
          <p:nvPr/>
        </p:nvSpPr>
        <p:spPr bwMode="auto">
          <a:xfrm>
            <a:off x="10795332" y="3305360"/>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rPr>
              <a:t>Sekunden</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10" name="Line 9" descr="bottom line for timer, 0 seconds">
            <a:extLst>
              <a:ext uri="{FF2B5EF4-FFF2-40B4-BE49-F238E27FC236}">
                <a16:creationId xmlns:a16="http://schemas.microsoft.com/office/drawing/2014/main" id="{D3A50385-7330-4CE7-B891-A69568163B5F}"/>
              </a:ext>
            </a:extLst>
          </p:cNvPr>
          <p:cNvSpPr>
            <a:spLocks noChangeShapeType="1"/>
          </p:cNvSpPr>
          <p:nvPr/>
        </p:nvSpPr>
        <p:spPr bwMode="auto">
          <a:xfrm>
            <a:off x="10795332" y="5477717"/>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3" name="Text Box 14">
            <a:extLst>
              <a:ext uri="{FF2B5EF4-FFF2-40B4-BE49-F238E27FC236}">
                <a16:creationId xmlns:a16="http://schemas.microsoft.com/office/drawing/2014/main" id="{1667AF0D-75C5-4D04-8C9E-B17562F08AAF}"/>
              </a:ext>
            </a:extLst>
          </p:cNvPr>
          <p:cNvSpPr txBox="1">
            <a:spLocks noChangeArrowheads="1"/>
          </p:cNvSpPr>
          <p:nvPr/>
        </p:nvSpPr>
        <p:spPr bwMode="auto">
          <a:xfrm>
            <a:off x="11012123" y="5297189"/>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sp>
        <p:nvSpPr>
          <p:cNvPr id="14" name="Rectangle 13" descr="box to hide timer as it goes off the page">
            <a:extLst>
              <a:ext uri="{FF2B5EF4-FFF2-40B4-BE49-F238E27FC236}">
                <a16:creationId xmlns:a16="http://schemas.microsoft.com/office/drawing/2014/main" id="{80BB973F-93FA-4A26-B850-9E1862347B2F}"/>
              </a:ext>
            </a:extLst>
          </p:cNvPr>
          <p:cNvSpPr/>
          <p:nvPr/>
        </p:nvSpPr>
        <p:spPr>
          <a:xfrm>
            <a:off x="9958365" y="5520139"/>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 name="AutoShape 11">
            <a:hlinkClick r:id="" action="ppaction://noaction" highlightClick="1"/>
            <a:extLst>
              <a:ext uri="{FF2B5EF4-FFF2-40B4-BE49-F238E27FC236}">
                <a16:creationId xmlns:a16="http://schemas.microsoft.com/office/drawing/2014/main" id="{CFE64676-F267-4A32-92AE-3A1905ACA1C1}"/>
              </a:ext>
            </a:extLst>
          </p:cNvPr>
          <p:cNvSpPr>
            <a:spLocks noChangeArrowheads="1"/>
          </p:cNvSpPr>
          <p:nvPr/>
        </p:nvSpPr>
        <p:spPr bwMode="auto">
          <a:xfrm>
            <a:off x="9848695" y="5708137"/>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LOS!</a:t>
            </a:r>
          </a:p>
        </p:txBody>
      </p:sp>
      <p:pic>
        <p:nvPicPr>
          <p:cNvPr id="22" name="Picture 21" descr="Icon&#10;&#10;Description automatically generated">
            <a:extLst>
              <a:ext uri="{FF2B5EF4-FFF2-40B4-BE49-F238E27FC236}">
                <a16:creationId xmlns:a16="http://schemas.microsoft.com/office/drawing/2014/main" id="{CCF88339-B6EC-4308-A709-8C0027E42D5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0884" y="1545337"/>
            <a:ext cx="1123903" cy="1222257"/>
          </a:xfrm>
          <a:prstGeom prst="rect">
            <a:avLst/>
          </a:prstGeom>
        </p:spPr>
      </p:pic>
      <p:sp>
        <p:nvSpPr>
          <p:cNvPr id="23" name="Speech Bubble: Rectangle with Corners Rounded 22">
            <a:hlinkClick r:id="" action="ppaction://noaction">
              <a:snd r:embed="rId6" name="8.3.2.7 Slide 3 1.wav"/>
            </a:hlinkClick>
            <a:extLst>
              <a:ext uri="{FF2B5EF4-FFF2-40B4-BE49-F238E27FC236}">
                <a16:creationId xmlns:a16="http://schemas.microsoft.com/office/drawing/2014/main" id="{4C72BE0A-AB06-4781-93A7-B5426098EBD0}"/>
              </a:ext>
            </a:extLst>
          </p:cNvPr>
          <p:cNvSpPr/>
          <p:nvPr/>
        </p:nvSpPr>
        <p:spPr>
          <a:xfrm>
            <a:off x="1686265" y="1494183"/>
            <a:ext cx="3619061" cy="1629892"/>
          </a:xfrm>
          <a:prstGeom prst="wedgeRoundRectCallout">
            <a:avLst>
              <a:gd name="adj1" fmla="val -58049"/>
              <a:gd name="adj2" fmla="val 17383"/>
              <a:gd name="adj3" fmla="val 16667"/>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bg1"/>
                </a:solidFill>
              </a:rPr>
              <a:t>Herr Ober, </a:t>
            </a:r>
            <a:r>
              <a:rPr lang="en-GB" sz="2400" dirty="0"/>
              <a:t>da </a:t>
            </a:r>
            <a:r>
              <a:rPr lang="en-GB" sz="2400" dirty="0" err="1"/>
              <a:t>ist</a:t>
            </a:r>
            <a:r>
              <a:rPr lang="en-GB" sz="2400" dirty="0"/>
              <a:t> </a:t>
            </a:r>
            <a:r>
              <a:rPr lang="en-GB" sz="2400" dirty="0" err="1"/>
              <a:t>eine</a:t>
            </a:r>
            <a:r>
              <a:rPr lang="en-GB" sz="2400" dirty="0"/>
              <a:t> </a:t>
            </a:r>
            <a:r>
              <a:rPr lang="en-GB" sz="2400" dirty="0" err="1"/>
              <a:t>Fliege</a:t>
            </a:r>
            <a:r>
              <a:rPr lang="en-GB" sz="2400" dirty="0"/>
              <a:t> in </a:t>
            </a:r>
            <a:r>
              <a:rPr lang="en-GB" sz="2400" dirty="0" err="1"/>
              <a:t>meiner</a:t>
            </a:r>
            <a:r>
              <a:rPr lang="en-GB" sz="2400" dirty="0"/>
              <a:t> </a:t>
            </a:r>
            <a:r>
              <a:rPr lang="en-GB" sz="2400" dirty="0" err="1"/>
              <a:t>Suppe</a:t>
            </a:r>
            <a:r>
              <a:rPr lang="en-GB" sz="2400" dirty="0"/>
              <a:t>!</a:t>
            </a:r>
            <a:endParaRPr lang="en-GB" sz="2800" dirty="0">
              <a:solidFill>
                <a:schemeClr val="bg1"/>
              </a:solidFill>
            </a:endParaRPr>
          </a:p>
        </p:txBody>
      </p:sp>
      <p:pic>
        <p:nvPicPr>
          <p:cNvPr id="20" name="Picture 19" descr="A picture containing clipart&#10;&#10;Description automatically generated">
            <a:extLst>
              <a:ext uri="{FF2B5EF4-FFF2-40B4-BE49-F238E27FC236}">
                <a16:creationId xmlns:a16="http://schemas.microsoft.com/office/drawing/2014/main" id="{53F0B486-929B-46F6-8E49-F5B5226D16D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43062" y="4078245"/>
            <a:ext cx="3259783" cy="1629892"/>
          </a:xfrm>
          <a:prstGeom prst="rect">
            <a:avLst/>
          </a:prstGeom>
        </p:spPr>
      </p:pic>
      <p:sp>
        <p:nvSpPr>
          <p:cNvPr id="24" name="Speech Bubble: Rectangle with Corners Rounded 23">
            <a:hlinkClick r:id="" action="ppaction://noaction">
              <a:snd r:embed="rId8" name="8.3.2.7 Slide 3 2.wav"/>
            </a:hlinkClick>
            <a:extLst>
              <a:ext uri="{FF2B5EF4-FFF2-40B4-BE49-F238E27FC236}">
                <a16:creationId xmlns:a16="http://schemas.microsoft.com/office/drawing/2014/main" id="{7D25C362-C661-44F7-89B9-97F0BE303B46}"/>
              </a:ext>
            </a:extLst>
          </p:cNvPr>
          <p:cNvSpPr/>
          <p:nvPr/>
        </p:nvSpPr>
        <p:spPr>
          <a:xfrm>
            <a:off x="5078626" y="2552572"/>
            <a:ext cx="3591105" cy="1752855"/>
          </a:xfrm>
          <a:prstGeom prst="wedgeRoundRectCallout">
            <a:avLst>
              <a:gd name="adj1" fmla="val 34138"/>
              <a:gd name="adj2" fmla="val -86245"/>
              <a:gd name="adj3" fmla="val 16667"/>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Nein, nein, </a:t>
            </a:r>
            <a:r>
              <a:rPr lang="en-GB" sz="2400" dirty="0" err="1"/>
              <a:t>meine</a:t>
            </a:r>
            <a:r>
              <a:rPr lang="en-GB" sz="2400" dirty="0"/>
              <a:t> Dame, das </a:t>
            </a:r>
            <a:r>
              <a:rPr lang="en-GB" sz="2400" dirty="0" err="1"/>
              <a:t>ist</a:t>
            </a:r>
            <a:r>
              <a:rPr lang="en-GB" sz="2400" dirty="0"/>
              <a:t> </a:t>
            </a:r>
            <a:r>
              <a:rPr lang="en-GB" sz="2400" dirty="0" err="1"/>
              <a:t>eine</a:t>
            </a:r>
            <a:r>
              <a:rPr lang="en-GB" sz="2400" dirty="0"/>
              <a:t> </a:t>
            </a:r>
            <a:r>
              <a:rPr lang="en-GB" sz="2400" dirty="0" err="1"/>
              <a:t>Kakerlake</a:t>
            </a:r>
            <a:r>
              <a:rPr lang="en-GB" sz="2400" dirty="0"/>
              <a:t>*, die </a:t>
            </a:r>
            <a:r>
              <a:rPr lang="en-GB" sz="2400" dirty="0" err="1"/>
              <a:t>Fliege</a:t>
            </a:r>
            <a:r>
              <a:rPr lang="en-GB" sz="2400" dirty="0"/>
              <a:t> </a:t>
            </a:r>
            <a:r>
              <a:rPr lang="en-GB" sz="2400" dirty="0" err="1"/>
              <a:t>ist</a:t>
            </a:r>
            <a:r>
              <a:rPr lang="en-GB" sz="2400" dirty="0"/>
              <a:t> auf </a:t>
            </a:r>
            <a:r>
              <a:rPr lang="en-GB" sz="2400" dirty="0" err="1"/>
              <a:t>dem</a:t>
            </a:r>
            <a:r>
              <a:rPr lang="en-GB" sz="2400" dirty="0"/>
              <a:t> Steak.</a:t>
            </a:r>
            <a:endParaRPr lang="en-GB" sz="2800" dirty="0">
              <a:solidFill>
                <a:schemeClr val="bg1"/>
              </a:solidFill>
            </a:endParaRPr>
          </a:p>
        </p:txBody>
      </p:sp>
      <p:pic>
        <p:nvPicPr>
          <p:cNvPr id="16" name="Picture 15">
            <a:extLst>
              <a:ext uri="{FF2B5EF4-FFF2-40B4-BE49-F238E27FC236}">
                <a16:creationId xmlns:a16="http://schemas.microsoft.com/office/drawing/2014/main" id="{FEC529A1-B0F9-47A4-A35D-56AAA9634513}"/>
              </a:ext>
            </a:extLst>
          </p:cNvPr>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788853" y="773803"/>
            <a:ext cx="2330547" cy="2330547"/>
          </a:xfrm>
          <a:prstGeom prst="rect">
            <a:avLst/>
          </a:prstGeom>
        </p:spPr>
      </p:pic>
      <p:pic>
        <p:nvPicPr>
          <p:cNvPr id="25" name="Picture 24" descr="Icon&#10;&#10;Description automatically generated">
            <a:extLst>
              <a:ext uri="{FF2B5EF4-FFF2-40B4-BE49-F238E27FC236}">
                <a16:creationId xmlns:a16="http://schemas.microsoft.com/office/drawing/2014/main" id="{9E88FD5B-55E0-44DF-849A-EF182ECFF14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112921" y="256397"/>
            <a:ext cx="1373141" cy="907210"/>
          </a:xfrm>
          <a:prstGeom prst="rect">
            <a:avLst/>
          </a:prstGeom>
        </p:spPr>
      </p:pic>
      <p:sp>
        <p:nvSpPr>
          <p:cNvPr id="26" name="Speech Bubble: Rectangle with Corners Rounded 25">
            <a:extLst>
              <a:ext uri="{FF2B5EF4-FFF2-40B4-BE49-F238E27FC236}">
                <a16:creationId xmlns:a16="http://schemas.microsoft.com/office/drawing/2014/main" id="{885EF9D6-CA18-4042-B96F-D688043CF10A}"/>
              </a:ext>
            </a:extLst>
          </p:cNvPr>
          <p:cNvSpPr/>
          <p:nvPr/>
        </p:nvSpPr>
        <p:spPr>
          <a:xfrm>
            <a:off x="74435" y="5635743"/>
            <a:ext cx="2420275" cy="613995"/>
          </a:xfrm>
          <a:prstGeom prst="wedgeRoundRectCallout">
            <a:avLst>
              <a:gd name="adj1" fmla="val -49402"/>
              <a:gd name="adj2" fmla="val 37498"/>
              <a:gd name="adj3" fmla="val 16667"/>
            </a:avLst>
          </a:prstGeom>
          <a:solidFill>
            <a:srgbClr val="115076"/>
          </a:solidFill>
          <a:ln>
            <a:solidFill>
              <a:srgbClr val="DAA52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rPr>
              <a:t>die </a:t>
            </a:r>
            <a:r>
              <a:rPr lang="en-GB" sz="2000" dirty="0" err="1">
                <a:solidFill>
                  <a:schemeClr val="bg1"/>
                </a:solidFill>
              </a:rPr>
              <a:t>Kakerlake</a:t>
            </a:r>
            <a:r>
              <a:rPr lang="en-GB" sz="2000" dirty="0">
                <a:solidFill>
                  <a:schemeClr val="bg1"/>
                </a:solidFill>
              </a:rPr>
              <a:t> – cockroach</a:t>
            </a:r>
            <a:endParaRPr lang="en-GB" sz="2400" dirty="0">
              <a:solidFill>
                <a:schemeClr val="bg1"/>
              </a:solidFill>
            </a:endParaRPr>
          </a:p>
        </p:txBody>
      </p:sp>
      <p:pic>
        <p:nvPicPr>
          <p:cNvPr id="27" name="Picture 10">
            <a:extLst>
              <a:ext uri="{FF2B5EF4-FFF2-40B4-BE49-F238E27FC236}">
                <a16:creationId xmlns:a16="http://schemas.microsoft.com/office/drawing/2014/main" id="{E6D4B7B3-ECB2-4B87-9360-F90680A2EAAA}"/>
              </a:ext>
            </a:extLst>
          </p:cNvPr>
          <p:cNvPicPr>
            <a:picLocks noChangeAspect="1" noChangeArrowheads="1"/>
          </p:cNvPicPr>
          <p:nvPr/>
        </p:nvPicPr>
        <p:blipFill>
          <a:blip r:embed="rId11" cstate="print">
            <a:clrChange>
              <a:clrFrom>
                <a:srgbClr val="FCFDFB"/>
              </a:clrFrom>
              <a:clrTo>
                <a:srgbClr val="FCFDFB">
                  <a:alpha val="0"/>
                </a:srgbClr>
              </a:clrTo>
            </a:clrChange>
            <a:extLst>
              <a:ext uri="{28A0092B-C50C-407E-A947-70E740481C1C}">
                <a14:useLocalDpi xmlns:a14="http://schemas.microsoft.com/office/drawing/2010/main" val="0"/>
              </a:ext>
            </a:extLst>
          </a:blip>
          <a:srcRect/>
          <a:stretch>
            <a:fillRect/>
          </a:stretch>
        </p:blipFill>
        <p:spPr bwMode="auto">
          <a:xfrm>
            <a:off x="2915603" y="3700610"/>
            <a:ext cx="1451717" cy="1034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7" descr="A picture containing spectacles&#10;&#10;Description automatically generated">
            <a:extLst>
              <a:ext uri="{FF2B5EF4-FFF2-40B4-BE49-F238E27FC236}">
                <a16:creationId xmlns:a16="http://schemas.microsoft.com/office/drawing/2014/main" id="{DF50C241-A870-4516-8848-A277FE0CE52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610382" y="4711003"/>
            <a:ext cx="3745089" cy="1923259"/>
          </a:xfrm>
          <a:prstGeom prst="rect">
            <a:avLst/>
          </a:prstGeom>
        </p:spPr>
      </p:pic>
      <p:pic>
        <p:nvPicPr>
          <p:cNvPr id="18" name="Picture 17" descr="Icon&#10;&#10;Description automatically generated">
            <a:extLst>
              <a:ext uri="{FF2B5EF4-FFF2-40B4-BE49-F238E27FC236}">
                <a16:creationId xmlns:a16="http://schemas.microsoft.com/office/drawing/2014/main" id="{4C74AAAB-B747-4E66-B477-D4B7BF1B3F7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634119" y="4447803"/>
            <a:ext cx="1346486" cy="1389921"/>
          </a:xfrm>
          <a:prstGeom prst="rect">
            <a:avLst/>
          </a:prstGeom>
        </p:spPr>
      </p:pic>
    </p:spTree>
    <p:extLst>
      <p:ext uri="{BB962C8B-B14F-4D97-AF65-F5344CB8AC3E}">
        <p14:creationId xmlns:p14="http://schemas.microsoft.com/office/powerpoint/2010/main" val="780176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5"/>
                    </p:tgtEl>
                  </p:cond>
                </p:stCondLst>
                <p:endSync evt="end" delay="0">
                  <p:rtn val="all"/>
                </p:endSync>
                <p:childTnLst>
                  <p:par>
                    <p:cTn id="26" fill="hold">
                      <p:stCondLst>
                        <p:cond delay="0"/>
                      </p:stCondLst>
                      <p:childTnLst>
                        <p:par>
                          <p:cTn id="27" fill="hold">
                            <p:stCondLst>
                              <p:cond delay="0"/>
                            </p:stCondLst>
                            <p:childTnLst>
                              <p:par>
                                <p:cTn id="28" presetID="12" presetClass="exit" presetSubtype="4" fill="hold" nodeType="afterEffect">
                                  <p:stCondLst>
                                    <p:cond delay="0"/>
                                  </p:stCondLst>
                                  <p:childTnLst>
                                    <p:animEffect transition="out" filter="slide(fromBottom)">
                                      <p:cBhvr>
                                        <p:cTn id="29" dur="10000"/>
                                        <p:tgtEl>
                                          <p:spTgt spid="7"/>
                                        </p:tgtEl>
                                      </p:cBhvr>
                                    </p:animEffect>
                                    <p:set>
                                      <p:cBhvr>
                                        <p:cTn id="30" dur="1" fill="hold">
                                          <p:stCondLst>
                                            <p:cond delay="9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6" grpId="0" animBg="1"/>
      <p:bldP spid="7" grpId="0" animBg="1"/>
      <p:bldP spid="9" grpId="0" animBg="1"/>
      <p:bldP spid="12" grpId="0"/>
      <p:bldP spid="8" grpId="0" animBg="1"/>
      <p:bldP spid="11" grpId="0"/>
      <p:bldP spid="10" grpId="0" animBg="1"/>
      <p:bldP spid="13" grpId="0"/>
      <p:bldP spid="14" grpId="0" animBg="1"/>
      <p:bldP spid="1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ounded Rectangle 11">
            <a:extLst>
              <a:ext uri="{FF2B5EF4-FFF2-40B4-BE49-F238E27FC236}">
                <a16:creationId xmlns:a16="http://schemas.microsoft.com/office/drawing/2014/main" id="{483D7EB9-C2AA-4190-98DE-925F861600E9}"/>
              </a:ext>
            </a:extLst>
          </p:cNvPr>
          <p:cNvSpPr/>
          <p:nvPr/>
        </p:nvSpPr>
        <p:spPr>
          <a:xfrm>
            <a:off x="9692640" y="158883"/>
            <a:ext cx="2269672" cy="366897"/>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F0302020204030204"/>
                <a:ea typeface="+mn-ea"/>
                <a:cs typeface="+mn-cs"/>
              </a:rPr>
              <a:t>hören</a:t>
            </a: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F0302020204030204"/>
                <a:ea typeface="+mn-ea"/>
                <a:cs typeface="+mn-cs"/>
              </a:rPr>
              <a:t>sprechen</a:t>
            </a: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54" name="Picture 53"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411" y="85456"/>
            <a:ext cx="3030897" cy="567720"/>
          </a:xfrm>
          <a:prstGeom prst="rect">
            <a:avLst/>
          </a:prstGeom>
        </p:spPr>
      </p:pic>
      <p:sp>
        <p:nvSpPr>
          <p:cNvPr id="17" name="Title 16"/>
          <p:cNvSpPr>
            <a:spLocks noGrp="1"/>
          </p:cNvSpPr>
          <p:nvPr>
            <p:ph type="title"/>
          </p:nvPr>
        </p:nvSpPr>
        <p:spPr>
          <a:xfrm>
            <a:off x="-20411" y="-331836"/>
            <a:ext cx="10515600" cy="1325563"/>
          </a:xfrm>
        </p:spPr>
        <p:txBody>
          <a:bodyPr>
            <a:normAutofit/>
          </a:bodyPr>
          <a:lstStyle/>
          <a:p>
            <a:r>
              <a:rPr lang="en-GB" sz="3200" b="1" dirty="0" err="1">
                <a:solidFill>
                  <a:schemeClr val="bg1"/>
                </a:solidFill>
              </a:rPr>
              <a:t>Kategorien</a:t>
            </a:r>
            <a:endParaRPr lang="en-GB" sz="3200" b="1" dirty="0">
              <a:solidFill>
                <a:schemeClr val="bg1"/>
              </a:solidFill>
            </a:endParaRPr>
          </a:p>
        </p:txBody>
      </p:sp>
      <p:sp>
        <p:nvSpPr>
          <p:cNvPr id="20" name="TextBox 19"/>
          <p:cNvSpPr txBox="1"/>
          <p:nvPr/>
        </p:nvSpPr>
        <p:spPr>
          <a:xfrm>
            <a:off x="3010486" y="124264"/>
            <a:ext cx="668215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rgbClr val="4472C4">
                    <a:lumMod val="50000"/>
                  </a:srgbClr>
                </a:solidFill>
                <a:latin typeface="Century Gothic" panose="020F0302020204030204"/>
              </a:rPr>
              <a:t>A</a:t>
            </a:r>
            <a:r>
              <a:rPr lang="en-GB" sz="2000" dirty="0">
                <a:solidFill>
                  <a:srgbClr val="4472C4">
                    <a:lumMod val="50000"/>
                  </a:srgbClr>
                </a:solidFill>
                <a:latin typeface="Century Gothic" panose="020F0302020204030204"/>
              </a:rPr>
              <a:t>: Lies die </a:t>
            </a:r>
            <a:r>
              <a:rPr lang="en-GB" sz="2000" dirty="0" err="1">
                <a:solidFill>
                  <a:srgbClr val="4472C4">
                    <a:lumMod val="50000"/>
                  </a:srgbClr>
                </a:solidFill>
                <a:latin typeface="Century Gothic" panose="020F0302020204030204"/>
              </a:rPr>
              <a:t>drei</a:t>
            </a:r>
            <a:r>
              <a:rPr lang="en-GB" sz="2000" dirty="0">
                <a:solidFill>
                  <a:srgbClr val="4472C4">
                    <a:lumMod val="50000"/>
                  </a:srgbClr>
                </a:solidFill>
                <a:latin typeface="Century Gothic" panose="020F0302020204030204"/>
              </a:rPr>
              <a:t> </a:t>
            </a:r>
            <a:r>
              <a:rPr lang="en-GB" sz="2000" dirty="0" err="1">
                <a:solidFill>
                  <a:srgbClr val="4472C4">
                    <a:lumMod val="50000"/>
                  </a:srgbClr>
                </a:solidFill>
                <a:latin typeface="Century Gothic" panose="020F0302020204030204"/>
              </a:rPr>
              <a:t>Wörter</a:t>
            </a:r>
            <a:r>
              <a:rPr lang="en-GB" sz="2000" dirty="0">
                <a:solidFill>
                  <a:srgbClr val="4472C4">
                    <a:lumMod val="50000"/>
                  </a:srgbClr>
                </a:solidFill>
                <a:latin typeface="Century Gothic" panose="020F0302020204030204"/>
              </a:rPr>
              <a:t>.  </a:t>
            </a:r>
            <a:r>
              <a:rPr lang="en-GB" sz="2000" b="1" dirty="0">
                <a:solidFill>
                  <a:srgbClr val="4472C4">
                    <a:lumMod val="50000"/>
                  </a:srgbClr>
                </a:solidFill>
                <a:latin typeface="Century Gothic" panose="020F0302020204030204"/>
              </a:rPr>
              <a:t>B</a:t>
            </a:r>
            <a:r>
              <a:rPr lang="en-GB" sz="2000" dirty="0">
                <a:solidFill>
                  <a:srgbClr val="4472C4">
                    <a:lumMod val="50000"/>
                  </a:srgbClr>
                </a:solidFill>
                <a:latin typeface="Century Gothic" panose="020F0302020204030204"/>
              </a:rPr>
              <a:t>: </a:t>
            </a:r>
            <a:r>
              <a:rPr lang="en-GB" sz="2000" dirty="0" err="1">
                <a:solidFill>
                  <a:srgbClr val="4472C4">
                    <a:lumMod val="50000"/>
                  </a:srgbClr>
                </a:solidFill>
                <a:latin typeface="Century Gothic" panose="020F0302020204030204"/>
              </a:rPr>
              <a:t>Hör</a:t>
            </a:r>
            <a:r>
              <a:rPr lang="en-GB" sz="2000" dirty="0">
                <a:solidFill>
                  <a:srgbClr val="4472C4">
                    <a:lumMod val="50000"/>
                  </a:srgbClr>
                </a:solidFill>
                <a:latin typeface="Century Gothic" panose="020F0302020204030204"/>
              </a:rPr>
              <a:t> </a:t>
            </a:r>
            <a:r>
              <a:rPr lang="en-GB" sz="2000" dirty="0" err="1">
                <a:solidFill>
                  <a:srgbClr val="4472C4">
                    <a:lumMod val="50000"/>
                  </a:srgbClr>
                </a:solidFill>
                <a:latin typeface="Century Gothic" panose="020F0302020204030204"/>
              </a:rPr>
              <a:t>zu</a:t>
            </a:r>
            <a:r>
              <a:rPr lang="en-GB" sz="2000" dirty="0">
                <a:solidFill>
                  <a:srgbClr val="4472C4">
                    <a:lumMod val="50000"/>
                  </a:srgbClr>
                </a:solidFill>
                <a:latin typeface="Century Gothic" panose="020F0302020204030204"/>
              </a:rPr>
              <a:t>. </a:t>
            </a:r>
            <a:r>
              <a:rPr lang="en-GB" sz="2000" dirty="0" err="1">
                <a:solidFill>
                  <a:srgbClr val="4472C4">
                    <a:lumMod val="50000"/>
                  </a:srgbClr>
                </a:solidFill>
                <a:latin typeface="Century Gothic" panose="020F0302020204030204"/>
              </a:rPr>
              <a:t>Welche</a:t>
            </a:r>
            <a:r>
              <a:rPr lang="en-GB" sz="2000" dirty="0">
                <a:solidFill>
                  <a:srgbClr val="4472C4">
                    <a:lumMod val="50000"/>
                  </a:srgbClr>
                </a:solidFill>
                <a:latin typeface="Century Gothic" panose="020F0302020204030204"/>
              </a:rPr>
              <a:t> </a:t>
            </a:r>
            <a:r>
              <a:rPr lang="en-GB" sz="2000" dirty="0" err="1">
                <a:solidFill>
                  <a:srgbClr val="4472C4">
                    <a:lumMod val="50000"/>
                  </a:srgbClr>
                </a:solidFill>
                <a:latin typeface="Century Gothic" panose="020F0302020204030204"/>
              </a:rPr>
              <a:t>Kategorie</a:t>
            </a:r>
            <a:r>
              <a:rPr lang="en-GB" sz="2000" dirty="0">
                <a:solidFill>
                  <a:srgbClr val="4472C4">
                    <a:lumMod val="50000"/>
                  </a:srgbClr>
                </a:solidFill>
                <a:latin typeface="Century Gothic" panose="020F0302020204030204"/>
              </a:rPr>
              <a:t>?</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21" name="TextBox 20"/>
          <p:cNvSpPr txBox="1"/>
          <p:nvPr/>
        </p:nvSpPr>
        <p:spPr>
          <a:xfrm>
            <a:off x="466351" y="910737"/>
            <a:ext cx="424683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Eltern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Bruder</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Vater</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2" name="TextBox 21"/>
          <p:cNvSpPr txBox="1"/>
          <p:nvPr/>
        </p:nvSpPr>
        <p:spPr>
          <a:xfrm>
            <a:off x="4340944" y="949802"/>
            <a:ext cx="1444557" cy="404970"/>
          </a:xfrm>
          <a:prstGeom prst="rect">
            <a:avLst/>
          </a:prstGeom>
          <a:solidFill>
            <a:schemeClr val="accent5">
              <a:lumMod val="50000"/>
            </a:schemeClr>
          </a:solidFill>
          <a:ln w="38100">
            <a:solidFill>
              <a:schemeClr val="accent4">
                <a:lumMod val="75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Familie</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74" name="TextBox 73"/>
          <p:cNvSpPr txBox="1"/>
          <p:nvPr/>
        </p:nvSpPr>
        <p:spPr>
          <a:xfrm>
            <a:off x="485662" y="1681974"/>
            <a:ext cx="424683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vier</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null,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sieben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5" name="TextBox 74"/>
          <p:cNvSpPr txBox="1"/>
          <p:nvPr/>
        </p:nvSpPr>
        <p:spPr>
          <a:xfrm>
            <a:off x="4346651" y="1681974"/>
            <a:ext cx="1444557" cy="400110"/>
          </a:xfrm>
          <a:prstGeom prst="rect">
            <a:avLst/>
          </a:prstGeom>
          <a:solidFill>
            <a:schemeClr val="accent5">
              <a:lumMod val="50000"/>
            </a:schemeClr>
          </a:solidFill>
          <a:ln w="38100">
            <a:solidFill>
              <a:schemeClr val="accent4">
                <a:lumMod val="75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Nummer</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78" name="TextBox 77"/>
          <p:cNvSpPr txBox="1"/>
          <p:nvPr/>
        </p:nvSpPr>
        <p:spPr>
          <a:xfrm>
            <a:off x="476057" y="2482382"/>
            <a:ext cx="424683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Arzt</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praktisch</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0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Uniform</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0" name="TextBox 79"/>
          <p:cNvSpPr txBox="1"/>
          <p:nvPr/>
        </p:nvSpPr>
        <p:spPr>
          <a:xfrm>
            <a:off x="4330489" y="2446110"/>
            <a:ext cx="1444557" cy="404970"/>
          </a:xfrm>
          <a:prstGeom prst="rect">
            <a:avLst/>
          </a:prstGeom>
          <a:solidFill>
            <a:schemeClr val="accent5">
              <a:lumMod val="50000"/>
            </a:schemeClr>
          </a:solidFill>
          <a:ln w="38100">
            <a:solidFill>
              <a:schemeClr val="accent4">
                <a:lumMod val="75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Arbeit</a:t>
            </a:r>
          </a:p>
        </p:txBody>
      </p:sp>
      <p:sp>
        <p:nvSpPr>
          <p:cNvPr id="82" name="TextBox 81"/>
          <p:cNvSpPr txBox="1"/>
          <p:nvPr/>
        </p:nvSpPr>
        <p:spPr>
          <a:xfrm>
            <a:off x="466352" y="3250273"/>
            <a:ext cx="424683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Woche</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Monat, 2020</a:t>
            </a:r>
          </a:p>
        </p:txBody>
      </p:sp>
      <p:sp>
        <p:nvSpPr>
          <p:cNvPr id="83" name="TextBox 82"/>
          <p:cNvSpPr txBox="1"/>
          <p:nvPr/>
        </p:nvSpPr>
        <p:spPr>
          <a:xfrm>
            <a:off x="4347860" y="3256840"/>
            <a:ext cx="1429432" cy="404970"/>
          </a:xfrm>
          <a:prstGeom prst="rect">
            <a:avLst/>
          </a:prstGeom>
          <a:solidFill>
            <a:schemeClr val="accent5">
              <a:lumMod val="50000"/>
            </a:schemeClr>
          </a:solidFill>
          <a:ln w="38100">
            <a:solidFill>
              <a:schemeClr val="accent4">
                <a:lumMod val="75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Jahr</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85" name="TextBox 84"/>
          <p:cNvSpPr txBox="1"/>
          <p:nvPr/>
        </p:nvSpPr>
        <p:spPr>
          <a:xfrm>
            <a:off x="491587" y="4018994"/>
            <a:ext cx="424683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Theater</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Museum,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Markt</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8" name="TextBox 87"/>
          <p:cNvSpPr txBox="1"/>
          <p:nvPr/>
        </p:nvSpPr>
        <p:spPr>
          <a:xfrm>
            <a:off x="4347860" y="4036158"/>
            <a:ext cx="1429431" cy="404970"/>
          </a:xfrm>
          <a:prstGeom prst="rect">
            <a:avLst/>
          </a:prstGeom>
          <a:solidFill>
            <a:schemeClr val="accent5">
              <a:lumMod val="50000"/>
            </a:schemeClr>
          </a:solidFill>
          <a:ln w="38100">
            <a:solidFill>
              <a:schemeClr val="accent4">
                <a:lumMod val="75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Stadt</a:t>
            </a:r>
          </a:p>
        </p:txBody>
      </p:sp>
      <p:sp>
        <p:nvSpPr>
          <p:cNvPr id="90" name="TextBox 89"/>
          <p:cNvSpPr txBox="1"/>
          <p:nvPr/>
        </p:nvSpPr>
        <p:spPr>
          <a:xfrm>
            <a:off x="470823" y="4880446"/>
            <a:ext cx="424683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Englisch</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Französisch</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Deutsch</a:t>
            </a:r>
          </a:p>
        </p:txBody>
      </p:sp>
      <p:sp>
        <p:nvSpPr>
          <p:cNvPr id="91" name="TextBox 90"/>
          <p:cNvSpPr txBox="1"/>
          <p:nvPr/>
        </p:nvSpPr>
        <p:spPr>
          <a:xfrm>
            <a:off x="4288420" y="4824091"/>
            <a:ext cx="2053883" cy="400110"/>
          </a:xfrm>
          <a:prstGeom prst="rect">
            <a:avLst/>
          </a:prstGeom>
          <a:solidFill>
            <a:schemeClr val="accent5">
              <a:lumMod val="50000"/>
            </a:schemeClr>
          </a:solidFill>
          <a:ln w="38100">
            <a:solidFill>
              <a:schemeClr val="accent4">
                <a:lumMod val="75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Fremdsprache</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94" name="TextBox 93"/>
          <p:cNvSpPr txBox="1"/>
          <p:nvPr/>
        </p:nvSpPr>
        <p:spPr>
          <a:xfrm>
            <a:off x="10581200" y="866501"/>
            <a:ext cx="1449152" cy="400110"/>
          </a:xfrm>
          <a:prstGeom prst="rect">
            <a:avLst/>
          </a:prstGeom>
          <a:solidFill>
            <a:schemeClr val="accent5">
              <a:lumMod val="50000"/>
            </a:schemeClr>
          </a:solidFill>
          <a:ln w="38100">
            <a:solidFill>
              <a:schemeClr val="accent4">
                <a:lumMod val="75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F0302020204030204"/>
                <a:ea typeface="+mn-ea"/>
                <a:cs typeface="+mn-cs"/>
              </a:rPr>
              <a:t>Farbe</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aphicFrame>
        <p:nvGraphicFramePr>
          <p:cNvPr id="2" name="Table 2">
            <a:extLst>
              <a:ext uri="{FF2B5EF4-FFF2-40B4-BE49-F238E27FC236}">
                <a16:creationId xmlns:a16="http://schemas.microsoft.com/office/drawing/2014/main" id="{A1BDA853-EB8A-436C-9736-B22642DF865A}"/>
              </a:ext>
            </a:extLst>
          </p:cNvPr>
          <p:cNvGraphicFramePr>
            <a:graphicFrameLocks noGrp="1"/>
          </p:cNvGraphicFramePr>
          <p:nvPr>
            <p:extLst>
              <p:ext uri="{D42A27DB-BD31-4B8C-83A1-F6EECF244321}">
                <p14:modId xmlns:p14="http://schemas.microsoft.com/office/powerpoint/2010/main" val="1753273241"/>
              </p:ext>
            </p:extLst>
          </p:nvPr>
        </p:nvGraphicFramePr>
        <p:xfrm>
          <a:off x="6697475" y="5364336"/>
          <a:ext cx="5253234" cy="914400"/>
        </p:xfrm>
        <a:graphic>
          <a:graphicData uri="http://schemas.openxmlformats.org/drawingml/2006/table">
            <a:tbl>
              <a:tblPr firstRow="1" bandRow="1">
                <a:tableStyleId>{5940675A-B579-460E-94D1-54222C63F5DA}</a:tableStyleId>
              </a:tblPr>
              <a:tblGrid>
                <a:gridCol w="1495055">
                  <a:extLst>
                    <a:ext uri="{9D8B030D-6E8A-4147-A177-3AD203B41FA5}">
                      <a16:colId xmlns:a16="http://schemas.microsoft.com/office/drawing/2014/main" val="1710242819"/>
                    </a:ext>
                  </a:extLst>
                </a:gridCol>
                <a:gridCol w="2007101">
                  <a:extLst>
                    <a:ext uri="{9D8B030D-6E8A-4147-A177-3AD203B41FA5}">
                      <a16:colId xmlns:a16="http://schemas.microsoft.com/office/drawing/2014/main" val="3824005877"/>
                    </a:ext>
                  </a:extLst>
                </a:gridCol>
                <a:gridCol w="1751078">
                  <a:extLst>
                    <a:ext uri="{9D8B030D-6E8A-4147-A177-3AD203B41FA5}">
                      <a16:colId xmlns:a16="http://schemas.microsoft.com/office/drawing/2014/main" val="2293236916"/>
                    </a:ext>
                  </a:extLst>
                </a:gridCol>
              </a:tblGrid>
              <a:tr h="370840">
                <a:tc>
                  <a:txBody>
                    <a:bodyPr/>
                    <a:lstStyle/>
                    <a:p>
                      <a:pPr algn="ctr"/>
                      <a:r>
                        <a:rPr lang="en-GB" sz="2400" dirty="0">
                          <a:solidFill>
                            <a:srgbClr val="115076"/>
                          </a:solidFill>
                        </a:rPr>
                        <a:t>Arbeit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FFF4E7"/>
                    </a:solidFill>
                  </a:tcPr>
                </a:tc>
                <a:tc>
                  <a:txBody>
                    <a:bodyPr/>
                    <a:lstStyle/>
                    <a:p>
                      <a:pPr algn="ctr"/>
                      <a:r>
                        <a:rPr lang="en-GB" sz="2400" dirty="0">
                          <a:solidFill>
                            <a:srgbClr val="115076"/>
                          </a:solidFill>
                        </a:rPr>
                        <a:t>Stadt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FFF4E7"/>
                    </a:solidFill>
                  </a:tcPr>
                </a:tc>
                <a:tc>
                  <a:txBody>
                    <a:bodyPr/>
                    <a:lstStyle/>
                    <a:p>
                      <a:pPr algn="ctr"/>
                      <a:r>
                        <a:rPr lang="en-GB" sz="2400" dirty="0" err="1">
                          <a:solidFill>
                            <a:srgbClr val="115076"/>
                          </a:solidFill>
                        </a:rPr>
                        <a:t>Nummer</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FFF4E7"/>
                    </a:solidFill>
                  </a:tcPr>
                </a:tc>
                <a:extLst>
                  <a:ext uri="{0D108BD9-81ED-4DB2-BD59-A6C34878D82A}">
                    <a16:rowId xmlns:a16="http://schemas.microsoft.com/office/drawing/2014/main" val="2556824169"/>
                  </a:ext>
                </a:extLst>
              </a:tr>
              <a:tr h="370840">
                <a:tc>
                  <a:txBody>
                    <a:bodyPr/>
                    <a:lstStyle/>
                    <a:p>
                      <a:pPr algn="ctr"/>
                      <a:r>
                        <a:rPr lang="en-GB" sz="2400" dirty="0" err="1">
                          <a:solidFill>
                            <a:srgbClr val="115076"/>
                          </a:solidFill>
                        </a:rPr>
                        <a:t>Familie</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FFF4E7"/>
                    </a:solidFill>
                  </a:tcPr>
                </a:tc>
                <a:tc>
                  <a:txBody>
                    <a:bodyPr/>
                    <a:lstStyle/>
                    <a:p>
                      <a:pPr algn="ctr"/>
                      <a:r>
                        <a:rPr lang="en-GB" sz="2000" dirty="0" err="1">
                          <a:solidFill>
                            <a:srgbClr val="115076"/>
                          </a:solidFill>
                        </a:rPr>
                        <a:t>Fremdsprache</a:t>
                      </a:r>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FFF4E7"/>
                    </a:solidFill>
                  </a:tcPr>
                </a:tc>
                <a:tc>
                  <a:txBody>
                    <a:bodyPr/>
                    <a:lstStyle/>
                    <a:p>
                      <a:pPr algn="ctr"/>
                      <a:r>
                        <a:rPr lang="en-GB" sz="2400" dirty="0" err="1">
                          <a:solidFill>
                            <a:srgbClr val="115076"/>
                          </a:solidFill>
                        </a:rPr>
                        <a:t>Jahr</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FFF4E7"/>
                    </a:solidFill>
                  </a:tcPr>
                </a:tc>
                <a:extLst>
                  <a:ext uri="{0D108BD9-81ED-4DB2-BD59-A6C34878D82A}">
                    <a16:rowId xmlns:a16="http://schemas.microsoft.com/office/drawing/2014/main" val="1674490086"/>
                  </a:ext>
                </a:extLst>
              </a:tr>
            </a:tbl>
          </a:graphicData>
        </a:graphic>
      </p:graphicFrame>
      <p:graphicFrame>
        <p:nvGraphicFramePr>
          <p:cNvPr id="58" name="Table 2">
            <a:extLst>
              <a:ext uri="{FF2B5EF4-FFF2-40B4-BE49-F238E27FC236}">
                <a16:creationId xmlns:a16="http://schemas.microsoft.com/office/drawing/2014/main" id="{A92C1E53-6F69-4110-97D0-E5F19E90D063}"/>
              </a:ext>
            </a:extLst>
          </p:cNvPr>
          <p:cNvGraphicFramePr>
            <a:graphicFrameLocks noGrp="1"/>
          </p:cNvGraphicFramePr>
          <p:nvPr>
            <p:extLst>
              <p:ext uri="{D42A27DB-BD31-4B8C-83A1-F6EECF244321}">
                <p14:modId xmlns:p14="http://schemas.microsoft.com/office/powerpoint/2010/main" val="3332783058"/>
              </p:ext>
            </p:extLst>
          </p:nvPr>
        </p:nvGraphicFramePr>
        <p:xfrm>
          <a:off x="599221" y="5349799"/>
          <a:ext cx="5253234" cy="914400"/>
        </p:xfrm>
        <a:graphic>
          <a:graphicData uri="http://schemas.openxmlformats.org/drawingml/2006/table">
            <a:tbl>
              <a:tblPr firstRow="1" bandRow="1">
                <a:tableStyleId>{5940675A-B579-460E-94D1-54222C63F5DA}</a:tableStyleId>
              </a:tblPr>
              <a:tblGrid>
                <a:gridCol w="1495055">
                  <a:extLst>
                    <a:ext uri="{9D8B030D-6E8A-4147-A177-3AD203B41FA5}">
                      <a16:colId xmlns:a16="http://schemas.microsoft.com/office/drawing/2014/main" val="1710242819"/>
                    </a:ext>
                  </a:extLst>
                </a:gridCol>
                <a:gridCol w="2119378">
                  <a:extLst>
                    <a:ext uri="{9D8B030D-6E8A-4147-A177-3AD203B41FA5}">
                      <a16:colId xmlns:a16="http://schemas.microsoft.com/office/drawing/2014/main" val="3824005877"/>
                    </a:ext>
                  </a:extLst>
                </a:gridCol>
                <a:gridCol w="1638801">
                  <a:extLst>
                    <a:ext uri="{9D8B030D-6E8A-4147-A177-3AD203B41FA5}">
                      <a16:colId xmlns:a16="http://schemas.microsoft.com/office/drawing/2014/main" val="2293236916"/>
                    </a:ext>
                  </a:extLst>
                </a:gridCol>
              </a:tblGrid>
              <a:tr h="370840">
                <a:tc>
                  <a:txBody>
                    <a:bodyPr/>
                    <a:lstStyle/>
                    <a:p>
                      <a:pPr algn="ctr"/>
                      <a:r>
                        <a:rPr lang="en-GB" sz="2400" dirty="0">
                          <a:solidFill>
                            <a:srgbClr val="115076"/>
                          </a:solidFill>
                        </a:rPr>
                        <a:t>London</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FFF4E7"/>
                    </a:solidFill>
                  </a:tcPr>
                </a:tc>
                <a:tc>
                  <a:txBody>
                    <a:bodyPr/>
                    <a:lstStyle/>
                    <a:p>
                      <a:pPr algn="ctr"/>
                      <a:r>
                        <a:rPr lang="en-GB" sz="2400" dirty="0" err="1">
                          <a:solidFill>
                            <a:srgbClr val="115076"/>
                          </a:solidFill>
                        </a:rPr>
                        <a:t>Juli</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FFF4E7"/>
                    </a:solidFill>
                  </a:tcPr>
                </a:tc>
                <a:tc>
                  <a:txBody>
                    <a:bodyPr/>
                    <a:lstStyle/>
                    <a:p>
                      <a:pPr algn="ctr"/>
                      <a:r>
                        <a:rPr lang="en-GB" sz="2400" dirty="0">
                          <a:solidFill>
                            <a:srgbClr val="115076"/>
                          </a:solidFill>
                        </a:rPr>
                        <a:t>Frauen</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FFF4E7"/>
                    </a:solidFill>
                  </a:tcPr>
                </a:tc>
                <a:extLst>
                  <a:ext uri="{0D108BD9-81ED-4DB2-BD59-A6C34878D82A}">
                    <a16:rowId xmlns:a16="http://schemas.microsoft.com/office/drawing/2014/main" val="2556824169"/>
                  </a:ext>
                </a:extLst>
              </a:tr>
              <a:tr h="370840">
                <a:tc>
                  <a:txBody>
                    <a:bodyPr/>
                    <a:lstStyle/>
                    <a:p>
                      <a:pPr algn="ctr"/>
                      <a:r>
                        <a:rPr lang="en-GB" sz="2400" dirty="0" err="1">
                          <a:solidFill>
                            <a:srgbClr val="115076"/>
                          </a:solidFill>
                        </a:rPr>
                        <a:t>Farbe</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FFF4E7"/>
                    </a:solidFill>
                  </a:tcPr>
                </a:tc>
                <a:tc>
                  <a:txBody>
                    <a:bodyPr/>
                    <a:lstStyle/>
                    <a:p>
                      <a:pPr algn="ctr"/>
                      <a:r>
                        <a:rPr lang="en-GB" sz="2000" dirty="0" err="1">
                          <a:solidFill>
                            <a:srgbClr val="115076"/>
                          </a:solidFill>
                        </a:rPr>
                        <a:t>meine</a:t>
                      </a:r>
                      <a:r>
                        <a:rPr lang="en-GB" sz="2000" dirty="0">
                          <a:solidFill>
                            <a:srgbClr val="115076"/>
                          </a:solidFill>
                        </a:rPr>
                        <a:t> </a:t>
                      </a:r>
                      <a:r>
                        <a:rPr lang="en-GB" sz="2000" dirty="0" err="1">
                          <a:solidFill>
                            <a:srgbClr val="115076"/>
                          </a:solidFill>
                        </a:rPr>
                        <a:t>Meinung</a:t>
                      </a:r>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FFF4E7"/>
                    </a:solidFill>
                  </a:tcPr>
                </a:tc>
                <a:tc>
                  <a:txBody>
                    <a:bodyPr/>
                    <a:lstStyle/>
                    <a:p>
                      <a:pPr algn="ctr"/>
                      <a:r>
                        <a:rPr lang="en-GB" sz="2400" dirty="0">
                          <a:solidFill>
                            <a:srgbClr val="115076"/>
                          </a:solidFill>
                        </a:rPr>
                        <a:t>Dorf</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FFF4E7"/>
                    </a:solidFill>
                  </a:tcPr>
                </a:tc>
                <a:extLst>
                  <a:ext uri="{0D108BD9-81ED-4DB2-BD59-A6C34878D82A}">
                    <a16:rowId xmlns:a16="http://schemas.microsoft.com/office/drawing/2014/main" val="1674490086"/>
                  </a:ext>
                </a:extLst>
              </a:tr>
            </a:tbl>
          </a:graphicData>
        </a:graphic>
      </p:graphicFrame>
      <p:sp>
        <p:nvSpPr>
          <p:cNvPr id="5" name="Rectangle 4">
            <a:extLst>
              <a:ext uri="{FF2B5EF4-FFF2-40B4-BE49-F238E27FC236}">
                <a16:creationId xmlns:a16="http://schemas.microsoft.com/office/drawing/2014/main" id="{631B01D2-5FB9-41DA-983C-EC6DCD3E1A88}"/>
              </a:ext>
            </a:extLst>
          </p:cNvPr>
          <p:cNvSpPr/>
          <p:nvPr/>
        </p:nvSpPr>
        <p:spPr>
          <a:xfrm>
            <a:off x="94024" y="893878"/>
            <a:ext cx="376799" cy="400110"/>
          </a:xfrm>
          <a:prstGeom prst="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115076"/>
                </a:solidFill>
              </a:rPr>
              <a:t>1</a:t>
            </a:r>
          </a:p>
        </p:txBody>
      </p:sp>
      <p:sp>
        <p:nvSpPr>
          <p:cNvPr id="60" name="Rectangle 59">
            <a:extLst>
              <a:ext uri="{FF2B5EF4-FFF2-40B4-BE49-F238E27FC236}">
                <a16:creationId xmlns:a16="http://schemas.microsoft.com/office/drawing/2014/main" id="{D7F05079-EF18-492F-BF48-CABBED2DF597}"/>
              </a:ext>
            </a:extLst>
          </p:cNvPr>
          <p:cNvSpPr/>
          <p:nvPr/>
        </p:nvSpPr>
        <p:spPr>
          <a:xfrm>
            <a:off x="105268" y="1681974"/>
            <a:ext cx="376799" cy="400110"/>
          </a:xfrm>
          <a:prstGeom prst="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115076"/>
                </a:solidFill>
              </a:rPr>
              <a:t>2</a:t>
            </a:r>
          </a:p>
        </p:txBody>
      </p:sp>
      <p:sp>
        <p:nvSpPr>
          <p:cNvPr id="61" name="Rectangle 60">
            <a:extLst>
              <a:ext uri="{FF2B5EF4-FFF2-40B4-BE49-F238E27FC236}">
                <a16:creationId xmlns:a16="http://schemas.microsoft.com/office/drawing/2014/main" id="{711B2E38-7712-4D4D-A6DE-05A60F3CA532}"/>
              </a:ext>
            </a:extLst>
          </p:cNvPr>
          <p:cNvSpPr/>
          <p:nvPr/>
        </p:nvSpPr>
        <p:spPr>
          <a:xfrm>
            <a:off x="105269" y="2472426"/>
            <a:ext cx="376799" cy="400110"/>
          </a:xfrm>
          <a:prstGeom prst="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115076"/>
                </a:solidFill>
              </a:rPr>
              <a:t>3</a:t>
            </a:r>
          </a:p>
        </p:txBody>
      </p:sp>
      <p:sp>
        <p:nvSpPr>
          <p:cNvPr id="62" name="Rectangle 61">
            <a:extLst>
              <a:ext uri="{FF2B5EF4-FFF2-40B4-BE49-F238E27FC236}">
                <a16:creationId xmlns:a16="http://schemas.microsoft.com/office/drawing/2014/main" id="{4B36C260-D9D2-4573-BE19-41C86256157D}"/>
              </a:ext>
            </a:extLst>
          </p:cNvPr>
          <p:cNvSpPr/>
          <p:nvPr/>
        </p:nvSpPr>
        <p:spPr>
          <a:xfrm>
            <a:off x="116514" y="3261700"/>
            <a:ext cx="376799" cy="400110"/>
          </a:xfrm>
          <a:prstGeom prst="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115076"/>
                </a:solidFill>
              </a:rPr>
              <a:t>4</a:t>
            </a:r>
          </a:p>
        </p:txBody>
      </p:sp>
      <p:sp>
        <p:nvSpPr>
          <p:cNvPr id="66" name="Rectangle 65">
            <a:extLst>
              <a:ext uri="{FF2B5EF4-FFF2-40B4-BE49-F238E27FC236}">
                <a16:creationId xmlns:a16="http://schemas.microsoft.com/office/drawing/2014/main" id="{D635B2F8-5186-48D3-AB2C-24A875CC319A}"/>
              </a:ext>
            </a:extLst>
          </p:cNvPr>
          <p:cNvSpPr/>
          <p:nvPr/>
        </p:nvSpPr>
        <p:spPr>
          <a:xfrm>
            <a:off x="114527" y="4842106"/>
            <a:ext cx="376799" cy="400110"/>
          </a:xfrm>
          <a:prstGeom prst="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115076"/>
                </a:solidFill>
              </a:rPr>
              <a:t>6</a:t>
            </a:r>
          </a:p>
        </p:txBody>
      </p:sp>
      <p:sp>
        <p:nvSpPr>
          <p:cNvPr id="67" name="Rectangle 66">
            <a:extLst>
              <a:ext uri="{FF2B5EF4-FFF2-40B4-BE49-F238E27FC236}">
                <a16:creationId xmlns:a16="http://schemas.microsoft.com/office/drawing/2014/main" id="{FAA9CC22-B23C-4974-8D3A-1300045661B0}"/>
              </a:ext>
            </a:extLst>
          </p:cNvPr>
          <p:cNvSpPr/>
          <p:nvPr/>
        </p:nvSpPr>
        <p:spPr>
          <a:xfrm>
            <a:off x="116514" y="4050973"/>
            <a:ext cx="376799" cy="400110"/>
          </a:xfrm>
          <a:prstGeom prst="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115076"/>
                </a:solidFill>
              </a:rPr>
              <a:t>5</a:t>
            </a:r>
          </a:p>
        </p:txBody>
      </p:sp>
      <p:sp>
        <p:nvSpPr>
          <p:cNvPr id="107" name="Rectangle 106"/>
          <p:cNvSpPr/>
          <p:nvPr/>
        </p:nvSpPr>
        <p:spPr>
          <a:xfrm>
            <a:off x="6719082" y="5868167"/>
            <a:ext cx="1459742" cy="349924"/>
          </a:xfrm>
          <a:prstGeom prst="rect">
            <a:avLst/>
          </a:prstGeom>
          <a:solidFill>
            <a:srgbClr val="FFF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72" name="Rectangle 71">
            <a:extLst>
              <a:ext uri="{FF2B5EF4-FFF2-40B4-BE49-F238E27FC236}">
                <a16:creationId xmlns:a16="http://schemas.microsoft.com/office/drawing/2014/main" id="{A8F625CE-9074-4F12-B49E-A035DEEBB6DF}"/>
              </a:ext>
            </a:extLst>
          </p:cNvPr>
          <p:cNvSpPr/>
          <p:nvPr/>
        </p:nvSpPr>
        <p:spPr>
          <a:xfrm>
            <a:off x="10333056" y="5413229"/>
            <a:ext cx="1459742" cy="349924"/>
          </a:xfrm>
          <a:prstGeom prst="rect">
            <a:avLst/>
          </a:prstGeom>
          <a:solidFill>
            <a:srgbClr val="FFF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79" name="Rectangle 78">
            <a:extLst>
              <a:ext uri="{FF2B5EF4-FFF2-40B4-BE49-F238E27FC236}">
                <a16:creationId xmlns:a16="http://schemas.microsoft.com/office/drawing/2014/main" id="{C124B8AF-1DF4-4158-9709-3797477E37ED}"/>
              </a:ext>
            </a:extLst>
          </p:cNvPr>
          <p:cNvSpPr/>
          <p:nvPr/>
        </p:nvSpPr>
        <p:spPr>
          <a:xfrm>
            <a:off x="6719082" y="5413229"/>
            <a:ext cx="1459742" cy="349924"/>
          </a:xfrm>
          <a:prstGeom prst="rect">
            <a:avLst/>
          </a:prstGeom>
          <a:solidFill>
            <a:srgbClr val="FFF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84" name="Rectangle 83">
            <a:extLst>
              <a:ext uri="{FF2B5EF4-FFF2-40B4-BE49-F238E27FC236}">
                <a16:creationId xmlns:a16="http://schemas.microsoft.com/office/drawing/2014/main" id="{1992DE1A-A8A8-4A72-8B5B-C5CBF1DFCDCC}"/>
              </a:ext>
            </a:extLst>
          </p:cNvPr>
          <p:cNvSpPr/>
          <p:nvPr/>
        </p:nvSpPr>
        <p:spPr>
          <a:xfrm>
            <a:off x="10238578" y="5868167"/>
            <a:ext cx="1459742" cy="349924"/>
          </a:xfrm>
          <a:prstGeom prst="rect">
            <a:avLst/>
          </a:prstGeom>
          <a:solidFill>
            <a:srgbClr val="FFF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86" name="Rectangle 85">
            <a:extLst>
              <a:ext uri="{FF2B5EF4-FFF2-40B4-BE49-F238E27FC236}">
                <a16:creationId xmlns:a16="http://schemas.microsoft.com/office/drawing/2014/main" id="{FC2304A7-6144-464E-8220-0295C112147D}"/>
              </a:ext>
            </a:extLst>
          </p:cNvPr>
          <p:cNvSpPr/>
          <p:nvPr/>
        </p:nvSpPr>
        <p:spPr>
          <a:xfrm>
            <a:off x="8450804" y="5394673"/>
            <a:ext cx="1459742" cy="349924"/>
          </a:xfrm>
          <a:prstGeom prst="rect">
            <a:avLst/>
          </a:prstGeom>
          <a:solidFill>
            <a:srgbClr val="FFF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11" name="Rectangle 110">
            <a:extLst>
              <a:ext uri="{FF2B5EF4-FFF2-40B4-BE49-F238E27FC236}">
                <a16:creationId xmlns:a16="http://schemas.microsoft.com/office/drawing/2014/main" id="{69C385D5-2C07-45D3-950F-9029339AD50E}"/>
              </a:ext>
            </a:extLst>
          </p:cNvPr>
          <p:cNvSpPr/>
          <p:nvPr/>
        </p:nvSpPr>
        <p:spPr>
          <a:xfrm>
            <a:off x="8259859" y="5887848"/>
            <a:ext cx="1863055" cy="349924"/>
          </a:xfrm>
          <a:prstGeom prst="rect">
            <a:avLst/>
          </a:prstGeom>
          <a:solidFill>
            <a:srgbClr val="FFF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12" name="Rectangle 111">
            <a:extLst>
              <a:ext uri="{FF2B5EF4-FFF2-40B4-BE49-F238E27FC236}">
                <a16:creationId xmlns:a16="http://schemas.microsoft.com/office/drawing/2014/main" id="{55E29FCB-A372-4C04-B390-E3CDA51FFC58}"/>
              </a:ext>
            </a:extLst>
          </p:cNvPr>
          <p:cNvSpPr/>
          <p:nvPr/>
        </p:nvSpPr>
        <p:spPr>
          <a:xfrm>
            <a:off x="6385550" y="893878"/>
            <a:ext cx="376799" cy="400110"/>
          </a:xfrm>
          <a:prstGeom prst="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115076"/>
                </a:solidFill>
              </a:rPr>
              <a:t>1</a:t>
            </a:r>
          </a:p>
        </p:txBody>
      </p:sp>
      <p:sp>
        <p:nvSpPr>
          <p:cNvPr id="113" name="Rectangle 112">
            <a:extLst>
              <a:ext uri="{FF2B5EF4-FFF2-40B4-BE49-F238E27FC236}">
                <a16:creationId xmlns:a16="http://schemas.microsoft.com/office/drawing/2014/main" id="{064CDD79-D378-4F74-954A-562F0B566B8A}"/>
              </a:ext>
            </a:extLst>
          </p:cNvPr>
          <p:cNvSpPr/>
          <p:nvPr/>
        </p:nvSpPr>
        <p:spPr>
          <a:xfrm>
            <a:off x="6396794" y="1681974"/>
            <a:ext cx="376799" cy="400110"/>
          </a:xfrm>
          <a:prstGeom prst="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115076"/>
                </a:solidFill>
              </a:rPr>
              <a:t>2</a:t>
            </a:r>
          </a:p>
        </p:txBody>
      </p:sp>
      <p:sp>
        <p:nvSpPr>
          <p:cNvPr id="114" name="Rectangle 113">
            <a:extLst>
              <a:ext uri="{FF2B5EF4-FFF2-40B4-BE49-F238E27FC236}">
                <a16:creationId xmlns:a16="http://schemas.microsoft.com/office/drawing/2014/main" id="{925F5152-CB08-4DCA-B08E-2F40ED1A52C4}"/>
              </a:ext>
            </a:extLst>
          </p:cNvPr>
          <p:cNvSpPr/>
          <p:nvPr/>
        </p:nvSpPr>
        <p:spPr>
          <a:xfrm>
            <a:off x="6396795" y="2472426"/>
            <a:ext cx="376799" cy="400110"/>
          </a:xfrm>
          <a:prstGeom prst="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115076"/>
                </a:solidFill>
              </a:rPr>
              <a:t>3</a:t>
            </a:r>
          </a:p>
        </p:txBody>
      </p:sp>
      <p:sp>
        <p:nvSpPr>
          <p:cNvPr id="115" name="Rectangle 114">
            <a:extLst>
              <a:ext uri="{FF2B5EF4-FFF2-40B4-BE49-F238E27FC236}">
                <a16:creationId xmlns:a16="http://schemas.microsoft.com/office/drawing/2014/main" id="{C188185B-65F5-499A-B914-8E55EFA763F9}"/>
              </a:ext>
            </a:extLst>
          </p:cNvPr>
          <p:cNvSpPr/>
          <p:nvPr/>
        </p:nvSpPr>
        <p:spPr>
          <a:xfrm>
            <a:off x="6408040" y="3261700"/>
            <a:ext cx="376799" cy="400110"/>
          </a:xfrm>
          <a:prstGeom prst="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115076"/>
                </a:solidFill>
              </a:rPr>
              <a:t>4</a:t>
            </a:r>
          </a:p>
        </p:txBody>
      </p:sp>
      <p:sp>
        <p:nvSpPr>
          <p:cNvPr id="116" name="Rectangle 115">
            <a:extLst>
              <a:ext uri="{FF2B5EF4-FFF2-40B4-BE49-F238E27FC236}">
                <a16:creationId xmlns:a16="http://schemas.microsoft.com/office/drawing/2014/main" id="{BB63E385-F891-4F00-AA24-E95CF1742E78}"/>
              </a:ext>
            </a:extLst>
          </p:cNvPr>
          <p:cNvSpPr/>
          <p:nvPr/>
        </p:nvSpPr>
        <p:spPr>
          <a:xfrm>
            <a:off x="6406053" y="4842106"/>
            <a:ext cx="376799" cy="400110"/>
          </a:xfrm>
          <a:prstGeom prst="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115076"/>
                </a:solidFill>
              </a:rPr>
              <a:t>6</a:t>
            </a:r>
          </a:p>
        </p:txBody>
      </p:sp>
      <p:sp>
        <p:nvSpPr>
          <p:cNvPr id="117" name="Rectangle 116">
            <a:extLst>
              <a:ext uri="{FF2B5EF4-FFF2-40B4-BE49-F238E27FC236}">
                <a16:creationId xmlns:a16="http://schemas.microsoft.com/office/drawing/2014/main" id="{476E6EE2-B219-4669-846E-729B36092845}"/>
              </a:ext>
            </a:extLst>
          </p:cNvPr>
          <p:cNvSpPr/>
          <p:nvPr/>
        </p:nvSpPr>
        <p:spPr>
          <a:xfrm>
            <a:off x="6408040" y="4050973"/>
            <a:ext cx="376799" cy="400110"/>
          </a:xfrm>
          <a:prstGeom prst="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115076"/>
                </a:solidFill>
              </a:rPr>
              <a:t>5</a:t>
            </a:r>
          </a:p>
        </p:txBody>
      </p:sp>
      <p:pic>
        <p:nvPicPr>
          <p:cNvPr id="118" name="Picture 117" descr="Icon&#10;&#10;Description automatically generated">
            <a:extLst>
              <a:ext uri="{FF2B5EF4-FFF2-40B4-BE49-F238E27FC236}">
                <a16:creationId xmlns:a16="http://schemas.microsoft.com/office/drawing/2014/main" id="{8B08F105-9857-42AF-B952-F6D2335BD31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07937" y="134437"/>
            <a:ext cx="953433" cy="629916"/>
          </a:xfrm>
          <a:prstGeom prst="rect">
            <a:avLst/>
          </a:prstGeom>
        </p:spPr>
      </p:pic>
      <p:sp>
        <p:nvSpPr>
          <p:cNvPr id="42" name="TextBox 41"/>
          <p:cNvSpPr txBox="1"/>
          <p:nvPr/>
        </p:nvSpPr>
        <p:spPr>
          <a:xfrm>
            <a:off x="6784508" y="910600"/>
            <a:ext cx="4246837" cy="400110"/>
          </a:xfrm>
          <a:prstGeom prst="rect">
            <a:avLst/>
          </a:prstGeom>
          <a:noFill/>
        </p:spPr>
        <p:txBody>
          <a:bodyPr wrap="square" rtlCol="0">
            <a:spAutoFit/>
          </a:bodyPr>
          <a:lstStyle/>
          <a:p>
            <a:pPr lvl="0">
              <a:defRPr/>
            </a:pPr>
            <a:r>
              <a:rPr lang="en-GB" sz="2000">
                <a:solidFill>
                  <a:schemeClr val="accent5">
                    <a:lumMod val="50000"/>
                  </a:schemeClr>
                </a:solidFill>
              </a:rPr>
              <a:t>dunkel, rot, blau</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3" name="TextBox 42"/>
          <p:cNvSpPr txBox="1"/>
          <p:nvPr/>
        </p:nvSpPr>
        <p:spPr>
          <a:xfrm>
            <a:off x="6773593" y="1683919"/>
            <a:ext cx="4246837" cy="400110"/>
          </a:xfrm>
          <a:prstGeom prst="rect">
            <a:avLst/>
          </a:prstGeom>
          <a:noFill/>
        </p:spPr>
        <p:txBody>
          <a:bodyPr wrap="square" rtlCol="0">
            <a:spAutoFit/>
          </a:bodyPr>
          <a:lstStyle/>
          <a:p>
            <a:pPr lvl="0">
              <a:defRPr/>
            </a:pPr>
            <a:r>
              <a:rPr lang="en-GB" sz="2000">
                <a:solidFill>
                  <a:schemeClr val="accent5">
                    <a:lumMod val="50000"/>
                  </a:schemeClr>
                </a:solidFill>
              </a:rPr>
              <a:t>Kirche, Geschäft, Bibliothek</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4" name="TextBox 43"/>
          <p:cNvSpPr txBox="1"/>
          <p:nvPr/>
        </p:nvSpPr>
        <p:spPr>
          <a:xfrm>
            <a:off x="6782852" y="2477373"/>
            <a:ext cx="4246837" cy="400110"/>
          </a:xfrm>
          <a:prstGeom prst="rect">
            <a:avLst/>
          </a:prstGeom>
          <a:noFill/>
        </p:spPr>
        <p:txBody>
          <a:bodyPr wrap="square" rtlCol="0">
            <a:spAutoFit/>
          </a:bodyPr>
          <a:lstStyle/>
          <a:p>
            <a:pPr lvl="0">
              <a:defRPr/>
            </a:pPr>
            <a:r>
              <a:rPr lang="en-GB" sz="2000">
                <a:solidFill>
                  <a:schemeClr val="accent5">
                    <a:lumMod val="50000"/>
                  </a:schemeClr>
                </a:solidFill>
              </a:rPr>
              <a:t>Mutter, Mädchen, Schwester</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5" name="TextBox 44"/>
          <p:cNvSpPr txBox="1"/>
          <p:nvPr/>
        </p:nvSpPr>
        <p:spPr>
          <a:xfrm>
            <a:off x="6822774" y="3261700"/>
            <a:ext cx="4246837" cy="400110"/>
          </a:xfrm>
          <a:prstGeom prst="rect">
            <a:avLst/>
          </a:prstGeom>
          <a:noFill/>
        </p:spPr>
        <p:txBody>
          <a:bodyPr wrap="square" rtlCol="0">
            <a:spAutoFit/>
          </a:bodyPr>
          <a:lstStyle/>
          <a:p>
            <a:pPr lvl="0">
              <a:defRPr/>
            </a:pPr>
            <a:r>
              <a:rPr lang="en-GB" sz="2000">
                <a:solidFill>
                  <a:schemeClr val="accent5">
                    <a:lumMod val="50000"/>
                  </a:schemeClr>
                </a:solidFill>
              </a:rPr>
              <a:t>Touristen, ziehen, Großstadt</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6" name="TextBox 45"/>
          <p:cNvSpPr txBox="1"/>
          <p:nvPr/>
        </p:nvSpPr>
        <p:spPr>
          <a:xfrm>
            <a:off x="6816090" y="4044146"/>
            <a:ext cx="4246837" cy="400110"/>
          </a:xfrm>
          <a:prstGeom prst="rect">
            <a:avLst/>
          </a:prstGeom>
          <a:noFill/>
        </p:spPr>
        <p:txBody>
          <a:bodyPr wrap="square" rtlCol="0">
            <a:spAutoFit/>
          </a:bodyPr>
          <a:lstStyle/>
          <a:p>
            <a:pPr lvl="0">
              <a:defRPr/>
            </a:pPr>
            <a:r>
              <a:rPr lang="en-GB" sz="2000">
                <a:solidFill>
                  <a:schemeClr val="accent5">
                    <a:lumMod val="50000"/>
                  </a:schemeClr>
                </a:solidFill>
              </a:rPr>
              <a:t>Idee, glauben, denken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7" name="TextBox 46"/>
          <p:cNvSpPr txBox="1"/>
          <p:nvPr/>
        </p:nvSpPr>
        <p:spPr>
          <a:xfrm>
            <a:off x="6816089" y="4847254"/>
            <a:ext cx="4246837" cy="400110"/>
          </a:xfrm>
          <a:prstGeom prst="rect">
            <a:avLst/>
          </a:prstGeom>
          <a:noFill/>
        </p:spPr>
        <p:txBody>
          <a:bodyPr wrap="square" rtlCol="0">
            <a:spAutoFit/>
          </a:bodyPr>
          <a:lstStyle/>
          <a:p>
            <a:pPr lvl="0">
              <a:defRPr/>
            </a:pPr>
            <a:r>
              <a:rPr lang="en-GB" sz="2000">
                <a:solidFill>
                  <a:schemeClr val="accent5">
                    <a:lumMod val="50000"/>
                  </a:schemeClr>
                </a:solidFill>
              </a:rPr>
              <a:t>glücklich, Urlaub, beginnen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8" name="TextBox 47"/>
          <p:cNvSpPr txBox="1"/>
          <p:nvPr/>
        </p:nvSpPr>
        <p:spPr>
          <a:xfrm>
            <a:off x="10589143" y="1688644"/>
            <a:ext cx="1449152" cy="400110"/>
          </a:xfrm>
          <a:prstGeom prst="rect">
            <a:avLst/>
          </a:prstGeom>
          <a:solidFill>
            <a:schemeClr val="accent5">
              <a:lumMod val="50000"/>
            </a:schemeClr>
          </a:solidFill>
          <a:ln w="38100">
            <a:solidFill>
              <a:schemeClr val="accent4">
                <a:lumMod val="75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F0302020204030204"/>
                <a:ea typeface="+mn-ea"/>
                <a:cs typeface="+mn-cs"/>
              </a:rPr>
              <a:t>Dorf</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9" name="TextBox 48"/>
          <p:cNvSpPr txBox="1"/>
          <p:nvPr/>
        </p:nvSpPr>
        <p:spPr>
          <a:xfrm>
            <a:off x="10589143" y="2481159"/>
            <a:ext cx="1449152" cy="400110"/>
          </a:xfrm>
          <a:prstGeom prst="rect">
            <a:avLst/>
          </a:prstGeom>
          <a:solidFill>
            <a:schemeClr val="accent5">
              <a:lumMod val="50000"/>
            </a:schemeClr>
          </a:solidFill>
          <a:ln w="38100">
            <a:solidFill>
              <a:schemeClr val="accent4">
                <a:lumMod val="75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a:solidFill>
                  <a:prstClr val="white"/>
                </a:solidFill>
                <a:latin typeface="Century Gothic" panose="020F0302020204030204"/>
              </a:rPr>
              <a:t>Frauen</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0" name="TextBox 49"/>
          <p:cNvSpPr txBox="1"/>
          <p:nvPr/>
        </p:nvSpPr>
        <p:spPr>
          <a:xfrm>
            <a:off x="10572889" y="3271873"/>
            <a:ext cx="1449152" cy="400110"/>
          </a:xfrm>
          <a:prstGeom prst="rect">
            <a:avLst/>
          </a:prstGeom>
          <a:solidFill>
            <a:schemeClr val="accent5">
              <a:lumMod val="50000"/>
            </a:schemeClr>
          </a:solidFill>
          <a:ln w="38100">
            <a:solidFill>
              <a:schemeClr val="accent4">
                <a:lumMod val="75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F0302020204030204"/>
                <a:ea typeface="+mn-ea"/>
                <a:cs typeface="+mn-cs"/>
              </a:rPr>
              <a:t>London</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1" name="TextBox 50"/>
          <p:cNvSpPr txBox="1"/>
          <p:nvPr/>
        </p:nvSpPr>
        <p:spPr>
          <a:xfrm>
            <a:off x="10589143" y="3876296"/>
            <a:ext cx="1449152" cy="707886"/>
          </a:xfrm>
          <a:prstGeom prst="rect">
            <a:avLst/>
          </a:prstGeom>
          <a:solidFill>
            <a:schemeClr val="accent5">
              <a:lumMod val="50000"/>
            </a:schemeClr>
          </a:solidFill>
          <a:ln w="38100">
            <a:solidFill>
              <a:schemeClr val="accent4">
                <a:lumMod val="75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F0302020204030204"/>
                <a:ea typeface="+mn-ea"/>
                <a:cs typeface="+mn-cs"/>
              </a:rPr>
              <a:t>meine Meinung</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5" name="TextBox 54"/>
          <p:cNvSpPr txBox="1"/>
          <p:nvPr/>
        </p:nvSpPr>
        <p:spPr>
          <a:xfrm>
            <a:off x="10589143" y="4817295"/>
            <a:ext cx="1449152" cy="400110"/>
          </a:xfrm>
          <a:prstGeom prst="rect">
            <a:avLst/>
          </a:prstGeom>
          <a:solidFill>
            <a:schemeClr val="accent5">
              <a:lumMod val="50000"/>
            </a:schemeClr>
          </a:solidFill>
          <a:ln w="38100">
            <a:solidFill>
              <a:schemeClr val="accent4">
                <a:lumMod val="75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F0302020204030204"/>
                <a:ea typeface="+mn-ea"/>
                <a:cs typeface="+mn-cs"/>
              </a:rPr>
              <a:t>Juli</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6" name="Rectangle 55">
            <a:extLst>
              <a:ext uri="{FF2B5EF4-FFF2-40B4-BE49-F238E27FC236}">
                <a16:creationId xmlns:a16="http://schemas.microsoft.com/office/drawing/2014/main" id="{C124B8AF-1DF4-4158-9709-3797477E37ED}"/>
              </a:ext>
            </a:extLst>
          </p:cNvPr>
          <p:cNvSpPr/>
          <p:nvPr/>
        </p:nvSpPr>
        <p:spPr>
          <a:xfrm>
            <a:off x="615601" y="5862942"/>
            <a:ext cx="1459742" cy="349924"/>
          </a:xfrm>
          <a:prstGeom prst="rect">
            <a:avLst/>
          </a:prstGeom>
          <a:solidFill>
            <a:srgbClr val="FFF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7" name="Rectangle 56">
            <a:extLst>
              <a:ext uri="{FF2B5EF4-FFF2-40B4-BE49-F238E27FC236}">
                <a16:creationId xmlns:a16="http://schemas.microsoft.com/office/drawing/2014/main" id="{C124B8AF-1DF4-4158-9709-3797477E37ED}"/>
              </a:ext>
            </a:extLst>
          </p:cNvPr>
          <p:cNvSpPr/>
          <p:nvPr/>
        </p:nvSpPr>
        <p:spPr>
          <a:xfrm>
            <a:off x="4288420" y="5875956"/>
            <a:ext cx="1459742" cy="349924"/>
          </a:xfrm>
          <a:prstGeom prst="rect">
            <a:avLst/>
          </a:prstGeom>
          <a:solidFill>
            <a:srgbClr val="FFF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9" name="Rectangle 58">
            <a:extLst>
              <a:ext uri="{FF2B5EF4-FFF2-40B4-BE49-F238E27FC236}">
                <a16:creationId xmlns:a16="http://schemas.microsoft.com/office/drawing/2014/main" id="{C124B8AF-1DF4-4158-9709-3797477E37ED}"/>
              </a:ext>
            </a:extLst>
          </p:cNvPr>
          <p:cNvSpPr/>
          <p:nvPr/>
        </p:nvSpPr>
        <p:spPr>
          <a:xfrm>
            <a:off x="4288420" y="5413229"/>
            <a:ext cx="1387603" cy="349924"/>
          </a:xfrm>
          <a:prstGeom prst="rect">
            <a:avLst/>
          </a:prstGeom>
          <a:solidFill>
            <a:srgbClr val="FFF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63" name="Rectangle 62">
            <a:extLst>
              <a:ext uri="{FF2B5EF4-FFF2-40B4-BE49-F238E27FC236}">
                <a16:creationId xmlns:a16="http://schemas.microsoft.com/office/drawing/2014/main" id="{C124B8AF-1DF4-4158-9709-3797477E37ED}"/>
              </a:ext>
            </a:extLst>
          </p:cNvPr>
          <p:cNvSpPr/>
          <p:nvPr/>
        </p:nvSpPr>
        <p:spPr>
          <a:xfrm>
            <a:off x="599221" y="5400525"/>
            <a:ext cx="1459742" cy="349924"/>
          </a:xfrm>
          <a:prstGeom prst="rect">
            <a:avLst/>
          </a:prstGeom>
          <a:solidFill>
            <a:srgbClr val="FFF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64" name="Rectangle 63">
            <a:extLst>
              <a:ext uri="{FF2B5EF4-FFF2-40B4-BE49-F238E27FC236}">
                <a16:creationId xmlns:a16="http://schemas.microsoft.com/office/drawing/2014/main" id="{C124B8AF-1DF4-4158-9709-3797477E37ED}"/>
              </a:ext>
            </a:extLst>
          </p:cNvPr>
          <p:cNvSpPr/>
          <p:nvPr/>
        </p:nvSpPr>
        <p:spPr>
          <a:xfrm>
            <a:off x="2156377" y="5873357"/>
            <a:ext cx="1978719" cy="349924"/>
          </a:xfrm>
          <a:prstGeom prst="rect">
            <a:avLst/>
          </a:prstGeom>
          <a:solidFill>
            <a:srgbClr val="FFF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65" name="Rectangle 64">
            <a:extLst>
              <a:ext uri="{FF2B5EF4-FFF2-40B4-BE49-F238E27FC236}">
                <a16:creationId xmlns:a16="http://schemas.microsoft.com/office/drawing/2014/main" id="{C124B8AF-1DF4-4158-9709-3797477E37ED}"/>
              </a:ext>
            </a:extLst>
          </p:cNvPr>
          <p:cNvSpPr/>
          <p:nvPr/>
        </p:nvSpPr>
        <p:spPr>
          <a:xfrm>
            <a:off x="2443820" y="5391974"/>
            <a:ext cx="1459742" cy="349924"/>
          </a:xfrm>
          <a:prstGeom prst="rect">
            <a:avLst/>
          </a:prstGeom>
          <a:solidFill>
            <a:srgbClr val="FFF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433852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0" presetClass="entr" presetSubtype="0" fill="hold" grpId="0" nodeType="withEffect">
                                  <p:stCondLst>
                                    <p:cond delay="0"/>
                                  </p:stCondLst>
                                  <p:childTnLst>
                                    <p:set>
                                      <p:cBhvr>
                                        <p:cTn id="22" dur="1" fill="hold">
                                          <p:stCondLst>
                                            <p:cond delay="0"/>
                                          </p:stCondLst>
                                        </p:cTn>
                                        <p:tgtEl>
                                          <p:spTgt spid="107"/>
                                        </p:tgtEl>
                                        <p:attrNameLst>
                                          <p:attrName>style.visibility</p:attrName>
                                        </p:attrNameLst>
                                      </p:cBhvr>
                                      <p:to>
                                        <p:strVal val="visible"/>
                                      </p:to>
                                    </p:set>
                                    <p:animEffect transition="in" filter="fade">
                                      <p:cBhvr>
                                        <p:cTn id="23" dur="500"/>
                                        <p:tgtEl>
                                          <p:spTgt spid="107"/>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75"/>
                                        </p:tgtEl>
                                        <p:attrNameLst>
                                          <p:attrName>style.visibility</p:attrName>
                                        </p:attrNameLst>
                                      </p:cBhvr>
                                      <p:to>
                                        <p:strVal val="visible"/>
                                      </p:to>
                                    </p:set>
                                  </p:childTnLst>
                                </p:cTn>
                              </p:par>
                              <p:par>
                                <p:cTn id="28" presetID="10" presetClass="entr" presetSubtype="0" fill="hold" grpId="0" nodeType="withEffect">
                                  <p:stCondLst>
                                    <p:cond delay="0"/>
                                  </p:stCondLst>
                                  <p:childTnLst>
                                    <p:set>
                                      <p:cBhvr>
                                        <p:cTn id="29" dur="1" fill="hold">
                                          <p:stCondLst>
                                            <p:cond delay="0"/>
                                          </p:stCondLst>
                                        </p:cTn>
                                        <p:tgtEl>
                                          <p:spTgt spid="72"/>
                                        </p:tgtEl>
                                        <p:attrNameLst>
                                          <p:attrName>style.visibility</p:attrName>
                                        </p:attrNameLst>
                                      </p:cBhvr>
                                      <p:to>
                                        <p:strVal val="visible"/>
                                      </p:to>
                                    </p:set>
                                    <p:animEffect transition="in" filter="fade">
                                      <p:cBhvr>
                                        <p:cTn id="30" dur="500"/>
                                        <p:tgtEl>
                                          <p:spTgt spid="72"/>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0"/>
                                        </p:tgtEl>
                                        <p:attrNameLst>
                                          <p:attrName>style.visibility</p:attrName>
                                        </p:attrNameLst>
                                      </p:cBhvr>
                                      <p:to>
                                        <p:strVal val="visible"/>
                                      </p:to>
                                    </p:set>
                                  </p:childTnLst>
                                </p:cTn>
                              </p:par>
                              <p:par>
                                <p:cTn id="35" presetID="10" presetClass="entr" presetSubtype="0" fill="hold" grpId="0" nodeType="withEffect">
                                  <p:stCondLst>
                                    <p:cond delay="0"/>
                                  </p:stCondLst>
                                  <p:childTnLst>
                                    <p:set>
                                      <p:cBhvr>
                                        <p:cTn id="36" dur="1" fill="hold">
                                          <p:stCondLst>
                                            <p:cond delay="0"/>
                                          </p:stCondLst>
                                        </p:cTn>
                                        <p:tgtEl>
                                          <p:spTgt spid="79"/>
                                        </p:tgtEl>
                                        <p:attrNameLst>
                                          <p:attrName>style.visibility</p:attrName>
                                        </p:attrNameLst>
                                      </p:cBhvr>
                                      <p:to>
                                        <p:strVal val="visible"/>
                                      </p:to>
                                    </p:set>
                                    <p:animEffect transition="in" filter="fade">
                                      <p:cBhvr>
                                        <p:cTn id="37" dur="500"/>
                                        <p:tgtEl>
                                          <p:spTgt spid="79"/>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83"/>
                                        </p:tgtEl>
                                        <p:attrNameLst>
                                          <p:attrName>style.visibility</p:attrName>
                                        </p:attrNameLst>
                                      </p:cBhvr>
                                      <p:to>
                                        <p:strVal val="visible"/>
                                      </p:to>
                                    </p:set>
                                  </p:childTnLst>
                                </p:cTn>
                              </p:par>
                              <p:par>
                                <p:cTn id="42" presetID="10" presetClass="entr" presetSubtype="0" fill="hold" grpId="0" nodeType="withEffect">
                                  <p:stCondLst>
                                    <p:cond delay="0"/>
                                  </p:stCondLst>
                                  <p:childTnLst>
                                    <p:set>
                                      <p:cBhvr>
                                        <p:cTn id="43" dur="1" fill="hold">
                                          <p:stCondLst>
                                            <p:cond delay="0"/>
                                          </p:stCondLst>
                                        </p:cTn>
                                        <p:tgtEl>
                                          <p:spTgt spid="84"/>
                                        </p:tgtEl>
                                        <p:attrNameLst>
                                          <p:attrName>style.visibility</p:attrName>
                                        </p:attrNameLst>
                                      </p:cBhvr>
                                      <p:to>
                                        <p:strVal val="visible"/>
                                      </p:to>
                                    </p:set>
                                    <p:animEffect transition="in" filter="fade">
                                      <p:cBhvr>
                                        <p:cTn id="44" dur="500"/>
                                        <p:tgtEl>
                                          <p:spTgt spid="84"/>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88"/>
                                        </p:tgtEl>
                                        <p:attrNameLst>
                                          <p:attrName>style.visibility</p:attrName>
                                        </p:attrNameLst>
                                      </p:cBhvr>
                                      <p:to>
                                        <p:strVal val="visible"/>
                                      </p:to>
                                    </p:set>
                                  </p:childTnLst>
                                </p:cTn>
                              </p:par>
                              <p:par>
                                <p:cTn id="49" presetID="10" presetClass="entr" presetSubtype="0" fill="hold" grpId="0" nodeType="withEffect">
                                  <p:stCondLst>
                                    <p:cond delay="0"/>
                                  </p:stCondLst>
                                  <p:childTnLst>
                                    <p:set>
                                      <p:cBhvr>
                                        <p:cTn id="50" dur="1" fill="hold">
                                          <p:stCondLst>
                                            <p:cond delay="0"/>
                                          </p:stCondLst>
                                        </p:cTn>
                                        <p:tgtEl>
                                          <p:spTgt spid="86"/>
                                        </p:tgtEl>
                                        <p:attrNameLst>
                                          <p:attrName>style.visibility</p:attrName>
                                        </p:attrNameLst>
                                      </p:cBhvr>
                                      <p:to>
                                        <p:strVal val="visible"/>
                                      </p:to>
                                    </p:set>
                                    <p:animEffect transition="in" filter="fade">
                                      <p:cBhvr>
                                        <p:cTn id="51" dur="500"/>
                                        <p:tgtEl>
                                          <p:spTgt spid="86"/>
                                        </p:tgtEl>
                                      </p:cBhvr>
                                    </p:animEffec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91"/>
                                        </p:tgtEl>
                                        <p:attrNameLst>
                                          <p:attrName>style.visibility</p:attrName>
                                        </p:attrNameLst>
                                      </p:cBhvr>
                                      <p:to>
                                        <p:strVal val="visible"/>
                                      </p:to>
                                    </p:set>
                                  </p:childTnLst>
                                </p:cTn>
                              </p:par>
                              <p:par>
                                <p:cTn id="56" presetID="10" presetClass="entr" presetSubtype="0" fill="hold" grpId="0" nodeType="withEffect">
                                  <p:stCondLst>
                                    <p:cond delay="0"/>
                                  </p:stCondLst>
                                  <p:childTnLst>
                                    <p:set>
                                      <p:cBhvr>
                                        <p:cTn id="57" dur="1" fill="hold">
                                          <p:stCondLst>
                                            <p:cond delay="0"/>
                                          </p:stCondLst>
                                        </p:cTn>
                                        <p:tgtEl>
                                          <p:spTgt spid="111"/>
                                        </p:tgtEl>
                                        <p:attrNameLst>
                                          <p:attrName>style.visibility</p:attrName>
                                        </p:attrNameLst>
                                      </p:cBhvr>
                                      <p:to>
                                        <p:strVal val="visible"/>
                                      </p:to>
                                    </p:set>
                                    <p:animEffect transition="in" filter="fade">
                                      <p:cBhvr>
                                        <p:cTn id="58" dur="500"/>
                                        <p:tgtEl>
                                          <p:spTgt spid="111"/>
                                        </p:tgtEl>
                                      </p:cBhvr>
                                    </p:animEffec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2"/>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43"/>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44"/>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45"/>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46"/>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47"/>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94"/>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56"/>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8"/>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57"/>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49"/>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59"/>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50"/>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63"/>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51"/>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64"/>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55"/>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animBg="1"/>
      <p:bldP spid="74" grpId="0"/>
      <p:bldP spid="75" grpId="0" animBg="1"/>
      <p:bldP spid="78" grpId="0"/>
      <p:bldP spid="80" grpId="0" animBg="1"/>
      <p:bldP spid="82" grpId="0"/>
      <p:bldP spid="83" grpId="0" animBg="1"/>
      <p:bldP spid="85" grpId="0"/>
      <p:bldP spid="88" grpId="0" animBg="1"/>
      <p:bldP spid="90" grpId="0"/>
      <p:bldP spid="91" grpId="0" animBg="1"/>
      <p:bldP spid="94" grpId="0" animBg="1"/>
      <p:bldP spid="107" grpId="0" animBg="1"/>
      <p:bldP spid="72" grpId="0" animBg="1"/>
      <p:bldP spid="79" grpId="0" animBg="1"/>
      <p:bldP spid="84" grpId="0" animBg="1"/>
      <p:bldP spid="86" grpId="0" animBg="1"/>
      <p:bldP spid="111" grpId="0" animBg="1"/>
      <p:bldP spid="42" grpId="0"/>
      <p:bldP spid="43" grpId="0"/>
      <p:bldP spid="44" grpId="0"/>
      <p:bldP spid="45" grpId="0"/>
      <p:bldP spid="46" grpId="0"/>
      <p:bldP spid="47" grpId="0"/>
      <p:bldP spid="48" grpId="0" animBg="1"/>
      <p:bldP spid="49" grpId="0" animBg="1"/>
      <p:bldP spid="50" grpId="0" animBg="1"/>
      <p:bldP spid="51" grpId="0" animBg="1"/>
      <p:bldP spid="55" grpId="0" animBg="1"/>
      <p:bldP spid="56" grpId="0" animBg="1"/>
      <p:bldP spid="57" grpId="0" animBg="1"/>
      <p:bldP spid="59" grpId="0" animBg="1"/>
      <p:bldP spid="63" grpId="0" animBg="1"/>
      <p:bldP spid="64" grpId="0" animBg="1"/>
      <p:bldP spid="6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2656703"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C8C77C08-5026-0447-B022-A3A477524218}"/>
              </a:ext>
            </a:extLst>
          </p:cNvPr>
          <p:cNvSpPr txBox="1"/>
          <p:nvPr/>
        </p:nvSpPr>
        <p:spPr>
          <a:xfrm>
            <a:off x="2787276" y="267351"/>
            <a:ext cx="5563891" cy="830997"/>
          </a:xfrm>
          <a:prstGeom prst="rect">
            <a:avLst/>
          </a:prstGeom>
          <a:noFill/>
        </p:spPr>
        <p:txBody>
          <a:bodyPr wrap="square" rtlCol="0">
            <a:spAutoFit/>
          </a:bodyPr>
          <a:lstStyle/>
          <a:p>
            <a:r>
              <a:rPr lang="en-US" sz="2400" dirty="0" err="1">
                <a:solidFill>
                  <a:schemeClr val="accent5">
                    <a:lumMod val="50000"/>
                  </a:schemeClr>
                </a:solidFill>
              </a:rPr>
              <a:t>Welche</a:t>
            </a:r>
            <a:r>
              <a:rPr lang="en-US" sz="2400" dirty="0">
                <a:solidFill>
                  <a:schemeClr val="accent5">
                    <a:lumMod val="50000"/>
                  </a:schemeClr>
                </a:solidFill>
              </a:rPr>
              <a:t> </a:t>
            </a:r>
            <a:r>
              <a:rPr lang="en-US" sz="2400" dirty="0" err="1">
                <a:solidFill>
                  <a:schemeClr val="accent5">
                    <a:lumMod val="50000"/>
                  </a:schemeClr>
                </a:solidFill>
              </a:rPr>
              <a:t>Nummer</a:t>
            </a:r>
            <a:r>
              <a:rPr lang="en-US" sz="2400" dirty="0">
                <a:solidFill>
                  <a:schemeClr val="accent5">
                    <a:lumMod val="50000"/>
                  </a:schemeClr>
                </a:solidFill>
              </a:rPr>
              <a:t> </a:t>
            </a:r>
            <a:r>
              <a:rPr lang="en-US" sz="2400" dirty="0" err="1">
                <a:solidFill>
                  <a:schemeClr val="accent5">
                    <a:lumMod val="50000"/>
                  </a:schemeClr>
                </a:solidFill>
              </a:rPr>
              <a:t>ist</a:t>
            </a:r>
            <a:r>
              <a:rPr lang="en-US" sz="2400" dirty="0">
                <a:solidFill>
                  <a:schemeClr val="accent5">
                    <a:lumMod val="50000"/>
                  </a:schemeClr>
                </a:solidFill>
              </a:rPr>
              <a:t> das?</a:t>
            </a:r>
            <a:br>
              <a:rPr lang="en-US" sz="2400" dirty="0">
                <a:solidFill>
                  <a:schemeClr val="accent5">
                    <a:lumMod val="50000"/>
                  </a:schemeClr>
                </a:solidFill>
              </a:rPr>
            </a:br>
            <a:r>
              <a:rPr lang="en-US" sz="2400" dirty="0">
                <a:solidFill>
                  <a:schemeClr val="accent5">
                    <a:lumMod val="50000"/>
                  </a:schemeClr>
                </a:solidFill>
              </a:rPr>
              <a:t>Wie </a:t>
            </a:r>
            <a:r>
              <a:rPr lang="en-US" sz="2400" dirty="0" err="1">
                <a:solidFill>
                  <a:schemeClr val="accent5">
                    <a:lumMod val="50000"/>
                  </a:schemeClr>
                </a:solidFill>
              </a:rPr>
              <a:t>sagt</a:t>
            </a:r>
            <a:r>
              <a:rPr lang="en-US" sz="2400" dirty="0">
                <a:solidFill>
                  <a:schemeClr val="accent5">
                    <a:lumMod val="50000"/>
                  </a:schemeClr>
                </a:solidFill>
              </a:rPr>
              <a:t> man das auf Deutsch?</a:t>
            </a:r>
          </a:p>
        </p:txBody>
      </p:sp>
      <p:graphicFrame>
        <p:nvGraphicFramePr>
          <p:cNvPr id="2" name="Table 5">
            <a:extLst>
              <a:ext uri="{FF2B5EF4-FFF2-40B4-BE49-F238E27FC236}">
                <a16:creationId xmlns:a16="http://schemas.microsoft.com/office/drawing/2014/main" id="{2E19005E-7CCD-4DD3-8FEA-B69D736F4F29}"/>
              </a:ext>
            </a:extLst>
          </p:cNvPr>
          <p:cNvGraphicFramePr>
            <a:graphicFrameLocks noGrp="1"/>
          </p:cNvGraphicFramePr>
          <p:nvPr>
            <p:extLst>
              <p:ext uri="{D42A27DB-BD31-4B8C-83A1-F6EECF244321}">
                <p14:modId xmlns:p14="http://schemas.microsoft.com/office/powerpoint/2010/main" val="1603035380"/>
              </p:ext>
            </p:extLst>
          </p:nvPr>
        </p:nvGraphicFramePr>
        <p:xfrm>
          <a:off x="1125789" y="1257487"/>
          <a:ext cx="8481428" cy="4834410"/>
        </p:xfrm>
        <a:graphic>
          <a:graphicData uri="http://schemas.openxmlformats.org/drawingml/2006/table">
            <a:tbl>
              <a:tblPr firstRow="1" bandRow="1">
                <a:tableStyleId>{5940675A-B579-460E-94D1-54222C63F5DA}</a:tableStyleId>
              </a:tblPr>
              <a:tblGrid>
                <a:gridCol w="2120357">
                  <a:extLst>
                    <a:ext uri="{9D8B030D-6E8A-4147-A177-3AD203B41FA5}">
                      <a16:colId xmlns:a16="http://schemas.microsoft.com/office/drawing/2014/main" val="3394431623"/>
                    </a:ext>
                  </a:extLst>
                </a:gridCol>
                <a:gridCol w="2120357">
                  <a:extLst>
                    <a:ext uri="{9D8B030D-6E8A-4147-A177-3AD203B41FA5}">
                      <a16:colId xmlns:a16="http://schemas.microsoft.com/office/drawing/2014/main" val="1868380237"/>
                    </a:ext>
                  </a:extLst>
                </a:gridCol>
                <a:gridCol w="2120357">
                  <a:extLst>
                    <a:ext uri="{9D8B030D-6E8A-4147-A177-3AD203B41FA5}">
                      <a16:colId xmlns:a16="http://schemas.microsoft.com/office/drawing/2014/main" val="3381827036"/>
                    </a:ext>
                  </a:extLst>
                </a:gridCol>
                <a:gridCol w="2120357">
                  <a:extLst>
                    <a:ext uri="{9D8B030D-6E8A-4147-A177-3AD203B41FA5}">
                      <a16:colId xmlns:a16="http://schemas.microsoft.com/office/drawing/2014/main" val="1762458426"/>
                    </a:ext>
                  </a:extLst>
                </a:gridCol>
              </a:tblGrid>
              <a:tr h="1611470">
                <a:tc>
                  <a:txBody>
                    <a:bodyPr/>
                    <a:lstStyle/>
                    <a:p>
                      <a:r>
                        <a:rPr lang="en-GB" sz="2400" b="0" dirty="0">
                          <a:solidFill>
                            <a:srgbClr val="115076"/>
                          </a:solidFill>
                        </a:rPr>
                        <a:t>1</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FBF0D5"/>
                    </a:solidFill>
                  </a:tcPr>
                </a:tc>
                <a:tc>
                  <a:txBody>
                    <a:bodyPr/>
                    <a:lstStyle/>
                    <a:p>
                      <a:r>
                        <a:rPr lang="en-GB" sz="2400" b="0" dirty="0">
                          <a:solidFill>
                            <a:srgbClr val="115076"/>
                          </a:solidFill>
                        </a:rPr>
                        <a:t>2</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FBF0D5"/>
                    </a:solidFill>
                  </a:tcPr>
                </a:tc>
                <a:tc>
                  <a:txBody>
                    <a:bodyPr/>
                    <a:lstStyle/>
                    <a:p>
                      <a:r>
                        <a:rPr lang="en-GB" sz="2400" b="0" dirty="0">
                          <a:solidFill>
                            <a:srgbClr val="115076"/>
                          </a:solidFill>
                        </a:rPr>
                        <a:t>3</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FBF0D5"/>
                    </a:solidFill>
                  </a:tcPr>
                </a:tc>
                <a:tc>
                  <a:txBody>
                    <a:bodyPr/>
                    <a:lstStyle/>
                    <a:p>
                      <a:r>
                        <a:rPr lang="en-GB" sz="2400" b="0" dirty="0">
                          <a:solidFill>
                            <a:srgbClr val="115076"/>
                          </a:solidFill>
                        </a:rPr>
                        <a:t>4</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FBF0D5"/>
                    </a:solidFill>
                  </a:tcPr>
                </a:tc>
                <a:extLst>
                  <a:ext uri="{0D108BD9-81ED-4DB2-BD59-A6C34878D82A}">
                    <a16:rowId xmlns:a16="http://schemas.microsoft.com/office/drawing/2014/main" val="3770745302"/>
                  </a:ext>
                </a:extLst>
              </a:tr>
              <a:tr h="1611470">
                <a:tc>
                  <a:txBody>
                    <a:bodyPr/>
                    <a:lstStyle/>
                    <a:p>
                      <a:r>
                        <a:rPr lang="en-GB" sz="2400" b="0" dirty="0">
                          <a:solidFill>
                            <a:srgbClr val="115076"/>
                          </a:solidFill>
                        </a:rPr>
                        <a:t>5</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FBF0D5"/>
                    </a:solidFill>
                  </a:tcPr>
                </a:tc>
                <a:tc>
                  <a:txBody>
                    <a:bodyPr/>
                    <a:lstStyle/>
                    <a:p>
                      <a:r>
                        <a:rPr lang="en-GB" sz="2400" b="0" dirty="0">
                          <a:solidFill>
                            <a:srgbClr val="115076"/>
                          </a:solidFill>
                        </a:rPr>
                        <a:t>6</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FBF0D5"/>
                    </a:solidFill>
                  </a:tcPr>
                </a:tc>
                <a:tc>
                  <a:txBody>
                    <a:bodyPr/>
                    <a:lstStyle/>
                    <a:p>
                      <a:r>
                        <a:rPr lang="en-GB" sz="2400" b="0" dirty="0">
                          <a:solidFill>
                            <a:srgbClr val="115076"/>
                          </a:solidFill>
                        </a:rPr>
                        <a:t>7</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FBF0D5"/>
                    </a:solidFill>
                  </a:tcPr>
                </a:tc>
                <a:tc>
                  <a:txBody>
                    <a:bodyPr/>
                    <a:lstStyle/>
                    <a:p>
                      <a:r>
                        <a:rPr lang="en-GB" sz="2400" b="0" dirty="0">
                          <a:solidFill>
                            <a:srgbClr val="115076"/>
                          </a:solidFill>
                        </a:rPr>
                        <a:t>8</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FBF0D5"/>
                    </a:solidFill>
                  </a:tcPr>
                </a:tc>
                <a:extLst>
                  <a:ext uri="{0D108BD9-81ED-4DB2-BD59-A6C34878D82A}">
                    <a16:rowId xmlns:a16="http://schemas.microsoft.com/office/drawing/2014/main" val="2443640007"/>
                  </a:ext>
                </a:extLst>
              </a:tr>
              <a:tr h="1611470">
                <a:tc>
                  <a:txBody>
                    <a:bodyPr/>
                    <a:lstStyle/>
                    <a:p>
                      <a:r>
                        <a:rPr lang="en-GB" sz="2400" b="0" dirty="0">
                          <a:solidFill>
                            <a:srgbClr val="115076"/>
                          </a:solidFill>
                        </a:rPr>
                        <a:t>9</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FBF0D5"/>
                    </a:solidFill>
                  </a:tcPr>
                </a:tc>
                <a:tc>
                  <a:txBody>
                    <a:bodyPr/>
                    <a:lstStyle/>
                    <a:p>
                      <a:r>
                        <a:rPr lang="en-GB" sz="2400" b="0" dirty="0">
                          <a:solidFill>
                            <a:srgbClr val="115076"/>
                          </a:solidFill>
                        </a:rPr>
                        <a:t>10</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FBF0D5"/>
                    </a:solidFill>
                  </a:tcPr>
                </a:tc>
                <a:tc>
                  <a:txBody>
                    <a:bodyPr/>
                    <a:lstStyle/>
                    <a:p>
                      <a:r>
                        <a:rPr lang="en-GB" sz="2400" b="0" dirty="0">
                          <a:solidFill>
                            <a:srgbClr val="115076"/>
                          </a:solidFill>
                        </a:rPr>
                        <a:t>11</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FBF0D5"/>
                    </a:solidFill>
                  </a:tcPr>
                </a:tc>
                <a:tc>
                  <a:txBody>
                    <a:bodyPr/>
                    <a:lstStyle/>
                    <a:p>
                      <a:r>
                        <a:rPr lang="en-GB" sz="2400" b="0" dirty="0">
                          <a:solidFill>
                            <a:srgbClr val="115076"/>
                          </a:solidFill>
                        </a:rPr>
                        <a:t>12</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FBF0D5"/>
                    </a:solidFill>
                  </a:tcPr>
                </a:tc>
                <a:extLst>
                  <a:ext uri="{0D108BD9-81ED-4DB2-BD59-A6C34878D82A}">
                    <a16:rowId xmlns:a16="http://schemas.microsoft.com/office/drawing/2014/main" val="853203346"/>
                  </a:ext>
                </a:extLst>
              </a:tr>
            </a:tbl>
          </a:graphicData>
        </a:graphic>
      </p:graphicFrame>
      <p:sp>
        <p:nvSpPr>
          <p:cNvPr id="8" name="TextBox 7">
            <a:extLst>
              <a:ext uri="{FF2B5EF4-FFF2-40B4-BE49-F238E27FC236}">
                <a16:creationId xmlns:a16="http://schemas.microsoft.com/office/drawing/2014/main" id="{D293B332-140C-42A9-A10C-4CFEF881AD69}"/>
              </a:ext>
            </a:extLst>
          </p:cNvPr>
          <p:cNvSpPr txBox="1"/>
          <p:nvPr/>
        </p:nvSpPr>
        <p:spPr>
          <a:xfrm>
            <a:off x="1124820" y="2377471"/>
            <a:ext cx="2118826" cy="461665"/>
          </a:xfrm>
          <a:prstGeom prst="rect">
            <a:avLst/>
          </a:prstGeom>
          <a:noFill/>
        </p:spPr>
        <p:txBody>
          <a:bodyPr wrap="square" rtlCol="0">
            <a:spAutoFit/>
          </a:bodyPr>
          <a:lstStyle/>
          <a:p>
            <a:pPr algn="ctr"/>
            <a:r>
              <a:rPr lang="en-GB" sz="2400" dirty="0">
                <a:solidFill>
                  <a:schemeClr val="accent5">
                    <a:lumMod val="50000"/>
                  </a:schemeClr>
                </a:solidFill>
              </a:rPr>
              <a:t>[boy]</a:t>
            </a:r>
          </a:p>
        </p:txBody>
      </p:sp>
      <p:sp>
        <p:nvSpPr>
          <p:cNvPr id="9" name="Rectangle 2" descr="rectangle that moves down the slide to show the 60 second timer">
            <a:extLst>
              <a:ext uri="{FF2B5EF4-FFF2-40B4-BE49-F238E27FC236}">
                <a16:creationId xmlns:a16="http://schemas.microsoft.com/office/drawing/2014/main" id="{CA112CA0-8B06-43D2-9B7E-F252D587EB38}"/>
              </a:ext>
            </a:extLst>
          </p:cNvPr>
          <p:cNvSpPr>
            <a:spLocks noChangeArrowheads="1"/>
          </p:cNvSpPr>
          <p:nvPr/>
        </p:nvSpPr>
        <p:spPr bwMode="auto">
          <a:xfrm>
            <a:off x="10111959" y="1332886"/>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fontAlgn="base">
              <a:spcBef>
                <a:spcPct val="0"/>
              </a:spcBef>
              <a:spcAft>
                <a:spcPct val="0"/>
              </a:spcAft>
              <a:defRPr/>
            </a:pPr>
            <a:endParaRPr lang="en-GB" sz="2000" dirty="0">
              <a:solidFill>
                <a:prstClr val="black"/>
              </a:solidFill>
            </a:endParaRPr>
          </a:p>
        </p:txBody>
      </p:sp>
      <p:sp>
        <p:nvSpPr>
          <p:cNvPr id="10" name="Rectangle 3" descr="rectangle for timer">
            <a:extLst>
              <a:ext uri="{FF2B5EF4-FFF2-40B4-BE49-F238E27FC236}">
                <a16:creationId xmlns:a16="http://schemas.microsoft.com/office/drawing/2014/main" id="{B09254F8-91E6-47AA-AFE0-FC120ABC25E7}"/>
              </a:ext>
            </a:extLst>
          </p:cNvPr>
          <p:cNvSpPr>
            <a:spLocks noChangeArrowheads="1"/>
          </p:cNvSpPr>
          <p:nvPr/>
        </p:nvSpPr>
        <p:spPr bwMode="auto">
          <a:xfrm>
            <a:off x="10109593" y="1332884"/>
            <a:ext cx="503528" cy="4156259"/>
          </a:xfrm>
          <a:prstGeom prst="rect">
            <a:avLst/>
          </a:prstGeom>
          <a:solidFill>
            <a:schemeClr val="accent4">
              <a:lumMod val="60000"/>
              <a:lumOff val="40000"/>
            </a:schemeClr>
          </a:solidFill>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fontAlgn="base">
              <a:spcBef>
                <a:spcPct val="0"/>
              </a:spcBef>
              <a:spcAft>
                <a:spcPct val="0"/>
              </a:spcAft>
              <a:defRPr/>
            </a:pPr>
            <a:endParaRPr lang="en-GB" sz="2000" dirty="0">
              <a:solidFill>
                <a:prstClr val="black"/>
              </a:solidFill>
            </a:endParaRPr>
          </a:p>
        </p:txBody>
      </p:sp>
      <p:sp>
        <p:nvSpPr>
          <p:cNvPr id="11" name="Line 7" descr="top line for timer, 60 seconds">
            <a:extLst>
              <a:ext uri="{FF2B5EF4-FFF2-40B4-BE49-F238E27FC236}">
                <a16:creationId xmlns:a16="http://schemas.microsoft.com/office/drawing/2014/main" id="{CF3BAB52-EC45-4997-93F6-32CD8F079F23}"/>
              </a:ext>
            </a:extLst>
          </p:cNvPr>
          <p:cNvSpPr>
            <a:spLocks noChangeShapeType="1"/>
          </p:cNvSpPr>
          <p:nvPr/>
        </p:nvSpPr>
        <p:spPr bwMode="auto">
          <a:xfrm>
            <a:off x="10820020" y="1321458"/>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12" name="Text Box 12">
            <a:extLst>
              <a:ext uri="{FF2B5EF4-FFF2-40B4-BE49-F238E27FC236}">
                <a16:creationId xmlns:a16="http://schemas.microsoft.com/office/drawing/2014/main" id="{DA627906-C55D-4589-BBA5-F56753872FF5}"/>
              </a:ext>
            </a:extLst>
          </p:cNvPr>
          <p:cNvSpPr txBox="1">
            <a:spLocks noChangeArrowheads="1"/>
          </p:cNvSpPr>
          <p:nvPr/>
        </p:nvSpPr>
        <p:spPr bwMode="auto">
          <a:xfrm>
            <a:off x="11036811" y="1163607"/>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20</a:t>
            </a:r>
          </a:p>
        </p:txBody>
      </p:sp>
      <p:sp>
        <p:nvSpPr>
          <p:cNvPr id="13" name="Line 4" descr="line to show the length of 60 seconds">
            <a:extLst>
              <a:ext uri="{FF2B5EF4-FFF2-40B4-BE49-F238E27FC236}">
                <a16:creationId xmlns:a16="http://schemas.microsoft.com/office/drawing/2014/main" id="{1D2E6979-9488-4D83-9604-548678C20FFC}"/>
              </a:ext>
            </a:extLst>
          </p:cNvPr>
          <p:cNvSpPr>
            <a:spLocks noChangeShapeType="1"/>
          </p:cNvSpPr>
          <p:nvPr/>
        </p:nvSpPr>
        <p:spPr bwMode="auto">
          <a:xfrm>
            <a:off x="10795332" y="1321458"/>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14" name="Text Box 10">
            <a:extLst>
              <a:ext uri="{FF2B5EF4-FFF2-40B4-BE49-F238E27FC236}">
                <a16:creationId xmlns:a16="http://schemas.microsoft.com/office/drawing/2014/main" id="{E00292E3-3580-4D91-AEA4-C4DD01368CBF}"/>
              </a:ext>
            </a:extLst>
          </p:cNvPr>
          <p:cNvSpPr txBox="1">
            <a:spLocks noChangeArrowheads="1"/>
          </p:cNvSpPr>
          <p:nvPr/>
        </p:nvSpPr>
        <p:spPr bwMode="auto">
          <a:xfrm>
            <a:off x="10795332" y="3305360"/>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pPr>
            <a:r>
              <a:rPr lang="en-GB" b="1" dirty="0" err="1">
                <a:solidFill>
                  <a:srgbClr val="5B9BD5">
                    <a:lumMod val="50000"/>
                  </a:srgbClr>
                </a:solidFill>
                <a:latin typeface="Century Gothic" panose="020B0502020202020204" pitchFamily="34" charset="0"/>
              </a:rPr>
              <a:t>Sekunden</a:t>
            </a:r>
            <a:endParaRPr lang="en-GB" b="1" dirty="0">
              <a:solidFill>
                <a:srgbClr val="5B9BD5">
                  <a:lumMod val="50000"/>
                </a:srgbClr>
              </a:solidFill>
              <a:latin typeface="Century Gothic" panose="020B0502020202020204" pitchFamily="34" charset="0"/>
            </a:endParaRPr>
          </a:p>
        </p:txBody>
      </p:sp>
      <p:sp>
        <p:nvSpPr>
          <p:cNvPr id="15" name="Line 9" descr="bottom line for timer, 0 seconds">
            <a:extLst>
              <a:ext uri="{FF2B5EF4-FFF2-40B4-BE49-F238E27FC236}">
                <a16:creationId xmlns:a16="http://schemas.microsoft.com/office/drawing/2014/main" id="{5E672807-8BAA-4C25-AA36-4DF53A59C2AB}"/>
              </a:ext>
            </a:extLst>
          </p:cNvPr>
          <p:cNvSpPr>
            <a:spLocks noChangeShapeType="1"/>
          </p:cNvSpPr>
          <p:nvPr/>
        </p:nvSpPr>
        <p:spPr bwMode="auto">
          <a:xfrm>
            <a:off x="10795332" y="5477717"/>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16" name="Text Box 14">
            <a:extLst>
              <a:ext uri="{FF2B5EF4-FFF2-40B4-BE49-F238E27FC236}">
                <a16:creationId xmlns:a16="http://schemas.microsoft.com/office/drawing/2014/main" id="{5B051E20-FB20-4287-8D4D-A9866203211D}"/>
              </a:ext>
            </a:extLst>
          </p:cNvPr>
          <p:cNvSpPr txBox="1">
            <a:spLocks noChangeArrowheads="1"/>
          </p:cNvSpPr>
          <p:nvPr/>
        </p:nvSpPr>
        <p:spPr bwMode="auto">
          <a:xfrm>
            <a:off x="11012123" y="5297189"/>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0</a:t>
            </a:r>
          </a:p>
        </p:txBody>
      </p:sp>
      <p:sp>
        <p:nvSpPr>
          <p:cNvPr id="17" name="Rectangle 16" descr="box to hide timer as it goes off the page">
            <a:extLst>
              <a:ext uri="{FF2B5EF4-FFF2-40B4-BE49-F238E27FC236}">
                <a16:creationId xmlns:a16="http://schemas.microsoft.com/office/drawing/2014/main" id="{753195EE-DE29-493C-8B4F-5681C273E684}"/>
              </a:ext>
            </a:extLst>
          </p:cNvPr>
          <p:cNvSpPr/>
          <p:nvPr/>
        </p:nvSpPr>
        <p:spPr>
          <a:xfrm>
            <a:off x="9958365" y="5520139"/>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8" name="AutoShape 11">
            <a:hlinkClick r:id="" action="ppaction://noaction" highlightClick="1"/>
            <a:extLst>
              <a:ext uri="{FF2B5EF4-FFF2-40B4-BE49-F238E27FC236}">
                <a16:creationId xmlns:a16="http://schemas.microsoft.com/office/drawing/2014/main" id="{A14715E3-6829-46E0-AEB1-4F6BD9C7AE5C}"/>
              </a:ext>
            </a:extLst>
          </p:cNvPr>
          <p:cNvSpPr>
            <a:spLocks noChangeArrowheads="1"/>
          </p:cNvSpPr>
          <p:nvPr/>
        </p:nvSpPr>
        <p:spPr bwMode="auto">
          <a:xfrm>
            <a:off x="9848695" y="5708137"/>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algn="ctr" fontAlgn="base">
              <a:spcBef>
                <a:spcPct val="0"/>
              </a:spcBef>
              <a:spcAft>
                <a:spcPct val="0"/>
              </a:spcAft>
              <a:defRPr/>
            </a:pPr>
            <a:r>
              <a:rPr lang="en-GB" b="1" dirty="0">
                <a:solidFill>
                  <a:prstClr val="white"/>
                </a:solidFill>
              </a:rPr>
              <a:t>LOS!</a:t>
            </a:r>
          </a:p>
        </p:txBody>
      </p:sp>
      <p:sp>
        <p:nvSpPr>
          <p:cNvPr id="19" name="TextBox 18">
            <a:extLst>
              <a:ext uri="{FF2B5EF4-FFF2-40B4-BE49-F238E27FC236}">
                <a16:creationId xmlns:a16="http://schemas.microsoft.com/office/drawing/2014/main" id="{6CC626C4-6667-4623-958C-7154EF1D8516}"/>
              </a:ext>
            </a:extLst>
          </p:cNvPr>
          <p:cNvSpPr txBox="1"/>
          <p:nvPr/>
        </p:nvSpPr>
        <p:spPr>
          <a:xfrm>
            <a:off x="3247192" y="2377471"/>
            <a:ext cx="2118826" cy="461665"/>
          </a:xfrm>
          <a:prstGeom prst="rect">
            <a:avLst/>
          </a:prstGeom>
          <a:noFill/>
        </p:spPr>
        <p:txBody>
          <a:bodyPr wrap="square" rtlCol="0">
            <a:spAutoFit/>
          </a:bodyPr>
          <a:lstStyle/>
          <a:p>
            <a:pPr algn="ctr"/>
            <a:r>
              <a:rPr lang="en-GB" sz="2400" dirty="0">
                <a:solidFill>
                  <a:schemeClr val="accent5">
                    <a:lumMod val="50000"/>
                  </a:schemeClr>
                </a:solidFill>
              </a:rPr>
              <a:t>[healthy]</a:t>
            </a:r>
          </a:p>
        </p:txBody>
      </p:sp>
      <p:sp>
        <p:nvSpPr>
          <p:cNvPr id="20" name="TextBox 19">
            <a:extLst>
              <a:ext uri="{FF2B5EF4-FFF2-40B4-BE49-F238E27FC236}">
                <a16:creationId xmlns:a16="http://schemas.microsoft.com/office/drawing/2014/main" id="{BF2C6E72-D7EB-4A10-9787-6567FDA5D8E5}"/>
              </a:ext>
            </a:extLst>
          </p:cNvPr>
          <p:cNvSpPr txBox="1"/>
          <p:nvPr/>
        </p:nvSpPr>
        <p:spPr>
          <a:xfrm>
            <a:off x="5367791" y="2391518"/>
            <a:ext cx="2118826" cy="461665"/>
          </a:xfrm>
          <a:prstGeom prst="rect">
            <a:avLst/>
          </a:prstGeom>
          <a:noFill/>
        </p:spPr>
        <p:txBody>
          <a:bodyPr wrap="square" rtlCol="0">
            <a:spAutoFit/>
          </a:bodyPr>
          <a:lstStyle/>
          <a:p>
            <a:pPr algn="ctr"/>
            <a:r>
              <a:rPr lang="en-GB" sz="2400" dirty="0">
                <a:solidFill>
                  <a:schemeClr val="accent5">
                    <a:lumMod val="50000"/>
                  </a:schemeClr>
                </a:solidFill>
              </a:rPr>
              <a:t>[animal]</a:t>
            </a:r>
          </a:p>
        </p:txBody>
      </p:sp>
      <p:sp>
        <p:nvSpPr>
          <p:cNvPr id="21" name="TextBox 20">
            <a:extLst>
              <a:ext uri="{FF2B5EF4-FFF2-40B4-BE49-F238E27FC236}">
                <a16:creationId xmlns:a16="http://schemas.microsoft.com/office/drawing/2014/main" id="{BF8D181C-7CD4-4BBC-A6D1-4C0309950568}"/>
              </a:ext>
            </a:extLst>
          </p:cNvPr>
          <p:cNvSpPr txBox="1"/>
          <p:nvPr/>
        </p:nvSpPr>
        <p:spPr>
          <a:xfrm>
            <a:off x="7492753" y="2405565"/>
            <a:ext cx="2118826" cy="461665"/>
          </a:xfrm>
          <a:prstGeom prst="rect">
            <a:avLst/>
          </a:prstGeom>
          <a:noFill/>
        </p:spPr>
        <p:txBody>
          <a:bodyPr wrap="square" rtlCol="0">
            <a:spAutoFit/>
          </a:bodyPr>
          <a:lstStyle/>
          <a:p>
            <a:pPr algn="ctr"/>
            <a:r>
              <a:rPr lang="en-GB" sz="2400" dirty="0">
                <a:solidFill>
                  <a:schemeClr val="accent5">
                    <a:lumMod val="50000"/>
                  </a:schemeClr>
                </a:solidFill>
              </a:rPr>
              <a:t>[ugly]</a:t>
            </a:r>
          </a:p>
        </p:txBody>
      </p:sp>
      <p:sp>
        <p:nvSpPr>
          <p:cNvPr id="22" name="TextBox 21">
            <a:extLst>
              <a:ext uri="{FF2B5EF4-FFF2-40B4-BE49-F238E27FC236}">
                <a16:creationId xmlns:a16="http://schemas.microsoft.com/office/drawing/2014/main" id="{38AFD328-4AAE-4701-986F-9C3581118853}"/>
              </a:ext>
            </a:extLst>
          </p:cNvPr>
          <p:cNvSpPr txBox="1"/>
          <p:nvPr/>
        </p:nvSpPr>
        <p:spPr>
          <a:xfrm>
            <a:off x="1119476" y="3987451"/>
            <a:ext cx="2118826" cy="461665"/>
          </a:xfrm>
          <a:prstGeom prst="rect">
            <a:avLst/>
          </a:prstGeom>
          <a:noFill/>
        </p:spPr>
        <p:txBody>
          <a:bodyPr wrap="square" rtlCol="0">
            <a:spAutoFit/>
          </a:bodyPr>
          <a:lstStyle/>
          <a:p>
            <a:pPr algn="ctr"/>
            <a:r>
              <a:rPr lang="en-GB" sz="2400" dirty="0">
                <a:solidFill>
                  <a:schemeClr val="accent5">
                    <a:lumMod val="50000"/>
                  </a:schemeClr>
                </a:solidFill>
              </a:rPr>
              <a:t>[true]</a:t>
            </a:r>
          </a:p>
        </p:txBody>
      </p:sp>
      <p:sp>
        <p:nvSpPr>
          <p:cNvPr id="23" name="TextBox 22">
            <a:extLst>
              <a:ext uri="{FF2B5EF4-FFF2-40B4-BE49-F238E27FC236}">
                <a16:creationId xmlns:a16="http://schemas.microsoft.com/office/drawing/2014/main" id="{A4519F24-DFC9-4163-9D7A-75E305C4F59B}"/>
              </a:ext>
            </a:extLst>
          </p:cNvPr>
          <p:cNvSpPr txBox="1"/>
          <p:nvPr/>
        </p:nvSpPr>
        <p:spPr>
          <a:xfrm>
            <a:off x="3241848" y="3987451"/>
            <a:ext cx="2118826" cy="461665"/>
          </a:xfrm>
          <a:prstGeom prst="rect">
            <a:avLst/>
          </a:prstGeom>
          <a:noFill/>
        </p:spPr>
        <p:txBody>
          <a:bodyPr wrap="square" rtlCol="0">
            <a:spAutoFit/>
          </a:bodyPr>
          <a:lstStyle/>
          <a:p>
            <a:pPr algn="ctr"/>
            <a:r>
              <a:rPr lang="en-GB" sz="2400" dirty="0">
                <a:solidFill>
                  <a:schemeClr val="accent5">
                    <a:lumMod val="50000"/>
                  </a:schemeClr>
                </a:solidFill>
              </a:rPr>
              <a:t>[green]</a:t>
            </a:r>
          </a:p>
        </p:txBody>
      </p:sp>
      <p:sp>
        <p:nvSpPr>
          <p:cNvPr id="24" name="TextBox 23">
            <a:extLst>
              <a:ext uri="{FF2B5EF4-FFF2-40B4-BE49-F238E27FC236}">
                <a16:creationId xmlns:a16="http://schemas.microsoft.com/office/drawing/2014/main" id="{4B4013E2-AE5E-48D7-8861-F926D790C1FB}"/>
              </a:ext>
            </a:extLst>
          </p:cNvPr>
          <p:cNvSpPr txBox="1"/>
          <p:nvPr/>
        </p:nvSpPr>
        <p:spPr>
          <a:xfrm>
            <a:off x="5362447" y="4001498"/>
            <a:ext cx="2118826" cy="461665"/>
          </a:xfrm>
          <a:prstGeom prst="rect">
            <a:avLst/>
          </a:prstGeom>
          <a:noFill/>
        </p:spPr>
        <p:txBody>
          <a:bodyPr wrap="square" rtlCol="0">
            <a:spAutoFit/>
          </a:bodyPr>
          <a:lstStyle/>
          <a:p>
            <a:pPr algn="ctr"/>
            <a:r>
              <a:rPr lang="en-GB" sz="2400" dirty="0">
                <a:solidFill>
                  <a:schemeClr val="accent5">
                    <a:lumMod val="50000"/>
                  </a:schemeClr>
                </a:solidFill>
              </a:rPr>
              <a:t>[car]</a:t>
            </a:r>
          </a:p>
        </p:txBody>
      </p:sp>
      <p:sp>
        <p:nvSpPr>
          <p:cNvPr id="25" name="TextBox 24">
            <a:extLst>
              <a:ext uri="{FF2B5EF4-FFF2-40B4-BE49-F238E27FC236}">
                <a16:creationId xmlns:a16="http://schemas.microsoft.com/office/drawing/2014/main" id="{EFEF7E2C-5E83-4FD0-83B4-72917672A2D4}"/>
              </a:ext>
            </a:extLst>
          </p:cNvPr>
          <p:cNvSpPr txBox="1"/>
          <p:nvPr/>
        </p:nvSpPr>
        <p:spPr>
          <a:xfrm>
            <a:off x="7487409" y="4015545"/>
            <a:ext cx="2118826" cy="461665"/>
          </a:xfrm>
          <a:prstGeom prst="rect">
            <a:avLst/>
          </a:prstGeom>
          <a:noFill/>
        </p:spPr>
        <p:txBody>
          <a:bodyPr wrap="square" rtlCol="0">
            <a:spAutoFit/>
          </a:bodyPr>
          <a:lstStyle/>
          <a:p>
            <a:pPr algn="ctr"/>
            <a:r>
              <a:rPr lang="en-GB" sz="2400" dirty="0">
                <a:solidFill>
                  <a:schemeClr val="accent5">
                    <a:lumMod val="50000"/>
                  </a:schemeClr>
                </a:solidFill>
              </a:rPr>
              <a:t>[door]</a:t>
            </a:r>
          </a:p>
        </p:txBody>
      </p:sp>
      <p:sp>
        <p:nvSpPr>
          <p:cNvPr id="26" name="TextBox 25">
            <a:extLst>
              <a:ext uri="{FF2B5EF4-FFF2-40B4-BE49-F238E27FC236}">
                <a16:creationId xmlns:a16="http://schemas.microsoft.com/office/drawing/2014/main" id="{9C80EA17-62F6-4CCF-97BF-7CCFEBABCD0B}"/>
              </a:ext>
            </a:extLst>
          </p:cNvPr>
          <p:cNvSpPr txBox="1"/>
          <p:nvPr/>
        </p:nvSpPr>
        <p:spPr>
          <a:xfrm>
            <a:off x="1100983" y="5620006"/>
            <a:ext cx="2118826" cy="461665"/>
          </a:xfrm>
          <a:prstGeom prst="rect">
            <a:avLst/>
          </a:prstGeom>
          <a:noFill/>
        </p:spPr>
        <p:txBody>
          <a:bodyPr wrap="square" rtlCol="0">
            <a:spAutoFit/>
          </a:bodyPr>
          <a:lstStyle/>
          <a:p>
            <a:pPr algn="ctr"/>
            <a:r>
              <a:rPr lang="en-GB" sz="2400" dirty="0">
                <a:solidFill>
                  <a:schemeClr val="accent5">
                    <a:lumMod val="50000"/>
                  </a:schemeClr>
                </a:solidFill>
              </a:rPr>
              <a:t>[yellow]</a:t>
            </a:r>
          </a:p>
        </p:txBody>
      </p:sp>
      <p:sp>
        <p:nvSpPr>
          <p:cNvPr id="27" name="TextBox 26">
            <a:extLst>
              <a:ext uri="{FF2B5EF4-FFF2-40B4-BE49-F238E27FC236}">
                <a16:creationId xmlns:a16="http://schemas.microsoft.com/office/drawing/2014/main" id="{4B95D4BE-AC3B-43B1-948A-AF7D6311F4B8}"/>
              </a:ext>
            </a:extLst>
          </p:cNvPr>
          <p:cNvSpPr txBox="1"/>
          <p:nvPr/>
        </p:nvSpPr>
        <p:spPr>
          <a:xfrm>
            <a:off x="3223355" y="5620006"/>
            <a:ext cx="2118826" cy="461665"/>
          </a:xfrm>
          <a:prstGeom prst="rect">
            <a:avLst/>
          </a:prstGeom>
          <a:noFill/>
        </p:spPr>
        <p:txBody>
          <a:bodyPr wrap="square" rtlCol="0">
            <a:spAutoFit/>
          </a:bodyPr>
          <a:lstStyle/>
          <a:p>
            <a:pPr algn="ctr"/>
            <a:r>
              <a:rPr lang="en-GB" sz="2400" dirty="0">
                <a:solidFill>
                  <a:schemeClr val="accent5">
                    <a:lumMod val="50000"/>
                  </a:schemeClr>
                </a:solidFill>
              </a:rPr>
              <a:t>[fear of]</a:t>
            </a:r>
          </a:p>
        </p:txBody>
      </p:sp>
      <p:sp>
        <p:nvSpPr>
          <p:cNvPr id="28" name="TextBox 27">
            <a:extLst>
              <a:ext uri="{FF2B5EF4-FFF2-40B4-BE49-F238E27FC236}">
                <a16:creationId xmlns:a16="http://schemas.microsoft.com/office/drawing/2014/main" id="{3F29DDEE-5A1D-4626-BE40-CB74A5EE00E2}"/>
              </a:ext>
            </a:extLst>
          </p:cNvPr>
          <p:cNvSpPr txBox="1"/>
          <p:nvPr/>
        </p:nvSpPr>
        <p:spPr>
          <a:xfrm>
            <a:off x="5343954" y="5634053"/>
            <a:ext cx="2118826" cy="461665"/>
          </a:xfrm>
          <a:prstGeom prst="rect">
            <a:avLst/>
          </a:prstGeom>
          <a:noFill/>
        </p:spPr>
        <p:txBody>
          <a:bodyPr wrap="square" rtlCol="0">
            <a:spAutoFit/>
          </a:bodyPr>
          <a:lstStyle/>
          <a:p>
            <a:pPr algn="ctr"/>
            <a:r>
              <a:rPr lang="en-GB" sz="2400" dirty="0">
                <a:solidFill>
                  <a:schemeClr val="accent5">
                    <a:lumMod val="50000"/>
                  </a:schemeClr>
                </a:solidFill>
              </a:rPr>
              <a:t>[siblings]</a:t>
            </a:r>
          </a:p>
        </p:txBody>
      </p:sp>
      <p:sp>
        <p:nvSpPr>
          <p:cNvPr id="29" name="TextBox 28">
            <a:extLst>
              <a:ext uri="{FF2B5EF4-FFF2-40B4-BE49-F238E27FC236}">
                <a16:creationId xmlns:a16="http://schemas.microsoft.com/office/drawing/2014/main" id="{1B0EE3B7-6987-42D1-A7DA-9631E4DCAECD}"/>
              </a:ext>
            </a:extLst>
          </p:cNvPr>
          <p:cNvSpPr txBox="1"/>
          <p:nvPr/>
        </p:nvSpPr>
        <p:spPr>
          <a:xfrm>
            <a:off x="7468916" y="5648100"/>
            <a:ext cx="2118826" cy="461665"/>
          </a:xfrm>
          <a:prstGeom prst="rect">
            <a:avLst/>
          </a:prstGeom>
          <a:noFill/>
        </p:spPr>
        <p:txBody>
          <a:bodyPr wrap="square" rtlCol="0">
            <a:spAutoFit/>
          </a:bodyPr>
          <a:lstStyle/>
          <a:p>
            <a:pPr algn="ctr"/>
            <a:r>
              <a:rPr lang="en-GB" sz="2400" dirty="0">
                <a:solidFill>
                  <a:schemeClr val="accent5">
                    <a:lumMod val="50000"/>
                  </a:schemeClr>
                </a:solidFill>
              </a:rPr>
              <a:t>[beautiful]</a:t>
            </a:r>
          </a:p>
        </p:txBody>
      </p:sp>
      <p:pic>
        <p:nvPicPr>
          <p:cNvPr id="32" name="Picture 31" descr="A picture containing vector graphics&#10;&#10;Description automatically generated">
            <a:extLst>
              <a:ext uri="{FF2B5EF4-FFF2-40B4-BE49-F238E27FC236}">
                <a16:creationId xmlns:a16="http://schemas.microsoft.com/office/drawing/2014/main" id="{A9CF97DD-CCBF-4D11-9988-F4317D46FE8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55626" y="1358490"/>
            <a:ext cx="844673" cy="1004815"/>
          </a:xfrm>
          <a:prstGeom prst="rect">
            <a:avLst/>
          </a:prstGeom>
        </p:spPr>
      </p:pic>
      <p:pic>
        <p:nvPicPr>
          <p:cNvPr id="38" name="Picture 37">
            <a:extLst>
              <a:ext uri="{FF2B5EF4-FFF2-40B4-BE49-F238E27FC236}">
                <a16:creationId xmlns:a16="http://schemas.microsoft.com/office/drawing/2014/main" id="{4D34B7B5-EC9B-4237-8DC9-02CAD756901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73465" y="1513536"/>
            <a:ext cx="971289" cy="874161"/>
          </a:xfrm>
          <a:prstGeom prst="rect">
            <a:avLst/>
          </a:prstGeom>
        </p:spPr>
      </p:pic>
      <p:pic>
        <p:nvPicPr>
          <p:cNvPr id="40" name="Picture 39" descr="A picture containing icon&#10;&#10;Description automatically generated">
            <a:extLst>
              <a:ext uri="{FF2B5EF4-FFF2-40B4-BE49-F238E27FC236}">
                <a16:creationId xmlns:a16="http://schemas.microsoft.com/office/drawing/2014/main" id="{AFBB1488-6019-4402-8DC2-12DD6B6AA28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36316" y="2944589"/>
            <a:ext cx="1194132" cy="1130445"/>
          </a:xfrm>
          <a:prstGeom prst="rect">
            <a:avLst/>
          </a:prstGeom>
        </p:spPr>
      </p:pic>
      <p:pic>
        <p:nvPicPr>
          <p:cNvPr id="42" name="Picture 41">
            <a:extLst>
              <a:ext uri="{FF2B5EF4-FFF2-40B4-BE49-F238E27FC236}">
                <a16:creationId xmlns:a16="http://schemas.microsoft.com/office/drawing/2014/main" id="{F486410F-5F13-40B6-9570-12D3106C478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11246" y="4656143"/>
            <a:ext cx="1001126" cy="947733"/>
          </a:xfrm>
          <a:prstGeom prst="rect">
            <a:avLst/>
          </a:prstGeom>
        </p:spPr>
      </p:pic>
      <p:pic>
        <p:nvPicPr>
          <p:cNvPr id="44" name="Picture 43" descr="Background pattern&#10;&#10;Description automatically generated">
            <a:extLst>
              <a:ext uri="{FF2B5EF4-FFF2-40B4-BE49-F238E27FC236}">
                <a16:creationId xmlns:a16="http://schemas.microsoft.com/office/drawing/2014/main" id="{47069488-5161-480E-AB04-401DF41EFF3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122848" y="4583496"/>
            <a:ext cx="1005515" cy="1060783"/>
          </a:xfrm>
          <a:prstGeom prst="rect">
            <a:avLst/>
          </a:prstGeom>
        </p:spPr>
      </p:pic>
      <p:pic>
        <p:nvPicPr>
          <p:cNvPr id="46" name="Picture 45">
            <a:extLst>
              <a:ext uri="{FF2B5EF4-FFF2-40B4-BE49-F238E27FC236}">
                <a16:creationId xmlns:a16="http://schemas.microsoft.com/office/drawing/2014/main" id="{FC458F69-B77F-40E4-9B3D-8E4A2DA7F319}"/>
              </a:ext>
            </a:extLst>
          </p:cNvPr>
          <p:cNvPicPr>
            <a:picLocks noChangeAspect="1"/>
          </p:cNvPicPr>
          <p:nvPr/>
        </p:nvPicPr>
        <p:blipFill>
          <a:blip r:embed="rId10"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9221455" y="111713"/>
            <a:ext cx="1234606" cy="1234606"/>
          </a:xfrm>
          <a:prstGeom prst="rect">
            <a:avLst/>
          </a:prstGeom>
        </p:spPr>
      </p:pic>
      <p:pic>
        <p:nvPicPr>
          <p:cNvPr id="52" name="Picture 51">
            <a:extLst>
              <a:ext uri="{FF2B5EF4-FFF2-40B4-BE49-F238E27FC236}">
                <a16:creationId xmlns:a16="http://schemas.microsoft.com/office/drawing/2014/main" id="{90D9D89D-9A39-4910-8A13-1F5E820F838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551383" y="1483692"/>
            <a:ext cx="1462770" cy="883553"/>
          </a:xfrm>
          <a:prstGeom prst="rect">
            <a:avLst/>
          </a:prstGeom>
        </p:spPr>
      </p:pic>
      <p:pic>
        <p:nvPicPr>
          <p:cNvPr id="1026" name="Picture 2" descr="Troll Clip Art"/>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085383" y="1388377"/>
            <a:ext cx="987504" cy="110215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ick1 Clip Art"/>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711040" y="3013776"/>
            <a:ext cx="952500" cy="9525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ar Clip Art"/>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738587" y="3159487"/>
            <a:ext cx="1533899" cy="88454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Door Clip Art"/>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249105" y="3003605"/>
            <a:ext cx="768632" cy="104590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Panicky Frog Clip Art"/>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717823" y="4590407"/>
            <a:ext cx="1100443" cy="111541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Boy And Girl Teens Clip Art"/>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flipH="1">
            <a:off x="5786650" y="4569587"/>
            <a:ext cx="1210060" cy="11979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759206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8"/>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20000"/>
                                        <p:tgtEl>
                                          <p:spTgt spid="10"/>
                                        </p:tgtEl>
                                      </p:cBhvr>
                                    </p:animEffect>
                                    <p:set>
                                      <p:cBhvr>
                                        <p:cTn id="7" dur="1" fill="hold">
                                          <p:stCondLst>
                                            <p:cond delay="19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31481"/>
            <a:ext cx="6524369" cy="869950"/>
          </a:xfrm>
          <a:prstGeom prst="rect">
            <a:avLst/>
          </a:prstGeom>
        </p:spPr>
      </p:pic>
      <p:sp>
        <p:nvSpPr>
          <p:cNvPr id="4" name="Title 3"/>
          <p:cNvSpPr>
            <a:spLocks noGrp="1"/>
          </p:cNvSpPr>
          <p:nvPr>
            <p:ph type="title"/>
          </p:nvPr>
        </p:nvSpPr>
        <p:spPr>
          <a:xfrm>
            <a:off x="-1" y="-180055"/>
            <a:ext cx="10515600" cy="1325563"/>
          </a:xfrm>
        </p:spPr>
        <p:txBody>
          <a:bodyPr>
            <a:normAutofit/>
          </a:bodyPr>
          <a:lstStyle/>
          <a:p>
            <a:r>
              <a:rPr lang="en-GB" sz="3200" b="1" dirty="0">
                <a:solidFill>
                  <a:schemeClr val="bg1"/>
                </a:solidFill>
              </a:rPr>
              <a:t>der, die, das </a:t>
            </a:r>
            <a:r>
              <a:rPr lang="en-GB" sz="3200" b="1" dirty="0">
                <a:solidFill>
                  <a:schemeClr val="bg1"/>
                </a:solidFill>
                <a:sym typeface="Wingdings" panose="05000000000000000000" pitchFamily="2" charset="2"/>
              </a:rPr>
              <a:t> </a:t>
            </a:r>
            <a:r>
              <a:rPr lang="en-GB" sz="3200" b="1" dirty="0" err="1">
                <a:solidFill>
                  <a:schemeClr val="bg1"/>
                </a:solidFill>
                <a:sym typeface="Wingdings" panose="05000000000000000000" pitchFamily="2" charset="2"/>
              </a:rPr>
              <a:t>ein</a:t>
            </a:r>
            <a:r>
              <a:rPr lang="en-GB" sz="3200" b="1" dirty="0">
                <a:solidFill>
                  <a:schemeClr val="bg1"/>
                </a:solidFill>
                <a:sym typeface="Wingdings" panose="05000000000000000000" pitchFamily="2" charset="2"/>
              </a:rPr>
              <a:t>, </a:t>
            </a:r>
            <a:r>
              <a:rPr lang="en-GB" sz="3200" b="1" dirty="0" err="1">
                <a:solidFill>
                  <a:schemeClr val="bg1"/>
                </a:solidFill>
                <a:sym typeface="Wingdings" panose="05000000000000000000" pitchFamily="2" charset="2"/>
              </a:rPr>
              <a:t>eine</a:t>
            </a:r>
            <a:r>
              <a:rPr lang="en-GB" sz="3200" b="1" dirty="0">
                <a:solidFill>
                  <a:schemeClr val="bg1"/>
                </a:solidFill>
                <a:sym typeface="Wingdings" panose="05000000000000000000" pitchFamily="2" charset="2"/>
              </a:rPr>
              <a:t>, </a:t>
            </a:r>
            <a:r>
              <a:rPr lang="en-GB" sz="3200" b="1" dirty="0" err="1">
                <a:solidFill>
                  <a:schemeClr val="bg1"/>
                </a:solidFill>
                <a:sym typeface="Wingdings" panose="05000000000000000000" pitchFamily="2" charset="2"/>
              </a:rPr>
              <a:t>ein</a:t>
            </a:r>
            <a:endParaRPr lang="en-GB" sz="3200" b="1" dirty="0">
              <a:solidFill>
                <a:schemeClr val="bg1"/>
              </a:solidFill>
            </a:endParaRPr>
          </a:p>
        </p:txBody>
      </p:sp>
      <p:sp>
        <p:nvSpPr>
          <p:cNvPr id="6" name="Rounded Rectangle 11">
            <a:extLst>
              <a:ext uri="{FF2B5EF4-FFF2-40B4-BE49-F238E27FC236}">
                <a16:creationId xmlns:a16="http://schemas.microsoft.com/office/drawing/2014/main" id="{483D7EB9-C2AA-4190-98DE-925F861600E9}"/>
              </a:ext>
            </a:extLst>
          </p:cNvPr>
          <p:cNvSpPr/>
          <p:nvPr/>
        </p:nvSpPr>
        <p:spPr>
          <a:xfrm>
            <a:off x="10515598" y="230915"/>
            <a:ext cx="1377337" cy="378685"/>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40" name="Picture 2" descr="04">
            <a:extLst>
              <a:ext uri="{FF2B5EF4-FFF2-40B4-BE49-F238E27FC236}">
                <a16:creationId xmlns:a16="http://schemas.microsoft.com/office/drawing/2014/main" id="{99F4C59A-BF1F-49A1-8107-05F2B28623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253" y="813026"/>
            <a:ext cx="10342114" cy="5831191"/>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7">
            <a:extLst>
              <a:ext uri="{FF2B5EF4-FFF2-40B4-BE49-F238E27FC236}">
                <a16:creationId xmlns:a16="http://schemas.microsoft.com/office/drawing/2014/main" id="{66973838-F55A-487A-BEDC-C12C4A9D90E5}"/>
              </a:ext>
            </a:extLst>
          </p:cNvPr>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2813915" y="976932"/>
            <a:ext cx="896536" cy="672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41">
            <a:extLst>
              <a:ext uri="{FF2B5EF4-FFF2-40B4-BE49-F238E27FC236}">
                <a16:creationId xmlns:a16="http://schemas.microsoft.com/office/drawing/2014/main" id="{1EFC7A86-E284-490A-8988-C6D3ED94814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24367" y="173632"/>
            <a:ext cx="896535" cy="869640"/>
          </a:xfrm>
          <a:prstGeom prst="rect">
            <a:avLst/>
          </a:prstGeom>
        </p:spPr>
      </p:pic>
      <p:sp>
        <p:nvSpPr>
          <p:cNvPr id="3" name="TextBox 2"/>
          <p:cNvSpPr txBox="1"/>
          <p:nvPr/>
        </p:nvSpPr>
        <p:spPr>
          <a:xfrm>
            <a:off x="258372" y="1216185"/>
            <a:ext cx="359693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Ich sage, du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sagst</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2" name="Rectangle 2" descr="rectangle that moves down the slide to show the 60 second timer">
            <a:extLst>
              <a:ext uri="{FF2B5EF4-FFF2-40B4-BE49-F238E27FC236}">
                <a16:creationId xmlns:a16="http://schemas.microsoft.com/office/drawing/2014/main" id="{B883B879-80F3-470D-BD6D-484EA984F464}"/>
              </a:ext>
            </a:extLst>
          </p:cNvPr>
          <p:cNvSpPr>
            <a:spLocks noChangeArrowheads="1"/>
          </p:cNvSpPr>
          <p:nvPr/>
        </p:nvSpPr>
        <p:spPr bwMode="auto">
          <a:xfrm>
            <a:off x="10223172" y="1332886"/>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23" name="Rectangle 3" descr="rectangle for timer">
            <a:extLst>
              <a:ext uri="{FF2B5EF4-FFF2-40B4-BE49-F238E27FC236}">
                <a16:creationId xmlns:a16="http://schemas.microsoft.com/office/drawing/2014/main" id="{D1607A3B-699D-4D60-9E11-98EBB6D933CF}"/>
              </a:ext>
            </a:extLst>
          </p:cNvPr>
          <p:cNvSpPr>
            <a:spLocks noChangeArrowheads="1"/>
          </p:cNvSpPr>
          <p:nvPr/>
        </p:nvSpPr>
        <p:spPr bwMode="auto">
          <a:xfrm>
            <a:off x="10220806" y="1332884"/>
            <a:ext cx="503528" cy="4156259"/>
          </a:xfrm>
          <a:prstGeom prst="rect">
            <a:avLst/>
          </a:prstGeom>
          <a:solidFill>
            <a:schemeClr val="accent4">
              <a:lumMod val="60000"/>
              <a:lumOff val="40000"/>
            </a:schemeClr>
          </a:solidFill>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24" name="Line 7" descr="top line for timer, 60 seconds">
            <a:extLst>
              <a:ext uri="{FF2B5EF4-FFF2-40B4-BE49-F238E27FC236}">
                <a16:creationId xmlns:a16="http://schemas.microsoft.com/office/drawing/2014/main" id="{B73E3259-D53D-4042-B73D-1E0E3A504B49}"/>
              </a:ext>
            </a:extLst>
          </p:cNvPr>
          <p:cNvSpPr>
            <a:spLocks noChangeShapeType="1"/>
          </p:cNvSpPr>
          <p:nvPr/>
        </p:nvSpPr>
        <p:spPr bwMode="auto">
          <a:xfrm>
            <a:off x="10931233" y="1321458"/>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5" name="Text Box 12">
            <a:extLst>
              <a:ext uri="{FF2B5EF4-FFF2-40B4-BE49-F238E27FC236}">
                <a16:creationId xmlns:a16="http://schemas.microsoft.com/office/drawing/2014/main" id="{51D73FB9-ADB8-4BE9-9AF9-CFD07B0229B7}"/>
              </a:ext>
            </a:extLst>
          </p:cNvPr>
          <p:cNvSpPr txBox="1">
            <a:spLocks noChangeArrowheads="1"/>
          </p:cNvSpPr>
          <p:nvPr/>
        </p:nvSpPr>
        <p:spPr bwMode="auto">
          <a:xfrm>
            <a:off x="11148024" y="1163607"/>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lang="en-GB" sz="1600" b="1" dirty="0">
                <a:solidFill>
                  <a:srgbClr val="5B9BD5">
                    <a:lumMod val="50000"/>
                  </a:srgbClr>
                </a:solidFill>
                <a:latin typeface="Century Gothic" panose="020B0502020202020204" pitchFamily="34" charset="0"/>
              </a:rPr>
              <a:t>6</a:t>
            </a: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sp>
        <p:nvSpPr>
          <p:cNvPr id="26" name="Line 4" descr="line to show the length of 60 seconds">
            <a:extLst>
              <a:ext uri="{FF2B5EF4-FFF2-40B4-BE49-F238E27FC236}">
                <a16:creationId xmlns:a16="http://schemas.microsoft.com/office/drawing/2014/main" id="{82EDA54A-C2C4-4ED8-930D-CA747051A460}"/>
              </a:ext>
            </a:extLst>
          </p:cNvPr>
          <p:cNvSpPr>
            <a:spLocks noChangeShapeType="1"/>
          </p:cNvSpPr>
          <p:nvPr/>
        </p:nvSpPr>
        <p:spPr bwMode="auto">
          <a:xfrm>
            <a:off x="10906545" y="1321458"/>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7" name="Text Box 10">
            <a:extLst>
              <a:ext uri="{FF2B5EF4-FFF2-40B4-BE49-F238E27FC236}">
                <a16:creationId xmlns:a16="http://schemas.microsoft.com/office/drawing/2014/main" id="{C57850F4-B8B0-4801-A72B-176CEF32AB57}"/>
              </a:ext>
            </a:extLst>
          </p:cNvPr>
          <p:cNvSpPr txBox="1">
            <a:spLocks noChangeArrowheads="1"/>
          </p:cNvSpPr>
          <p:nvPr/>
        </p:nvSpPr>
        <p:spPr bwMode="auto">
          <a:xfrm>
            <a:off x="10906545" y="3305360"/>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rPr>
              <a:t>Sekunden</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28" name="Line 9" descr="bottom line for timer, 0 seconds">
            <a:extLst>
              <a:ext uri="{FF2B5EF4-FFF2-40B4-BE49-F238E27FC236}">
                <a16:creationId xmlns:a16="http://schemas.microsoft.com/office/drawing/2014/main" id="{380C8CED-311B-4644-A95D-63ED64E11C9F}"/>
              </a:ext>
            </a:extLst>
          </p:cNvPr>
          <p:cNvSpPr>
            <a:spLocks noChangeShapeType="1"/>
          </p:cNvSpPr>
          <p:nvPr/>
        </p:nvSpPr>
        <p:spPr bwMode="auto">
          <a:xfrm>
            <a:off x="10906545" y="5477717"/>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9" name="Text Box 14">
            <a:extLst>
              <a:ext uri="{FF2B5EF4-FFF2-40B4-BE49-F238E27FC236}">
                <a16:creationId xmlns:a16="http://schemas.microsoft.com/office/drawing/2014/main" id="{5C7E2587-91F8-4991-B7EE-53501F539F31}"/>
              </a:ext>
            </a:extLst>
          </p:cNvPr>
          <p:cNvSpPr txBox="1">
            <a:spLocks noChangeArrowheads="1"/>
          </p:cNvSpPr>
          <p:nvPr/>
        </p:nvSpPr>
        <p:spPr bwMode="auto">
          <a:xfrm>
            <a:off x="11123336" y="5297189"/>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sp>
        <p:nvSpPr>
          <p:cNvPr id="30" name="Rectangle 29" descr="box to hide timer as it goes off the page">
            <a:extLst>
              <a:ext uri="{FF2B5EF4-FFF2-40B4-BE49-F238E27FC236}">
                <a16:creationId xmlns:a16="http://schemas.microsoft.com/office/drawing/2014/main" id="{8B2C67A0-6B51-4C19-AB22-DCF2D8258D24}"/>
              </a:ext>
            </a:extLst>
          </p:cNvPr>
          <p:cNvSpPr/>
          <p:nvPr/>
        </p:nvSpPr>
        <p:spPr>
          <a:xfrm>
            <a:off x="10069578" y="5520139"/>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1" name="AutoShape 11">
            <a:hlinkClick r:id="" action="ppaction://noaction" highlightClick="1"/>
            <a:extLst>
              <a:ext uri="{FF2B5EF4-FFF2-40B4-BE49-F238E27FC236}">
                <a16:creationId xmlns:a16="http://schemas.microsoft.com/office/drawing/2014/main" id="{34418A47-F9FB-48E5-962A-574910F65F27}"/>
              </a:ext>
            </a:extLst>
          </p:cNvPr>
          <p:cNvSpPr>
            <a:spLocks noChangeArrowheads="1"/>
          </p:cNvSpPr>
          <p:nvPr/>
        </p:nvSpPr>
        <p:spPr bwMode="auto">
          <a:xfrm>
            <a:off x="10145534" y="5750235"/>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LOS!</a:t>
            </a:r>
          </a:p>
        </p:txBody>
      </p:sp>
      <p:graphicFrame>
        <p:nvGraphicFramePr>
          <p:cNvPr id="2" name="Table 6">
            <a:extLst>
              <a:ext uri="{FF2B5EF4-FFF2-40B4-BE49-F238E27FC236}">
                <a16:creationId xmlns:a16="http://schemas.microsoft.com/office/drawing/2014/main" id="{B45839D5-B12E-4E52-9099-A046B79BDF66}"/>
              </a:ext>
            </a:extLst>
          </p:cNvPr>
          <p:cNvGraphicFramePr>
            <a:graphicFrameLocks noGrp="1"/>
          </p:cNvGraphicFramePr>
          <p:nvPr>
            <p:extLst>
              <p:ext uri="{D42A27DB-BD31-4B8C-83A1-F6EECF244321}">
                <p14:modId xmlns:p14="http://schemas.microsoft.com/office/powerpoint/2010/main" val="794532358"/>
              </p:ext>
            </p:extLst>
          </p:nvPr>
        </p:nvGraphicFramePr>
        <p:xfrm>
          <a:off x="334490" y="1822117"/>
          <a:ext cx="2176526" cy="3655602"/>
        </p:xfrm>
        <a:graphic>
          <a:graphicData uri="http://schemas.openxmlformats.org/drawingml/2006/table">
            <a:tbl>
              <a:tblPr firstRow="1" bandRow="1">
                <a:tableStyleId>{5940675A-B579-460E-94D1-54222C63F5DA}</a:tableStyleId>
              </a:tblPr>
              <a:tblGrid>
                <a:gridCol w="2176526">
                  <a:extLst>
                    <a:ext uri="{9D8B030D-6E8A-4147-A177-3AD203B41FA5}">
                      <a16:colId xmlns:a16="http://schemas.microsoft.com/office/drawing/2014/main" val="1626667937"/>
                    </a:ext>
                  </a:extLst>
                </a:gridCol>
              </a:tblGrid>
              <a:tr h="406178">
                <a:tc>
                  <a:txBody>
                    <a:bodyPr/>
                    <a:lstStyle/>
                    <a:p>
                      <a:r>
                        <a:rPr lang="en-GB" sz="2000" dirty="0">
                          <a:solidFill>
                            <a:srgbClr val="115076"/>
                          </a:solidFill>
                        </a:rPr>
                        <a:t>the market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031963286"/>
                  </a:ext>
                </a:extLst>
              </a:tr>
              <a:tr h="406178">
                <a:tc>
                  <a:txBody>
                    <a:bodyPr/>
                    <a:lstStyle/>
                    <a:p>
                      <a:r>
                        <a:rPr lang="en-GB" sz="2000" dirty="0">
                          <a:solidFill>
                            <a:srgbClr val="115076"/>
                          </a:solidFill>
                        </a:rPr>
                        <a:t>a holiday</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070951395"/>
                  </a:ext>
                </a:extLst>
              </a:tr>
              <a:tr h="406178">
                <a:tc>
                  <a:txBody>
                    <a:bodyPr/>
                    <a:lstStyle/>
                    <a:p>
                      <a:r>
                        <a:rPr lang="en-GB" sz="2000" dirty="0">
                          <a:solidFill>
                            <a:srgbClr val="115076"/>
                          </a:solidFill>
                        </a:rPr>
                        <a:t>a town</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198081918"/>
                  </a:ext>
                </a:extLst>
              </a:tr>
              <a:tr h="406178">
                <a:tc>
                  <a:txBody>
                    <a:bodyPr/>
                    <a:lstStyle/>
                    <a:p>
                      <a:r>
                        <a:rPr lang="en-GB" sz="2000" dirty="0">
                          <a:solidFill>
                            <a:srgbClr val="115076"/>
                          </a:solidFill>
                        </a:rPr>
                        <a:t>the library</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25770219"/>
                  </a:ext>
                </a:extLst>
              </a:tr>
              <a:tr h="406178">
                <a:tc>
                  <a:txBody>
                    <a:bodyPr/>
                    <a:lstStyle/>
                    <a:p>
                      <a:r>
                        <a:rPr lang="en-GB" sz="2000" dirty="0">
                          <a:solidFill>
                            <a:srgbClr val="115076"/>
                          </a:solidFill>
                        </a:rPr>
                        <a:t>the week</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857251414"/>
                  </a:ext>
                </a:extLst>
              </a:tr>
              <a:tr h="406178">
                <a:tc>
                  <a:txBody>
                    <a:bodyPr/>
                    <a:lstStyle/>
                    <a:p>
                      <a:r>
                        <a:rPr lang="en-GB" sz="2000" dirty="0">
                          <a:solidFill>
                            <a:srgbClr val="115076"/>
                          </a:solidFill>
                        </a:rPr>
                        <a:t>a shop</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825875632"/>
                  </a:ext>
                </a:extLst>
              </a:tr>
              <a:tr h="406178">
                <a:tc>
                  <a:txBody>
                    <a:bodyPr/>
                    <a:lstStyle/>
                    <a:p>
                      <a:r>
                        <a:rPr lang="en-GB" sz="2000" dirty="0">
                          <a:solidFill>
                            <a:srgbClr val="115076"/>
                          </a:solidFill>
                        </a:rPr>
                        <a:t>the month</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721014812"/>
                  </a:ext>
                </a:extLst>
              </a:tr>
              <a:tr h="406178">
                <a:tc>
                  <a:txBody>
                    <a:bodyPr/>
                    <a:lstStyle/>
                    <a:p>
                      <a:r>
                        <a:rPr lang="en-GB" sz="2000" dirty="0">
                          <a:solidFill>
                            <a:srgbClr val="115076"/>
                          </a:solidFill>
                        </a:rPr>
                        <a:t>a girl</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294781939"/>
                  </a:ext>
                </a:extLst>
              </a:tr>
              <a:tr h="406178">
                <a:tc>
                  <a:txBody>
                    <a:bodyPr/>
                    <a:lstStyle/>
                    <a:p>
                      <a:r>
                        <a:rPr lang="en-GB" sz="2000" dirty="0">
                          <a:solidFill>
                            <a:srgbClr val="115076"/>
                          </a:solidFill>
                        </a:rPr>
                        <a:t>the year</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126328163"/>
                  </a:ext>
                </a:extLst>
              </a:tr>
            </a:tbl>
          </a:graphicData>
        </a:graphic>
      </p:graphicFrame>
      <p:graphicFrame>
        <p:nvGraphicFramePr>
          <p:cNvPr id="32" name="Table 6">
            <a:extLst>
              <a:ext uri="{FF2B5EF4-FFF2-40B4-BE49-F238E27FC236}">
                <a16:creationId xmlns:a16="http://schemas.microsoft.com/office/drawing/2014/main" id="{D0C02448-4D51-42A0-BEB5-0589EBCF6141}"/>
              </a:ext>
            </a:extLst>
          </p:cNvPr>
          <p:cNvGraphicFramePr>
            <a:graphicFrameLocks noGrp="1"/>
          </p:cNvGraphicFramePr>
          <p:nvPr>
            <p:extLst>
              <p:ext uri="{D42A27DB-BD31-4B8C-83A1-F6EECF244321}">
                <p14:modId xmlns:p14="http://schemas.microsoft.com/office/powerpoint/2010/main" val="4096764428"/>
              </p:ext>
            </p:extLst>
          </p:nvPr>
        </p:nvGraphicFramePr>
        <p:xfrm>
          <a:off x="7718438" y="1850972"/>
          <a:ext cx="2176526" cy="3655602"/>
        </p:xfrm>
        <a:graphic>
          <a:graphicData uri="http://schemas.openxmlformats.org/drawingml/2006/table">
            <a:tbl>
              <a:tblPr firstRow="1" bandRow="1">
                <a:tableStyleId>{5940675A-B579-460E-94D1-54222C63F5DA}</a:tableStyleId>
              </a:tblPr>
              <a:tblGrid>
                <a:gridCol w="2176526">
                  <a:extLst>
                    <a:ext uri="{9D8B030D-6E8A-4147-A177-3AD203B41FA5}">
                      <a16:colId xmlns:a16="http://schemas.microsoft.com/office/drawing/2014/main" val="1626667937"/>
                    </a:ext>
                  </a:extLst>
                </a:gridCol>
              </a:tblGrid>
              <a:tr h="406178">
                <a:tc>
                  <a:txBody>
                    <a:bodyPr/>
                    <a:lstStyle/>
                    <a:p>
                      <a:r>
                        <a:rPr lang="en-GB" sz="2000" dirty="0">
                          <a:solidFill>
                            <a:srgbClr val="115076"/>
                          </a:solidFill>
                        </a:rPr>
                        <a:t>a market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031963286"/>
                  </a:ext>
                </a:extLst>
              </a:tr>
              <a:tr h="406178">
                <a:tc>
                  <a:txBody>
                    <a:bodyPr/>
                    <a:lstStyle/>
                    <a:p>
                      <a:r>
                        <a:rPr lang="en-GB" sz="2000" dirty="0">
                          <a:solidFill>
                            <a:srgbClr val="115076"/>
                          </a:solidFill>
                        </a:rPr>
                        <a:t>the holiday</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070951395"/>
                  </a:ext>
                </a:extLst>
              </a:tr>
              <a:tr h="406178">
                <a:tc>
                  <a:txBody>
                    <a:bodyPr/>
                    <a:lstStyle/>
                    <a:p>
                      <a:r>
                        <a:rPr lang="en-GB" sz="2000" dirty="0">
                          <a:solidFill>
                            <a:srgbClr val="115076"/>
                          </a:solidFill>
                        </a:rPr>
                        <a:t>the town</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198081918"/>
                  </a:ext>
                </a:extLst>
              </a:tr>
              <a:tr h="406178">
                <a:tc>
                  <a:txBody>
                    <a:bodyPr/>
                    <a:lstStyle/>
                    <a:p>
                      <a:r>
                        <a:rPr lang="en-GB" sz="2000" dirty="0">
                          <a:solidFill>
                            <a:srgbClr val="115076"/>
                          </a:solidFill>
                        </a:rPr>
                        <a:t>a library</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25770219"/>
                  </a:ext>
                </a:extLst>
              </a:tr>
              <a:tr h="406178">
                <a:tc>
                  <a:txBody>
                    <a:bodyPr/>
                    <a:lstStyle/>
                    <a:p>
                      <a:r>
                        <a:rPr lang="en-GB" sz="2000" dirty="0">
                          <a:solidFill>
                            <a:srgbClr val="115076"/>
                          </a:solidFill>
                        </a:rPr>
                        <a:t>a week</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857251414"/>
                  </a:ext>
                </a:extLst>
              </a:tr>
              <a:tr h="406178">
                <a:tc>
                  <a:txBody>
                    <a:bodyPr/>
                    <a:lstStyle/>
                    <a:p>
                      <a:r>
                        <a:rPr lang="en-GB" sz="2000" dirty="0">
                          <a:solidFill>
                            <a:srgbClr val="115076"/>
                          </a:solidFill>
                        </a:rPr>
                        <a:t>the shop</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825875632"/>
                  </a:ext>
                </a:extLst>
              </a:tr>
              <a:tr h="406178">
                <a:tc>
                  <a:txBody>
                    <a:bodyPr/>
                    <a:lstStyle/>
                    <a:p>
                      <a:r>
                        <a:rPr lang="en-GB" sz="2000" dirty="0">
                          <a:solidFill>
                            <a:srgbClr val="115076"/>
                          </a:solidFill>
                        </a:rPr>
                        <a:t>a month</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721014812"/>
                  </a:ext>
                </a:extLst>
              </a:tr>
              <a:tr h="406178">
                <a:tc>
                  <a:txBody>
                    <a:bodyPr/>
                    <a:lstStyle/>
                    <a:p>
                      <a:r>
                        <a:rPr lang="en-GB" sz="2000" dirty="0">
                          <a:solidFill>
                            <a:srgbClr val="115076"/>
                          </a:solidFill>
                        </a:rPr>
                        <a:t>the girl</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294781939"/>
                  </a:ext>
                </a:extLst>
              </a:tr>
              <a:tr h="406178">
                <a:tc>
                  <a:txBody>
                    <a:bodyPr/>
                    <a:lstStyle/>
                    <a:p>
                      <a:r>
                        <a:rPr lang="en-GB" sz="2000" dirty="0">
                          <a:solidFill>
                            <a:srgbClr val="115076"/>
                          </a:solidFill>
                        </a:rPr>
                        <a:t>a year</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126328163"/>
                  </a:ext>
                </a:extLst>
              </a:tr>
            </a:tbl>
          </a:graphicData>
        </a:graphic>
      </p:graphicFrame>
    </p:spTree>
    <p:extLst>
      <p:ext uri="{BB962C8B-B14F-4D97-AF65-F5344CB8AC3E}">
        <p14:creationId xmlns:p14="http://schemas.microsoft.com/office/powerpoint/2010/main" val="349820084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1"/>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59000"/>
                                        <p:tgtEl>
                                          <p:spTgt spid="23"/>
                                        </p:tgtEl>
                                      </p:cBhvr>
                                    </p:animEffect>
                                    <p:set>
                                      <p:cBhvr>
                                        <p:cTn id="7" dur="1" fill="hold">
                                          <p:stCondLst>
                                            <p:cond delay="589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31"/>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pic>
        <p:nvPicPr>
          <p:cNvPr id="148" name="Google Shape;148;p2"/>
          <p:cNvPicPr preferRelativeResize="0"/>
          <p:nvPr/>
        </p:nvPicPr>
        <p:blipFill rotWithShape="1">
          <a:blip r:embed="rId3">
            <a:alphaModFix/>
          </a:blip>
          <a:srcRect/>
          <a:stretch/>
        </p:blipFill>
        <p:spPr>
          <a:xfrm>
            <a:off x="0" y="267916"/>
            <a:ext cx="8266670" cy="869950"/>
          </a:xfrm>
          <a:prstGeom prst="rect">
            <a:avLst/>
          </a:prstGeom>
          <a:noFill/>
          <a:ln>
            <a:noFill/>
          </a:ln>
        </p:spPr>
      </p:pic>
      <p:sp>
        <p:nvSpPr>
          <p:cNvPr id="149" name="Google Shape;149;p2"/>
          <p:cNvSpPr txBox="1">
            <a:spLocks noGrp="1"/>
          </p:cNvSpPr>
          <p:nvPr>
            <p:ph type="title"/>
          </p:nvPr>
        </p:nvSpPr>
        <p:spPr>
          <a:xfrm>
            <a:off x="-1" y="294041"/>
            <a:ext cx="7129849" cy="707849"/>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lt1"/>
              </a:buClr>
              <a:buSzPts val="3600"/>
              <a:buFont typeface="Century Gothic"/>
              <a:buNone/>
            </a:pPr>
            <a:r>
              <a:rPr lang="en-GB" sz="3600" b="1" dirty="0">
                <a:solidFill>
                  <a:schemeClr val="lt1"/>
                </a:solidFill>
              </a:rPr>
              <a:t>Subject pronouns (it) and (them)</a:t>
            </a:r>
            <a:endParaRPr sz="3600" b="1" dirty="0">
              <a:solidFill>
                <a:schemeClr val="lt1"/>
              </a:solidFill>
            </a:endParaRPr>
          </a:p>
        </p:txBody>
      </p:sp>
      <p:sp>
        <p:nvSpPr>
          <p:cNvPr id="150" name="Google Shape;150;p2"/>
          <p:cNvSpPr/>
          <p:nvPr/>
        </p:nvSpPr>
        <p:spPr>
          <a:xfrm>
            <a:off x="10321636" y="247046"/>
            <a:ext cx="1635691" cy="400919"/>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rPr>
              <a:t>Grammatik</a:t>
            </a:r>
            <a:endParaRPr kumimoji="0" sz="18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2" name="TextBox 1"/>
          <p:cNvSpPr txBox="1"/>
          <p:nvPr/>
        </p:nvSpPr>
        <p:spPr>
          <a:xfrm>
            <a:off x="315898" y="1163991"/>
            <a:ext cx="11476709" cy="47089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The </a:t>
            </a:r>
            <a:r>
              <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subject</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of a sentence is the person or thing </a:t>
            </a:r>
            <a:r>
              <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doing</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 verb.</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Often, the subject of a sentence is a </a:t>
            </a:r>
            <a:r>
              <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noun</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a:ln>
                  <a:noFill/>
                </a:ln>
                <a:solidFill>
                  <a:srgbClr val="FFC000">
                    <a:lumMod val="75000"/>
                  </a:srgbClr>
                </a:solidFill>
                <a:effectLst/>
                <a:uLnTx/>
                <a:uFillTx/>
                <a:latin typeface="Century Gothic" panose="020B0502020202020204" pitchFamily="34" charset="0"/>
                <a:ea typeface="+mn-ea"/>
                <a:cs typeface="+mn-cs"/>
              </a:rPr>
              <a:t> 	</a:t>
            </a:r>
            <a:br>
              <a:rPr kumimoji="0" lang="en-GB" sz="2000" b="0" i="0" u="none" strike="noStrike" kern="1200" cap="none" spc="0" normalizeH="0" baseline="0" noProof="0" dirty="0">
                <a:ln>
                  <a:noFill/>
                </a:ln>
                <a:solidFill>
                  <a:srgbClr val="FFC000">
                    <a:lumMod val="75000"/>
                  </a:srgbClr>
                </a:solidFill>
                <a:effectLst/>
                <a:uLnTx/>
                <a:uFillTx/>
                <a:latin typeface="Century Gothic" panose="020B0502020202020204" pitchFamily="34" charset="0"/>
                <a:ea typeface="+mn-ea"/>
                <a:cs typeface="+mn-cs"/>
              </a:rPr>
            </a:br>
            <a:endPar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Sometimes, the noun is replaced by a </a:t>
            </a:r>
            <a:r>
              <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pronoun</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In </a:t>
            </a:r>
            <a:r>
              <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German</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subject pronouns tell us the </a:t>
            </a:r>
            <a:r>
              <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grammatical  gender</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of the subject.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DAA521"/>
                </a:solidFill>
                <a:effectLst/>
                <a:uLnTx/>
                <a:uFillTx/>
                <a:latin typeface="Century Gothic" panose="020B0502020202020204" pitchFamily="34" charset="0"/>
                <a:ea typeface="+mn-ea"/>
                <a:cs typeface="+mn-cs"/>
              </a:rPr>
              <a:t>er</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 masculine:	</a:t>
            </a:r>
            <a:r>
              <a:rPr kumimoji="0" lang="en-GB" sz="2000" b="0" i="0" u="none" strike="noStrike" kern="1200" cap="none" spc="0" normalizeH="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____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Urlaub</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ist</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ganz</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toll!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____</a:t>
            </a:r>
            <a:r>
              <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ist</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ganz</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toll!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____</a:t>
            </a:r>
            <a:r>
              <a:rPr kumimoji="0" lang="en-GB" sz="2000" b="1" i="0" u="none" strike="noStrike" kern="1200" cap="none" spc="0" normalizeH="0" baseline="0" noProof="0" dirty="0">
                <a:ln>
                  <a:noFill/>
                </a:ln>
                <a:solidFill>
                  <a:srgbClr val="FFC000">
                    <a:lumMod val="75000"/>
                  </a:srgbClr>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is totally great.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DAA521"/>
                </a:solidFill>
                <a:effectLst/>
                <a:uLnTx/>
                <a:uFillTx/>
                <a:latin typeface="Century Gothic" panose="020B0502020202020204" pitchFamily="34" charset="0"/>
                <a:ea typeface="+mn-ea"/>
                <a:cs typeface="+mn-cs"/>
              </a:rPr>
              <a:t>sie</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 feminine:	</a:t>
            </a:r>
            <a:r>
              <a:rPr kumimoji="0" lang="en-GB" sz="2000" b="0" i="0" u="none" strike="noStrike" kern="1200" cap="none" spc="0" normalizeH="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____ </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Uniform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ist</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hässlich</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____</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ist</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hässlich</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____ </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is ugly.</a:t>
            </a:r>
            <a:endParaRPr kumimoji="0" lang="en-GB" sz="2000" b="0" i="0" u="none" strike="noStrike" kern="1200" cap="none" spc="0" normalizeH="0" baseline="0" noProof="0" dirty="0">
              <a:ln>
                <a:noFill/>
              </a:ln>
              <a:solidFill>
                <a:srgbClr val="FFC000">
                  <a:lumMod val="75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DAA521"/>
                </a:solidFill>
                <a:effectLst/>
                <a:uLnTx/>
                <a:uFillTx/>
                <a:latin typeface="Century Gothic" panose="020B0502020202020204" pitchFamily="34" charset="0"/>
                <a:ea typeface="+mn-ea"/>
                <a:cs typeface="+mn-cs"/>
              </a:rPr>
              <a:t>es</a:t>
            </a:r>
            <a:r>
              <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neuter:	</a:t>
            </a:r>
            <a:r>
              <a:rPr kumimoji="0" lang="en-GB" sz="2000" b="0" i="0" u="none" strike="noStrike" kern="1200" cap="none" spc="0" normalizeH="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____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Geschäft</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ist</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dunkel</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____</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ist</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dunkel</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____</a:t>
            </a:r>
            <a:r>
              <a:rPr kumimoji="0" lang="en-GB" sz="2000" b="1" i="0" u="none" strike="noStrike" kern="1200" cap="none" spc="0" normalizeH="0" baseline="0" noProof="0" dirty="0">
                <a:ln>
                  <a:noFill/>
                </a:ln>
                <a:solidFill>
                  <a:srgbClr val="FFC000">
                    <a:lumMod val="75000"/>
                  </a:srgbClr>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is dark.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rgbClr val="5B9BD5">
                  <a:lumMod val="50000"/>
                </a:srgbClr>
              </a:solidFill>
              <a:latin typeface="Century Gothic" panose="020B0502020202020204" pitchFamily="34" charset="0"/>
            </a:endParaRPr>
          </a:p>
          <a:p>
            <a:pPr lvl="0"/>
            <a:r>
              <a:rPr kumimoji="0" lang="en-GB" sz="2000" b="1" i="0" u="none" strike="noStrike" kern="1200" cap="none" spc="0" normalizeH="0" baseline="0" noProof="0" dirty="0" err="1">
                <a:ln>
                  <a:noFill/>
                </a:ln>
                <a:solidFill>
                  <a:srgbClr val="DAA520"/>
                </a:solidFill>
                <a:effectLst/>
                <a:uLnTx/>
                <a:uFillTx/>
                <a:latin typeface="Century Gothic" panose="020B0502020202020204" pitchFamily="34" charset="0"/>
                <a:ea typeface="+mn-ea"/>
                <a:cs typeface="+mn-cs"/>
              </a:rPr>
              <a:t>sie</a:t>
            </a:r>
            <a:r>
              <a:rPr kumimoji="0" lang="en-GB" sz="2000" b="1" i="0" u="none" strike="noStrike" kern="1200" cap="none" spc="0" normalizeH="0" baseline="0" noProof="0" dirty="0">
                <a:ln>
                  <a:noFill/>
                </a:ln>
                <a:solidFill>
                  <a:srgbClr val="DAA520"/>
                </a:solidFill>
                <a:effectLst/>
                <a:uLnTx/>
                <a:uFillTx/>
                <a:latin typeface="Century Gothic" panose="020B0502020202020204" pitchFamily="34" charset="0"/>
                <a:ea typeface="+mn-ea"/>
                <a:cs typeface="+mn-cs"/>
              </a:rPr>
              <a:t> </a:t>
            </a:r>
            <a:r>
              <a:rPr lang="en-GB" sz="2000" dirty="0">
                <a:solidFill>
                  <a:srgbClr val="5B9BD5">
                    <a:lumMod val="50000"/>
                  </a:srgbClr>
                </a:solidFill>
                <a:latin typeface="Century Gothic" panose="020B0502020202020204" pitchFamily="34" charset="0"/>
              </a:rPr>
              <a:t>- plural:	     ____ </a:t>
            </a:r>
            <a:r>
              <a:rPr lang="en-GB" sz="2000" dirty="0" err="1">
                <a:solidFill>
                  <a:srgbClr val="5B9BD5">
                    <a:lumMod val="50000"/>
                  </a:srgbClr>
                </a:solidFill>
                <a:latin typeface="Century Gothic" panose="020B0502020202020204" pitchFamily="34" charset="0"/>
              </a:rPr>
              <a:t>Mäuse</a:t>
            </a:r>
            <a:r>
              <a:rPr lang="en-GB" sz="2000" dirty="0">
                <a:solidFill>
                  <a:srgbClr val="5B9BD5">
                    <a:lumMod val="50000"/>
                  </a:srgbClr>
                </a:solidFill>
                <a:latin typeface="Century Gothic" panose="020B0502020202020204" pitchFamily="34" charset="0"/>
              </a:rPr>
              <a:t> </a:t>
            </a:r>
            <a:r>
              <a:rPr lang="en-GB" sz="2000" dirty="0" err="1">
                <a:solidFill>
                  <a:srgbClr val="5B9BD5">
                    <a:lumMod val="50000"/>
                  </a:srgbClr>
                </a:solidFill>
                <a:latin typeface="Century Gothic" panose="020B0502020202020204" pitchFamily="34" charset="0"/>
              </a:rPr>
              <a:t>sind</a:t>
            </a:r>
            <a:r>
              <a:rPr lang="en-GB" sz="2000" dirty="0">
                <a:solidFill>
                  <a:srgbClr val="5B9BD5">
                    <a:lumMod val="50000"/>
                  </a:srgbClr>
                </a:solidFill>
                <a:latin typeface="Century Gothic" panose="020B0502020202020204" pitchFamily="34" charset="0"/>
              </a:rPr>
              <a:t> </a:t>
            </a:r>
            <a:r>
              <a:rPr lang="en-GB" sz="2000" dirty="0" err="1">
                <a:solidFill>
                  <a:srgbClr val="5B9BD5">
                    <a:lumMod val="50000"/>
                  </a:srgbClr>
                </a:solidFill>
                <a:latin typeface="Century Gothic" panose="020B0502020202020204" pitchFamily="34" charset="0"/>
              </a:rPr>
              <a:t>glücklich</a:t>
            </a:r>
            <a:r>
              <a:rPr lang="en-GB" sz="2000" dirty="0">
                <a:solidFill>
                  <a:srgbClr val="5B9BD5">
                    <a:lumMod val="50000"/>
                  </a:srgbClr>
                </a:solidFill>
                <a:latin typeface="Century Gothic" panose="020B0502020202020204" pitchFamily="34" charset="0"/>
              </a:rPr>
              <a:t>.	____ </a:t>
            </a:r>
            <a:r>
              <a:rPr lang="en-GB" sz="2000" dirty="0" err="1">
                <a:solidFill>
                  <a:srgbClr val="5B9BD5">
                    <a:lumMod val="50000"/>
                  </a:srgbClr>
                </a:solidFill>
                <a:latin typeface="Century Gothic" panose="020B0502020202020204" pitchFamily="34" charset="0"/>
              </a:rPr>
              <a:t>sind</a:t>
            </a:r>
            <a:r>
              <a:rPr lang="en-GB" sz="2000" dirty="0">
                <a:solidFill>
                  <a:srgbClr val="5B9BD5">
                    <a:lumMod val="50000"/>
                  </a:srgbClr>
                </a:solidFill>
                <a:latin typeface="Century Gothic" panose="020B0502020202020204" pitchFamily="34" charset="0"/>
              </a:rPr>
              <a:t> </a:t>
            </a:r>
            <a:r>
              <a:rPr lang="en-GB" sz="2000" dirty="0" err="1">
                <a:solidFill>
                  <a:srgbClr val="5B9BD5">
                    <a:lumMod val="50000"/>
                  </a:srgbClr>
                </a:solidFill>
                <a:latin typeface="Century Gothic" panose="020B0502020202020204" pitchFamily="34" charset="0"/>
              </a:rPr>
              <a:t>glücklich</a:t>
            </a:r>
            <a:r>
              <a:rPr lang="en-GB" sz="2000" dirty="0">
                <a:solidFill>
                  <a:srgbClr val="5B9BD5">
                    <a:lumMod val="50000"/>
                  </a:srgbClr>
                </a:solidFill>
                <a:latin typeface="Century Gothic" panose="020B0502020202020204" pitchFamily="34" charset="0"/>
              </a:rPr>
              <a:t>.	_____ are happy.</a:t>
            </a:r>
            <a:endParaRPr kumimoji="0" lang="en-GB" sz="2000" b="1" i="0" u="none" strike="noStrike" kern="1200" cap="none" spc="0" normalizeH="0" baseline="0" noProof="0" dirty="0">
              <a:ln>
                <a:noFill/>
              </a:ln>
              <a:solidFill>
                <a:srgbClr val="DAA520"/>
              </a:solidFill>
              <a:effectLst/>
              <a:uLnTx/>
              <a:uFillTx/>
              <a:latin typeface="Century Gothic" panose="020B0502020202020204" pitchFamily="34" charset="0"/>
              <a:ea typeface="+mn-ea"/>
              <a:cs typeface="+mn-cs"/>
            </a:endParaRPr>
          </a:p>
        </p:txBody>
      </p:sp>
      <p:sp>
        <p:nvSpPr>
          <p:cNvPr id="5" name="Rectangle 4"/>
          <p:cNvSpPr/>
          <p:nvPr/>
        </p:nvSpPr>
        <p:spPr>
          <a:xfrm>
            <a:off x="8798015" y="1772806"/>
            <a:ext cx="3078087"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C000">
                    <a:lumMod val="75000"/>
                  </a:srgbClr>
                </a:solidFill>
                <a:effectLst/>
                <a:uLnTx/>
                <a:uFillTx/>
                <a:latin typeface="Century Gothic" panose="020B0502020202020204" pitchFamily="34" charset="0"/>
                <a:ea typeface="+mn-ea"/>
                <a:cs typeface="+mn-cs"/>
              </a:rPr>
              <a:t>Der </a:t>
            </a:r>
            <a:r>
              <a:rPr kumimoji="0" lang="en-GB" sz="2000" b="1" i="0" u="none" strike="noStrike" kern="1200" cap="none" spc="0" normalizeH="0" baseline="0" noProof="0" dirty="0" err="1">
                <a:ln>
                  <a:noFill/>
                </a:ln>
                <a:solidFill>
                  <a:srgbClr val="FFC000">
                    <a:lumMod val="75000"/>
                  </a:srgbClr>
                </a:solidFill>
                <a:effectLst/>
                <a:uLnTx/>
                <a:uFillTx/>
                <a:latin typeface="Century Gothic" panose="020B0502020202020204" pitchFamily="34" charset="0"/>
                <a:ea typeface="+mn-ea"/>
                <a:cs typeface="+mn-cs"/>
              </a:rPr>
              <a:t>Markt</a:t>
            </a:r>
            <a:r>
              <a:rPr kumimoji="0" lang="en-GB" sz="2000" b="1" i="0" u="none" strike="noStrike" kern="1200" cap="none" spc="0" normalizeH="0" baseline="0" noProof="0" dirty="0">
                <a:ln>
                  <a:noFill/>
                </a:ln>
                <a:solidFill>
                  <a:srgbClr val="FFC000">
                    <a:lumMod val="75000"/>
                  </a:srgbClr>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hat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viel</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Platz.</a:t>
            </a:r>
          </a:p>
        </p:txBody>
      </p:sp>
      <p:sp>
        <p:nvSpPr>
          <p:cNvPr id="6" name="Rectangle 5"/>
          <p:cNvSpPr/>
          <p:nvPr/>
        </p:nvSpPr>
        <p:spPr>
          <a:xfrm>
            <a:off x="8811412" y="2377825"/>
            <a:ext cx="2085827"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FFC000">
                    <a:lumMod val="75000"/>
                  </a:srgbClr>
                </a:solidFill>
                <a:effectLst/>
                <a:uLnTx/>
                <a:uFillTx/>
                <a:latin typeface="Century Gothic" panose="020B0502020202020204" pitchFamily="34" charset="0"/>
                <a:ea typeface="+mn-ea"/>
                <a:cs typeface="+mn-cs"/>
              </a:rPr>
              <a:t>Er</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hat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viel</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Platz.</a:t>
            </a:r>
          </a:p>
        </p:txBody>
      </p:sp>
      <p:sp>
        <p:nvSpPr>
          <p:cNvPr id="7" name="Rectangle 6"/>
          <p:cNvSpPr/>
          <p:nvPr/>
        </p:nvSpPr>
        <p:spPr>
          <a:xfrm>
            <a:off x="2549572" y="3600461"/>
            <a:ext cx="609462"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D</a:t>
            </a:r>
            <a:r>
              <a:rPr kumimoji="0" lang="en-GB" sz="2000" b="1" i="0" u="none" strike="noStrike" kern="1200" cap="none" spc="0" normalizeH="0" baseline="0" noProof="0" dirty="0">
                <a:ln>
                  <a:noFill/>
                </a:ln>
                <a:solidFill>
                  <a:srgbClr val="DAA521"/>
                </a:solidFill>
                <a:effectLst/>
                <a:uLnTx/>
                <a:uFillTx/>
                <a:latin typeface="Century Gothic" panose="020B0502020202020204" pitchFamily="34" charset="0"/>
                <a:ea typeface="+mn-ea"/>
                <a:cs typeface="+mn-cs"/>
              </a:rPr>
              <a:t>er</a:t>
            </a:r>
            <a:endParaRPr kumimoji="0" lang="en-GB"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13" name="Rectangle 12"/>
          <p:cNvSpPr/>
          <p:nvPr/>
        </p:nvSpPr>
        <p:spPr>
          <a:xfrm>
            <a:off x="5944836" y="3584939"/>
            <a:ext cx="399468"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FFC000">
                    <a:lumMod val="75000"/>
                  </a:srgbClr>
                </a:solidFill>
                <a:effectLst/>
                <a:uLnTx/>
                <a:uFillTx/>
                <a:latin typeface="Century Gothic" panose="020B0502020202020204" pitchFamily="34" charset="0"/>
                <a:ea typeface="+mn-ea"/>
                <a:cs typeface="+mn-cs"/>
              </a:rPr>
              <a:t>Er</a:t>
            </a:r>
            <a:endParaRPr kumimoji="0" lang="en-GB"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14" name="Rectangle 13"/>
          <p:cNvSpPr/>
          <p:nvPr/>
        </p:nvSpPr>
        <p:spPr>
          <a:xfrm flipH="1">
            <a:off x="8718376" y="3591020"/>
            <a:ext cx="411730"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C000">
                    <a:lumMod val="75000"/>
                  </a:srgbClr>
                </a:solidFill>
                <a:effectLst/>
                <a:uLnTx/>
                <a:uFillTx/>
                <a:latin typeface="Century Gothic" panose="020B0502020202020204" pitchFamily="34" charset="0"/>
                <a:ea typeface="+mn-ea"/>
                <a:cs typeface="+mn-cs"/>
              </a:rPr>
              <a:t>It </a:t>
            </a:r>
            <a:endParaRPr kumimoji="0" lang="en-GB" sz="20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15" name="Rectangle 14"/>
          <p:cNvSpPr/>
          <p:nvPr/>
        </p:nvSpPr>
        <p:spPr>
          <a:xfrm>
            <a:off x="2549572" y="4213688"/>
            <a:ext cx="660758"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D</a:t>
            </a:r>
            <a:r>
              <a:rPr kumimoji="0" lang="en-GB" sz="2000" b="1" i="0" u="none" strike="noStrike" kern="1200" cap="none" spc="0" normalizeH="0" baseline="0" noProof="0" dirty="0">
                <a:ln>
                  <a:noFill/>
                </a:ln>
                <a:solidFill>
                  <a:srgbClr val="DAA521"/>
                </a:solidFill>
                <a:effectLst/>
                <a:uLnTx/>
                <a:uFillTx/>
                <a:latin typeface="Century Gothic" panose="020B0502020202020204" pitchFamily="34" charset="0"/>
                <a:ea typeface="+mn-ea"/>
                <a:cs typeface="+mn-cs"/>
              </a:rPr>
              <a:t>ie</a:t>
            </a: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endParaRPr kumimoji="0" lang="en-GB" sz="20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19" name="Rectangle 18"/>
          <p:cNvSpPr/>
          <p:nvPr/>
        </p:nvSpPr>
        <p:spPr>
          <a:xfrm>
            <a:off x="5873502" y="4206243"/>
            <a:ext cx="542136"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C000">
                    <a:lumMod val="75000"/>
                  </a:srgbClr>
                </a:solidFill>
                <a:effectLst/>
                <a:uLnTx/>
                <a:uFillTx/>
                <a:latin typeface="Century Gothic" panose="020B0502020202020204" pitchFamily="34" charset="0"/>
                <a:ea typeface="+mn-ea"/>
                <a:cs typeface="+mn-cs"/>
              </a:rPr>
              <a:t>Sie</a:t>
            </a:r>
            <a:endParaRPr kumimoji="0" lang="en-GB" sz="20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23" name="Rectangle 22"/>
          <p:cNvSpPr/>
          <p:nvPr/>
        </p:nvSpPr>
        <p:spPr>
          <a:xfrm flipH="1">
            <a:off x="8697762" y="4205141"/>
            <a:ext cx="411730"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C000">
                    <a:lumMod val="75000"/>
                  </a:srgbClr>
                </a:solidFill>
                <a:effectLst/>
                <a:uLnTx/>
                <a:uFillTx/>
                <a:latin typeface="Century Gothic" panose="020B0502020202020204" pitchFamily="34" charset="0"/>
                <a:ea typeface="+mn-ea"/>
                <a:cs typeface="+mn-cs"/>
              </a:rPr>
              <a:t>It </a:t>
            </a:r>
            <a:endParaRPr kumimoji="0" lang="en-GB" sz="20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20" name="Rectangle 19"/>
          <p:cNvSpPr/>
          <p:nvPr/>
        </p:nvSpPr>
        <p:spPr>
          <a:xfrm>
            <a:off x="2549572" y="4828040"/>
            <a:ext cx="646331"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Da</a:t>
            </a:r>
            <a:r>
              <a:rPr kumimoji="0" lang="en-GB" sz="2000" b="1" i="0" u="none" strike="noStrike" kern="1200" cap="none" spc="0" normalizeH="0" baseline="0" noProof="0" dirty="0">
                <a:ln>
                  <a:noFill/>
                </a:ln>
                <a:solidFill>
                  <a:srgbClr val="DAA521"/>
                </a:solidFill>
                <a:effectLst/>
                <a:uLnTx/>
                <a:uFillTx/>
                <a:latin typeface="Century Gothic" panose="020B0502020202020204" pitchFamily="34" charset="0"/>
                <a:ea typeface="+mn-ea"/>
                <a:cs typeface="+mn-cs"/>
              </a:rPr>
              <a:t>s</a:t>
            </a:r>
            <a:endParaRPr kumimoji="0" lang="en-GB"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21" name="Rectangle 20"/>
          <p:cNvSpPr/>
          <p:nvPr/>
        </p:nvSpPr>
        <p:spPr>
          <a:xfrm>
            <a:off x="5915180" y="4819784"/>
            <a:ext cx="500458"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FFC000">
                    <a:lumMod val="75000"/>
                  </a:srgbClr>
                </a:solidFill>
                <a:effectLst/>
                <a:uLnTx/>
                <a:uFillTx/>
                <a:latin typeface="Century Gothic" panose="020B0502020202020204" pitchFamily="34" charset="0"/>
                <a:ea typeface="+mn-ea"/>
                <a:cs typeface="+mn-cs"/>
              </a:rPr>
              <a:t>Es</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endParaRPr kumimoji="0" lang="en-GB" sz="20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26" name="Rectangle 25"/>
          <p:cNvSpPr/>
          <p:nvPr/>
        </p:nvSpPr>
        <p:spPr>
          <a:xfrm flipH="1">
            <a:off x="8697762" y="4819493"/>
            <a:ext cx="411730"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C000">
                    <a:lumMod val="75000"/>
                  </a:srgbClr>
                </a:solidFill>
                <a:effectLst/>
                <a:uLnTx/>
                <a:uFillTx/>
                <a:latin typeface="Century Gothic" panose="020B0502020202020204" pitchFamily="34" charset="0"/>
                <a:ea typeface="+mn-ea"/>
                <a:cs typeface="+mn-cs"/>
              </a:rPr>
              <a:t>It </a:t>
            </a:r>
            <a:endParaRPr kumimoji="0" lang="en-GB" sz="20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18" name="Rectangle 17">
            <a:extLst>
              <a:ext uri="{FF2B5EF4-FFF2-40B4-BE49-F238E27FC236}">
                <a16:creationId xmlns:a16="http://schemas.microsoft.com/office/drawing/2014/main" id="{DC910D1A-F5B7-49EA-AD21-545774030668}"/>
              </a:ext>
            </a:extLst>
          </p:cNvPr>
          <p:cNvSpPr/>
          <p:nvPr/>
        </p:nvSpPr>
        <p:spPr>
          <a:xfrm>
            <a:off x="2549572" y="5413541"/>
            <a:ext cx="588623" cy="400110"/>
          </a:xfrm>
          <a:prstGeom prst="rect">
            <a:avLst/>
          </a:prstGeom>
        </p:spPr>
        <p:txBody>
          <a:bodyPr wrap="none">
            <a:spAutoFit/>
          </a:bodyPr>
          <a:lstStyle/>
          <a:p>
            <a:pPr lvl="0"/>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D</a:t>
            </a:r>
            <a:r>
              <a:rPr lang="en-GB" sz="2000" b="1" dirty="0" err="1">
                <a:solidFill>
                  <a:srgbClr val="DAA521"/>
                </a:solidFill>
                <a:latin typeface="Century Gothic" panose="020B0502020202020204" pitchFamily="34" charset="0"/>
              </a:rPr>
              <a:t>ie</a:t>
            </a:r>
            <a:endParaRPr kumimoji="0" lang="en-GB"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22" name="Rectangle 21">
            <a:extLst>
              <a:ext uri="{FF2B5EF4-FFF2-40B4-BE49-F238E27FC236}">
                <a16:creationId xmlns:a16="http://schemas.microsoft.com/office/drawing/2014/main" id="{0108DA99-7777-4176-B97C-19EFDD16A3E6}"/>
              </a:ext>
            </a:extLst>
          </p:cNvPr>
          <p:cNvSpPr/>
          <p:nvPr/>
        </p:nvSpPr>
        <p:spPr>
          <a:xfrm>
            <a:off x="5915180" y="5413832"/>
            <a:ext cx="612668"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C000">
                    <a:lumMod val="75000"/>
                  </a:srgbClr>
                </a:solidFill>
                <a:effectLst/>
                <a:uLnTx/>
                <a:uFillTx/>
                <a:latin typeface="Century Gothic" panose="020B0502020202020204" pitchFamily="34" charset="0"/>
                <a:ea typeface="+mn-ea"/>
                <a:cs typeface="+mn-cs"/>
              </a:rPr>
              <a:t>Sie</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endParaRPr kumimoji="0" lang="en-GB" sz="20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24" name="Rectangle 23">
            <a:extLst>
              <a:ext uri="{FF2B5EF4-FFF2-40B4-BE49-F238E27FC236}">
                <a16:creationId xmlns:a16="http://schemas.microsoft.com/office/drawing/2014/main" id="{538641BE-7C27-48DA-8D49-ABF9D7A212B1}"/>
              </a:ext>
            </a:extLst>
          </p:cNvPr>
          <p:cNvSpPr/>
          <p:nvPr/>
        </p:nvSpPr>
        <p:spPr>
          <a:xfrm flipH="1">
            <a:off x="8590295" y="5413541"/>
            <a:ext cx="811607"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C000">
                    <a:lumMod val="75000"/>
                  </a:srgbClr>
                </a:solidFill>
                <a:effectLst/>
                <a:uLnTx/>
                <a:uFillTx/>
                <a:latin typeface="Century Gothic" panose="020B0502020202020204" pitchFamily="34" charset="0"/>
                <a:ea typeface="+mn-ea"/>
                <a:cs typeface="+mn-cs"/>
              </a:rPr>
              <a:t>They </a:t>
            </a:r>
            <a:endParaRPr kumimoji="0" lang="en-GB" sz="20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25" name="Rounded Rectangular Callout 2">
            <a:extLst>
              <a:ext uri="{FF2B5EF4-FFF2-40B4-BE49-F238E27FC236}">
                <a16:creationId xmlns:a16="http://schemas.microsoft.com/office/drawing/2014/main" id="{09BDDBD8-0982-4C86-86DB-EED27C010BEC}"/>
              </a:ext>
            </a:extLst>
          </p:cNvPr>
          <p:cNvSpPr/>
          <p:nvPr/>
        </p:nvSpPr>
        <p:spPr>
          <a:xfrm>
            <a:off x="315899" y="5922681"/>
            <a:ext cx="4721392" cy="390537"/>
          </a:xfrm>
          <a:prstGeom prst="wedgeRoundRectCallout">
            <a:avLst>
              <a:gd name="adj1" fmla="val -32667"/>
              <a:gd name="adj2" fmla="val -79228"/>
              <a:gd name="adj3" fmla="val 16667"/>
            </a:avLst>
          </a:prstGeom>
          <a:solidFill>
            <a:schemeClr val="accent5">
              <a:lumMod val="5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rPr>
              <a:t>Remember: </a:t>
            </a:r>
            <a:r>
              <a:rPr kumimoji="0" lang="en-GB" sz="2000" b="1" i="1" u="none" strike="noStrike" kern="1200" cap="none" spc="0" normalizeH="0" baseline="0" noProof="0" dirty="0" err="1">
                <a:ln>
                  <a:noFill/>
                </a:ln>
                <a:solidFill>
                  <a:prstClr val="white"/>
                </a:solidFill>
                <a:effectLst/>
                <a:uLnTx/>
                <a:uFillTx/>
                <a:latin typeface="Century Gothic" panose="020B0502020202020204" pitchFamily="34" charset="0"/>
              </a:rPr>
              <a:t>sie</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rPr>
              <a:t> is ‘they’ for </a:t>
            </a:r>
            <a:r>
              <a:rPr kumimoji="0" lang="en-GB" sz="2000" b="0" i="0" u="sng" strike="noStrike" kern="1200" cap="none" spc="0" normalizeH="0" baseline="0" noProof="0" dirty="0">
                <a:ln>
                  <a:noFill/>
                </a:ln>
                <a:solidFill>
                  <a:prstClr val="white"/>
                </a:solidFill>
                <a:effectLst/>
                <a:uLnTx/>
                <a:uFillTx/>
                <a:latin typeface="Century Gothic" panose="020B0502020202020204" pitchFamily="34" charset="0"/>
              </a:rPr>
              <a:t>all</a:t>
            </a:r>
            <a:r>
              <a:rPr kumimoji="0" lang="en-GB" sz="2000" b="0" i="0" u="none" strike="noStrike" kern="1200" cap="none" spc="0" normalizeH="0" noProof="0" dirty="0">
                <a:ln>
                  <a:noFill/>
                </a:ln>
                <a:solidFill>
                  <a:prstClr val="white"/>
                </a:solidFill>
                <a:effectLst/>
                <a:uLnTx/>
                <a:uFillTx/>
                <a:latin typeface="Century Gothic" panose="020B0502020202020204" pitchFamily="34" charset="0"/>
              </a:rPr>
              <a:t> </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rPr>
              <a:t>nouns. </a:t>
            </a:r>
          </a:p>
        </p:txBody>
      </p:sp>
      <p:grpSp>
        <p:nvGrpSpPr>
          <p:cNvPr id="16" name="Group 15">
            <a:extLst>
              <a:ext uri="{FF2B5EF4-FFF2-40B4-BE49-F238E27FC236}">
                <a16:creationId xmlns:a16="http://schemas.microsoft.com/office/drawing/2014/main" id="{7B97A056-2818-40BF-BA1B-6D94EFCD6124}"/>
              </a:ext>
            </a:extLst>
          </p:cNvPr>
          <p:cNvGrpSpPr/>
          <p:nvPr/>
        </p:nvGrpSpPr>
        <p:grpSpPr>
          <a:xfrm>
            <a:off x="8877288" y="862207"/>
            <a:ext cx="2998814" cy="882516"/>
            <a:chOff x="9077160" y="2118591"/>
            <a:chExt cx="2998814" cy="882516"/>
          </a:xfrm>
        </p:grpSpPr>
        <p:pic>
          <p:nvPicPr>
            <p:cNvPr id="8" name="Picture 7" descr="A picture containing shape&#10;&#10;Description automatically generated">
              <a:extLst>
                <a:ext uri="{FF2B5EF4-FFF2-40B4-BE49-F238E27FC236}">
                  <a16:creationId xmlns:a16="http://schemas.microsoft.com/office/drawing/2014/main" id="{1E0D4D11-6ECB-4748-A91B-EC97B0E8053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77160" y="2118591"/>
              <a:ext cx="1025063" cy="882515"/>
            </a:xfrm>
            <a:prstGeom prst="rect">
              <a:avLst/>
            </a:prstGeom>
          </p:spPr>
        </p:pic>
        <p:pic>
          <p:nvPicPr>
            <p:cNvPr id="10" name="Picture 9" descr="A picture containing shape&#10;&#10;Description automatically generated">
              <a:extLst>
                <a:ext uri="{FF2B5EF4-FFF2-40B4-BE49-F238E27FC236}">
                  <a16:creationId xmlns:a16="http://schemas.microsoft.com/office/drawing/2014/main" id="{CF80CB21-EEC9-4CCF-B8EE-6C2F64D0348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63770" y="2118591"/>
              <a:ext cx="1012204" cy="882515"/>
            </a:xfrm>
            <a:prstGeom prst="rect">
              <a:avLst/>
            </a:prstGeom>
          </p:spPr>
        </p:pic>
        <p:pic>
          <p:nvPicPr>
            <p:cNvPr id="12" name="Picture 11">
              <a:extLst>
                <a:ext uri="{FF2B5EF4-FFF2-40B4-BE49-F238E27FC236}">
                  <a16:creationId xmlns:a16="http://schemas.microsoft.com/office/drawing/2014/main" id="{569A4236-3FCA-4339-956F-DB08800EBF4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91321" y="2118592"/>
              <a:ext cx="1017675" cy="882515"/>
            </a:xfrm>
            <a:prstGeom prst="rect">
              <a:avLst/>
            </a:prstGeom>
          </p:spPr>
        </p:pic>
      </p:grpSp>
      <p:sp>
        <p:nvSpPr>
          <p:cNvPr id="17" name="Cloud 16">
            <a:extLst>
              <a:ext uri="{FF2B5EF4-FFF2-40B4-BE49-F238E27FC236}">
                <a16:creationId xmlns:a16="http://schemas.microsoft.com/office/drawing/2014/main" id="{04F0CB2F-AE9A-4540-9E7A-06FBF562B9B5}"/>
              </a:ext>
            </a:extLst>
          </p:cNvPr>
          <p:cNvSpPr/>
          <p:nvPr/>
        </p:nvSpPr>
        <p:spPr>
          <a:xfrm>
            <a:off x="852616" y="1163991"/>
            <a:ext cx="1013254" cy="467101"/>
          </a:xfrm>
          <a:prstGeom prst="cloud">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Cloud 29">
            <a:extLst>
              <a:ext uri="{FF2B5EF4-FFF2-40B4-BE49-F238E27FC236}">
                <a16:creationId xmlns:a16="http://schemas.microsoft.com/office/drawing/2014/main" id="{4FC83163-96B2-4712-ABD1-9D458B0701D5}"/>
              </a:ext>
            </a:extLst>
          </p:cNvPr>
          <p:cNvSpPr/>
          <p:nvPr/>
        </p:nvSpPr>
        <p:spPr>
          <a:xfrm>
            <a:off x="4901926" y="1739310"/>
            <a:ext cx="1013254" cy="467101"/>
          </a:xfrm>
          <a:prstGeom prst="cloud">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Cloud 30">
            <a:extLst>
              <a:ext uri="{FF2B5EF4-FFF2-40B4-BE49-F238E27FC236}">
                <a16:creationId xmlns:a16="http://schemas.microsoft.com/office/drawing/2014/main" id="{39793C17-9E9A-4C32-A71C-CB664B68F522}"/>
              </a:ext>
            </a:extLst>
          </p:cNvPr>
          <p:cNvSpPr/>
          <p:nvPr/>
        </p:nvSpPr>
        <p:spPr>
          <a:xfrm>
            <a:off x="5037290" y="2343133"/>
            <a:ext cx="1282300" cy="467101"/>
          </a:xfrm>
          <a:prstGeom prst="cloud">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Cloud 31">
            <a:extLst>
              <a:ext uri="{FF2B5EF4-FFF2-40B4-BE49-F238E27FC236}">
                <a16:creationId xmlns:a16="http://schemas.microsoft.com/office/drawing/2014/main" id="{29CC7C36-F34F-4948-BEB8-1E8C9CE78FC1}"/>
              </a:ext>
            </a:extLst>
          </p:cNvPr>
          <p:cNvSpPr/>
          <p:nvPr/>
        </p:nvSpPr>
        <p:spPr>
          <a:xfrm>
            <a:off x="5224737" y="2976442"/>
            <a:ext cx="1657977" cy="508163"/>
          </a:xfrm>
          <a:prstGeom prst="cloud">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Cloud 32">
            <a:extLst>
              <a:ext uri="{FF2B5EF4-FFF2-40B4-BE49-F238E27FC236}">
                <a16:creationId xmlns:a16="http://schemas.microsoft.com/office/drawing/2014/main" id="{30AAF0B8-F637-4102-A029-87144F9AFBD0}"/>
              </a:ext>
            </a:extLst>
          </p:cNvPr>
          <p:cNvSpPr/>
          <p:nvPr/>
        </p:nvSpPr>
        <p:spPr>
          <a:xfrm>
            <a:off x="6919784" y="2976442"/>
            <a:ext cx="1013254" cy="467101"/>
          </a:xfrm>
          <a:prstGeom prst="cloud">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ounded Rectangular Callout 2"/>
          <p:cNvSpPr/>
          <p:nvPr/>
        </p:nvSpPr>
        <p:spPr>
          <a:xfrm>
            <a:off x="6129733" y="752662"/>
            <a:ext cx="2608320" cy="2049037"/>
          </a:xfrm>
          <a:prstGeom prst="wedgeRoundRectCallout">
            <a:avLst>
              <a:gd name="adj1" fmla="val -47509"/>
              <a:gd name="adj2" fmla="val 77024"/>
              <a:gd name="adj3" fmla="val 16667"/>
            </a:avLst>
          </a:prstGeom>
          <a:solidFill>
            <a:schemeClr val="accent5">
              <a:lumMod val="5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The ending of the word for ‘it’ is the same as the ending of the word for ‘the’.</a:t>
            </a:r>
          </a:p>
        </p:txBody>
      </p:sp>
    </p:spTree>
    <p:extLst>
      <p:ext uri="{BB962C8B-B14F-4D97-AF65-F5344CB8AC3E}">
        <p14:creationId xmlns:p14="http://schemas.microsoft.com/office/powerpoint/2010/main" val="3649574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30"/>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par>
                                <p:cTn id="22" presetID="1" presetClass="entr" presetSubtype="0"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31"/>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xit" presetSubtype="0" fill="hold" grpId="1" nodeType="clickEffect">
                                  <p:stCondLst>
                                    <p:cond delay="0"/>
                                  </p:stCondLst>
                                  <p:childTnLst>
                                    <p:set>
                                      <p:cBhvr>
                                        <p:cTn id="33" dur="1" fill="hold">
                                          <p:stCondLst>
                                            <p:cond delay="0"/>
                                          </p:stCondLst>
                                        </p:cTn>
                                        <p:tgtEl>
                                          <p:spTgt spid="31"/>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500"/>
                                        <p:tgtEl>
                                          <p:spTgt spid="6"/>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
                                            <p:txEl>
                                              <p:pRg st="5" end="5"/>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1" nodeType="clickEffect">
                                  <p:stCondLst>
                                    <p:cond delay="0"/>
                                  </p:stCondLst>
                                  <p:childTnLst>
                                    <p:set>
                                      <p:cBhvr>
                                        <p:cTn id="50" dur="1" fill="hold">
                                          <p:stCondLst>
                                            <p:cond delay="0"/>
                                          </p:stCondLst>
                                        </p:cTn>
                                        <p:tgtEl>
                                          <p:spTgt spid="32"/>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1" nodeType="clickEffect">
                                  <p:stCondLst>
                                    <p:cond delay="0"/>
                                  </p:stCondLst>
                                  <p:childTnLst>
                                    <p:set>
                                      <p:cBhvr>
                                        <p:cTn id="54" dur="1" fill="hold">
                                          <p:stCondLst>
                                            <p:cond delay="0"/>
                                          </p:stCondLst>
                                        </p:cTn>
                                        <p:tgtEl>
                                          <p:spTgt spid="33"/>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7"/>
                                        </p:tgtEl>
                                        <p:attrNameLst>
                                          <p:attrName>style.visibility</p:attrName>
                                        </p:attrNameLst>
                                      </p:cBhvr>
                                      <p:to>
                                        <p:strVal val="visible"/>
                                      </p:to>
                                    </p:set>
                                    <p:animEffect transition="in" filter="fade">
                                      <p:cBhvr>
                                        <p:cTn id="63" dur="500"/>
                                        <p:tgtEl>
                                          <p:spTgt spid="7"/>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13"/>
                                        </p:tgtEl>
                                        <p:attrNameLst>
                                          <p:attrName>style.visibility</p:attrName>
                                        </p:attrNameLst>
                                      </p:cBhvr>
                                      <p:to>
                                        <p:strVal val="visible"/>
                                      </p:to>
                                    </p:set>
                                    <p:animEffect transition="in" filter="fade">
                                      <p:cBhvr>
                                        <p:cTn id="68" dur="500"/>
                                        <p:tgtEl>
                                          <p:spTgt spid="13"/>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14"/>
                                        </p:tgtEl>
                                        <p:attrNameLst>
                                          <p:attrName>style.visibility</p:attrName>
                                        </p:attrNameLst>
                                      </p:cBhvr>
                                      <p:to>
                                        <p:strVal val="visible"/>
                                      </p:to>
                                    </p:set>
                                    <p:animEffect transition="in" filter="fade">
                                      <p:cBhvr>
                                        <p:cTn id="73" dur="500"/>
                                        <p:tgtEl>
                                          <p:spTgt spid="14"/>
                                        </p:tgtEl>
                                      </p:cBhvr>
                                    </p:animEffec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nodeType="clickEffect">
                                  <p:stCondLst>
                                    <p:cond delay="0"/>
                                  </p:stCondLst>
                                  <p:childTnLst>
                                    <p:set>
                                      <p:cBhvr>
                                        <p:cTn id="77"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15"/>
                                        </p:tgtEl>
                                        <p:attrNameLst>
                                          <p:attrName>style.visibility</p:attrName>
                                        </p:attrNameLst>
                                      </p:cBhvr>
                                      <p:to>
                                        <p:strVal val="visible"/>
                                      </p:to>
                                    </p:set>
                                    <p:animEffect transition="in" filter="fade">
                                      <p:cBhvr>
                                        <p:cTn id="82" dur="500"/>
                                        <p:tgtEl>
                                          <p:spTgt spid="15"/>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19"/>
                                        </p:tgtEl>
                                        <p:attrNameLst>
                                          <p:attrName>style.visibility</p:attrName>
                                        </p:attrNameLst>
                                      </p:cBhvr>
                                      <p:to>
                                        <p:strVal val="visible"/>
                                      </p:to>
                                    </p:set>
                                    <p:animEffect transition="in" filter="fade">
                                      <p:cBhvr>
                                        <p:cTn id="87" dur="500"/>
                                        <p:tgtEl>
                                          <p:spTgt spid="19"/>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23"/>
                                        </p:tgtEl>
                                        <p:attrNameLst>
                                          <p:attrName>style.visibility</p:attrName>
                                        </p:attrNameLst>
                                      </p:cBhvr>
                                      <p:to>
                                        <p:strVal val="visible"/>
                                      </p:to>
                                    </p:set>
                                    <p:animEffect transition="in" filter="fade">
                                      <p:cBhvr>
                                        <p:cTn id="92" dur="500"/>
                                        <p:tgtEl>
                                          <p:spTgt spid="23"/>
                                        </p:tgtEl>
                                      </p:cBhvr>
                                    </p:animEffec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nodeType="clickEffect">
                                  <p:stCondLst>
                                    <p:cond delay="0"/>
                                  </p:stCondLst>
                                  <p:childTnLst>
                                    <p:set>
                                      <p:cBhvr>
                                        <p:cTn id="96"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grpId="0" nodeType="clickEffect">
                                  <p:stCondLst>
                                    <p:cond delay="0"/>
                                  </p:stCondLst>
                                  <p:childTnLst>
                                    <p:set>
                                      <p:cBhvr>
                                        <p:cTn id="100" dur="1" fill="hold">
                                          <p:stCondLst>
                                            <p:cond delay="0"/>
                                          </p:stCondLst>
                                        </p:cTn>
                                        <p:tgtEl>
                                          <p:spTgt spid="20"/>
                                        </p:tgtEl>
                                        <p:attrNameLst>
                                          <p:attrName>style.visibility</p:attrName>
                                        </p:attrNameLst>
                                      </p:cBhvr>
                                      <p:to>
                                        <p:strVal val="visible"/>
                                      </p:to>
                                    </p:set>
                                    <p:animEffect transition="in" filter="fade">
                                      <p:cBhvr>
                                        <p:cTn id="101" dur="500"/>
                                        <p:tgtEl>
                                          <p:spTgt spid="20"/>
                                        </p:tgtEl>
                                      </p:cBhvr>
                                    </p:animEffect>
                                  </p:childTnLst>
                                </p:cTn>
                              </p:par>
                            </p:childTnLst>
                          </p:cTn>
                        </p:par>
                      </p:childTnLst>
                    </p:cTn>
                  </p:par>
                  <p:par>
                    <p:cTn id="102" fill="hold">
                      <p:stCondLst>
                        <p:cond delay="indefinite"/>
                      </p:stCondLst>
                      <p:childTnLst>
                        <p:par>
                          <p:cTn id="103" fill="hold">
                            <p:stCondLst>
                              <p:cond delay="0"/>
                            </p:stCondLst>
                            <p:childTnLst>
                              <p:par>
                                <p:cTn id="104" presetID="10" presetClass="entr" presetSubtype="0" fill="hold" grpId="0" nodeType="clickEffect">
                                  <p:stCondLst>
                                    <p:cond delay="0"/>
                                  </p:stCondLst>
                                  <p:childTnLst>
                                    <p:set>
                                      <p:cBhvr>
                                        <p:cTn id="105" dur="1" fill="hold">
                                          <p:stCondLst>
                                            <p:cond delay="0"/>
                                          </p:stCondLst>
                                        </p:cTn>
                                        <p:tgtEl>
                                          <p:spTgt spid="21"/>
                                        </p:tgtEl>
                                        <p:attrNameLst>
                                          <p:attrName>style.visibility</p:attrName>
                                        </p:attrNameLst>
                                      </p:cBhvr>
                                      <p:to>
                                        <p:strVal val="visible"/>
                                      </p:to>
                                    </p:set>
                                    <p:animEffect transition="in" filter="fade">
                                      <p:cBhvr>
                                        <p:cTn id="106" dur="500"/>
                                        <p:tgtEl>
                                          <p:spTgt spid="21"/>
                                        </p:tgtEl>
                                      </p:cBhvr>
                                    </p:animEffect>
                                  </p:childTnLst>
                                </p:cTn>
                              </p:par>
                            </p:childTnLst>
                          </p:cTn>
                        </p:par>
                      </p:childTnLst>
                    </p:cTn>
                  </p:par>
                  <p:par>
                    <p:cTn id="107" fill="hold">
                      <p:stCondLst>
                        <p:cond delay="indefinite"/>
                      </p:stCondLst>
                      <p:childTnLst>
                        <p:par>
                          <p:cTn id="108" fill="hold">
                            <p:stCondLst>
                              <p:cond delay="0"/>
                            </p:stCondLst>
                            <p:childTnLst>
                              <p:par>
                                <p:cTn id="109" presetID="10" presetClass="entr" presetSubtype="0" fill="hold" grpId="0" nodeType="clickEffect">
                                  <p:stCondLst>
                                    <p:cond delay="0"/>
                                  </p:stCondLst>
                                  <p:childTnLst>
                                    <p:set>
                                      <p:cBhvr>
                                        <p:cTn id="110" dur="1" fill="hold">
                                          <p:stCondLst>
                                            <p:cond delay="0"/>
                                          </p:stCondLst>
                                        </p:cTn>
                                        <p:tgtEl>
                                          <p:spTgt spid="26"/>
                                        </p:tgtEl>
                                        <p:attrNameLst>
                                          <p:attrName>style.visibility</p:attrName>
                                        </p:attrNameLst>
                                      </p:cBhvr>
                                      <p:to>
                                        <p:strVal val="visible"/>
                                      </p:to>
                                    </p:set>
                                    <p:animEffect transition="in" filter="fade">
                                      <p:cBhvr>
                                        <p:cTn id="111" dur="500"/>
                                        <p:tgtEl>
                                          <p:spTgt spid="26"/>
                                        </p:tgtEl>
                                      </p:cBhvr>
                                    </p:animEffect>
                                  </p:childTnLst>
                                </p:cTn>
                              </p:par>
                            </p:childTnLst>
                          </p:cTn>
                        </p:par>
                      </p:childTnLst>
                    </p:cTn>
                  </p:par>
                  <p:par>
                    <p:cTn id="112" fill="hold">
                      <p:stCondLst>
                        <p:cond delay="indefinite"/>
                      </p:stCondLst>
                      <p:childTnLst>
                        <p:par>
                          <p:cTn id="113" fill="hold">
                            <p:stCondLst>
                              <p:cond delay="0"/>
                            </p:stCondLst>
                            <p:childTnLst>
                              <p:par>
                                <p:cTn id="114" presetID="1" presetClass="entr" presetSubtype="0" fill="hold" nodeType="clickEffect">
                                  <p:stCondLst>
                                    <p:cond delay="0"/>
                                  </p:stCondLst>
                                  <p:childTnLst>
                                    <p:set>
                                      <p:cBhvr>
                                        <p:cTn id="115" dur="1" fill="hold">
                                          <p:stCondLst>
                                            <p:cond delay="0"/>
                                          </p:stCondLst>
                                        </p:cTn>
                                        <p:tgtEl>
                                          <p:spTgt spid="2">
                                            <p:txEl>
                                              <p:pRg st="13" end="13"/>
                                            </p:txEl>
                                          </p:spTgt>
                                        </p:tgtEl>
                                        <p:attrNameLst>
                                          <p:attrName>style.visibility</p:attrName>
                                        </p:attrNameLst>
                                      </p:cBhvr>
                                      <p:to>
                                        <p:strVal val="visible"/>
                                      </p:to>
                                    </p:set>
                                  </p:childTnLst>
                                </p:cTn>
                              </p:par>
                            </p:childTnLst>
                          </p:cTn>
                        </p:par>
                      </p:childTnLst>
                    </p:cTn>
                  </p:par>
                  <p:par>
                    <p:cTn id="116" fill="hold">
                      <p:stCondLst>
                        <p:cond delay="indefinite"/>
                      </p:stCondLst>
                      <p:childTnLst>
                        <p:par>
                          <p:cTn id="117" fill="hold">
                            <p:stCondLst>
                              <p:cond delay="0"/>
                            </p:stCondLst>
                            <p:childTnLst>
                              <p:par>
                                <p:cTn id="118" presetID="10" presetClass="entr" presetSubtype="0" fill="hold" grpId="0" nodeType="clickEffect">
                                  <p:stCondLst>
                                    <p:cond delay="0"/>
                                  </p:stCondLst>
                                  <p:childTnLst>
                                    <p:set>
                                      <p:cBhvr>
                                        <p:cTn id="119" dur="1" fill="hold">
                                          <p:stCondLst>
                                            <p:cond delay="0"/>
                                          </p:stCondLst>
                                        </p:cTn>
                                        <p:tgtEl>
                                          <p:spTgt spid="18"/>
                                        </p:tgtEl>
                                        <p:attrNameLst>
                                          <p:attrName>style.visibility</p:attrName>
                                        </p:attrNameLst>
                                      </p:cBhvr>
                                      <p:to>
                                        <p:strVal val="visible"/>
                                      </p:to>
                                    </p:set>
                                    <p:animEffect transition="in" filter="fade">
                                      <p:cBhvr>
                                        <p:cTn id="120" dur="500"/>
                                        <p:tgtEl>
                                          <p:spTgt spid="18"/>
                                        </p:tgtEl>
                                      </p:cBhvr>
                                    </p:animEffect>
                                  </p:childTnLst>
                                </p:cTn>
                              </p:par>
                            </p:childTnLst>
                          </p:cTn>
                        </p:par>
                      </p:childTnLst>
                    </p:cTn>
                  </p:par>
                  <p:par>
                    <p:cTn id="121" fill="hold">
                      <p:stCondLst>
                        <p:cond delay="indefinite"/>
                      </p:stCondLst>
                      <p:childTnLst>
                        <p:par>
                          <p:cTn id="122" fill="hold">
                            <p:stCondLst>
                              <p:cond delay="0"/>
                            </p:stCondLst>
                            <p:childTnLst>
                              <p:par>
                                <p:cTn id="123" presetID="10" presetClass="entr" presetSubtype="0" fill="hold" grpId="0" nodeType="clickEffect">
                                  <p:stCondLst>
                                    <p:cond delay="0"/>
                                  </p:stCondLst>
                                  <p:childTnLst>
                                    <p:set>
                                      <p:cBhvr>
                                        <p:cTn id="124" dur="1" fill="hold">
                                          <p:stCondLst>
                                            <p:cond delay="0"/>
                                          </p:stCondLst>
                                        </p:cTn>
                                        <p:tgtEl>
                                          <p:spTgt spid="22"/>
                                        </p:tgtEl>
                                        <p:attrNameLst>
                                          <p:attrName>style.visibility</p:attrName>
                                        </p:attrNameLst>
                                      </p:cBhvr>
                                      <p:to>
                                        <p:strVal val="visible"/>
                                      </p:to>
                                    </p:set>
                                    <p:animEffect transition="in" filter="fade">
                                      <p:cBhvr>
                                        <p:cTn id="125" dur="500"/>
                                        <p:tgtEl>
                                          <p:spTgt spid="22"/>
                                        </p:tgtEl>
                                      </p:cBhvr>
                                    </p:animEffect>
                                  </p:childTnLst>
                                </p:cTn>
                              </p:par>
                            </p:childTnLst>
                          </p:cTn>
                        </p:par>
                      </p:childTnLst>
                    </p:cTn>
                  </p:par>
                  <p:par>
                    <p:cTn id="126" fill="hold">
                      <p:stCondLst>
                        <p:cond delay="indefinite"/>
                      </p:stCondLst>
                      <p:childTnLst>
                        <p:par>
                          <p:cTn id="127" fill="hold">
                            <p:stCondLst>
                              <p:cond delay="0"/>
                            </p:stCondLst>
                            <p:childTnLst>
                              <p:par>
                                <p:cTn id="128" presetID="10" presetClass="entr" presetSubtype="0" fill="hold" grpId="0" nodeType="clickEffect">
                                  <p:stCondLst>
                                    <p:cond delay="0"/>
                                  </p:stCondLst>
                                  <p:childTnLst>
                                    <p:set>
                                      <p:cBhvr>
                                        <p:cTn id="129" dur="1" fill="hold">
                                          <p:stCondLst>
                                            <p:cond delay="0"/>
                                          </p:stCondLst>
                                        </p:cTn>
                                        <p:tgtEl>
                                          <p:spTgt spid="24"/>
                                        </p:tgtEl>
                                        <p:attrNameLst>
                                          <p:attrName>style.visibility</p:attrName>
                                        </p:attrNameLst>
                                      </p:cBhvr>
                                      <p:to>
                                        <p:strVal val="visible"/>
                                      </p:to>
                                    </p:set>
                                    <p:animEffect transition="in" filter="fade">
                                      <p:cBhvr>
                                        <p:cTn id="130" dur="500"/>
                                        <p:tgtEl>
                                          <p:spTgt spid="24"/>
                                        </p:tgtEl>
                                      </p:cBhvr>
                                    </p:animEffec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grpId="0" nodeType="clickEffect">
                                  <p:stCondLst>
                                    <p:cond delay="0"/>
                                  </p:stCondLst>
                                  <p:childTnLst>
                                    <p:set>
                                      <p:cBhvr>
                                        <p:cTn id="134" dur="1" fill="hold">
                                          <p:stCondLst>
                                            <p:cond delay="0"/>
                                          </p:stCondLst>
                                        </p:cTn>
                                        <p:tgtEl>
                                          <p:spTgt spid="3"/>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grpId="0" nodeType="clickEffect">
                                  <p:stCondLst>
                                    <p:cond delay="0"/>
                                  </p:stCondLst>
                                  <p:childTnLst>
                                    <p:set>
                                      <p:cBhvr>
                                        <p:cTn id="13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13" grpId="0"/>
      <p:bldP spid="14" grpId="0"/>
      <p:bldP spid="15" grpId="0"/>
      <p:bldP spid="19" grpId="0"/>
      <p:bldP spid="23" grpId="0"/>
      <p:bldP spid="20" grpId="0"/>
      <p:bldP spid="21" grpId="0"/>
      <p:bldP spid="26" grpId="0"/>
      <p:bldP spid="18" grpId="0"/>
      <p:bldP spid="22" grpId="0"/>
      <p:bldP spid="24" grpId="0"/>
      <p:bldP spid="25" grpId="0" animBg="1"/>
      <p:bldP spid="17" grpId="0" animBg="1"/>
      <p:bldP spid="30" grpId="0" animBg="1"/>
      <p:bldP spid="30" grpId="1" animBg="1"/>
      <p:bldP spid="31" grpId="0" animBg="1"/>
      <p:bldP spid="31" grpId="1" animBg="1"/>
      <p:bldP spid="32" grpId="0" animBg="1"/>
      <p:bldP spid="32" grpId="1" animBg="1"/>
      <p:bldP spid="33" grpId="0" animBg="1"/>
      <p:bldP spid="33" grpId="1" animBg="1"/>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5152768" cy="869950"/>
          </a:xfrm>
          <a:prstGeom prst="rect">
            <a:avLst/>
          </a:prstGeom>
        </p:spPr>
      </p:pic>
      <p:sp>
        <p:nvSpPr>
          <p:cNvPr id="4" name="Title 3"/>
          <p:cNvSpPr>
            <a:spLocks noGrp="1"/>
          </p:cNvSpPr>
          <p:nvPr>
            <p:ph type="title"/>
          </p:nvPr>
        </p:nvSpPr>
        <p:spPr>
          <a:xfrm>
            <a:off x="0" y="294041"/>
            <a:ext cx="4695568" cy="707849"/>
          </a:xfrm>
        </p:spPr>
        <p:txBody>
          <a:bodyPr>
            <a:normAutofit/>
          </a:bodyPr>
          <a:lstStyle/>
          <a:p>
            <a:r>
              <a:rPr lang="en-GB" sz="3600" b="1" dirty="0">
                <a:solidFill>
                  <a:schemeClr val="bg1"/>
                </a:solidFill>
              </a:rPr>
              <a:t>Wie </a:t>
            </a:r>
            <a:r>
              <a:rPr lang="en-GB" sz="3600" b="1" dirty="0" err="1">
                <a:solidFill>
                  <a:schemeClr val="bg1"/>
                </a:solidFill>
              </a:rPr>
              <a:t>sind</a:t>
            </a:r>
            <a:r>
              <a:rPr lang="en-GB" sz="3600" b="1" dirty="0">
                <a:solidFill>
                  <a:schemeClr val="bg1"/>
                </a:solidFill>
              </a:rPr>
              <a:t> die Dinge?</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588843" y="247046"/>
            <a:ext cx="2368484"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0059922B-7BB8-6A4C-A3D8-5E83A76F38CE}"/>
              </a:ext>
            </a:extLst>
          </p:cNvPr>
          <p:cNvSpPr txBox="1"/>
          <p:nvPr/>
        </p:nvSpPr>
        <p:spPr>
          <a:xfrm>
            <a:off x="376194" y="1321874"/>
            <a:ext cx="10328974" cy="461665"/>
          </a:xfrm>
          <a:prstGeom prst="rect">
            <a:avLst/>
          </a:prstGeom>
          <a:noFill/>
        </p:spPr>
        <p:txBody>
          <a:bodyPr wrap="square" rtlCol="0">
            <a:spAutoFit/>
          </a:bodyPr>
          <a:lstStyle/>
          <a:p>
            <a:r>
              <a:rPr lang="en-US" sz="2400" dirty="0" err="1">
                <a:solidFill>
                  <a:schemeClr val="accent5">
                    <a:lumMod val="50000"/>
                  </a:schemeClr>
                </a:solidFill>
              </a:rPr>
              <a:t>Schreib</a:t>
            </a:r>
            <a:r>
              <a:rPr lang="en-US" sz="2400" dirty="0">
                <a:solidFill>
                  <a:schemeClr val="accent5">
                    <a:lumMod val="50000"/>
                  </a:schemeClr>
                </a:solidFill>
              </a:rPr>
              <a:t> </a:t>
            </a:r>
            <a:r>
              <a:rPr lang="en-US" sz="2400" dirty="0" err="1">
                <a:solidFill>
                  <a:schemeClr val="accent5">
                    <a:lumMod val="50000"/>
                  </a:schemeClr>
                </a:solidFill>
              </a:rPr>
              <a:t>Sätze</a:t>
            </a:r>
            <a:r>
              <a:rPr lang="en-US" sz="2400" dirty="0">
                <a:solidFill>
                  <a:schemeClr val="accent5">
                    <a:lumMod val="50000"/>
                  </a:schemeClr>
                </a:solidFill>
              </a:rPr>
              <a:t>.	</a:t>
            </a:r>
            <a:r>
              <a:rPr lang="en-US" sz="2400" dirty="0" err="1">
                <a:solidFill>
                  <a:schemeClr val="accent5">
                    <a:lumMod val="50000"/>
                  </a:schemeClr>
                </a:solidFill>
              </a:rPr>
              <a:t>Beispiel</a:t>
            </a:r>
            <a:r>
              <a:rPr lang="en-US" sz="2400" dirty="0">
                <a:solidFill>
                  <a:schemeClr val="accent5">
                    <a:lumMod val="50000"/>
                  </a:schemeClr>
                </a:solidFill>
              </a:rPr>
              <a:t>: </a:t>
            </a:r>
            <a:r>
              <a:rPr lang="en-US" sz="2400" b="1" i="1" dirty="0">
                <a:solidFill>
                  <a:schemeClr val="accent5">
                    <a:lumMod val="50000"/>
                  </a:schemeClr>
                </a:solidFill>
              </a:rPr>
              <a:t>Das Dorf </a:t>
            </a:r>
            <a:r>
              <a:rPr lang="en-US" sz="2400" dirty="0" err="1">
                <a:solidFill>
                  <a:schemeClr val="accent5">
                    <a:lumMod val="50000"/>
                  </a:schemeClr>
                </a:solidFill>
              </a:rPr>
              <a:t>ist</a:t>
            </a:r>
            <a:r>
              <a:rPr lang="en-US" sz="2400" dirty="0">
                <a:solidFill>
                  <a:schemeClr val="accent5">
                    <a:lumMod val="50000"/>
                  </a:schemeClr>
                </a:solidFill>
              </a:rPr>
              <a:t>…</a:t>
            </a:r>
          </a:p>
        </p:txBody>
      </p:sp>
      <p:graphicFrame>
        <p:nvGraphicFramePr>
          <p:cNvPr id="8" name="Table 8">
            <a:extLst>
              <a:ext uri="{FF2B5EF4-FFF2-40B4-BE49-F238E27FC236}">
                <a16:creationId xmlns:a16="http://schemas.microsoft.com/office/drawing/2014/main" id="{895336BC-7DC7-44C4-8373-9D281EFDA735}"/>
              </a:ext>
            </a:extLst>
          </p:cNvPr>
          <p:cNvGraphicFramePr>
            <a:graphicFrameLocks noGrp="1"/>
          </p:cNvGraphicFramePr>
          <p:nvPr>
            <p:extLst>
              <p:ext uri="{D42A27DB-BD31-4B8C-83A1-F6EECF244321}">
                <p14:modId xmlns:p14="http://schemas.microsoft.com/office/powerpoint/2010/main" val="3855305994"/>
              </p:ext>
            </p:extLst>
          </p:nvPr>
        </p:nvGraphicFramePr>
        <p:xfrm>
          <a:off x="376194" y="1837989"/>
          <a:ext cx="11387441" cy="4496174"/>
        </p:xfrm>
        <a:graphic>
          <a:graphicData uri="http://schemas.openxmlformats.org/drawingml/2006/table">
            <a:tbl>
              <a:tblPr firstRow="1" bandRow="1">
                <a:tableStyleId>{5940675A-B579-460E-94D1-54222C63F5DA}</a:tableStyleId>
              </a:tblPr>
              <a:tblGrid>
                <a:gridCol w="3795813">
                  <a:extLst>
                    <a:ext uri="{9D8B030D-6E8A-4147-A177-3AD203B41FA5}">
                      <a16:colId xmlns:a16="http://schemas.microsoft.com/office/drawing/2014/main" val="404009933"/>
                    </a:ext>
                  </a:extLst>
                </a:gridCol>
                <a:gridCol w="3795814">
                  <a:extLst>
                    <a:ext uri="{9D8B030D-6E8A-4147-A177-3AD203B41FA5}">
                      <a16:colId xmlns:a16="http://schemas.microsoft.com/office/drawing/2014/main" val="3894981762"/>
                    </a:ext>
                  </a:extLst>
                </a:gridCol>
                <a:gridCol w="3795814">
                  <a:extLst>
                    <a:ext uri="{9D8B030D-6E8A-4147-A177-3AD203B41FA5}">
                      <a16:colId xmlns:a16="http://schemas.microsoft.com/office/drawing/2014/main" val="1278236799"/>
                    </a:ext>
                  </a:extLst>
                </a:gridCol>
              </a:tblGrid>
              <a:tr h="1090651">
                <a:tc rowSpan="2">
                  <a:txBody>
                    <a:bodyPr/>
                    <a:lstStyle/>
                    <a:p>
                      <a:r>
                        <a:rPr lang="en-GB" sz="2400" dirty="0">
                          <a:solidFill>
                            <a:schemeClr val="accent5">
                              <a:lumMod val="50000"/>
                            </a:schemeClr>
                          </a:solidFill>
                        </a:rPr>
                        <a:t>Es </a:t>
                      </a:r>
                      <a:r>
                        <a:rPr lang="en-GB" sz="2400" dirty="0" err="1">
                          <a:solidFill>
                            <a:schemeClr val="accent5">
                              <a:lumMod val="50000"/>
                            </a:schemeClr>
                          </a:solidFill>
                        </a:rPr>
                        <a:t>ist</a:t>
                      </a:r>
                      <a:r>
                        <a:rPr lang="en-GB" sz="2400" dirty="0">
                          <a:solidFill>
                            <a:schemeClr val="accent5">
                              <a:lumMod val="50000"/>
                            </a:schemeClr>
                          </a:solidFill>
                        </a:rPr>
                        <a:t> </a:t>
                      </a:r>
                      <a:r>
                        <a:rPr lang="en-GB" sz="2400" dirty="0" err="1">
                          <a:solidFill>
                            <a:schemeClr val="accent5">
                              <a:lumMod val="50000"/>
                            </a:schemeClr>
                          </a:solidFill>
                        </a:rPr>
                        <a:t>groß</a:t>
                      </a:r>
                      <a:r>
                        <a:rPr lang="en-GB" sz="2400" dirty="0">
                          <a:solidFill>
                            <a:schemeClr val="accent5">
                              <a:lumMod val="50000"/>
                            </a:schemeClr>
                          </a:solidFill>
                        </a:rPr>
                        <a:t>, </a:t>
                      </a:r>
                      <a:r>
                        <a:rPr lang="en-GB" sz="2400" dirty="0" err="1">
                          <a:solidFill>
                            <a:schemeClr val="accent5">
                              <a:lumMod val="50000"/>
                            </a:schemeClr>
                          </a:solidFill>
                        </a:rPr>
                        <a:t>aber</a:t>
                      </a:r>
                      <a:r>
                        <a:rPr lang="en-GB" sz="2400" dirty="0">
                          <a:solidFill>
                            <a:schemeClr val="accent5">
                              <a:lumMod val="50000"/>
                            </a:schemeClr>
                          </a:solidFill>
                        </a:rPr>
                        <a:t> </a:t>
                      </a:r>
                      <a:r>
                        <a:rPr lang="en-GB" sz="2400" dirty="0" err="1">
                          <a:solidFill>
                            <a:schemeClr val="accent5">
                              <a:lumMod val="50000"/>
                            </a:schemeClr>
                          </a:solidFill>
                        </a:rPr>
                        <a:t>sie</a:t>
                      </a:r>
                      <a:r>
                        <a:rPr lang="en-GB" sz="2400" dirty="0">
                          <a:solidFill>
                            <a:schemeClr val="accent5">
                              <a:lumMod val="50000"/>
                            </a:schemeClr>
                          </a:solidFill>
                        </a:rPr>
                        <a:t> </a:t>
                      </a:r>
                      <a:r>
                        <a:rPr lang="en-GB" sz="2400" dirty="0" err="1">
                          <a:solidFill>
                            <a:schemeClr val="accent5">
                              <a:lumMod val="50000"/>
                            </a:schemeClr>
                          </a:solidFill>
                        </a:rPr>
                        <a:t>ist</a:t>
                      </a:r>
                      <a:r>
                        <a:rPr lang="en-GB" sz="2400" dirty="0">
                          <a:solidFill>
                            <a:schemeClr val="accent5">
                              <a:lumMod val="50000"/>
                            </a:schemeClr>
                          </a:solidFill>
                        </a:rPr>
                        <a:t> </a:t>
                      </a:r>
                      <a:r>
                        <a:rPr lang="en-GB" sz="2400" dirty="0" err="1">
                          <a:solidFill>
                            <a:schemeClr val="accent5">
                              <a:lumMod val="50000"/>
                            </a:schemeClr>
                          </a:solidFill>
                        </a:rPr>
                        <a:t>klein</a:t>
                      </a:r>
                      <a:r>
                        <a:rPr lang="en-GB" sz="2400" dirty="0">
                          <a:solidFill>
                            <a:schemeClr val="accent5">
                              <a:lumMod val="50000"/>
                            </a:schemeClr>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147743457"/>
                  </a:ext>
                </a:extLst>
              </a:tr>
              <a:tr h="370703">
                <a:tc vMerge="1">
                  <a:txBody>
                    <a:bodyPr/>
                    <a:lstStyle/>
                    <a:p>
                      <a:endParaRPr lang="en-GB"/>
                    </a:p>
                  </a:txBody>
                  <a:tcPr/>
                </a:tc>
                <a:tc gridSpan="2">
                  <a:txBody>
                    <a:bodyPr/>
                    <a:lstStyle/>
                    <a:p>
                      <a:endParaRPr lang="en-GB" sz="240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hMerge="1">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4259163727"/>
                  </a:ext>
                </a:extLst>
              </a:tr>
              <a:tr h="1037968">
                <a:tc rowSpan="2">
                  <a:txBody>
                    <a:bodyPr/>
                    <a:lstStyle/>
                    <a:p>
                      <a:r>
                        <a:rPr lang="en-GB" sz="2400" dirty="0">
                          <a:solidFill>
                            <a:schemeClr val="accent5">
                              <a:lumMod val="50000"/>
                            </a:schemeClr>
                          </a:solidFill>
                        </a:rPr>
                        <a:t>Er war </a:t>
                      </a:r>
                      <a:r>
                        <a:rPr lang="en-GB" sz="2400" dirty="0" err="1">
                          <a:solidFill>
                            <a:schemeClr val="accent5">
                              <a:lumMod val="50000"/>
                            </a:schemeClr>
                          </a:solidFill>
                        </a:rPr>
                        <a:t>schön</a:t>
                      </a:r>
                      <a:r>
                        <a:rPr lang="en-GB" sz="2400" dirty="0">
                          <a:solidFill>
                            <a:schemeClr val="accent5">
                              <a:lumMod val="50000"/>
                            </a:schemeClr>
                          </a:solidFill>
                        </a:rPr>
                        <a:t>, </a:t>
                      </a:r>
                      <a:r>
                        <a:rPr lang="en-GB" sz="2400" dirty="0" err="1">
                          <a:solidFill>
                            <a:schemeClr val="accent5">
                              <a:lumMod val="50000"/>
                            </a:schemeClr>
                          </a:solidFill>
                        </a:rPr>
                        <a:t>aber</a:t>
                      </a:r>
                      <a:r>
                        <a:rPr lang="en-GB" sz="2400" dirty="0">
                          <a:solidFill>
                            <a:schemeClr val="accent5">
                              <a:lumMod val="50000"/>
                            </a:schemeClr>
                          </a:solidFill>
                        </a:rPr>
                        <a:t> es war </a:t>
                      </a:r>
                      <a:r>
                        <a:rPr lang="en-GB" sz="2400" dirty="0" err="1">
                          <a:solidFill>
                            <a:schemeClr val="accent5">
                              <a:lumMod val="50000"/>
                            </a:schemeClr>
                          </a:solidFill>
                        </a:rPr>
                        <a:t>schlecht</a:t>
                      </a:r>
                      <a:r>
                        <a:rPr lang="en-GB" sz="2400" dirty="0">
                          <a:solidFill>
                            <a:schemeClr val="accent5">
                              <a:lumMod val="50000"/>
                            </a:schemeClr>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398276984"/>
                  </a:ext>
                </a:extLst>
              </a:tr>
              <a:tr h="420130">
                <a:tc vMerge="1">
                  <a:txBody>
                    <a:bodyPr/>
                    <a:lstStyle/>
                    <a:p>
                      <a:endParaRPr lang="en-GB"/>
                    </a:p>
                  </a:txBody>
                  <a:tcPr/>
                </a:tc>
                <a:tc gridSpan="2">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hMerge="1">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538842455"/>
                  </a:ext>
                </a:extLst>
              </a:tr>
              <a:tr h="1124465">
                <a:tc rowSpan="2">
                  <a:txBody>
                    <a:bodyPr/>
                    <a:lstStyle/>
                    <a:p>
                      <a:r>
                        <a:rPr lang="en-GB" sz="2400" dirty="0">
                          <a:solidFill>
                            <a:schemeClr val="accent5">
                              <a:lumMod val="50000"/>
                            </a:schemeClr>
                          </a:solidFill>
                        </a:rPr>
                        <a:t>Es </a:t>
                      </a:r>
                      <a:r>
                        <a:rPr lang="en-GB" sz="2400" dirty="0" err="1">
                          <a:solidFill>
                            <a:schemeClr val="accent5">
                              <a:lumMod val="50000"/>
                            </a:schemeClr>
                          </a:solidFill>
                        </a:rPr>
                        <a:t>ist</a:t>
                      </a:r>
                      <a:r>
                        <a:rPr lang="en-GB" sz="2400" dirty="0">
                          <a:solidFill>
                            <a:schemeClr val="accent5">
                              <a:lumMod val="50000"/>
                            </a:schemeClr>
                          </a:solidFill>
                        </a:rPr>
                        <a:t> </a:t>
                      </a:r>
                      <a:r>
                        <a:rPr lang="en-GB" sz="2400" dirty="0" err="1">
                          <a:solidFill>
                            <a:schemeClr val="accent5">
                              <a:lumMod val="50000"/>
                            </a:schemeClr>
                          </a:solidFill>
                        </a:rPr>
                        <a:t>glücklicher</a:t>
                      </a:r>
                      <a:r>
                        <a:rPr lang="en-GB" sz="2400" dirty="0">
                          <a:solidFill>
                            <a:schemeClr val="accent5">
                              <a:lumMod val="50000"/>
                            </a:schemeClr>
                          </a:solidFill>
                        </a:rPr>
                        <a:t> </a:t>
                      </a:r>
                      <a:r>
                        <a:rPr lang="en-GB" sz="2400" dirty="0" err="1">
                          <a:solidFill>
                            <a:schemeClr val="accent5">
                              <a:lumMod val="50000"/>
                            </a:schemeClr>
                          </a:solidFill>
                        </a:rPr>
                        <a:t>als</a:t>
                      </a:r>
                      <a:r>
                        <a:rPr lang="en-GB" sz="2400" dirty="0">
                          <a:solidFill>
                            <a:schemeClr val="accent5">
                              <a:lumMod val="50000"/>
                            </a:schemeClr>
                          </a:solidFill>
                        </a:rPr>
                        <a:t> </a:t>
                      </a:r>
                      <a:r>
                        <a:rPr lang="en-GB" sz="2400" dirty="0" err="1">
                          <a:solidFill>
                            <a:schemeClr val="accent5">
                              <a:lumMod val="50000"/>
                            </a:schemeClr>
                          </a:solidFill>
                        </a:rPr>
                        <a:t>sie</a:t>
                      </a:r>
                      <a:r>
                        <a:rPr lang="en-GB" sz="2400" dirty="0">
                          <a:solidFill>
                            <a:schemeClr val="accent5">
                              <a:lumMod val="50000"/>
                            </a:schemeClr>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71943095"/>
                  </a:ext>
                </a:extLst>
              </a:tr>
              <a:tr h="345900">
                <a:tc vMerge="1">
                  <a:txBody>
                    <a:bodyPr/>
                    <a:lstStyle/>
                    <a:p>
                      <a:endParaRPr lang="en-GB"/>
                    </a:p>
                  </a:txBody>
                  <a:tcPr/>
                </a:tc>
                <a:tc gridSpan="2">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hMerge="1">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29483738"/>
                  </a:ext>
                </a:extLst>
              </a:tr>
            </a:tbl>
          </a:graphicData>
        </a:graphic>
      </p:graphicFrame>
      <p:sp>
        <p:nvSpPr>
          <p:cNvPr id="11" name="Rectangle 10">
            <a:extLst>
              <a:ext uri="{FF2B5EF4-FFF2-40B4-BE49-F238E27FC236}">
                <a16:creationId xmlns:a16="http://schemas.microsoft.com/office/drawing/2014/main" id="{807958A5-6A69-458E-8975-E4653036252A}"/>
              </a:ext>
            </a:extLst>
          </p:cNvPr>
          <p:cNvSpPr/>
          <p:nvPr/>
        </p:nvSpPr>
        <p:spPr>
          <a:xfrm>
            <a:off x="4133119" y="2897787"/>
            <a:ext cx="6037230" cy="461665"/>
          </a:xfrm>
          <a:prstGeom prst="rect">
            <a:avLst/>
          </a:prstGeom>
        </p:spPr>
        <p:txBody>
          <a:bodyPr wrap="none">
            <a:spAutoFit/>
          </a:bodyPr>
          <a:lstStyle/>
          <a:p>
            <a:pPr lvl="0"/>
            <a:r>
              <a:rPr lang="en-GB" sz="2400" b="1" dirty="0">
                <a:solidFill>
                  <a:srgbClr val="4472C4">
                    <a:lumMod val="50000"/>
                  </a:srgbClr>
                </a:solidFill>
              </a:rPr>
              <a:t>Das Dorf </a:t>
            </a:r>
            <a:r>
              <a:rPr lang="en-GB" sz="2400" dirty="0" err="1">
                <a:solidFill>
                  <a:srgbClr val="4472C4">
                    <a:lumMod val="50000"/>
                  </a:srgbClr>
                </a:solidFill>
              </a:rPr>
              <a:t>ist</a:t>
            </a:r>
            <a:r>
              <a:rPr lang="en-GB" sz="2400" dirty="0">
                <a:solidFill>
                  <a:srgbClr val="4472C4">
                    <a:lumMod val="50000"/>
                  </a:srgbClr>
                </a:solidFill>
              </a:rPr>
              <a:t> </a:t>
            </a:r>
            <a:r>
              <a:rPr lang="en-GB" sz="2400" dirty="0" err="1">
                <a:solidFill>
                  <a:srgbClr val="4472C4">
                    <a:lumMod val="50000"/>
                  </a:srgbClr>
                </a:solidFill>
              </a:rPr>
              <a:t>groß</a:t>
            </a:r>
            <a:r>
              <a:rPr lang="en-GB" sz="2400" dirty="0">
                <a:solidFill>
                  <a:srgbClr val="4472C4">
                    <a:lumMod val="50000"/>
                  </a:srgbClr>
                </a:solidFill>
              </a:rPr>
              <a:t>, </a:t>
            </a:r>
            <a:r>
              <a:rPr lang="en-GB" sz="2400" dirty="0" err="1">
                <a:solidFill>
                  <a:srgbClr val="4472C4">
                    <a:lumMod val="50000"/>
                  </a:srgbClr>
                </a:solidFill>
              </a:rPr>
              <a:t>aber</a:t>
            </a:r>
            <a:r>
              <a:rPr lang="en-GB" sz="2400" dirty="0">
                <a:solidFill>
                  <a:srgbClr val="4472C4">
                    <a:lumMod val="50000"/>
                  </a:srgbClr>
                </a:solidFill>
              </a:rPr>
              <a:t> </a:t>
            </a:r>
            <a:r>
              <a:rPr lang="en-GB" sz="2400" b="1" dirty="0">
                <a:solidFill>
                  <a:srgbClr val="4472C4">
                    <a:lumMod val="50000"/>
                  </a:srgbClr>
                </a:solidFill>
              </a:rPr>
              <a:t>die Stadt </a:t>
            </a:r>
            <a:r>
              <a:rPr lang="en-GB" sz="2400" dirty="0" err="1">
                <a:solidFill>
                  <a:srgbClr val="4472C4">
                    <a:lumMod val="50000"/>
                  </a:srgbClr>
                </a:solidFill>
              </a:rPr>
              <a:t>ist</a:t>
            </a:r>
            <a:r>
              <a:rPr lang="en-GB" sz="2400" dirty="0">
                <a:solidFill>
                  <a:srgbClr val="4472C4">
                    <a:lumMod val="50000"/>
                  </a:srgbClr>
                </a:solidFill>
              </a:rPr>
              <a:t> </a:t>
            </a:r>
            <a:r>
              <a:rPr lang="en-GB" sz="2400" dirty="0" err="1">
                <a:solidFill>
                  <a:srgbClr val="4472C4">
                    <a:lumMod val="50000"/>
                  </a:srgbClr>
                </a:solidFill>
              </a:rPr>
              <a:t>klein</a:t>
            </a:r>
            <a:r>
              <a:rPr lang="en-GB" sz="2400" dirty="0">
                <a:solidFill>
                  <a:srgbClr val="4472C4">
                    <a:lumMod val="50000"/>
                  </a:srgbClr>
                </a:solidFill>
              </a:rPr>
              <a:t>.</a:t>
            </a:r>
          </a:p>
        </p:txBody>
      </p:sp>
      <p:sp>
        <p:nvSpPr>
          <p:cNvPr id="12" name="Rectangle 11">
            <a:extLst>
              <a:ext uri="{FF2B5EF4-FFF2-40B4-BE49-F238E27FC236}">
                <a16:creationId xmlns:a16="http://schemas.microsoft.com/office/drawing/2014/main" id="{23FE0AF8-95E4-4C7C-A3E0-9CE6083F6AF6}"/>
              </a:ext>
            </a:extLst>
          </p:cNvPr>
          <p:cNvSpPr/>
          <p:nvPr/>
        </p:nvSpPr>
        <p:spPr>
          <a:xfrm>
            <a:off x="4133119" y="4419339"/>
            <a:ext cx="7669087" cy="830997"/>
          </a:xfrm>
          <a:prstGeom prst="rect">
            <a:avLst/>
          </a:prstGeom>
        </p:spPr>
        <p:txBody>
          <a:bodyPr wrap="none">
            <a:spAutoFit/>
          </a:bodyPr>
          <a:lstStyle/>
          <a:p>
            <a:pPr lvl="0"/>
            <a:r>
              <a:rPr lang="en-GB" sz="2400" b="1" dirty="0">
                <a:solidFill>
                  <a:srgbClr val="4472C4">
                    <a:lumMod val="50000"/>
                  </a:srgbClr>
                </a:solidFill>
              </a:rPr>
              <a:t>Der </a:t>
            </a:r>
            <a:r>
              <a:rPr lang="en-GB" sz="2400" b="1" dirty="0" err="1">
                <a:solidFill>
                  <a:srgbClr val="4472C4">
                    <a:lumMod val="50000"/>
                  </a:srgbClr>
                </a:solidFill>
              </a:rPr>
              <a:t>Urlaub</a:t>
            </a:r>
            <a:r>
              <a:rPr lang="en-GB" sz="2400" dirty="0">
                <a:solidFill>
                  <a:srgbClr val="4472C4">
                    <a:lumMod val="50000"/>
                  </a:srgbClr>
                </a:solidFill>
              </a:rPr>
              <a:t> war </a:t>
            </a:r>
            <a:r>
              <a:rPr lang="en-GB" sz="2400" dirty="0" err="1">
                <a:solidFill>
                  <a:schemeClr val="accent5">
                    <a:lumMod val="50000"/>
                  </a:schemeClr>
                </a:solidFill>
              </a:rPr>
              <a:t>schön</a:t>
            </a:r>
            <a:r>
              <a:rPr lang="en-GB" sz="2400" dirty="0">
                <a:solidFill>
                  <a:schemeClr val="accent5">
                    <a:lumMod val="50000"/>
                  </a:schemeClr>
                </a:solidFill>
              </a:rPr>
              <a:t>, </a:t>
            </a:r>
            <a:r>
              <a:rPr lang="en-GB" sz="2400" dirty="0" err="1">
                <a:solidFill>
                  <a:schemeClr val="accent5">
                    <a:lumMod val="50000"/>
                  </a:schemeClr>
                </a:solidFill>
              </a:rPr>
              <a:t>aber</a:t>
            </a:r>
            <a:r>
              <a:rPr lang="en-GB" sz="2400" dirty="0">
                <a:solidFill>
                  <a:schemeClr val="accent5">
                    <a:lumMod val="50000"/>
                  </a:schemeClr>
                </a:solidFill>
              </a:rPr>
              <a:t> </a:t>
            </a:r>
            <a:r>
              <a:rPr lang="en-GB" sz="2400" b="1" dirty="0">
                <a:solidFill>
                  <a:schemeClr val="accent5">
                    <a:lumMod val="50000"/>
                  </a:schemeClr>
                </a:solidFill>
              </a:rPr>
              <a:t>das </a:t>
            </a:r>
            <a:r>
              <a:rPr lang="en-GB" sz="2400" b="1" dirty="0" err="1">
                <a:solidFill>
                  <a:schemeClr val="accent5">
                    <a:lumMod val="50000"/>
                  </a:schemeClr>
                </a:solidFill>
              </a:rPr>
              <a:t>Jahr</a:t>
            </a:r>
            <a:r>
              <a:rPr lang="en-GB" sz="2400" dirty="0">
                <a:solidFill>
                  <a:schemeClr val="accent5">
                    <a:lumMod val="50000"/>
                  </a:schemeClr>
                </a:solidFill>
              </a:rPr>
              <a:t> war </a:t>
            </a:r>
            <a:r>
              <a:rPr lang="en-GB" sz="2400" dirty="0" err="1">
                <a:solidFill>
                  <a:schemeClr val="accent5">
                    <a:lumMod val="50000"/>
                  </a:schemeClr>
                </a:solidFill>
              </a:rPr>
              <a:t>schlecht</a:t>
            </a:r>
            <a:r>
              <a:rPr lang="en-GB" sz="2400" dirty="0">
                <a:solidFill>
                  <a:schemeClr val="accent5">
                    <a:lumMod val="50000"/>
                  </a:schemeClr>
                </a:solidFill>
              </a:rPr>
              <a:t>.</a:t>
            </a:r>
          </a:p>
          <a:p>
            <a:pPr lvl="0"/>
            <a:r>
              <a:rPr lang="en-GB" sz="2400" dirty="0">
                <a:solidFill>
                  <a:srgbClr val="4472C4">
                    <a:lumMod val="50000"/>
                  </a:srgbClr>
                </a:solidFill>
              </a:rPr>
              <a:t> </a:t>
            </a:r>
          </a:p>
        </p:txBody>
      </p:sp>
      <p:sp>
        <p:nvSpPr>
          <p:cNvPr id="13" name="Rectangle 12">
            <a:extLst>
              <a:ext uri="{FF2B5EF4-FFF2-40B4-BE49-F238E27FC236}">
                <a16:creationId xmlns:a16="http://schemas.microsoft.com/office/drawing/2014/main" id="{AFFF2853-58D7-4A64-BB5F-04481C3FC570}"/>
              </a:ext>
            </a:extLst>
          </p:cNvPr>
          <p:cNvSpPr/>
          <p:nvPr/>
        </p:nvSpPr>
        <p:spPr>
          <a:xfrm>
            <a:off x="4133119" y="5896431"/>
            <a:ext cx="6487673" cy="461665"/>
          </a:xfrm>
          <a:prstGeom prst="rect">
            <a:avLst/>
          </a:prstGeom>
        </p:spPr>
        <p:txBody>
          <a:bodyPr wrap="none">
            <a:spAutoFit/>
          </a:bodyPr>
          <a:lstStyle/>
          <a:p>
            <a:pPr lvl="0"/>
            <a:r>
              <a:rPr lang="en-GB" sz="2400" b="1">
                <a:solidFill>
                  <a:srgbClr val="4472C4">
                    <a:lumMod val="50000"/>
                  </a:srgbClr>
                </a:solidFill>
              </a:rPr>
              <a:t>Das Mädchen </a:t>
            </a:r>
            <a:r>
              <a:rPr lang="en-GB" sz="2400">
                <a:solidFill>
                  <a:srgbClr val="4472C4">
                    <a:lumMod val="50000"/>
                  </a:srgbClr>
                </a:solidFill>
              </a:rPr>
              <a:t>ist </a:t>
            </a:r>
            <a:r>
              <a:rPr lang="en-GB" sz="2400">
                <a:solidFill>
                  <a:schemeClr val="accent5">
                    <a:lumMod val="50000"/>
                  </a:schemeClr>
                </a:solidFill>
              </a:rPr>
              <a:t>glücklicher als </a:t>
            </a:r>
            <a:r>
              <a:rPr lang="en-GB" sz="2400" b="1">
                <a:solidFill>
                  <a:schemeClr val="accent5">
                    <a:lumMod val="50000"/>
                  </a:schemeClr>
                </a:solidFill>
              </a:rPr>
              <a:t>die Katze</a:t>
            </a:r>
            <a:r>
              <a:rPr lang="en-GB" sz="2400">
                <a:solidFill>
                  <a:schemeClr val="accent5">
                    <a:lumMod val="50000"/>
                  </a:schemeClr>
                </a:solidFill>
              </a:rPr>
              <a:t>.</a:t>
            </a:r>
            <a:r>
              <a:rPr lang="en-GB" sz="2400">
                <a:solidFill>
                  <a:srgbClr val="4472C4">
                    <a:lumMod val="50000"/>
                  </a:srgbClr>
                </a:solidFill>
              </a:rPr>
              <a:t> </a:t>
            </a:r>
            <a:endParaRPr lang="en-GB" sz="2400" dirty="0">
              <a:solidFill>
                <a:srgbClr val="4472C4">
                  <a:lumMod val="50000"/>
                </a:srgbClr>
              </a:solidFill>
            </a:endParaRPr>
          </a:p>
        </p:txBody>
      </p:sp>
      <p:sp>
        <p:nvSpPr>
          <p:cNvPr id="14" name="Rectangle 13">
            <a:extLst>
              <a:ext uri="{FF2B5EF4-FFF2-40B4-BE49-F238E27FC236}">
                <a16:creationId xmlns:a16="http://schemas.microsoft.com/office/drawing/2014/main" id="{A32ABCAB-82FF-411E-91C9-93B085F70A3E}"/>
              </a:ext>
            </a:extLst>
          </p:cNvPr>
          <p:cNvSpPr/>
          <p:nvPr/>
        </p:nvSpPr>
        <p:spPr>
          <a:xfrm>
            <a:off x="-605" y="2354015"/>
            <a:ext cx="376799" cy="4001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115076"/>
                </a:solidFill>
              </a:rPr>
              <a:t>1</a:t>
            </a:r>
          </a:p>
        </p:txBody>
      </p:sp>
      <p:sp>
        <p:nvSpPr>
          <p:cNvPr id="15" name="Rectangle 14">
            <a:extLst>
              <a:ext uri="{FF2B5EF4-FFF2-40B4-BE49-F238E27FC236}">
                <a16:creationId xmlns:a16="http://schemas.microsoft.com/office/drawing/2014/main" id="{6900E8C7-B4D8-4C1F-BC71-5965C1EC1993}"/>
              </a:ext>
            </a:extLst>
          </p:cNvPr>
          <p:cNvSpPr/>
          <p:nvPr/>
        </p:nvSpPr>
        <p:spPr>
          <a:xfrm>
            <a:off x="0" y="4014567"/>
            <a:ext cx="376799" cy="4001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115076"/>
                </a:solidFill>
              </a:rPr>
              <a:t>2</a:t>
            </a:r>
          </a:p>
        </p:txBody>
      </p:sp>
      <p:sp>
        <p:nvSpPr>
          <p:cNvPr id="16" name="Rectangle 15">
            <a:extLst>
              <a:ext uri="{FF2B5EF4-FFF2-40B4-BE49-F238E27FC236}">
                <a16:creationId xmlns:a16="http://schemas.microsoft.com/office/drawing/2014/main" id="{05C79B26-B31B-4D63-8C9B-18676F32ADE2}"/>
              </a:ext>
            </a:extLst>
          </p:cNvPr>
          <p:cNvSpPr/>
          <p:nvPr/>
        </p:nvSpPr>
        <p:spPr>
          <a:xfrm>
            <a:off x="0" y="5404646"/>
            <a:ext cx="376799" cy="4001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115076"/>
                </a:solidFill>
              </a:rPr>
              <a:t>3</a:t>
            </a:r>
          </a:p>
        </p:txBody>
      </p:sp>
      <p:pic>
        <p:nvPicPr>
          <p:cNvPr id="19" name="Picture 18">
            <a:extLst>
              <a:ext uri="{FF2B5EF4-FFF2-40B4-BE49-F238E27FC236}">
                <a16:creationId xmlns:a16="http://schemas.microsoft.com/office/drawing/2014/main" id="{B87D3DC1-B1A7-4069-B49C-D12B42460C40}"/>
              </a:ext>
            </a:extLst>
          </p:cNvPr>
          <p:cNvPicPr>
            <a:picLocks noChangeAspect="1"/>
          </p:cNvPicPr>
          <p:nvPr/>
        </p:nvPicPr>
        <p:blipFill>
          <a:blip r:embed="rId5" cstate="print">
            <a:lum bright="70000" contrast="-70000"/>
            <a:extLst>
              <a:ext uri="{28A0092B-C50C-407E-A947-70E740481C1C}">
                <a14:useLocalDpi xmlns:a14="http://schemas.microsoft.com/office/drawing/2010/main" val="0"/>
              </a:ext>
            </a:extLst>
          </a:blip>
          <a:stretch>
            <a:fillRect/>
          </a:stretch>
        </p:blipFill>
        <p:spPr>
          <a:xfrm>
            <a:off x="5581873" y="3443084"/>
            <a:ext cx="1038100" cy="930235"/>
          </a:xfrm>
          <a:prstGeom prst="rect">
            <a:avLst/>
          </a:prstGeom>
        </p:spPr>
      </p:pic>
      <p:sp>
        <p:nvSpPr>
          <p:cNvPr id="20" name="TextBox 19">
            <a:extLst>
              <a:ext uri="{FF2B5EF4-FFF2-40B4-BE49-F238E27FC236}">
                <a16:creationId xmlns:a16="http://schemas.microsoft.com/office/drawing/2014/main" id="{CFB6DBB4-A811-4DFC-A636-4F08A3058E41}"/>
              </a:ext>
            </a:extLst>
          </p:cNvPr>
          <p:cNvSpPr txBox="1"/>
          <p:nvPr/>
        </p:nvSpPr>
        <p:spPr>
          <a:xfrm rot="20795751">
            <a:off x="5517525" y="3705750"/>
            <a:ext cx="1306838" cy="523220"/>
          </a:xfrm>
          <a:prstGeom prst="rect">
            <a:avLst/>
          </a:prstGeom>
          <a:noFill/>
          <a:ln>
            <a:noFill/>
          </a:ln>
        </p:spPr>
        <p:txBody>
          <a:bodyPr wrap="square" rtlCol="0">
            <a:spAutoFit/>
          </a:bodyPr>
          <a:lstStyle/>
          <a:p>
            <a:pPr algn="l"/>
            <a:r>
              <a:rPr lang="en-GB" sz="2800" dirty="0">
                <a:solidFill>
                  <a:srgbClr val="FE6700"/>
                </a:solidFill>
                <a:latin typeface="Broadway" panose="04040905080B02020502" pitchFamily="82" charset="0"/>
              </a:rPr>
              <a:t>2020</a:t>
            </a:r>
          </a:p>
        </p:txBody>
      </p:sp>
      <p:pic>
        <p:nvPicPr>
          <p:cNvPr id="2050" name="Picture 2" descr="Village With Brick Road Clip Ar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588843" y="1898719"/>
            <a:ext cx="684710" cy="96438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ity Clip Ar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98910" y="1985488"/>
            <a:ext cx="1663256" cy="83717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www.clker.com/cliparts/3/b/6/f/1194986628500876302footprints_in_sand_ganson.svg.med.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625837" y="3447983"/>
            <a:ext cx="688330" cy="88499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Smiling Girl Face Clip Ar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649490" y="4883375"/>
            <a:ext cx="912676" cy="1026761"/>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Gatto Cat 3 Clip Art"/>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534953" y="4971047"/>
            <a:ext cx="870097" cy="86719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EA8C60C2-07BC-431C-8EFD-E4F45AE636AA}"/>
              </a:ext>
            </a:extLst>
          </p:cNvPr>
          <p:cNvSpPr/>
          <p:nvPr/>
        </p:nvSpPr>
        <p:spPr>
          <a:xfrm>
            <a:off x="10405050" y="2462989"/>
            <a:ext cx="1175322" cy="400110"/>
          </a:xfrm>
          <a:prstGeom prst="rect">
            <a:avLst/>
          </a:prstGeom>
        </p:spPr>
        <p:txBody>
          <a:bodyPr wrap="none">
            <a:spAutoFit/>
          </a:bodyPr>
          <a:lstStyle/>
          <a:p>
            <a:r>
              <a:rPr lang="en-GB" sz="2000" dirty="0">
                <a:solidFill>
                  <a:schemeClr val="accent5">
                    <a:lumMod val="50000"/>
                  </a:schemeClr>
                </a:solidFill>
              </a:rPr>
              <a:t>[village]</a:t>
            </a:r>
          </a:p>
        </p:txBody>
      </p:sp>
      <p:sp>
        <p:nvSpPr>
          <p:cNvPr id="21" name="Rectangle 20">
            <a:extLst>
              <a:ext uri="{FF2B5EF4-FFF2-40B4-BE49-F238E27FC236}">
                <a16:creationId xmlns:a16="http://schemas.microsoft.com/office/drawing/2014/main" id="{98986DD5-28C7-46A6-962A-DFAA7CF21503}"/>
              </a:ext>
            </a:extLst>
          </p:cNvPr>
          <p:cNvSpPr/>
          <p:nvPr/>
        </p:nvSpPr>
        <p:spPr>
          <a:xfrm>
            <a:off x="6619973" y="2457448"/>
            <a:ext cx="989373" cy="400110"/>
          </a:xfrm>
          <a:prstGeom prst="rect">
            <a:avLst/>
          </a:prstGeom>
        </p:spPr>
        <p:txBody>
          <a:bodyPr wrap="none">
            <a:spAutoFit/>
          </a:bodyPr>
          <a:lstStyle/>
          <a:p>
            <a:r>
              <a:rPr lang="en-GB" sz="2000" dirty="0">
                <a:solidFill>
                  <a:schemeClr val="accent5">
                    <a:lumMod val="50000"/>
                  </a:schemeClr>
                </a:solidFill>
              </a:rPr>
              <a:t>[town]</a:t>
            </a:r>
          </a:p>
        </p:txBody>
      </p:sp>
      <p:sp>
        <p:nvSpPr>
          <p:cNvPr id="22" name="Rectangle 21">
            <a:extLst>
              <a:ext uri="{FF2B5EF4-FFF2-40B4-BE49-F238E27FC236}">
                <a16:creationId xmlns:a16="http://schemas.microsoft.com/office/drawing/2014/main" id="{96696061-1EEB-4F4B-B522-082CCEA674C3}"/>
              </a:ext>
            </a:extLst>
          </p:cNvPr>
          <p:cNvSpPr/>
          <p:nvPr/>
        </p:nvSpPr>
        <p:spPr>
          <a:xfrm>
            <a:off x="6655743" y="3976049"/>
            <a:ext cx="920445" cy="400110"/>
          </a:xfrm>
          <a:prstGeom prst="rect">
            <a:avLst/>
          </a:prstGeom>
        </p:spPr>
        <p:txBody>
          <a:bodyPr wrap="none">
            <a:spAutoFit/>
          </a:bodyPr>
          <a:lstStyle/>
          <a:p>
            <a:r>
              <a:rPr lang="en-GB" sz="2000" dirty="0">
                <a:solidFill>
                  <a:schemeClr val="accent5">
                    <a:lumMod val="50000"/>
                  </a:schemeClr>
                </a:solidFill>
              </a:rPr>
              <a:t>[year]</a:t>
            </a:r>
          </a:p>
        </p:txBody>
      </p:sp>
      <p:sp>
        <p:nvSpPr>
          <p:cNvPr id="23" name="Rectangle 22">
            <a:extLst>
              <a:ext uri="{FF2B5EF4-FFF2-40B4-BE49-F238E27FC236}">
                <a16:creationId xmlns:a16="http://schemas.microsoft.com/office/drawing/2014/main" id="{F993DE1E-8EA5-4C95-B94F-00474CDA65B6}"/>
              </a:ext>
            </a:extLst>
          </p:cNvPr>
          <p:cNvSpPr/>
          <p:nvPr/>
        </p:nvSpPr>
        <p:spPr>
          <a:xfrm>
            <a:off x="10355141" y="3961042"/>
            <a:ext cx="1281120" cy="400110"/>
          </a:xfrm>
          <a:prstGeom prst="rect">
            <a:avLst/>
          </a:prstGeom>
        </p:spPr>
        <p:txBody>
          <a:bodyPr wrap="none">
            <a:spAutoFit/>
          </a:bodyPr>
          <a:lstStyle/>
          <a:p>
            <a:r>
              <a:rPr lang="en-GB" sz="2000" dirty="0">
                <a:solidFill>
                  <a:schemeClr val="accent5">
                    <a:lumMod val="50000"/>
                  </a:schemeClr>
                </a:solidFill>
              </a:rPr>
              <a:t>[holiday]</a:t>
            </a:r>
          </a:p>
        </p:txBody>
      </p:sp>
      <p:sp>
        <p:nvSpPr>
          <p:cNvPr id="24" name="Rectangle 23">
            <a:extLst>
              <a:ext uri="{FF2B5EF4-FFF2-40B4-BE49-F238E27FC236}">
                <a16:creationId xmlns:a16="http://schemas.microsoft.com/office/drawing/2014/main" id="{B832C460-3DAE-4A4E-B955-E79B2C09B7EC}"/>
              </a:ext>
            </a:extLst>
          </p:cNvPr>
          <p:cNvSpPr/>
          <p:nvPr/>
        </p:nvSpPr>
        <p:spPr>
          <a:xfrm>
            <a:off x="6612533" y="5540692"/>
            <a:ext cx="716863" cy="400110"/>
          </a:xfrm>
          <a:prstGeom prst="rect">
            <a:avLst/>
          </a:prstGeom>
        </p:spPr>
        <p:txBody>
          <a:bodyPr wrap="none">
            <a:spAutoFit/>
          </a:bodyPr>
          <a:lstStyle/>
          <a:p>
            <a:r>
              <a:rPr lang="en-GB" sz="2000" dirty="0">
                <a:solidFill>
                  <a:schemeClr val="accent5">
                    <a:lumMod val="50000"/>
                  </a:schemeClr>
                </a:solidFill>
              </a:rPr>
              <a:t>[girl]</a:t>
            </a:r>
          </a:p>
        </p:txBody>
      </p:sp>
      <p:sp>
        <p:nvSpPr>
          <p:cNvPr id="25" name="Rectangle 24">
            <a:extLst>
              <a:ext uri="{FF2B5EF4-FFF2-40B4-BE49-F238E27FC236}">
                <a16:creationId xmlns:a16="http://schemas.microsoft.com/office/drawing/2014/main" id="{916F2033-F1BF-45D2-8F79-51BD74A815BB}"/>
              </a:ext>
            </a:extLst>
          </p:cNvPr>
          <p:cNvSpPr/>
          <p:nvPr/>
        </p:nvSpPr>
        <p:spPr>
          <a:xfrm>
            <a:off x="10355141" y="5518507"/>
            <a:ext cx="792205" cy="400110"/>
          </a:xfrm>
          <a:prstGeom prst="rect">
            <a:avLst/>
          </a:prstGeom>
        </p:spPr>
        <p:txBody>
          <a:bodyPr wrap="none">
            <a:spAutoFit/>
          </a:bodyPr>
          <a:lstStyle/>
          <a:p>
            <a:r>
              <a:rPr lang="en-GB" sz="2000" dirty="0">
                <a:solidFill>
                  <a:schemeClr val="accent5">
                    <a:lumMod val="50000"/>
                  </a:schemeClr>
                </a:solidFill>
              </a:rPr>
              <a:t>[cat]</a:t>
            </a:r>
          </a:p>
        </p:txBody>
      </p:sp>
    </p:spTree>
    <p:extLst>
      <p:ext uri="{BB962C8B-B14F-4D97-AF65-F5344CB8AC3E}">
        <p14:creationId xmlns:p14="http://schemas.microsoft.com/office/powerpoint/2010/main" val="1287248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5152768" cy="869950"/>
          </a:xfrm>
          <a:prstGeom prst="rect">
            <a:avLst/>
          </a:prstGeom>
        </p:spPr>
      </p:pic>
      <p:sp>
        <p:nvSpPr>
          <p:cNvPr id="4" name="Title 3"/>
          <p:cNvSpPr>
            <a:spLocks noGrp="1"/>
          </p:cNvSpPr>
          <p:nvPr>
            <p:ph type="title"/>
          </p:nvPr>
        </p:nvSpPr>
        <p:spPr>
          <a:xfrm>
            <a:off x="0" y="294041"/>
            <a:ext cx="4695568" cy="707849"/>
          </a:xfrm>
        </p:spPr>
        <p:txBody>
          <a:bodyPr>
            <a:normAutofit/>
          </a:bodyPr>
          <a:lstStyle/>
          <a:p>
            <a:r>
              <a:rPr lang="en-GB" sz="3600" b="1" dirty="0">
                <a:solidFill>
                  <a:schemeClr val="bg1"/>
                </a:solidFill>
              </a:rPr>
              <a:t>Wie </a:t>
            </a:r>
            <a:r>
              <a:rPr lang="en-GB" sz="3600" b="1" dirty="0" err="1">
                <a:solidFill>
                  <a:schemeClr val="bg1"/>
                </a:solidFill>
              </a:rPr>
              <a:t>sind</a:t>
            </a:r>
            <a:r>
              <a:rPr lang="en-GB" sz="3600" b="1" dirty="0">
                <a:solidFill>
                  <a:schemeClr val="bg1"/>
                </a:solidFill>
              </a:rPr>
              <a:t> die Dinge?</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588843" y="247046"/>
            <a:ext cx="2368484"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8" name="Table 8">
            <a:extLst>
              <a:ext uri="{FF2B5EF4-FFF2-40B4-BE49-F238E27FC236}">
                <a16:creationId xmlns:a16="http://schemas.microsoft.com/office/drawing/2014/main" id="{895336BC-7DC7-44C4-8373-9D281EFDA735}"/>
              </a:ext>
            </a:extLst>
          </p:cNvPr>
          <p:cNvGraphicFramePr>
            <a:graphicFrameLocks noGrp="1"/>
          </p:cNvGraphicFramePr>
          <p:nvPr>
            <p:extLst>
              <p:ext uri="{D42A27DB-BD31-4B8C-83A1-F6EECF244321}">
                <p14:modId xmlns:p14="http://schemas.microsoft.com/office/powerpoint/2010/main" val="307511031"/>
              </p:ext>
            </p:extLst>
          </p:nvPr>
        </p:nvGraphicFramePr>
        <p:xfrm>
          <a:off x="376799" y="1275427"/>
          <a:ext cx="11387441" cy="5032081"/>
        </p:xfrm>
        <a:graphic>
          <a:graphicData uri="http://schemas.openxmlformats.org/drawingml/2006/table">
            <a:tbl>
              <a:tblPr firstRow="1" bandRow="1">
                <a:tableStyleId>{5940675A-B579-460E-94D1-54222C63F5DA}</a:tableStyleId>
              </a:tblPr>
              <a:tblGrid>
                <a:gridCol w="3795813">
                  <a:extLst>
                    <a:ext uri="{9D8B030D-6E8A-4147-A177-3AD203B41FA5}">
                      <a16:colId xmlns:a16="http://schemas.microsoft.com/office/drawing/2014/main" val="404009933"/>
                    </a:ext>
                  </a:extLst>
                </a:gridCol>
                <a:gridCol w="3795814">
                  <a:extLst>
                    <a:ext uri="{9D8B030D-6E8A-4147-A177-3AD203B41FA5}">
                      <a16:colId xmlns:a16="http://schemas.microsoft.com/office/drawing/2014/main" val="3894981762"/>
                    </a:ext>
                  </a:extLst>
                </a:gridCol>
                <a:gridCol w="3795814">
                  <a:extLst>
                    <a:ext uri="{9D8B030D-6E8A-4147-A177-3AD203B41FA5}">
                      <a16:colId xmlns:a16="http://schemas.microsoft.com/office/drawing/2014/main" val="1278236799"/>
                    </a:ext>
                  </a:extLst>
                </a:gridCol>
              </a:tblGrid>
              <a:tr h="1196581">
                <a:tc rowSpan="2">
                  <a:txBody>
                    <a:bodyPr/>
                    <a:lstStyle/>
                    <a:p>
                      <a:r>
                        <a:rPr lang="en-GB" sz="2400" dirty="0">
                          <a:solidFill>
                            <a:schemeClr val="accent5">
                              <a:lumMod val="50000"/>
                            </a:schemeClr>
                          </a:solidFill>
                        </a:rPr>
                        <a:t>Sie </a:t>
                      </a:r>
                      <a:r>
                        <a:rPr lang="en-GB" sz="2400" dirty="0" err="1">
                          <a:solidFill>
                            <a:schemeClr val="accent5">
                              <a:lumMod val="50000"/>
                            </a:schemeClr>
                          </a:solidFill>
                        </a:rPr>
                        <a:t>ist</a:t>
                      </a:r>
                      <a:r>
                        <a:rPr lang="en-GB" sz="2400" dirty="0">
                          <a:solidFill>
                            <a:schemeClr val="accent5">
                              <a:lumMod val="50000"/>
                            </a:schemeClr>
                          </a:solidFill>
                        </a:rPr>
                        <a:t> </a:t>
                      </a:r>
                      <a:r>
                        <a:rPr lang="en-GB" sz="2400" dirty="0" err="1">
                          <a:solidFill>
                            <a:schemeClr val="accent5">
                              <a:lumMod val="50000"/>
                            </a:schemeClr>
                          </a:solidFill>
                        </a:rPr>
                        <a:t>falsch</a:t>
                      </a:r>
                      <a:r>
                        <a:rPr lang="en-GB" sz="2400" dirty="0">
                          <a:solidFill>
                            <a:schemeClr val="accent5">
                              <a:lumMod val="50000"/>
                            </a:schemeClr>
                          </a:solidFill>
                        </a:rPr>
                        <a:t>, </a:t>
                      </a:r>
                      <a:r>
                        <a:rPr lang="en-GB" sz="2400" dirty="0" err="1">
                          <a:solidFill>
                            <a:schemeClr val="accent5">
                              <a:lumMod val="50000"/>
                            </a:schemeClr>
                          </a:solidFill>
                        </a:rPr>
                        <a:t>aber</a:t>
                      </a:r>
                      <a:r>
                        <a:rPr lang="en-GB" sz="2400" dirty="0">
                          <a:solidFill>
                            <a:schemeClr val="accent5">
                              <a:lumMod val="50000"/>
                            </a:schemeClr>
                          </a:solidFill>
                        </a:rPr>
                        <a:t> er </a:t>
                      </a:r>
                      <a:r>
                        <a:rPr lang="en-GB" sz="2400" dirty="0" err="1">
                          <a:solidFill>
                            <a:schemeClr val="accent5">
                              <a:lumMod val="50000"/>
                            </a:schemeClr>
                          </a:solidFill>
                        </a:rPr>
                        <a:t>ist</a:t>
                      </a:r>
                      <a:r>
                        <a:rPr lang="en-GB" sz="2400" dirty="0">
                          <a:solidFill>
                            <a:schemeClr val="accent5">
                              <a:lumMod val="50000"/>
                            </a:schemeClr>
                          </a:solidFill>
                        </a:rPr>
                        <a:t> </a:t>
                      </a:r>
                      <a:r>
                        <a:rPr lang="en-GB" sz="2400" dirty="0" err="1">
                          <a:solidFill>
                            <a:schemeClr val="accent5">
                              <a:lumMod val="50000"/>
                            </a:schemeClr>
                          </a:solidFill>
                        </a:rPr>
                        <a:t>richtig</a:t>
                      </a:r>
                      <a:r>
                        <a:rPr lang="en-GB" sz="2400" dirty="0">
                          <a:solidFill>
                            <a:schemeClr val="accent5">
                              <a:lumMod val="50000"/>
                            </a:schemeClr>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147743457"/>
                  </a:ext>
                </a:extLst>
              </a:tr>
              <a:tr h="367445">
                <a:tc vMerge="1">
                  <a:txBody>
                    <a:bodyPr/>
                    <a:lstStyle/>
                    <a:p>
                      <a:endParaRPr lang="en-GB"/>
                    </a:p>
                  </a:txBody>
                  <a:tcPr/>
                </a:tc>
                <a:tc gridSpan="2">
                  <a:txBody>
                    <a:bodyPr/>
                    <a:lstStyle/>
                    <a:p>
                      <a:endParaRPr lang="en-GB" sz="240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hMerge="1">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4259163727"/>
                  </a:ext>
                </a:extLst>
              </a:tr>
              <a:tr h="1138781">
                <a:tc rowSpan="2">
                  <a:txBody>
                    <a:bodyPr/>
                    <a:lstStyle/>
                    <a:p>
                      <a:r>
                        <a:rPr lang="en-GB" sz="2400" dirty="0" err="1">
                          <a:solidFill>
                            <a:schemeClr val="accent5">
                              <a:lumMod val="50000"/>
                            </a:schemeClr>
                          </a:solidFill>
                        </a:rPr>
                        <a:t>Er</a:t>
                      </a:r>
                      <a:r>
                        <a:rPr lang="en-GB" sz="2400" dirty="0">
                          <a:solidFill>
                            <a:schemeClr val="accent5">
                              <a:lumMod val="50000"/>
                            </a:schemeClr>
                          </a:solidFill>
                        </a:rPr>
                        <a:t> </a:t>
                      </a:r>
                      <a:r>
                        <a:rPr lang="en-GB" sz="2400" dirty="0" err="1">
                          <a:solidFill>
                            <a:schemeClr val="accent5">
                              <a:lumMod val="50000"/>
                            </a:schemeClr>
                          </a:solidFill>
                        </a:rPr>
                        <a:t>ist</a:t>
                      </a:r>
                      <a:r>
                        <a:rPr lang="en-GB" sz="2400" dirty="0">
                          <a:solidFill>
                            <a:schemeClr val="accent5">
                              <a:lumMod val="50000"/>
                            </a:schemeClr>
                          </a:solidFill>
                        </a:rPr>
                        <a:t> so </a:t>
                      </a:r>
                      <a:r>
                        <a:rPr lang="en-GB" sz="2400" dirty="0" err="1">
                          <a:solidFill>
                            <a:schemeClr val="accent5">
                              <a:lumMod val="50000"/>
                            </a:schemeClr>
                          </a:solidFill>
                        </a:rPr>
                        <a:t>dunkel</a:t>
                      </a:r>
                      <a:r>
                        <a:rPr lang="en-GB" sz="2400" dirty="0">
                          <a:solidFill>
                            <a:schemeClr val="accent5">
                              <a:lumMod val="50000"/>
                            </a:schemeClr>
                          </a:solidFill>
                        </a:rPr>
                        <a:t> </a:t>
                      </a:r>
                      <a:r>
                        <a:rPr lang="en-GB" sz="2400" dirty="0" err="1">
                          <a:solidFill>
                            <a:schemeClr val="accent5">
                              <a:lumMod val="50000"/>
                            </a:schemeClr>
                          </a:solidFill>
                        </a:rPr>
                        <a:t>wie</a:t>
                      </a:r>
                      <a:r>
                        <a:rPr lang="en-GB" sz="2400" dirty="0">
                          <a:solidFill>
                            <a:schemeClr val="accent5">
                              <a:lumMod val="50000"/>
                            </a:schemeClr>
                          </a:solidFill>
                        </a:rPr>
                        <a:t> </a:t>
                      </a:r>
                      <a:r>
                        <a:rPr lang="en-GB" sz="2400" dirty="0" err="1">
                          <a:solidFill>
                            <a:schemeClr val="accent5">
                              <a:lumMod val="50000"/>
                            </a:schemeClr>
                          </a:solidFill>
                        </a:rPr>
                        <a:t>sie</a:t>
                      </a:r>
                      <a:r>
                        <a:rPr lang="en-GB" sz="2400" dirty="0">
                          <a:solidFill>
                            <a:schemeClr val="accent5">
                              <a:lumMod val="50000"/>
                            </a:schemeClr>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398276984"/>
                  </a:ext>
                </a:extLst>
              </a:tr>
              <a:tr h="247337">
                <a:tc vMerge="1">
                  <a:txBody>
                    <a:bodyPr/>
                    <a:lstStyle/>
                    <a:p>
                      <a:endParaRPr lang="en-GB"/>
                    </a:p>
                  </a:txBody>
                  <a:tcPr/>
                </a:tc>
                <a:tc gridSpan="2">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hMerge="1">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538842455"/>
                  </a:ext>
                </a:extLst>
              </a:tr>
              <a:tr h="1233679">
                <a:tc rowSpan="2">
                  <a:txBody>
                    <a:bodyPr/>
                    <a:lstStyle/>
                    <a:p>
                      <a:r>
                        <a:rPr lang="en-GB" sz="2400" dirty="0" err="1">
                          <a:solidFill>
                            <a:schemeClr val="accent5">
                              <a:lumMod val="50000"/>
                            </a:schemeClr>
                          </a:solidFill>
                        </a:rPr>
                        <a:t>Beide</a:t>
                      </a:r>
                      <a:r>
                        <a:rPr lang="en-GB" sz="2400" dirty="0">
                          <a:solidFill>
                            <a:schemeClr val="accent5">
                              <a:lumMod val="50000"/>
                            </a:schemeClr>
                          </a:solidFill>
                        </a:rPr>
                        <a:t> </a:t>
                      </a:r>
                      <a:r>
                        <a:rPr lang="en-GB" sz="2400" dirty="0" err="1">
                          <a:solidFill>
                            <a:schemeClr val="accent5">
                              <a:lumMod val="50000"/>
                            </a:schemeClr>
                          </a:solidFill>
                        </a:rPr>
                        <a:t>sind</a:t>
                      </a:r>
                      <a:r>
                        <a:rPr lang="en-GB" sz="2400" dirty="0">
                          <a:solidFill>
                            <a:schemeClr val="accent5">
                              <a:lumMod val="50000"/>
                            </a:schemeClr>
                          </a:solidFill>
                        </a:rPr>
                        <a:t> </a:t>
                      </a:r>
                      <a:r>
                        <a:rPr lang="en-GB" sz="2400" dirty="0" err="1">
                          <a:solidFill>
                            <a:schemeClr val="accent5">
                              <a:lumMod val="50000"/>
                            </a:schemeClr>
                          </a:solidFill>
                        </a:rPr>
                        <a:t>praktisch</a:t>
                      </a:r>
                      <a:r>
                        <a:rPr lang="en-GB" sz="2400" dirty="0">
                          <a:solidFill>
                            <a:schemeClr val="accent5">
                              <a:lumMod val="50000"/>
                            </a:schemeClr>
                          </a:solidFill>
                        </a:rPr>
                        <a:t>, </a:t>
                      </a:r>
                      <a:r>
                        <a:rPr lang="en-GB" sz="2400" dirty="0" err="1">
                          <a:solidFill>
                            <a:schemeClr val="accent5">
                              <a:lumMod val="50000"/>
                            </a:schemeClr>
                          </a:solidFill>
                        </a:rPr>
                        <a:t>aber</a:t>
                      </a:r>
                      <a:r>
                        <a:rPr lang="en-GB" sz="2400" dirty="0">
                          <a:solidFill>
                            <a:schemeClr val="accent5">
                              <a:lumMod val="50000"/>
                            </a:schemeClr>
                          </a:solidFill>
                        </a:rPr>
                        <a:t> es </a:t>
                      </a:r>
                      <a:r>
                        <a:rPr lang="en-GB" sz="2400" dirty="0" err="1">
                          <a:solidFill>
                            <a:schemeClr val="accent5">
                              <a:lumMod val="50000"/>
                            </a:schemeClr>
                          </a:solidFill>
                        </a:rPr>
                        <a:t>ist</a:t>
                      </a:r>
                      <a:r>
                        <a:rPr lang="en-GB" sz="2400" dirty="0">
                          <a:solidFill>
                            <a:schemeClr val="accent5">
                              <a:lumMod val="50000"/>
                            </a:schemeClr>
                          </a:solidFill>
                        </a:rPr>
                        <a:t> </a:t>
                      </a:r>
                      <a:r>
                        <a:rPr lang="en-GB" sz="2400" dirty="0" err="1">
                          <a:solidFill>
                            <a:schemeClr val="accent5">
                              <a:lumMod val="50000"/>
                            </a:schemeClr>
                          </a:solidFill>
                        </a:rPr>
                        <a:t>schneller</a:t>
                      </a:r>
                      <a:r>
                        <a:rPr lang="en-GB" sz="2400" dirty="0">
                          <a:solidFill>
                            <a:schemeClr val="accent5">
                              <a:lumMod val="50000"/>
                            </a:schemeClr>
                          </a:solidFill>
                        </a:rPr>
                        <a:t> in der Stadt.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71943095"/>
                  </a:ext>
                </a:extLst>
              </a:tr>
              <a:tr h="401285">
                <a:tc vMerge="1">
                  <a:txBody>
                    <a:bodyPr/>
                    <a:lstStyle/>
                    <a:p>
                      <a:endParaRPr lang="en-GB"/>
                    </a:p>
                  </a:txBody>
                  <a:tcPr/>
                </a:tc>
                <a:tc gridSpan="2">
                  <a:txBody>
                    <a:bodyPr/>
                    <a:lstStyle/>
                    <a:p>
                      <a:endParaRPr lang="en-GB" dirty="0"/>
                    </a:p>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hMerge="1">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29483738"/>
                  </a:ext>
                </a:extLst>
              </a:tr>
            </a:tbl>
          </a:graphicData>
        </a:graphic>
      </p:graphicFrame>
      <p:sp>
        <p:nvSpPr>
          <p:cNvPr id="11" name="Rectangle 10">
            <a:extLst>
              <a:ext uri="{FF2B5EF4-FFF2-40B4-BE49-F238E27FC236}">
                <a16:creationId xmlns:a16="http://schemas.microsoft.com/office/drawing/2014/main" id="{807958A5-6A69-458E-8975-E4653036252A}"/>
              </a:ext>
            </a:extLst>
          </p:cNvPr>
          <p:cNvSpPr/>
          <p:nvPr/>
        </p:nvSpPr>
        <p:spPr>
          <a:xfrm>
            <a:off x="4133724" y="2418392"/>
            <a:ext cx="6372257" cy="461665"/>
          </a:xfrm>
          <a:prstGeom prst="rect">
            <a:avLst/>
          </a:prstGeom>
        </p:spPr>
        <p:txBody>
          <a:bodyPr wrap="none">
            <a:spAutoFit/>
          </a:bodyPr>
          <a:lstStyle/>
          <a:p>
            <a:pPr lvl="0"/>
            <a:r>
              <a:rPr lang="en-GB" sz="2400" b="1" dirty="0">
                <a:solidFill>
                  <a:srgbClr val="4472C4">
                    <a:lumMod val="50000"/>
                  </a:srgbClr>
                </a:solidFill>
              </a:rPr>
              <a:t>Die Idee </a:t>
            </a:r>
            <a:r>
              <a:rPr lang="en-GB" sz="2400" dirty="0" err="1">
                <a:solidFill>
                  <a:srgbClr val="4472C4">
                    <a:lumMod val="50000"/>
                  </a:srgbClr>
                </a:solidFill>
              </a:rPr>
              <a:t>ist</a:t>
            </a:r>
            <a:r>
              <a:rPr lang="en-GB" sz="2400" dirty="0">
                <a:solidFill>
                  <a:srgbClr val="4472C4">
                    <a:lumMod val="50000"/>
                  </a:srgbClr>
                </a:solidFill>
              </a:rPr>
              <a:t> </a:t>
            </a:r>
            <a:r>
              <a:rPr lang="en-GB" sz="2400" dirty="0" err="1">
                <a:solidFill>
                  <a:srgbClr val="4472C4">
                    <a:lumMod val="50000"/>
                  </a:srgbClr>
                </a:solidFill>
              </a:rPr>
              <a:t>falsch</a:t>
            </a:r>
            <a:r>
              <a:rPr lang="en-GB" sz="2400" dirty="0">
                <a:solidFill>
                  <a:srgbClr val="4472C4">
                    <a:lumMod val="50000"/>
                  </a:srgbClr>
                </a:solidFill>
              </a:rPr>
              <a:t>, </a:t>
            </a:r>
            <a:r>
              <a:rPr lang="en-GB" sz="2400" dirty="0" err="1">
                <a:solidFill>
                  <a:srgbClr val="4472C4">
                    <a:lumMod val="50000"/>
                  </a:srgbClr>
                </a:solidFill>
              </a:rPr>
              <a:t>aber</a:t>
            </a:r>
            <a:r>
              <a:rPr lang="en-GB" sz="2400" dirty="0">
                <a:solidFill>
                  <a:srgbClr val="4472C4">
                    <a:lumMod val="50000"/>
                  </a:srgbClr>
                </a:solidFill>
              </a:rPr>
              <a:t> </a:t>
            </a:r>
            <a:r>
              <a:rPr lang="en-GB" sz="2400" b="1" dirty="0">
                <a:solidFill>
                  <a:srgbClr val="4472C4">
                    <a:lumMod val="50000"/>
                  </a:srgbClr>
                </a:solidFill>
              </a:rPr>
              <a:t>der Text </a:t>
            </a:r>
            <a:r>
              <a:rPr lang="en-GB" sz="2400" dirty="0" err="1">
                <a:solidFill>
                  <a:srgbClr val="4472C4">
                    <a:lumMod val="50000"/>
                  </a:srgbClr>
                </a:solidFill>
              </a:rPr>
              <a:t>ist</a:t>
            </a:r>
            <a:r>
              <a:rPr lang="en-GB" sz="2400" dirty="0">
                <a:solidFill>
                  <a:srgbClr val="4472C4">
                    <a:lumMod val="50000"/>
                  </a:srgbClr>
                </a:solidFill>
              </a:rPr>
              <a:t> </a:t>
            </a:r>
            <a:r>
              <a:rPr lang="en-GB" sz="2400" dirty="0" err="1">
                <a:solidFill>
                  <a:srgbClr val="4472C4">
                    <a:lumMod val="50000"/>
                  </a:srgbClr>
                </a:solidFill>
              </a:rPr>
              <a:t>richtig</a:t>
            </a:r>
            <a:r>
              <a:rPr lang="en-GB" sz="2400" dirty="0">
                <a:solidFill>
                  <a:srgbClr val="4472C4">
                    <a:lumMod val="50000"/>
                  </a:srgbClr>
                </a:solidFill>
              </a:rPr>
              <a:t>.</a:t>
            </a:r>
          </a:p>
        </p:txBody>
      </p:sp>
      <p:sp>
        <p:nvSpPr>
          <p:cNvPr id="12" name="Rectangle 11">
            <a:extLst>
              <a:ext uri="{FF2B5EF4-FFF2-40B4-BE49-F238E27FC236}">
                <a16:creationId xmlns:a16="http://schemas.microsoft.com/office/drawing/2014/main" id="{23FE0AF8-95E4-4C7C-A3E0-9CE6083F6AF6}"/>
              </a:ext>
            </a:extLst>
          </p:cNvPr>
          <p:cNvSpPr/>
          <p:nvPr/>
        </p:nvSpPr>
        <p:spPr>
          <a:xfrm>
            <a:off x="4133724" y="3972356"/>
            <a:ext cx="6046848" cy="461665"/>
          </a:xfrm>
          <a:prstGeom prst="rect">
            <a:avLst/>
          </a:prstGeom>
        </p:spPr>
        <p:txBody>
          <a:bodyPr wrap="none">
            <a:spAutoFit/>
          </a:bodyPr>
          <a:lstStyle/>
          <a:p>
            <a:pPr lvl="0"/>
            <a:r>
              <a:rPr lang="en-GB" sz="2400" b="1" dirty="0">
                <a:solidFill>
                  <a:srgbClr val="4472C4">
                    <a:lumMod val="50000"/>
                  </a:srgbClr>
                </a:solidFill>
              </a:rPr>
              <a:t>Der Monat </a:t>
            </a:r>
            <a:r>
              <a:rPr lang="en-GB" sz="2400" dirty="0" err="1">
                <a:solidFill>
                  <a:srgbClr val="4472C4">
                    <a:lumMod val="50000"/>
                  </a:srgbClr>
                </a:solidFill>
              </a:rPr>
              <a:t>ist</a:t>
            </a:r>
            <a:r>
              <a:rPr lang="en-GB" sz="2400" dirty="0">
                <a:solidFill>
                  <a:srgbClr val="4472C4">
                    <a:lumMod val="50000"/>
                  </a:srgbClr>
                </a:solidFill>
              </a:rPr>
              <a:t> so </a:t>
            </a:r>
            <a:r>
              <a:rPr lang="en-GB" sz="2400" dirty="0" err="1">
                <a:solidFill>
                  <a:srgbClr val="4472C4">
                    <a:lumMod val="50000"/>
                  </a:srgbClr>
                </a:solidFill>
              </a:rPr>
              <a:t>dunkel</a:t>
            </a:r>
            <a:r>
              <a:rPr lang="en-GB" sz="2400" dirty="0">
                <a:solidFill>
                  <a:srgbClr val="4472C4">
                    <a:lumMod val="50000"/>
                  </a:srgbClr>
                </a:solidFill>
              </a:rPr>
              <a:t> </a:t>
            </a:r>
            <a:r>
              <a:rPr lang="en-GB" sz="2400" dirty="0" err="1">
                <a:solidFill>
                  <a:srgbClr val="4472C4">
                    <a:lumMod val="50000"/>
                  </a:srgbClr>
                </a:solidFill>
              </a:rPr>
              <a:t>wie</a:t>
            </a:r>
            <a:r>
              <a:rPr lang="en-GB" sz="2400" dirty="0">
                <a:solidFill>
                  <a:srgbClr val="4472C4">
                    <a:lumMod val="50000"/>
                  </a:srgbClr>
                </a:solidFill>
              </a:rPr>
              <a:t> </a:t>
            </a:r>
            <a:r>
              <a:rPr lang="en-GB" sz="2400" b="1" dirty="0">
                <a:solidFill>
                  <a:srgbClr val="4472C4">
                    <a:lumMod val="50000"/>
                  </a:srgbClr>
                </a:solidFill>
              </a:rPr>
              <a:t>die Nacht.</a:t>
            </a:r>
            <a:endParaRPr lang="en-GB" sz="2400" dirty="0">
              <a:solidFill>
                <a:srgbClr val="4472C4">
                  <a:lumMod val="50000"/>
                </a:srgbClr>
              </a:solidFill>
            </a:endParaRPr>
          </a:p>
        </p:txBody>
      </p:sp>
      <p:sp>
        <p:nvSpPr>
          <p:cNvPr id="13" name="Rectangle 12">
            <a:extLst>
              <a:ext uri="{FF2B5EF4-FFF2-40B4-BE49-F238E27FC236}">
                <a16:creationId xmlns:a16="http://schemas.microsoft.com/office/drawing/2014/main" id="{AFFF2853-58D7-4A64-BB5F-04481C3FC570}"/>
              </a:ext>
            </a:extLst>
          </p:cNvPr>
          <p:cNvSpPr/>
          <p:nvPr/>
        </p:nvSpPr>
        <p:spPr>
          <a:xfrm>
            <a:off x="4184685" y="5607219"/>
            <a:ext cx="7630516" cy="769441"/>
          </a:xfrm>
          <a:prstGeom prst="rect">
            <a:avLst/>
          </a:prstGeom>
        </p:spPr>
        <p:txBody>
          <a:bodyPr wrap="square">
            <a:spAutoFit/>
          </a:bodyPr>
          <a:lstStyle/>
          <a:p>
            <a:pPr lvl="0"/>
            <a:r>
              <a:rPr lang="en-GB" sz="2200" b="1" dirty="0">
                <a:solidFill>
                  <a:srgbClr val="4472C4">
                    <a:lumMod val="50000"/>
                  </a:srgbClr>
                </a:solidFill>
              </a:rPr>
              <a:t>Der Zug und das Auto </a:t>
            </a:r>
            <a:r>
              <a:rPr lang="en-GB" sz="2200" dirty="0" err="1">
                <a:solidFill>
                  <a:srgbClr val="4472C4">
                    <a:lumMod val="50000"/>
                  </a:srgbClr>
                </a:solidFill>
              </a:rPr>
              <a:t>sind</a:t>
            </a:r>
            <a:r>
              <a:rPr lang="en-GB" sz="2200" dirty="0">
                <a:solidFill>
                  <a:srgbClr val="4472C4">
                    <a:lumMod val="50000"/>
                  </a:srgbClr>
                </a:solidFill>
              </a:rPr>
              <a:t> </a:t>
            </a:r>
            <a:r>
              <a:rPr lang="en-GB" sz="2200" dirty="0" err="1">
                <a:solidFill>
                  <a:srgbClr val="4472C4">
                    <a:lumMod val="50000"/>
                  </a:srgbClr>
                </a:solidFill>
              </a:rPr>
              <a:t>praktisch</a:t>
            </a:r>
            <a:r>
              <a:rPr lang="en-GB" sz="2200" dirty="0">
                <a:solidFill>
                  <a:srgbClr val="4472C4">
                    <a:lumMod val="50000"/>
                  </a:srgbClr>
                </a:solidFill>
              </a:rPr>
              <a:t>, </a:t>
            </a:r>
            <a:r>
              <a:rPr lang="en-GB" sz="2200" dirty="0" err="1">
                <a:solidFill>
                  <a:srgbClr val="4472C4">
                    <a:lumMod val="50000"/>
                  </a:srgbClr>
                </a:solidFill>
              </a:rPr>
              <a:t>aber</a:t>
            </a:r>
            <a:r>
              <a:rPr lang="en-GB" sz="2200" dirty="0">
                <a:solidFill>
                  <a:srgbClr val="4472C4">
                    <a:lumMod val="50000"/>
                  </a:srgbClr>
                </a:solidFill>
              </a:rPr>
              <a:t> </a:t>
            </a:r>
            <a:r>
              <a:rPr lang="en-GB" sz="2200" b="1" dirty="0">
                <a:solidFill>
                  <a:srgbClr val="4472C4">
                    <a:lumMod val="50000"/>
                  </a:srgbClr>
                </a:solidFill>
              </a:rPr>
              <a:t>das Auto </a:t>
            </a:r>
            <a:r>
              <a:rPr lang="en-GB" sz="2200" dirty="0" err="1">
                <a:solidFill>
                  <a:srgbClr val="4472C4">
                    <a:lumMod val="50000"/>
                  </a:srgbClr>
                </a:solidFill>
              </a:rPr>
              <a:t>ist</a:t>
            </a:r>
            <a:r>
              <a:rPr lang="en-GB" sz="2200" dirty="0">
                <a:solidFill>
                  <a:srgbClr val="4472C4">
                    <a:lumMod val="50000"/>
                  </a:srgbClr>
                </a:solidFill>
              </a:rPr>
              <a:t> </a:t>
            </a:r>
            <a:r>
              <a:rPr lang="en-GB" sz="2200" dirty="0" err="1">
                <a:solidFill>
                  <a:srgbClr val="4472C4">
                    <a:lumMod val="50000"/>
                  </a:srgbClr>
                </a:solidFill>
              </a:rPr>
              <a:t>schneller</a:t>
            </a:r>
            <a:r>
              <a:rPr lang="en-GB" sz="2200" dirty="0">
                <a:solidFill>
                  <a:srgbClr val="4472C4">
                    <a:lumMod val="50000"/>
                  </a:srgbClr>
                </a:solidFill>
              </a:rPr>
              <a:t> in der Stadt.</a:t>
            </a:r>
          </a:p>
        </p:txBody>
      </p:sp>
      <p:sp>
        <p:nvSpPr>
          <p:cNvPr id="14" name="Rectangle 13">
            <a:extLst>
              <a:ext uri="{FF2B5EF4-FFF2-40B4-BE49-F238E27FC236}">
                <a16:creationId xmlns:a16="http://schemas.microsoft.com/office/drawing/2014/main" id="{A32ABCAB-82FF-411E-91C9-93B085F70A3E}"/>
              </a:ext>
            </a:extLst>
          </p:cNvPr>
          <p:cNvSpPr/>
          <p:nvPr/>
        </p:nvSpPr>
        <p:spPr>
          <a:xfrm>
            <a:off x="0" y="1810748"/>
            <a:ext cx="376799" cy="4001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115076"/>
                </a:solidFill>
              </a:rPr>
              <a:t>4</a:t>
            </a:r>
          </a:p>
        </p:txBody>
      </p:sp>
      <p:sp>
        <p:nvSpPr>
          <p:cNvPr id="15" name="Rectangle 14">
            <a:extLst>
              <a:ext uri="{FF2B5EF4-FFF2-40B4-BE49-F238E27FC236}">
                <a16:creationId xmlns:a16="http://schemas.microsoft.com/office/drawing/2014/main" id="{6900E8C7-B4D8-4C1F-BC71-5965C1EC1993}"/>
              </a:ext>
            </a:extLst>
          </p:cNvPr>
          <p:cNvSpPr/>
          <p:nvPr/>
        </p:nvSpPr>
        <p:spPr>
          <a:xfrm>
            <a:off x="605" y="3471300"/>
            <a:ext cx="376799" cy="4001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115076"/>
                </a:solidFill>
              </a:rPr>
              <a:t>5</a:t>
            </a:r>
          </a:p>
        </p:txBody>
      </p:sp>
      <p:sp>
        <p:nvSpPr>
          <p:cNvPr id="16" name="Rectangle 15">
            <a:extLst>
              <a:ext uri="{FF2B5EF4-FFF2-40B4-BE49-F238E27FC236}">
                <a16:creationId xmlns:a16="http://schemas.microsoft.com/office/drawing/2014/main" id="{05C79B26-B31B-4D63-8C9B-18676F32ADE2}"/>
              </a:ext>
            </a:extLst>
          </p:cNvPr>
          <p:cNvSpPr/>
          <p:nvPr/>
        </p:nvSpPr>
        <p:spPr>
          <a:xfrm>
            <a:off x="605" y="4861379"/>
            <a:ext cx="376799" cy="4001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115076"/>
                </a:solidFill>
              </a:rPr>
              <a:t>6</a:t>
            </a:r>
          </a:p>
        </p:txBody>
      </p:sp>
      <p:pic>
        <p:nvPicPr>
          <p:cNvPr id="17" name="Picture 16">
            <a:extLst>
              <a:ext uri="{FF2B5EF4-FFF2-40B4-BE49-F238E27FC236}">
                <a16:creationId xmlns:a16="http://schemas.microsoft.com/office/drawing/2014/main" id="{FE03B7E2-51B3-4A8B-8B08-35DFAF280FAA}"/>
              </a:ext>
            </a:extLst>
          </p:cNvPr>
          <p:cNvPicPr>
            <a:picLocks noChangeAspect="1"/>
          </p:cNvPicPr>
          <p:nvPr/>
        </p:nvPicPr>
        <p:blipFill>
          <a:blip r:embed="rId5" cstate="print">
            <a:lum bright="70000" contrast="-70000"/>
            <a:extLst>
              <a:ext uri="{28A0092B-C50C-407E-A947-70E740481C1C}">
                <a14:useLocalDpi xmlns:a14="http://schemas.microsoft.com/office/drawing/2010/main" val="0"/>
              </a:ext>
            </a:extLst>
          </a:blip>
          <a:stretch>
            <a:fillRect/>
          </a:stretch>
        </p:blipFill>
        <p:spPr>
          <a:xfrm>
            <a:off x="9196790" y="3021100"/>
            <a:ext cx="1038100" cy="930235"/>
          </a:xfrm>
          <a:prstGeom prst="rect">
            <a:avLst/>
          </a:prstGeom>
        </p:spPr>
      </p:pic>
      <p:sp>
        <p:nvSpPr>
          <p:cNvPr id="18" name="TextBox 17">
            <a:extLst>
              <a:ext uri="{FF2B5EF4-FFF2-40B4-BE49-F238E27FC236}">
                <a16:creationId xmlns:a16="http://schemas.microsoft.com/office/drawing/2014/main" id="{6CF34EE8-7135-4994-A7C3-6ACDDF9C2563}"/>
              </a:ext>
            </a:extLst>
          </p:cNvPr>
          <p:cNvSpPr txBox="1"/>
          <p:nvPr/>
        </p:nvSpPr>
        <p:spPr>
          <a:xfrm rot="20795751">
            <a:off x="8696738" y="3149507"/>
            <a:ext cx="2283798" cy="523220"/>
          </a:xfrm>
          <a:prstGeom prst="rect">
            <a:avLst/>
          </a:prstGeom>
          <a:noFill/>
          <a:ln>
            <a:noFill/>
          </a:ln>
        </p:spPr>
        <p:txBody>
          <a:bodyPr wrap="square" rtlCol="0">
            <a:spAutoFit/>
          </a:bodyPr>
          <a:lstStyle/>
          <a:p>
            <a:pPr algn="l"/>
            <a:r>
              <a:rPr lang="en-GB" sz="2800" dirty="0" err="1">
                <a:solidFill>
                  <a:srgbClr val="FE6700"/>
                </a:solidFill>
                <a:latin typeface="Broadway" panose="04040905080B02020502" pitchFamily="82" charset="0"/>
              </a:rPr>
              <a:t>Dezember</a:t>
            </a:r>
            <a:endParaRPr lang="en-GB" sz="2800" dirty="0">
              <a:solidFill>
                <a:srgbClr val="FE6700"/>
              </a:solidFill>
              <a:latin typeface="Broadway" panose="04040905080B02020502" pitchFamily="82" charset="0"/>
            </a:endParaRPr>
          </a:p>
        </p:txBody>
      </p:sp>
      <p:pic>
        <p:nvPicPr>
          <p:cNvPr id="3074" name="Picture 2" descr="Light Bulb Clip Ar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74511" y="1364954"/>
            <a:ext cx="444298" cy="44579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Stick Man Thinking Clip Ar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5769654" y="1712930"/>
            <a:ext cx="399116" cy="641590"/>
          </a:xfrm>
          <a:prstGeom prst="rect">
            <a:avLst/>
          </a:prstGeom>
          <a:noFill/>
          <a:extLst>
            <a:ext uri="{909E8E84-426E-40DD-AFC4-6F175D3DCCD1}">
              <a14:hiddenFill xmlns:a14="http://schemas.microsoft.com/office/drawing/2010/main">
                <a:solidFill>
                  <a:srgbClr val="FFFFFF"/>
                </a:solidFill>
              </a14:hiddenFill>
            </a:ext>
          </a:extLst>
        </p:spPr>
      </p:pic>
      <p:sp>
        <p:nvSpPr>
          <p:cNvPr id="2" name="Cloud Callout 1"/>
          <p:cNvSpPr/>
          <p:nvPr/>
        </p:nvSpPr>
        <p:spPr>
          <a:xfrm>
            <a:off x="6262055" y="1322965"/>
            <a:ext cx="669210" cy="487783"/>
          </a:xfrm>
          <a:prstGeom prst="cloudCallout">
            <a:avLst>
              <a:gd name="adj1" fmla="val -73078"/>
              <a:gd name="adj2" fmla="val 3179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78" name="Picture 6" descr="Plain Text File Icon Clip Ar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322985" y="1348141"/>
            <a:ext cx="862106" cy="944212"/>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Noc Clip Ar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675634" y="3017852"/>
            <a:ext cx="698986" cy="988566"/>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Train Car Clip Ar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250233" y="4555522"/>
            <a:ext cx="1759908" cy="53970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Car Clip Art"/>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168770" y="4778849"/>
            <a:ext cx="1223055" cy="70529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Car Clip Art"/>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882573" y="4737975"/>
            <a:ext cx="1533899" cy="884548"/>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268F7BED-FC7C-44BB-B888-95BDF989157F}"/>
              </a:ext>
            </a:extLst>
          </p:cNvPr>
          <p:cNvSpPr/>
          <p:nvPr/>
        </p:nvSpPr>
        <p:spPr>
          <a:xfrm>
            <a:off x="6780270" y="2033725"/>
            <a:ext cx="933269" cy="400110"/>
          </a:xfrm>
          <a:prstGeom prst="rect">
            <a:avLst/>
          </a:prstGeom>
        </p:spPr>
        <p:txBody>
          <a:bodyPr wrap="none">
            <a:spAutoFit/>
          </a:bodyPr>
          <a:lstStyle/>
          <a:p>
            <a:r>
              <a:rPr lang="en-GB" sz="2000" dirty="0">
                <a:solidFill>
                  <a:schemeClr val="accent5">
                    <a:lumMod val="50000"/>
                  </a:schemeClr>
                </a:solidFill>
              </a:rPr>
              <a:t>[idea]</a:t>
            </a:r>
          </a:p>
        </p:txBody>
      </p:sp>
      <p:sp>
        <p:nvSpPr>
          <p:cNvPr id="25" name="Rectangle 24">
            <a:extLst>
              <a:ext uri="{FF2B5EF4-FFF2-40B4-BE49-F238E27FC236}">
                <a16:creationId xmlns:a16="http://schemas.microsoft.com/office/drawing/2014/main" id="{B9DF4904-2FC3-4E56-B868-3DB9761CFFE1}"/>
              </a:ext>
            </a:extLst>
          </p:cNvPr>
          <p:cNvSpPr/>
          <p:nvPr/>
        </p:nvSpPr>
        <p:spPr>
          <a:xfrm>
            <a:off x="10217715" y="1982492"/>
            <a:ext cx="827471" cy="400110"/>
          </a:xfrm>
          <a:prstGeom prst="rect">
            <a:avLst/>
          </a:prstGeom>
        </p:spPr>
        <p:txBody>
          <a:bodyPr wrap="none">
            <a:spAutoFit/>
          </a:bodyPr>
          <a:lstStyle/>
          <a:p>
            <a:r>
              <a:rPr lang="en-GB" sz="2000" dirty="0">
                <a:solidFill>
                  <a:schemeClr val="accent5">
                    <a:lumMod val="50000"/>
                  </a:schemeClr>
                </a:solidFill>
              </a:rPr>
              <a:t>[text]</a:t>
            </a:r>
          </a:p>
        </p:txBody>
      </p:sp>
      <p:sp>
        <p:nvSpPr>
          <p:cNvPr id="26" name="Rectangle 25">
            <a:extLst>
              <a:ext uri="{FF2B5EF4-FFF2-40B4-BE49-F238E27FC236}">
                <a16:creationId xmlns:a16="http://schemas.microsoft.com/office/drawing/2014/main" id="{C20D5757-E43E-4A30-8BAD-948B2F5039D1}"/>
              </a:ext>
            </a:extLst>
          </p:cNvPr>
          <p:cNvSpPr/>
          <p:nvPr/>
        </p:nvSpPr>
        <p:spPr>
          <a:xfrm>
            <a:off x="6723812" y="3488163"/>
            <a:ext cx="989373" cy="400110"/>
          </a:xfrm>
          <a:prstGeom prst="rect">
            <a:avLst/>
          </a:prstGeom>
        </p:spPr>
        <p:txBody>
          <a:bodyPr wrap="none">
            <a:spAutoFit/>
          </a:bodyPr>
          <a:lstStyle/>
          <a:p>
            <a:r>
              <a:rPr lang="en-GB" sz="2000" dirty="0">
                <a:solidFill>
                  <a:schemeClr val="accent5">
                    <a:lumMod val="50000"/>
                  </a:schemeClr>
                </a:solidFill>
              </a:rPr>
              <a:t>[night]</a:t>
            </a:r>
          </a:p>
        </p:txBody>
      </p:sp>
      <p:sp>
        <p:nvSpPr>
          <p:cNvPr id="27" name="Rectangle 26">
            <a:extLst>
              <a:ext uri="{FF2B5EF4-FFF2-40B4-BE49-F238E27FC236}">
                <a16:creationId xmlns:a16="http://schemas.microsoft.com/office/drawing/2014/main" id="{77A9810A-92E3-48B5-9C3D-4994E6215539}"/>
              </a:ext>
            </a:extLst>
          </p:cNvPr>
          <p:cNvSpPr/>
          <p:nvPr/>
        </p:nvSpPr>
        <p:spPr>
          <a:xfrm>
            <a:off x="10300750" y="3435992"/>
            <a:ext cx="1173719" cy="400110"/>
          </a:xfrm>
          <a:prstGeom prst="rect">
            <a:avLst/>
          </a:prstGeom>
        </p:spPr>
        <p:txBody>
          <a:bodyPr wrap="none">
            <a:spAutoFit/>
          </a:bodyPr>
          <a:lstStyle/>
          <a:p>
            <a:r>
              <a:rPr lang="en-GB" sz="2000" dirty="0">
                <a:solidFill>
                  <a:schemeClr val="accent5">
                    <a:lumMod val="50000"/>
                  </a:schemeClr>
                </a:solidFill>
              </a:rPr>
              <a:t>[month]</a:t>
            </a:r>
          </a:p>
        </p:txBody>
      </p:sp>
      <p:sp>
        <p:nvSpPr>
          <p:cNvPr id="28" name="Rectangle 27">
            <a:extLst>
              <a:ext uri="{FF2B5EF4-FFF2-40B4-BE49-F238E27FC236}">
                <a16:creationId xmlns:a16="http://schemas.microsoft.com/office/drawing/2014/main" id="{1334473B-E3C3-4712-9FC2-DBB89473B0A0}"/>
              </a:ext>
            </a:extLst>
          </p:cNvPr>
          <p:cNvSpPr/>
          <p:nvPr/>
        </p:nvSpPr>
        <p:spPr>
          <a:xfrm>
            <a:off x="10234890" y="5128619"/>
            <a:ext cx="782587" cy="400110"/>
          </a:xfrm>
          <a:prstGeom prst="rect">
            <a:avLst/>
          </a:prstGeom>
        </p:spPr>
        <p:txBody>
          <a:bodyPr wrap="none">
            <a:spAutoFit/>
          </a:bodyPr>
          <a:lstStyle/>
          <a:p>
            <a:r>
              <a:rPr lang="en-GB" sz="2000" dirty="0">
                <a:solidFill>
                  <a:schemeClr val="accent5">
                    <a:lumMod val="50000"/>
                  </a:schemeClr>
                </a:solidFill>
              </a:rPr>
              <a:t>[car]</a:t>
            </a:r>
          </a:p>
        </p:txBody>
      </p:sp>
      <p:sp>
        <p:nvSpPr>
          <p:cNvPr id="29" name="Rectangle 28">
            <a:extLst>
              <a:ext uri="{FF2B5EF4-FFF2-40B4-BE49-F238E27FC236}">
                <a16:creationId xmlns:a16="http://schemas.microsoft.com/office/drawing/2014/main" id="{B948CE63-B91E-46D0-8D32-F3DF3393A1EC}"/>
              </a:ext>
            </a:extLst>
          </p:cNvPr>
          <p:cNvSpPr/>
          <p:nvPr/>
        </p:nvSpPr>
        <p:spPr>
          <a:xfrm>
            <a:off x="4133724" y="5233022"/>
            <a:ext cx="1978427" cy="400110"/>
          </a:xfrm>
          <a:prstGeom prst="rect">
            <a:avLst/>
          </a:prstGeom>
        </p:spPr>
        <p:txBody>
          <a:bodyPr wrap="none">
            <a:spAutoFit/>
          </a:bodyPr>
          <a:lstStyle/>
          <a:p>
            <a:r>
              <a:rPr lang="en-GB" sz="2000" dirty="0">
                <a:solidFill>
                  <a:schemeClr val="accent5">
                    <a:lumMod val="50000"/>
                  </a:schemeClr>
                </a:solidFill>
              </a:rPr>
              <a:t>[train and car]</a:t>
            </a:r>
          </a:p>
        </p:txBody>
      </p:sp>
    </p:spTree>
    <p:extLst>
      <p:ext uri="{BB962C8B-B14F-4D97-AF65-F5344CB8AC3E}">
        <p14:creationId xmlns:p14="http://schemas.microsoft.com/office/powerpoint/2010/main" val="2761553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German_skeleton_template" id="{30C56D54-E4FF-5F4C-8EF5-67F0472108E4}" vid="{58D9219D-8935-764C-8920-A4625BC50721}"/>
    </a:ext>
  </a:extLst>
</a:theme>
</file>

<file path=ppt/theme/theme2.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1" id="{DE201B1D-F283-4761-B109-34C1B42736A8}" vid="{4FD433AE-AD99-42F2-91AA-464A1A1B2D7C}"/>
    </a:ext>
  </a:extLst>
</a:theme>
</file>

<file path=ppt/theme/theme3.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3" id="{ED67C606-AF9C-7242-AF89-7E0EA20FADA6}" vid="{57BDA786-453C-1140-BFAB-14CE2D2BCFCB}"/>
    </a:ext>
  </a:extLst>
</a:theme>
</file>

<file path=ppt/theme/theme4.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_25_most_common_verbs_1_SEIN" id="{AF319847-DCEF-8D45-8E9E-74434EE6BD95}" vid="{38398282-AAD3-0A44-9C21-E798DEF5F2CE}"/>
    </a:ext>
  </a:extLst>
</a:theme>
</file>

<file path=ppt/theme/theme5.xml><?xml version="1.0" encoding="utf-8"?>
<a:theme xmlns:a="http://schemas.openxmlformats.org/drawingml/2006/main" name="7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German_skeleton_template" id="{AA952BBC-ACA2-3542-94B6-99D1100DCE48}" vid="{9600BB7D-2A88-524B-9D90-210FB0DF92A0}"/>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German_skeleton_template (1)</Template>
  <TotalTime>188</TotalTime>
  <Words>8188</Words>
  <Application>Microsoft Macintosh PowerPoint</Application>
  <PresentationFormat>Widescreen</PresentationFormat>
  <Paragraphs>892</Paragraphs>
  <Slides>28</Slides>
  <Notes>28</Notes>
  <HiddenSlides>0</HiddenSlides>
  <MMClips>0</MMClips>
  <ScaleCrop>false</ScaleCrop>
  <HeadingPairs>
    <vt:vector size="6" baseType="variant">
      <vt:variant>
        <vt:lpstr>Fonts Used</vt:lpstr>
      </vt:variant>
      <vt:variant>
        <vt:i4>5</vt:i4>
      </vt:variant>
      <vt:variant>
        <vt:lpstr>Theme</vt:lpstr>
      </vt:variant>
      <vt:variant>
        <vt:i4>5</vt:i4>
      </vt:variant>
      <vt:variant>
        <vt:lpstr>Slide Titles</vt:lpstr>
      </vt:variant>
      <vt:variant>
        <vt:i4>28</vt:i4>
      </vt:variant>
    </vt:vector>
  </HeadingPairs>
  <TitlesOfParts>
    <vt:vector size="38" baseType="lpstr">
      <vt:lpstr>arial</vt:lpstr>
      <vt:lpstr>Broadway</vt:lpstr>
      <vt:lpstr>Calibri</vt:lpstr>
      <vt:lpstr>Century Gothic</vt:lpstr>
      <vt:lpstr>Tw Cen MT</vt:lpstr>
      <vt:lpstr>1_Office Theme</vt:lpstr>
      <vt:lpstr>3_Office Theme</vt:lpstr>
      <vt:lpstr>5_Office Theme</vt:lpstr>
      <vt:lpstr>6_Office Theme</vt:lpstr>
      <vt:lpstr>7_Office Theme</vt:lpstr>
      <vt:lpstr>Talking about things that are important to you </vt:lpstr>
      <vt:lpstr>Phonetik</vt:lpstr>
      <vt:lpstr>Phonetik</vt:lpstr>
      <vt:lpstr>Kategorien</vt:lpstr>
      <vt:lpstr>Vokabeln</vt:lpstr>
      <vt:lpstr>der, die, das  ein, eine, ein</vt:lpstr>
      <vt:lpstr>Subject pronouns (it) and (them)</vt:lpstr>
      <vt:lpstr>Wie sind die Dinge?</vt:lpstr>
      <vt:lpstr>Wie sind die Dinge?</vt:lpstr>
      <vt:lpstr>Singular object pronouns (him, her, it, them)</vt:lpstr>
      <vt:lpstr>Was ist das?</vt:lpstr>
      <vt:lpstr>Was?!</vt:lpstr>
      <vt:lpstr>Was?!</vt:lpstr>
      <vt:lpstr>Was?!</vt:lpstr>
      <vt:lpstr>Talking about things that are important to you </vt:lpstr>
      <vt:lpstr>Phonetik</vt:lpstr>
      <vt:lpstr>der, die, das  mein(e), dein(e), sein(e), ihr(e)</vt:lpstr>
      <vt:lpstr>Pronomen</vt:lpstr>
      <vt:lpstr>Pronomen [R3 – Dativ]</vt:lpstr>
      <vt:lpstr>Im Radio</vt:lpstr>
      <vt:lpstr>Meine Nachbarin [1/2]</vt:lpstr>
      <vt:lpstr>Meine Nachbarin [2/2] </vt:lpstr>
      <vt:lpstr>Pronomen ‘I’, ‘me’ and ‘you’</vt:lpstr>
      <vt:lpstr>10 Tipps für ein glückliches Leben</vt:lpstr>
      <vt:lpstr>Was ist dir wichtig?</vt:lpstr>
      <vt:lpstr>Partnerarbeit</vt:lpstr>
      <vt:lpstr>Viel Spaß in den Sommerferien!</vt:lpstr>
      <vt:lpstr>10 Tipps für ein glückliches Leben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Context title</dc:title>
  <dc:creator>Rachel Hawkes</dc:creator>
  <cp:lastModifiedBy>Mary Richardson</cp:lastModifiedBy>
  <cp:revision>257</cp:revision>
  <dcterms:created xsi:type="dcterms:W3CDTF">2020-07-18T21:51:12Z</dcterms:created>
  <dcterms:modified xsi:type="dcterms:W3CDTF">2021-12-20T15:01:22Z</dcterms:modified>
</cp:coreProperties>
</file>