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sldIdLst>
    <p:sldId id="260" r:id="rId2"/>
    <p:sldId id="376" r:id="rId3"/>
    <p:sldId id="377" r:id="rId4"/>
    <p:sldId id="378" r:id="rId5"/>
    <p:sldId id="379" r:id="rId6"/>
    <p:sldId id="380" r:id="rId7"/>
    <p:sldId id="38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6442" autoAdjust="0"/>
  </p:normalViewPr>
  <p:slideViewPr>
    <p:cSldViewPr snapToGrid="0">
      <p:cViewPr varScale="1">
        <p:scale>
          <a:sx n="114" d="100"/>
          <a:sy n="114" d="100"/>
        </p:scale>
        <p:origin x="3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er</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r>
              <a:rPr lang="en-GB" b="1" baseline="0" dirty="0"/>
              <a:t>Note: </a:t>
            </a:r>
            <a:r>
              <a:rPr lang="en-GB" baseline="0" dirty="0"/>
              <a:t>Students have already been taught </a:t>
            </a:r>
            <a:r>
              <a:rPr lang="en-GB" b="1" baseline="0" dirty="0" err="1"/>
              <a:t>er</a:t>
            </a:r>
            <a:r>
              <a:rPr lang="en-GB" b="1" baseline="0" dirty="0"/>
              <a:t>, </a:t>
            </a:r>
            <a:r>
              <a:rPr lang="en-GB" b="1" baseline="0" dirty="0" err="1"/>
              <a:t>wer</a:t>
            </a:r>
            <a:r>
              <a:rPr lang="en-GB" b="1" baseline="0" dirty="0"/>
              <a:t>, </a:t>
            </a:r>
            <a:r>
              <a:rPr lang="en-GB" b="1" baseline="0" dirty="0" err="1"/>
              <a:t>lernen</a:t>
            </a:r>
            <a:r>
              <a:rPr lang="en-GB" b="1" baseline="0" dirty="0"/>
              <a:t>, </a:t>
            </a:r>
            <a:r>
              <a:rPr lang="en-GB" b="1" baseline="0" dirty="0" err="1"/>
              <a:t>erst</a:t>
            </a:r>
            <a:r>
              <a:rPr lang="en-GB" b="1" baseline="0" dirty="0"/>
              <a:t> </a:t>
            </a:r>
            <a:r>
              <a:rPr lang="en-GB" baseline="0" dirty="0"/>
              <a:t>(from der/die/das </a:t>
            </a:r>
            <a:r>
              <a:rPr lang="en-GB" baseline="0" dirty="0" err="1"/>
              <a:t>Erste</a:t>
            </a:r>
            <a:r>
              <a:rPr lang="en-GB" baseline="0" dirty="0"/>
              <a:t>), so only </a:t>
            </a:r>
            <a:r>
              <a:rPr lang="en-GB" b="1" baseline="0" dirty="0" err="1"/>
              <a:t>Herz</a:t>
            </a:r>
            <a:r>
              <a:rPr lang="en-GB" baseline="0" dirty="0"/>
              <a:t> and </a:t>
            </a:r>
            <a:r>
              <a:rPr lang="en-GB" b="1" baseline="0" dirty="0" err="1"/>
              <a:t>schwer</a:t>
            </a:r>
            <a:r>
              <a:rPr lang="en-GB" b="1" baseline="0" dirty="0"/>
              <a:t> </a:t>
            </a:r>
            <a:r>
              <a:rPr lang="en-GB" baseline="0" dirty="0"/>
              <a:t>are new to them.</a:t>
            </a:r>
          </a:p>
          <a:p>
            <a:r>
              <a:rPr lang="en-GB" b="1" baseline="0" dirty="0"/>
              <a:t>Note: </a:t>
            </a:r>
            <a:r>
              <a:rPr lang="en-GB" b="0" baseline="0" dirty="0"/>
              <a:t>The difference between the two versions of [-</a:t>
            </a:r>
            <a:r>
              <a:rPr lang="en-GB" b="0" baseline="0" dirty="0" err="1"/>
              <a:t>er</a:t>
            </a:r>
            <a:r>
              <a:rPr lang="en-GB" b="0" baseline="0" dirty="0"/>
              <a:t>] depends on the stress. </a:t>
            </a:r>
            <a:r>
              <a:rPr lang="en-GB" sz="1200" b="0" kern="1200" dirty="0">
                <a:solidFill>
                  <a:schemeClr val="tx1"/>
                </a:solidFill>
                <a:effectLst/>
                <a:latin typeface="+mn-lt"/>
                <a:ea typeface="+mn-ea"/>
                <a:cs typeface="+mn-cs"/>
              </a:rPr>
              <a:t>Essentially</a:t>
            </a:r>
            <a:r>
              <a:rPr lang="en-GB" sz="1200" kern="1200" dirty="0">
                <a:solidFill>
                  <a:schemeClr val="tx1"/>
                </a:solidFill>
                <a:effectLst/>
                <a:latin typeface="+mn-lt"/>
                <a:ea typeface="+mn-ea"/>
                <a:cs typeface="+mn-cs"/>
              </a:rPr>
              <a:t>, where the ‘</a:t>
            </a:r>
            <a:r>
              <a:rPr lang="en-GB" sz="1200" kern="1200" dirty="0" err="1">
                <a:solidFill>
                  <a:schemeClr val="tx1"/>
                </a:solidFill>
                <a:effectLst/>
                <a:latin typeface="+mn-lt"/>
                <a:ea typeface="+mn-ea"/>
                <a:cs typeface="+mn-cs"/>
              </a:rPr>
              <a:t>er</a:t>
            </a:r>
            <a:r>
              <a:rPr lang="en-GB" sz="1200" kern="1200" dirty="0">
                <a:solidFill>
                  <a:schemeClr val="tx1"/>
                </a:solidFill>
                <a:effectLst/>
                <a:latin typeface="+mn-lt"/>
                <a:ea typeface="+mn-ea"/>
                <a:cs typeface="+mn-cs"/>
              </a:rPr>
              <a:t>’ falls on the stressed syllable it sounds one way, stronger/longer, and where it falls on the unstressed syllable, it’s obviously much less pronounced, similar to the sound or ‘</a:t>
            </a:r>
            <a:r>
              <a:rPr lang="en-GB" sz="1200" kern="1200" dirty="0" err="1">
                <a:solidFill>
                  <a:schemeClr val="tx1"/>
                </a:solidFill>
                <a:effectLst/>
                <a:latin typeface="+mn-lt"/>
                <a:ea typeface="+mn-ea"/>
                <a:cs typeface="+mn-cs"/>
              </a:rPr>
              <a:t>er</a:t>
            </a:r>
            <a:r>
              <a:rPr lang="en-GB" sz="1200" kern="1200" dirty="0">
                <a:solidFill>
                  <a:schemeClr val="tx1"/>
                </a:solidFill>
                <a:effectLst/>
                <a:latin typeface="+mn-lt"/>
                <a:ea typeface="+mn-ea"/>
                <a:cs typeface="+mn-cs"/>
              </a:rPr>
              <a:t>’ in the English word ‘Butter’.</a:t>
            </a:r>
            <a:br>
              <a:rPr lang="en-GB" sz="1200" kern="1200" dirty="0">
                <a:solidFill>
                  <a:schemeClr val="tx1"/>
                </a:solidFill>
                <a:effectLst/>
                <a:latin typeface="+mn-lt"/>
                <a:ea typeface="+mn-ea"/>
                <a:cs typeface="+mn-cs"/>
              </a:rPr>
            </a:b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err="1"/>
              <a:t>er</a:t>
            </a:r>
            <a:r>
              <a:rPr lang="en-GB" b="1" baseline="0" dirty="0"/>
              <a:t> </a:t>
            </a:r>
            <a:r>
              <a:rPr lang="en-GB" baseline="0" dirty="0"/>
              <a:t>[20]; </a:t>
            </a:r>
            <a:r>
              <a:rPr lang="en-GB" b="1" baseline="0" dirty="0" err="1"/>
              <a:t>schwer</a:t>
            </a:r>
            <a:r>
              <a:rPr lang="en-GB" b="1" baseline="0" dirty="0"/>
              <a:t> </a:t>
            </a:r>
            <a:r>
              <a:rPr lang="en-GB" b="0" baseline="0" dirty="0"/>
              <a:t>[256] </a:t>
            </a:r>
            <a:r>
              <a:rPr lang="en-GB" b="1" baseline="0" dirty="0" err="1"/>
              <a:t>wer</a:t>
            </a:r>
            <a:r>
              <a:rPr lang="en-GB" b="1" baseline="0" dirty="0"/>
              <a:t>? </a:t>
            </a:r>
            <a:r>
              <a:rPr lang="en-GB" baseline="0" dirty="0"/>
              <a:t>[173]; </a:t>
            </a:r>
            <a:r>
              <a:rPr lang="en-GB" b="1" baseline="0" dirty="0" err="1"/>
              <a:t>Herz</a:t>
            </a:r>
            <a:r>
              <a:rPr lang="en-GB" b="1" baseline="0" dirty="0"/>
              <a:t> </a:t>
            </a:r>
            <a:r>
              <a:rPr lang="en-GB" baseline="0" dirty="0"/>
              <a:t>[699]; </a:t>
            </a:r>
            <a:r>
              <a:rPr lang="en-GB" b="1" baseline="0" dirty="0" err="1"/>
              <a:t>erst</a:t>
            </a:r>
            <a:r>
              <a:rPr lang="en-GB" b="1" baseline="0" dirty="0"/>
              <a:t> </a:t>
            </a:r>
            <a:r>
              <a:rPr lang="en-GB" baseline="0" dirty="0"/>
              <a:t>[126]; </a:t>
            </a:r>
            <a:r>
              <a:rPr lang="en-GB" b="1" baseline="0" dirty="0" err="1"/>
              <a:t>lernen</a:t>
            </a:r>
            <a:r>
              <a:rPr lang="en-GB" b="1" baseline="0" dirty="0"/>
              <a:t> </a:t>
            </a:r>
            <a:r>
              <a:rPr lang="en-GB" baseline="0" dirty="0"/>
              <a:t>[203].</a:t>
            </a:r>
            <a:br>
              <a:rPr lang="en-GB" baseline="0" dirty="0"/>
            </a:br>
            <a:r>
              <a:rPr lang="en-GB" i="1" dirty="0"/>
              <a:t>Source:  Jones, R.L. &amp; </a:t>
            </a:r>
            <a:r>
              <a:rPr lang="en-GB" i="1" dirty="0" err="1"/>
              <a:t>Tschirner</a:t>
            </a:r>
            <a:r>
              <a:rPr lang="en-GB" i="1" dirty="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10623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391225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the pronunciation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209437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er</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err="1"/>
              <a:t>wieder</a:t>
            </a:r>
            <a:r>
              <a:rPr lang="en-GB" b="1" baseline="0" dirty="0"/>
              <a:t> </a:t>
            </a:r>
            <a:r>
              <a:rPr lang="en-GB" baseline="0" dirty="0"/>
              <a:t>[75]; </a:t>
            </a:r>
            <a:r>
              <a:rPr lang="en-GB" b="1" baseline="0" dirty="0" err="1"/>
              <a:t>Eltern</a:t>
            </a:r>
            <a:r>
              <a:rPr lang="en-GB" b="1" baseline="0" dirty="0"/>
              <a:t> </a:t>
            </a:r>
            <a:r>
              <a:rPr lang="en-GB" b="0" baseline="0" dirty="0"/>
              <a:t>[351] </a:t>
            </a:r>
            <a:r>
              <a:rPr lang="en-GB" b="1" baseline="0" dirty="0" err="1"/>
              <a:t>aber</a:t>
            </a:r>
            <a:r>
              <a:rPr lang="en-GB" b="1" baseline="0" dirty="0"/>
              <a:t> </a:t>
            </a:r>
            <a:r>
              <a:rPr lang="en-GB" baseline="0" dirty="0"/>
              <a:t>[32]; </a:t>
            </a:r>
            <a:r>
              <a:rPr lang="en-GB" b="1" baseline="0" dirty="0" err="1"/>
              <a:t>anders</a:t>
            </a:r>
            <a:r>
              <a:rPr lang="en-GB" b="1" baseline="0" dirty="0"/>
              <a:t> </a:t>
            </a:r>
            <a:r>
              <a:rPr lang="en-GB" baseline="0" dirty="0"/>
              <a:t>[306]; </a:t>
            </a:r>
            <a:r>
              <a:rPr lang="en-GB" b="1" baseline="0" dirty="0" err="1"/>
              <a:t>hundert</a:t>
            </a:r>
            <a:r>
              <a:rPr lang="en-GB" b="1" baseline="0" dirty="0"/>
              <a:t> </a:t>
            </a:r>
            <a:r>
              <a:rPr lang="en-GB" baseline="0" dirty="0"/>
              <a:t>[945]; </a:t>
            </a:r>
            <a:r>
              <a:rPr lang="en-GB" b="1" baseline="0" dirty="0" err="1"/>
              <a:t>oder</a:t>
            </a:r>
            <a:r>
              <a:rPr lang="en-GB" b="1" baseline="0" dirty="0"/>
              <a:t> </a:t>
            </a:r>
            <a:r>
              <a:rPr lang="en-GB" baseline="0" dirty="0"/>
              <a:t>[30].</a:t>
            </a:r>
            <a:br>
              <a:rPr lang="en-GB" baseline="0" dirty="0"/>
            </a:br>
            <a:r>
              <a:rPr lang="en-GB" i="1" dirty="0"/>
              <a:t>Source:  Jones, R.L. &amp; </a:t>
            </a:r>
            <a:r>
              <a:rPr lang="en-GB" i="1" dirty="0" err="1"/>
              <a:t>Tschirner</a:t>
            </a:r>
            <a:r>
              <a:rPr lang="en-GB" i="1" dirty="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344717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75055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195321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Phonic practice </a:t>
            </a:r>
          </a:p>
          <a:p>
            <a:r>
              <a:rPr lang="en-GB" dirty="0"/>
              <a:t>How many stressed and unstressed –</a:t>
            </a:r>
            <a:r>
              <a:rPr lang="en-GB" dirty="0" err="1"/>
              <a:t>er</a:t>
            </a:r>
            <a:r>
              <a:rPr lang="en-GB" dirty="0"/>
              <a:t> can you hear in the sentences?</a:t>
            </a:r>
          </a:p>
          <a:p>
            <a:endParaRPr lang="en-GB" dirty="0"/>
          </a:p>
          <a:p>
            <a:r>
              <a:rPr lang="en-GB" dirty="0"/>
              <a:t>Sentences 1 and 2 only contain stressed -</a:t>
            </a:r>
            <a:r>
              <a:rPr lang="en-GB" dirty="0" err="1"/>
              <a:t>er</a:t>
            </a:r>
            <a:endParaRPr lang="en-GB" dirty="0"/>
          </a:p>
          <a:p>
            <a:r>
              <a:rPr lang="en-GB" dirty="0"/>
              <a:t>Sentences 2 and 3 only contain unstressed –</a:t>
            </a:r>
            <a:r>
              <a:rPr lang="en-GB" dirty="0" err="1"/>
              <a:t>er</a:t>
            </a:r>
            <a:endParaRPr lang="en-GB" dirty="0"/>
          </a:p>
          <a:p>
            <a:r>
              <a:rPr lang="en-GB" dirty="0"/>
              <a:t>Sentences 5 and 6  contain both stressed and unstressed –</a:t>
            </a:r>
            <a:r>
              <a:rPr lang="en-GB" dirty="0" err="1"/>
              <a:t>er</a:t>
            </a:r>
            <a:endParaRPr lang="en-GB" dirty="0"/>
          </a:p>
          <a:p>
            <a:endParaRPr lang="en-GB" dirty="0"/>
          </a:p>
          <a:p>
            <a:r>
              <a:rPr lang="en-GB" dirty="0"/>
              <a:t>Stressed -</a:t>
            </a:r>
            <a:r>
              <a:rPr lang="en-GB" dirty="0" err="1"/>
              <a:t>er</a:t>
            </a:r>
            <a:r>
              <a:rPr lang="en-GB" dirty="0"/>
              <a:t> underlined in the answers</a:t>
            </a:r>
          </a:p>
          <a:p>
            <a:endParaRPr lang="en-GB"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71822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3.png"/><Relationship Id="rId5" Type="http://schemas.openxmlformats.org/officeDocument/2006/relationships/audio" Target="../media/audio3.wav"/><Relationship Id="rId15" Type="http://schemas.openxmlformats.org/officeDocument/2006/relationships/image" Target="../media/image7.png"/><Relationship Id="rId10" Type="http://schemas.openxmlformats.org/officeDocument/2006/relationships/image" Target="../media/image2.jpe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jpe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6.png"/><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9.jpg"/><Relationship Id="rId5" Type="http://schemas.openxmlformats.org/officeDocument/2006/relationships/audio" Target="../media/audio10.wav"/><Relationship Id="rId15" Type="http://schemas.openxmlformats.org/officeDocument/2006/relationships/image" Target="../media/image12.pn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8.jpeg"/><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image" Target="../media/image17.png"/><Relationship Id="rId7" Type="http://schemas.openxmlformats.org/officeDocument/2006/relationships/audio" Target="../media/audio18.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 Id="rId9"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er</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5 - Lesson 37</a:t>
            </a:r>
          </a:p>
        </p:txBody>
      </p:sp>
      <p:sp>
        <p:nvSpPr>
          <p:cNvPr id="17"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lang="en-GB" sz="1400" dirty="0">
                <a:solidFill>
                  <a:prstClr val="white"/>
                </a:solidFill>
                <a:latin typeface="Century Gothic" panose="020B0502020202020204" pitchFamily="34" charset="0"/>
              </a:rPr>
              <a:t>Inge Alferink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26/04/20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Transcript</a:t>
            </a:r>
          </a:p>
        </p:txBody>
      </p:sp>
      <p:sp>
        <p:nvSpPr>
          <p:cNvPr id="6" name="Rounded Rectangle 5">
            <a:extLst>
              <a:ext uri="{FF2B5EF4-FFF2-40B4-BE49-F238E27FC236}">
                <a16:creationId xmlns:a16="http://schemas.microsoft.com/office/drawing/2014/main" id="{4680D939-28E4-E049-9EB3-278062AFFE89}"/>
              </a:ext>
            </a:extLst>
          </p:cNvPr>
          <p:cNvSpPr/>
          <p:nvPr/>
        </p:nvSpPr>
        <p:spPr>
          <a:xfrm>
            <a:off x="4271110" y="1547822"/>
            <a:ext cx="3802879" cy="293017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7" name="Rectangle 6">
            <a:extLst>
              <a:ext uri="{FF2B5EF4-FFF2-40B4-BE49-F238E27FC236}">
                <a16:creationId xmlns:a16="http://schemas.microsoft.com/office/drawing/2014/main" id="{1A294018-37F5-2D47-88CB-37BEA5343140}"/>
              </a:ext>
            </a:extLst>
          </p:cNvPr>
          <p:cNvSpPr/>
          <p:nvPr/>
        </p:nvSpPr>
        <p:spPr>
          <a:xfrm>
            <a:off x="881716" y="616835"/>
            <a:ext cx="255711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schw</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sp>
        <p:nvSpPr>
          <p:cNvPr id="8" name="Rectangle 7">
            <a:extLst>
              <a:ext uri="{FF2B5EF4-FFF2-40B4-BE49-F238E27FC236}">
                <a16:creationId xmlns:a16="http://schemas.microsoft.com/office/drawing/2014/main" id="{BC1D6B36-A713-5348-BAF1-6604FFFBFC76}"/>
              </a:ext>
            </a:extLst>
          </p:cNvPr>
          <p:cNvSpPr/>
          <p:nvPr/>
        </p:nvSpPr>
        <p:spPr>
          <a:xfrm>
            <a:off x="8915201" y="3434327"/>
            <a:ext cx="2703594"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nen</a:t>
            </a:r>
            <a:endParaRPr lang="en-GB" sz="5400" dirty="0">
              <a:solidFill>
                <a:srgbClr val="002060"/>
              </a:solidFill>
              <a:latin typeface="Century Gothic" panose="020B0502020202020204" pitchFamily="34" charset="0"/>
            </a:endParaRPr>
          </a:p>
        </p:txBody>
      </p:sp>
      <p:sp>
        <p:nvSpPr>
          <p:cNvPr id="9" name="Rectangle 8">
            <a:extLst>
              <a:ext uri="{FF2B5EF4-FFF2-40B4-BE49-F238E27FC236}">
                <a16:creationId xmlns:a16="http://schemas.microsoft.com/office/drawing/2014/main" id="{39F13EDD-BB28-2A42-BFA3-366CA49168D8}"/>
              </a:ext>
            </a:extLst>
          </p:cNvPr>
          <p:cNvSpPr/>
          <p:nvPr/>
        </p:nvSpPr>
        <p:spPr>
          <a:xfrm>
            <a:off x="4918452" y="45262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st</a:t>
            </a:r>
            <a:endParaRPr lang="en-GB" sz="5400" i="1" dirty="0">
              <a:solidFill>
                <a:srgbClr val="002060"/>
              </a:solidFill>
              <a:latin typeface="Century Gothic" panose="020B0502020202020204" pitchFamily="34" charset="0"/>
            </a:endParaRPr>
          </a:p>
        </p:txBody>
      </p:sp>
      <p:sp>
        <p:nvSpPr>
          <p:cNvPr id="10" name="Rectangle 9">
            <a:extLst>
              <a:ext uri="{FF2B5EF4-FFF2-40B4-BE49-F238E27FC236}">
                <a16:creationId xmlns:a16="http://schemas.microsoft.com/office/drawing/2014/main" id="{8C7339CF-1217-BA47-B28B-9BF60F04F753}"/>
              </a:ext>
            </a:extLst>
          </p:cNvPr>
          <p:cNvSpPr/>
          <p:nvPr/>
        </p:nvSpPr>
        <p:spPr>
          <a:xfrm>
            <a:off x="286028" y="3532936"/>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z</a:t>
            </a:r>
            <a:endParaRPr lang="en-GB" sz="5400" dirty="0">
              <a:solidFill>
                <a:srgbClr val="002060"/>
              </a:solidFill>
              <a:latin typeface="Century Gothic" panose="020B0502020202020204" pitchFamily="34" charset="0"/>
            </a:endParaRPr>
          </a:p>
        </p:txBody>
      </p:sp>
      <p:sp>
        <p:nvSpPr>
          <p:cNvPr id="11" name="Rectangle 10">
            <a:extLst>
              <a:ext uri="{FF2B5EF4-FFF2-40B4-BE49-F238E27FC236}">
                <a16:creationId xmlns:a16="http://schemas.microsoft.com/office/drawing/2014/main" id="{70853B06-167F-1042-BD76-3F1B903F5762}"/>
              </a:ext>
            </a:extLst>
          </p:cNvPr>
          <p:cNvSpPr/>
          <p:nvPr/>
        </p:nvSpPr>
        <p:spPr>
          <a:xfrm>
            <a:off x="9353126" y="624492"/>
            <a:ext cx="182774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er</a:t>
            </a:r>
            <a:r>
              <a:rPr lang="en-GB" sz="5400" dirty="0">
                <a:solidFill>
                  <a:srgbClr val="002060"/>
                </a:solidFill>
                <a:latin typeface="Century Gothic" panose="020B0502020202020204" pitchFamily="34" charset="0"/>
              </a:rPr>
              <a:t>?</a:t>
            </a:r>
          </a:p>
        </p:txBody>
      </p:sp>
      <p:pic>
        <p:nvPicPr>
          <p:cNvPr id="12" name="Picture 11">
            <a:extLst>
              <a:ext uri="{FF2B5EF4-FFF2-40B4-BE49-F238E27FC236}">
                <a16:creationId xmlns:a16="http://schemas.microsoft.com/office/drawing/2014/main" id="{003B27CA-0BB1-854A-B4C7-7B95CD1DB13F}"/>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7843" y="1666121"/>
            <a:ext cx="3213526" cy="2206070"/>
          </a:xfrm>
          <a:prstGeom prst="rect">
            <a:avLst/>
          </a:prstGeom>
        </p:spPr>
      </p:pic>
      <p:pic>
        <p:nvPicPr>
          <p:cNvPr id="13" name="Picture 12">
            <a:extLst>
              <a:ext uri="{FF2B5EF4-FFF2-40B4-BE49-F238E27FC236}">
                <a16:creationId xmlns:a16="http://schemas.microsoft.com/office/drawing/2014/main" id="{590EEC92-6745-E242-A3D4-B85C655C5B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9243" y="4621250"/>
            <a:ext cx="1410222" cy="1309156"/>
          </a:xfrm>
          <a:prstGeom prst="rect">
            <a:avLst/>
          </a:prstGeom>
        </p:spPr>
      </p:pic>
      <p:pic>
        <p:nvPicPr>
          <p:cNvPr id="14" name="Picture 13">
            <a:extLst>
              <a:ext uri="{FF2B5EF4-FFF2-40B4-BE49-F238E27FC236}">
                <a16:creationId xmlns:a16="http://schemas.microsoft.com/office/drawing/2014/main" id="{82A588BB-699E-EC4D-9A6C-82F859B52A0F}"/>
              </a:ext>
            </a:extLst>
          </p:cNvPr>
          <p:cNvPicPr>
            <a:picLocks noChangeAspect="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290642" y="4380683"/>
            <a:ext cx="1790289" cy="1790289"/>
          </a:xfrm>
          <a:prstGeom prst="rect">
            <a:avLst/>
          </a:prstGeom>
        </p:spPr>
      </p:pic>
      <p:pic>
        <p:nvPicPr>
          <p:cNvPr id="15" name="Picture 14">
            <a:extLst>
              <a:ext uri="{FF2B5EF4-FFF2-40B4-BE49-F238E27FC236}">
                <a16:creationId xmlns:a16="http://schemas.microsoft.com/office/drawing/2014/main" id="{A0F2E41F-41F1-8049-B88B-4EA046EA64C7}"/>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8801" y="1540165"/>
            <a:ext cx="1531106" cy="1531106"/>
          </a:xfrm>
          <a:prstGeom prst="rect">
            <a:avLst/>
          </a:prstGeom>
        </p:spPr>
      </p:pic>
      <p:pic>
        <p:nvPicPr>
          <p:cNvPr id="16" name="Picture 15">
            <a:extLst>
              <a:ext uri="{FF2B5EF4-FFF2-40B4-BE49-F238E27FC236}">
                <a16:creationId xmlns:a16="http://schemas.microsoft.com/office/drawing/2014/main" id="{3AE13EFC-511C-5E42-B528-3800B834E3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6671" y="5409411"/>
            <a:ext cx="473318" cy="675679"/>
          </a:xfrm>
          <a:prstGeom prst="rect">
            <a:avLst/>
          </a:prstGeom>
        </p:spPr>
      </p:pic>
      <p:pic>
        <p:nvPicPr>
          <p:cNvPr id="17" name="Picture 16">
            <a:extLst>
              <a:ext uri="{FF2B5EF4-FFF2-40B4-BE49-F238E27FC236}">
                <a16:creationId xmlns:a16="http://schemas.microsoft.com/office/drawing/2014/main" id="{B930D574-D394-7B4C-8915-6C0735FF23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06734" y="1570848"/>
            <a:ext cx="1320528" cy="1250100"/>
          </a:xfrm>
          <a:prstGeom prst="rect">
            <a:avLst/>
          </a:prstGeom>
        </p:spPr>
      </p:pic>
      <p:sp>
        <p:nvSpPr>
          <p:cNvPr id="18" name="TextBox 17">
            <a:extLst>
              <a:ext uri="{FF2B5EF4-FFF2-40B4-BE49-F238E27FC236}">
                <a16:creationId xmlns:a16="http://schemas.microsoft.com/office/drawing/2014/main" id="{C3E490C3-7B9D-0F48-99FD-C5CC5F9C6A1C}"/>
              </a:ext>
            </a:extLst>
          </p:cNvPr>
          <p:cNvSpPr txBox="1"/>
          <p:nvPr/>
        </p:nvSpPr>
        <p:spPr>
          <a:xfrm>
            <a:off x="6114606" y="5337625"/>
            <a:ext cx="841409" cy="400110"/>
          </a:xfrm>
          <a:prstGeom prst="rect">
            <a:avLst/>
          </a:prstGeom>
          <a:noFill/>
        </p:spPr>
        <p:txBody>
          <a:bodyPr wrap="square" rtlCol="0">
            <a:spAutoFit/>
          </a:bodyPr>
          <a:lstStyle/>
          <a:p>
            <a:r>
              <a:rPr lang="en-GB" sz="2000" b="1" dirty="0" err="1">
                <a:solidFill>
                  <a:srgbClr val="FF0000"/>
                </a:solidFill>
                <a:latin typeface="Century Gothic" panose="020B0502020202020204" pitchFamily="34" charset="0"/>
              </a:rPr>
              <a:t>st</a:t>
            </a:r>
            <a:endParaRPr lang="en-GB" sz="2000" b="1" dirty="0">
              <a:solidFill>
                <a:srgbClr val="FF0000"/>
              </a:solidFill>
              <a:latin typeface="Century Gothic" panose="020B0502020202020204" pitchFamily="34" charset="0"/>
            </a:endParaRPr>
          </a:p>
        </p:txBody>
      </p:sp>
      <p:sp>
        <p:nvSpPr>
          <p:cNvPr id="19" name="TextBox 18">
            <a:extLst>
              <a:ext uri="{FF2B5EF4-FFF2-40B4-BE49-F238E27FC236}">
                <a16:creationId xmlns:a16="http://schemas.microsoft.com/office/drawing/2014/main" id="{23C11275-FE46-0A48-B800-B731CF9C8E73}"/>
              </a:ext>
            </a:extLst>
          </p:cNvPr>
          <p:cNvSpPr txBox="1"/>
          <p:nvPr/>
        </p:nvSpPr>
        <p:spPr>
          <a:xfrm>
            <a:off x="5083551" y="-308764"/>
            <a:ext cx="2062108"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4629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er_stress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er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schw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schw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6" name="we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6" name="w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7" name="Herz.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7" name="Herz.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erst.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8" name="erst.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subTnLst>
                                    <p:audio>
                                      <p:cMediaNode>
                                        <p:cTn display="0" masterRel="sameClick">
                                          <p:stCondLst>
                                            <p:cond evt="begin" delay="0">
                                              <p:tn val="61"/>
                                            </p:cond>
                                          </p:stCondLst>
                                          <p:endCondLst>
                                            <p:cond evt="onStopAudio" delay="0">
                                              <p:tgtEl>
                                                <p:sldTgt/>
                                              </p:tgtEl>
                                            </p:cond>
                                          </p:endCondLst>
                                        </p:cTn>
                                        <p:tgtEl>
                                          <p:sndTgt r:embed="rId9" name="lerne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subTnLst>
                                    <p:audio>
                                      <p:cMediaNode>
                                        <p:cTn display="0" masterRel="sameClick">
                                          <p:stCondLst>
                                            <p:cond evt="begin" delay="0">
                                              <p:tn val="66"/>
                                            </p:cond>
                                          </p:stCondLst>
                                          <p:endCondLst>
                                            <p:cond evt="onStopAudio" delay="0">
                                              <p:tgtEl>
                                                <p:sldTgt/>
                                              </p:tgtEl>
                                            </p:cond>
                                          </p:endCondLst>
                                        </p:cTn>
                                        <p:tgtEl>
                                          <p:sndTgt r:embed="rId9" name="lern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Transcript</a:t>
            </a:r>
          </a:p>
        </p:txBody>
      </p:sp>
      <p:sp>
        <p:nvSpPr>
          <p:cNvPr id="6" name="Rounded Rectangle 5">
            <a:extLst>
              <a:ext uri="{FF2B5EF4-FFF2-40B4-BE49-F238E27FC236}">
                <a16:creationId xmlns:a16="http://schemas.microsoft.com/office/drawing/2014/main" id="{4680D939-28E4-E049-9EB3-278062AFFE89}"/>
              </a:ext>
            </a:extLst>
          </p:cNvPr>
          <p:cNvSpPr/>
          <p:nvPr/>
        </p:nvSpPr>
        <p:spPr>
          <a:xfrm>
            <a:off x="4271110" y="1547822"/>
            <a:ext cx="3802879" cy="293017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7" name="Rectangle 6">
            <a:extLst>
              <a:ext uri="{FF2B5EF4-FFF2-40B4-BE49-F238E27FC236}">
                <a16:creationId xmlns:a16="http://schemas.microsoft.com/office/drawing/2014/main" id="{1A294018-37F5-2D47-88CB-37BEA5343140}"/>
              </a:ext>
            </a:extLst>
          </p:cNvPr>
          <p:cNvSpPr/>
          <p:nvPr/>
        </p:nvSpPr>
        <p:spPr>
          <a:xfrm>
            <a:off x="881716" y="616835"/>
            <a:ext cx="255711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schw</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sp>
        <p:nvSpPr>
          <p:cNvPr id="8" name="Rectangle 7">
            <a:extLst>
              <a:ext uri="{FF2B5EF4-FFF2-40B4-BE49-F238E27FC236}">
                <a16:creationId xmlns:a16="http://schemas.microsoft.com/office/drawing/2014/main" id="{BC1D6B36-A713-5348-BAF1-6604FFFBFC76}"/>
              </a:ext>
            </a:extLst>
          </p:cNvPr>
          <p:cNvSpPr/>
          <p:nvPr/>
        </p:nvSpPr>
        <p:spPr>
          <a:xfrm>
            <a:off x="8915201" y="3434327"/>
            <a:ext cx="2703594"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nen</a:t>
            </a:r>
            <a:endParaRPr lang="en-GB" sz="5400" dirty="0">
              <a:solidFill>
                <a:srgbClr val="002060"/>
              </a:solidFill>
              <a:latin typeface="Century Gothic" panose="020B0502020202020204" pitchFamily="34" charset="0"/>
            </a:endParaRPr>
          </a:p>
        </p:txBody>
      </p:sp>
      <p:sp>
        <p:nvSpPr>
          <p:cNvPr id="9" name="Rectangle 8">
            <a:extLst>
              <a:ext uri="{FF2B5EF4-FFF2-40B4-BE49-F238E27FC236}">
                <a16:creationId xmlns:a16="http://schemas.microsoft.com/office/drawing/2014/main" id="{39F13EDD-BB28-2A42-BFA3-366CA49168D8}"/>
              </a:ext>
            </a:extLst>
          </p:cNvPr>
          <p:cNvSpPr/>
          <p:nvPr/>
        </p:nvSpPr>
        <p:spPr>
          <a:xfrm>
            <a:off x="4918452" y="45262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st</a:t>
            </a:r>
            <a:endParaRPr lang="en-GB" sz="5400" i="1" dirty="0">
              <a:solidFill>
                <a:srgbClr val="002060"/>
              </a:solidFill>
              <a:latin typeface="Century Gothic" panose="020B0502020202020204" pitchFamily="34" charset="0"/>
            </a:endParaRPr>
          </a:p>
        </p:txBody>
      </p:sp>
      <p:sp>
        <p:nvSpPr>
          <p:cNvPr id="10" name="Rectangle 9">
            <a:extLst>
              <a:ext uri="{FF2B5EF4-FFF2-40B4-BE49-F238E27FC236}">
                <a16:creationId xmlns:a16="http://schemas.microsoft.com/office/drawing/2014/main" id="{8C7339CF-1217-BA47-B28B-9BF60F04F753}"/>
              </a:ext>
            </a:extLst>
          </p:cNvPr>
          <p:cNvSpPr/>
          <p:nvPr/>
        </p:nvSpPr>
        <p:spPr>
          <a:xfrm>
            <a:off x="286028" y="3532936"/>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z</a:t>
            </a:r>
            <a:endParaRPr lang="en-GB" sz="5400" dirty="0">
              <a:solidFill>
                <a:srgbClr val="002060"/>
              </a:solidFill>
              <a:latin typeface="Century Gothic" panose="020B0502020202020204" pitchFamily="34" charset="0"/>
            </a:endParaRPr>
          </a:p>
        </p:txBody>
      </p:sp>
      <p:sp>
        <p:nvSpPr>
          <p:cNvPr id="11" name="Rectangle 10">
            <a:extLst>
              <a:ext uri="{FF2B5EF4-FFF2-40B4-BE49-F238E27FC236}">
                <a16:creationId xmlns:a16="http://schemas.microsoft.com/office/drawing/2014/main" id="{70853B06-167F-1042-BD76-3F1B903F5762}"/>
              </a:ext>
            </a:extLst>
          </p:cNvPr>
          <p:cNvSpPr/>
          <p:nvPr/>
        </p:nvSpPr>
        <p:spPr>
          <a:xfrm>
            <a:off x="9353126" y="624492"/>
            <a:ext cx="182774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er</a:t>
            </a:r>
            <a:r>
              <a:rPr lang="en-GB" sz="5400" dirty="0">
                <a:solidFill>
                  <a:srgbClr val="002060"/>
                </a:solidFill>
                <a:latin typeface="Century Gothic" panose="020B0502020202020204" pitchFamily="34" charset="0"/>
              </a:rPr>
              <a:t>?</a:t>
            </a:r>
          </a:p>
        </p:txBody>
      </p:sp>
      <p:pic>
        <p:nvPicPr>
          <p:cNvPr id="12" name="Picture 11">
            <a:extLst>
              <a:ext uri="{FF2B5EF4-FFF2-40B4-BE49-F238E27FC236}">
                <a16:creationId xmlns:a16="http://schemas.microsoft.com/office/drawing/2014/main" id="{003B27CA-0BB1-854A-B4C7-7B95CD1DB13F}"/>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7843" y="1666121"/>
            <a:ext cx="3213526" cy="2206070"/>
          </a:xfrm>
          <a:prstGeom prst="rect">
            <a:avLst/>
          </a:prstGeom>
        </p:spPr>
      </p:pic>
      <p:sp>
        <p:nvSpPr>
          <p:cNvPr id="19" name="TextBox 18">
            <a:extLst>
              <a:ext uri="{FF2B5EF4-FFF2-40B4-BE49-F238E27FC236}">
                <a16:creationId xmlns:a16="http://schemas.microsoft.com/office/drawing/2014/main" id="{23C11275-FE46-0A48-B800-B731CF9C8E73}"/>
              </a:ext>
            </a:extLst>
          </p:cNvPr>
          <p:cNvSpPr txBox="1"/>
          <p:nvPr/>
        </p:nvSpPr>
        <p:spPr>
          <a:xfrm>
            <a:off x="5083551" y="-308764"/>
            <a:ext cx="2062108"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4550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er_stress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er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schw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6" name="w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7" name="Herz.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ers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lern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Transcript</a:t>
            </a:r>
          </a:p>
        </p:txBody>
      </p:sp>
      <p:sp>
        <p:nvSpPr>
          <p:cNvPr id="6" name="Rounded Rectangle 5">
            <a:extLst>
              <a:ext uri="{FF2B5EF4-FFF2-40B4-BE49-F238E27FC236}">
                <a16:creationId xmlns:a16="http://schemas.microsoft.com/office/drawing/2014/main" id="{4680D939-28E4-E049-9EB3-278062AFFE89}"/>
              </a:ext>
            </a:extLst>
          </p:cNvPr>
          <p:cNvSpPr/>
          <p:nvPr/>
        </p:nvSpPr>
        <p:spPr>
          <a:xfrm>
            <a:off x="4271110" y="1547822"/>
            <a:ext cx="3802879" cy="293017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7" name="Rectangle 6">
            <a:extLst>
              <a:ext uri="{FF2B5EF4-FFF2-40B4-BE49-F238E27FC236}">
                <a16:creationId xmlns:a16="http://schemas.microsoft.com/office/drawing/2014/main" id="{1A294018-37F5-2D47-88CB-37BEA5343140}"/>
              </a:ext>
            </a:extLst>
          </p:cNvPr>
          <p:cNvSpPr/>
          <p:nvPr/>
        </p:nvSpPr>
        <p:spPr>
          <a:xfrm>
            <a:off x="881716" y="616835"/>
            <a:ext cx="255711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schw</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sp>
        <p:nvSpPr>
          <p:cNvPr id="8" name="Rectangle 7">
            <a:extLst>
              <a:ext uri="{FF2B5EF4-FFF2-40B4-BE49-F238E27FC236}">
                <a16:creationId xmlns:a16="http://schemas.microsoft.com/office/drawing/2014/main" id="{BC1D6B36-A713-5348-BAF1-6604FFFBFC76}"/>
              </a:ext>
            </a:extLst>
          </p:cNvPr>
          <p:cNvSpPr/>
          <p:nvPr/>
        </p:nvSpPr>
        <p:spPr>
          <a:xfrm>
            <a:off x="8915201" y="3434327"/>
            <a:ext cx="2703594"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nen</a:t>
            </a:r>
            <a:endParaRPr lang="en-GB" sz="5400" dirty="0">
              <a:solidFill>
                <a:srgbClr val="002060"/>
              </a:solidFill>
              <a:latin typeface="Century Gothic" panose="020B0502020202020204" pitchFamily="34" charset="0"/>
            </a:endParaRPr>
          </a:p>
        </p:txBody>
      </p:sp>
      <p:sp>
        <p:nvSpPr>
          <p:cNvPr id="9" name="Rectangle 8">
            <a:extLst>
              <a:ext uri="{FF2B5EF4-FFF2-40B4-BE49-F238E27FC236}">
                <a16:creationId xmlns:a16="http://schemas.microsoft.com/office/drawing/2014/main" id="{39F13EDD-BB28-2A42-BFA3-366CA49168D8}"/>
              </a:ext>
            </a:extLst>
          </p:cNvPr>
          <p:cNvSpPr/>
          <p:nvPr/>
        </p:nvSpPr>
        <p:spPr>
          <a:xfrm>
            <a:off x="4918452" y="45262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st</a:t>
            </a:r>
            <a:endParaRPr lang="en-GB" sz="5400" i="1" dirty="0">
              <a:solidFill>
                <a:srgbClr val="002060"/>
              </a:solidFill>
              <a:latin typeface="Century Gothic" panose="020B0502020202020204" pitchFamily="34" charset="0"/>
            </a:endParaRPr>
          </a:p>
        </p:txBody>
      </p:sp>
      <p:sp>
        <p:nvSpPr>
          <p:cNvPr id="10" name="Rectangle 9">
            <a:extLst>
              <a:ext uri="{FF2B5EF4-FFF2-40B4-BE49-F238E27FC236}">
                <a16:creationId xmlns:a16="http://schemas.microsoft.com/office/drawing/2014/main" id="{8C7339CF-1217-BA47-B28B-9BF60F04F753}"/>
              </a:ext>
            </a:extLst>
          </p:cNvPr>
          <p:cNvSpPr/>
          <p:nvPr/>
        </p:nvSpPr>
        <p:spPr>
          <a:xfrm>
            <a:off x="286028" y="3532936"/>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z</a:t>
            </a:r>
            <a:endParaRPr lang="en-GB" sz="5400" dirty="0">
              <a:solidFill>
                <a:srgbClr val="002060"/>
              </a:solidFill>
              <a:latin typeface="Century Gothic" panose="020B0502020202020204" pitchFamily="34" charset="0"/>
            </a:endParaRPr>
          </a:p>
        </p:txBody>
      </p:sp>
      <p:sp>
        <p:nvSpPr>
          <p:cNvPr id="11" name="Rectangle 10">
            <a:extLst>
              <a:ext uri="{FF2B5EF4-FFF2-40B4-BE49-F238E27FC236}">
                <a16:creationId xmlns:a16="http://schemas.microsoft.com/office/drawing/2014/main" id="{70853B06-167F-1042-BD76-3F1B903F5762}"/>
              </a:ext>
            </a:extLst>
          </p:cNvPr>
          <p:cNvSpPr/>
          <p:nvPr/>
        </p:nvSpPr>
        <p:spPr>
          <a:xfrm>
            <a:off x="9353126" y="624492"/>
            <a:ext cx="182774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er</a:t>
            </a:r>
            <a:r>
              <a:rPr lang="en-GB" sz="5400" dirty="0">
                <a:solidFill>
                  <a:srgbClr val="002060"/>
                </a:solidFill>
                <a:latin typeface="Century Gothic" panose="020B0502020202020204" pitchFamily="34" charset="0"/>
              </a:rPr>
              <a:t>?</a:t>
            </a:r>
          </a:p>
        </p:txBody>
      </p:sp>
      <p:pic>
        <p:nvPicPr>
          <p:cNvPr id="12" name="Picture 11">
            <a:extLst>
              <a:ext uri="{FF2B5EF4-FFF2-40B4-BE49-F238E27FC236}">
                <a16:creationId xmlns:a16="http://schemas.microsoft.com/office/drawing/2014/main" id="{003B27CA-0BB1-854A-B4C7-7B95CD1DB13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7843" y="1666121"/>
            <a:ext cx="3213526" cy="2206070"/>
          </a:xfrm>
          <a:prstGeom prst="rect">
            <a:avLst/>
          </a:prstGeom>
        </p:spPr>
      </p:pic>
      <p:sp>
        <p:nvSpPr>
          <p:cNvPr id="19" name="TextBox 18">
            <a:extLst>
              <a:ext uri="{FF2B5EF4-FFF2-40B4-BE49-F238E27FC236}">
                <a16:creationId xmlns:a16="http://schemas.microsoft.com/office/drawing/2014/main" id="{23C11275-FE46-0A48-B800-B731CF9C8E73}"/>
              </a:ext>
            </a:extLst>
          </p:cNvPr>
          <p:cNvSpPr txBox="1"/>
          <p:nvPr/>
        </p:nvSpPr>
        <p:spPr>
          <a:xfrm>
            <a:off x="5083551" y="-308764"/>
            <a:ext cx="2062108"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5207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265CC81-64D1-334B-9426-EC242D14660D}"/>
              </a:ext>
            </a:extLst>
          </p:cNvPr>
          <p:cNvSpPr/>
          <p:nvPr/>
        </p:nvSpPr>
        <p:spPr>
          <a:xfrm>
            <a:off x="4203502" y="210493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wied</a:t>
            </a: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14" name="Rectangle 13">
            <a:extLst>
              <a:ext uri="{FF2B5EF4-FFF2-40B4-BE49-F238E27FC236}">
                <a16:creationId xmlns:a16="http://schemas.microsoft.com/office/drawing/2014/main" id="{3B7CC696-B6B5-B44B-8064-5E2F9A141BA2}"/>
              </a:ext>
            </a:extLst>
          </p:cNvPr>
          <p:cNvSpPr/>
          <p:nvPr/>
        </p:nvSpPr>
        <p:spPr>
          <a:xfrm>
            <a:off x="1073611" y="322180"/>
            <a:ext cx="200888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Elt</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15" name="Rectangle 14">
            <a:extLst>
              <a:ext uri="{FF2B5EF4-FFF2-40B4-BE49-F238E27FC236}">
                <a16:creationId xmlns:a16="http://schemas.microsoft.com/office/drawing/2014/main" id="{1670A383-0176-EB42-814A-662C006281B9}"/>
              </a:ext>
            </a:extLst>
          </p:cNvPr>
          <p:cNvSpPr/>
          <p:nvPr/>
        </p:nvSpPr>
        <p:spPr>
          <a:xfrm>
            <a:off x="4613780" y="4701301"/>
            <a:ext cx="2964439"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hund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16" name="Rectangle 15">
            <a:extLst>
              <a:ext uri="{FF2B5EF4-FFF2-40B4-BE49-F238E27FC236}">
                <a16:creationId xmlns:a16="http://schemas.microsoft.com/office/drawing/2014/main" id="{412DE9BB-2BB0-8E4A-8D67-339E84B7157A}"/>
              </a:ext>
            </a:extLst>
          </p:cNvPr>
          <p:cNvSpPr/>
          <p:nvPr/>
        </p:nvSpPr>
        <p:spPr>
          <a:xfrm>
            <a:off x="8821749" y="3133317"/>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od</a:t>
            </a:r>
            <a:r>
              <a:rPr lang="en-GB" sz="5400" dirty="0" err="1">
                <a:solidFill>
                  <a:srgbClr val="FFCC00"/>
                </a:solidFill>
                <a:latin typeface="Century Gothic" panose="020B0502020202020204" pitchFamily="34" charset="0"/>
              </a:rPr>
              <a:t>er</a:t>
            </a:r>
            <a:endParaRPr lang="en-GB" sz="5400" i="1" dirty="0">
              <a:solidFill>
                <a:srgbClr val="002060"/>
              </a:solidFill>
              <a:latin typeface="Century Gothic" panose="020B0502020202020204" pitchFamily="34" charset="0"/>
            </a:endParaRPr>
          </a:p>
        </p:txBody>
      </p:sp>
      <p:sp>
        <p:nvSpPr>
          <p:cNvPr id="17" name="Rectangle 16">
            <a:extLst>
              <a:ext uri="{FF2B5EF4-FFF2-40B4-BE49-F238E27FC236}">
                <a16:creationId xmlns:a16="http://schemas.microsoft.com/office/drawing/2014/main" id="{D72AEEBE-08A9-D842-BB71-53C1BFEA5B12}"/>
              </a:ext>
            </a:extLst>
          </p:cNvPr>
          <p:cNvSpPr/>
          <p:nvPr/>
        </p:nvSpPr>
        <p:spPr>
          <a:xfrm>
            <a:off x="253188" y="3133317"/>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a:t>
            </a:r>
            <a:endParaRPr lang="en-GB" sz="5400" dirty="0">
              <a:solidFill>
                <a:srgbClr val="002060"/>
              </a:solidFill>
              <a:latin typeface="Century Gothic" panose="020B0502020202020204" pitchFamily="34" charset="0"/>
            </a:endParaRPr>
          </a:p>
        </p:txBody>
      </p:sp>
      <p:sp>
        <p:nvSpPr>
          <p:cNvPr id="18" name="Rectangle 17">
            <a:extLst>
              <a:ext uri="{FF2B5EF4-FFF2-40B4-BE49-F238E27FC236}">
                <a16:creationId xmlns:a16="http://schemas.microsoft.com/office/drawing/2014/main" id="{B86F7530-FBD6-414F-B24F-DDB1966C0453}"/>
              </a:ext>
            </a:extLst>
          </p:cNvPr>
          <p:cNvSpPr/>
          <p:nvPr/>
        </p:nvSpPr>
        <p:spPr>
          <a:xfrm>
            <a:off x="9062868" y="523317"/>
            <a:ext cx="178927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ab</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8BF6A4B4-8FB7-F646-AB0F-25C118956B35}"/>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3789" y="2156339"/>
            <a:ext cx="1344421" cy="1344421"/>
          </a:xfrm>
          <a:prstGeom prst="rect">
            <a:avLst/>
          </a:prstGeom>
        </p:spPr>
      </p:pic>
      <p:pic>
        <p:nvPicPr>
          <p:cNvPr id="21" name="Picture 20">
            <a:extLst>
              <a:ext uri="{FF2B5EF4-FFF2-40B4-BE49-F238E27FC236}">
                <a16:creationId xmlns:a16="http://schemas.microsoft.com/office/drawing/2014/main" id="{4A391DF8-BAAE-8E47-84EA-28F1B2AEA739}"/>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0167" y="1342405"/>
            <a:ext cx="1651973" cy="1651973"/>
          </a:xfrm>
          <a:prstGeom prst="rect">
            <a:avLst/>
          </a:prstGeom>
        </p:spPr>
      </p:pic>
      <p:pic>
        <p:nvPicPr>
          <p:cNvPr id="22" name="Picture 21">
            <a:extLst>
              <a:ext uri="{FF2B5EF4-FFF2-40B4-BE49-F238E27FC236}">
                <a16:creationId xmlns:a16="http://schemas.microsoft.com/office/drawing/2014/main" id="{9A068DB4-0E87-554B-84A7-0DB6947C2C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42768" y="5635518"/>
            <a:ext cx="355602" cy="507635"/>
          </a:xfrm>
          <a:prstGeom prst="rect">
            <a:avLst/>
          </a:prstGeom>
        </p:spPr>
      </p:pic>
      <p:pic>
        <p:nvPicPr>
          <p:cNvPr id="23" name="Picture 22">
            <a:extLst>
              <a:ext uri="{FF2B5EF4-FFF2-40B4-BE49-F238E27FC236}">
                <a16:creationId xmlns:a16="http://schemas.microsoft.com/office/drawing/2014/main" id="{D78E04C2-68F0-2F40-89E6-DC1EE8F373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98373" y="5628260"/>
            <a:ext cx="360423" cy="514890"/>
          </a:xfrm>
          <a:prstGeom prst="rect">
            <a:avLst/>
          </a:prstGeom>
        </p:spPr>
      </p:pic>
      <p:pic>
        <p:nvPicPr>
          <p:cNvPr id="24" name="Picture 23">
            <a:extLst>
              <a:ext uri="{FF2B5EF4-FFF2-40B4-BE49-F238E27FC236}">
                <a16:creationId xmlns:a16="http://schemas.microsoft.com/office/drawing/2014/main" id="{0DACF85F-1C5F-D649-B491-93A3824FF2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58796" y="5628260"/>
            <a:ext cx="360423" cy="514890"/>
          </a:xfrm>
          <a:prstGeom prst="rect">
            <a:avLst/>
          </a:prstGeom>
        </p:spPr>
      </p:pic>
      <p:pic>
        <p:nvPicPr>
          <p:cNvPr id="25" name="Picture 24">
            <a:extLst>
              <a:ext uri="{FF2B5EF4-FFF2-40B4-BE49-F238E27FC236}">
                <a16:creationId xmlns:a16="http://schemas.microsoft.com/office/drawing/2014/main" id="{53A4BA0F-E2DD-8147-AE26-E5EC8D24DC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2394" y="1380330"/>
            <a:ext cx="1191335" cy="1213622"/>
          </a:xfrm>
          <a:prstGeom prst="rect">
            <a:avLst/>
          </a:prstGeom>
        </p:spPr>
      </p:pic>
      <p:pic>
        <p:nvPicPr>
          <p:cNvPr id="26" name="Picture 25">
            <a:extLst>
              <a:ext uri="{FF2B5EF4-FFF2-40B4-BE49-F238E27FC236}">
                <a16:creationId xmlns:a16="http://schemas.microsoft.com/office/drawing/2014/main" id="{4B7B5666-B8EC-544F-9029-2497C6E52F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8165" y="1367574"/>
            <a:ext cx="1222265" cy="1226381"/>
          </a:xfrm>
          <a:prstGeom prst="rect">
            <a:avLst/>
          </a:prstGeom>
        </p:spPr>
      </p:pic>
      <p:cxnSp>
        <p:nvCxnSpPr>
          <p:cNvPr id="27" name="Straight Arrow Connector 26">
            <a:extLst>
              <a:ext uri="{FF2B5EF4-FFF2-40B4-BE49-F238E27FC236}">
                <a16:creationId xmlns:a16="http://schemas.microsoft.com/office/drawing/2014/main" id="{FEF8A63B-5DD3-0E44-8D76-FEB7478288BD}"/>
              </a:ext>
            </a:extLst>
          </p:cNvPr>
          <p:cNvCxnSpPr/>
          <p:nvPr/>
        </p:nvCxnSpPr>
        <p:spPr>
          <a:xfrm>
            <a:off x="10244203" y="4133577"/>
            <a:ext cx="636520" cy="7731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2D7572-B425-EB4D-AC51-060FF3B49961}"/>
              </a:ext>
            </a:extLst>
          </p:cNvPr>
          <p:cNvCxnSpPr/>
          <p:nvPr/>
        </p:nvCxnSpPr>
        <p:spPr>
          <a:xfrm flipH="1">
            <a:off x="9372317" y="4151666"/>
            <a:ext cx="538224" cy="8530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311F4E9-365B-1444-BA3F-314AC1EDD5B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21749" y="5021572"/>
            <a:ext cx="1101136" cy="691881"/>
          </a:xfrm>
          <a:prstGeom prst="rect">
            <a:avLst/>
          </a:prstGeom>
        </p:spPr>
      </p:pic>
      <p:pic>
        <p:nvPicPr>
          <p:cNvPr id="30" name="Picture 29">
            <a:extLst>
              <a:ext uri="{FF2B5EF4-FFF2-40B4-BE49-F238E27FC236}">
                <a16:creationId xmlns:a16="http://schemas.microsoft.com/office/drawing/2014/main" id="{B4175B9C-4836-1145-830C-0060A5152B7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82064" y="4906700"/>
            <a:ext cx="1096792" cy="636139"/>
          </a:xfrm>
          <a:prstGeom prst="rect">
            <a:avLst/>
          </a:prstGeom>
        </p:spPr>
      </p:pic>
      <p:sp>
        <p:nvSpPr>
          <p:cNvPr id="31" name="TextBox 30">
            <a:extLst>
              <a:ext uri="{FF2B5EF4-FFF2-40B4-BE49-F238E27FC236}">
                <a16:creationId xmlns:a16="http://schemas.microsoft.com/office/drawing/2014/main" id="{65A36E20-EF29-0B44-AE7C-4A198B762A0D}"/>
              </a:ext>
            </a:extLst>
          </p:cNvPr>
          <p:cNvSpPr txBox="1"/>
          <p:nvPr/>
        </p:nvSpPr>
        <p:spPr>
          <a:xfrm>
            <a:off x="9858015" y="4098239"/>
            <a:ext cx="539877" cy="923330"/>
          </a:xfrm>
          <a:prstGeom prst="rect">
            <a:avLst/>
          </a:prstGeom>
          <a:noFill/>
        </p:spPr>
        <p:txBody>
          <a:bodyPr wrap="square" rtlCol="0">
            <a:spAutoFit/>
          </a:bodyPr>
          <a:lstStyle/>
          <a:p>
            <a:r>
              <a:rPr lang="en-GB" sz="5400" b="1" dirty="0">
                <a:solidFill>
                  <a:srgbClr val="002060"/>
                </a:solidFill>
                <a:latin typeface="Century Gothic" panose="020B0502020202020204" pitchFamily="34" charset="0"/>
              </a:rPr>
              <a:t>?</a:t>
            </a:r>
          </a:p>
        </p:txBody>
      </p:sp>
      <p:pic>
        <p:nvPicPr>
          <p:cNvPr id="32" name="Picture 31">
            <a:extLst>
              <a:ext uri="{FF2B5EF4-FFF2-40B4-BE49-F238E27FC236}">
                <a16:creationId xmlns:a16="http://schemas.microsoft.com/office/drawing/2014/main" id="{EC653964-63B1-2445-9E6A-3AA625EC61B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03459" y="4056647"/>
            <a:ext cx="942693" cy="1023840"/>
          </a:xfrm>
          <a:prstGeom prst="rect">
            <a:avLst/>
          </a:prstGeom>
        </p:spPr>
      </p:pic>
      <p:pic>
        <p:nvPicPr>
          <p:cNvPr id="33" name="Picture 32">
            <a:extLst>
              <a:ext uri="{FF2B5EF4-FFF2-40B4-BE49-F238E27FC236}">
                <a16:creationId xmlns:a16="http://schemas.microsoft.com/office/drawing/2014/main" id="{C3029260-293B-8148-9BDB-BAA949D43C9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26907" y="4056647"/>
            <a:ext cx="942693" cy="1023840"/>
          </a:xfrm>
          <a:prstGeom prst="rect">
            <a:avLst/>
          </a:prstGeom>
        </p:spPr>
      </p:pic>
      <p:pic>
        <p:nvPicPr>
          <p:cNvPr id="34" name="Picture 33">
            <a:extLst>
              <a:ext uri="{FF2B5EF4-FFF2-40B4-BE49-F238E27FC236}">
                <a16:creationId xmlns:a16="http://schemas.microsoft.com/office/drawing/2014/main" id="{53F04BDC-6E02-1247-BB0F-5A237CE3455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36846" y="4825008"/>
            <a:ext cx="942693" cy="1023840"/>
          </a:xfrm>
          <a:prstGeom prst="rect">
            <a:avLst/>
          </a:prstGeom>
        </p:spPr>
      </p:pic>
      <p:pic>
        <p:nvPicPr>
          <p:cNvPr id="35" name="Picture 34">
            <a:extLst>
              <a:ext uri="{FF2B5EF4-FFF2-40B4-BE49-F238E27FC236}">
                <a16:creationId xmlns:a16="http://schemas.microsoft.com/office/drawing/2014/main" id="{E440D7A2-122B-A942-BDA7-3D4875B97F1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15831" y="4825008"/>
            <a:ext cx="942693" cy="1023840"/>
          </a:xfrm>
          <a:prstGeom prst="rect">
            <a:avLst/>
          </a:prstGeom>
        </p:spPr>
      </p:pic>
      <p:pic>
        <p:nvPicPr>
          <p:cNvPr id="36" name="Picture 35">
            <a:extLst>
              <a:ext uri="{FF2B5EF4-FFF2-40B4-BE49-F238E27FC236}">
                <a16:creationId xmlns:a16="http://schemas.microsoft.com/office/drawing/2014/main" id="{470CD02A-61FB-AE4A-843D-B12FDA37726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5846" y="4876884"/>
            <a:ext cx="859983" cy="920089"/>
          </a:xfrm>
          <a:prstGeom prst="rect">
            <a:avLst/>
          </a:prstGeom>
        </p:spPr>
      </p:pic>
      <p:cxnSp>
        <p:nvCxnSpPr>
          <p:cNvPr id="37" name="Straight Arrow Connector 36">
            <a:extLst>
              <a:ext uri="{FF2B5EF4-FFF2-40B4-BE49-F238E27FC236}">
                <a16:creationId xmlns:a16="http://schemas.microsoft.com/office/drawing/2014/main" id="{CFA35A33-9E8C-A949-85C8-F2741A270708}"/>
              </a:ext>
            </a:extLst>
          </p:cNvPr>
          <p:cNvCxnSpPr/>
          <p:nvPr/>
        </p:nvCxnSpPr>
        <p:spPr>
          <a:xfrm flipH="1">
            <a:off x="970544" y="4133577"/>
            <a:ext cx="538224" cy="8530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98A18D-2547-2342-9684-8ABDB50A6755}"/>
              </a:ext>
            </a:extLst>
          </p:cNvPr>
          <p:cNvSpPr txBox="1"/>
          <p:nvPr/>
        </p:nvSpPr>
        <p:spPr>
          <a:xfrm>
            <a:off x="4647901" y="-122554"/>
            <a:ext cx="29140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19B2B811-0415-E843-BDB1-63AF416F18CD}"/>
              </a:ext>
            </a:extLst>
          </p:cNvPr>
          <p:cNvSpPr>
            <a:spLocks noGrp="1"/>
          </p:cNvSpPr>
          <p:nvPr>
            <p:ph type="title"/>
          </p:nvPr>
        </p:nvSpPr>
        <p:spPr>
          <a:xfrm>
            <a:off x="10606091" y="242729"/>
            <a:ext cx="1345529" cy="477992"/>
          </a:xfrm>
          <a:prstGeom prst="roundRect">
            <a:avLst/>
          </a:prstGeom>
          <a:solidFill>
            <a:srgbClr val="DAA520"/>
          </a:solidFill>
          <a:ln>
            <a:solidFill>
              <a:srgbClr val="115076"/>
            </a:solidFill>
          </a:ln>
          <a:effectLst>
            <a:softEdge rad="0"/>
          </a:effectLst>
        </p:spPr>
        <p:style>
          <a:lnRef idx="2">
            <a:schemeClr val="accent4"/>
          </a:lnRef>
          <a:fillRef idx="1">
            <a:schemeClr val="lt1"/>
          </a:fillRef>
          <a:effectRef idx="0">
            <a:schemeClr val="accent4"/>
          </a:effectRef>
          <a:fontRef idx="minor">
            <a:schemeClr val="dk1"/>
          </a:fontRef>
        </p:style>
        <p:txBody>
          <a:bodyPr>
            <a:normAutofit/>
          </a:bodyPr>
          <a:lstStyle/>
          <a:p>
            <a:pPr algn="ctr"/>
            <a:r>
              <a:rPr lang="en-GB" sz="1800" b="1" dirty="0">
                <a:solidFill>
                  <a:prstClr val="white"/>
                </a:solidFill>
              </a:rPr>
              <a:t>phonics</a:t>
            </a:r>
            <a:endParaRPr lang="en-US" sz="1800" dirty="0"/>
          </a:p>
        </p:txBody>
      </p:sp>
    </p:spTree>
    <p:extLst>
      <p:ext uri="{BB962C8B-B14F-4D97-AF65-F5344CB8AC3E}">
        <p14:creationId xmlns:p14="http://schemas.microsoft.com/office/powerpoint/2010/main" val="39854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3" name="-er_unstress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wieder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Elter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5" name="Eltern.wav"/>
                                        </p:tgtEl>
                                      </p:cMediaNode>
                                    </p:audio>
                                  </p:sub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subTnLst>
                                    <p:audio>
                                      <p:cMediaNode>
                                        <p:cTn display="0" masterRel="sameClick">
                                          <p:stCondLst>
                                            <p:cond evt="begin" delay="0">
                                              <p:tn val="31"/>
                                            </p:cond>
                                          </p:stCondLst>
                                          <p:endCondLst>
                                            <p:cond evt="onStopAudio" delay="0">
                                              <p:tgtEl>
                                                <p:sldTgt/>
                                              </p:tgtEl>
                                            </p:cond>
                                          </p:endCondLst>
                                        </p:cTn>
                                        <p:tgtEl>
                                          <p:sndTgt r:embed="rId6" name="ab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subTnLst>
                                    <p:audio>
                                      <p:cMediaNode>
                                        <p:cTn display="0" masterRel="sameClick">
                                          <p:stCondLst>
                                            <p:cond evt="begin" delay="0">
                                              <p:tn val="36"/>
                                            </p:cond>
                                          </p:stCondLst>
                                          <p:endCondLst>
                                            <p:cond evt="onStopAudio" delay="0">
                                              <p:tgtEl>
                                                <p:sldTgt/>
                                              </p:tgtEl>
                                            </p:cond>
                                          </p:endCondLst>
                                        </p:cTn>
                                        <p:tgtEl>
                                          <p:sndTgt r:embed="rId6" name="abe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7" name="ander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subTnLst>
                                    <p:audio>
                                      <p:cMediaNode>
                                        <p:cTn display="0" masterRel="sameClick">
                                          <p:stCondLst>
                                            <p:cond evt="begin" delay="0">
                                              <p:tn val="46"/>
                                            </p:cond>
                                          </p:stCondLst>
                                          <p:endCondLst>
                                            <p:cond evt="onStopAudio" delay="0">
                                              <p:tgtEl>
                                                <p:sldTgt/>
                                              </p:tgtEl>
                                            </p:cond>
                                          </p:endCondLst>
                                        </p:cTn>
                                        <p:tgtEl>
                                          <p:sndTgt r:embed="rId7" name="anders.wav"/>
                                        </p:tgtEl>
                                      </p:cMediaNode>
                                    </p:audio>
                                  </p:sub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subTnLst>
                                    <p:audio>
                                      <p:cMediaNode>
                                        <p:cTn display="0" masterRel="sameClick">
                                          <p:stCondLst>
                                            <p:cond evt="begin" delay="0">
                                              <p:tn val="66"/>
                                            </p:cond>
                                          </p:stCondLst>
                                          <p:endCondLst>
                                            <p:cond evt="onStopAudio" delay="0">
                                              <p:tgtEl>
                                                <p:sldTgt/>
                                              </p:tgtEl>
                                            </p:cond>
                                          </p:endCondLst>
                                        </p:cTn>
                                        <p:tgtEl>
                                          <p:sndTgt r:embed="rId8" name="hundert.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subTnLst>
                                    <p:audio>
                                      <p:cMediaNode>
                                        <p:cTn display="0" masterRel="sameClick">
                                          <p:stCondLst>
                                            <p:cond evt="begin" delay="0">
                                              <p:tn val="71"/>
                                            </p:cond>
                                          </p:stCondLst>
                                          <p:endCondLst>
                                            <p:cond evt="onStopAudio" delay="0">
                                              <p:tgtEl>
                                                <p:sldTgt/>
                                              </p:tgtEl>
                                            </p:cond>
                                          </p:endCondLst>
                                        </p:cTn>
                                        <p:tgtEl>
                                          <p:sndTgt r:embed="rId8" name="hundert.wav"/>
                                        </p:tgtEl>
                                      </p:cMediaNode>
                                    </p:audio>
                                  </p:sub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subTnLst>
                                    <p:audio>
                                      <p:cMediaNode>
                                        <p:cTn display="0" masterRel="sameClick">
                                          <p:stCondLst>
                                            <p:cond evt="begin" delay="0">
                                              <p:tn val="82"/>
                                            </p:cond>
                                          </p:stCondLst>
                                          <p:endCondLst>
                                            <p:cond evt="onStopAudio" delay="0">
                                              <p:tgtEl>
                                                <p:sldTgt/>
                                              </p:tgtEl>
                                            </p:cond>
                                          </p:endCondLst>
                                        </p:cTn>
                                        <p:tgtEl>
                                          <p:sndTgt r:embed="rId9" name="oder.wav"/>
                                        </p:tgtEl>
                                      </p:cMediaNode>
                                    </p:audio>
                                  </p:sub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subTnLst>
                                    <p:audio>
                                      <p:cMediaNode>
                                        <p:cTn display="0" masterRel="sameClick">
                                          <p:stCondLst>
                                            <p:cond evt="begin" delay="0">
                                              <p:tn val="87"/>
                                            </p:cond>
                                          </p:stCondLst>
                                          <p:endCondLst>
                                            <p:cond evt="onStopAudio" delay="0">
                                              <p:tgtEl>
                                                <p:sldTgt/>
                                              </p:tgtEl>
                                            </p:cond>
                                          </p:endCondLst>
                                        </p:cTn>
                                        <p:tgtEl>
                                          <p:sndTgt r:embed="rId9" name="oder.wav"/>
                                        </p:tgtEl>
                                      </p:cMediaNode>
                                    </p:audio>
                                  </p:sub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10"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par>
                                <p:cTn id="96" presetID="10" presetClass="entr" presetSubtype="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31"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265CC81-64D1-334B-9426-EC242D14660D}"/>
              </a:ext>
            </a:extLst>
          </p:cNvPr>
          <p:cNvSpPr/>
          <p:nvPr/>
        </p:nvSpPr>
        <p:spPr>
          <a:xfrm>
            <a:off x="4203502" y="210493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wied</a:t>
            </a: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14" name="Rectangle 13">
            <a:extLst>
              <a:ext uri="{FF2B5EF4-FFF2-40B4-BE49-F238E27FC236}">
                <a16:creationId xmlns:a16="http://schemas.microsoft.com/office/drawing/2014/main" id="{3B7CC696-B6B5-B44B-8064-5E2F9A141BA2}"/>
              </a:ext>
            </a:extLst>
          </p:cNvPr>
          <p:cNvSpPr/>
          <p:nvPr/>
        </p:nvSpPr>
        <p:spPr>
          <a:xfrm>
            <a:off x="1073611" y="322180"/>
            <a:ext cx="200888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Elt</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15" name="Rectangle 14">
            <a:extLst>
              <a:ext uri="{FF2B5EF4-FFF2-40B4-BE49-F238E27FC236}">
                <a16:creationId xmlns:a16="http://schemas.microsoft.com/office/drawing/2014/main" id="{1670A383-0176-EB42-814A-662C006281B9}"/>
              </a:ext>
            </a:extLst>
          </p:cNvPr>
          <p:cNvSpPr/>
          <p:nvPr/>
        </p:nvSpPr>
        <p:spPr>
          <a:xfrm>
            <a:off x="4613780" y="4701301"/>
            <a:ext cx="2964439"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hund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16" name="Rectangle 15">
            <a:extLst>
              <a:ext uri="{FF2B5EF4-FFF2-40B4-BE49-F238E27FC236}">
                <a16:creationId xmlns:a16="http://schemas.microsoft.com/office/drawing/2014/main" id="{412DE9BB-2BB0-8E4A-8D67-339E84B7157A}"/>
              </a:ext>
            </a:extLst>
          </p:cNvPr>
          <p:cNvSpPr/>
          <p:nvPr/>
        </p:nvSpPr>
        <p:spPr>
          <a:xfrm>
            <a:off x="8821749" y="3133317"/>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od</a:t>
            </a:r>
            <a:r>
              <a:rPr lang="en-GB" sz="5400" dirty="0" err="1">
                <a:solidFill>
                  <a:srgbClr val="FFCC00"/>
                </a:solidFill>
                <a:latin typeface="Century Gothic" panose="020B0502020202020204" pitchFamily="34" charset="0"/>
              </a:rPr>
              <a:t>er</a:t>
            </a:r>
            <a:endParaRPr lang="en-GB" sz="5400" i="1" dirty="0">
              <a:solidFill>
                <a:srgbClr val="002060"/>
              </a:solidFill>
              <a:latin typeface="Century Gothic" panose="020B0502020202020204" pitchFamily="34" charset="0"/>
            </a:endParaRPr>
          </a:p>
        </p:txBody>
      </p:sp>
      <p:sp>
        <p:nvSpPr>
          <p:cNvPr id="17" name="Rectangle 16">
            <a:extLst>
              <a:ext uri="{FF2B5EF4-FFF2-40B4-BE49-F238E27FC236}">
                <a16:creationId xmlns:a16="http://schemas.microsoft.com/office/drawing/2014/main" id="{D72AEEBE-08A9-D842-BB71-53C1BFEA5B12}"/>
              </a:ext>
            </a:extLst>
          </p:cNvPr>
          <p:cNvSpPr/>
          <p:nvPr/>
        </p:nvSpPr>
        <p:spPr>
          <a:xfrm>
            <a:off x="253188" y="3133317"/>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a:t>
            </a:r>
            <a:endParaRPr lang="en-GB" sz="5400" dirty="0">
              <a:solidFill>
                <a:srgbClr val="002060"/>
              </a:solidFill>
              <a:latin typeface="Century Gothic" panose="020B0502020202020204" pitchFamily="34" charset="0"/>
            </a:endParaRPr>
          </a:p>
        </p:txBody>
      </p:sp>
      <p:sp>
        <p:nvSpPr>
          <p:cNvPr id="18" name="Rectangle 17">
            <a:extLst>
              <a:ext uri="{FF2B5EF4-FFF2-40B4-BE49-F238E27FC236}">
                <a16:creationId xmlns:a16="http://schemas.microsoft.com/office/drawing/2014/main" id="{B86F7530-FBD6-414F-B24F-DDB1966C0453}"/>
              </a:ext>
            </a:extLst>
          </p:cNvPr>
          <p:cNvSpPr/>
          <p:nvPr/>
        </p:nvSpPr>
        <p:spPr>
          <a:xfrm>
            <a:off x="8821749" y="745678"/>
            <a:ext cx="178927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ab</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8BF6A4B4-8FB7-F646-AB0F-25C118956B35}"/>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3789" y="2156339"/>
            <a:ext cx="1344421" cy="1344421"/>
          </a:xfrm>
          <a:prstGeom prst="rect">
            <a:avLst/>
          </a:prstGeom>
        </p:spPr>
      </p:pic>
      <p:sp>
        <p:nvSpPr>
          <p:cNvPr id="38" name="TextBox 37">
            <a:extLst>
              <a:ext uri="{FF2B5EF4-FFF2-40B4-BE49-F238E27FC236}">
                <a16:creationId xmlns:a16="http://schemas.microsoft.com/office/drawing/2014/main" id="{1798A18D-2547-2342-9684-8ABDB50A6755}"/>
              </a:ext>
            </a:extLst>
          </p:cNvPr>
          <p:cNvSpPr txBox="1"/>
          <p:nvPr/>
        </p:nvSpPr>
        <p:spPr>
          <a:xfrm>
            <a:off x="4647901" y="-122554"/>
            <a:ext cx="29140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210BA639-ED92-5E45-88EE-2E3A2BE6725E}"/>
              </a:ext>
            </a:extLst>
          </p:cNvPr>
          <p:cNvSpPr>
            <a:spLocks noGrp="1"/>
          </p:cNvSpPr>
          <p:nvPr>
            <p:ph type="title"/>
          </p:nvPr>
        </p:nvSpPr>
        <p:spPr>
          <a:xfrm>
            <a:off x="10496591" y="322180"/>
            <a:ext cx="1243596" cy="387379"/>
          </a:xfrm>
          <a:prstGeom prst="roundRect">
            <a:avLst/>
          </a:prstGeom>
          <a:solidFill>
            <a:srgbClr val="DAA520"/>
          </a:solidFill>
          <a:ln>
            <a:solidFill>
              <a:srgbClr val="115076"/>
            </a:solidFill>
          </a:ln>
        </p:spPr>
        <p:txBody>
          <a:bodyPr>
            <a:normAutofit/>
          </a:bodyPr>
          <a:lstStyle/>
          <a:p>
            <a:pPr algn="ctr"/>
            <a:r>
              <a:rPr lang="en-US" sz="1800" dirty="0">
                <a:solidFill>
                  <a:schemeClr val="bg1"/>
                </a:solidFill>
              </a:rPr>
              <a:t>phonics</a:t>
            </a:r>
          </a:p>
        </p:txBody>
      </p:sp>
    </p:spTree>
    <p:extLst>
      <p:ext uri="{BB962C8B-B14F-4D97-AF65-F5344CB8AC3E}">
        <p14:creationId xmlns:p14="http://schemas.microsoft.com/office/powerpoint/2010/main" val="15259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3" name="-er_unstress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wieder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Elter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6" name="ab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7" name="anders.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8" name="hunder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9" name="o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265CC81-64D1-334B-9426-EC242D14660D}"/>
              </a:ext>
            </a:extLst>
          </p:cNvPr>
          <p:cNvSpPr/>
          <p:nvPr/>
        </p:nvSpPr>
        <p:spPr>
          <a:xfrm>
            <a:off x="4203502" y="2104937"/>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wied</a:t>
            </a:r>
            <a:r>
              <a:rPr lang="en-GB" sz="6600" dirty="0" err="1">
                <a:solidFill>
                  <a:srgbClr val="FFCC00"/>
                </a:solidFill>
                <a:latin typeface="Century Gothic" panose="020B0502020202020204" pitchFamily="34" charset="0"/>
              </a:rPr>
              <a:t>er</a:t>
            </a:r>
            <a:endParaRPr lang="en-GB" sz="6600" dirty="0">
              <a:solidFill>
                <a:srgbClr val="002060"/>
              </a:solidFill>
              <a:latin typeface="Century Gothic" panose="020B0502020202020204" pitchFamily="34" charset="0"/>
            </a:endParaRPr>
          </a:p>
        </p:txBody>
      </p:sp>
      <p:sp>
        <p:nvSpPr>
          <p:cNvPr id="14" name="Rectangle 13">
            <a:extLst>
              <a:ext uri="{FF2B5EF4-FFF2-40B4-BE49-F238E27FC236}">
                <a16:creationId xmlns:a16="http://schemas.microsoft.com/office/drawing/2014/main" id="{3B7CC696-B6B5-B44B-8064-5E2F9A141BA2}"/>
              </a:ext>
            </a:extLst>
          </p:cNvPr>
          <p:cNvSpPr/>
          <p:nvPr/>
        </p:nvSpPr>
        <p:spPr>
          <a:xfrm>
            <a:off x="1073611" y="322180"/>
            <a:ext cx="200888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Elt</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15" name="Rectangle 14">
            <a:extLst>
              <a:ext uri="{FF2B5EF4-FFF2-40B4-BE49-F238E27FC236}">
                <a16:creationId xmlns:a16="http://schemas.microsoft.com/office/drawing/2014/main" id="{1670A383-0176-EB42-814A-662C006281B9}"/>
              </a:ext>
            </a:extLst>
          </p:cNvPr>
          <p:cNvSpPr/>
          <p:nvPr/>
        </p:nvSpPr>
        <p:spPr>
          <a:xfrm>
            <a:off x="4613780" y="4701301"/>
            <a:ext cx="2964439"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hund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16" name="Rectangle 15">
            <a:extLst>
              <a:ext uri="{FF2B5EF4-FFF2-40B4-BE49-F238E27FC236}">
                <a16:creationId xmlns:a16="http://schemas.microsoft.com/office/drawing/2014/main" id="{412DE9BB-2BB0-8E4A-8D67-339E84B7157A}"/>
              </a:ext>
            </a:extLst>
          </p:cNvPr>
          <p:cNvSpPr/>
          <p:nvPr/>
        </p:nvSpPr>
        <p:spPr>
          <a:xfrm>
            <a:off x="8821749" y="3133317"/>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od</a:t>
            </a:r>
            <a:r>
              <a:rPr lang="en-GB" sz="5400" dirty="0" err="1">
                <a:solidFill>
                  <a:srgbClr val="FFCC00"/>
                </a:solidFill>
                <a:latin typeface="Century Gothic" panose="020B0502020202020204" pitchFamily="34" charset="0"/>
              </a:rPr>
              <a:t>er</a:t>
            </a:r>
            <a:endParaRPr lang="en-GB" sz="5400" i="1" dirty="0">
              <a:solidFill>
                <a:srgbClr val="002060"/>
              </a:solidFill>
              <a:latin typeface="Century Gothic" panose="020B0502020202020204" pitchFamily="34" charset="0"/>
            </a:endParaRPr>
          </a:p>
        </p:txBody>
      </p:sp>
      <p:sp>
        <p:nvSpPr>
          <p:cNvPr id="17" name="Rectangle 16">
            <a:extLst>
              <a:ext uri="{FF2B5EF4-FFF2-40B4-BE49-F238E27FC236}">
                <a16:creationId xmlns:a16="http://schemas.microsoft.com/office/drawing/2014/main" id="{D72AEEBE-08A9-D842-BB71-53C1BFEA5B12}"/>
              </a:ext>
            </a:extLst>
          </p:cNvPr>
          <p:cNvSpPr/>
          <p:nvPr/>
        </p:nvSpPr>
        <p:spPr>
          <a:xfrm>
            <a:off x="253188" y="3133317"/>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and</a:t>
            </a:r>
            <a:r>
              <a:rPr lang="en-GB" sz="5400" dirty="0" err="1">
                <a:solidFill>
                  <a:srgbClr val="FFCC00"/>
                </a:solidFill>
                <a:latin typeface="Century Gothic" panose="020B0502020202020204" pitchFamily="34" charset="0"/>
              </a:rPr>
              <a:t>er</a:t>
            </a:r>
            <a:r>
              <a:rPr lang="en-GB" sz="5400" dirty="0" err="1">
                <a:solidFill>
                  <a:srgbClr val="002060"/>
                </a:solidFill>
                <a:latin typeface="Century Gothic" panose="020B0502020202020204" pitchFamily="34" charset="0"/>
              </a:rPr>
              <a:t>s</a:t>
            </a:r>
            <a:endParaRPr lang="en-GB" sz="5400" dirty="0">
              <a:solidFill>
                <a:srgbClr val="002060"/>
              </a:solidFill>
              <a:latin typeface="Century Gothic" panose="020B0502020202020204" pitchFamily="34" charset="0"/>
            </a:endParaRPr>
          </a:p>
        </p:txBody>
      </p:sp>
      <p:sp>
        <p:nvSpPr>
          <p:cNvPr id="18" name="Rectangle 17">
            <a:extLst>
              <a:ext uri="{FF2B5EF4-FFF2-40B4-BE49-F238E27FC236}">
                <a16:creationId xmlns:a16="http://schemas.microsoft.com/office/drawing/2014/main" id="{B86F7530-FBD6-414F-B24F-DDB1966C0453}"/>
              </a:ext>
            </a:extLst>
          </p:cNvPr>
          <p:cNvSpPr/>
          <p:nvPr/>
        </p:nvSpPr>
        <p:spPr>
          <a:xfrm>
            <a:off x="9123266" y="819772"/>
            <a:ext cx="178927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ab</a:t>
            </a:r>
            <a:r>
              <a:rPr lang="en-GB" sz="5400" dirty="0" err="1">
                <a:solidFill>
                  <a:srgbClr val="FFCC00"/>
                </a:solidFill>
                <a:latin typeface="Century Gothic" panose="020B0502020202020204" pitchFamily="34" charset="0"/>
              </a:rPr>
              <a:t>er</a:t>
            </a:r>
            <a:endParaRPr lang="en-GB" sz="54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8BF6A4B4-8FB7-F646-AB0F-25C118956B3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3789" y="2156339"/>
            <a:ext cx="1344421" cy="1344421"/>
          </a:xfrm>
          <a:prstGeom prst="rect">
            <a:avLst/>
          </a:prstGeom>
        </p:spPr>
      </p:pic>
      <p:sp>
        <p:nvSpPr>
          <p:cNvPr id="38" name="TextBox 37">
            <a:extLst>
              <a:ext uri="{FF2B5EF4-FFF2-40B4-BE49-F238E27FC236}">
                <a16:creationId xmlns:a16="http://schemas.microsoft.com/office/drawing/2014/main" id="{1798A18D-2547-2342-9684-8ABDB50A6755}"/>
              </a:ext>
            </a:extLst>
          </p:cNvPr>
          <p:cNvSpPr txBox="1"/>
          <p:nvPr/>
        </p:nvSpPr>
        <p:spPr>
          <a:xfrm>
            <a:off x="4647901" y="-122554"/>
            <a:ext cx="29140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er</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90AC075E-F97E-114B-91C3-709106F69613}"/>
              </a:ext>
            </a:extLst>
          </p:cNvPr>
          <p:cNvSpPr>
            <a:spLocks noGrp="1"/>
          </p:cNvSpPr>
          <p:nvPr>
            <p:ph type="title"/>
          </p:nvPr>
        </p:nvSpPr>
        <p:spPr>
          <a:xfrm>
            <a:off x="10385696" y="204745"/>
            <a:ext cx="1465385" cy="376699"/>
          </a:xfrm>
          <a:prstGeom prst="roundRect">
            <a:avLst/>
          </a:prstGeom>
          <a:solidFill>
            <a:srgbClr val="DAA520"/>
          </a:solidFill>
          <a:ln>
            <a:solidFill>
              <a:srgbClr val="115076"/>
            </a:solidFill>
          </a:ln>
        </p:spPr>
        <p:txBody>
          <a:bodyPr>
            <a:normAutofit/>
          </a:bodyPr>
          <a:lstStyle/>
          <a:p>
            <a:pPr algn="ctr"/>
            <a:r>
              <a:rPr lang="en-US" sz="1800" dirty="0">
                <a:solidFill>
                  <a:schemeClr val="bg1"/>
                </a:solidFill>
              </a:rPr>
              <a:t>phonics</a:t>
            </a:r>
          </a:p>
        </p:txBody>
      </p:sp>
    </p:spTree>
    <p:extLst>
      <p:ext uri="{BB962C8B-B14F-4D97-AF65-F5344CB8AC3E}">
        <p14:creationId xmlns:p14="http://schemas.microsoft.com/office/powerpoint/2010/main" val="233200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background rectangle">
            <a:extLst>
              <a:ext uri="{FF2B5EF4-FFF2-40B4-BE49-F238E27FC236}">
                <a16:creationId xmlns:a16="http://schemas.microsoft.com/office/drawing/2014/main" id="{2A086ED6-2601-C948-B7A3-2026505B997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246533" cy="869950"/>
          </a:xfrm>
          <a:prstGeom prst="rect">
            <a:avLst/>
          </a:prstGeom>
        </p:spPr>
      </p:pic>
      <p:sp>
        <p:nvSpPr>
          <p:cNvPr id="34" name="Title 3">
            <a:extLst>
              <a:ext uri="{FF2B5EF4-FFF2-40B4-BE49-F238E27FC236}">
                <a16:creationId xmlns:a16="http://schemas.microsoft.com/office/drawing/2014/main" id="{2912057D-9E59-D043-B46D-A5CC792D0677}"/>
              </a:ext>
            </a:extLst>
          </p:cNvPr>
          <p:cNvSpPr txBox="1">
            <a:spLocks/>
          </p:cNvSpPr>
          <p:nvPr/>
        </p:nvSpPr>
        <p:spPr>
          <a:xfrm>
            <a:off x="0" y="294041"/>
            <a:ext cx="7010400"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 </a:t>
            </a:r>
          </a:p>
        </p:txBody>
      </p:sp>
      <p:sp>
        <p:nvSpPr>
          <p:cNvPr id="35" name="Rounded Rectangle 34">
            <a:extLst>
              <a:ext uri="{FF2B5EF4-FFF2-40B4-BE49-F238E27FC236}">
                <a16:creationId xmlns:a16="http://schemas.microsoft.com/office/drawing/2014/main" id="{BAEA1FF7-1CDB-0942-865E-62D8A58E2C09}"/>
              </a:ext>
            </a:extLst>
          </p:cNvPr>
          <p:cNvSpPr/>
          <p:nvPr/>
        </p:nvSpPr>
        <p:spPr>
          <a:xfrm>
            <a:off x="10126132" y="163834"/>
            <a:ext cx="1753129" cy="41189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Action Button: Custom 35">
            <a:hlinkClick r:id="" action="ppaction://noaction" highlightClick="1">
              <a:snd r:embed="rId4" name="1.wav"/>
            </a:hlinkClick>
            <a:extLst>
              <a:ext uri="{FF2B5EF4-FFF2-40B4-BE49-F238E27FC236}">
                <a16:creationId xmlns:a16="http://schemas.microsoft.com/office/drawing/2014/main" id="{3E7FD74E-CBE4-8245-9645-863DD06BD74D}"/>
              </a:ext>
            </a:extLst>
          </p:cNvPr>
          <p:cNvSpPr/>
          <p:nvPr/>
        </p:nvSpPr>
        <p:spPr>
          <a:xfrm>
            <a:off x="406354" y="1315313"/>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37" name="Action Button: Custom 36">
            <a:hlinkClick r:id="" action="ppaction://noaction" highlightClick="1">
              <a:snd r:embed="rId5" name="2.wav"/>
            </a:hlinkClick>
            <a:extLst>
              <a:ext uri="{FF2B5EF4-FFF2-40B4-BE49-F238E27FC236}">
                <a16:creationId xmlns:a16="http://schemas.microsoft.com/office/drawing/2014/main" id="{5E7D7D66-94D6-8B45-ACF3-8C233B5C64A0}"/>
              </a:ext>
            </a:extLst>
          </p:cNvPr>
          <p:cNvSpPr/>
          <p:nvPr/>
        </p:nvSpPr>
        <p:spPr>
          <a:xfrm>
            <a:off x="394395" y="2128938"/>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38" name="Action Button: Custom 37">
            <a:hlinkClick r:id="" action="ppaction://noaction" highlightClick="1">
              <a:snd r:embed="rId6" name="3.wav"/>
            </a:hlinkClick>
            <a:extLst>
              <a:ext uri="{FF2B5EF4-FFF2-40B4-BE49-F238E27FC236}">
                <a16:creationId xmlns:a16="http://schemas.microsoft.com/office/drawing/2014/main" id="{D23AD026-850F-654C-8A3F-390BF35FC444}"/>
              </a:ext>
            </a:extLst>
          </p:cNvPr>
          <p:cNvSpPr/>
          <p:nvPr/>
        </p:nvSpPr>
        <p:spPr>
          <a:xfrm>
            <a:off x="394396" y="2917383"/>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39" name="Action Button: Custom 38">
            <a:hlinkClick r:id="" action="ppaction://noaction" highlightClick="1">
              <a:snd r:embed="rId7" name="4.wav"/>
            </a:hlinkClick>
            <a:extLst>
              <a:ext uri="{FF2B5EF4-FFF2-40B4-BE49-F238E27FC236}">
                <a16:creationId xmlns:a16="http://schemas.microsoft.com/office/drawing/2014/main" id="{4530F914-DADF-2845-8188-60AD9711C2F3}"/>
              </a:ext>
            </a:extLst>
          </p:cNvPr>
          <p:cNvSpPr/>
          <p:nvPr/>
        </p:nvSpPr>
        <p:spPr>
          <a:xfrm>
            <a:off x="394397" y="3806119"/>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40" name="Action Button: Custom 39">
            <a:hlinkClick r:id="" action="ppaction://noaction" highlightClick="1">
              <a:snd r:embed="rId8" name="5.wav"/>
            </a:hlinkClick>
            <a:extLst>
              <a:ext uri="{FF2B5EF4-FFF2-40B4-BE49-F238E27FC236}">
                <a16:creationId xmlns:a16="http://schemas.microsoft.com/office/drawing/2014/main" id="{BB1FB23B-1A1A-5A47-8811-60ABE247EE9E}"/>
              </a:ext>
            </a:extLst>
          </p:cNvPr>
          <p:cNvSpPr/>
          <p:nvPr/>
        </p:nvSpPr>
        <p:spPr>
          <a:xfrm>
            <a:off x="406354" y="4617955"/>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41" name="Action Button: Custom 40">
            <a:hlinkClick r:id="" action="ppaction://noaction" highlightClick="1">
              <a:snd r:embed="rId9" name="6.wav"/>
            </a:hlinkClick>
            <a:extLst>
              <a:ext uri="{FF2B5EF4-FFF2-40B4-BE49-F238E27FC236}">
                <a16:creationId xmlns:a16="http://schemas.microsoft.com/office/drawing/2014/main" id="{7D978AEC-56E7-2748-8A19-B8514CE92CFC}"/>
              </a:ext>
            </a:extLst>
          </p:cNvPr>
          <p:cNvSpPr/>
          <p:nvPr/>
        </p:nvSpPr>
        <p:spPr>
          <a:xfrm>
            <a:off x="394398" y="5467545"/>
            <a:ext cx="583765"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42" name="Title 11">
            <a:extLst>
              <a:ext uri="{FF2B5EF4-FFF2-40B4-BE49-F238E27FC236}">
                <a16:creationId xmlns:a16="http://schemas.microsoft.com/office/drawing/2014/main" id="{36D8CF75-D070-694B-9D36-653E443DCDE6}"/>
              </a:ext>
            </a:extLst>
          </p:cNvPr>
          <p:cNvSpPr txBox="1">
            <a:spLocks/>
          </p:cNvSpPr>
          <p:nvPr/>
        </p:nvSpPr>
        <p:spPr>
          <a:xfrm>
            <a:off x="1167922" y="2128938"/>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err="1"/>
              <a:t>Er</a:t>
            </a:r>
            <a:r>
              <a:rPr lang="en-US" sz="3000" dirty="0"/>
              <a:t> </a:t>
            </a:r>
            <a:r>
              <a:rPr lang="en-US" sz="3000" dirty="0" err="1"/>
              <a:t>lernt</a:t>
            </a:r>
            <a:r>
              <a:rPr lang="en-US" sz="3000" dirty="0"/>
              <a:t> </a:t>
            </a:r>
            <a:r>
              <a:rPr lang="en-US" sz="3000" dirty="0" err="1"/>
              <a:t>nichts</a:t>
            </a:r>
            <a:r>
              <a:rPr lang="en-US" sz="3000" dirty="0"/>
              <a:t>.</a:t>
            </a:r>
          </a:p>
        </p:txBody>
      </p:sp>
      <p:sp>
        <p:nvSpPr>
          <p:cNvPr id="43" name="Title 11">
            <a:extLst>
              <a:ext uri="{FF2B5EF4-FFF2-40B4-BE49-F238E27FC236}">
                <a16:creationId xmlns:a16="http://schemas.microsoft.com/office/drawing/2014/main" id="{5E412F48-2E39-2B48-AD27-558616ACB68C}"/>
              </a:ext>
            </a:extLst>
          </p:cNvPr>
          <p:cNvSpPr txBox="1">
            <a:spLocks/>
          </p:cNvSpPr>
          <p:nvPr/>
        </p:nvSpPr>
        <p:spPr>
          <a:xfrm>
            <a:off x="1167922" y="2898833"/>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Die </a:t>
            </a:r>
            <a:r>
              <a:rPr lang="en-US" sz="3000" dirty="0" err="1"/>
              <a:t>Eltern</a:t>
            </a:r>
            <a:r>
              <a:rPr lang="en-US" sz="3000" dirty="0"/>
              <a:t> </a:t>
            </a:r>
            <a:r>
              <a:rPr lang="en-US" sz="3000" dirty="0" err="1"/>
              <a:t>putzen</a:t>
            </a:r>
            <a:r>
              <a:rPr lang="en-US" sz="3000" dirty="0"/>
              <a:t> das Fenster</a:t>
            </a:r>
          </a:p>
        </p:txBody>
      </p:sp>
      <p:sp>
        <p:nvSpPr>
          <p:cNvPr id="44" name="Title 11">
            <a:extLst>
              <a:ext uri="{FF2B5EF4-FFF2-40B4-BE49-F238E27FC236}">
                <a16:creationId xmlns:a16="http://schemas.microsoft.com/office/drawing/2014/main" id="{DC610FCF-D008-8A4F-BAC6-22469C903601}"/>
              </a:ext>
            </a:extLst>
          </p:cNvPr>
          <p:cNvSpPr txBox="1">
            <a:spLocks/>
          </p:cNvSpPr>
          <p:nvPr/>
        </p:nvSpPr>
        <p:spPr>
          <a:xfrm>
            <a:off x="1167922" y="3806119"/>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Die Mutter </a:t>
            </a:r>
            <a:r>
              <a:rPr lang="en-US" sz="3000" dirty="0" err="1"/>
              <a:t>ist</a:t>
            </a:r>
            <a:r>
              <a:rPr lang="en-US" sz="3000" dirty="0"/>
              <a:t> </a:t>
            </a:r>
            <a:r>
              <a:rPr lang="en-US" sz="3000" dirty="0" err="1"/>
              <a:t>groß</a:t>
            </a:r>
            <a:r>
              <a:rPr lang="en-US" sz="3000" dirty="0"/>
              <a:t>, </a:t>
            </a:r>
            <a:r>
              <a:rPr lang="en-US" sz="3000" dirty="0" err="1"/>
              <a:t>aber</a:t>
            </a:r>
            <a:r>
              <a:rPr lang="en-US" sz="3000" dirty="0"/>
              <a:t> das Kind </a:t>
            </a:r>
            <a:r>
              <a:rPr lang="en-US" sz="3000" dirty="0" err="1"/>
              <a:t>ist</a:t>
            </a:r>
            <a:r>
              <a:rPr lang="en-US" sz="3000" dirty="0"/>
              <a:t> </a:t>
            </a:r>
            <a:r>
              <a:rPr lang="en-US" sz="3000" dirty="0" err="1"/>
              <a:t>klein</a:t>
            </a:r>
            <a:r>
              <a:rPr lang="en-US" sz="3000" dirty="0"/>
              <a:t>.</a:t>
            </a:r>
          </a:p>
        </p:txBody>
      </p:sp>
      <p:sp>
        <p:nvSpPr>
          <p:cNvPr id="45" name="Title 11">
            <a:extLst>
              <a:ext uri="{FF2B5EF4-FFF2-40B4-BE49-F238E27FC236}">
                <a16:creationId xmlns:a16="http://schemas.microsoft.com/office/drawing/2014/main" id="{EFFEC0B7-C7E4-1944-8C31-3345595E71DA}"/>
              </a:ext>
            </a:extLst>
          </p:cNvPr>
          <p:cNvSpPr txBox="1">
            <a:spLocks/>
          </p:cNvSpPr>
          <p:nvPr/>
        </p:nvSpPr>
        <p:spPr>
          <a:xfrm>
            <a:off x="1167922" y="4642447"/>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err="1"/>
              <a:t>Wer</a:t>
            </a:r>
            <a:r>
              <a:rPr lang="en-US" sz="3000" dirty="0"/>
              <a:t> hat </a:t>
            </a:r>
            <a:r>
              <a:rPr lang="en-US" sz="3000" dirty="0" err="1"/>
              <a:t>leider</a:t>
            </a:r>
            <a:r>
              <a:rPr lang="en-US" sz="3000" dirty="0"/>
              <a:t> </a:t>
            </a:r>
            <a:r>
              <a:rPr lang="en-US" sz="3000" dirty="0" err="1"/>
              <a:t>kein</a:t>
            </a:r>
            <a:r>
              <a:rPr lang="en-US" sz="3000" dirty="0"/>
              <a:t> </a:t>
            </a:r>
            <a:r>
              <a:rPr lang="en-US" sz="3000" dirty="0" err="1"/>
              <a:t>Herz</a:t>
            </a:r>
            <a:r>
              <a:rPr lang="en-US" sz="3000" dirty="0"/>
              <a:t>?</a:t>
            </a:r>
          </a:p>
        </p:txBody>
      </p:sp>
      <p:sp>
        <p:nvSpPr>
          <p:cNvPr id="46" name="Title 11">
            <a:extLst>
              <a:ext uri="{FF2B5EF4-FFF2-40B4-BE49-F238E27FC236}">
                <a16:creationId xmlns:a16="http://schemas.microsoft.com/office/drawing/2014/main" id="{778B6A97-552B-0C4D-87F8-47F66F7B7593}"/>
              </a:ext>
            </a:extLst>
          </p:cNvPr>
          <p:cNvSpPr txBox="1">
            <a:spLocks/>
          </p:cNvSpPr>
          <p:nvPr/>
        </p:nvSpPr>
        <p:spPr>
          <a:xfrm>
            <a:off x="1167922" y="5478775"/>
            <a:ext cx="10515600" cy="530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Der </a:t>
            </a:r>
            <a:r>
              <a:rPr lang="en-US" sz="3000" dirty="0" err="1"/>
              <a:t>Fußballspieler</a:t>
            </a:r>
            <a:r>
              <a:rPr lang="en-US" sz="3000" dirty="0"/>
              <a:t> </a:t>
            </a:r>
            <a:r>
              <a:rPr lang="en-US" sz="3000" dirty="0" err="1"/>
              <a:t>gewinnt</a:t>
            </a:r>
            <a:r>
              <a:rPr lang="en-US" sz="3000" dirty="0"/>
              <a:t> </a:t>
            </a:r>
            <a:r>
              <a:rPr lang="en-US" sz="3000" dirty="0" err="1"/>
              <a:t>wieder</a:t>
            </a:r>
            <a:r>
              <a:rPr lang="en-US" sz="3000" dirty="0"/>
              <a:t> </a:t>
            </a:r>
            <a:r>
              <a:rPr lang="en-US" sz="3000" dirty="0" err="1"/>
              <a:t>hundert</a:t>
            </a:r>
            <a:r>
              <a:rPr lang="en-US" sz="3000" dirty="0"/>
              <a:t> </a:t>
            </a:r>
            <a:r>
              <a:rPr lang="en-US" sz="3000" dirty="0" err="1"/>
              <a:t>Trophäen</a:t>
            </a:r>
            <a:r>
              <a:rPr lang="en-US" sz="3000" dirty="0"/>
              <a:t>.</a:t>
            </a:r>
          </a:p>
        </p:txBody>
      </p:sp>
      <p:sp>
        <p:nvSpPr>
          <p:cNvPr id="47" name="Title 11">
            <a:extLst>
              <a:ext uri="{FF2B5EF4-FFF2-40B4-BE49-F238E27FC236}">
                <a16:creationId xmlns:a16="http://schemas.microsoft.com/office/drawing/2014/main" id="{075DDA5F-D1A1-EA40-B0E7-3489CB9CBB5F}"/>
              </a:ext>
            </a:extLst>
          </p:cNvPr>
          <p:cNvSpPr txBox="1">
            <a:spLocks/>
          </p:cNvSpPr>
          <p:nvPr/>
        </p:nvSpPr>
        <p:spPr>
          <a:xfrm>
            <a:off x="1167922" y="1261066"/>
            <a:ext cx="10515600" cy="530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Der Herr </a:t>
            </a:r>
            <a:r>
              <a:rPr lang="en-US" sz="3000" dirty="0" err="1"/>
              <a:t>versteht</a:t>
            </a:r>
            <a:r>
              <a:rPr lang="en-US" sz="3000" dirty="0"/>
              <a:t> </a:t>
            </a:r>
            <a:r>
              <a:rPr lang="en-US" sz="3000" dirty="0" err="1"/>
              <a:t>kein</a:t>
            </a:r>
            <a:r>
              <a:rPr lang="en-US" sz="3000" dirty="0"/>
              <a:t> Deutsch.</a:t>
            </a:r>
          </a:p>
        </p:txBody>
      </p:sp>
      <p:sp>
        <p:nvSpPr>
          <p:cNvPr id="48" name="Title 11">
            <a:extLst>
              <a:ext uri="{FF2B5EF4-FFF2-40B4-BE49-F238E27FC236}">
                <a16:creationId xmlns:a16="http://schemas.microsoft.com/office/drawing/2014/main" id="{65A09A21-A656-194C-8217-DE7913810DFC}"/>
              </a:ext>
            </a:extLst>
          </p:cNvPr>
          <p:cNvSpPr txBox="1">
            <a:spLocks/>
          </p:cNvSpPr>
          <p:nvPr/>
        </p:nvSpPr>
        <p:spPr>
          <a:xfrm>
            <a:off x="1167922" y="1261134"/>
            <a:ext cx="10515600" cy="530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a:t>
            </a:r>
            <a:r>
              <a:rPr lang="en-US" sz="3000" b="1" u="sng" dirty="0">
                <a:solidFill>
                  <a:srgbClr val="DAA520"/>
                </a:solidFill>
              </a:rPr>
              <a:t>er</a:t>
            </a:r>
            <a:r>
              <a:rPr lang="en-US" sz="3000" dirty="0"/>
              <a:t> H</a:t>
            </a:r>
            <a:r>
              <a:rPr lang="en-US" sz="3000" b="1" u="sng" dirty="0">
                <a:solidFill>
                  <a:srgbClr val="DAA520"/>
                </a:solidFill>
              </a:rPr>
              <a:t>er</a:t>
            </a:r>
            <a:r>
              <a:rPr lang="en-US" sz="3000" u="sng" dirty="0"/>
              <a:t>r</a:t>
            </a:r>
            <a:r>
              <a:rPr lang="en-US" sz="3000" dirty="0"/>
              <a:t> </a:t>
            </a:r>
            <a:r>
              <a:rPr lang="en-US" sz="3000" dirty="0" err="1"/>
              <a:t>v</a:t>
            </a:r>
            <a:r>
              <a:rPr lang="en-US" sz="3000" b="1" u="sng" dirty="0" err="1">
                <a:solidFill>
                  <a:srgbClr val="DAA520"/>
                </a:solidFill>
              </a:rPr>
              <a:t>er</a:t>
            </a:r>
            <a:r>
              <a:rPr lang="en-US" sz="3000" dirty="0" err="1"/>
              <a:t>steht</a:t>
            </a:r>
            <a:r>
              <a:rPr lang="en-US" sz="3000" dirty="0"/>
              <a:t> </a:t>
            </a:r>
            <a:r>
              <a:rPr lang="en-US" sz="3000" dirty="0" err="1"/>
              <a:t>kein</a:t>
            </a:r>
            <a:r>
              <a:rPr lang="en-US" sz="3000" dirty="0"/>
              <a:t> Deutsch.</a:t>
            </a:r>
          </a:p>
        </p:txBody>
      </p:sp>
      <p:sp>
        <p:nvSpPr>
          <p:cNvPr id="49" name="Title 11">
            <a:extLst>
              <a:ext uri="{FF2B5EF4-FFF2-40B4-BE49-F238E27FC236}">
                <a16:creationId xmlns:a16="http://schemas.microsoft.com/office/drawing/2014/main" id="{83FC5CCB-ABA4-D044-9DFB-EA6B3A02B629}"/>
              </a:ext>
            </a:extLst>
          </p:cNvPr>
          <p:cNvSpPr txBox="1">
            <a:spLocks/>
          </p:cNvSpPr>
          <p:nvPr/>
        </p:nvSpPr>
        <p:spPr>
          <a:xfrm>
            <a:off x="1167922" y="2128938"/>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b="1" u="sng" dirty="0" err="1">
                <a:solidFill>
                  <a:srgbClr val="DAA520"/>
                </a:solidFill>
              </a:rPr>
              <a:t>Er</a:t>
            </a:r>
            <a:r>
              <a:rPr lang="en-US" sz="3000" dirty="0"/>
              <a:t> </a:t>
            </a:r>
            <a:r>
              <a:rPr lang="en-US" sz="3000" dirty="0" err="1"/>
              <a:t>l</a:t>
            </a:r>
            <a:r>
              <a:rPr lang="en-US" sz="3000" b="1" u="sng" dirty="0" err="1">
                <a:solidFill>
                  <a:srgbClr val="DAA520"/>
                </a:solidFill>
              </a:rPr>
              <a:t>er</a:t>
            </a:r>
            <a:r>
              <a:rPr lang="en-US" sz="3000" dirty="0" err="1"/>
              <a:t>nt</a:t>
            </a:r>
            <a:r>
              <a:rPr lang="en-US" sz="3000" dirty="0"/>
              <a:t> </a:t>
            </a:r>
            <a:r>
              <a:rPr lang="en-US" sz="3000" dirty="0" err="1"/>
              <a:t>nichts</a:t>
            </a:r>
            <a:r>
              <a:rPr lang="en-US" sz="3000" dirty="0"/>
              <a:t>.</a:t>
            </a:r>
          </a:p>
        </p:txBody>
      </p:sp>
      <p:sp>
        <p:nvSpPr>
          <p:cNvPr id="50" name="Title 11">
            <a:extLst>
              <a:ext uri="{FF2B5EF4-FFF2-40B4-BE49-F238E27FC236}">
                <a16:creationId xmlns:a16="http://schemas.microsoft.com/office/drawing/2014/main" id="{7B9B8607-FA28-3F43-A91E-8B7759CBC095}"/>
              </a:ext>
            </a:extLst>
          </p:cNvPr>
          <p:cNvSpPr txBox="1">
            <a:spLocks/>
          </p:cNvSpPr>
          <p:nvPr/>
        </p:nvSpPr>
        <p:spPr>
          <a:xfrm>
            <a:off x="1167922" y="2898702"/>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Die </a:t>
            </a:r>
            <a:r>
              <a:rPr lang="en-US" sz="3000" dirty="0" err="1"/>
              <a:t>Elt</a:t>
            </a:r>
            <a:r>
              <a:rPr lang="en-US" sz="3000" b="1" dirty="0" err="1">
                <a:solidFill>
                  <a:srgbClr val="DAA520"/>
                </a:solidFill>
              </a:rPr>
              <a:t>er</a:t>
            </a:r>
            <a:r>
              <a:rPr lang="en-US" sz="3000" dirty="0" err="1"/>
              <a:t>n</a:t>
            </a:r>
            <a:r>
              <a:rPr lang="en-US" sz="3000" dirty="0"/>
              <a:t> </a:t>
            </a:r>
            <a:r>
              <a:rPr lang="en-US" sz="3000" dirty="0" err="1"/>
              <a:t>putzen</a:t>
            </a:r>
            <a:r>
              <a:rPr lang="en-US" sz="3000" dirty="0"/>
              <a:t> das Fenst</a:t>
            </a:r>
            <a:r>
              <a:rPr lang="en-US" sz="3000" b="1" dirty="0">
                <a:solidFill>
                  <a:srgbClr val="DAA520"/>
                </a:solidFill>
              </a:rPr>
              <a:t>er</a:t>
            </a:r>
          </a:p>
        </p:txBody>
      </p:sp>
      <p:sp>
        <p:nvSpPr>
          <p:cNvPr id="51" name="Title 11">
            <a:extLst>
              <a:ext uri="{FF2B5EF4-FFF2-40B4-BE49-F238E27FC236}">
                <a16:creationId xmlns:a16="http://schemas.microsoft.com/office/drawing/2014/main" id="{B5631F65-BE5E-3242-8E2D-83ED19A14AC9}"/>
              </a:ext>
            </a:extLst>
          </p:cNvPr>
          <p:cNvSpPr txBox="1">
            <a:spLocks/>
          </p:cNvSpPr>
          <p:nvPr/>
        </p:nvSpPr>
        <p:spPr>
          <a:xfrm>
            <a:off x="1167922" y="3821537"/>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Die Mutt</a:t>
            </a:r>
            <a:r>
              <a:rPr lang="en-US" sz="3000" b="1" dirty="0">
                <a:solidFill>
                  <a:srgbClr val="DAA520"/>
                </a:solidFill>
              </a:rPr>
              <a:t>er</a:t>
            </a:r>
            <a:r>
              <a:rPr lang="en-US" sz="3000" dirty="0"/>
              <a:t> </a:t>
            </a:r>
            <a:r>
              <a:rPr lang="en-US" sz="3000" dirty="0" err="1"/>
              <a:t>ist</a:t>
            </a:r>
            <a:r>
              <a:rPr lang="en-US" sz="3000" dirty="0"/>
              <a:t> </a:t>
            </a:r>
            <a:r>
              <a:rPr lang="en-US" sz="3000" dirty="0" err="1"/>
              <a:t>groß</a:t>
            </a:r>
            <a:r>
              <a:rPr lang="en-US" sz="3000" dirty="0"/>
              <a:t>, </a:t>
            </a:r>
            <a:r>
              <a:rPr lang="en-US" sz="3000" dirty="0" err="1"/>
              <a:t>ab</a:t>
            </a:r>
            <a:r>
              <a:rPr lang="en-US" sz="3000" b="1" dirty="0" err="1">
                <a:solidFill>
                  <a:srgbClr val="DAA520"/>
                </a:solidFill>
              </a:rPr>
              <a:t>er</a:t>
            </a:r>
            <a:r>
              <a:rPr lang="en-US" sz="3000" dirty="0"/>
              <a:t> das Kind </a:t>
            </a:r>
            <a:r>
              <a:rPr lang="en-US" sz="3000" dirty="0" err="1"/>
              <a:t>ist</a:t>
            </a:r>
            <a:r>
              <a:rPr lang="en-US" sz="3000" dirty="0"/>
              <a:t> </a:t>
            </a:r>
            <a:r>
              <a:rPr lang="en-US" sz="3000" dirty="0" err="1"/>
              <a:t>klein</a:t>
            </a:r>
            <a:r>
              <a:rPr lang="en-US" sz="3000" dirty="0"/>
              <a:t>.</a:t>
            </a:r>
          </a:p>
        </p:txBody>
      </p:sp>
      <p:sp>
        <p:nvSpPr>
          <p:cNvPr id="52" name="Title 11">
            <a:extLst>
              <a:ext uri="{FF2B5EF4-FFF2-40B4-BE49-F238E27FC236}">
                <a16:creationId xmlns:a16="http://schemas.microsoft.com/office/drawing/2014/main" id="{9004E99B-2D10-B348-8E8F-A7F5D4609C77}"/>
              </a:ext>
            </a:extLst>
          </p:cNvPr>
          <p:cNvSpPr txBox="1">
            <a:spLocks/>
          </p:cNvSpPr>
          <p:nvPr/>
        </p:nvSpPr>
        <p:spPr>
          <a:xfrm>
            <a:off x="1167922" y="4642447"/>
            <a:ext cx="10515600" cy="5302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err="1"/>
              <a:t>W</a:t>
            </a:r>
            <a:r>
              <a:rPr lang="en-US" sz="3000" b="1" dirty="0" err="1">
                <a:solidFill>
                  <a:srgbClr val="DAA520"/>
                </a:solidFill>
              </a:rPr>
              <a:t>er</a:t>
            </a:r>
            <a:r>
              <a:rPr lang="en-US" sz="3000" b="1" dirty="0">
                <a:solidFill>
                  <a:srgbClr val="DAA520"/>
                </a:solidFill>
              </a:rPr>
              <a:t> </a:t>
            </a:r>
            <a:r>
              <a:rPr lang="en-US" sz="3000" dirty="0"/>
              <a:t>hat </a:t>
            </a:r>
            <a:r>
              <a:rPr lang="en-US" sz="3000" dirty="0" err="1"/>
              <a:t>leid</a:t>
            </a:r>
            <a:r>
              <a:rPr lang="en-US" sz="3000" b="1" dirty="0" err="1">
                <a:solidFill>
                  <a:srgbClr val="DAA520"/>
                </a:solidFill>
              </a:rPr>
              <a:t>er</a:t>
            </a:r>
            <a:r>
              <a:rPr lang="en-US" sz="3000" dirty="0"/>
              <a:t> </a:t>
            </a:r>
            <a:r>
              <a:rPr lang="en-US" sz="3000" dirty="0" err="1"/>
              <a:t>kein</a:t>
            </a:r>
            <a:r>
              <a:rPr lang="en-US" sz="3000" dirty="0"/>
              <a:t> </a:t>
            </a:r>
            <a:r>
              <a:rPr lang="en-US" sz="3000" dirty="0" err="1"/>
              <a:t>H</a:t>
            </a:r>
            <a:r>
              <a:rPr lang="en-US" sz="3000" b="1" u="sng" dirty="0" err="1">
                <a:solidFill>
                  <a:srgbClr val="DAA520"/>
                </a:solidFill>
              </a:rPr>
              <a:t>er</a:t>
            </a:r>
            <a:r>
              <a:rPr lang="en-US" sz="3000" dirty="0" err="1"/>
              <a:t>z</a:t>
            </a:r>
            <a:r>
              <a:rPr lang="en-US" sz="3000" dirty="0"/>
              <a:t>?</a:t>
            </a:r>
          </a:p>
        </p:txBody>
      </p:sp>
      <p:sp>
        <p:nvSpPr>
          <p:cNvPr id="53" name="Title 11">
            <a:extLst>
              <a:ext uri="{FF2B5EF4-FFF2-40B4-BE49-F238E27FC236}">
                <a16:creationId xmlns:a16="http://schemas.microsoft.com/office/drawing/2014/main" id="{009A3512-72BB-894C-9418-9D03EBB23641}"/>
              </a:ext>
            </a:extLst>
          </p:cNvPr>
          <p:cNvSpPr txBox="1">
            <a:spLocks/>
          </p:cNvSpPr>
          <p:nvPr/>
        </p:nvSpPr>
        <p:spPr>
          <a:xfrm>
            <a:off x="1167922" y="5463357"/>
            <a:ext cx="10515600" cy="530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pPr>
            <a:r>
              <a:rPr lang="en-US" sz="3000" dirty="0"/>
              <a:t>D</a:t>
            </a:r>
            <a:r>
              <a:rPr lang="en-US" sz="3000" b="1" u="sng" dirty="0">
                <a:solidFill>
                  <a:srgbClr val="DAA520"/>
                </a:solidFill>
              </a:rPr>
              <a:t>er</a:t>
            </a:r>
            <a:r>
              <a:rPr lang="en-US" sz="3000" dirty="0"/>
              <a:t> </a:t>
            </a:r>
            <a:r>
              <a:rPr lang="en-US" sz="3000" dirty="0" err="1"/>
              <a:t>Fußballspiel</a:t>
            </a:r>
            <a:r>
              <a:rPr lang="en-US" sz="3000" b="1" dirty="0" err="1">
                <a:solidFill>
                  <a:srgbClr val="DAA520"/>
                </a:solidFill>
              </a:rPr>
              <a:t>er</a:t>
            </a:r>
            <a:r>
              <a:rPr lang="en-US" sz="3000" b="1" dirty="0">
                <a:solidFill>
                  <a:srgbClr val="DAA520"/>
                </a:solidFill>
              </a:rPr>
              <a:t> </a:t>
            </a:r>
            <a:r>
              <a:rPr lang="en-US" sz="3000" dirty="0" err="1"/>
              <a:t>gewinnt</a:t>
            </a:r>
            <a:r>
              <a:rPr lang="en-US" sz="3000" dirty="0"/>
              <a:t> </a:t>
            </a:r>
            <a:r>
              <a:rPr lang="en-US" sz="3000" dirty="0" err="1"/>
              <a:t>wied</a:t>
            </a:r>
            <a:r>
              <a:rPr lang="en-US" sz="3000" b="1" dirty="0" err="1">
                <a:solidFill>
                  <a:srgbClr val="DAA520"/>
                </a:solidFill>
              </a:rPr>
              <a:t>er</a:t>
            </a:r>
            <a:r>
              <a:rPr lang="en-US" sz="3000" dirty="0"/>
              <a:t> </a:t>
            </a:r>
            <a:r>
              <a:rPr lang="en-US" sz="3000" dirty="0" err="1"/>
              <a:t>hund</a:t>
            </a:r>
            <a:r>
              <a:rPr lang="en-US" sz="3000" b="1" dirty="0" err="1">
                <a:solidFill>
                  <a:srgbClr val="DAA520"/>
                </a:solidFill>
              </a:rPr>
              <a:t>er</a:t>
            </a:r>
            <a:r>
              <a:rPr lang="en-US" sz="3000" dirty="0" err="1"/>
              <a:t>t</a:t>
            </a:r>
            <a:r>
              <a:rPr lang="en-US" sz="3000" dirty="0"/>
              <a:t> </a:t>
            </a:r>
            <a:r>
              <a:rPr lang="en-US" sz="3000" dirty="0" err="1"/>
              <a:t>Trophäen</a:t>
            </a:r>
            <a:r>
              <a:rPr lang="en-US" sz="3000" dirty="0"/>
              <a:t>.</a:t>
            </a:r>
          </a:p>
        </p:txBody>
      </p:sp>
      <p:sp>
        <p:nvSpPr>
          <p:cNvPr id="2" name="Title 1">
            <a:extLst>
              <a:ext uri="{FF2B5EF4-FFF2-40B4-BE49-F238E27FC236}">
                <a16:creationId xmlns:a16="http://schemas.microsoft.com/office/drawing/2014/main" id="{09992D9C-3B57-5246-A46A-2366AAE84BF0}"/>
              </a:ext>
            </a:extLst>
          </p:cNvPr>
          <p:cNvSpPr>
            <a:spLocks noGrp="1"/>
          </p:cNvSpPr>
          <p:nvPr>
            <p:ph type="title"/>
          </p:nvPr>
        </p:nvSpPr>
        <p:spPr>
          <a:xfrm>
            <a:off x="312739" y="40405"/>
            <a:ext cx="10515600" cy="1325563"/>
          </a:xfrm>
        </p:spPr>
        <p:txBody>
          <a:bodyPr>
            <a:normAutofit/>
          </a:bodyPr>
          <a:lstStyle/>
          <a:p>
            <a:r>
              <a:rPr lang="en-GB" sz="2800" b="1" dirty="0">
                <a:solidFill>
                  <a:schemeClr val="bg1"/>
                </a:solidFill>
              </a:rPr>
              <a:t>Wie </a:t>
            </a:r>
            <a:r>
              <a:rPr lang="en-GB" sz="2800" b="1" dirty="0" err="1">
                <a:solidFill>
                  <a:schemeClr val="bg1"/>
                </a:solidFill>
              </a:rPr>
              <a:t>viele</a:t>
            </a:r>
            <a:r>
              <a:rPr lang="en-GB" sz="2800" b="1" dirty="0">
                <a:solidFill>
                  <a:schemeClr val="bg1"/>
                </a:solidFill>
              </a:rPr>
              <a:t>? Stressed and unstressed -</a:t>
            </a:r>
            <a:r>
              <a:rPr lang="en-GB" sz="2800" b="1" dirty="0" err="1">
                <a:solidFill>
                  <a:schemeClr val="bg1"/>
                </a:solidFill>
              </a:rPr>
              <a:t>er</a:t>
            </a:r>
            <a:endParaRPr lang="en-US" sz="2800" dirty="0"/>
          </a:p>
        </p:txBody>
      </p:sp>
    </p:spTree>
    <p:extLst>
      <p:ext uri="{BB962C8B-B14F-4D97-AF65-F5344CB8AC3E}">
        <p14:creationId xmlns:p14="http://schemas.microsoft.com/office/powerpoint/2010/main" val="40133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4" grpId="0"/>
      <p:bldP spid="44" grpId="1"/>
      <p:bldP spid="45" grpId="0"/>
      <p:bldP spid="45" grpId="1"/>
      <p:bldP spid="46" grpId="0"/>
      <p:bldP spid="46" grpId="1"/>
      <p:bldP spid="47" grpId="0"/>
      <p:bldP spid="47" grpId="1"/>
      <p:bldP spid="48" grpId="0"/>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725901B-0E02-274F-9B7E-6D7C73D471C2}" vid="{82AF7C57-371A-AD42-9015-4400105BB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TotalTime>
  <Words>774</Words>
  <Application>Microsoft Macintosh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Phonics</vt:lpstr>
      <vt:lpstr>Transcript</vt:lpstr>
      <vt:lpstr>Transcript</vt:lpstr>
      <vt:lpstr>Transcript</vt:lpstr>
      <vt:lpstr>phonics</vt:lpstr>
      <vt:lpstr>phonics</vt:lpstr>
      <vt:lpstr>phonics</vt:lpstr>
      <vt:lpstr>Wie viele? Stressed and unstressed -er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2</cp:revision>
  <dcterms:created xsi:type="dcterms:W3CDTF">2020-03-26T14:26:15Z</dcterms:created>
  <dcterms:modified xsi:type="dcterms:W3CDTF">2020-03-26T14:28:39Z</dcterms:modified>
</cp:coreProperties>
</file>