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7"/>
  </p:notesMasterIdLst>
  <p:sldIdLst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3140" autoAdjust="0"/>
  </p:normalViewPr>
  <p:slideViewPr>
    <p:cSldViewPr snapToGrid="0">
      <p:cViewPr varScale="1">
        <p:scale>
          <a:sx n="84" d="100"/>
          <a:sy n="84" d="100"/>
        </p:scale>
        <p:origin x="15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F7EA2-FDB9-4B0B-93BE-448F474F5988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FDC3E-EDA4-4AB5-82E1-612D3B5C53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398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Timing</a:t>
            </a:r>
            <a:r>
              <a:rPr lang="en-GB" sz="12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GB" sz="1200" b="0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1-2 minutes</a:t>
            </a:r>
          </a:p>
          <a:p>
            <a:endParaRPr lang="en-GB" b="1" noProof="0" dirty="0"/>
          </a:p>
          <a:p>
            <a:r>
              <a:rPr lang="en-GB" b="1" noProof="0" dirty="0"/>
              <a:t>Aim: </a:t>
            </a:r>
            <a:r>
              <a:rPr lang="en-GB" noProof="0" dirty="0"/>
              <a:t>to </a:t>
            </a:r>
            <a:r>
              <a:rPr lang="en-GB" b="0" baseline="0" noProof="0" dirty="0"/>
              <a:t>automatise knowledge in oral production.</a:t>
            </a:r>
            <a:br>
              <a:rPr lang="en-GB" b="0" baseline="0" noProof="0" dirty="0"/>
            </a:br>
            <a:endParaRPr lang="en-GB" noProof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noProof="0" dirty="0"/>
              <a:t>Procedure: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noProof="0" dirty="0"/>
              <a:t>1. </a:t>
            </a:r>
            <a:r>
              <a:rPr lang="en-GB" b="0" baseline="0" noProof="0" dirty="0" smtClean="0"/>
              <a:t>Students </a:t>
            </a:r>
            <a:r>
              <a:rPr lang="en-GB" b="0" baseline="0" noProof="0" dirty="0"/>
              <a:t>read the text aloud to a partner, translating the English prompts into Spanish as they go. They swap after each sentence, taking it in turns</a:t>
            </a:r>
            <a:r>
              <a:rPr lang="en-GB" b="0" baseline="0" noProof="0" dirty="0" smtClean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Source: </a:t>
            </a:r>
            <a:r>
              <a:rPr lang="en-GB" sz="1200" b="0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</a:t>
            </a:r>
            <a:r>
              <a:rPr lang="en-GB" sz="1200" b="0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Y8 </a:t>
            </a:r>
            <a:r>
              <a:rPr lang="en-GB" sz="1200" b="0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2.1.3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baseline="0" noProof="0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376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</a:t>
            </a: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Aim: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Procedure: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1.</a:t>
            </a:r>
          </a:p>
          <a:p>
            <a:r>
              <a:rPr lang="en-GB" dirty="0"/>
              <a:t>2.</a:t>
            </a:r>
          </a:p>
          <a:p>
            <a:r>
              <a:rPr lang="en-GB" dirty="0"/>
              <a:t>3.</a:t>
            </a:r>
          </a:p>
          <a:p>
            <a:r>
              <a:rPr lang="en-GB" dirty="0"/>
              <a:t>4.</a:t>
            </a:r>
          </a:p>
          <a:p>
            <a:r>
              <a:rPr lang="en-GB" dirty="0"/>
              <a:t>5.</a:t>
            </a:r>
          </a:p>
          <a:p>
            <a:endParaRPr lang="en-GB" dirty="0"/>
          </a:p>
          <a:p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/>
              <a:t>Transcript: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b="1" baseline="0" dirty="0"/>
              <a:t>Word frequency (1 is the most frequent word in German): </a:t>
            </a:r>
            <a:r>
              <a:rPr lang="en-GB" baseline="0" dirty="0"/>
              <a:t/>
            </a:r>
            <a:br>
              <a:rPr lang="en-GB" baseline="0" dirty="0"/>
            </a:br>
            <a:r>
              <a:rPr lang="en-GB" baseline="0" dirty="0"/>
              <a:t/>
            </a:r>
            <a:br>
              <a:rPr lang="en-GB" baseline="0" dirty="0"/>
            </a:br>
            <a:r>
              <a:rPr lang="en-GB" i="1" dirty="0"/>
              <a:t>Source:  Jones, R.L. &amp; </a:t>
            </a:r>
            <a:r>
              <a:rPr lang="en-GB" i="1" dirty="0" err="1"/>
              <a:t>Tschirner</a:t>
            </a:r>
            <a:r>
              <a:rPr lang="en-GB" i="1" dirty="0"/>
              <a:t>, E. (2019). A frequency dictionary of German: core vocabulary for learners. Routledge</a:t>
            </a:r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807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r>
              <a:rPr lang="en-GB" baseline="0" dirty="0"/>
              <a:t/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606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7010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38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86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19676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95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2760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244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42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1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558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366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97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427362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60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887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18072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83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73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42274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7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706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61365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34505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48452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78763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1172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41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06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7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45424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330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880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255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800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21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3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17D52-8976-8A45-9C9D-FEA88A035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866" y="271538"/>
            <a:ext cx="9855232" cy="6263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dirty="0"/>
              <a:t>Lee el </a:t>
            </a:r>
            <a:r>
              <a:rPr lang="en-GB" sz="2400" dirty="0" err="1"/>
              <a:t>texto</a:t>
            </a:r>
            <a:r>
              <a:rPr lang="en-GB" sz="2400" dirty="0"/>
              <a:t> con </a:t>
            </a:r>
            <a:r>
              <a:rPr lang="en-GB" sz="2400" dirty="0" err="1"/>
              <a:t>tu</a:t>
            </a:r>
            <a:r>
              <a:rPr lang="en-GB" sz="2400" dirty="0"/>
              <a:t> </a:t>
            </a:r>
            <a:r>
              <a:rPr lang="en-GB" sz="2400" dirty="0" err="1"/>
              <a:t>compañero</a:t>
            </a:r>
            <a:r>
              <a:rPr lang="en-GB" sz="2400" dirty="0"/>
              <a:t>/a de </a:t>
            </a:r>
            <a:r>
              <a:rPr lang="en-GB" sz="2400" dirty="0" err="1"/>
              <a:t>clase</a:t>
            </a:r>
            <a:r>
              <a:rPr lang="en-GB" sz="2400" dirty="0"/>
              <a:t>.  </a:t>
            </a:r>
            <a:br>
              <a:rPr lang="en-GB" sz="2400" dirty="0"/>
            </a:br>
            <a:r>
              <a:rPr lang="en-GB" sz="2400" dirty="0"/>
              <a:t>Traduce* los </a:t>
            </a:r>
            <a:r>
              <a:rPr lang="en-GB" sz="2400" dirty="0" err="1"/>
              <a:t>verbos</a:t>
            </a:r>
            <a:r>
              <a:rPr lang="en-GB" sz="2400" dirty="0"/>
              <a:t> y los </a:t>
            </a:r>
            <a:r>
              <a:rPr lang="en-GB" sz="2400" dirty="0" err="1"/>
              <a:t>pronombres</a:t>
            </a:r>
            <a:r>
              <a:rPr lang="en-GB" sz="2400" dirty="0"/>
              <a:t> al </a:t>
            </a:r>
            <a:r>
              <a:rPr lang="en-GB" sz="2400" dirty="0" err="1"/>
              <a:t>español</a:t>
            </a:r>
            <a:r>
              <a:rPr lang="en-GB" sz="2400" dirty="0"/>
              <a:t>.</a:t>
            </a:r>
            <a:endParaRPr lang="es-GB" sz="2400" dirty="0"/>
          </a:p>
        </p:txBody>
      </p:sp>
      <p:sp>
        <p:nvSpPr>
          <p:cNvPr id="21" name="Llamada rectangular 20">
            <a:extLst>
              <a:ext uri="{FF2B5EF4-FFF2-40B4-BE49-F238E27FC236}">
                <a16:creationId xmlns:a16="http://schemas.microsoft.com/office/drawing/2014/main" id="{35645CC6-857B-7B4E-8D35-D6E5F82C8F0C}"/>
              </a:ext>
            </a:extLst>
          </p:cNvPr>
          <p:cNvSpPr/>
          <p:nvPr/>
        </p:nvSpPr>
        <p:spPr>
          <a:xfrm>
            <a:off x="473117" y="1241148"/>
            <a:ext cx="8874127" cy="4847265"/>
          </a:xfrm>
          <a:prstGeom prst="wedgeRectCallout">
            <a:avLst>
              <a:gd name="adj1" fmla="val 56931"/>
              <a:gd name="adj2" fmla="val -5257"/>
            </a:avLst>
          </a:prstGeom>
          <a:solidFill>
            <a:srgbClr val="FBF0D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Pues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p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or la mañana </a:t>
            </a:r>
            <a:r>
              <a:rPr kumimoji="0" lang="es-GB" sz="24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1)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664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 walked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 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 la escuela porque no está muy lejos y </a:t>
            </a:r>
            <a:r>
              <a:rPr kumimoji="0" lang="es-GB" sz="24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2)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664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you rode/went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 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en bicicleta porque es bueno para el planeta.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GB" sz="24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3)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664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she didn’t travel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 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en coche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; 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llegó allí a pie.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/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Luego </a:t>
            </a:r>
            <a:r>
              <a:rPr kumimoji="0" lang="es-GB" sz="24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4)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664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you took out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 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unas bolsas y </a:t>
            </a:r>
            <a:r>
              <a:rPr kumimoji="0" lang="es-GB" sz="24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5)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664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she helped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 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con la basura cerca del parque, mientras que </a:t>
            </a:r>
            <a:r>
              <a:rPr kumimoji="0" lang="es-GB" sz="24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6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)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664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 worked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en un equipo diferente.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Por la tarde, </a:t>
            </a:r>
            <a:r>
              <a:rPr kumimoji="0" lang="es-GB" sz="24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7)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664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 cleaned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 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calles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con otros voluntarios y con la profesora, aunque </a:t>
            </a:r>
            <a:r>
              <a:rPr kumimoji="0" lang="es-GB" sz="24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8)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664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you cleaned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] </a:t>
            </a:r>
            <a:r>
              <a:rPr kumimoji="0" lang="es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en el campo porque la basura en la naturaleza es un problema importante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también.</a:t>
            </a:r>
            <a:endParaRPr kumimoji="0" lang="es-GB" sz="2400" b="0" i="0" u="none" strike="noStrike" kern="1200" cap="none" spc="0" normalizeH="0" baseline="0" noProof="0" dirty="0">
              <a:ln>
                <a:noFill/>
              </a:ln>
              <a:solidFill>
                <a:srgbClr val="203864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7" name="Título 1">
            <a:extLst>
              <a:ext uri="{FF2B5EF4-FFF2-40B4-BE49-F238E27FC236}">
                <a16:creationId xmlns:a16="http://schemas.microsoft.com/office/drawing/2014/main" id="{8F9C45EF-BD30-1940-9666-7A9B3EECFEE5}"/>
              </a:ext>
            </a:extLst>
          </p:cNvPr>
          <p:cNvSpPr txBox="1">
            <a:spLocks/>
          </p:cNvSpPr>
          <p:nvPr/>
        </p:nvSpPr>
        <p:spPr>
          <a:xfrm>
            <a:off x="246711" y="780501"/>
            <a:ext cx="6446686" cy="438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GB" sz="20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5" name="Imagen 4" descr="Imagen que contiene juguete, muñeca, dibujo&#10;&#10;Descripción generada automáticamente">
            <a:extLst>
              <a:ext uri="{FF2B5EF4-FFF2-40B4-BE49-F238E27FC236}">
                <a16:creationId xmlns:a16="http://schemas.microsoft.com/office/drawing/2014/main" id="{023A0E34-1ABC-8540-A201-781803A1A0C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9982199" y="3181569"/>
            <a:ext cx="1218833" cy="1765615"/>
          </a:xfrm>
          <a:prstGeom prst="rect">
            <a:avLst/>
          </a:prstGeom>
        </p:spPr>
      </p:pic>
      <p:sp>
        <p:nvSpPr>
          <p:cNvPr id="33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982199" y="279400"/>
            <a:ext cx="1945943" cy="379685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hablar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9" t="11800" r="51428"/>
          <a:stretch/>
        </p:blipFill>
        <p:spPr>
          <a:xfrm flipH="1">
            <a:off x="10998320" y="3276386"/>
            <a:ext cx="837667" cy="1670798"/>
          </a:xfrm>
          <a:prstGeom prst="rect">
            <a:avLst/>
          </a:prstGeom>
        </p:spPr>
      </p:pic>
      <p:pic>
        <p:nvPicPr>
          <p:cNvPr id="1028" name="Picture 4" descr="earth with a white background&#10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985" y="999542"/>
            <a:ext cx="824370" cy="824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Bicycle Cartoon Images - Clipart librar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985" y="2164369"/>
            <a:ext cx="970342" cy="62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Imagen 21">
            <a:extLst>
              <a:ext uri="{FF2B5EF4-FFF2-40B4-BE49-F238E27FC236}">
                <a16:creationId xmlns:a16="http://schemas.microsoft.com/office/drawing/2014/main" id="{ECE3F290-F4B6-8B49-9DF8-84D341EC4DC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73791" y="4924892"/>
            <a:ext cx="747118" cy="1163521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B44067C5-9FD8-444D-91B8-23B7562BCE01}"/>
              </a:ext>
            </a:extLst>
          </p:cNvPr>
          <p:cNvSpPr/>
          <p:nvPr/>
        </p:nvSpPr>
        <p:spPr>
          <a:xfrm>
            <a:off x="8210158" y="81193"/>
            <a:ext cx="1394847" cy="824370"/>
          </a:xfrm>
          <a:prstGeom prst="wedgeRoundRectCallout">
            <a:avLst>
              <a:gd name="adj1" fmla="val -19722"/>
              <a:gd name="adj2" fmla="val 47460"/>
              <a:gd name="adj3" fmla="val 16667"/>
            </a:avLst>
          </a:prstGeom>
          <a:solidFill>
            <a:srgbClr val="FBF0D5"/>
          </a:solidFill>
          <a:ln>
            <a:solidFill>
              <a:srgbClr val="203864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*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traducir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- translate</a:t>
            </a:r>
          </a:p>
        </p:txBody>
      </p:sp>
    </p:spTree>
    <p:extLst>
      <p:ext uri="{BB962C8B-B14F-4D97-AF65-F5344CB8AC3E}">
        <p14:creationId xmlns:p14="http://schemas.microsoft.com/office/powerpoint/2010/main" val="171757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…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449098" y="247046"/>
            <a:ext cx="1508229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 err="1" smtClean="0">
                <a:solidFill>
                  <a:prstClr val="white"/>
                </a:solidFill>
                <a:latin typeface="Century Gothic" panose="020B0502020202020204" pitchFamily="34" charset="0"/>
              </a:rPr>
              <a:t>sp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45552-F64E-5344-BB61-2B43714A9308}"/>
              </a:ext>
            </a:extLst>
          </p:cNvPr>
          <p:cNvSpPr txBox="1"/>
          <p:nvPr/>
        </p:nvSpPr>
        <p:spPr>
          <a:xfrm>
            <a:off x="180000" y="1296000"/>
            <a:ext cx="556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8708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…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 err="1" smtClean="0">
                <a:solidFill>
                  <a:prstClr val="white"/>
                </a:solidFill>
                <a:latin typeface="Century Gothic" panose="020B0502020202020204" pitchFamily="34" charset="0"/>
              </a:rPr>
              <a:t>parl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9044012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346</Words>
  <Application>Microsoft Office PowerPoint</Application>
  <PresentationFormat>Widescreen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1_Office Theme</vt:lpstr>
      <vt:lpstr>2_Office Theme</vt:lpstr>
      <vt:lpstr>3_Office Theme</vt:lpstr>
      <vt:lpstr>Lee el texto con tu compañero/a de clase.   Traduce* los verbos y los pronombres al español.</vt:lpstr>
      <vt:lpstr>…</vt:lpstr>
      <vt:lpstr>…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 el texto con tu compañero/a de clase.   Traduce* los verbos y los pronombres al español.</dc:title>
  <dc:creator>Victoria Hobson</dc:creator>
  <cp:lastModifiedBy>Victoria Hobson</cp:lastModifiedBy>
  <cp:revision>1</cp:revision>
  <dcterms:created xsi:type="dcterms:W3CDTF">2021-02-25T16:05:57Z</dcterms:created>
  <dcterms:modified xsi:type="dcterms:W3CDTF">2021-02-25T16:08:39Z</dcterms:modified>
</cp:coreProperties>
</file>