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4"/>
  </p:notesMasterIdLst>
  <p:sldIdLst>
    <p:sldId id="257" r:id="rId4"/>
    <p:sldId id="258" r:id="rId5"/>
    <p:sldId id="259" r:id="rId6"/>
    <p:sldId id="260" r:id="rId7"/>
    <p:sldId id="261" r:id="rId8"/>
    <p:sldId id="262" r:id="rId9"/>
    <p:sldId id="263" r:id="rId10"/>
    <p:sldId id="264" r:id="rId11"/>
    <p:sldId id="265" r:id="rId12"/>
    <p:sldId id="276" r:id="rId13"/>
    <p:sldId id="269" r:id="rId14"/>
    <p:sldId id="270" r:id="rId15"/>
    <p:sldId id="271" r:id="rId16"/>
    <p:sldId id="272" r:id="rId17"/>
    <p:sldId id="273" r:id="rId18"/>
    <p:sldId id="274" r:id="rId19"/>
    <p:sldId id="275" r:id="rId20"/>
    <p:sldId id="266" r:id="rId21"/>
    <p:sldId id="267" r:id="rId22"/>
    <p:sldId id="26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8140" autoAdjust="0"/>
  </p:normalViewPr>
  <p:slideViewPr>
    <p:cSldViewPr snapToGrid="0">
      <p:cViewPr varScale="1">
        <p:scale>
          <a:sx n="34" d="100"/>
          <a:sy n="34" d="100"/>
        </p:scale>
        <p:origin x="210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9ED667-0794-4075-B318-3B817E4F6720}" type="datetimeFigureOut">
              <a:rPr lang="en-GB" smtClean="0"/>
              <a:t>09/03/2021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DE5700-E360-483B-B68E-E9D7FDB4E7F1}" type="slidenum">
              <a:rPr lang="en-GB" smtClean="0"/>
              <a:t>‹#›</a:t>
            </a:fld>
            <a:endParaRPr lang="en-GB"/>
          </a:p>
        </p:txBody>
      </p:sp>
    </p:spTree>
    <p:extLst>
      <p:ext uri="{BB962C8B-B14F-4D97-AF65-F5344CB8AC3E}">
        <p14:creationId xmlns:p14="http://schemas.microsoft.com/office/powerpoint/2010/main" val="3559062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introduce two plural separable verb forms.</a:t>
            </a:r>
            <a:br>
              <a:rPr lang="en-GB" b="0" dirty="0"/>
            </a:br>
            <a:br>
              <a:rPr lang="en-GB" dirty="0"/>
            </a:br>
            <a:r>
              <a:rPr lang="en-GB" b="1" dirty="0"/>
              <a:t>Procedure:</a:t>
            </a:r>
            <a:br>
              <a:rPr lang="en-GB" dirty="0"/>
            </a:br>
            <a:r>
              <a:rPr lang="en-GB" dirty="0"/>
              <a:t>1. Cycle through the information on the slide using the animation sequence.</a:t>
            </a:r>
            <a:br>
              <a:rPr lang="en-GB" dirty="0"/>
            </a:b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aufstehen</a:t>
            </a:r>
            <a:r>
              <a:rPr lang="en-GB" sz="1200" kern="1200" dirty="0">
                <a:solidFill>
                  <a:schemeClr val="tx1"/>
                </a:solidFill>
                <a:effectLst/>
                <a:latin typeface="+mn-lt"/>
                <a:ea typeface="+mn-ea"/>
                <a:cs typeface="+mn-cs"/>
              </a:rPr>
              <a:t> [653]</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r>
              <a:rPr lang="en-GB" dirty="0"/>
              <a:t>Source: Gm Y8 2.2.2</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340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GB" baseline="0" dirty="0"/>
              <a:t>to reinforce that 3</a:t>
            </a:r>
            <a:r>
              <a:rPr lang="en-GB" baseline="30000" dirty="0"/>
              <a:t>rd</a:t>
            </a:r>
            <a:r>
              <a:rPr lang="en-GB" baseline="0" dirty="0"/>
              <a:t> person singular and plural both sound the same, and likewise for the subject pronoun, ahead of the listening activity to follow.  </a:t>
            </a:r>
            <a:endParaRPr lang="en-US" b="1" dirty="0"/>
          </a:p>
          <a:p>
            <a:endParaRPr lang="en-US" b="1" dirty="0"/>
          </a:p>
          <a:p>
            <a:r>
              <a:rPr lang="en-US" b="1" dirty="0"/>
              <a:t>Procedure:</a:t>
            </a:r>
          </a:p>
          <a:p>
            <a:r>
              <a:rPr lang="en-US" b="0" dirty="0"/>
              <a:t>1. Click to reinforce</a:t>
            </a:r>
            <a:r>
              <a:rPr lang="en-US" b="0" baseline="0" dirty="0"/>
              <a:t> the teaching point that these endings all sound the same.</a:t>
            </a:r>
            <a:endParaRPr lang="en-US"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Source: Fr Y7 1.2.6</a:t>
            </a:r>
            <a:endParaRPr lang="en-GB"/>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604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 for the next six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This is an example of a bimodal task which connects the spoken form with the written form simultaneously, as in this case listening alone does not indicate singular or plural. It is useful to practise bimodal tasks in this case because students practise the idea that you can only tell which verb ending to use in writing when you know whether the person is singular or plural – so, here the students get a visual cue (the picture) and this tells them what the written verb ending would be (the oral verb ending doesn’t help!).  </a:t>
            </a:r>
            <a:r>
              <a:rPr lang="en-GB" dirty="0"/>
              <a:t>This teaches</a:t>
            </a:r>
            <a:r>
              <a:rPr lang="en-GB" baseline="0" dirty="0"/>
              <a:t> students about ‘</a:t>
            </a:r>
            <a:r>
              <a:rPr lang="en-GB" dirty="0"/>
              <a:t>ambiguity’ in language, and how sentences fit together. In this case, to know ‘who did the verb’</a:t>
            </a:r>
            <a:r>
              <a:rPr lang="en-GB" baseline="0" dirty="0"/>
              <a:t> for 3</a:t>
            </a:r>
            <a:r>
              <a:rPr lang="en-GB" baseline="30000" dirty="0"/>
              <a:t>rd</a:t>
            </a:r>
            <a:r>
              <a:rPr lang="en-GB" baseline="0" dirty="0"/>
              <a:t> person verbs (</a:t>
            </a:r>
            <a:r>
              <a:rPr lang="en-GB" baseline="0" dirty="0" err="1"/>
              <a:t>il</a:t>
            </a:r>
            <a:r>
              <a:rPr lang="en-GB" baseline="0" dirty="0"/>
              <a:t> and </a:t>
            </a:r>
            <a:r>
              <a:rPr lang="en-GB" baseline="0" dirty="0" err="1"/>
              <a:t>ils</a:t>
            </a:r>
            <a:r>
              <a:rPr lang="en-GB" baseline="0" dirty="0"/>
              <a:t>), you usually </a:t>
            </a:r>
            <a:r>
              <a:rPr lang="en-GB" dirty="0"/>
              <a:t>need other prompts to know whether singular or plural is being referred to.</a:t>
            </a:r>
            <a:endParaRPr lang="en-US" b="1" dirty="0"/>
          </a:p>
          <a:p>
            <a:endParaRPr lang="en-US" b="1" dirty="0"/>
          </a:p>
          <a:p>
            <a:r>
              <a:rPr lang="en-US" b="1" dirty="0"/>
              <a:t>Procedure:</a:t>
            </a:r>
          </a:p>
          <a:p>
            <a:r>
              <a:rPr lang="en-US" b="0" dirty="0"/>
              <a:t>1. Use this slide to model the task instructions.</a:t>
            </a:r>
          </a:p>
          <a:p>
            <a:r>
              <a:rPr lang="en-US" b="0" dirty="0"/>
              <a:t>2. Click to bring up the image and again for the audio.  </a:t>
            </a:r>
            <a:r>
              <a:rPr lang="en-GB" baseline="0" dirty="0"/>
              <a:t>Students will hear a verb (e.g., </a:t>
            </a:r>
            <a:r>
              <a:rPr lang="en-GB" i="1" baseline="0" dirty="0" err="1"/>
              <a:t>ils</a:t>
            </a:r>
            <a:r>
              <a:rPr lang="en-GB" i="1" baseline="0" dirty="0"/>
              <a:t> </a:t>
            </a:r>
            <a:r>
              <a:rPr lang="en-GB" i="1" baseline="0" dirty="0" err="1"/>
              <a:t>regardent</a:t>
            </a:r>
            <a:r>
              <a:rPr lang="en-GB" baseline="0" dirty="0"/>
              <a:t>).  At the same time a circle will appear around the picture to indicate whether it is 3</a:t>
            </a:r>
            <a:r>
              <a:rPr lang="en-GB" baseline="30000" dirty="0"/>
              <a:t>rd</a:t>
            </a:r>
            <a:r>
              <a:rPr lang="en-GB" baseline="0" dirty="0"/>
              <a:t> person singular or 3</a:t>
            </a:r>
            <a:r>
              <a:rPr lang="en-GB" baseline="30000" dirty="0"/>
              <a:t>rd</a:t>
            </a:r>
            <a:r>
              <a:rPr lang="en-GB" baseline="0" dirty="0"/>
              <a:t> person plural.</a:t>
            </a:r>
            <a:endParaRPr lang="en-US" b="0" dirty="0"/>
          </a:p>
          <a:p>
            <a:r>
              <a:rPr lang="en-US" b="0" dirty="0"/>
              <a:t>3. </a:t>
            </a:r>
            <a:r>
              <a:rPr lang="en-GB" baseline="0" dirty="0"/>
              <a:t>Once they have heard the audio and seen whether it is singular or plural, students write the correct form.</a:t>
            </a:r>
            <a:endParaRPr lang="en-US" b="0" dirty="0"/>
          </a:p>
          <a:p>
            <a:r>
              <a:rPr lang="en-US" b="0" dirty="0"/>
              <a:t>4. Click to reveal the </a:t>
            </a:r>
            <a:r>
              <a:rPr lang="en-GB" baseline="0" dirty="0"/>
              <a:t>correct written form.</a:t>
            </a:r>
            <a:endParaRPr lang="en-US" b="0" dirty="0"/>
          </a:p>
          <a:p>
            <a:endParaRPr lang="en-US" b="0" dirty="0"/>
          </a:p>
          <a:p>
            <a:r>
              <a:rPr lang="en-US" b="1" dirty="0"/>
              <a:t>Transcript:</a:t>
            </a:r>
          </a:p>
          <a:p>
            <a:r>
              <a:rPr lang="en-GB" dirty="0" err="1"/>
              <a:t>ils</a:t>
            </a:r>
            <a:r>
              <a:rPr lang="en-GB" dirty="0"/>
              <a:t> </a:t>
            </a:r>
            <a:r>
              <a:rPr lang="en-GB" dirty="0" err="1"/>
              <a:t>regardent</a:t>
            </a:r>
            <a:endParaRPr lang="en-GB" dirty="0"/>
          </a:p>
          <a:p>
            <a:endParaRPr lang="en-GB" dirty="0"/>
          </a:p>
          <a:p>
            <a:r>
              <a:rPr lang="en-GB" b="1" dirty="0"/>
              <a:t>Note:</a:t>
            </a:r>
            <a:r>
              <a:rPr lang="en-GB" b="1" baseline="0" dirty="0"/>
              <a:t> </a:t>
            </a:r>
            <a:r>
              <a:rPr lang="en-GB" b="0" dirty="0"/>
              <a:t>Teachers</a:t>
            </a:r>
            <a:r>
              <a:rPr lang="en-GB" b="0" baseline="0" dirty="0"/>
              <a:t> need to mouse click on the ‘</a:t>
            </a:r>
            <a:r>
              <a:rPr lang="en-GB" b="0" baseline="0" dirty="0" err="1"/>
              <a:t>Exemple</a:t>
            </a:r>
            <a:r>
              <a:rPr lang="en-GB" b="0" baseline="0" dirty="0"/>
              <a:t>’ box, which triggers the audio to play the word ‘</a:t>
            </a:r>
            <a:r>
              <a:rPr lang="en-GB" b="0" baseline="0" dirty="0" err="1"/>
              <a:t>exemple</a:t>
            </a:r>
            <a:r>
              <a:rPr lang="en-GB" b="0" baseline="0" dirty="0"/>
              <a:t>’</a:t>
            </a:r>
          </a:p>
          <a:p>
            <a:r>
              <a:rPr lang="en-GB" b="0" baseline="0" dirty="0"/>
              <a:t>If this step is missed, the first verb may not play in full.</a:t>
            </a:r>
          </a:p>
          <a:p>
            <a:endParaRPr lang="en-GB" b="0" baseline="0"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530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GB" dirty="0" err="1"/>
              <a:t>ils</a:t>
            </a:r>
            <a:r>
              <a:rPr lang="en-GB" dirty="0"/>
              <a:t> </a:t>
            </a:r>
            <a:r>
              <a:rPr lang="en-GB" dirty="0" err="1"/>
              <a:t>chantent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117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GB" dirty="0" err="1"/>
              <a:t>il</a:t>
            </a:r>
            <a:r>
              <a:rPr lang="en-GB" dirty="0"/>
              <a:t> </a:t>
            </a:r>
            <a:r>
              <a:rPr lang="en-GB" dirty="0" err="1"/>
              <a:t>joue</a:t>
            </a:r>
            <a:endParaRPr lang="en-GB"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708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GB" dirty="0" err="1"/>
              <a:t>il</a:t>
            </a:r>
            <a:r>
              <a:rPr lang="en-GB" baseline="0" dirty="0"/>
              <a:t> </a:t>
            </a:r>
            <a:r>
              <a:rPr lang="en-GB" baseline="0" dirty="0" err="1"/>
              <a:t>trouve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409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GB" dirty="0" err="1"/>
              <a:t>ils</a:t>
            </a:r>
            <a:r>
              <a:rPr lang="en-GB" dirty="0"/>
              <a:t> </a:t>
            </a:r>
            <a:r>
              <a:rPr lang="en-GB" dirty="0" err="1"/>
              <a:t>préparent</a:t>
            </a:r>
            <a:endParaRPr lang="en-GB" dirty="0"/>
          </a:p>
          <a:p>
            <a:endParaRPr lang="en-US"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561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GB" dirty="0" err="1"/>
              <a:t>elle</a:t>
            </a:r>
            <a:r>
              <a:rPr lang="en-GB" baseline="0" dirty="0"/>
              <a:t> mange</a:t>
            </a:r>
            <a:endParaRPr lang="en-GB" dirty="0"/>
          </a:p>
          <a:p>
            <a:endParaRPr lang="en-US"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371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534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 (for this and the next</a:t>
            </a:r>
            <a:r>
              <a:rPr lang="en-US" b="0" baseline="0" dirty="0"/>
              <a:t> two slides)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focus on verb form by having to choose between 3</a:t>
            </a:r>
            <a:r>
              <a:rPr lang="en-GB" baseline="30000" dirty="0"/>
              <a:t>rd</a:t>
            </a:r>
            <a:r>
              <a:rPr lang="en-GB" baseline="0" dirty="0"/>
              <a:t> person singular or plural, depending on the subject of the verb by using full nouns when listening. </a:t>
            </a:r>
            <a:endParaRPr lang="en-US" b="1" dirty="0"/>
          </a:p>
          <a:p>
            <a:endParaRPr lang="en-US" b="1" dirty="0"/>
          </a:p>
          <a:p>
            <a:r>
              <a:rPr lang="en-US" b="1" dirty="0"/>
              <a:t>Procedure:</a:t>
            </a:r>
          </a:p>
          <a:p>
            <a:r>
              <a:rPr lang="en-US" b="0" dirty="0"/>
              <a:t>1. </a:t>
            </a:r>
            <a:r>
              <a:rPr lang="en-GB" dirty="0"/>
              <a:t>Use this slide to model the requirements</a:t>
            </a:r>
            <a:r>
              <a:rPr lang="en-GB" baseline="0" dirty="0"/>
              <a:t> of the task.  Really emphasise the importance of listening carefully to the subject of the verb – is it singular or plural?  Elicit from students what will be heard when the subject is singular and what is heard when it is plural – </a:t>
            </a:r>
            <a:r>
              <a:rPr lang="en-GB" b="1" baseline="0" dirty="0"/>
              <a:t>the subtle difference between ’le’ and ‘les’ (or ‘la’ and ‘les’) really makes a difference to meaning. </a:t>
            </a:r>
            <a:r>
              <a:rPr lang="en-GB" baseline="0" dirty="0"/>
              <a:t> This is key to students succeeding in the task</a:t>
            </a:r>
            <a:endParaRPr lang="en-US" b="0" dirty="0"/>
          </a:p>
          <a:p>
            <a:r>
              <a:rPr lang="en-US" b="0" dirty="0"/>
              <a:t>2. Click the E.G. trigger</a:t>
            </a:r>
            <a:r>
              <a:rPr lang="en-US" b="0" baseline="0" dirty="0"/>
              <a:t> to play the audio.</a:t>
            </a:r>
            <a:endParaRPr lang="en-US" b="0" dirty="0"/>
          </a:p>
          <a:p>
            <a:r>
              <a:rPr lang="en-US" b="0" dirty="0"/>
              <a:t>3. Students tick the subject of the verb</a:t>
            </a:r>
            <a:r>
              <a:rPr lang="en-US" b="0" baseline="0" dirty="0"/>
              <a:t> then</a:t>
            </a:r>
            <a:r>
              <a:rPr lang="en-US" b="0" dirty="0"/>
              <a:t> use this to help write the correct verb ending (3</a:t>
            </a:r>
            <a:r>
              <a:rPr lang="en-US" b="0" baseline="30000" dirty="0"/>
              <a:t>rd</a:t>
            </a:r>
            <a:r>
              <a:rPr lang="en-US" b="0" dirty="0"/>
              <a:t> person singular</a:t>
            </a:r>
            <a:r>
              <a:rPr lang="en-US" b="0" baseline="0" dirty="0"/>
              <a:t> or third person plural)</a:t>
            </a:r>
            <a:r>
              <a:rPr lang="en-US" b="0" dirty="0"/>
              <a:t>.</a:t>
            </a:r>
          </a:p>
          <a:p>
            <a:r>
              <a:rPr lang="en-US" b="0" dirty="0"/>
              <a:t>4.</a:t>
            </a:r>
            <a:r>
              <a:rPr lang="en-US" b="0" baseline="0" dirty="0"/>
              <a:t> Students continue to transcribe the verb from the second part of the sentence, focusing on the achieving the correct subject pronoun and verb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5.</a:t>
            </a:r>
            <a:r>
              <a:rPr lang="en-GB" b="0" dirty="0"/>
              <a:t> On completion of the task, t</a:t>
            </a:r>
            <a:r>
              <a:rPr lang="en-GB" dirty="0"/>
              <a:t>eachers could take the opportunity to do some</a:t>
            </a:r>
            <a:r>
              <a:rPr lang="en-GB" baseline="0" dirty="0"/>
              <a:t> further sentence level comprehension by asking students to give the meanings in English of the complete sentences.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r>
              <a:rPr lang="en-GB" dirty="0"/>
              <a:t>E.G </a:t>
            </a:r>
          </a:p>
          <a:p>
            <a:r>
              <a:rPr lang="en-GB" dirty="0"/>
              <a:t>Le </a:t>
            </a:r>
            <a:r>
              <a:rPr lang="en-GB" dirty="0" err="1"/>
              <a:t>garçon</a:t>
            </a:r>
            <a:r>
              <a:rPr lang="en-GB" dirty="0"/>
              <a:t> </a:t>
            </a:r>
            <a:r>
              <a:rPr lang="en-GB" dirty="0" err="1"/>
              <a:t>aime</a:t>
            </a:r>
            <a:r>
              <a:rPr lang="en-GB" baseline="0" dirty="0"/>
              <a:t> le sport; </a:t>
            </a:r>
            <a:r>
              <a:rPr lang="en-GB" baseline="0" dirty="0" err="1"/>
              <a:t>il</a:t>
            </a:r>
            <a:r>
              <a:rPr lang="en-GB" baseline="0" dirty="0"/>
              <a:t> </a:t>
            </a:r>
            <a:r>
              <a:rPr lang="en-GB" baseline="0" dirty="0" err="1"/>
              <a:t>joue</a:t>
            </a:r>
            <a:r>
              <a:rPr lang="en-GB" baseline="0" dirty="0"/>
              <a:t> au foot.</a:t>
            </a:r>
          </a:p>
          <a:p>
            <a:endParaRPr lang="en-GB" baseline="0" dirty="0"/>
          </a:p>
          <a:p>
            <a:r>
              <a:rPr lang="en-GB" baseline="0" dirty="0"/>
              <a:t>E.G</a:t>
            </a:r>
          </a:p>
          <a:p>
            <a:r>
              <a:rPr lang="en-GB" baseline="0" dirty="0"/>
              <a:t>Les </a:t>
            </a:r>
            <a:r>
              <a:rPr lang="en-GB" baseline="0" dirty="0" err="1"/>
              <a:t>filles</a:t>
            </a:r>
            <a:r>
              <a:rPr lang="en-GB" baseline="0" dirty="0"/>
              <a:t> </a:t>
            </a:r>
            <a:r>
              <a:rPr lang="en-GB" baseline="0" dirty="0" err="1"/>
              <a:t>restent</a:t>
            </a:r>
            <a:r>
              <a:rPr lang="en-GB" baseline="0" dirty="0"/>
              <a:t> à la </a:t>
            </a:r>
            <a:r>
              <a:rPr lang="en-GB" baseline="0" dirty="0" err="1"/>
              <a:t>maison</a:t>
            </a:r>
            <a:r>
              <a:rPr lang="en-GB" baseline="0" dirty="0"/>
              <a:t>; </a:t>
            </a:r>
            <a:r>
              <a:rPr lang="en-GB" baseline="0" dirty="0" err="1"/>
              <a:t>elles</a:t>
            </a:r>
            <a:r>
              <a:rPr lang="en-GB" baseline="0" dirty="0"/>
              <a:t> </a:t>
            </a:r>
            <a:r>
              <a:rPr lang="en-GB" baseline="0" dirty="0" err="1"/>
              <a:t>regardent</a:t>
            </a:r>
            <a:r>
              <a:rPr lang="en-GB" baseline="0" dirty="0"/>
              <a:t> la </a:t>
            </a:r>
            <a:r>
              <a:rPr lang="en-GB" baseline="0" dirty="0" err="1"/>
              <a:t>télé</a:t>
            </a:r>
            <a:r>
              <a:rPr lang="en-GB" baseline="0" dirty="0"/>
              <a:t>.</a:t>
            </a:r>
          </a:p>
          <a:p>
            <a:endParaRPr lang="en-GB" baseline="0" dirty="0"/>
          </a:p>
          <a:p>
            <a:endParaRPr lang="en-GB" dirty="0"/>
          </a:p>
          <a:p>
            <a:r>
              <a:rPr lang="en-GB" b="1" baseline="0" dirty="0"/>
              <a:t>Note: </a:t>
            </a:r>
            <a:r>
              <a:rPr lang="en-GB" baseline="0" dirty="0"/>
              <a:t>The two part nature of the task sets up differentiation.  All students should be able to complete the first part of the sentence at least – hearing the difference between ‘le’ and ‘les’; and the difference between ‘la’ and ‘les’ and then writing the verb ending accordingly: ‘e’ or ‘</a:t>
            </a:r>
            <a:r>
              <a:rPr lang="en-GB" baseline="0" dirty="0" err="1"/>
              <a:t>ent</a:t>
            </a:r>
            <a:r>
              <a:rPr lang="en-GB" baseline="0" dirty="0"/>
              <a:t>’.  </a:t>
            </a:r>
          </a:p>
          <a:p>
            <a:r>
              <a:rPr lang="en-GB" baseline="0" dirty="0"/>
              <a:t>The second part offers a greater level of challenge.  Teachers could consider asking students to mark their work in two sets, to allow students to feel successful and give the teacher an indication of how students did with the two aspects of the task.</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Source: Fr Y7 1.2.6</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06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1) Le </a:t>
            </a:r>
            <a:r>
              <a:rPr lang="en-GB" dirty="0" err="1"/>
              <a:t>garçon</a:t>
            </a:r>
            <a:r>
              <a:rPr lang="en-GB" dirty="0"/>
              <a:t> </a:t>
            </a:r>
            <a:r>
              <a:rPr lang="en-GB" dirty="0" err="1"/>
              <a:t>aime</a:t>
            </a:r>
            <a:r>
              <a:rPr lang="en-GB" dirty="0"/>
              <a:t> la </a:t>
            </a:r>
            <a:r>
              <a:rPr lang="en-GB" dirty="0" err="1"/>
              <a:t>t</a:t>
            </a:r>
            <a:r>
              <a:rPr lang="en-GB" sz="1200" baseline="0" dirty="0" err="1">
                <a:solidFill>
                  <a:schemeClr val="accent5">
                    <a:lumMod val="50000"/>
                  </a:schemeClr>
                </a:solidFill>
                <a:latin typeface="Century Gothic" panose="020B0502020202020204" pitchFamily="34" charset="0"/>
              </a:rPr>
              <a:t>élé</a:t>
            </a:r>
            <a:r>
              <a:rPr lang="en-GB" sz="1200" baseline="0" dirty="0">
                <a:solidFill>
                  <a:schemeClr val="accent5">
                    <a:lumMod val="50000"/>
                  </a:schemeClr>
                </a:solidFill>
                <a:latin typeface="Century Gothic" panose="020B0502020202020204" pitchFamily="34" charset="0"/>
              </a:rPr>
              <a:t>;</a:t>
            </a:r>
            <a:r>
              <a:rPr lang="en-GB" dirty="0"/>
              <a:t> il </a:t>
            </a:r>
            <a:r>
              <a:rPr lang="en-GB" dirty="0" err="1"/>
              <a:t>regarde</a:t>
            </a:r>
            <a:r>
              <a:rPr lang="en-GB" dirty="0"/>
              <a:t> des films.</a:t>
            </a:r>
          </a:p>
          <a:p>
            <a:r>
              <a:rPr lang="en-GB" dirty="0"/>
              <a:t>2) Les </a:t>
            </a:r>
            <a:r>
              <a:rPr lang="en-GB" dirty="0" err="1"/>
              <a:t>filles</a:t>
            </a:r>
            <a:r>
              <a:rPr lang="en-GB" dirty="0"/>
              <a:t> </a:t>
            </a:r>
            <a:r>
              <a:rPr lang="en-GB" dirty="0" err="1"/>
              <a:t>aiment</a:t>
            </a:r>
            <a:r>
              <a:rPr lang="en-GB" dirty="0"/>
              <a:t> la </a:t>
            </a:r>
            <a:r>
              <a:rPr lang="en-GB" dirty="0" err="1"/>
              <a:t>musique</a:t>
            </a:r>
            <a:r>
              <a:rPr lang="en-GB" dirty="0"/>
              <a:t>; </a:t>
            </a:r>
            <a:r>
              <a:rPr lang="en-GB" dirty="0" err="1"/>
              <a:t>elles</a:t>
            </a:r>
            <a:r>
              <a:rPr lang="en-GB" baseline="0" dirty="0"/>
              <a:t> </a:t>
            </a:r>
            <a:r>
              <a:rPr lang="en-GB" baseline="0" dirty="0" err="1"/>
              <a:t>chantent</a:t>
            </a:r>
            <a:r>
              <a:rPr lang="en-GB" baseline="0" dirty="0"/>
              <a:t> avec la radio.</a:t>
            </a:r>
          </a:p>
          <a:p>
            <a:r>
              <a:rPr lang="en-GB" dirty="0"/>
              <a:t>3) Les</a:t>
            </a:r>
            <a:r>
              <a:rPr lang="en-GB" baseline="0" dirty="0"/>
              <a:t> </a:t>
            </a:r>
            <a:r>
              <a:rPr lang="en-GB" baseline="0" dirty="0" err="1"/>
              <a:t>médecin</a:t>
            </a:r>
            <a:r>
              <a:rPr lang="en-GB" dirty="0" err="1"/>
              <a:t>s</a:t>
            </a:r>
            <a:r>
              <a:rPr lang="en-GB" baseline="0" dirty="0"/>
              <a:t> </a:t>
            </a:r>
            <a:r>
              <a:rPr lang="en-GB" baseline="0" dirty="0" err="1"/>
              <a:t>travaillent</a:t>
            </a:r>
            <a:r>
              <a:rPr lang="en-GB" baseline="0" dirty="0"/>
              <a:t> </a:t>
            </a:r>
            <a:r>
              <a:rPr lang="en-GB" baseline="0" dirty="0" err="1"/>
              <a:t>en</a:t>
            </a:r>
            <a:r>
              <a:rPr lang="en-GB" baseline="0" dirty="0"/>
              <a:t> </a:t>
            </a:r>
            <a:r>
              <a:rPr lang="en-GB" baseline="0" dirty="0" err="1"/>
              <a:t>Angleterre</a:t>
            </a:r>
            <a:r>
              <a:rPr lang="en-GB" baseline="0" dirty="0"/>
              <a:t>; </a:t>
            </a:r>
            <a:r>
              <a:rPr lang="en-GB" baseline="0" dirty="0" err="1"/>
              <a:t>ils</a:t>
            </a:r>
            <a:r>
              <a:rPr lang="en-GB" baseline="0" dirty="0"/>
              <a:t> </a:t>
            </a:r>
            <a:r>
              <a:rPr lang="en-GB" baseline="0" dirty="0" err="1"/>
              <a:t>parlent</a:t>
            </a:r>
            <a:r>
              <a:rPr lang="en-GB" baseline="0" dirty="0"/>
              <a:t> </a:t>
            </a:r>
            <a:r>
              <a:rPr lang="en-GB" baseline="0" dirty="0" err="1"/>
              <a:t>anglais</a:t>
            </a:r>
            <a:r>
              <a:rPr lang="en-GB" baseline="0" dirty="0"/>
              <a:t>.</a:t>
            </a:r>
            <a:endParaRPr lang="en-GB" dirty="0"/>
          </a:p>
          <a:p>
            <a:r>
              <a:rPr lang="en-GB" dirty="0"/>
              <a:t>4) Le chanteur </a:t>
            </a:r>
            <a:r>
              <a:rPr lang="en-GB" dirty="0" err="1"/>
              <a:t>aime</a:t>
            </a:r>
            <a:r>
              <a:rPr lang="en-GB" dirty="0"/>
              <a:t> la </a:t>
            </a:r>
            <a:r>
              <a:rPr lang="en-GB" dirty="0" err="1"/>
              <a:t>musique</a:t>
            </a:r>
            <a:r>
              <a:rPr lang="en-GB" dirty="0"/>
              <a:t>;</a:t>
            </a:r>
            <a:r>
              <a:rPr lang="en-GB" baseline="0" dirty="0"/>
              <a:t> il </a:t>
            </a:r>
            <a:r>
              <a:rPr lang="en-GB" baseline="0" dirty="0" err="1"/>
              <a:t>écoute</a:t>
            </a:r>
            <a:r>
              <a:rPr lang="en-GB" baseline="0" dirty="0"/>
              <a:t> la radio.</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341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(8 slides)</a:t>
            </a:r>
            <a:br>
              <a:rPr lang="en-GB" dirty="0"/>
            </a:br>
            <a:br>
              <a:rPr lang="en-GB" b="1" dirty="0"/>
            </a:br>
            <a:r>
              <a:rPr lang="en-GB" b="1" dirty="0"/>
              <a:t>Aim: </a:t>
            </a:r>
            <a:r>
              <a:rPr lang="en-GB" b="0" dirty="0"/>
              <a:t>To practise distinguishing between ‘Sie’ and ‘</a:t>
            </a:r>
            <a:r>
              <a:rPr lang="en-GB" b="0" dirty="0" err="1"/>
              <a:t>sie</a:t>
            </a:r>
            <a:r>
              <a:rPr lang="en-GB" b="0" dirty="0"/>
              <a:t>’.</a:t>
            </a:r>
            <a:br>
              <a:rPr lang="en-GB" b="0" dirty="0"/>
            </a:br>
            <a:br>
              <a:rPr lang="en-GB" b="0" dirty="0"/>
            </a:br>
            <a:r>
              <a:rPr lang="en-GB" b="1" dirty="0"/>
              <a:t>Procedure:</a:t>
            </a:r>
            <a:br>
              <a:rPr lang="en-GB" dirty="0"/>
            </a:br>
            <a:r>
              <a:rPr lang="en-GB" dirty="0"/>
              <a:t>1.</a:t>
            </a:r>
            <a:r>
              <a:rPr lang="en-GB" baseline="0" dirty="0"/>
              <a:t> Click on the numbered audio buttons to play the questions.</a:t>
            </a:r>
            <a:endParaRPr lang="en-GB" dirty="0"/>
          </a:p>
          <a:p>
            <a:r>
              <a:rPr lang="en-GB" dirty="0"/>
              <a:t>2. Click to reveal which referent </a:t>
            </a:r>
            <a:r>
              <a:rPr lang="en-GB" baseline="0" dirty="0"/>
              <a:t>‘Frau Nowak’ or ‘Katja und Heidi’ is being addressed. </a:t>
            </a:r>
            <a:br>
              <a:rPr lang="en-GB" baseline="0" dirty="0"/>
            </a:br>
            <a:r>
              <a:rPr lang="en-GB" baseline="0" dirty="0"/>
              <a:t>3. Students then transcribe the German sentence heard, also writing its meaning in English, taking care to use the correct form of Sie (you, formal) /</a:t>
            </a:r>
            <a:r>
              <a:rPr lang="en-GB" baseline="0" dirty="0" err="1"/>
              <a:t>sie</a:t>
            </a:r>
            <a:r>
              <a:rPr lang="en-GB" baseline="0" dirty="0"/>
              <a:t> (they).</a:t>
            </a:r>
            <a:endParaRPr lang="en-GB" dirty="0"/>
          </a:p>
          <a:p>
            <a:r>
              <a:rPr lang="en-GB" dirty="0"/>
              <a:t>4. Click to reveal first the German sentence, then the English translation.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a:t>
            </a:r>
            <a:r>
              <a:rPr lang="en-GB" baseline="0" dirty="0"/>
              <a:t> </a:t>
            </a:r>
            <a:r>
              <a:rPr lang="en-GB" baseline="0" dirty="0" err="1"/>
              <a:t>Fliegen</a:t>
            </a:r>
            <a:r>
              <a:rPr lang="en-GB" baseline="0" dirty="0"/>
              <a:t> Sie </a:t>
            </a:r>
            <a:r>
              <a:rPr lang="en-GB" baseline="0" dirty="0" err="1"/>
              <a:t>gern</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350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NOTE: This section is without audio.  Teachers read out the sentence here.  This facilitates the ‘idea for extension’</a:t>
            </a:r>
          </a:p>
          <a:p>
            <a:r>
              <a:rPr lang="en-GB" b="1" baseline="0" dirty="0"/>
              <a:t>Transcript</a:t>
            </a:r>
          </a:p>
          <a:p>
            <a:r>
              <a:rPr lang="en-GB" baseline="0" dirty="0"/>
              <a:t>5) Les </a:t>
            </a:r>
            <a:r>
              <a:rPr lang="en-GB" baseline="0" dirty="0" err="1"/>
              <a:t>professeurs</a:t>
            </a:r>
            <a:r>
              <a:rPr lang="en-GB" baseline="0" dirty="0"/>
              <a:t> </a:t>
            </a:r>
            <a:r>
              <a:rPr lang="en-GB" baseline="0" dirty="0" err="1"/>
              <a:t>travaillent</a:t>
            </a:r>
            <a:r>
              <a:rPr lang="en-GB" baseline="0" dirty="0"/>
              <a:t> </a:t>
            </a:r>
            <a:r>
              <a:rPr lang="en-GB" baseline="0" dirty="0" err="1"/>
              <a:t>dans</a:t>
            </a:r>
            <a:r>
              <a:rPr lang="en-GB" baseline="0" dirty="0"/>
              <a:t> la </a:t>
            </a:r>
            <a:r>
              <a:rPr lang="en-GB" baseline="0" dirty="0" err="1"/>
              <a:t>salle</a:t>
            </a:r>
            <a:r>
              <a:rPr lang="en-GB" baseline="0" dirty="0"/>
              <a:t> de </a:t>
            </a:r>
            <a:r>
              <a:rPr lang="en-GB" baseline="0" dirty="0" err="1"/>
              <a:t>classe</a:t>
            </a:r>
            <a:r>
              <a:rPr lang="en-GB" baseline="0" dirty="0"/>
              <a:t>; </a:t>
            </a:r>
            <a:r>
              <a:rPr lang="en-GB" baseline="0" dirty="0" err="1"/>
              <a:t>ils</a:t>
            </a:r>
            <a:r>
              <a:rPr lang="en-GB" baseline="0" dirty="0"/>
              <a:t> </a:t>
            </a:r>
            <a:r>
              <a:rPr lang="en-GB" baseline="0" dirty="0" err="1"/>
              <a:t>préparent</a:t>
            </a:r>
            <a:r>
              <a:rPr lang="en-GB" baseline="0" dirty="0"/>
              <a:t> les devoirs.</a:t>
            </a:r>
          </a:p>
          <a:p>
            <a:r>
              <a:rPr lang="en-GB" baseline="0" dirty="0"/>
              <a:t>6) Le chien </a:t>
            </a:r>
            <a:r>
              <a:rPr lang="en-GB" baseline="0" dirty="0" err="1"/>
              <a:t>marche</a:t>
            </a:r>
            <a:r>
              <a:rPr lang="en-GB" baseline="0" dirty="0"/>
              <a:t> dehors; il </a:t>
            </a:r>
            <a:r>
              <a:rPr lang="en-GB" baseline="0" dirty="0" err="1"/>
              <a:t>joue</a:t>
            </a:r>
            <a:r>
              <a:rPr lang="en-GB" baseline="0" dirty="0"/>
              <a:t> dans le parc.</a:t>
            </a:r>
          </a:p>
          <a:p>
            <a:r>
              <a:rPr lang="en-GB" baseline="0" dirty="0"/>
              <a:t>7) Les </a:t>
            </a:r>
            <a:r>
              <a:rPr lang="en-GB" baseline="0" dirty="0" err="1"/>
              <a:t>mères</a:t>
            </a:r>
            <a:r>
              <a:rPr lang="en-GB" baseline="0" dirty="0"/>
              <a:t> </a:t>
            </a:r>
            <a:r>
              <a:rPr lang="en-GB" baseline="0" dirty="0" err="1"/>
              <a:t>préparent</a:t>
            </a:r>
            <a:r>
              <a:rPr lang="en-GB" baseline="0" dirty="0"/>
              <a:t> le déjeuner; </a:t>
            </a:r>
            <a:r>
              <a:rPr lang="en-GB" baseline="0" dirty="0" err="1"/>
              <a:t>elles</a:t>
            </a:r>
            <a:r>
              <a:rPr lang="en-GB" baseline="0" dirty="0"/>
              <a:t> </a:t>
            </a:r>
            <a:r>
              <a:rPr lang="en-GB" baseline="0" dirty="0" err="1"/>
              <a:t>mangent</a:t>
            </a:r>
            <a:r>
              <a:rPr lang="en-GB" baseline="0" dirty="0"/>
              <a:t> du fruit. </a:t>
            </a:r>
          </a:p>
          <a:p>
            <a:r>
              <a:rPr lang="en-GB" baseline="0" dirty="0"/>
              <a:t>8) Le </a:t>
            </a:r>
            <a:r>
              <a:rPr lang="en-GB" baseline="0" dirty="0" err="1"/>
              <a:t>garçon</a:t>
            </a:r>
            <a:r>
              <a:rPr lang="en-GB" baseline="0" dirty="0"/>
              <a:t> </a:t>
            </a:r>
            <a:r>
              <a:rPr lang="en-GB" baseline="0" dirty="0" err="1"/>
              <a:t>écoute</a:t>
            </a:r>
            <a:r>
              <a:rPr lang="en-GB" baseline="0" dirty="0"/>
              <a:t> le </a:t>
            </a:r>
            <a:r>
              <a:rPr lang="en-GB" baseline="0" dirty="0" err="1"/>
              <a:t>professeur</a:t>
            </a:r>
            <a:r>
              <a:rPr lang="en-GB" baseline="0" dirty="0"/>
              <a:t>; il </a:t>
            </a:r>
            <a:r>
              <a:rPr lang="en-GB" baseline="0" dirty="0" err="1"/>
              <a:t>porte</a:t>
            </a:r>
            <a:r>
              <a:rPr lang="en-GB" baseline="0" dirty="0"/>
              <a:t> un </a:t>
            </a:r>
            <a:r>
              <a:rPr lang="en-GB" baseline="0" dirty="0" err="1"/>
              <a:t>uniforme</a:t>
            </a:r>
            <a:r>
              <a:rPr lang="en-GB" baseline="0" dirty="0"/>
              <a:t>.</a:t>
            </a:r>
          </a:p>
          <a:p>
            <a:endParaRPr lang="en-GB" dirty="0"/>
          </a:p>
          <a:p>
            <a:r>
              <a:rPr lang="en-GB" b="1" baseline="0" dirty="0"/>
              <a:t>Idea for extension</a:t>
            </a:r>
            <a:r>
              <a:rPr lang="en-GB" b="0" baseline="0" dirty="0"/>
              <a:t>: rather than saying the whole sentence in full , stop after the first verb and do not reveal the second part of the sentence. Then, ask the students to PREDICT what will come next.  Students will use the first part of the sentence and the final words to work it out. They could give answers orally or they could write down what they think will come next. </a:t>
            </a:r>
          </a:p>
          <a:p>
            <a:r>
              <a:rPr lang="en-GB" b="0" baseline="0" dirty="0"/>
              <a:t>THEN, continue the sentence and the students read their own work to check whether they predicted correctly. Click to reveal the French so that they can check how they spelled the verb (-</a:t>
            </a:r>
            <a:r>
              <a:rPr lang="en-GB" b="0" baseline="0" dirty="0" err="1"/>
              <a:t>ent</a:t>
            </a:r>
            <a:r>
              <a:rPr lang="en-GB" b="0" baseline="0" dirty="0"/>
              <a:t> or –e). </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parc [1240]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0" dirty="0"/>
          </a:p>
          <a:p>
            <a:endParaRPr lang="en-GB" b="0"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317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As for previous slide.</a:t>
            </a:r>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2. </a:t>
            </a:r>
            <a:r>
              <a:rPr lang="en-GB" dirty="0" err="1"/>
              <a:t>Stehen</a:t>
            </a:r>
            <a:r>
              <a:rPr lang="en-GB" dirty="0"/>
              <a:t> Sie </a:t>
            </a:r>
            <a:r>
              <a:rPr lang="en-GB" sz="1200" dirty="0" err="1">
                <a:solidFill>
                  <a:srgbClr val="115076"/>
                </a:solidFill>
              </a:rPr>
              <a:t>früh</a:t>
            </a:r>
            <a:r>
              <a:rPr lang="en-GB" sz="1200" dirty="0">
                <a:solidFill>
                  <a:srgbClr val="115076"/>
                </a:solidFill>
              </a:rPr>
              <a:t> auf?</a:t>
            </a: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aufstehen [966]</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5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 for previous slide.</a:t>
            </a:r>
            <a:endParaRPr lang="en-GB"/>
          </a:p>
          <a:p>
            <a:endParaRPr lang="en-GB"/>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a:br>
            <a:r>
              <a:rPr lang="en-GB"/>
              <a:t>3. Arbeiten sie viel?</a:t>
            </a:r>
            <a:br>
              <a:rPr lang="en-GB"/>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931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 for previous slide.</a:t>
            </a:r>
            <a:endParaRPr lang="en-GB"/>
          </a:p>
          <a:p>
            <a:endParaRPr lang="en-GB"/>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a:br>
            <a:r>
              <a:rPr lang="en-GB"/>
              <a:t>4. Was essen sie</a:t>
            </a:r>
            <a:r>
              <a:rPr lang="en-GB" baseline="0"/>
              <a:t> gern?</a:t>
            </a:r>
            <a:br>
              <a:rPr lang="en-GB"/>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198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 for previous slide.</a:t>
            </a:r>
            <a:endParaRPr lang="en-GB"/>
          </a:p>
          <a:p>
            <a:endParaRPr lang="en-GB"/>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Transcript:</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5.</a:t>
            </a:r>
            <a:r>
              <a:rPr lang="en-GB" b="0" baseline="0"/>
              <a:t> Schauen Sie gern Filme an?</a:t>
            </a:r>
            <a:br>
              <a:rPr lang="en-GB"/>
            </a:br>
            <a:br>
              <a:rPr lang="en-GB"/>
            </a:b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8.2.2.1</a:t>
            </a:r>
            <a:r>
              <a:rPr lang="en-GB" sz="1200" b="1" i="0" u="none" strike="noStrike" kern="1200" cap="none" baseline="0">
                <a:solidFill>
                  <a:schemeClr val="tx1"/>
                </a:solidFill>
                <a:effectLst/>
                <a:latin typeface="+mn-lt"/>
                <a:ea typeface="Calibri"/>
                <a:cs typeface="Calibri"/>
                <a:sym typeface="Calibri"/>
              </a:rPr>
              <a:t> (introduce)</a:t>
            </a:r>
            <a:r>
              <a:rPr lang="en-GB" sz="1200" b="0" i="0" u="none" strike="noStrike" kern="1200" cap="none" baseline="0">
                <a:solidFill>
                  <a:schemeClr val="tx1"/>
                </a:solidFill>
                <a:effectLst/>
                <a:latin typeface="+mn-lt"/>
                <a:ea typeface="Calibri"/>
                <a:cs typeface="Calibri"/>
                <a:sym typeface="Calibri"/>
              </a:rPr>
              <a:t> </a:t>
            </a:r>
            <a:r>
              <a:rPr lang="de-DE" sz="1200" b="0" i="0" u="none" strike="noStrike" kern="1200" cap="none">
                <a:solidFill>
                  <a:schemeClr val="tx1"/>
                </a:solidFill>
                <a:effectLst/>
                <a:latin typeface="+mn-lt"/>
                <a:ea typeface="Calibri"/>
                <a:cs typeface="Calibri"/>
                <a:sym typeface="Calibri"/>
              </a:rPr>
              <a:t>anschauen [949</a:t>
            </a:r>
            <a:r>
              <a:rPr lang="en-GB" sz="1200" b="0" i="0" u="none" strike="noStrike" kern="1200" cap="none">
                <a:solidFill>
                  <a:schemeClr val="tx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402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 for previous slide.</a:t>
            </a:r>
            <a:endParaRPr lang="en-GB"/>
          </a:p>
          <a:p>
            <a:endParaRPr lang="en-GB"/>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a:br>
            <a:r>
              <a:rPr lang="en-GB"/>
              <a:t>6. Lesen</a:t>
            </a:r>
            <a:r>
              <a:rPr lang="en-GB" baseline="0"/>
              <a:t> sie Geschichten?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976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 for previous slide.</a:t>
            </a:r>
            <a:endParaRPr lang="en-GB"/>
          </a:p>
          <a:p>
            <a:endParaRPr lang="en-GB"/>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a:br>
            <a:r>
              <a:rPr lang="en-GB"/>
              <a:t>7. Fahren Sie oft mit dem Schiff?</a:t>
            </a:r>
            <a:br>
              <a:rPr lang="en-GB"/>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734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 for previous slide.</a:t>
            </a:r>
            <a:endParaRPr lang="en-GB"/>
          </a:p>
          <a:p>
            <a:endParaRPr lang="en-GB"/>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Transcript:</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8.</a:t>
            </a:r>
            <a:r>
              <a:rPr lang="en-GB" b="0" baseline="0"/>
              <a:t> Nehmen sie die Bahn?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429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595221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6515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3420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902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9257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4199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8901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9925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812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97382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80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1777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28692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7223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9650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1222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34257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7836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630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0692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3222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71607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3867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09/03/2021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87552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09/03/2021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30514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09/03/2021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98218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09/03/2021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9026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09/03/2021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31559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1226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3366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64705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67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0988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48518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4.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7926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83422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85388688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10.wav"/></Relationships>
</file>

<file path=ppt/slides/_rels/slide1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audio" Target="../media/audio14.wav"/><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audio" Target="../media/audio18.wav"/><Relationship Id="rId5" Type="http://schemas.openxmlformats.org/officeDocument/2006/relationships/image" Target="../media/image28.png"/><Relationship Id="rId4" Type="http://schemas.openxmlformats.org/officeDocument/2006/relationships/audio" Target="../media/audio17.wav"/></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8.png"/><Relationship Id="rId7" Type="http://schemas.openxmlformats.org/officeDocument/2006/relationships/audio" Target="../media/audio22.wav"/><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audio" Target="../media/audio21.wav"/><Relationship Id="rId5" Type="http://schemas.openxmlformats.org/officeDocument/2006/relationships/audio" Target="../media/audio20.wav"/><Relationship Id="rId4" Type="http://schemas.openxmlformats.org/officeDocument/2006/relationships/audio" Target="../media/audio19.wav"/></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5.png"/><Relationship Id="rId7"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5.png"/><Relationship Id="rId7"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5.png"/><Relationship Id="rId7"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5.png"/><Relationship Id="rId7"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5.png"/><Relationship Id="rId7"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5.png"/><Relationship Id="rId7"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audio" Target="../media/audio6.wav"/></Relationships>
</file>

<file path=ppt/slides/_rels/slide8.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5.png"/><Relationship Id="rId7"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audio" Target="../media/audio7.wav"/></Relationships>
</file>

<file path=ppt/slides/_rels/slide9.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5.png"/><Relationship Id="rId7"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456091" cy="869950"/>
          </a:xfrm>
          <a:prstGeom prst="rect">
            <a:avLst/>
          </a:prstGeom>
        </p:spPr>
      </p:pic>
      <p:sp>
        <p:nvSpPr>
          <p:cNvPr id="4" name="Title 3"/>
          <p:cNvSpPr>
            <a:spLocks noGrp="1"/>
          </p:cNvSpPr>
          <p:nvPr>
            <p:ph type="title"/>
          </p:nvPr>
        </p:nvSpPr>
        <p:spPr>
          <a:xfrm>
            <a:off x="0" y="294041"/>
            <a:ext cx="7469746" cy="707849"/>
          </a:xfrm>
        </p:spPr>
        <p:txBody>
          <a:bodyPr>
            <a:noAutofit/>
          </a:bodyPr>
          <a:lstStyle/>
          <a:p>
            <a:r>
              <a:rPr lang="en-GB" sz="3600" b="1" dirty="0">
                <a:solidFill>
                  <a:schemeClr val="bg1"/>
                </a:solidFill>
              </a:rPr>
              <a:t>Separable verbs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6" name="Rectangle 75">
            <a:extLst>
              <a:ext uri="{FF2B5EF4-FFF2-40B4-BE49-F238E27FC236}">
                <a16:creationId xmlns:a16="http://schemas.microsoft.com/office/drawing/2014/main" id="{9F82D2CB-2256-4DC0-B71D-0DA0A7D5FF1A}"/>
              </a:ext>
            </a:extLst>
          </p:cNvPr>
          <p:cNvSpPr/>
          <p:nvPr/>
        </p:nvSpPr>
        <p:spPr>
          <a:xfrm>
            <a:off x="436801" y="2297022"/>
            <a:ext cx="3990576" cy="361306"/>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E8055830-A090-4BD8-B714-66DB9E63DF15}"/>
              </a:ext>
            </a:extLst>
          </p:cNvPr>
          <p:cNvSpPr txBox="1"/>
          <p:nvPr/>
        </p:nvSpPr>
        <p:spPr>
          <a:xfrm>
            <a:off x="4456090" y="2267697"/>
            <a:ext cx="46217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get / are getting up early.</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Rectangle 77">
            <a:extLst>
              <a:ext uri="{FF2B5EF4-FFF2-40B4-BE49-F238E27FC236}">
                <a16:creationId xmlns:a16="http://schemas.microsoft.com/office/drawing/2014/main" id="{41CDBFA2-2B5D-4BB3-87D7-C199120DA84C}"/>
              </a:ext>
            </a:extLst>
          </p:cNvPr>
          <p:cNvSpPr/>
          <p:nvPr/>
        </p:nvSpPr>
        <p:spPr>
          <a:xfrm>
            <a:off x="450088" y="3186891"/>
            <a:ext cx="3990576" cy="361306"/>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A0189117-CC89-4237-966E-BD1C58944BF8}"/>
              </a:ext>
            </a:extLst>
          </p:cNvPr>
          <p:cNvSpPr txBox="1"/>
          <p:nvPr/>
        </p:nvSpPr>
        <p:spPr>
          <a:xfrm>
            <a:off x="482824" y="3119987"/>
            <a:ext cx="12859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Sie</a:t>
            </a:r>
          </a:p>
        </p:txBody>
      </p:sp>
      <p:sp>
        <p:nvSpPr>
          <p:cNvPr id="80" name="TextBox 79">
            <a:extLst>
              <a:ext uri="{FF2B5EF4-FFF2-40B4-BE49-F238E27FC236}">
                <a16:creationId xmlns:a16="http://schemas.microsoft.com/office/drawing/2014/main" id="{5087840F-26F2-4B6B-87A5-F9CF2CAA8EAE}"/>
              </a:ext>
            </a:extLst>
          </p:cNvPr>
          <p:cNvSpPr txBox="1"/>
          <p:nvPr/>
        </p:nvSpPr>
        <p:spPr>
          <a:xfrm>
            <a:off x="1866594" y="3119984"/>
            <a:ext cx="11753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steh</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941C0517-F093-4F3B-9D77-C14EBBEAD747}"/>
              </a:ext>
            </a:extLst>
          </p:cNvPr>
          <p:cNvSpPr txBox="1"/>
          <p:nvPr/>
        </p:nvSpPr>
        <p:spPr>
          <a:xfrm>
            <a:off x="2941410" y="3119985"/>
            <a:ext cx="7489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532E7940-5C71-470D-BFDD-78F742288EC0}"/>
              </a:ext>
            </a:extLst>
          </p:cNvPr>
          <p:cNvSpPr txBox="1"/>
          <p:nvPr/>
        </p:nvSpPr>
        <p:spPr>
          <a:xfrm>
            <a:off x="3727247" y="3111102"/>
            <a:ext cx="744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auf</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83" name="TextBox 82">
            <a:extLst>
              <a:ext uri="{FF2B5EF4-FFF2-40B4-BE49-F238E27FC236}">
                <a16:creationId xmlns:a16="http://schemas.microsoft.com/office/drawing/2014/main" id="{ABD2A401-9FD7-446B-BAE7-0252A11EC0AC}"/>
              </a:ext>
            </a:extLst>
          </p:cNvPr>
          <p:cNvSpPr txBox="1"/>
          <p:nvPr/>
        </p:nvSpPr>
        <p:spPr>
          <a:xfrm>
            <a:off x="4469377" y="3157566"/>
            <a:ext cx="66511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They/you (polite) get / are getting up early.</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a:extLst>
              <a:ext uri="{FF2B5EF4-FFF2-40B4-BE49-F238E27FC236}">
                <a16:creationId xmlns:a16="http://schemas.microsoft.com/office/drawing/2014/main" id="{C8A7D8D5-234D-4F4D-9D2A-79971E679EFD}"/>
              </a:ext>
            </a:extLst>
          </p:cNvPr>
          <p:cNvSpPr txBox="1"/>
          <p:nvPr/>
        </p:nvSpPr>
        <p:spPr>
          <a:xfrm>
            <a:off x="450088" y="2246841"/>
            <a:ext cx="6335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5" name="TextBox 84">
            <a:extLst>
              <a:ext uri="{FF2B5EF4-FFF2-40B4-BE49-F238E27FC236}">
                <a16:creationId xmlns:a16="http://schemas.microsoft.com/office/drawing/2014/main" id="{5B087164-FAE2-4ECF-B9E9-51707EACBA99}"/>
              </a:ext>
            </a:extLst>
          </p:cNvPr>
          <p:cNvSpPr txBox="1"/>
          <p:nvPr/>
        </p:nvSpPr>
        <p:spPr>
          <a:xfrm>
            <a:off x="1833858" y="2246838"/>
            <a:ext cx="11753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steh</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86" name="TextBox 85">
            <a:extLst>
              <a:ext uri="{FF2B5EF4-FFF2-40B4-BE49-F238E27FC236}">
                <a16:creationId xmlns:a16="http://schemas.microsoft.com/office/drawing/2014/main" id="{BA486E44-A31C-4417-B926-B495D486097E}"/>
              </a:ext>
            </a:extLst>
          </p:cNvPr>
          <p:cNvSpPr txBox="1"/>
          <p:nvPr/>
        </p:nvSpPr>
        <p:spPr>
          <a:xfrm>
            <a:off x="2908674" y="2246839"/>
            <a:ext cx="7489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B012F495-38CC-4D5A-B4EC-C9EB6AB0BC83}"/>
              </a:ext>
            </a:extLst>
          </p:cNvPr>
          <p:cNvSpPr txBox="1"/>
          <p:nvPr/>
        </p:nvSpPr>
        <p:spPr>
          <a:xfrm>
            <a:off x="3694511" y="2237956"/>
            <a:ext cx="744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auf</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88" name="TextBox 87">
            <a:extLst>
              <a:ext uri="{FF2B5EF4-FFF2-40B4-BE49-F238E27FC236}">
                <a16:creationId xmlns:a16="http://schemas.microsoft.com/office/drawing/2014/main" id="{FD85FCB0-7122-4215-B17A-77F831539232}"/>
              </a:ext>
            </a:extLst>
          </p:cNvPr>
          <p:cNvSpPr txBox="1"/>
          <p:nvPr/>
        </p:nvSpPr>
        <p:spPr>
          <a:xfrm>
            <a:off x="376019" y="1457831"/>
            <a:ext cx="11929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we</a:t>
            </a: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 and </a:t>
            </a: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they</a:t>
            </a: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you</a:t>
            </a: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polite</a:t>
            </a: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 forms of the verb are the </a:t>
            </a: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same</a:t>
            </a: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 as the infinitive:</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 name="Rounded Rectangular Callout 5"/>
          <p:cNvSpPr/>
          <p:nvPr/>
        </p:nvSpPr>
        <p:spPr>
          <a:xfrm>
            <a:off x="482824" y="4068919"/>
            <a:ext cx="8677080" cy="1198906"/>
          </a:xfrm>
          <a:prstGeom prst="wedgeRoundRectCallout">
            <a:avLst>
              <a:gd name="adj1" fmla="val -37226"/>
              <a:gd name="adj2" fmla="val -81564"/>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rPr>
              <a:t>Remember that </a:t>
            </a: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sie</a:t>
            </a: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rPr>
              <a:t> (they) and </a:t>
            </a: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Sie</a:t>
            </a: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rPr>
              <a:t> (you – formal) sound the same!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rPr>
              <a:t>It is the context that tells you the correct meaning.</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306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p:bldP spid="78" grpId="0" animBg="1"/>
      <p:bldP spid="79" grpId="0"/>
      <p:bldP spid="80" grpId="0"/>
      <p:bldP spid="81" grpId="0"/>
      <p:bldP spid="82" grpId="0"/>
      <p:bldP spid="83" grpId="0"/>
      <p:bldP spid="84" grpId="0"/>
      <p:bldP spid="85" grpId="0"/>
      <p:bldP spid="86" grpId="0"/>
      <p:bldP spid="87" grpId="0"/>
      <p:bldP spid="88"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25443" y="1387114"/>
            <a:ext cx="1185852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 the verb is in the short form, often ending in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2" name="TextBox 11"/>
          <p:cNvSpPr txBox="1"/>
          <p:nvPr/>
        </p:nvSpPr>
        <p:spPr>
          <a:xfrm>
            <a:off x="3549308" y="2145234"/>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3" name="TextBox 12"/>
          <p:cNvSpPr txBox="1"/>
          <p:nvPr/>
        </p:nvSpPr>
        <p:spPr>
          <a:xfrm>
            <a:off x="6835218" y="2145234"/>
            <a:ext cx="28231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plays. </a:t>
            </a:r>
          </a:p>
        </p:txBody>
      </p:sp>
      <p:sp>
        <p:nvSpPr>
          <p:cNvPr id="14" name="TextBox 13"/>
          <p:cNvSpPr txBox="1"/>
          <p:nvPr/>
        </p:nvSpPr>
        <p:spPr>
          <a:xfrm>
            <a:off x="3549308" y="2865833"/>
            <a:ext cx="26228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5" name="TextBox 14"/>
          <p:cNvSpPr txBox="1"/>
          <p:nvPr/>
        </p:nvSpPr>
        <p:spPr>
          <a:xfrm>
            <a:off x="6835217" y="2870873"/>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plays. </a:t>
            </a:r>
          </a:p>
        </p:txBody>
      </p:sp>
      <p:sp>
        <p:nvSpPr>
          <p:cNvPr id="2" name="Explosion 2 1" descr="explosion shape"/>
          <p:cNvSpPr/>
          <p:nvPr/>
        </p:nvSpPr>
        <p:spPr>
          <a:xfrm rot="2447624">
            <a:off x="8646136" y="1660056"/>
            <a:ext cx="3674803" cy="3682843"/>
          </a:xfrm>
          <a:prstGeom prst="irregularSeal2">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Rounded Rectangular Callout 22"/>
          <p:cNvSpPr/>
          <p:nvPr/>
        </p:nvSpPr>
        <p:spPr>
          <a:xfrm>
            <a:off x="9107974" y="2916986"/>
            <a:ext cx="2409473" cy="1034713"/>
          </a:xfrm>
          <a:prstGeom prst="wedgeRoundRectCallout">
            <a:avLst>
              <a:gd name="adj1" fmla="val -44337"/>
              <a:gd name="adj2" fmla="val 430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NB! These endings all sound the same!</a:t>
            </a:r>
          </a:p>
        </p:txBody>
      </p:sp>
      <p:sp>
        <p:nvSpPr>
          <p:cNvPr id="16" name="TextBox 15"/>
          <p:cNvSpPr txBox="1"/>
          <p:nvPr/>
        </p:nvSpPr>
        <p:spPr>
          <a:xfrm>
            <a:off x="225443" y="3630094"/>
            <a:ext cx="80341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ends with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 name="Rounded Rectangular Callout 2"/>
          <p:cNvSpPr/>
          <p:nvPr/>
        </p:nvSpPr>
        <p:spPr>
          <a:xfrm>
            <a:off x="225443" y="4133125"/>
            <a:ext cx="2409473" cy="1034713"/>
          </a:xfrm>
          <a:prstGeom prst="wedgeRoundRectCallout">
            <a:avLst>
              <a:gd name="adj1" fmla="val 85493"/>
              <a:gd name="adj2" fmla="val 111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either a group of boys or a mixed group. </a:t>
            </a:r>
          </a:p>
        </p:txBody>
      </p:sp>
      <p:sp>
        <p:nvSpPr>
          <p:cNvPr id="17" name="TextBox 16"/>
          <p:cNvSpPr txBox="1"/>
          <p:nvPr/>
        </p:nvSpPr>
        <p:spPr>
          <a:xfrm>
            <a:off x="3447066" y="4447239"/>
            <a:ext cx="3092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 name="Oval 4" descr="oval"/>
          <p:cNvSpPr/>
          <p:nvPr/>
        </p:nvSpPr>
        <p:spPr>
          <a:xfrm>
            <a:off x="3389257" y="4447239"/>
            <a:ext cx="479684" cy="5232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TextBox 17"/>
          <p:cNvSpPr txBox="1"/>
          <p:nvPr/>
        </p:nvSpPr>
        <p:spPr>
          <a:xfrm>
            <a:off x="6835217" y="4447239"/>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play. </a:t>
            </a:r>
          </a:p>
        </p:txBody>
      </p:sp>
      <p:sp>
        <p:nvSpPr>
          <p:cNvPr id="21" name="Rounded Rectangular Callout 20"/>
          <p:cNvSpPr/>
          <p:nvPr/>
        </p:nvSpPr>
        <p:spPr>
          <a:xfrm>
            <a:off x="225443" y="5296177"/>
            <a:ext cx="2409473" cy="1034713"/>
          </a:xfrm>
          <a:prstGeom prst="wedgeRoundRectCallout">
            <a:avLst>
              <a:gd name="adj1" fmla="val 85992"/>
              <a:gd name="adj2" fmla="val -36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a group of girls only.</a:t>
            </a:r>
          </a:p>
        </p:txBody>
      </p:sp>
      <p:sp>
        <p:nvSpPr>
          <p:cNvPr id="19" name="TextBox 18"/>
          <p:cNvSpPr txBox="1"/>
          <p:nvPr/>
        </p:nvSpPr>
        <p:spPr>
          <a:xfrm>
            <a:off x="3442611" y="5167838"/>
            <a:ext cx="3092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2" name="Oval 21" descr="oval"/>
          <p:cNvSpPr/>
          <p:nvPr/>
        </p:nvSpPr>
        <p:spPr>
          <a:xfrm>
            <a:off x="3478705" y="5167838"/>
            <a:ext cx="780473" cy="5232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0" name="TextBox 19"/>
          <p:cNvSpPr txBox="1"/>
          <p:nvPr/>
        </p:nvSpPr>
        <p:spPr>
          <a:xfrm>
            <a:off x="6840530" y="5173716"/>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play. </a:t>
            </a:r>
          </a:p>
        </p:txBody>
      </p:sp>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1"/>
          <p:cNvSpPr>
            <a:spLocks noGrp="1"/>
          </p:cNvSpPr>
          <p:nvPr>
            <p:ph type="title"/>
          </p:nvPr>
        </p:nvSpPr>
        <p:spPr>
          <a:xfrm>
            <a:off x="0" y="5993"/>
            <a:ext cx="10515600" cy="1325563"/>
          </a:xfrm>
        </p:spPr>
        <p:txBody>
          <a:bodyPr>
            <a:normAutofit/>
          </a:bodyPr>
          <a:lstStyle/>
          <a:p>
            <a:r>
              <a:rPr lang="en-GB" sz="3600" b="1" dirty="0">
                <a:solidFill>
                  <a:schemeClr val="bg1"/>
                </a:solidFill>
              </a:rPr>
              <a:t>Regular –ER verbs</a:t>
            </a:r>
          </a:p>
        </p:txBody>
      </p:sp>
    </p:spTree>
    <p:extLst>
      <p:ext uri="{BB962C8B-B14F-4D97-AF65-F5344CB8AC3E}">
        <p14:creationId xmlns:p14="http://schemas.microsoft.com/office/powerpoint/2010/main" val="53586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hlinkClick r:id="" action="ppaction://noaction">
              <a:snd r:embed="rId4" name="exemple.wav"/>
            </a:hlinkClick>
          </p:cNvPr>
          <p:cNvSpPr txBox="1"/>
          <p:nvPr/>
        </p:nvSpPr>
        <p:spPr>
          <a:xfrm>
            <a:off x="806115" y="2935028"/>
            <a:ext cx="10515600" cy="584775"/>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Exemple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806115" y="1273744"/>
            <a:ext cx="10515600" cy="1512209"/>
          </a:xfrm>
          <a:prstGeom prst="rect">
            <a:avLst/>
          </a:prstGeom>
          <a:noFill/>
          <a:ln w="76200">
            <a:solidFill>
              <a:srgbClr val="115076"/>
            </a:solid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regarde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0" name="TextBox 29"/>
          <p:cNvSpPr txBox="1"/>
          <p:nvPr/>
        </p:nvSpPr>
        <p:spPr>
          <a:xfrm>
            <a:off x="806115" y="5721863"/>
            <a:ext cx="10515600" cy="584775"/>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regardent</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7561" y="3647349"/>
            <a:ext cx="1975981" cy="1852482"/>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r="32165"/>
          <a:stretch/>
        </p:blipFill>
        <p:spPr>
          <a:xfrm>
            <a:off x="3536383" y="3618163"/>
            <a:ext cx="1340417" cy="1852482"/>
          </a:xfrm>
          <a:prstGeom prst="rect">
            <a:avLst/>
          </a:prstGeom>
        </p:spPr>
      </p:pic>
      <p:sp>
        <p:nvSpPr>
          <p:cNvPr id="23" name="Oval 22">
            <a:hlinkClick r:id="" action="ppaction://noaction">
              <a:snd r:embed="rId3" name="ils regardent.wav"/>
            </a:hlinkClick>
          </p:cNvPr>
          <p:cNvSpPr/>
          <p:nvPr/>
        </p:nvSpPr>
        <p:spPr>
          <a:xfrm>
            <a:off x="7397045" y="3410228"/>
            <a:ext cx="2930190" cy="2413471"/>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44770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ils regardent.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ils regard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0"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3184" y="1311416"/>
            <a:ext cx="6943630" cy="2438399"/>
          </a:xfrm>
          <a:prstGeom prst="rect">
            <a:avLst/>
          </a:prstGeom>
        </p:spPr>
      </p:pic>
      <p:sp>
        <p:nvSpPr>
          <p:cNvPr id="14" name="Oval 13">
            <a:hlinkClick r:id="" action="ppaction://noaction">
              <a:snd r:embed="rId3" name="ils chantent.wav"/>
            </a:hlinkClick>
          </p:cNvPr>
          <p:cNvSpPr/>
          <p:nvPr/>
        </p:nvSpPr>
        <p:spPr>
          <a:xfrm>
            <a:off x="3489989" y="818148"/>
            <a:ext cx="8390021" cy="3268201"/>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p:cNvSpPr txBox="1"/>
          <p:nvPr/>
        </p:nvSpPr>
        <p:spPr>
          <a:xfrm>
            <a:off x="1300473" y="4617895"/>
            <a:ext cx="9223148" cy="1569660"/>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chantent</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r="75310"/>
          <a:stretch/>
        </p:blipFill>
        <p:spPr>
          <a:xfrm>
            <a:off x="556831" y="1311416"/>
            <a:ext cx="1714374" cy="2438399"/>
          </a:xfrm>
          <a:prstGeom prst="rect">
            <a:avLst/>
          </a:prstGeom>
        </p:spPr>
      </p:pic>
    </p:spTree>
    <p:extLst>
      <p:ext uri="{BB962C8B-B14F-4D97-AF65-F5344CB8AC3E}">
        <p14:creationId xmlns:p14="http://schemas.microsoft.com/office/powerpoint/2010/main" val="115440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chant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s chant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Oval 4"/>
          <p:cNvSpPr/>
          <p:nvPr/>
        </p:nvSpPr>
        <p:spPr>
          <a:xfrm>
            <a:off x="6858883" y="469944"/>
            <a:ext cx="4091751" cy="4002124"/>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TextBox 5"/>
          <p:cNvSpPr txBox="1"/>
          <p:nvPr/>
        </p:nvSpPr>
        <p:spPr>
          <a:xfrm>
            <a:off x="2856557" y="4585811"/>
            <a:ext cx="6544117" cy="1569660"/>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6439" y="1221842"/>
            <a:ext cx="1776641" cy="257251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0127" y="1184750"/>
            <a:ext cx="1776641" cy="257251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8001" y="926592"/>
            <a:ext cx="2349122" cy="2450592"/>
          </a:xfrm>
          <a:prstGeom prst="rect">
            <a:avLst/>
          </a:prstGeom>
        </p:spPr>
      </p:pic>
    </p:spTree>
    <p:extLst>
      <p:ext uri="{BB962C8B-B14F-4D97-AF65-F5344CB8AC3E}">
        <p14:creationId xmlns:p14="http://schemas.microsoft.com/office/powerpoint/2010/main" val="1583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jou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 jo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Oval 4">
            <a:hlinkClick r:id="" action="ppaction://noaction">
              <a:snd r:embed="rId3" name="il trouve.wav"/>
            </a:hlinkClick>
          </p:cNvPr>
          <p:cNvSpPr/>
          <p:nvPr/>
        </p:nvSpPr>
        <p:spPr>
          <a:xfrm>
            <a:off x="5849054" y="327531"/>
            <a:ext cx="4339975" cy="4057857"/>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6" name="Group 5"/>
          <p:cNvGrpSpPr/>
          <p:nvPr/>
        </p:nvGrpSpPr>
        <p:grpSpPr>
          <a:xfrm>
            <a:off x="466144" y="718689"/>
            <a:ext cx="5497649" cy="3398695"/>
            <a:chOff x="237816" y="772252"/>
            <a:chExt cx="7265096" cy="4500084"/>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6777" y="783558"/>
              <a:ext cx="3546135" cy="448877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710" y="783558"/>
              <a:ext cx="4496241" cy="446616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816" y="772252"/>
              <a:ext cx="3546135" cy="4488778"/>
            </a:xfrm>
            <a:prstGeom prst="rect">
              <a:avLst/>
            </a:prstGeom>
          </p:spPr>
        </p:pic>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9054" y="494721"/>
            <a:ext cx="3547531" cy="3523802"/>
          </a:xfrm>
          <a:prstGeom prst="rect">
            <a:avLst/>
          </a:prstGeom>
        </p:spPr>
      </p:pic>
      <p:sp>
        <p:nvSpPr>
          <p:cNvPr id="13" name="TextBox 12"/>
          <p:cNvSpPr txBox="1"/>
          <p:nvPr/>
        </p:nvSpPr>
        <p:spPr>
          <a:xfrm>
            <a:off x="1300473" y="4617895"/>
            <a:ext cx="9223148" cy="1569660"/>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trouve</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758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trouv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 trouv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Oval 4">
            <a:hlinkClick r:id="" action="ppaction://noaction">
              <a:snd r:embed="rId3" name="ils préparent.wav"/>
            </a:hlinkClick>
          </p:cNvPr>
          <p:cNvSpPr/>
          <p:nvPr/>
        </p:nvSpPr>
        <p:spPr>
          <a:xfrm>
            <a:off x="340516" y="501514"/>
            <a:ext cx="7267982" cy="3483890"/>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TextBox 5"/>
          <p:cNvSpPr txBox="1"/>
          <p:nvPr/>
        </p:nvSpPr>
        <p:spPr>
          <a:xfrm>
            <a:off x="1542012" y="4421136"/>
            <a:ext cx="9223148" cy="1569660"/>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préparent</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6620" y="1138033"/>
            <a:ext cx="1451734" cy="210921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6172" y="997825"/>
            <a:ext cx="1402042" cy="238963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9604" y="997825"/>
            <a:ext cx="1367228" cy="224942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2490" y="970393"/>
            <a:ext cx="2210676" cy="230428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9338" y="1305673"/>
            <a:ext cx="2210676" cy="2304288"/>
          </a:xfrm>
          <a:prstGeom prst="rect">
            <a:avLst/>
          </a:prstGeom>
        </p:spPr>
      </p:pic>
    </p:spTree>
    <p:extLst>
      <p:ext uri="{BB962C8B-B14F-4D97-AF65-F5344CB8AC3E}">
        <p14:creationId xmlns:p14="http://schemas.microsoft.com/office/powerpoint/2010/main" val="135700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prépar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s prépar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Oval 4">
            <a:hlinkClick r:id="" action="ppaction://noaction">
              <a:snd r:embed="rId3" name="elle mange.wav"/>
            </a:hlinkClick>
          </p:cNvPr>
          <p:cNvSpPr/>
          <p:nvPr/>
        </p:nvSpPr>
        <p:spPr>
          <a:xfrm>
            <a:off x="6707978" y="1454453"/>
            <a:ext cx="4682202" cy="2708490"/>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TextBox 5"/>
          <p:cNvSpPr txBox="1"/>
          <p:nvPr/>
        </p:nvSpPr>
        <p:spPr>
          <a:xfrm>
            <a:off x="1300473" y="4617895"/>
            <a:ext cx="9223148" cy="1569660"/>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mange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297" y="1296194"/>
            <a:ext cx="2301768" cy="25894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7289" y="1326043"/>
            <a:ext cx="2860424" cy="229599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8195" y="1513954"/>
            <a:ext cx="2301768" cy="258948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7527" y="2869083"/>
            <a:ext cx="1304873" cy="144502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7293" y="2881904"/>
            <a:ext cx="1304873" cy="1445026"/>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2344" y="2830020"/>
            <a:ext cx="1304873" cy="1445026"/>
          </a:xfrm>
          <a:prstGeom prst="rect">
            <a:avLst/>
          </a:prstGeom>
        </p:spPr>
      </p:pic>
    </p:spTree>
    <p:extLst>
      <p:ext uri="{BB962C8B-B14F-4D97-AF65-F5344CB8AC3E}">
        <p14:creationId xmlns:p14="http://schemas.microsoft.com/office/powerpoint/2010/main" val="338298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mang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lle man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Oval 4">
            <a:hlinkClick r:id="" action="ppaction://noaction">
              <a:snd r:embed="rId3" name="elle écoute.wav"/>
            </a:hlinkClick>
          </p:cNvPr>
          <p:cNvSpPr/>
          <p:nvPr/>
        </p:nvSpPr>
        <p:spPr>
          <a:xfrm>
            <a:off x="5646280" y="128552"/>
            <a:ext cx="4450426" cy="4299284"/>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6" name="Group 5"/>
          <p:cNvGrpSpPr/>
          <p:nvPr/>
        </p:nvGrpSpPr>
        <p:grpSpPr>
          <a:xfrm>
            <a:off x="1178679" y="1022683"/>
            <a:ext cx="3638586" cy="2511022"/>
            <a:chOff x="1600030" y="2037227"/>
            <a:chExt cx="3638586" cy="2511022"/>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3865" y="2124985"/>
              <a:ext cx="1744751" cy="242326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0030" y="2037227"/>
              <a:ext cx="1893835" cy="2511022"/>
            </a:xfrm>
            <a:prstGeom prst="rect">
              <a:avLst/>
            </a:prstGeom>
          </p:spPr>
        </p:pic>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9123" y="1049531"/>
            <a:ext cx="1744739" cy="2484174"/>
          </a:xfrm>
          <a:prstGeom prst="rect">
            <a:avLst/>
          </a:prstGeom>
        </p:spPr>
      </p:pic>
      <p:sp>
        <p:nvSpPr>
          <p:cNvPr id="10" name="TextBox 9"/>
          <p:cNvSpPr txBox="1"/>
          <p:nvPr/>
        </p:nvSpPr>
        <p:spPr>
          <a:xfrm>
            <a:off x="1551903" y="4602033"/>
            <a:ext cx="9223148" cy="1569660"/>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3296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écout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lle écou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Exemple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6502101" y="264262"/>
            <a:ext cx="5470825" cy="1569660"/>
          </a:xfrm>
          <a:prstGeom prst="rect">
            <a:avLst/>
          </a:prstGeom>
          <a:solidFill>
            <a:srgbClr val="11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Listen to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sentence.  Use the start of the sentence to work out how to complete the end of the sentence. </a:t>
            </a:r>
          </a:p>
        </p:txBody>
      </p:sp>
      <p:sp>
        <p:nvSpPr>
          <p:cNvPr id="10" name="Rectangle 9"/>
          <p:cNvSpPr/>
          <p:nvPr/>
        </p:nvSpPr>
        <p:spPr>
          <a:xfrm>
            <a:off x="8479808" y="205234"/>
            <a:ext cx="3796133" cy="525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11" name="Table 10" descr="table for exercises showing the correct noun for the verb"/>
          <p:cNvGraphicFramePr>
            <a:graphicFrameLocks noGrp="1"/>
          </p:cNvGraphicFramePr>
          <p:nvPr/>
        </p:nvGraphicFramePr>
        <p:xfrm>
          <a:off x="322378" y="3117419"/>
          <a:ext cx="11650548" cy="1310640"/>
        </p:xfrm>
        <a:graphic>
          <a:graphicData uri="http://schemas.openxmlformats.org/drawingml/2006/table">
            <a:tbl>
              <a:tblPr firstRow="1" bandRow="1">
                <a:tableStyleId>{5C22544A-7EE6-4342-B048-85BDC9FD1C3A}</a:tableStyleId>
              </a:tblPr>
              <a:tblGrid>
                <a:gridCol w="353722">
                  <a:extLst>
                    <a:ext uri="{9D8B030D-6E8A-4147-A177-3AD203B41FA5}">
                      <a16:colId xmlns:a16="http://schemas.microsoft.com/office/drawing/2014/main" val="1796324250"/>
                    </a:ext>
                  </a:extLst>
                </a:gridCol>
                <a:gridCol w="2364699">
                  <a:extLst>
                    <a:ext uri="{9D8B030D-6E8A-4147-A177-3AD203B41FA5}">
                      <a16:colId xmlns:a16="http://schemas.microsoft.com/office/drawing/2014/main" val="2437592827"/>
                    </a:ext>
                  </a:extLst>
                </a:gridCol>
                <a:gridCol w="1817649">
                  <a:extLst>
                    <a:ext uri="{9D8B030D-6E8A-4147-A177-3AD203B41FA5}">
                      <a16:colId xmlns:a16="http://schemas.microsoft.com/office/drawing/2014/main" val="3279107896"/>
                    </a:ext>
                  </a:extLst>
                </a:gridCol>
                <a:gridCol w="1750741">
                  <a:extLst>
                    <a:ext uri="{9D8B030D-6E8A-4147-A177-3AD203B41FA5}">
                      <a16:colId xmlns:a16="http://schemas.microsoft.com/office/drawing/2014/main" val="3713328060"/>
                    </a:ext>
                  </a:extLst>
                </a:gridCol>
                <a:gridCol w="1085573">
                  <a:extLst>
                    <a:ext uri="{9D8B030D-6E8A-4147-A177-3AD203B41FA5}">
                      <a16:colId xmlns:a16="http://schemas.microsoft.com/office/drawing/2014/main" val="2738569837"/>
                    </a:ext>
                  </a:extLst>
                </a:gridCol>
                <a:gridCol w="2467155">
                  <a:extLst>
                    <a:ext uri="{9D8B030D-6E8A-4147-A177-3AD203B41FA5}">
                      <a16:colId xmlns:a16="http://schemas.microsoft.com/office/drawing/2014/main" val="842636569"/>
                    </a:ext>
                  </a:extLst>
                </a:gridCol>
                <a:gridCol w="1811009">
                  <a:extLst>
                    <a:ext uri="{9D8B030D-6E8A-4147-A177-3AD203B41FA5}">
                      <a16:colId xmlns:a16="http://schemas.microsoft.com/office/drawing/2014/main" val="2407261797"/>
                    </a:ext>
                  </a:extLst>
                </a:gridCol>
              </a:tblGrid>
              <a:tr h="37084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a:p>
                  </a:txBody>
                  <a:tcPr/>
                </a:tc>
                <a:tc>
                  <a:txBody>
                    <a:bodyPr/>
                    <a:lstStyle/>
                    <a:p>
                      <a:endParaRPr lang="en-GB" dirty="0"/>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710983266"/>
                  </a:ext>
                </a:extLst>
              </a:tr>
              <a:tr h="198120">
                <a:tc rowSpan="2">
                  <a:txBody>
                    <a:bodyPr/>
                    <a:lstStyle/>
                    <a:p>
                      <a:endParaRPr lang="en-GB" sz="2000">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garçon</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aim_____</a:t>
                      </a:r>
                    </a:p>
                  </a:txBody>
                  <a:tcPr/>
                </a:tc>
                <a:tc rowSpan="2">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sport;</a:t>
                      </a:r>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au</a:t>
                      </a:r>
                      <a:r>
                        <a:rPr lang="en-GB" sz="2400" baseline="0" dirty="0">
                          <a:solidFill>
                            <a:schemeClr val="accent5">
                              <a:lumMod val="50000"/>
                            </a:schemeClr>
                          </a:solidFill>
                          <a:latin typeface="Century Gothic" panose="020B0502020202020204" pitchFamily="34" charset="0"/>
                        </a:rPr>
                        <a:t> foot</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baseline="0" dirty="0" err="1">
                          <a:solidFill>
                            <a:schemeClr val="accent5">
                              <a:lumMod val="50000"/>
                            </a:schemeClr>
                          </a:solidFill>
                          <a:latin typeface="Century Gothic" panose="020B0502020202020204" pitchFamily="34" charset="0"/>
                        </a:rPr>
                        <a:t>garçons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bl>
          </a:graphicData>
        </a:graphic>
      </p:graphicFrame>
      <p:sp>
        <p:nvSpPr>
          <p:cNvPr id="12" name="Down Arrow Callout 11"/>
          <p:cNvSpPr/>
          <p:nvPr/>
        </p:nvSpPr>
        <p:spPr>
          <a:xfrm>
            <a:off x="396317" y="1874356"/>
            <a:ext cx="2374251" cy="1655004"/>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Tick the correct one </a:t>
            </a:r>
          </a:p>
        </p:txBody>
      </p:sp>
      <p:sp>
        <p:nvSpPr>
          <p:cNvPr id="13" name="Down Arrow Callout 12"/>
          <p:cNvSpPr/>
          <p:nvPr/>
        </p:nvSpPr>
        <p:spPr>
          <a:xfrm>
            <a:off x="2961684" y="1843185"/>
            <a:ext cx="1960070" cy="1667655"/>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correct ending </a:t>
            </a:r>
          </a:p>
        </p:txBody>
      </p:sp>
      <p:sp>
        <p:nvSpPr>
          <p:cNvPr id="14" name="Down Arrow Callout 13"/>
          <p:cNvSpPr/>
          <p:nvPr/>
        </p:nvSpPr>
        <p:spPr>
          <a:xfrm>
            <a:off x="5797616" y="1803330"/>
            <a:ext cx="2649724" cy="1667656"/>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correct subject pronoun</a:t>
            </a:r>
          </a:p>
        </p:txBody>
      </p:sp>
      <p:sp>
        <p:nvSpPr>
          <p:cNvPr id="15" name="Down Arrow Callout 14"/>
          <p:cNvSpPr/>
          <p:nvPr/>
        </p:nvSpPr>
        <p:spPr>
          <a:xfrm>
            <a:off x="8458334" y="1804098"/>
            <a:ext cx="2112737" cy="1667656"/>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correct verb</a:t>
            </a:r>
          </a:p>
        </p:txBody>
      </p:sp>
      <p:sp>
        <p:nvSpPr>
          <p:cNvPr id="16" name="Action Button: Custom 15">
            <a:hlinkClick r:id="" action="ppaction://noaction" highlightClick="1">
              <a:snd r:embed="rId4" name="Exemple. Le garcon aime le sport. Il joue au foot.wav"/>
            </a:hlinkClick>
          </p:cNvPr>
          <p:cNvSpPr/>
          <p:nvPr/>
        </p:nvSpPr>
        <p:spPr>
          <a:xfrm>
            <a:off x="178182" y="3117419"/>
            <a:ext cx="869795" cy="32517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E.G.</a:t>
            </a:r>
          </a:p>
        </p:txBody>
      </p:sp>
      <p:pic>
        <p:nvPicPr>
          <p:cNvPr id="17" name="Picture 16"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2198" y="3517042"/>
            <a:ext cx="370098" cy="385518"/>
          </a:xfrm>
          <a:prstGeom prst="rect">
            <a:avLst/>
          </a:prstGeom>
        </p:spPr>
      </p:pic>
      <p:sp>
        <p:nvSpPr>
          <p:cNvPr id="18" name="TextBox 17"/>
          <p:cNvSpPr txBox="1"/>
          <p:nvPr/>
        </p:nvSpPr>
        <p:spPr>
          <a:xfrm>
            <a:off x="3601607" y="3517044"/>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19" name="TextBox 18"/>
          <p:cNvSpPr txBox="1"/>
          <p:nvPr/>
        </p:nvSpPr>
        <p:spPr>
          <a:xfrm>
            <a:off x="6880836" y="3529360"/>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p:cNvSpPr txBox="1"/>
          <p:nvPr/>
        </p:nvSpPr>
        <p:spPr>
          <a:xfrm>
            <a:off x="8479808" y="3517043"/>
            <a:ext cx="956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joue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21" name="Table 20" descr="table for exercises showing the correct noun for the verb"/>
          <p:cNvGraphicFramePr>
            <a:graphicFrameLocks noGrp="1"/>
          </p:cNvGraphicFramePr>
          <p:nvPr/>
        </p:nvGraphicFramePr>
        <p:xfrm>
          <a:off x="277773" y="4686853"/>
          <a:ext cx="11650548" cy="1310640"/>
        </p:xfrm>
        <a:graphic>
          <a:graphicData uri="http://schemas.openxmlformats.org/drawingml/2006/table">
            <a:tbl>
              <a:tblPr firstRow="1" bandRow="1">
                <a:tableStyleId>{5C22544A-7EE6-4342-B048-85BDC9FD1C3A}</a:tableStyleId>
              </a:tblPr>
              <a:tblGrid>
                <a:gridCol w="353722">
                  <a:extLst>
                    <a:ext uri="{9D8B030D-6E8A-4147-A177-3AD203B41FA5}">
                      <a16:colId xmlns:a16="http://schemas.microsoft.com/office/drawing/2014/main" val="1796324250"/>
                    </a:ext>
                  </a:extLst>
                </a:gridCol>
                <a:gridCol w="2364699">
                  <a:extLst>
                    <a:ext uri="{9D8B030D-6E8A-4147-A177-3AD203B41FA5}">
                      <a16:colId xmlns:a16="http://schemas.microsoft.com/office/drawing/2014/main" val="2437592827"/>
                    </a:ext>
                  </a:extLst>
                </a:gridCol>
                <a:gridCol w="1817649">
                  <a:extLst>
                    <a:ext uri="{9D8B030D-6E8A-4147-A177-3AD203B41FA5}">
                      <a16:colId xmlns:a16="http://schemas.microsoft.com/office/drawing/2014/main" val="3279107896"/>
                    </a:ext>
                  </a:extLst>
                </a:gridCol>
                <a:gridCol w="1750741">
                  <a:extLst>
                    <a:ext uri="{9D8B030D-6E8A-4147-A177-3AD203B41FA5}">
                      <a16:colId xmlns:a16="http://schemas.microsoft.com/office/drawing/2014/main" val="3713328060"/>
                    </a:ext>
                  </a:extLst>
                </a:gridCol>
                <a:gridCol w="1130178">
                  <a:extLst>
                    <a:ext uri="{9D8B030D-6E8A-4147-A177-3AD203B41FA5}">
                      <a16:colId xmlns:a16="http://schemas.microsoft.com/office/drawing/2014/main" val="2738569837"/>
                    </a:ext>
                  </a:extLst>
                </a:gridCol>
                <a:gridCol w="2467155">
                  <a:extLst>
                    <a:ext uri="{9D8B030D-6E8A-4147-A177-3AD203B41FA5}">
                      <a16:colId xmlns:a16="http://schemas.microsoft.com/office/drawing/2014/main" val="842636569"/>
                    </a:ext>
                  </a:extLst>
                </a:gridCol>
                <a:gridCol w="1766404">
                  <a:extLst>
                    <a:ext uri="{9D8B030D-6E8A-4147-A177-3AD203B41FA5}">
                      <a16:colId xmlns:a16="http://schemas.microsoft.com/office/drawing/2014/main" val="2407261797"/>
                    </a:ext>
                  </a:extLst>
                </a:gridCol>
              </a:tblGrid>
              <a:tr h="37084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dirty="0"/>
                    </a:p>
                  </a:txBody>
                  <a:tcPr/>
                </a:tc>
                <a:tc>
                  <a:txBody>
                    <a:bodyPr/>
                    <a:lstStyle/>
                    <a:p>
                      <a:endParaRPr lang="en-GB" dirty="0"/>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710983266"/>
                  </a:ext>
                </a:extLst>
              </a:tr>
              <a:tr h="198120">
                <a:tc rowSpan="2">
                  <a:txBody>
                    <a:bodyPr/>
                    <a:lstStyle/>
                    <a:p>
                      <a:endParaRPr lang="en-GB" sz="2000">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La</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fille</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rest_____</a:t>
                      </a:r>
                    </a:p>
                  </a:txBody>
                  <a:tcPr/>
                </a:tc>
                <a:tc rowSpan="2">
                  <a:txBody>
                    <a:bodyPr/>
                    <a:lstStyle/>
                    <a:p>
                      <a:r>
                        <a:rPr lang="en-GB" sz="2400" dirty="0">
                          <a:solidFill>
                            <a:schemeClr val="accent5">
                              <a:lumMod val="50000"/>
                            </a:schemeClr>
                          </a:solidFill>
                          <a:latin typeface="Century Gothic" panose="020B0502020202020204" pitchFamily="34" charset="0"/>
                        </a:rPr>
                        <a:t>à la </a:t>
                      </a:r>
                      <a:r>
                        <a:rPr lang="en-GB" sz="2400" dirty="0" err="1">
                          <a:solidFill>
                            <a:schemeClr val="accent5">
                              <a:lumMod val="50000"/>
                            </a:schemeClr>
                          </a:solidFill>
                          <a:latin typeface="Century Gothic" panose="020B0502020202020204" pitchFamily="34" charset="0"/>
                        </a:rPr>
                        <a:t>maison</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la</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télé</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baseline="0" dirty="0" err="1">
                          <a:solidFill>
                            <a:schemeClr val="accent5">
                              <a:lumMod val="50000"/>
                            </a:schemeClr>
                          </a:solidFill>
                          <a:latin typeface="Century Gothic" panose="020B0502020202020204" pitchFamily="34" charset="0"/>
                        </a:rPr>
                        <a:t>filles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bl>
          </a:graphicData>
        </a:graphic>
      </p:graphicFrame>
      <p:sp>
        <p:nvSpPr>
          <p:cNvPr id="22" name="Action Button: Custom 21">
            <a:hlinkClick r:id="" action="ppaction://noaction" highlightClick="1">
              <a:snd r:embed="rId6" name="Exemple. Les filles restent a la maison. Elles regardent la tele (1).wav"/>
            </a:hlinkClick>
          </p:cNvPr>
          <p:cNvSpPr/>
          <p:nvPr/>
        </p:nvSpPr>
        <p:spPr>
          <a:xfrm>
            <a:off x="133577" y="4686853"/>
            <a:ext cx="869795" cy="32517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E.G.</a:t>
            </a:r>
          </a:p>
        </p:txBody>
      </p:sp>
      <p:pic>
        <p:nvPicPr>
          <p:cNvPr id="23" name="Picture 22"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9271" y="5611975"/>
            <a:ext cx="370098" cy="385518"/>
          </a:xfrm>
          <a:prstGeom prst="rect">
            <a:avLst/>
          </a:prstGeom>
        </p:spPr>
      </p:pic>
      <p:sp>
        <p:nvSpPr>
          <p:cNvPr id="24" name="TextBox 23"/>
          <p:cNvSpPr txBox="1"/>
          <p:nvPr/>
        </p:nvSpPr>
        <p:spPr>
          <a:xfrm>
            <a:off x="3506585" y="5073825"/>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p:cNvSpPr txBox="1"/>
          <p:nvPr/>
        </p:nvSpPr>
        <p:spPr>
          <a:xfrm>
            <a:off x="6548983" y="5073824"/>
            <a:ext cx="888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p:cNvSpPr txBox="1"/>
          <p:nvPr/>
        </p:nvSpPr>
        <p:spPr>
          <a:xfrm>
            <a:off x="7999605" y="5073824"/>
            <a:ext cx="1683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regardent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4409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4"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descr="table for exercises showing the correct noun for the verb"/>
          <p:cNvGraphicFramePr>
            <a:graphicFrameLocks noGrp="1"/>
          </p:cNvGraphicFramePr>
          <p:nvPr/>
        </p:nvGraphicFramePr>
        <p:xfrm>
          <a:off x="111967" y="2280620"/>
          <a:ext cx="11797954" cy="4053840"/>
        </p:xfrm>
        <a:graphic>
          <a:graphicData uri="http://schemas.openxmlformats.org/drawingml/2006/table">
            <a:tbl>
              <a:tblPr firstRow="1" bandRow="1">
                <a:tableStyleId>{5C22544A-7EE6-4342-B048-85BDC9FD1C3A}</a:tableStyleId>
              </a:tblPr>
              <a:tblGrid>
                <a:gridCol w="653142">
                  <a:extLst>
                    <a:ext uri="{9D8B030D-6E8A-4147-A177-3AD203B41FA5}">
                      <a16:colId xmlns:a16="http://schemas.microsoft.com/office/drawing/2014/main" val="1796324250"/>
                    </a:ext>
                  </a:extLst>
                </a:gridCol>
                <a:gridCol w="2212685">
                  <a:extLst>
                    <a:ext uri="{9D8B030D-6E8A-4147-A177-3AD203B41FA5}">
                      <a16:colId xmlns:a16="http://schemas.microsoft.com/office/drawing/2014/main" val="2437592827"/>
                    </a:ext>
                  </a:extLst>
                </a:gridCol>
                <a:gridCol w="1817649">
                  <a:extLst>
                    <a:ext uri="{9D8B030D-6E8A-4147-A177-3AD203B41FA5}">
                      <a16:colId xmlns:a16="http://schemas.microsoft.com/office/drawing/2014/main" val="3279107896"/>
                    </a:ext>
                  </a:extLst>
                </a:gridCol>
                <a:gridCol w="1889491">
                  <a:extLst>
                    <a:ext uri="{9D8B030D-6E8A-4147-A177-3AD203B41FA5}">
                      <a16:colId xmlns:a16="http://schemas.microsoft.com/office/drawing/2014/main" val="3713328060"/>
                    </a:ext>
                  </a:extLst>
                </a:gridCol>
                <a:gridCol w="686440">
                  <a:extLst>
                    <a:ext uri="{9D8B030D-6E8A-4147-A177-3AD203B41FA5}">
                      <a16:colId xmlns:a16="http://schemas.microsoft.com/office/drawing/2014/main" val="2738569837"/>
                    </a:ext>
                  </a:extLst>
                </a:gridCol>
                <a:gridCol w="2363419">
                  <a:extLst>
                    <a:ext uri="{9D8B030D-6E8A-4147-A177-3AD203B41FA5}">
                      <a16:colId xmlns:a16="http://schemas.microsoft.com/office/drawing/2014/main" val="842636569"/>
                    </a:ext>
                  </a:extLst>
                </a:gridCol>
                <a:gridCol w="2175128">
                  <a:extLst>
                    <a:ext uri="{9D8B030D-6E8A-4147-A177-3AD203B41FA5}">
                      <a16:colId xmlns:a16="http://schemas.microsoft.com/office/drawing/2014/main" val="2407261797"/>
                    </a:ext>
                  </a:extLst>
                </a:gridCol>
              </a:tblGrid>
              <a:tr h="37084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a:p>
                  </a:txBody>
                  <a:tcPr/>
                </a:tc>
                <a:tc>
                  <a:txBody>
                    <a:bodyPr/>
                    <a:lstStyle/>
                    <a:p>
                      <a:endParaRPr lang="en-GB" dirty="0"/>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710983266"/>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garçon</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aim_____</a:t>
                      </a: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baseline="0" dirty="0" err="1">
                          <a:solidFill>
                            <a:schemeClr val="accent5">
                              <a:lumMod val="50000"/>
                            </a:schemeClr>
                          </a:solidFill>
                          <a:latin typeface="Century Gothic" panose="020B0502020202020204" pitchFamily="34" charset="0"/>
                        </a:rPr>
                        <a:t>télé</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des films.</a:t>
                      </a:r>
                    </a:p>
                  </a:txBody>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baseline="0" dirty="0" err="1">
                          <a:solidFill>
                            <a:schemeClr val="accent5">
                              <a:lumMod val="50000"/>
                            </a:schemeClr>
                          </a:solidFill>
                          <a:latin typeface="Century Gothic" panose="020B0502020202020204" pitchFamily="34" charset="0"/>
                        </a:rPr>
                        <a:t>garçons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La</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fille</a:t>
                      </a:r>
                      <a:endParaRPr lang="en-GB" sz="240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aim_____</a:t>
                      </a:r>
                    </a:p>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musique</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avec la radio.</a:t>
                      </a:r>
                    </a:p>
                  </a:txBody>
                  <a:tcPr/>
                </a:tc>
                <a:extLst>
                  <a:ext uri="{0D108BD9-81ED-4DB2-BD59-A6C34878D82A}">
                    <a16:rowId xmlns:a16="http://schemas.microsoft.com/office/drawing/2014/main" val="2783070313"/>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Les</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filles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127803369"/>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médecins</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travaill</a:t>
                      </a:r>
                      <a:r>
                        <a:rPr lang="en-GB" sz="2400" dirty="0">
                          <a:solidFill>
                            <a:schemeClr val="accent5">
                              <a:lumMod val="50000"/>
                            </a:schemeClr>
                          </a:solidFill>
                          <a:latin typeface="Century Gothic" panose="020B0502020202020204" pitchFamily="34" charset="0"/>
                        </a:rPr>
                        <a:t>____</a:t>
                      </a:r>
                    </a:p>
                  </a:txBody>
                  <a:tcPr/>
                </a:tc>
                <a:tc rowSpan="2">
                  <a:txBody>
                    <a:bodyPr/>
                    <a:lstStyle/>
                    <a:p>
                      <a:r>
                        <a:rPr lang="en-GB" sz="2400" dirty="0" err="1">
                          <a:solidFill>
                            <a:schemeClr val="accent5">
                              <a:lumMod val="50000"/>
                            </a:schemeClr>
                          </a:solidFill>
                          <a:latin typeface="Century Gothic" panose="020B0502020202020204" pitchFamily="34" charset="0"/>
                        </a:rPr>
                        <a:t>en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Angleterre</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anglais</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622154878"/>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médecin</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74614371"/>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 </a:t>
                      </a:r>
                      <a:r>
                        <a:rPr lang="en-GB" sz="2400" dirty="0" err="1">
                          <a:solidFill>
                            <a:schemeClr val="accent5">
                              <a:lumMod val="50000"/>
                            </a:schemeClr>
                          </a:solidFill>
                          <a:latin typeface="Century Gothic" panose="020B0502020202020204" pitchFamily="34" charset="0"/>
                        </a:rPr>
                        <a:t>chanteur</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aim_____</a:t>
                      </a: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musique</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la radio.</a:t>
                      </a:r>
                    </a:p>
                  </a:txBody>
                  <a:tcPr/>
                </a:tc>
                <a:extLst>
                  <a:ext uri="{0D108BD9-81ED-4DB2-BD59-A6C34878D82A}">
                    <a16:rowId xmlns:a16="http://schemas.microsoft.com/office/drawing/2014/main" val="3829112513"/>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chanteurs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855215231"/>
                  </a:ext>
                </a:extLst>
              </a:tr>
            </a:tbl>
          </a:graphicData>
        </a:graphic>
      </p:graphicFrame>
      <p:pic>
        <p:nvPicPr>
          <p:cNvPr id="16" name="Picture 15"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901" y="2717998"/>
            <a:ext cx="370098" cy="385518"/>
          </a:xfrm>
          <a:prstGeom prst="rect">
            <a:avLst/>
          </a:prstGeom>
        </p:spPr>
      </p:pic>
      <p:sp>
        <p:nvSpPr>
          <p:cNvPr id="15" name="TextBox 14"/>
          <p:cNvSpPr txBox="1"/>
          <p:nvPr/>
        </p:nvSpPr>
        <p:spPr>
          <a:xfrm>
            <a:off x="3525422" y="2679924"/>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17" name="TextBox 16"/>
          <p:cNvSpPr txBox="1"/>
          <p:nvPr/>
        </p:nvSpPr>
        <p:spPr>
          <a:xfrm>
            <a:off x="6600353" y="2679926"/>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p:cNvSpPr txBox="1"/>
          <p:nvPr/>
        </p:nvSpPr>
        <p:spPr>
          <a:xfrm>
            <a:off x="7634298" y="2679925"/>
            <a:ext cx="18018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regarde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9" name="Picture 18"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9523" y="4063590"/>
            <a:ext cx="370098" cy="385518"/>
          </a:xfrm>
          <a:prstGeom prst="rect">
            <a:avLst/>
          </a:prstGeom>
        </p:spPr>
      </p:pic>
      <p:sp>
        <p:nvSpPr>
          <p:cNvPr id="20" name="TextBox 19"/>
          <p:cNvSpPr txBox="1"/>
          <p:nvPr/>
        </p:nvSpPr>
        <p:spPr>
          <a:xfrm>
            <a:off x="3525422" y="3593097"/>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p:cNvSpPr txBox="1"/>
          <p:nvPr/>
        </p:nvSpPr>
        <p:spPr>
          <a:xfrm>
            <a:off x="6600353" y="3776409"/>
            <a:ext cx="8261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p:cNvSpPr txBox="1"/>
          <p:nvPr/>
        </p:nvSpPr>
        <p:spPr>
          <a:xfrm>
            <a:off x="7707567" y="3776409"/>
            <a:ext cx="18864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chantent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Picture 22"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0950" y="4557715"/>
            <a:ext cx="370098" cy="385518"/>
          </a:xfrm>
          <a:prstGeom prst="rect">
            <a:avLst/>
          </a:prstGeom>
        </p:spPr>
      </p:pic>
      <p:sp>
        <p:nvSpPr>
          <p:cNvPr id="24" name="TextBox 23"/>
          <p:cNvSpPr txBox="1"/>
          <p:nvPr/>
        </p:nvSpPr>
        <p:spPr>
          <a:xfrm>
            <a:off x="3921147" y="4496127"/>
            <a:ext cx="7265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p:cNvSpPr txBox="1"/>
          <p:nvPr/>
        </p:nvSpPr>
        <p:spPr>
          <a:xfrm>
            <a:off x="6600353" y="4587887"/>
            <a:ext cx="18864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p:cNvSpPr txBox="1"/>
          <p:nvPr/>
        </p:nvSpPr>
        <p:spPr>
          <a:xfrm>
            <a:off x="7707567" y="4587886"/>
            <a:ext cx="18864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parlent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7" name="Picture 26"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3960" y="5452431"/>
            <a:ext cx="370098" cy="385518"/>
          </a:xfrm>
          <a:prstGeom prst="rect">
            <a:avLst/>
          </a:prstGeom>
        </p:spPr>
      </p:pic>
      <p:sp>
        <p:nvSpPr>
          <p:cNvPr id="29" name="TextBox 28"/>
          <p:cNvSpPr txBox="1"/>
          <p:nvPr/>
        </p:nvSpPr>
        <p:spPr>
          <a:xfrm>
            <a:off x="3525422" y="5423394"/>
            <a:ext cx="348841" cy="468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30" name="TextBox 29"/>
          <p:cNvSpPr txBox="1"/>
          <p:nvPr/>
        </p:nvSpPr>
        <p:spPr>
          <a:xfrm>
            <a:off x="6664580" y="5452431"/>
            <a:ext cx="348841" cy="468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1" name="TextBox 30"/>
          <p:cNvSpPr txBox="1"/>
          <p:nvPr/>
        </p:nvSpPr>
        <p:spPr>
          <a:xfrm>
            <a:off x="7707567" y="5467867"/>
            <a:ext cx="14362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4"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Action Button: Custom 16">
            <a:hlinkClick r:id="" action="ppaction://noaction" highlightClick="1">
              <a:snd r:embed="rId4" name="34. 2..wav"/>
            </a:hlinkClick>
            <a:extLst>
              <a:ext uri="{FF2B5EF4-FFF2-40B4-BE49-F238E27FC236}">
                <a16:creationId xmlns:a16="http://schemas.microsoft.com/office/drawing/2014/main" id="{5B92A95F-523A-4E36-B65E-94DAE9FBB368}"/>
              </a:ext>
            </a:extLst>
          </p:cNvPr>
          <p:cNvSpPr/>
          <p:nvPr/>
        </p:nvSpPr>
        <p:spPr>
          <a:xfrm>
            <a:off x="162052" y="3741481"/>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5" name="34. 3,.wav"/>
            </a:hlinkClick>
            <a:extLst>
              <a:ext uri="{FF2B5EF4-FFF2-40B4-BE49-F238E27FC236}">
                <a16:creationId xmlns:a16="http://schemas.microsoft.com/office/drawing/2014/main" id="{D4B491BE-DEE1-4BAB-B62E-08BEC8F84C2F}"/>
              </a:ext>
            </a:extLst>
          </p:cNvPr>
          <p:cNvSpPr/>
          <p:nvPr/>
        </p:nvSpPr>
        <p:spPr>
          <a:xfrm>
            <a:off x="162052" y="4642397"/>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Action Button: Custom 16">
            <a:hlinkClick r:id="" action="ppaction://noaction" highlightClick="1">
              <a:snd r:embed="rId6" name="34. 5.wav"/>
            </a:hlinkClick>
            <a:extLst>
              <a:ext uri="{FF2B5EF4-FFF2-40B4-BE49-F238E27FC236}">
                <a16:creationId xmlns:a16="http://schemas.microsoft.com/office/drawing/2014/main" id="{7C5D1C98-B338-48C7-A0D6-9CC93C596CA9}"/>
              </a:ext>
            </a:extLst>
          </p:cNvPr>
          <p:cNvSpPr/>
          <p:nvPr/>
        </p:nvSpPr>
        <p:spPr>
          <a:xfrm>
            <a:off x="161115" y="5543313"/>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8" name="Action Button: Custom 16">
            <a:hlinkClick r:id="" action="ppaction://noaction" highlightClick="1">
              <a:snd r:embed="rId7" name="34. 1..wav"/>
            </a:hlinkClick>
            <a:extLst>
              <a:ext uri="{FF2B5EF4-FFF2-40B4-BE49-F238E27FC236}">
                <a16:creationId xmlns:a16="http://schemas.microsoft.com/office/drawing/2014/main" id="{00B3E4C1-DFF4-46C3-8013-784275E7AA6B}"/>
              </a:ext>
            </a:extLst>
          </p:cNvPr>
          <p:cNvSpPr/>
          <p:nvPr/>
        </p:nvSpPr>
        <p:spPr>
          <a:xfrm>
            <a:off x="162052" y="2833382"/>
            <a:ext cx="508880" cy="54026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Down Arrow Callout 38"/>
          <p:cNvSpPr/>
          <p:nvPr/>
        </p:nvSpPr>
        <p:spPr>
          <a:xfrm>
            <a:off x="1051634" y="1395015"/>
            <a:ext cx="2397930" cy="1429711"/>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Tick the correct one </a:t>
            </a:r>
          </a:p>
        </p:txBody>
      </p:sp>
      <p:sp>
        <p:nvSpPr>
          <p:cNvPr id="40" name="Down Arrow Callout 39"/>
          <p:cNvSpPr/>
          <p:nvPr/>
        </p:nvSpPr>
        <p:spPr>
          <a:xfrm>
            <a:off x="3261658" y="1395017"/>
            <a:ext cx="2210026" cy="1429708"/>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ending </a:t>
            </a:r>
          </a:p>
        </p:txBody>
      </p:sp>
      <p:sp>
        <p:nvSpPr>
          <p:cNvPr id="41" name="Down Arrow Callout 40"/>
          <p:cNvSpPr/>
          <p:nvPr/>
        </p:nvSpPr>
        <p:spPr>
          <a:xfrm>
            <a:off x="5471684" y="1395015"/>
            <a:ext cx="2707663" cy="1429709"/>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pronoun</a:t>
            </a:r>
          </a:p>
        </p:txBody>
      </p:sp>
      <p:sp>
        <p:nvSpPr>
          <p:cNvPr id="42" name="Down Arrow Callout 41"/>
          <p:cNvSpPr/>
          <p:nvPr/>
        </p:nvSpPr>
        <p:spPr>
          <a:xfrm>
            <a:off x="7901424" y="1395015"/>
            <a:ext cx="2233643" cy="1429709"/>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correct verb</a:t>
            </a:r>
          </a:p>
        </p:txBody>
      </p:sp>
      <p:pic>
        <p:nvPicPr>
          <p:cNvPr id="43" name="Picture 42" descr="background rectangle">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endParaRPr lang="en-GB" sz="3600" b="1" dirty="0">
              <a:solidFill>
                <a:schemeClr val="bg1"/>
              </a:solidFill>
            </a:endParaRPr>
          </a:p>
        </p:txBody>
      </p:sp>
    </p:spTree>
    <p:extLst>
      <p:ext uri="{BB962C8B-B14F-4D97-AF65-F5344CB8AC3E}">
        <p14:creationId xmlns:p14="http://schemas.microsoft.com/office/powerpoint/2010/main" val="148320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2" grpId="0"/>
      <p:bldP spid="24" grpId="0"/>
      <p:bldP spid="25" grpId="0"/>
      <p:bldP spid="26" grpId="0"/>
      <p:bldP spid="29" grpId="0"/>
      <p:bldP spid="30"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34576"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i="1" dirty="0">
                <a:solidFill>
                  <a:schemeClr val="bg1"/>
                </a:solidFill>
              </a:rPr>
              <a:t>Sie </a:t>
            </a:r>
            <a:r>
              <a:rPr lang="en-GB" sz="3600" b="1" dirty="0" err="1">
                <a:solidFill>
                  <a:schemeClr val="bg1"/>
                </a:solidFill>
              </a:rPr>
              <a:t>oder</a:t>
            </a:r>
            <a:r>
              <a:rPr lang="en-GB" sz="3600" b="1" dirty="0">
                <a:solidFill>
                  <a:schemeClr val="bg1"/>
                </a:solidFill>
              </a:rPr>
              <a:t> </a:t>
            </a:r>
            <a:r>
              <a:rPr lang="en-GB" sz="3600" b="1" i="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5444" y="247046"/>
            <a:ext cx="241188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17871" y="1194014"/>
            <a:ext cx="120741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Nowak.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Bild 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polite)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und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Action Button: Custom 16">
            <a:hlinkClick r:id="" action="ppaction://noaction" highlightClick="1">
              <a:snd r:embed="rId4" name="26. fliegen.wav"/>
            </a:hlinkClick>
            <a:extLst>
              <a:ext uri="{FF2B5EF4-FFF2-40B4-BE49-F238E27FC236}">
                <a16:creationId xmlns:a16="http://schemas.microsoft.com/office/drawing/2014/main" id="{3B418770-1E72-B240-9307-3BBF955557C6}"/>
              </a:ext>
            </a:extLst>
          </p:cNvPr>
          <p:cNvSpPr/>
          <p:nvPr/>
        </p:nvSpPr>
        <p:spPr>
          <a:xfrm>
            <a:off x="514099" y="54492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2" name="Oval 31">
            <a:extLst>
              <a:ext uri="{FF2B5EF4-FFF2-40B4-BE49-F238E27FC236}">
                <a16:creationId xmlns:a16="http://schemas.microsoft.com/office/drawing/2014/main" id="{6122D58E-3C38-48C9-9FCA-C8DB07BB273A}"/>
              </a:ext>
            </a:extLst>
          </p:cNvPr>
          <p:cNvSpPr/>
          <p:nvPr/>
        </p:nvSpPr>
        <p:spPr>
          <a:xfrm>
            <a:off x="2826346" y="1989709"/>
            <a:ext cx="3328589" cy="3257488"/>
          </a:xfrm>
          <a:prstGeom prst="ellipse">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AA520"/>
              </a:solidFill>
              <a:effectLst/>
              <a:uLnTx/>
              <a:uFillTx/>
              <a:latin typeface="Century Gothic" panose="020F0302020204030204"/>
              <a:ea typeface="+mn-ea"/>
              <a:cs typeface="+mn-cs"/>
            </a:endParaRPr>
          </a:p>
        </p:txBody>
      </p:sp>
      <p:sp>
        <p:nvSpPr>
          <p:cNvPr id="33" name="Speech Bubble: Oval 32">
            <a:extLst>
              <a:ext uri="{FF2B5EF4-FFF2-40B4-BE49-F238E27FC236}">
                <a16:creationId xmlns:a16="http://schemas.microsoft.com/office/drawing/2014/main" id="{51473135-FDEE-43F8-92E3-4D1A2B142507}"/>
              </a:ext>
            </a:extLst>
          </p:cNvPr>
          <p:cNvSpPr/>
          <p:nvPr/>
        </p:nvSpPr>
        <p:spPr>
          <a:xfrm>
            <a:off x="3576588" y="75331"/>
            <a:ext cx="984738" cy="653685"/>
          </a:xfrm>
          <a:prstGeom prst="wedgeEllipseCallout">
            <a:avLst>
              <a:gd name="adj1" fmla="val 87331"/>
              <a:gd name="adj2" fmla="val 54814"/>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4" name="Picture 33" descr="A picture containing window, shirt, drawing&#10;&#10;Description automatically generated">
            <a:extLst>
              <a:ext uri="{FF2B5EF4-FFF2-40B4-BE49-F238E27FC236}">
                <a16:creationId xmlns:a16="http://schemas.microsoft.com/office/drawing/2014/main" id="{95F06A03-2FAF-4F7B-9C6F-CBA707AF2D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2033"/>
          <a:stretch/>
        </p:blipFill>
        <p:spPr>
          <a:xfrm>
            <a:off x="4750367" y="160232"/>
            <a:ext cx="781289" cy="975465"/>
          </a:xfrm>
          <a:prstGeom prst="rect">
            <a:avLst/>
          </a:prstGeom>
        </p:spPr>
      </p:pic>
      <p:pic>
        <p:nvPicPr>
          <p:cNvPr id="38" name="Picture 37" descr="A close up of a logo&#10;&#10;Description automatically generated">
            <a:extLst>
              <a:ext uri="{FF2B5EF4-FFF2-40B4-BE49-F238E27FC236}">
                <a16:creationId xmlns:a16="http://schemas.microsoft.com/office/drawing/2014/main" id="{77B0342F-A61A-4E2F-AE61-E2EC545361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9901" y="2794398"/>
            <a:ext cx="1008799" cy="1586417"/>
          </a:xfrm>
          <a:prstGeom prst="rect">
            <a:avLst/>
          </a:prstGeom>
        </p:spPr>
      </p:pic>
      <p:pic>
        <p:nvPicPr>
          <p:cNvPr id="39" name="Picture 38" descr="A close up of a logo&#10;&#10;Description automatically generated">
            <a:extLst>
              <a:ext uri="{FF2B5EF4-FFF2-40B4-BE49-F238E27FC236}">
                <a16:creationId xmlns:a16="http://schemas.microsoft.com/office/drawing/2014/main" id="{A973FE77-97F1-4D36-8BB4-7D4E4E98B2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7362" y="2605566"/>
            <a:ext cx="1521407" cy="1964080"/>
          </a:xfrm>
          <a:prstGeom prst="rect">
            <a:avLst/>
          </a:prstGeom>
        </p:spPr>
      </p:pic>
      <p:sp>
        <p:nvSpPr>
          <p:cNvPr id="40" name="TextBox 39">
            <a:extLst>
              <a:ext uri="{FF2B5EF4-FFF2-40B4-BE49-F238E27FC236}">
                <a16:creationId xmlns:a16="http://schemas.microsoft.com/office/drawing/2014/main" id="{D1F81622-730B-49AD-A747-2ECD7A25C297}"/>
              </a:ext>
            </a:extLst>
          </p:cNvPr>
          <p:cNvSpPr txBox="1"/>
          <p:nvPr/>
        </p:nvSpPr>
        <p:spPr>
          <a:xfrm>
            <a:off x="1161388" y="5397432"/>
            <a:ext cx="7177958" cy="461665"/>
          </a:xfrm>
          <a:prstGeom prst="rect">
            <a:avLst/>
          </a:prstGeom>
          <a:solidFill>
            <a:srgbClr val="FFF4E7"/>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Fliegen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Sie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gern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41" name="TextBox 40">
            <a:extLst>
              <a:ext uri="{FF2B5EF4-FFF2-40B4-BE49-F238E27FC236}">
                <a16:creationId xmlns:a16="http://schemas.microsoft.com/office/drawing/2014/main" id="{211B48EA-CB47-4260-8321-30D3B295F396}"/>
              </a:ext>
            </a:extLst>
          </p:cNvPr>
          <p:cNvSpPr txBox="1"/>
          <p:nvPr/>
        </p:nvSpPr>
        <p:spPr>
          <a:xfrm>
            <a:off x="1161388" y="5792720"/>
            <a:ext cx="7177958"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rPr>
              <a:t>Do you like flying?</a:t>
            </a:r>
          </a:p>
        </p:txBody>
      </p:sp>
      <p:pic>
        <p:nvPicPr>
          <p:cNvPr id="44" name="Picture 43" descr="A close up of a logo&#10;&#10;Description automatically generated">
            <a:extLst>
              <a:ext uri="{FF2B5EF4-FFF2-40B4-BE49-F238E27FC236}">
                <a16:creationId xmlns:a16="http://schemas.microsoft.com/office/drawing/2014/main" id="{667FF3BA-EEE5-415D-BAB7-453693E676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5951" y="2659441"/>
            <a:ext cx="1319730" cy="1775249"/>
          </a:xfrm>
          <a:prstGeom prst="rect">
            <a:avLst/>
          </a:prstGeom>
        </p:spPr>
      </p:pic>
    </p:spTree>
    <p:extLst>
      <p:ext uri="{BB962C8B-B14F-4D97-AF65-F5344CB8AC3E}">
        <p14:creationId xmlns:p14="http://schemas.microsoft.com/office/powerpoint/2010/main" val="216793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0" grpId="0" animBg="1"/>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table for exercising showing the correct noun for the verb"/>
          <p:cNvGraphicFramePr>
            <a:graphicFrameLocks noGrp="1"/>
          </p:cNvGraphicFramePr>
          <p:nvPr/>
        </p:nvGraphicFramePr>
        <p:xfrm>
          <a:off x="0" y="2243299"/>
          <a:ext cx="12192001" cy="4053840"/>
        </p:xfrm>
        <a:graphic>
          <a:graphicData uri="http://schemas.openxmlformats.org/drawingml/2006/table">
            <a:tbl>
              <a:tblPr firstRow="1" bandRow="1">
                <a:tableStyleId>{5C22544A-7EE6-4342-B048-85BDC9FD1C3A}</a:tableStyleId>
              </a:tblPr>
              <a:tblGrid>
                <a:gridCol w="559837">
                  <a:extLst>
                    <a:ext uri="{9D8B030D-6E8A-4147-A177-3AD203B41FA5}">
                      <a16:colId xmlns:a16="http://schemas.microsoft.com/office/drawing/2014/main" val="1796324250"/>
                    </a:ext>
                  </a:extLst>
                </a:gridCol>
                <a:gridCol w="2388636">
                  <a:extLst>
                    <a:ext uri="{9D8B030D-6E8A-4147-A177-3AD203B41FA5}">
                      <a16:colId xmlns:a16="http://schemas.microsoft.com/office/drawing/2014/main" val="2437592827"/>
                    </a:ext>
                  </a:extLst>
                </a:gridCol>
                <a:gridCol w="1798409">
                  <a:extLst>
                    <a:ext uri="{9D8B030D-6E8A-4147-A177-3AD203B41FA5}">
                      <a16:colId xmlns:a16="http://schemas.microsoft.com/office/drawing/2014/main" val="3279107896"/>
                    </a:ext>
                  </a:extLst>
                </a:gridCol>
                <a:gridCol w="2157771">
                  <a:extLst>
                    <a:ext uri="{9D8B030D-6E8A-4147-A177-3AD203B41FA5}">
                      <a16:colId xmlns:a16="http://schemas.microsoft.com/office/drawing/2014/main" val="3713328060"/>
                    </a:ext>
                  </a:extLst>
                </a:gridCol>
                <a:gridCol w="821094">
                  <a:extLst>
                    <a:ext uri="{9D8B030D-6E8A-4147-A177-3AD203B41FA5}">
                      <a16:colId xmlns:a16="http://schemas.microsoft.com/office/drawing/2014/main" val="2738569837"/>
                    </a:ext>
                  </a:extLst>
                </a:gridCol>
                <a:gridCol w="2258008">
                  <a:extLst>
                    <a:ext uri="{9D8B030D-6E8A-4147-A177-3AD203B41FA5}">
                      <a16:colId xmlns:a16="http://schemas.microsoft.com/office/drawing/2014/main" val="842636569"/>
                    </a:ext>
                  </a:extLst>
                </a:gridCol>
                <a:gridCol w="2208246">
                  <a:extLst>
                    <a:ext uri="{9D8B030D-6E8A-4147-A177-3AD203B41FA5}">
                      <a16:colId xmlns:a16="http://schemas.microsoft.com/office/drawing/2014/main" val="2407261797"/>
                    </a:ext>
                  </a:extLst>
                </a:gridCol>
              </a:tblGrid>
              <a:tr h="37084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a:p>
                  </a:txBody>
                  <a:tcPr/>
                </a:tc>
                <a:tc>
                  <a:txBody>
                    <a:bodyPr/>
                    <a:lstStyle/>
                    <a:p>
                      <a:endParaRPr lang="en-GB" dirty="0"/>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710983266"/>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professeur</a:t>
                      </a:r>
                      <a:endParaRPr lang="en-GB" sz="240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travaill</a:t>
                      </a:r>
                      <a:r>
                        <a:rPr lang="en-GB" sz="2400" dirty="0">
                          <a:solidFill>
                            <a:schemeClr val="accent5">
                              <a:lumMod val="50000"/>
                            </a:schemeClr>
                          </a:solidFill>
                          <a:latin typeface="Century Gothic" panose="020B0502020202020204" pitchFamily="34" charset="0"/>
                        </a:rPr>
                        <a:t>____</a:t>
                      </a:r>
                    </a:p>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dans</a:t>
                      </a:r>
                      <a:r>
                        <a:rPr lang="en-GB" sz="2400" baseline="0" dirty="0">
                          <a:solidFill>
                            <a:schemeClr val="accent5">
                              <a:lumMod val="50000"/>
                            </a:schemeClr>
                          </a:solidFill>
                          <a:latin typeface="Century Gothic" panose="020B0502020202020204" pitchFamily="34" charset="0"/>
                        </a:rPr>
                        <a:t> la </a:t>
                      </a:r>
                      <a:r>
                        <a:rPr lang="en-GB" sz="2400" baseline="0" dirty="0" err="1">
                          <a:solidFill>
                            <a:schemeClr val="accent5">
                              <a:lumMod val="50000"/>
                            </a:schemeClr>
                          </a:solidFill>
                          <a:latin typeface="Century Gothic" panose="020B0502020202020204" pitchFamily="34" charset="0"/>
                        </a:rPr>
                        <a:t>salle</a:t>
                      </a:r>
                      <a:r>
                        <a:rPr lang="en-GB" sz="2400" baseline="0" dirty="0">
                          <a:solidFill>
                            <a:schemeClr val="accent5">
                              <a:lumMod val="50000"/>
                            </a:schemeClr>
                          </a:solidFill>
                          <a:latin typeface="Century Gothic" panose="020B0502020202020204" pitchFamily="34" charset="0"/>
                        </a:rPr>
                        <a:t> de </a:t>
                      </a:r>
                      <a:r>
                        <a:rPr lang="en-GB" sz="2400" baseline="0" dirty="0" err="1">
                          <a:solidFill>
                            <a:schemeClr val="accent5">
                              <a:lumMod val="50000"/>
                            </a:schemeClr>
                          </a:solidFill>
                          <a:latin typeface="Century Gothic" panose="020B0502020202020204" pitchFamily="34" charset="0"/>
                        </a:rPr>
                        <a:t>classe</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les devoirs.</a:t>
                      </a:r>
                    </a:p>
                  </a:txBody>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baseline="0" dirty="0" err="1">
                          <a:solidFill>
                            <a:schemeClr val="accent5">
                              <a:lumMod val="50000"/>
                            </a:schemeClr>
                          </a:solidFill>
                          <a:latin typeface="Century Gothic" panose="020B0502020202020204" pitchFamily="34" charset="0"/>
                        </a:rPr>
                        <a:t>professeurs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Les</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chiens</a:t>
                      </a:r>
                      <a:endParaRPr lang="en-GB" sz="240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march____</a:t>
                      </a:r>
                    </a:p>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dehors</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dans le parc.</a:t>
                      </a:r>
                    </a:p>
                  </a:txBody>
                  <a:tcPr/>
                </a:tc>
                <a:extLst>
                  <a:ext uri="{0D108BD9-81ED-4DB2-BD59-A6C34878D82A}">
                    <a16:rowId xmlns:a16="http://schemas.microsoft.com/office/drawing/2014/main" val="2783070313"/>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chien</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127803369"/>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mères</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prépar</a:t>
                      </a:r>
                      <a:r>
                        <a:rPr lang="en-GB" sz="2400" dirty="0">
                          <a:solidFill>
                            <a:schemeClr val="accent5">
                              <a:lumMod val="50000"/>
                            </a:schemeClr>
                          </a:solidFill>
                          <a:latin typeface="Century Gothic" panose="020B0502020202020204" pitchFamily="34" charset="0"/>
                        </a:rPr>
                        <a:t>___</a:t>
                      </a:r>
                    </a:p>
                  </a:txBody>
                  <a:tcPr/>
                </a:tc>
                <a:tc rowSpan="2">
                  <a:txBody>
                    <a:bodyPr/>
                    <a:lstStyle/>
                    <a:p>
                      <a:r>
                        <a:rPr lang="en-GB" sz="2400" dirty="0">
                          <a:solidFill>
                            <a:schemeClr val="accent5">
                              <a:lumMod val="50000"/>
                            </a:schemeClr>
                          </a:solidFill>
                          <a:latin typeface="Century Gothic" panose="020B0502020202020204" pitchFamily="34" charset="0"/>
                        </a:rPr>
                        <a:t>le </a:t>
                      </a:r>
                      <a:r>
                        <a:rPr lang="en-GB" sz="2400" dirty="0" err="1">
                          <a:solidFill>
                            <a:schemeClr val="accent5">
                              <a:lumMod val="50000"/>
                            </a:schemeClr>
                          </a:solidFill>
                          <a:latin typeface="Century Gothic" panose="020B0502020202020204" pitchFamily="34" charset="0"/>
                        </a:rPr>
                        <a:t>déjeuner</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du fruit.</a:t>
                      </a:r>
                    </a:p>
                  </a:txBody>
                  <a:tcPr/>
                </a:tc>
                <a:extLst>
                  <a:ext uri="{0D108BD9-81ED-4DB2-BD59-A6C34878D82A}">
                    <a16:rowId xmlns:a16="http://schemas.microsoft.com/office/drawing/2014/main" val="3622154878"/>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mère</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74614371"/>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 </a:t>
                      </a:r>
                      <a:r>
                        <a:rPr lang="en-GB" sz="2400" dirty="0" err="1">
                          <a:solidFill>
                            <a:schemeClr val="accent5">
                              <a:lumMod val="50000"/>
                            </a:schemeClr>
                          </a:solidFill>
                          <a:latin typeface="Century Gothic" panose="020B0502020202020204" pitchFamily="34" charset="0"/>
                        </a:rPr>
                        <a:t>garçon</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écout</a:t>
                      </a:r>
                      <a:r>
                        <a:rPr lang="en-GB" sz="2400" dirty="0">
                          <a:solidFill>
                            <a:schemeClr val="accent5">
                              <a:lumMod val="50000"/>
                            </a:schemeClr>
                          </a:solidFill>
                          <a:latin typeface="Century Gothic" panose="020B0502020202020204" pitchFamily="34" charset="0"/>
                        </a:rPr>
                        <a:t>____</a:t>
                      </a:r>
                    </a:p>
                  </a:txBody>
                  <a:tcPr/>
                </a:tc>
                <a:tc rowSpan="2">
                  <a:txBody>
                    <a:bodyPr/>
                    <a:lstStyle/>
                    <a:p>
                      <a:r>
                        <a:rPr lang="en-GB" sz="2400" dirty="0">
                          <a:solidFill>
                            <a:schemeClr val="accent5">
                              <a:lumMod val="50000"/>
                            </a:schemeClr>
                          </a:solidFill>
                          <a:latin typeface="Century Gothic" panose="020B0502020202020204" pitchFamily="34" charset="0"/>
                        </a:rPr>
                        <a:t>le </a:t>
                      </a:r>
                      <a:r>
                        <a:rPr lang="en-GB" sz="2400" dirty="0" err="1">
                          <a:solidFill>
                            <a:schemeClr val="accent5">
                              <a:lumMod val="50000"/>
                            </a:schemeClr>
                          </a:solidFill>
                          <a:latin typeface="Century Gothic" panose="020B0502020202020204" pitchFamily="34" charset="0"/>
                        </a:rPr>
                        <a:t>professeur</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un </a:t>
                      </a:r>
                      <a:r>
                        <a:rPr lang="en-GB" sz="2400" dirty="0" err="1">
                          <a:solidFill>
                            <a:schemeClr val="accent5">
                              <a:lumMod val="50000"/>
                            </a:schemeClr>
                          </a:solidFill>
                          <a:latin typeface="Century Gothic" panose="020B0502020202020204" pitchFamily="34" charset="0"/>
                        </a:rPr>
                        <a:t>uniforme</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82911251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garçons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855215231"/>
                  </a:ext>
                </a:extLst>
              </a:tr>
            </a:tbl>
          </a:graphicData>
        </a:graphic>
      </p:graphicFrame>
      <p:pic>
        <p:nvPicPr>
          <p:cNvPr id="14" name="Picture 13"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6917" y="3120989"/>
            <a:ext cx="370098" cy="385518"/>
          </a:xfrm>
          <a:prstGeom prst="rect">
            <a:avLst/>
          </a:prstGeom>
        </p:spPr>
      </p:pic>
      <p:sp>
        <p:nvSpPr>
          <p:cNvPr id="15" name="TextBox 14"/>
          <p:cNvSpPr txBox="1"/>
          <p:nvPr/>
        </p:nvSpPr>
        <p:spPr>
          <a:xfrm>
            <a:off x="3923372" y="2647380"/>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p:cNvSpPr txBox="1"/>
          <p:nvPr/>
        </p:nvSpPr>
        <p:spPr>
          <a:xfrm>
            <a:off x="6880971" y="2659324"/>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p:cNvSpPr txBox="1"/>
          <p:nvPr/>
        </p:nvSpPr>
        <p:spPr>
          <a:xfrm>
            <a:off x="7774980" y="2679322"/>
            <a:ext cx="1717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préparent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p:cNvSpPr txBox="1"/>
          <p:nvPr/>
        </p:nvSpPr>
        <p:spPr>
          <a:xfrm>
            <a:off x="7774980" y="5370977"/>
            <a:ext cx="10662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porte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8" name="Picture 17"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1868" y="4046067"/>
            <a:ext cx="370098" cy="385518"/>
          </a:xfrm>
          <a:prstGeom prst="rect">
            <a:avLst/>
          </a:prstGeom>
        </p:spPr>
      </p:pic>
      <p:sp>
        <p:nvSpPr>
          <p:cNvPr id="20" name="TextBox 19"/>
          <p:cNvSpPr txBox="1"/>
          <p:nvPr/>
        </p:nvSpPr>
        <p:spPr>
          <a:xfrm>
            <a:off x="3923372" y="3561414"/>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21" name="TextBox 20"/>
          <p:cNvSpPr txBox="1"/>
          <p:nvPr/>
        </p:nvSpPr>
        <p:spPr>
          <a:xfrm>
            <a:off x="6866965" y="3601845"/>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p:cNvSpPr txBox="1"/>
          <p:nvPr/>
        </p:nvSpPr>
        <p:spPr>
          <a:xfrm>
            <a:off x="7774980" y="3601845"/>
            <a:ext cx="9117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joue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9" name="TextBox 28"/>
          <p:cNvSpPr txBox="1"/>
          <p:nvPr/>
        </p:nvSpPr>
        <p:spPr>
          <a:xfrm>
            <a:off x="6880971" y="5370977"/>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Picture 22"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1868" y="4518706"/>
            <a:ext cx="370098" cy="385518"/>
          </a:xfrm>
          <a:prstGeom prst="rect">
            <a:avLst/>
          </a:prstGeom>
        </p:spPr>
      </p:pic>
      <p:sp>
        <p:nvSpPr>
          <p:cNvPr id="24" name="TextBox 23"/>
          <p:cNvSpPr txBox="1"/>
          <p:nvPr/>
        </p:nvSpPr>
        <p:spPr>
          <a:xfrm>
            <a:off x="3863098" y="4480632"/>
            <a:ext cx="9729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p:cNvSpPr txBox="1"/>
          <p:nvPr/>
        </p:nvSpPr>
        <p:spPr>
          <a:xfrm>
            <a:off x="6847573" y="4489533"/>
            <a:ext cx="9274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p:cNvSpPr txBox="1"/>
          <p:nvPr/>
        </p:nvSpPr>
        <p:spPr>
          <a:xfrm>
            <a:off x="7695126" y="4489533"/>
            <a:ext cx="16830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mangent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7" name="Picture 26"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1868" y="5434909"/>
            <a:ext cx="370098" cy="385518"/>
          </a:xfrm>
          <a:prstGeom prst="rect">
            <a:avLst/>
          </a:prstGeom>
        </p:spPr>
      </p:pic>
      <p:sp>
        <p:nvSpPr>
          <p:cNvPr id="28" name="TextBox 27"/>
          <p:cNvSpPr txBox="1"/>
          <p:nvPr/>
        </p:nvSpPr>
        <p:spPr>
          <a:xfrm>
            <a:off x="3827416" y="5376980"/>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33" name="Action Button: Custom 16">
            <a:hlinkClick r:id="" action="ppaction://noaction" highlightClick="1"/>
            <a:extLst>
              <a:ext uri="{FF2B5EF4-FFF2-40B4-BE49-F238E27FC236}">
                <a16:creationId xmlns:a16="http://schemas.microsoft.com/office/drawing/2014/main" id="{5B92A95F-523A-4E36-B65E-94DAE9FBB368}"/>
              </a:ext>
            </a:extLst>
          </p:cNvPr>
          <p:cNvSpPr/>
          <p:nvPr/>
        </p:nvSpPr>
        <p:spPr>
          <a:xfrm>
            <a:off x="0" y="3705741"/>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4" name="Action Button: Custom 16">
            <a:hlinkClick r:id="" action="ppaction://noaction" highlightClick="1"/>
            <a:extLst>
              <a:ext uri="{FF2B5EF4-FFF2-40B4-BE49-F238E27FC236}">
                <a16:creationId xmlns:a16="http://schemas.microsoft.com/office/drawing/2014/main" id="{D4B491BE-DEE1-4BAB-B62E-08BEC8F84C2F}"/>
              </a:ext>
            </a:extLst>
          </p:cNvPr>
          <p:cNvSpPr/>
          <p:nvPr/>
        </p:nvSpPr>
        <p:spPr>
          <a:xfrm>
            <a:off x="0" y="4690920"/>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5" name="Action Button: Custom 16">
            <a:hlinkClick r:id="" action="ppaction://noaction" highlightClick="1"/>
            <a:extLst>
              <a:ext uri="{FF2B5EF4-FFF2-40B4-BE49-F238E27FC236}">
                <a16:creationId xmlns:a16="http://schemas.microsoft.com/office/drawing/2014/main" id="{7C5D1C98-B338-48C7-A0D6-9CC93C596CA9}"/>
              </a:ext>
            </a:extLst>
          </p:cNvPr>
          <p:cNvSpPr/>
          <p:nvPr/>
        </p:nvSpPr>
        <p:spPr>
          <a:xfrm>
            <a:off x="-2686" y="5553884"/>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6" name="Action Button: Custom 16">
            <a:hlinkClick r:id="" action="ppaction://noaction" highlightClick="1"/>
            <a:extLst>
              <a:ext uri="{FF2B5EF4-FFF2-40B4-BE49-F238E27FC236}">
                <a16:creationId xmlns:a16="http://schemas.microsoft.com/office/drawing/2014/main" id="{00B3E4C1-DFF4-46C3-8013-784275E7AA6B}"/>
              </a:ext>
            </a:extLst>
          </p:cNvPr>
          <p:cNvSpPr/>
          <p:nvPr/>
        </p:nvSpPr>
        <p:spPr>
          <a:xfrm>
            <a:off x="0" y="2791960"/>
            <a:ext cx="508880" cy="54026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Down Arrow Callout 37"/>
          <p:cNvSpPr/>
          <p:nvPr/>
        </p:nvSpPr>
        <p:spPr>
          <a:xfrm>
            <a:off x="846361" y="1301439"/>
            <a:ext cx="2397930" cy="1429711"/>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Tick the correct one </a:t>
            </a:r>
          </a:p>
        </p:txBody>
      </p:sp>
      <p:sp>
        <p:nvSpPr>
          <p:cNvPr id="39" name="Down Arrow Callout 38"/>
          <p:cNvSpPr/>
          <p:nvPr/>
        </p:nvSpPr>
        <p:spPr>
          <a:xfrm>
            <a:off x="3206626" y="1299924"/>
            <a:ext cx="2210026" cy="1429708"/>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ending </a:t>
            </a:r>
          </a:p>
        </p:txBody>
      </p:sp>
      <p:sp>
        <p:nvSpPr>
          <p:cNvPr id="40" name="Down Arrow Callout 39"/>
          <p:cNvSpPr/>
          <p:nvPr/>
        </p:nvSpPr>
        <p:spPr>
          <a:xfrm>
            <a:off x="5969895" y="1299283"/>
            <a:ext cx="2462093" cy="1429709"/>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pronoun</a:t>
            </a:r>
          </a:p>
        </p:txBody>
      </p:sp>
      <p:sp>
        <p:nvSpPr>
          <p:cNvPr id="41" name="Down Arrow Callout 40"/>
          <p:cNvSpPr/>
          <p:nvPr/>
        </p:nvSpPr>
        <p:spPr>
          <a:xfrm>
            <a:off x="8142256" y="1299283"/>
            <a:ext cx="2233643" cy="1429709"/>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correct verb</a:t>
            </a: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3"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endParaRPr lang="en-GB" sz="3600" b="1" dirty="0">
              <a:solidFill>
                <a:schemeClr val="bg1"/>
              </a:solidFill>
            </a:endParaRPr>
          </a:p>
        </p:txBody>
      </p:sp>
    </p:spTree>
    <p:extLst>
      <p:ext uri="{BB962C8B-B14F-4D97-AF65-F5344CB8AC3E}">
        <p14:creationId xmlns:p14="http://schemas.microsoft.com/office/powerpoint/2010/main" val="18982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30" grpId="0"/>
      <p:bldP spid="20" grpId="0"/>
      <p:bldP spid="21" grpId="0"/>
      <p:bldP spid="22" grpId="0"/>
      <p:bldP spid="29" grpId="0"/>
      <p:bldP spid="24" grpId="0"/>
      <p:bldP spid="25" grpId="0"/>
      <p:bldP spid="26"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34576"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i="1" dirty="0">
                <a:solidFill>
                  <a:schemeClr val="bg1"/>
                </a:solidFill>
              </a:rPr>
              <a:t>Sie </a:t>
            </a:r>
            <a:r>
              <a:rPr lang="en-GB" sz="3600" b="1" dirty="0" err="1">
                <a:solidFill>
                  <a:schemeClr val="bg1"/>
                </a:solidFill>
              </a:rPr>
              <a:t>oder</a:t>
            </a:r>
            <a:r>
              <a:rPr lang="en-GB" sz="3600" b="1" dirty="0">
                <a:solidFill>
                  <a:schemeClr val="bg1"/>
                </a:solidFill>
              </a:rPr>
              <a:t> </a:t>
            </a:r>
            <a:r>
              <a:rPr lang="en-GB" sz="3600" b="1" i="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5444" y="247046"/>
            <a:ext cx="241188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17871" y="1194014"/>
            <a:ext cx="120741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Nowak.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Bild 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polite)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und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Action Button: Custom 16">
            <a:hlinkClick r:id="" action="ppaction://noaction" highlightClick="1">
              <a:snd r:embed="rId4" name="27. stehen.wav"/>
            </a:hlinkClick>
            <a:extLst>
              <a:ext uri="{FF2B5EF4-FFF2-40B4-BE49-F238E27FC236}">
                <a16:creationId xmlns:a16="http://schemas.microsoft.com/office/drawing/2014/main" id="{3B418770-1E72-B240-9307-3BBF955557C6}"/>
              </a:ext>
            </a:extLst>
          </p:cNvPr>
          <p:cNvSpPr/>
          <p:nvPr/>
        </p:nvSpPr>
        <p:spPr>
          <a:xfrm>
            <a:off x="514099" y="54492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Oval 31">
            <a:extLst>
              <a:ext uri="{FF2B5EF4-FFF2-40B4-BE49-F238E27FC236}">
                <a16:creationId xmlns:a16="http://schemas.microsoft.com/office/drawing/2014/main" id="{6122D58E-3C38-48C9-9FCA-C8DB07BB273A}"/>
              </a:ext>
            </a:extLst>
          </p:cNvPr>
          <p:cNvSpPr/>
          <p:nvPr/>
        </p:nvSpPr>
        <p:spPr>
          <a:xfrm>
            <a:off x="2826346" y="1989709"/>
            <a:ext cx="3328589" cy="3257488"/>
          </a:xfrm>
          <a:prstGeom prst="ellipse">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AA520"/>
              </a:solidFill>
              <a:effectLst/>
              <a:uLnTx/>
              <a:uFillTx/>
              <a:latin typeface="Century Gothic" panose="020F0302020204030204"/>
              <a:ea typeface="+mn-ea"/>
              <a:cs typeface="+mn-cs"/>
            </a:endParaRPr>
          </a:p>
        </p:txBody>
      </p:sp>
      <p:sp>
        <p:nvSpPr>
          <p:cNvPr id="33" name="Speech Bubble: Oval 32">
            <a:extLst>
              <a:ext uri="{FF2B5EF4-FFF2-40B4-BE49-F238E27FC236}">
                <a16:creationId xmlns:a16="http://schemas.microsoft.com/office/drawing/2014/main" id="{51473135-FDEE-43F8-92E3-4D1A2B142507}"/>
              </a:ext>
            </a:extLst>
          </p:cNvPr>
          <p:cNvSpPr/>
          <p:nvPr/>
        </p:nvSpPr>
        <p:spPr>
          <a:xfrm>
            <a:off x="3576588" y="75331"/>
            <a:ext cx="984738" cy="653685"/>
          </a:xfrm>
          <a:prstGeom prst="wedgeEllipseCallout">
            <a:avLst>
              <a:gd name="adj1" fmla="val 87331"/>
              <a:gd name="adj2" fmla="val 54814"/>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4" name="Picture 33" descr="A picture containing window, shirt, drawing&#10;&#10;Description automatically generated">
            <a:extLst>
              <a:ext uri="{FF2B5EF4-FFF2-40B4-BE49-F238E27FC236}">
                <a16:creationId xmlns:a16="http://schemas.microsoft.com/office/drawing/2014/main" id="{95F06A03-2FAF-4F7B-9C6F-CBA707AF2D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2033"/>
          <a:stretch/>
        </p:blipFill>
        <p:spPr>
          <a:xfrm>
            <a:off x="4750367" y="160232"/>
            <a:ext cx="781289" cy="975465"/>
          </a:xfrm>
          <a:prstGeom prst="rect">
            <a:avLst/>
          </a:prstGeom>
        </p:spPr>
      </p:pic>
      <p:pic>
        <p:nvPicPr>
          <p:cNvPr id="38" name="Picture 37" descr="A close up of a logo&#10;&#10;Description automatically generated">
            <a:extLst>
              <a:ext uri="{FF2B5EF4-FFF2-40B4-BE49-F238E27FC236}">
                <a16:creationId xmlns:a16="http://schemas.microsoft.com/office/drawing/2014/main" id="{77B0342F-A61A-4E2F-AE61-E2EC545361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9901" y="2794398"/>
            <a:ext cx="1008799" cy="1586417"/>
          </a:xfrm>
          <a:prstGeom prst="rect">
            <a:avLst/>
          </a:prstGeom>
        </p:spPr>
      </p:pic>
      <p:pic>
        <p:nvPicPr>
          <p:cNvPr id="39" name="Picture 38" descr="A close up of a logo&#10;&#10;Description automatically generated">
            <a:extLst>
              <a:ext uri="{FF2B5EF4-FFF2-40B4-BE49-F238E27FC236}">
                <a16:creationId xmlns:a16="http://schemas.microsoft.com/office/drawing/2014/main" id="{A973FE77-97F1-4D36-8BB4-7D4E4E98B2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7362" y="2605566"/>
            <a:ext cx="1521407" cy="1964080"/>
          </a:xfrm>
          <a:prstGeom prst="rect">
            <a:avLst/>
          </a:prstGeom>
        </p:spPr>
      </p:pic>
      <p:sp>
        <p:nvSpPr>
          <p:cNvPr id="40" name="TextBox 39">
            <a:extLst>
              <a:ext uri="{FF2B5EF4-FFF2-40B4-BE49-F238E27FC236}">
                <a16:creationId xmlns:a16="http://schemas.microsoft.com/office/drawing/2014/main" id="{D1F81622-730B-49AD-A747-2ECD7A25C297}"/>
              </a:ext>
            </a:extLst>
          </p:cNvPr>
          <p:cNvSpPr txBox="1"/>
          <p:nvPr/>
        </p:nvSpPr>
        <p:spPr>
          <a:xfrm>
            <a:off x="1161388" y="5397432"/>
            <a:ext cx="7177958" cy="461665"/>
          </a:xfrm>
          <a:prstGeom prst="rect">
            <a:avLst/>
          </a:prstGeom>
          <a:solidFill>
            <a:srgbClr val="FFF4E7"/>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Stehen Sie früh auf?</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211B48EA-CB47-4260-8321-30D3B295F396}"/>
              </a:ext>
            </a:extLst>
          </p:cNvPr>
          <p:cNvSpPr txBox="1"/>
          <p:nvPr/>
        </p:nvSpPr>
        <p:spPr>
          <a:xfrm>
            <a:off x="1161388" y="5792720"/>
            <a:ext cx="7177958"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rPr>
              <a:t>Do </a:t>
            </a:r>
            <a:r>
              <a:rPr kumimoji="0" lang="en-GB" sz="2400" b="0" i="1" u="none" strike="noStrike" kern="1200" cap="none" spc="0" normalizeH="0" baseline="0" noProof="0">
                <a:ln>
                  <a:noFill/>
                </a:ln>
                <a:solidFill>
                  <a:srgbClr val="115076"/>
                </a:solidFill>
                <a:effectLst/>
                <a:uLnTx/>
                <a:uFillTx/>
                <a:latin typeface="Century Gothic" panose="020F0302020204030204"/>
                <a:ea typeface="+mn-ea"/>
                <a:cs typeface="+mn-cs"/>
              </a:rPr>
              <a:t>you get up early?</a:t>
            </a:r>
            <a:endPar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44" name="Picture 43" descr="A close up of a logo&#10;&#10;Description automatically generated">
            <a:extLst>
              <a:ext uri="{FF2B5EF4-FFF2-40B4-BE49-F238E27FC236}">
                <a16:creationId xmlns:a16="http://schemas.microsoft.com/office/drawing/2014/main" id="{667FF3BA-EEE5-415D-BAB7-453693E676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5951" y="2659441"/>
            <a:ext cx="1319730" cy="1775249"/>
          </a:xfrm>
          <a:prstGeom prst="rect">
            <a:avLst/>
          </a:prstGeom>
        </p:spPr>
      </p:pic>
    </p:spTree>
    <p:extLst>
      <p:ext uri="{BB962C8B-B14F-4D97-AF65-F5344CB8AC3E}">
        <p14:creationId xmlns:p14="http://schemas.microsoft.com/office/powerpoint/2010/main" val="180075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34576"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i="1" dirty="0">
                <a:solidFill>
                  <a:schemeClr val="bg1"/>
                </a:solidFill>
              </a:rPr>
              <a:t>Sie </a:t>
            </a:r>
            <a:r>
              <a:rPr lang="en-GB" sz="3600" b="1" dirty="0" err="1">
                <a:solidFill>
                  <a:schemeClr val="bg1"/>
                </a:solidFill>
              </a:rPr>
              <a:t>oder</a:t>
            </a:r>
            <a:r>
              <a:rPr lang="en-GB" sz="3600" b="1" dirty="0">
                <a:solidFill>
                  <a:schemeClr val="bg1"/>
                </a:solidFill>
              </a:rPr>
              <a:t> </a:t>
            </a:r>
            <a:r>
              <a:rPr lang="en-GB" sz="3600" b="1" i="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5444" y="247046"/>
            <a:ext cx="241188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17871" y="1194014"/>
            <a:ext cx="120741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Nowak.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Bild 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polite)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und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Action Button: Custom 16">
            <a:hlinkClick r:id="" action="ppaction://noaction" highlightClick="1">
              <a:snd r:embed="rId4" name="28. arbeiten.wav"/>
            </a:hlinkClick>
            <a:extLst>
              <a:ext uri="{FF2B5EF4-FFF2-40B4-BE49-F238E27FC236}">
                <a16:creationId xmlns:a16="http://schemas.microsoft.com/office/drawing/2014/main" id="{3B418770-1E72-B240-9307-3BBF955557C6}"/>
              </a:ext>
            </a:extLst>
          </p:cNvPr>
          <p:cNvSpPr/>
          <p:nvPr/>
        </p:nvSpPr>
        <p:spPr>
          <a:xfrm>
            <a:off x="514099" y="54492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2" name="Oval 31">
            <a:extLst>
              <a:ext uri="{FF2B5EF4-FFF2-40B4-BE49-F238E27FC236}">
                <a16:creationId xmlns:a16="http://schemas.microsoft.com/office/drawing/2014/main" id="{6122D58E-3C38-48C9-9FCA-C8DB07BB273A}"/>
              </a:ext>
            </a:extLst>
          </p:cNvPr>
          <p:cNvSpPr/>
          <p:nvPr/>
        </p:nvSpPr>
        <p:spPr>
          <a:xfrm>
            <a:off x="5696546" y="1989709"/>
            <a:ext cx="3328589" cy="3257488"/>
          </a:xfrm>
          <a:prstGeom prst="ellipse">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AA520"/>
              </a:solidFill>
              <a:effectLst/>
              <a:uLnTx/>
              <a:uFillTx/>
              <a:latin typeface="Century Gothic" panose="020F0302020204030204"/>
              <a:ea typeface="+mn-ea"/>
              <a:cs typeface="+mn-cs"/>
            </a:endParaRPr>
          </a:p>
        </p:txBody>
      </p:sp>
      <p:sp>
        <p:nvSpPr>
          <p:cNvPr id="33" name="Speech Bubble: Oval 32">
            <a:extLst>
              <a:ext uri="{FF2B5EF4-FFF2-40B4-BE49-F238E27FC236}">
                <a16:creationId xmlns:a16="http://schemas.microsoft.com/office/drawing/2014/main" id="{51473135-FDEE-43F8-92E3-4D1A2B142507}"/>
              </a:ext>
            </a:extLst>
          </p:cNvPr>
          <p:cNvSpPr/>
          <p:nvPr/>
        </p:nvSpPr>
        <p:spPr>
          <a:xfrm>
            <a:off x="3576588" y="75331"/>
            <a:ext cx="984738" cy="653685"/>
          </a:xfrm>
          <a:prstGeom prst="wedgeEllipseCallout">
            <a:avLst>
              <a:gd name="adj1" fmla="val 87331"/>
              <a:gd name="adj2" fmla="val 54814"/>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4" name="Picture 33" descr="A picture containing window, shirt, drawing&#10;&#10;Description automatically generated">
            <a:extLst>
              <a:ext uri="{FF2B5EF4-FFF2-40B4-BE49-F238E27FC236}">
                <a16:creationId xmlns:a16="http://schemas.microsoft.com/office/drawing/2014/main" id="{95F06A03-2FAF-4F7B-9C6F-CBA707AF2D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2033"/>
          <a:stretch/>
        </p:blipFill>
        <p:spPr>
          <a:xfrm>
            <a:off x="4750367" y="160232"/>
            <a:ext cx="781289" cy="975465"/>
          </a:xfrm>
          <a:prstGeom prst="rect">
            <a:avLst/>
          </a:prstGeom>
        </p:spPr>
      </p:pic>
      <p:pic>
        <p:nvPicPr>
          <p:cNvPr id="38" name="Picture 37" descr="A close up of a logo&#10;&#10;Description automatically generated">
            <a:extLst>
              <a:ext uri="{FF2B5EF4-FFF2-40B4-BE49-F238E27FC236}">
                <a16:creationId xmlns:a16="http://schemas.microsoft.com/office/drawing/2014/main" id="{77B0342F-A61A-4E2F-AE61-E2EC545361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9901" y="2794398"/>
            <a:ext cx="1008799" cy="1586417"/>
          </a:xfrm>
          <a:prstGeom prst="rect">
            <a:avLst/>
          </a:prstGeom>
        </p:spPr>
      </p:pic>
      <p:pic>
        <p:nvPicPr>
          <p:cNvPr id="39" name="Picture 38" descr="A close up of a logo&#10;&#10;Description automatically generated">
            <a:extLst>
              <a:ext uri="{FF2B5EF4-FFF2-40B4-BE49-F238E27FC236}">
                <a16:creationId xmlns:a16="http://schemas.microsoft.com/office/drawing/2014/main" id="{A973FE77-97F1-4D36-8BB4-7D4E4E98B2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7362" y="2605566"/>
            <a:ext cx="1521407" cy="1964080"/>
          </a:xfrm>
          <a:prstGeom prst="rect">
            <a:avLst/>
          </a:prstGeom>
        </p:spPr>
      </p:pic>
      <p:sp>
        <p:nvSpPr>
          <p:cNvPr id="40" name="TextBox 39">
            <a:extLst>
              <a:ext uri="{FF2B5EF4-FFF2-40B4-BE49-F238E27FC236}">
                <a16:creationId xmlns:a16="http://schemas.microsoft.com/office/drawing/2014/main" id="{D1F81622-730B-49AD-A747-2ECD7A25C297}"/>
              </a:ext>
            </a:extLst>
          </p:cNvPr>
          <p:cNvSpPr txBox="1"/>
          <p:nvPr/>
        </p:nvSpPr>
        <p:spPr>
          <a:xfrm>
            <a:off x="1161388" y="5397432"/>
            <a:ext cx="7177958" cy="461665"/>
          </a:xfrm>
          <a:prstGeom prst="rect">
            <a:avLst/>
          </a:prstGeom>
          <a:solidFill>
            <a:srgbClr val="FFF4E7"/>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Arbeiten sie viel?</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211B48EA-CB47-4260-8321-30D3B295F396}"/>
              </a:ext>
            </a:extLst>
          </p:cNvPr>
          <p:cNvSpPr txBox="1"/>
          <p:nvPr/>
        </p:nvSpPr>
        <p:spPr>
          <a:xfrm>
            <a:off x="1161388" y="5792720"/>
            <a:ext cx="7177958"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srgbClr val="115076"/>
                </a:solidFill>
                <a:effectLst/>
                <a:uLnTx/>
                <a:uFillTx/>
                <a:latin typeface="Century Gothic" panose="020F0302020204030204"/>
                <a:ea typeface="+mn-ea"/>
                <a:cs typeface="+mn-cs"/>
              </a:rPr>
              <a:t>Do they work much?</a:t>
            </a:r>
            <a:endPar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44" name="Picture 43" descr="A close up of a logo&#10;&#10;Description automatically generated">
            <a:extLst>
              <a:ext uri="{FF2B5EF4-FFF2-40B4-BE49-F238E27FC236}">
                <a16:creationId xmlns:a16="http://schemas.microsoft.com/office/drawing/2014/main" id="{667FF3BA-EEE5-415D-BAB7-453693E676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5951" y="2659441"/>
            <a:ext cx="1319730" cy="1775249"/>
          </a:xfrm>
          <a:prstGeom prst="rect">
            <a:avLst/>
          </a:prstGeom>
        </p:spPr>
      </p:pic>
    </p:spTree>
    <p:extLst>
      <p:ext uri="{BB962C8B-B14F-4D97-AF65-F5344CB8AC3E}">
        <p14:creationId xmlns:p14="http://schemas.microsoft.com/office/powerpoint/2010/main" val="85275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34576"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i="1" dirty="0">
                <a:solidFill>
                  <a:schemeClr val="bg1"/>
                </a:solidFill>
              </a:rPr>
              <a:t>Sie </a:t>
            </a:r>
            <a:r>
              <a:rPr lang="en-GB" sz="3600" b="1" dirty="0" err="1">
                <a:solidFill>
                  <a:schemeClr val="bg1"/>
                </a:solidFill>
              </a:rPr>
              <a:t>oder</a:t>
            </a:r>
            <a:r>
              <a:rPr lang="en-GB" sz="3600" b="1" dirty="0">
                <a:solidFill>
                  <a:schemeClr val="bg1"/>
                </a:solidFill>
              </a:rPr>
              <a:t> </a:t>
            </a:r>
            <a:r>
              <a:rPr lang="en-GB" sz="3600" b="1" i="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5444" y="247046"/>
            <a:ext cx="241188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17871" y="1194014"/>
            <a:ext cx="120741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Nowak.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Bild 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polite)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und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Action Button: Custom 16">
            <a:hlinkClick r:id="" action="ppaction://noaction" highlightClick="1">
              <a:snd r:embed="rId4" name="29. essen.wav"/>
            </a:hlinkClick>
            <a:extLst>
              <a:ext uri="{FF2B5EF4-FFF2-40B4-BE49-F238E27FC236}">
                <a16:creationId xmlns:a16="http://schemas.microsoft.com/office/drawing/2014/main" id="{3B418770-1E72-B240-9307-3BBF955557C6}"/>
              </a:ext>
            </a:extLst>
          </p:cNvPr>
          <p:cNvSpPr/>
          <p:nvPr/>
        </p:nvSpPr>
        <p:spPr>
          <a:xfrm>
            <a:off x="514099" y="54492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Oval 31">
            <a:extLst>
              <a:ext uri="{FF2B5EF4-FFF2-40B4-BE49-F238E27FC236}">
                <a16:creationId xmlns:a16="http://schemas.microsoft.com/office/drawing/2014/main" id="{6122D58E-3C38-48C9-9FCA-C8DB07BB273A}"/>
              </a:ext>
            </a:extLst>
          </p:cNvPr>
          <p:cNvSpPr/>
          <p:nvPr/>
        </p:nvSpPr>
        <p:spPr>
          <a:xfrm>
            <a:off x="5607646" y="1989709"/>
            <a:ext cx="3328589" cy="3257488"/>
          </a:xfrm>
          <a:prstGeom prst="ellipse">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AA520"/>
              </a:solidFill>
              <a:effectLst/>
              <a:uLnTx/>
              <a:uFillTx/>
              <a:latin typeface="Century Gothic" panose="020F0302020204030204"/>
              <a:ea typeface="+mn-ea"/>
              <a:cs typeface="+mn-cs"/>
            </a:endParaRPr>
          </a:p>
        </p:txBody>
      </p:sp>
      <p:sp>
        <p:nvSpPr>
          <p:cNvPr id="33" name="Speech Bubble: Oval 32">
            <a:extLst>
              <a:ext uri="{FF2B5EF4-FFF2-40B4-BE49-F238E27FC236}">
                <a16:creationId xmlns:a16="http://schemas.microsoft.com/office/drawing/2014/main" id="{51473135-FDEE-43F8-92E3-4D1A2B142507}"/>
              </a:ext>
            </a:extLst>
          </p:cNvPr>
          <p:cNvSpPr/>
          <p:nvPr/>
        </p:nvSpPr>
        <p:spPr>
          <a:xfrm>
            <a:off x="3576588" y="75331"/>
            <a:ext cx="984738" cy="653685"/>
          </a:xfrm>
          <a:prstGeom prst="wedgeEllipseCallout">
            <a:avLst>
              <a:gd name="adj1" fmla="val 87331"/>
              <a:gd name="adj2" fmla="val 54814"/>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4" name="Picture 33" descr="A picture containing window, shirt, drawing&#10;&#10;Description automatically generated">
            <a:extLst>
              <a:ext uri="{FF2B5EF4-FFF2-40B4-BE49-F238E27FC236}">
                <a16:creationId xmlns:a16="http://schemas.microsoft.com/office/drawing/2014/main" id="{95F06A03-2FAF-4F7B-9C6F-CBA707AF2D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2033"/>
          <a:stretch/>
        </p:blipFill>
        <p:spPr>
          <a:xfrm>
            <a:off x="4750367" y="160232"/>
            <a:ext cx="781289" cy="975465"/>
          </a:xfrm>
          <a:prstGeom prst="rect">
            <a:avLst/>
          </a:prstGeom>
        </p:spPr>
      </p:pic>
      <p:pic>
        <p:nvPicPr>
          <p:cNvPr id="38" name="Picture 37" descr="A close up of a logo&#10;&#10;Description automatically generated">
            <a:extLst>
              <a:ext uri="{FF2B5EF4-FFF2-40B4-BE49-F238E27FC236}">
                <a16:creationId xmlns:a16="http://schemas.microsoft.com/office/drawing/2014/main" id="{77B0342F-A61A-4E2F-AE61-E2EC545361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9901" y="2794398"/>
            <a:ext cx="1008799" cy="1586417"/>
          </a:xfrm>
          <a:prstGeom prst="rect">
            <a:avLst/>
          </a:prstGeom>
        </p:spPr>
      </p:pic>
      <p:pic>
        <p:nvPicPr>
          <p:cNvPr id="39" name="Picture 38" descr="A close up of a logo&#10;&#10;Description automatically generated">
            <a:extLst>
              <a:ext uri="{FF2B5EF4-FFF2-40B4-BE49-F238E27FC236}">
                <a16:creationId xmlns:a16="http://schemas.microsoft.com/office/drawing/2014/main" id="{A973FE77-97F1-4D36-8BB4-7D4E4E98B2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7362" y="2605566"/>
            <a:ext cx="1521407" cy="1964080"/>
          </a:xfrm>
          <a:prstGeom prst="rect">
            <a:avLst/>
          </a:prstGeom>
        </p:spPr>
      </p:pic>
      <p:sp>
        <p:nvSpPr>
          <p:cNvPr id="40" name="TextBox 39">
            <a:extLst>
              <a:ext uri="{FF2B5EF4-FFF2-40B4-BE49-F238E27FC236}">
                <a16:creationId xmlns:a16="http://schemas.microsoft.com/office/drawing/2014/main" id="{D1F81622-730B-49AD-A747-2ECD7A25C297}"/>
              </a:ext>
            </a:extLst>
          </p:cNvPr>
          <p:cNvSpPr txBox="1"/>
          <p:nvPr/>
        </p:nvSpPr>
        <p:spPr>
          <a:xfrm>
            <a:off x="1161388" y="5397432"/>
            <a:ext cx="7177958" cy="461665"/>
          </a:xfrm>
          <a:prstGeom prst="rect">
            <a:avLst/>
          </a:prstGeom>
          <a:solidFill>
            <a:srgbClr val="FFF4E7"/>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Was essen sie gern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41" name="TextBox 40">
            <a:extLst>
              <a:ext uri="{FF2B5EF4-FFF2-40B4-BE49-F238E27FC236}">
                <a16:creationId xmlns:a16="http://schemas.microsoft.com/office/drawing/2014/main" id="{211B48EA-CB47-4260-8321-30D3B295F396}"/>
              </a:ext>
            </a:extLst>
          </p:cNvPr>
          <p:cNvSpPr txBox="1"/>
          <p:nvPr/>
        </p:nvSpPr>
        <p:spPr>
          <a:xfrm>
            <a:off x="1161388" y="5792720"/>
            <a:ext cx="7177958"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srgbClr val="115076"/>
                </a:solidFill>
                <a:effectLst/>
                <a:uLnTx/>
                <a:uFillTx/>
                <a:latin typeface="Century Gothic" panose="020F0302020204030204"/>
                <a:ea typeface="+mn-ea"/>
                <a:cs typeface="+mn-cs"/>
              </a:rPr>
              <a:t>What do they like eating?</a:t>
            </a:r>
            <a:endPar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44" name="Picture 43" descr="A close up of a logo&#10;&#10;Description automatically generated">
            <a:extLst>
              <a:ext uri="{FF2B5EF4-FFF2-40B4-BE49-F238E27FC236}">
                <a16:creationId xmlns:a16="http://schemas.microsoft.com/office/drawing/2014/main" id="{667FF3BA-EEE5-415D-BAB7-453693E676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5951" y="2659441"/>
            <a:ext cx="1319730" cy="1775249"/>
          </a:xfrm>
          <a:prstGeom prst="rect">
            <a:avLst/>
          </a:prstGeom>
        </p:spPr>
      </p:pic>
    </p:spTree>
    <p:extLst>
      <p:ext uri="{BB962C8B-B14F-4D97-AF65-F5344CB8AC3E}">
        <p14:creationId xmlns:p14="http://schemas.microsoft.com/office/powerpoint/2010/main" val="48096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34576"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i="1" dirty="0">
                <a:solidFill>
                  <a:schemeClr val="bg1"/>
                </a:solidFill>
              </a:rPr>
              <a:t>Sie </a:t>
            </a:r>
            <a:r>
              <a:rPr lang="en-GB" sz="3600" b="1" dirty="0" err="1">
                <a:solidFill>
                  <a:schemeClr val="bg1"/>
                </a:solidFill>
              </a:rPr>
              <a:t>oder</a:t>
            </a:r>
            <a:r>
              <a:rPr lang="en-GB" sz="3600" b="1" dirty="0">
                <a:solidFill>
                  <a:schemeClr val="bg1"/>
                </a:solidFill>
              </a:rPr>
              <a:t> </a:t>
            </a:r>
            <a:r>
              <a:rPr lang="en-GB" sz="3600" b="1" i="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5444" y="247046"/>
            <a:ext cx="241188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17871" y="1194014"/>
            <a:ext cx="120741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Nowak.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Bild 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polite)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und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Action Button: Custom 16">
            <a:hlinkClick r:id="" action="ppaction://noaction" highlightClick="1">
              <a:snd r:embed="rId4" name="30. schauen.wav"/>
            </a:hlinkClick>
            <a:extLst>
              <a:ext uri="{FF2B5EF4-FFF2-40B4-BE49-F238E27FC236}">
                <a16:creationId xmlns:a16="http://schemas.microsoft.com/office/drawing/2014/main" id="{3B418770-1E72-B240-9307-3BBF955557C6}"/>
              </a:ext>
            </a:extLst>
          </p:cNvPr>
          <p:cNvSpPr/>
          <p:nvPr/>
        </p:nvSpPr>
        <p:spPr>
          <a:xfrm>
            <a:off x="514099" y="54492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2" name="Oval 31">
            <a:extLst>
              <a:ext uri="{FF2B5EF4-FFF2-40B4-BE49-F238E27FC236}">
                <a16:creationId xmlns:a16="http://schemas.microsoft.com/office/drawing/2014/main" id="{6122D58E-3C38-48C9-9FCA-C8DB07BB273A}"/>
              </a:ext>
            </a:extLst>
          </p:cNvPr>
          <p:cNvSpPr/>
          <p:nvPr/>
        </p:nvSpPr>
        <p:spPr>
          <a:xfrm>
            <a:off x="2826346" y="1989709"/>
            <a:ext cx="3328589" cy="3257488"/>
          </a:xfrm>
          <a:prstGeom prst="ellipse">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AA520"/>
              </a:solidFill>
              <a:effectLst/>
              <a:uLnTx/>
              <a:uFillTx/>
              <a:latin typeface="Century Gothic" panose="020F0302020204030204"/>
              <a:ea typeface="+mn-ea"/>
              <a:cs typeface="+mn-cs"/>
            </a:endParaRPr>
          </a:p>
        </p:txBody>
      </p:sp>
      <p:sp>
        <p:nvSpPr>
          <p:cNvPr id="33" name="Speech Bubble: Oval 32">
            <a:extLst>
              <a:ext uri="{FF2B5EF4-FFF2-40B4-BE49-F238E27FC236}">
                <a16:creationId xmlns:a16="http://schemas.microsoft.com/office/drawing/2014/main" id="{51473135-FDEE-43F8-92E3-4D1A2B142507}"/>
              </a:ext>
            </a:extLst>
          </p:cNvPr>
          <p:cNvSpPr/>
          <p:nvPr/>
        </p:nvSpPr>
        <p:spPr>
          <a:xfrm>
            <a:off x="3576588" y="75331"/>
            <a:ext cx="984738" cy="653685"/>
          </a:xfrm>
          <a:prstGeom prst="wedgeEllipseCallout">
            <a:avLst>
              <a:gd name="adj1" fmla="val 87331"/>
              <a:gd name="adj2" fmla="val 54814"/>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4" name="Picture 33" descr="A picture containing window, shirt, drawing&#10;&#10;Description automatically generated">
            <a:extLst>
              <a:ext uri="{FF2B5EF4-FFF2-40B4-BE49-F238E27FC236}">
                <a16:creationId xmlns:a16="http://schemas.microsoft.com/office/drawing/2014/main" id="{95F06A03-2FAF-4F7B-9C6F-CBA707AF2D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2033"/>
          <a:stretch/>
        </p:blipFill>
        <p:spPr>
          <a:xfrm>
            <a:off x="4750367" y="160232"/>
            <a:ext cx="781289" cy="975465"/>
          </a:xfrm>
          <a:prstGeom prst="rect">
            <a:avLst/>
          </a:prstGeom>
        </p:spPr>
      </p:pic>
      <p:pic>
        <p:nvPicPr>
          <p:cNvPr id="38" name="Picture 37" descr="A close up of a logo&#10;&#10;Description automatically generated">
            <a:extLst>
              <a:ext uri="{FF2B5EF4-FFF2-40B4-BE49-F238E27FC236}">
                <a16:creationId xmlns:a16="http://schemas.microsoft.com/office/drawing/2014/main" id="{77B0342F-A61A-4E2F-AE61-E2EC545361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9901" y="2794398"/>
            <a:ext cx="1008799" cy="1586417"/>
          </a:xfrm>
          <a:prstGeom prst="rect">
            <a:avLst/>
          </a:prstGeom>
        </p:spPr>
      </p:pic>
      <p:pic>
        <p:nvPicPr>
          <p:cNvPr id="39" name="Picture 38" descr="A close up of a logo&#10;&#10;Description automatically generated">
            <a:extLst>
              <a:ext uri="{FF2B5EF4-FFF2-40B4-BE49-F238E27FC236}">
                <a16:creationId xmlns:a16="http://schemas.microsoft.com/office/drawing/2014/main" id="{A973FE77-97F1-4D36-8BB4-7D4E4E98B2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7362" y="2605566"/>
            <a:ext cx="1521407" cy="1964080"/>
          </a:xfrm>
          <a:prstGeom prst="rect">
            <a:avLst/>
          </a:prstGeom>
        </p:spPr>
      </p:pic>
      <p:sp>
        <p:nvSpPr>
          <p:cNvPr id="40" name="TextBox 39">
            <a:extLst>
              <a:ext uri="{FF2B5EF4-FFF2-40B4-BE49-F238E27FC236}">
                <a16:creationId xmlns:a16="http://schemas.microsoft.com/office/drawing/2014/main" id="{D1F81622-730B-49AD-A747-2ECD7A25C297}"/>
              </a:ext>
            </a:extLst>
          </p:cNvPr>
          <p:cNvSpPr txBox="1"/>
          <p:nvPr/>
        </p:nvSpPr>
        <p:spPr>
          <a:xfrm>
            <a:off x="1161388" y="5397432"/>
            <a:ext cx="7177958" cy="461665"/>
          </a:xfrm>
          <a:prstGeom prst="rect">
            <a:avLst/>
          </a:prstGeom>
          <a:solidFill>
            <a:srgbClr val="FFF4E7"/>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Schauen Sie gern Filme an?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211B48EA-CB47-4260-8321-30D3B295F396}"/>
              </a:ext>
            </a:extLst>
          </p:cNvPr>
          <p:cNvSpPr txBox="1"/>
          <p:nvPr/>
        </p:nvSpPr>
        <p:spPr>
          <a:xfrm>
            <a:off x="1161388" y="5792720"/>
            <a:ext cx="7177958"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rPr>
              <a:t>Do you </a:t>
            </a:r>
            <a:r>
              <a:rPr kumimoji="0" lang="en-GB" sz="2400" b="0" i="1" u="none" strike="noStrike" kern="1200" cap="none" spc="0" normalizeH="0" baseline="0" noProof="0">
                <a:ln>
                  <a:noFill/>
                </a:ln>
                <a:solidFill>
                  <a:srgbClr val="115076"/>
                </a:solidFill>
                <a:effectLst/>
                <a:uLnTx/>
                <a:uFillTx/>
                <a:latin typeface="Century Gothic" panose="020F0302020204030204"/>
                <a:ea typeface="+mn-ea"/>
                <a:cs typeface="+mn-cs"/>
              </a:rPr>
              <a:t>like watching films?</a:t>
            </a:r>
            <a:endPar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44" name="Picture 43" descr="A close up of a logo&#10;&#10;Description automatically generated">
            <a:extLst>
              <a:ext uri="{FF2B5EF4-FFF2-40B4-BE49-F238E27FC236}">
                <a16:creationId xmlns:a16="http://schemas.microsoft.com/office/drawing/2014/main" id="{667FF3BA-EEE5-415D-BAB7-453693E676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5951" y="2659441"/>
            <a:ext cx="1319730" cy="1775249"/>
          </a:xfrm>
          <a:prstGeom prst="rect">
            <a:avLst/>
          </a:prstGeom>
        </p:spPr>
      </p:pic>
    </p:spTree>
    <p:extLst>
      <p:ext uri="{BB962C8B-B14F-4D97-AF65-F5344CB8AC3E}">
        <p14:creationId xmlns:p14="http://schemas.microsoft.com/office/powerpoint/2010/main" val="100848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34576"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i="1" dirty="0">
                <a:solidFill>
                  <a:schemeClr val="bg1"/>
                </a:solidFill>
              </a:rPr>
              <a:t>Sie </a:t>
            </a:r>
            <a:r>
              <a:rPr lang="en-GB" sz="3600" b="1" dirty="0" err="1">
                <a:solidFill>
                  <a:schemeClr val="bg1"/>
                </a:solidFill>
              </a:rPr>
              <a:t>oder</a:t>
            </a:r>
            <a:r>
              <a:rPr lang="en-GB" sz="3600" b="1" dirty="0">
                <a:solidFill>
                  <a:schemeClr val="bg1"/>
                </a:solidFill>
              </a:rPr>
              <a:t> </a:t>
            </a:r>
            <a:r>
              <a:rPr lang="en-GB" sz="3600" b="1" i="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5444" y="247046"/>
            <a:ext cx="241188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17871" y="1194014"/>
            <a:ext cx="120741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Nowak.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Bild 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polite)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und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Action Button: Custom 16">
            <a:hlinkClick r:id="" action="ppaction://noaction" highlightClick="1">
              <a:snd r:embed="rId4" name="31. lesen.wav"/>
            </a:hlinkClick>
            <a:extLst>
              <a:ext uri="{FF2B5EF4-FFF2-40B4-BE49-F238E27FC236}">
                <a16:creationId xmlns:a16="http://schemas.microsoft.com/office/drawing/2014/main" id="{3B418770-1E72-B240-9307-3BBF955557C6}"/>
              </a:ext>
            </a:extLst>
          </p:cNvPr>
          <p:cNvSpPr/>
          <p:nvPr/>
        </p:nvSpPr>
        <p:spPr>
          <a:xfrm>
            <a:off x="514099" y="54492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2" name="Oval 31">
            <a:extLst>
              <a:ext uri="{FF2B5EF4-FFF2-40B4-BE49-F238E27FC236}">
                <a16:creationId xmlns:a16="http://schemas.microsoft.com/office/drawing/2014/main" id="{6122D58E-3C38-48C9-9FCA-C8DB07BB273A}"/>
              </a:ext>
            </a:extLst>
          </p:cNvPr>
          <p:cNvSpPr/>
          <p:nvPr/>
        </p:nvSpPr>
        <p:spPr>
          <a:xfrm>
            <a:off x="5633046" y="1989709"/>
            <a:ext cx="3328589" cy="3257488"/>
          </a:xfrm>
          <a:prstGeom prst="ellipse">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AA520"/>
              </a:solidFill>
              <a:effectLst/>
              <a:uLnTx/>
              <a:uFillTx/>
              <a:latin typeface="Century Gothic" panose="020F0302020204030204"/>
              <a:ea typeface="+mn-ea"/>
              <a:cs typeface="+mn-cs"/>
            </a:endParaRPr>
          </a:p>
        </p:txBody>
      </p:sp>
      <p:sp>
        <p:nvSpPr>
          <p:cNvPr id="33" name="Speech Bubble: Oval 32">
            <a:extLst>
              <a:ext uri="{FF2B5EF4-FFF2-40B4-BE49-F238E27FC236}">
                <a16:creationId xmlns:a16="http://schemas.microsoft.com/office/drawing/2014/main" id="{51473135-FDEE-43F8-92E3-4D1A2B142507}"/>
              </a:ext>
            </a:extLst>
          </p:cNvPr>
          <p:cNvSpPr/>
          <p:nvPr/>
        </p:nvSpPr>
        <p:spPr>
          <a:xfrm>
            <a:off x="3576588" y="75331"/>
            <a:ext cx="984738" cy="653685"/>
          </a:xfrm>
          <a:prstGeom prst="wedgeEllipseCallout">
            <a:avLst>
              <a:gd name="adj1" fmla="val 87331"/>
              <a:gd name="adj2" fmla="val 54814"/>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4" name="Picture 33" descr="A picture containing window, shirt, drawing&#10;&#10;Description automatically generated">
            <a:extLst>
              <a:ext uri="{FF2B5EF4-FFF2-40B4-BE49-F238E27FC236}">
                <a16:creationId xmlns:a16="http://schemas.microsoft.com/office/drawing/2014/main" id="{95F06A03-2FAF-4F7B-9C6F-CBA707AF2D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2033"/>
          <a:stretch/>
        </p:blipFill>
        <p:spPr>
          <a:xfrm>
            <a:off x="4750367" y="160232"/>
            <a:ext cx="781289" cy="975465"/>
          </a:xfrm>
          <a:prstGeom prst="rect">
            <a:avLst/>
          </a:prstGeom>
        </p:spPr>
      </p:pic>
      <p:pic>
        <p:nvPicPr>
          <p:cNvPr id="38" name="Picture 37" descr="A close up of a logo&#10;&#10;Description automatically generated">
            <a:extLst>
              <a:ext uri="{FF2B5EF4-FFF2-40B4-BE49-F238E27FC236}">
                <a16:creationId xmlns:a16="http://schemas.microsoft.com/office/drawing/2014/main" id="{77B0342F-A61A-4E2F-AE61-E2EC545361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9901" y="2794398"/>
            <a:ext cx="1008799" cy="1586417"/>
          </a:xfrm>
          <a:prstGeom prst="rect">
            <a:avLst/>
          </a:prstGeom>
        </p:spPr>
      </p:pic>
      <p:pic>
        <p:nvPicPr>
          <p:cNvPr id="39" name="Picture 38" descr="A close up of a logo&#10;&#10;Description automatically generated">
            <a:extLst>
              <a:ext uri="{FF2B5EF4-FFF2-40B4-BE49-F238E27FC236}">
                <a16:creationId xmlns:a16="http://schemas.microsoft.com/office/drawing/2014/main" id="{A973FE77-97F1-4D36-8BB4-7D4E4E98B2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7362" y="2605566"/>
            <a:ext cx="1521407" cy="1964080"/>
          </a:xfrm>
          <a:prstGeom prst="rect">
            <a:avLst/>
          </a:prstGeom>
        </p:spPr>
      </p:pic>
      <p:sp>
        <p:nvSpPr>
          <p:cNvPr id="40" name="TextBox 39">
            <a:extLst>
              <a:ext uri="{FF2B5EF4-FFF2-40B4-BE49-F238E27FC236}">
                <a16:creationId xmlns:a16="http://schemas.microsoft.com/office/drawing/2014/main" id="{D1F81622-730B-49AD-A747-2ECD7A25C297}"/>
              </a:ext>
            </a:extLst>
          </p:cNvPr>
          <p:cNvSpPr txBox="1"/>
          <p:nvPr/>
        </p:nvSpPr>
        <p:spPr>
          <a:xfrm>
            <a:off x="1161388" y="5397432"/>
            <a:ext cx="7177958" cy="461665"/>
          </a:xfrm>
          <a:prstGeom prst="rect">
            <a:avLst/>
          </a:prstGeom>
          <a:solidFill>
            <a:srgbClr val="FFF4E7"/>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Lesen sie Geschichten?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211B48EA-CB47-4260-8321-30D3B295F396}"/>
              </a:ext>
            </a:extLst>
          </p:cNvPr>
          <p:cNvSpPr txBox="1"/>
          <p:nvPr/>
        </p:nvSpPr>
        <p:spPr>
          <a:xfrm>
            <a:off x="1161388" y="5792720"/>
            <a:ext cx="7177958"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srgbClr val="115076"/>
                </a:solidFill>
                <a:effectLst/>
                <a:uLnTx/>
                <a:uFillTx/>
                <a:latin typeface="Century Gothic" panose="020F0302020204030204"/>
                <a:ea typeface="+mn-ea"/>
                <a:cs typeface="+mn-cs"/>
              </a:rPr>
              <a:t>Do they read stories?</a:t>
            </a:r>
            <a:endPar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44" name="Picture 43" descr="A close up of a logo&#10;&#10;Description automatically generated">
            <a:extLst>
              <a:ext uri="{FF2B5EF4-FFF2-40B4-BE49-F238E27FC236}">
                <a16:creationId xmlns:a16="http://schemas.microsoft.com/office/drawing/2014/main" id="{667FF3BA-EEE5-415D-BAB7-453693E676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5951" y="2659441"/>
            <a:ext cx="1319730" cy="1775249"/>
          </a:xfrm>
          <a:prstGeom prst="rect">
            <a:avLst/>
          </a:prstGeom>
        </p:spPr>
      </p:pic>
    </p:spTree>
    <p:extLst>
      <p:ext uri="{BB962C8B-B14F-4D97-AF65-F5344CB8AC3E}">
        <p14:creationId xmlns:p14="http://schemas.microsoft.com/office/powerpoint/2010/main" val="350484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0" grpId="0" animBg="1"/>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34576"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i="1" dirty="0">
                <a:solidFill>
                  <a:schemeClr val="bg1"/>
                </a:solidFill>
              </a:rPr>
              <a:t>Sie </a:t>
            </a:r>
            <a:r>
              <a:rPr lang="en-GB" sz="3600" b="1" dirty="0" err="1">
                <a:solidFill>
                  <a:schemeClr val="bg1"/>
                </a:solidFill>
              </a:rPr>
              <a:t>oder</a:t>
            </a:r>
            <a:r>
              <a:rPr lang="en-GB" sz="3600" b="1" dirty="0">
                <a:solidFill>
                  <a:schemeClr val="bg1"/>
                </a:solidFill>
              </a:rPr>
              <a:t> </a:t>
            </a:r>
            <a:r>
              <a:rPr lang="en-GB" sz="3600" b="1" i="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5444" y="247046"/>
            <a:ext cx="241188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17871" y="1194014"/>
            <a:ext cx="120741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Nowak.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Bild 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polite)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und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Action Button: Custom 16">
            <a:hlinkClick r:id="" action="ppaction://noaction" highlightClick="1">
              <a:snd r:embed="rId4" name="32. fahren.wav"/>
            </a:hlinkClick>
            <a:extLst>
              <a:ext uri="{FF2B5EF4-FFF2-40B4-BE49-F238E27FC236}">
                <a16:creationId xmlns:a16="http://schemas.microsoft.com/office/drawing/2014/main" id="{3B418770-1E72-B240-9307-3BBF955557C6}"/>
              </a:ext>
            </a:extLst>
          </p:cNvPr>
          <p:cNvSpPr/>
          <p:nvPr/>
        </p:nvSpPr>
        <p:spPr>
          <a:xfrm>
            <a:off x="514099" y="54492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Oval 31">
            <a:extLst>
              <a:ext uri="{FF2B5EF4-FFF2-40B4-BE49-F238E27FC236}">
                <a16:creationId xmlns:a16="http://schemas.microsoft.com/office/drawing/2014/main" id="{6122D58E-3C38-48C9-9FCA-C8DB07BB273A}"/>
              </a:ext>
            </a:extLst>
          </p:cNvPr>
          <p:cNvSpPr/>
          <p:nvPr/>
        </p:nvSpPr>
        <p:spPr>
          <a:xfrm>
            <a:off x="2826346" y="1989709"/>
            <a:ext cx="3328589" cy="3257488"/>
          </a:xfrm>
          <a:prstGeom prst="ellipse">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AA520"/>
              </a:solidFill>
              <a:effectLst/>
              <a:uLnTx/>
              <a:uFillTx/>
              <a:latin typeface="Century Gothic" panose="020F0302020204030204"/>
              <a:ea typeface="+mn-ea"/>
              <a:cs typeface="+mn-cs"/>
            </a:endParaRPr>
          </a:p>
        </p:txBody>
      </p:sp>
      <p:sp>
        <p:nvSpPr>
          <p:cNvPr id="33" name="Speech Bubble: Oval 32">
            <a:extLst>
              <a:ext uri="{FF2B5EF4-FFF2-40B4-BE49-F238E27FC236}">
                <a16:creationId xmlns:a16="http://schemas.microsoft.com/office/drawing/2014/main" id="{51473135-FDEE-43F8-92E3-4D1A2B142507}"/>
              </a:ext>
            </a:extLst>
          </p:cNvPr>
          <p:cNvSpPr/>
          <p:nvPr/>
        </p:nvSpPr>
        <p:spPr>
          <a:xfrm>
            <a:off x="3576588" y="75331"/>
            <a:ext cx="984738" cy="653685"/>
          </a:xfrm>
          <a:prstGeom prst="wedgeEllipseCallout">
            <a:avLst>
              <a:gd name="adj1" fmla="val 87331"/>
              <a:gd name="adj2" fmla="val 54814"/>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4" name="Picture 33" descr="A picture containing window, shirt, drawing&#10;&#10;Description automatically generated">
            <a:extLst>
              <a:ext uri="{FF2B5EF4-FFF2-40B4-BE49-F238E27FC236}">
                <a16:creationId xmlns:a16="http://schemas.microsoft.com/office/drawing/2014/main" id="{95F06A03-2FAF-4F7B-9C6F-CBA707AF2D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2033"/>
          <a:stretch/>
        </p:blipFill>
        <p:spPr>
          <a:xfrm>
            <a:off x="4750367" y="160232"/>
            <a:ext cx="781289" cy="975465"/>
          </a:xfrm>
          <a:prstGeom prst="rect">
            <a:avLst/>
          </a:prstGeom>
        </p:spPr>
      </p:pic>
      <p:pic>
        <p:nvPicPr>
          <p:cNvPr id="38" name="Picture 37" descr="A close up of a logo&#10;&#10;Description automatically generated">
            <a:extLst>
              <a:ext uri="{FF2B5EF4-FFF2-40B4-BE49-F238E27FC236}">
                <a16:creationId xmlns:a16="http://schemas.microsoft.com/office/drawing/2014/main" id="{77B0342F-A61A-4E2F-AE61-E2EC545361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9901" y="2794398"/>
            <a:ext cx="1008799" cy="1586417"/>
          </a:xfrm>
          <a:prstGeom prst="rect">
            <a:avLst/>
          </a:prstGeom>
        </p:spPr>
      </p:pic>
      <p:pic>
        <p:nvPicPr>
          <p:cNvPr id="39" name="Picture 38" descr="A close up of a logo&#10;&#10;Description automatically generated">
            <a:extLst>
              <a:ext uri="{FF2B5EF4-FFF2-40B4-BE49-F238E27FC236}">
                <a16:creationId xmlns:a16="http://schemas.microsoft.com/office/drawing/2014/main" id="{A973FE77-97F1-4D36-8BB4-7D4E4E98B2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7362" y="2605566"/>
            <a:ext cx="1521407" cy="1964080"/>
          </a:xfrm>
          <a:prstGeom prst="rect">
            <a:avLst/>
          </a:prstGeom>
        </p:spPr>
      </p:pic>
      <p:sp>
        <p:nvSpPr>
          <p:cNvPr id="40" name="TextBox 39">
            <a:extLst>
              <a:ext uri="{FF2B5EF4-FFF2-40B4-BE49-F238E27FC236}">
                <a16:creationId xmlns:a16="http://schemas.microsoft.com/office/drawing/2014/main" id="{D1F81622-730B-49AD-A747-2ECD7A25C297}"/>
              </a:ext>
            </a:extLst>
          </p:cNvPr>
          <p:cNvSpPr txBox="1"/>
          <p:nvPr/>
        </p:nvSpPr>
        <p:spPr>
          <a:xfrm>
            <a:off x="1161388" y="5397432"/>
            <a:ext cx="7177958" cy="461665"/>
          </a:xfrm>
          <a:prstGeom prst="rect">
            <a:avLst/>
          </a:prstGeom>
          <a:solidFill>
            <a:srgbClr val="FFF4E7"/>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Fahren Sie oft mit dem Schiff?</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211B48EA-CB47-4260-8321-30D3B295F396}"/>
              </a:ext>
            </a:extLst>
          </p:cNvPr>
          <p:cNvSpPr txBox="1"/>
          <p:nvPr/>
        </p:nvSpPr>
        <p:spPr>
          <a:xfrm>
            <a:off x="1161388" y="5792720"/>
            <a:ext cx="7177958"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rPr>
              <a:t>Do </a:t>
            </a:r>
            <a:r>
              <a:rPr kumimoji="0" lang="en-GB" sz="2400" b="0" i="1" u="none" strike="noStrike" kern="1200" cap="none" spc="0" normalizeH="0" baseline="0" noProof="0">
                <a:ln>
                  <a:noFill/>
                </a:ln>
                <a:solidFill>
                  <a:srgbClr val="115076"/>
                </a:solidFill>
                <a:effectLst/>
                <a:uLnTx/>
                <a:uFillTx/>
                <a:latin typeface="Century Gothic" panose="020F0302020204030204"/>
                <a:ea typeface="+mn-ea"/>
                <a:cs typeface="+mn-cs"/>
              </a:rPr>
              <a:t>you often travel by boat?</a:t>
            </a:r>
            <a:endPar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44" name="Picture 43" descr="A close up of a logo&#10;&#10;Description automatically generated">
            <a:extLst>
              <a:ext uri="{FF2B5EF4-FFF2-40B4-BE49-F238E27FC236}">
                <a16:creationId xmlns:a16="http://schemas.microsoft.com/office/drawing/2014/main" id="{667FF3BA-EEE5-415D-BAB7-453693E676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5951" y="2659441"/>
            <a:ext cx="1319730" cy="1775249"/>
          </a:xfrm>
          <a:prstGeom prst="rect">
            <a:avLst/>
          </a:prstGeom>
        </p:spPr>
      </p:pic>
    </p:spTree>
    <p:extLst>
      <p:ext uri="{BB962C8B-B14F-4D97-AF65-F5344CB8AC3E}">
        <p14:creationId xmlns:p14="http://schemas.microsoft.com/office/powerpoint/2010/main" val="400470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0" grpId="0" animBg="1"/>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34576"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i="1" dirty="0">
                <a:solidFill>
                  <a:schemeClr val="bg1"/>
                </a:solidFill>
              </a:rPr>
              <a:t>Sie </a:t>
            </a:r>
            <a:r>
              <a:rPr lang="en-GB" sz="3600" b="1" dirty="0" err="1">
                <a:solidFill>
                  <a:schemeClr val="bg1"/>
                </a:solidFill>
              </a:rPr>
              <a:t>oder</a:t>
            </a:r>
            <a:r>
              <a:rPr lang="en-GB" sz="3600" b="1" dirty="0">
                <a:solidFill>
                  <a:schemeClr val="bg1"/>
                </a:solidFill>
              </a:rPr>
              <a:t> </a:t>
            </a:r>
            <a:r>
              <a:rPr lang="en-GB" sz="3600" b="1" i="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5444" y="247046"/>
            <a:ext cx="241188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17871" y="1194014"/>
            <a:ext cx="120741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Nowak.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Bild 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polite)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und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Action Button: Custom 16">
            <a:hlinkClick r:id="" action="ppaction://noaction" highlightClick="1">
              <a:snd r:embed="rId4" name="33. nehmen.wav"/>
            </a:hlinkClick>
            <a:extLst>
              <a:ext uri="{FF2B5EF4-FFF2-40B4-BE49-F238E27FC236}">
                <a16:creationId xmlns:a16="http://schemas.microsoft.com/office/drawing/2014/main" id="{3B418770-1E72-B240-9307-3BBF955557C6}"/>
              </a:ext>
            </a:extLst>
          </p:cNvPr>
          <p:cNvSpPr/>
          <p:nvPr/>
        </p:nvSpPr>
        <p:spPr>
          <a:xfrm>
            <a:off x="514099" y="54492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2" name="Oval 31">
            <a:extLst>
              <a:ext uri="{FF2B5EF4-FFF2-40B4-BE49-F238E27FC236}">
                <a16:creationId xmlns:a16="http://schemas.microsoft.com/office/drawing/2014/main" id="{6122D58E-3C38-48C9-9FCA-C8DB07BB273A}"/>
              </a:ext>
            </a:extLst>
          </p:cNvPr>
          <p:cNvSpPr/>
          <p:nvPr/>
        </p:nvSpPr>
        <p:spPr>
          <a:xfrm>
            <a:off x="5644405" y="1958862"/>
            <a:ext cx="3328589" cy="3257488"/>
          </a:xfrm>
          <a:prstGeom prst="ellipse">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AA520"/>
              </a:solidFill>
              <a:effectLst/>
              <a:uLnTx/>
              <a:uFillTx/>
              <a:latin typeface="Century Gothic" panose="020F0302020204030204"/>
              <a:ea typeface="+mn-ea"/>
              <a:cs typeface="+mn-cs"/>
            </a:endParaRPr>
          </a:p>
        </p:txBody>
      </p:sp>
      <p:sp>
        <p:nvSpPr>
          <p:cNvPr id="33" name="Speech Bubble: Oval 32">
            <a:extLst>
              <a:ext uri="{FF2B5EF4-FFF2-40B4-BE49-F238E27FC236}">
                <a16:creationId xmlns:a16="http://schemas.microsoft.com/office/drawing/2014/main" id="{51473135-FDEE-43F8-92E3-4D1A2B142507}"/>
              </a:ext>
            </a:extLst>
          </p:cNvPr>
          <p:cNvSpPr/>
          <p:nvPr/>
        </p:nvSpPr>
        <p:spPr>
          <a:xfrm>
            <a:off x="3576588" y="75331"/>
            <a:ext cx="984738" cy="653685"/>
          </a:xfrm>
          <a:prstGeom prst="wedgeEllipseCallout">
            <a:avLst>
              <a:gd name="adj1" fmla="val 87331"/>
              <a:gd name="adj2" fmla="val 54814"/>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4" name="Picture 33" descr="A picture containing window, shirt, drawing&#10;&#10;Description automatically generated">
            <a:extLst>
              <a:ext uri="{FF2B5EF4-FFF2-40B4-BE49-F238E27FC236}">
                <a16:creationId xmlns:a16="http://schemas.microsoft.com/office/drawing/2014/main" id="{95F06A03-2FAF-4F7B-9C6F-CBA707AF2D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2033"/>
          <a:stretch/>
        </p:blipFill>
        <p:spPr>
          <a:xfrm>
            <a:off x="4750367" y="160232"/>
            <a:ext cx="781289" cy="975465"/>
          </a:xfrm>
          <a:prstGeom prst="rect">
            <a:avLst/>
          </a:prstGeom>
        </p:spPr>
      </p:pic>
      <p:pic>
        <p:nvPicPr>
          <p:cNvPr id="38" name="Picture 37" descr="A close up of a logo&#10;&#10;Description automatically generated">
            <a:extLst>
              <a:ext uri="{FF2B5EF4-FFF2-40B4-BE49-F238E27FC236}">
                <a16:creationId xmlns:a16="http://schemas.microsoft.com/office/drawing/2014/main" id="{77B0342F-A61A-4E2F-AE61-E2EC545361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9901" y="2794398"/>
            <a:ext cx="1008799" cy="1586417"/>
          </a:xfrm>
          <a:prstGeom prst="rect">
            <a:avLst/>
          </a:prstGeom>
        </p:spPr>
      </p:pic>
      <p:pic>
        <p:nvPicPr>
          <p:cNvPr id="39" name="Picture 38" descr="A close up of a logo&#10;&#10;Description automatically generated">
            <a:extLst>
              <a:ext uri="{FF2B5EF4-FFF2-40B4-BE49-F238E27FC236}">
                <a16:creationId xmlns:a16="http://schemas.microsoft.com/office/drawing/2014/main" id="{A973FE77-97F1-4D36-8BB4-7D4E4E98B2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7362" y="2605566"/>
            <a:ext cx="1521407" cy="1964080"/>
          </a:xfrm>
          <a:prstGeom prst="rect">
            <a:avLst/>
          </a:prstGeom>
        </p:spPr>
      </p:pic>
      <p:sp>
        <p:nvSpPr>
          <p:cNvPr id="40" name="TextBox 39">
            <a:extLst>
              <a:ext uri="{FF2B5EF4-FFF2-40B4-BE49-F238E27FC236}">
                <a16:creationId xmlns:a16="http://schemas.microsoft.com/office/drawing/2014/main" id="{D1F81622-730B-49AD-A747-2ECD7A25C297}"/>
              </a:ext>
            </a:extLst>
          </p:cNvPr>
          <p:cNvSpPr txBox="1"/>
          <p:nvPr/>
        </p:nvSpPr>
        <p:spPr>
          <a:xfrm>
            <a:off x="1161388" y="5397432"/>
            <a:ext cx="7177958" cy="461665"/>
          </a:xfrm>
          <a:prstGeom prst="rect">
            <a:avLst/>
          </a:prstGeom>
          <a:solidFill>
            <a:srgbClr val="FFF4E7"/>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Nehmen sie die Bahn?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211B48EA-CB47-4260-8321-30D3B295F396}"/>
              </a:ext>
            </a:extLst>
          </p:cNvPr>
          <p:cNvSpPr txBox="1"/>
          <p:nvPr/>
        </p:nvSpPr>
        <p:spPr>
          <a:xfrm>
            <a:off x="1161388" y="5792720"/>
            <a:ext cx="7177958"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srgbClr val="115076"/>
                </a:solidFill>
                <a:effectLst/>
                <a:uLnTx/>
                <a:uFillTx/>
                <a:latin typeface="Century Gothic" panose="020F0302020204030204"/>
                <a:ea typeface="+mn-ea"/>
                <a:cs typeface="+mn-cs"/>
              </a:rPr>
              <a:t>Are they taking the train?</a:t>
            </a:r>
            <a:endPar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44" name="Picture 43" descr="A close up of a logo&#10;&#10;Description automatically generated">
            <a:extLst>
              <a:ext uri="{FF2B5EF4-FFF2-40B4-BE49-F238E27FC236}">
                <a16:creationId xmlns:a16="http://schemas.microsoft.com/office/drawing/2014/main" id="{667FF3BA-EEE5-415D-BAB7-453693E676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5951" y="2659441"/>
            <a:ext cx="1319730" cy="1775249"/>
          </a:xfrm>
          <a:prstGeom prst="rect">
            <a:avLst/>
          </a:prstGeom>
        </p:spPr>
      </p:pic>
    </p:spTree>
    <p:extLst>
      <p:ext uri="{BB962C8B-B14F-4D97-AF65-F5344CB8AC3E}">
        <p14:creationId xmlns:p14="http://schemas.microsoft.com/office/powerpoint/2010/main" val="380344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0" grpId="0" animBg="1"/>
      <p:bldP spid="41" grpId="0"/>
    </p:bldLst>
  </p:timing>
</p:sld>
</file>

<file path=ppt/theme/theme1.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2506</Words>
  <Application>Microsoft Office PowerPoint</Application>
  <PresentationFormat>Widescreen</PresentationFormat>
  <Paragraphs>365</Paragraphs>
  <Slides>20</Slides>
  <Notes>20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20</vt:i4>
      </vt:variant>
    </vt:vector>
  </HeadingPairs>
  <TitlesOfParts>
    <vt:vector size="27" baseType="lpstr">
      <vt:lpstr>Arial</vt:lpstr>
      <vt:lpstr>Calibri</vt:lpstr>
      <vt:lpstr>Century Gothic</vt:lpstr>
      <vt:lpstr>Tw Cen MT</vt:lpstr>
      <vt:lpstr>5_Office Theme</vt:lpstr>
      <vt:lpstr>2_Office Theme</vt:lpstr>
      <vt:lpstr>1_Office Theme</vt:lpstr>
      <vt:lpstr>Separable verbs</vt:lpstr>
      <vt:lpstr>Sie oder sie?</vt:lpstr>
      <vt:lpstr>Sie oder sie?</vt:lpstr>
      <vt:lpstr>Sie oder sie?</vt:lpstr>
      <vt:lpstr>Sie oder sie?</vt:lpstr>
      <vt:lpstr>Sie oder sie?</vt:lpstr>
      <vt:lpstr>Sie oder sie?</vt:lpstr>
      <vt:lpstr>Sie oder sie?</vt:lpstr>
      <vt:lpstr>Sie oder sie?</vt:lpstr>
      <vt:lpstr>Regular –ER verbs</vt:lpstr>
      <vt:lpstr>écouter / écrire</vt:lpstr>
      <vt:lpstr>écouter / écrire</vt:lpstr>
      <vt:lpstr>écouter / écrire</vt:lpstr>
      <vt:lpstr>écouter / écrire</vt:lpstr>
      <vt:lpstr>écouter / écrire</vt:lpstr>
      <vt:lpstr>écouter / écrire</vt:lpstr>
      <vt:lpstr>écouter / écrire</vt:lpstr>
      <vt:lpstr>Exemple :</vt:lpstr>
      <vt:lpstr>Grammaire</vt:lpstr>
      <vt:lpstr>Grammaire</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Separable verbs</dc:title>
  <dc:creator>Victoria Hobson</dc:creator>
  <cp:lastModifiedBy>Catherine Morris</cp:lastModifiedBy>
  <cp:revision>4</cp:revision>
  <dcterms:created xsi:type="dcterms:W3CDTF">2021-01-21T13:42:23Z</dcterms:created>
  <dcterms:modified xsi:type="dcterms:W3CDTF">2021-03-09T16:21:06Z</dcterms:modified>
</cp:coreProperties>
</file>