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7" r:id="rId5"/>
    <p:sldMasterId id="2147483719" r:id="rId6"/>
  </p:sldMasterIdLst>
  <p:notesMasterIdLst>
    <p:notesMasterId r:id="rId35"/>
  </p:notesMasterIdLst>
  <p:sldIdLst>
    <p:sldId id="283" r:id="rId7"/>
    <p:sldId id="274" r:id="rId8"/>
    <p:sldId id="282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86" r:id="rId18"/>
    <p:sldId id="268" r:id="rId19"/>
    <p:sldId id="273" r:id="rId20"/>
    <p:sldId id="269" r:id="rId21"/>
    <p:sldId id="270" r:id="rId22"/>
    <p:sldId id="284" r:id="rId23"/>
    <p:sldId id="272" r:id="rId24"/>
    <p:sldId id="271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44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74751" autoAdjust="0"/>
  </p:normalViewPr>
  <p:slideViewPr>
    <p:cSldViewPr snapToGrid="0">
      <p:cViewPr varScale="1">
        <p:scale>
          <a:sx n="54" d="100"/>
          <a:sy n="54" d="100"/>
        </p:scale>
        <p:origin x="132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6AE9B-97AE-43D6-9666-A8F924FC195F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69AB8-F190-4A4E-A41D-AA50B5B01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1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Introduction</a:t>
            </a:r>
            <a:r>
              <a:rPr lang="en-GB" b="0" baseline="0" dirty="0"/>
              <a:t> of –er/–ir verbs in past tense (preterite) </a:t>
            </a:r>
            <a:r>
              <a:rPr lang="en-GB" b="0" dirty="0"/>
              <a:t>first</a:t>
            </a:r>
            <a:r>
              <a:rPr lang="en-GB" b="0" baseline="0" dirty="0"/>
              <a:t> person singular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Consolidation of –er/–ir verbs in present simple, </a:t>
            </a:r>
            <a:r>
              <a:rPr lang="en-GB" b="0" dirty="0"/>
              <a:t>first</a:t>
            </a:r>
            <a:r>
              <a:rPr lang="en-GB" b="0" baseline="0" dirty="0"/>
              <a:t> person singular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</a:t>
            </a:r>
            <a:r>
              <a:rPr lang="en-GB" b="0" baseline="0" dirty="0"/>
              <a:t> of final syllable stress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8.1.2.1 (introduce) 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vocab set: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 [561]; elijo [elegir-561];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describrir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[1272]; compartir [579]; imprimir [2736]; diálogo [1466]; corto [1055]; largo [300]; finalmente [948]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prenominal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adjectives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mismo [55]; último [188]; primero [82]; segundo [223]; tercero [450]; propio [183]; </a:t>
            </a: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8.1.1.5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 [319]; ruido [1034]; esfuerzo [601]; viaje [519]; gesto [928]; gracioso [3874];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 [28]; tú [184] él [9]; ella [72]; nosotros/as [164]; ellos/as [9-él]; mientras [127]; mientras que [mientras-127]</a:t>
            </a:r>
            <a:endParaRPr lang="en-GB" sz="1200" b="1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7.3.2.6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 [620]; cenar [3087]; dormir [403]; pelo [873]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64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Cycle through the preterite</a:t>
            </a:r>
            <a:r>
              <a:rPr lang="en-GB" baseline="0" dirty="0"/>
              <a:t> tense</a:t>
            </a:r>
            <a:r>
              <a:rPr lang="en-GB" dirty="0"/>
              <a:t> in context again.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373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</a:t>
            </a:r>
            <a:r>
              <a:rPr lang="en-US" b="0" baseline="0" dirty="0"/>
              <a:t> minutes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baseline="0" dirty="0"/>
              <a:t>to make the connection between the –er/–ir verb ending and the corresponding tense (-o for habitual actions in present; -í for completed actions in the past).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draw a basic 2-column grid in their books, numbered 1-4, with headers ‘normalmente’</a:t>
            </a:r>
            <a:r>
              <a:rPr lang="en-US" b="0" baseline="0" dirty="0"/>
              <a:t> and ‘la última clase’.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checks understanding of the meaning of the column headers. All language in these headers has been previously taught.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Students</a:t>
            </a:r>
            <a:r>
              <a:rPr lang="en-US" b="0" baseline="0" dirty="0"/>
              <a:t> read the sentences and complete the table in English, making sure to write the correct action in the correct column. This makes attention to the meaning of the vocabulary task-essential.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Revisited vocabulary</a:t>
            </a:r>
          </a:p>
          <a:p>
            <a:pPr marL="0" indent="0">
              <a:buNone/>
            </a:pPr>
            <a:r>
              <a:rPr lang="en-US" b="0" baseline="0" dirty="0"/>
              <a:t>8.1.1.5 mientras que [mientras-127]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401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the spelling rules for words with final syllable stress ahead</a:t>
            </a:r>
            <a:r>
              <a:rPr lang="en-US" b="0" baseline="0" dirty="0"/>
              <a:t> of the next activity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48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practice distinguishing between</a:t>
            </a:r>
            <a:r>
              <a:rPr lang="en-US" b="0" baseline="0" dirty="0"/>
              <a:t> first person singular present tense and first person singular preterite tense of –er and –ir verbs when listening.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first listen decide if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sentence happens normally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‘normalmente’) or last class (‘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última clase’).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listen again and write the sentence in Spanish, focusing in particular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spelling of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with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 syllable stress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words with final syllable stress ending in a vowel or ‘n’ or ‘s’ will require an accent on the final vowel. 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arenR"/>
            </a:pPr>
            <a:r>
              <a:rPr lang="en-US" b="0" dirty="0" err="1"/>
              <a:t>Aprendí</a:t>
            </a:r>
            <a:r>
              <a:rPr lang="en-US" b="0" dirty="0"/>
              <a:t> palabras </a:t>
            </a:r>
            <a:r>
              <a:rPr lang="en-US" b="0" dirty="0" err="1"/>
              <a:t>largas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inglés</a:t>
            </a:r>
            <a:r>
              <a:rPr lang="en-US" b="0" dirty="0"/>
              <a:t>.</a:t>
            </a:r>
            <a:endParaRPr lang="en-US" b="1" dirty="0"/>
          </a:p>
          <a:p>
            <a:pPr marL="228600" indent="-228600">
              <a:buAutoNum type="arabicParenR"/>
            </a:pPr>
            <a:r>
              <a:rPr lang="en-US" b="0" dirty="0" err="1"/>
              <a:t>Bebí</a:t>
            </a:r>
            <a:r>
              <a:rPr lang="en-US" b="0" dirty="0"/>
              <a:t> un café con el </a:t>
            </a:r>
            <a:r>
              <a:rPr lang="en-US" b="0" dirty="0" err="1"/>
              <a:t>profesor</a:t>
            </a:r>
            <a:r>
              <a:rPr lang="en-US" b="0" dirty="0"/>
              <a:t>.</a:t>
            </a:r>
          </a:p>
          <a:p>
            <a:pPr marL="228600" indent="-228600">
              <a:buAutoNum type="arabicParenR"/>
            </a:pPr>
            <a:r>
              <a:rPr lang="en-US" b="0" dirty="0" err="1"/>
              <a:t>Reparto</a:t>
            </a:r>
            <a:r>
              <a:rPr lang="en-US" b="0" baseline="0" dirty="0"/>
              <a:t> </a:t>
            </a:r>
            <a:r>
              <a:rPr lang="en-US" b="0" baseline="0" dirty="0" err="1"/>
              <a:t>los</a:t>
            </a:r>
            <a:r>
              <a:rPr lang="en-US" b="0" baseline="0" dirty="0"/>
              <a:t> </a:t>
            </a:r>
            <a:r>
              <a:rPr lang="en-US" b="0" baseline="0" dirty="0" err="1"/>
              <a:t>libros</a:t>
            </a:r>
            <a:r>
              <a:rPr lang="en-US" b="0" baseline="0" dirty="0"/>
              <a:t>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y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otros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materiales</a:t>
            </a:r>
            <a:r>
              <a:rPr lang="en-US" b="0" baseline="0" dirty="0"/>
              <a:t>.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Elijo</a:t>
            </a:r>
            <a:r>
              <a:rPr lang="en-US" b="0" baseline="0" dirty="0"/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estudiar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alemán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también</a:t>
            </a:r>
            <a:r>
              <a:rPr lang="en-US" b="0" baseline="0" dirty="0"/>
              <a:t>.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Escribí</a:t>
            </a:r>
            <a:r>
              <a:rPr lang="en-US" b="0" baseline="0" dirty="0"/>
              <a:t> 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un </a:t>
            </a:r>
            <a:r>
              <a:rPr lang="en-US" sz="1200" b="0" dirty="0" err="1">
                <a:solidFill>
                  <a:schemeClr val="accent5">
                    <a:lumMod val="50000"/>
                  </a:schemeClr>
                </a:solidFill>
              </a:rPr>
              <a:t>diálogo</a:t>
            </a:r>
            <a:r>
              <a:rPr lang="en-US" sz="12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español</a:t>
            </a:r>
            <a:r>
              <a:rPr lang="en-US" b="0" baseline="0" dirty="0"/>
              <a:t>.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Leí</a:t>
            </a:r>
            <a:r>
              <a:rPr lang="en-US" b="0" baseline="0" dirty="0"/>
              <a:t> un </a:t>
            </a:r>
            <a:r>
              <a:rPr lang="en-US" b="0" baseline="0" dirty="0" err="1"/>
              <a:t>libro</a:t>
            </a:r>
            <a:r>
              <a:rPr lang="en-US" b="0" baseline="0" dirty="0"/>
              <a:t> de un </a:t>
            </a:r>
            <a:r>
              <a:rPr lang="en-US" b="0" baseline="0" dirty="0" err="1"/>
              <a:t>autor</a:t>
            </a:r>
            <a:r>
              <a:rPr lang="en-US" b="0" baseline="0" dirty="0"/>
              <a:t> genial.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Imprimo</a:t>
            </a:r>
            <a:r>
              <a:rPr lang="en-US" b="0" baseline="0" dirty="0"/>
              <a:t> </a:t>
            </a:r>
            <a:r>
              <a:rPr lang="en-US" b="0" baseline="0" dirty="0" err="1"/>
              <a:t>textos</a:t>
            </a:r>
            <a:r>
              <a:rPr lang="en-US" b="0" baseline="0" dirty="0"/>
              <a:t> largos </a:t>
            </a:r>
            <a:r>
              <a:rPr lang="en-US" b="0" baseline="0" dirty="0" err="1"/>
              <a:t>después</a:t>
            </a:r>
            <a:r>
              <a:rPr lang="en-US" b="0" baseline="0" dirty="0"/>
              <a:t> de la clase.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Comparto</a:t>
            </a:r>
            <a:r>
              <a:rPr lang="en-US" b="0" baseline="0" dirty="0"/>
              <a:t> </a:t>
            </a:r>
            <a:r>
              <a:rPr lang="en-US" b="0" baseline="0" dirty="0" err="1"/>
              <a:t>los</a:t>
            </a:r>
            <a:r>
              <a:rPr lang="en-US" b="0" baseline="0" dirty="0"/>
              <a:t> </a:t>
            </a:r>
            <a:r>
              <a:rPr lang="en-US" b="0" baseline="0" dirty="0" err="1"/>
              <a:t>deberes</a:t>
            </a:r>
            <a:r>
              <a:rPr lang="en-US" b="0" baseline="0" dirty="0"/>
              <a:t> de </a:t>
            </a:r>
            <a:r>
              <a:rPr lang="en-US" b="0" baseline="0" dirty="0" err="1"/>
              <a:t>alemán</a:t>
            </a:r>
            <a:r>
              <a:rPr lang="en-US" b="0" baseline="0" dirty="0"/>
              <a:t> con mi amigo </a:t>
            </a:r>
            <a:r>
              <a:rPr lang="en-US" b="0" baseline="0" dirty="0" err="1"/>
              <a:t>Adrián</a:t>
            </a:r>
            <a:r>
              <a:rPr lang="en-US" b="0" baseline="0" dirty="0"/>
              <a:t>.</a:t>
            </a:r>
          </a:p>
          <a:p>
            <a:pPr marL="228600" indent="-228600">
              <a:buAutoNum type="arabicParenR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074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practise using </a:t>
            </a:r>
            <a:r>
              <a:rPr lang="en-US" b="0" baseline="0" dirty="0"/>
              <a:t>first person singular present tense (-o) and first person singular preterite (-í) of –er and –ir verbs when speaking; to practise retrieving the new vocabulary in oral production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Student A writes numbers 1-6 in their books. Next to each number they write the name of one character. This will determine the order in which to give the sentences.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Student A then says each sentence, one at a time. They will be using the ‘I’ form in every sentence.</a:t>
            </a:r>
          </a:p>
          <a:p>
            <a:pPr marL="228600" indent="-228600">
              <a:buAutoNum type="arabicPeriod"/>
            </a:pPr>
            <a:r>
              <a:rPr lang="en-US" b="0" dirty="0"/>
              <a:t>Student B listens, looks at the board and gives the name</a:t>
            </a:r>
            <a:r>
              <a:rPr lang="en-US" b="0" baseline="0" dirty="0"/>
              <a:t> of the person which the sentence corresponds to.</a:t>
            </a:r>
          </a:p>
          <a:p>
            <a:pPr marL="228600" indent="-228600">
              <a:buAutoNum type="arabicPeriod"/>
            </a:pPr>
            <a:r>
              <a:rPr lang="en-US" b="0" dirty="0"/>
              <a:t>Student</a:t>
            </a:r>
            <a:r>
              <a:rPr lang="en-US" b="0" baseline="0" dirty="0"/>
              <a:t> A gives feedback to student B according to whether the answer is correct or not (</a:t>
            </a:r>
            <a:r>
              <a:rPr lang="en-US" b="0" baseline="0" dirty="0" err="1"/>
              <a:t>Sí</a:t>
            </a:r>
            <a:r>
              <a:rPr lang="en-US" b="0" baseline="0" dirty="0"/>
              <a:t>, </a:t>
            </a:r>
            <a:r>
              <a:rPr lang="en-US" b="0" baseline="0" dirty="0" err="1"/>
              <a:t>correcto</a:t>
            </a:r>
            <a:r>
              <a:rPr lang="en-US" b="0" baseline="0" dirty="0"/>
              <a:t> OR ‘No, </a:t>
            </a:r>
            <a:r>
              <a:rPr lang="en-US" b="0" baseline="0" dirty="0" err="1"/>
              <a:t>intenta</a:t>
            </a:r>
            <a:r>
              <a:rPr lang="en-US" b="0" baseline="0" dirty="0"/>
              <a:t> </a:t>
            </a:r>
            <a:r>
              <a:rPr lang="en-US" b="0" baseline="0" dirty="0" err="1"/>
              <a:t>otra</a:t>
            </a:r>
            <a:r>
              <a:rPr lang="en-US" b="0" baseline="0" dirty="0"/>
              <a:t> </a:t>
            </a:r>
            <a:r>
              <a:rPr lang="en-US" b="0" baseline="0" dirty="0" err="1"/>
              <a:t>vez</a:t>
            </a:r>
            <a:r>
              <a:rPr lang="en-US" b="0" baseline="0" dirty="0"/>
              <a:t>.)</a:t>
            </a:r>
          </a:p>
          <a:p>
            <a:pPr marL="228600" indent="-228600">
              <a:buAutoNum type="arabicPeriod"/>
            </a:pPr>
            <a:r>
              <a:rPr lang="en-US" b="0" dirty="0"/>
              <a:t>Students</a:t>
            </a:r>
            <a:r>
              <a:rPr lang="en-US" b="0" baseline="0" dirty="0"/>
              <a:t> swap roles (see next slide for prompts)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73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Student</a:t>
            </a:r>
            <a:r>
              <a:rPr lang="en-US" b="1" baseline="0" dirty="0"/>
              <a:t> A’s prompts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DISPLAY DURING ACTIVITY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67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Student</a:t>
            </a:r>
            <a:r>
              <a:rPr lang="en-GB" b="1" baseline="0" dirty="0"/>
              <a:t> B’s prompts</a:t>
            </a:r>
          </a:p>
          <a:p>
            <a:r>
              <a:rPr lang="en-GB" b="1" baseline="0" dirty="0"/>
              <a:t>DISPLAY DURING ACTIVITY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572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</a:t>
            </a:r>
            <a:r>
              <a:rPr lang="en-GB" b="0" baseline="0" dirty="0"/>
              <a:t> of final syllable stress words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</a:t>
            </a:r>
            <a:r>
              <a:rPr lang="en-GB" b="0" baseline="0" dirty="0"/>
              <a:t> of</a:t>
            </a:r>
            <a:r>
              <a:rPr lang="en-GB" b="0" dirty="0"/>
              <a:t> first</a:t>
            </a:r>
            <a:r>
              <a:rPr lang="en-GB" b="0" baseline="0" dirty="0"/>
              <a:t> person singular of –er/-ir verbs in present tense and preterite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Introduction of prenominal adjectives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8.1.2.1 (introduce) 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vocab set: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 [561]; elijo [elegir-561];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describrir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[1272]; compartir [579]; imprimir [2736]; diálogo [1466]; corto [1055]; largo [300]; finalmente [948]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prenominal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adjectives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 [55]; último [188]; primero [82]; segundo [223]; tercero [450]; propio [183]; </a:t>
            </a: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8.1.1.5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 [319]; ruido [1034]; esfuerzo [601]; viaje [519]; gracioso [3874]; genial [2890]; 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 [28]; tú [184] él [9]; ella [72]; nosotros/as [164]; ellos/as [9-él]; mientras [127]; mientras que [mientras-127]</a:t>
            </a:r>
            <a:endParaRPr lang="en-GB" sz="1200" b="1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7.3.2.6 (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 [620]; cenar [3087]; dormir [403]; pelo [873]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1" baseline="0" dirty="0"/>
              <a:t>).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61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7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identify</a:t>
            </a:r>
            <a:r>
              <a:rPr lang="en-US" b="0" baseline="0" dirty="0"/>
              <a:t> correctly whether the word needs an accent or not.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Play the audio.</a:t>
            </a:r>
          </a:p>
          <a:p>
            <a:r>
              <a:rPr lang="en-US" b="0" dirty="0"/>
              <a:t>2. Students </a:t>
            </a:r>
            <a:r>
              <a:rPr lang="en-US" b="0" baseline="0" dirty="0"/>
              <a:t>write the word in Spanish.</a:t>
            </a:r>
          </a:p>
          <a:p>
            <a:r>
              <a:rPr lang="en-US" b="0" baseline="0" dirty="0"/>
              <a:t>3. Elicit meanings in English during the feedback.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cubrí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feliz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realidad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según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decidí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comer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permití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igual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español</a:t>
            </a:r>
          </a:p>
          <a:p>
            <a:pPr marL="228600" indent="-228600">
              <a:buFont typeface="+mj-lt"/>
              <a:buAutoNum type="arabicPeriod"/>
            </a:pPr>
            <a:r>
              <a:rPr lang="es-ES" dirty="0"/>
              <a:t>quizás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06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vocabulary from this lesson and sets </a:t>
            </a:r>
            <a:r>
              <a:rPr lang="es-419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Y8 1.1.5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419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Y7 3.2.6 as per the SoW </a:t>
            </a:r>
            <a:r>
              <a:rPr lang="es-419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</a:t>
            </a:r>
            <a:r>
              <a:rPr lang="es-419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419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revisiting</a:t>
            </a:r>
            <a:r>
              <a:rPr lang="es-419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Give students</a:t>
            </a:r>
            <a:r>
              <a:rPr lang="en-US" b="0" baseline="0" dirty="0"/>
              <a:t> a minute in pairs to try to anticipate the vocabulary items they hear.  This gives the teacher a chance to gauge students’ understanding of the pictures and offer help where necessary.</a:t>
            </a:r>
            <a:endParaRPr lang="en-US" b="0" dirty="0"/>
          </a:p>
          <a:p>
            <a:r>
              <a:rPr lang="en-US" b="0" dirty="0"/>
              <a:t>2. Click</a:t>
            </a:r>
            <a:r>
              <a:rPr lang="en-US" b="0" baseline="0" dirty="0"/>
              <a:t> the number triggers to play the audio.</a:t>
            </a:r>
            <a:endParaRPr lang="en-US" b="0" dirty="0"/>
          </a:p>
          <a:p>
            <a:r>
              <a:rPr lang="en-US" b="0" dirty="0"/>
              <a:t>3. Go through the answers drawing attention to the vocabulary items.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hacer</a:t>
            </a:r>
            <a:r>
              <a:rPr lang="en-US" b="0" baseline="0" dirty="0"/>
              <a:t> un </a:t>
            </a:r>
            <a:r>
              <a:rPr lang="en-US" b="0" baseline="0" dirty="0" err="1"/>
              <a:t>cambio</a:t>
            </a:r>
            <a:r>
              <a:rPr lang="en-US" b="0" baseline="0" dirty="0"/>
              <a:t> genial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cenar</a:t>
            </a:r>
            <a:r>
              <a:rPr lang="en-US" b="0" baseline="0" dirty="0"/>
              <a:t> solo</a:t>
            </a:r>
          </a:p>
          <a:p>
            <a:pPr marL="228600" indent="-228600">
              <a:buAutoNum type="arabicParenR"/>
            </a:pPr>
            <a:r>
              <a:rPr lang="en-US" b="0" baseline="0" dirty="0"/>
              <a:t>el </a:t>
            </a:r>
            <a:r>
              <a:rPr lang="en-US" b="0" baseline="0" dirty="0" err="1"/>
              <a:t>pelo</a:t>
            </a:r>
            <a:r>
              <a:rPr lang="en-US" b="0" baseline="0" dirty="0"/>
              <a:t> largo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hacer</a:t>
            </a:r>
            <a:r>
              <a:rPr lang="en-US" b="0" baseline="0" dirty="0"/>
              <a:t> un </a:t>
            </a:r>
            <a:r>
              <a:rPr lang="en-US" b="0" baseline="0" dirty="0" err="1"/>
              <a:t>viaje</a:t>
            </a:r>
            <a:r>
              <a:rPr lang="en-US" b="0" baseline="0" dirty="0"/>
              <a:t> </a:t>
            </a:r>
            <a:r>
              <a:rPr lang="en-US" b="0" baseline="0" dirty="0" err="1"/>
              <a:t>corto</a:t>
            </a:r>
            <a:endParaRPr lang="en-US" b="0" baseline="0" dirty="0"/>
          </a:p>
          <a:p>
            <a:pPr marL="228600" indent="-228600">
              <a:buAutoNum type="arabicParenR"/>
            </a:pPr>
            <a:r>
              <a:rPr lang="en-US" b="0" baseline="0" dirty="0" err="1"/>
              <a:t>hacer</a:t>
            </a:r>
            <a:r>
              <a:rPr lang="en-US" b="0" baseline="0" dirty="0"/>
              <a:t> un </a:t>
            </a:r>
            <a:r>
              <a:rPr lang="en-US" b="0" baseline="0" dirty="0" err="1"/>
              <a:t>gesto</a:t>
            </a:r>
            <a:r>
              <a:rPr lang="en-US" b="0" baseline="0" dirty="0"/>
              <a:t> </a:t>
            </a:r>
            <a:r>
              <a:rPr lang="en-US" b="0" baseline="0" dirty="0" err="1"/>
              <a:t>gracioso</a:t>
            </a:r>
            <a:endParaRPr lang="en-US" b="0" baseline="0" dirty="0"/>
          </a:p>
          <a:p>
            <a:pPr marL="228600" indent="-228600">
              <a:buAutoNum type="arabicParenR"/>
            </a:pPr>
            <a:r>
              <a:rPr lang="en-US" b="0" baseline="0" dirty="0"/>
              <a:t>el </a:t>
            </a:r>
            <a:r>
              <a:rPr lang="en-US" b="0" baseline="0" dirty="0" err="1"/>
              <a:t>pelo</a:t>
            </a:r>
            <a:r>
              <a:rPr lang="en-US" b="0" baseline="0" dirty="0"/>
              <a:t> </a:t>
            </a:r>
            <a:r>
              <a:rPr lang="en-US" b="0" baseline="0" dirty="0" err="1"/>
              <a:t>corto</a:t>
            </a:r>
            <a:endParaRPr lang="en-US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0" baseline="0" dirty="0" err="1"/>
              <a:t>hacer</a:t>
            </a:r>
            <a:r>
              <a:rPr lang="en-US" b="0" baseline="0" dirty="0"/>
              <a:t> un </a:t>
            </a:r>
            <a:r>
              <a:rPr lang="en-US" b="0" baseline="0" dirty="0" err="1"/>
              <a:t>esfuerzo</a:t>
            </a:r>
            <a:endParaRPr lang="en-US" b="0" baseline="0" dirty="0"/>
          </a:p>
          <a:p>
            <a:pPr marL="228600" indent="-228600">
              <a:buAutoNum type="arabicParenR"/>
            </a:pPr>
            <a:r>
              <a:rPr lang="en-US" b="0" baseline="0" dirty="0"/>
              <a:t>un </a:t>
            </a:r>
            <a:r>
              <a:rPr lang="en-US" b="0" baseline="0" dirty="0" err="1"/>
              <a:t>diálogo</a:t>
            </a:r>
            <a:r>
              <a:rPr lang="en-US" b="0" baseline="0" dirty="0"/>
              <a:t> largo</a:t>
            </a:r>
          </a:p>
          <a:p>
            <a:pPr marL="228600" indent="-228600">
              <a:buAutoNum type="arabicParenR"/>
            </a:pPr>
            <a:r>
              <a:rPr lang="en-US" b="0" baseline="0" dirty="0" err="1"/>
              <a:t>hacer</a:t>
            </a:r>
            <a:r>
              <a:rPr lang="en-US" b="0" baseline="0" dirty="0"/>
              <a:t> un </a:t>
            </a:r>
            <a:r>
              <a:rPr lang="en-US" b="0" baseline="0" dirty="0" err="1"/>
              <a:t>viaje</a:t>
            </a:r>
            <a:r>
              <a:rPr lang="en-US" b="0" baseline="0" dirty="0"/>
              <a:t> largo</a:t>
            </a:r>
          </a:p>
          <a:p>
            <a:pPr marL="228600" indent="-228600">
              <a:buAutoNum type="arabicParenR"/>
            </a:pPr>
            <a:r>
              <a:rPr lang="en-US" b="0" baseline="0" dirty="0"/>
              <a:t>el </a:t>
            </a:r>
            <a:r>
              <a:rPr lang="en-US" b="0" baseline="0" dirty="0" err="1"/>
              <a:t>cielo</a:t>
            </a:r>
            <a:r>
              <a:rPr lang="en-US" b="0" baseline="0" dirty="0"/>
              <a:t> </a:t>
            </a:r>
            <a:r>
              <a:rPr lang="en-US" b="0" baseline="0" dirty="0" err="1"/>
              <a:t>azul</a:t>
            </a: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11) </a:t>
            </a:r>
            <a:r>
              <a:rPr lang="en-US" b="0" baseline="0" dirty="0" err="1"/>
              <a:t>hacer</a:t>
            </a:r>
            <a:r>
              <a:rPr lang="en-US" b="0" baseline="0" dirty="0"/>
              <a:t> </a:t>
            </a:r>
            <a:r>
              <a:rPr lang="en-US" b="0" baseline="0" dirty="0" err="1"/>
              <a:t>ruido</a:t>
            </a: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12) </a:t>
            </a:r>
            <a:r>
              <a:rPr lang="en-US" b="0" baseline="0" dirty="0" err="1"/>
              <a:t>dormir</a:t>
            </a:r>
            <a:r>
              <a:rPr lang="en-US" b="0" baseline="0" dirty="0"/>
              <a:t> solo</a:t>
            </a:r>
          </a:p>
          <a:p>
            <a:pPr marL="0" indent="0">
              <a:buNone/>
            </a:pPr>
            <a:endParaRPr lang="en-US" b="0" baseline="0" dirty="0"/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es-419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sets</a:t>
            </a:r>
            <a:endParaRPr lang="es-419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8.1.1.5:</a:t>
            </a:r>
            <a:r>
              <a:rPr lang="es-419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 [319]; ruido [1034]; esfuerzo [601]; viaje [519]; gesto [928]; gracioso [3874]; genial [2890];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7.3.2.6: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 [620]; pelo [873]; cenar [3087]; dormir [403]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1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2-4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 practice slide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embed word knowledge of this week’s vocabulary set.  </a:t>
            </a: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br>
              <a:rPr lang="en-GB" dirty="0"/>
            </a:br>
            <a:r>
              <a:rPr lang="en-GB" dirty="0"/>
              <a:t>1.</a:t>
            </a:r>
            <a:r>
              <a:rPr lang="en-GB" baseline="0" dirty="0"/>
              <a:t> 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studying their English meaning (1 minute).</a:t>
            </a:r>
            <a:br>
              <a:rPr lang="en-GB" baseline="0" dirty="0"/>
            </a:br>
            <a:r>
              <a:rPr lang="en-GB" baseline="0" dirty="0"/>
              <a:t>2.  Then the English meanings are removed and they try to recall them, looking at the Spanish (1 minute).</a:t>
            </a:r>
            <a:br>
              <a:rPr lang="en-GB" baseline="0" dirty="0"/>
            </a:br>
            <a:r>
              <a:rPr lang="en-GB" baseline="0" dirty="0"/>
              <a:t>3.  Then the Spanish meanings are removed and they to recall them, looking at the English (1 minute)</a:t>
            </a:r>
            <a:br>
              <a:rPr lang="en-GB" baseline="0" dirty="0"/>
            </a:br>
            <a:r>
              <a:rPr lang="en-GB" baseline="0" dirty="0"/>
              <a:t>4.  Further rounds of learning can be facilitated by one pupil turning away from the board, and his/her partner asking him/her the meanings.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endParaRPr lang="en-US" b="1" dirty="0"/>
          </a:p>
          <a:p>
            <a:r>
              <a:rPr lang="en-US" b="1" dirty="0"/>
              <a:t>Notes:</a:t>
            </a:r>
          </a:p>
          <a:p>
            <a:r>
              <a:rPr lang="en-US" b="0" dirty="0"/>
              <a:t>1.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introduce ‘elijo’ as a separate lexical item due the spelling changes needed to turn the would-be regular form ‘elego’ into ‘elijo’). This brings it below the threshold for verb regularity used by NCELP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(Levenshtein distance).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Prenominal adjectives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also introduced as vocabulary items this week (see lesson 2).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Spanish): </a:t>
            </a:r>
            <a:br>
              <a:rPr lang="en-GB" baseline="0" dirty="0"/>
            </a:b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 [561]; elijo [elegir-561];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describrir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[1272]; imprimir [2736]; el diálogo [1466]; corto [1055]; largo [300]; compartir [579]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99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Grammar revision slide to elicit the rules on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singular present for –er/-ir verbs (-o) and elicit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form (-í) for completed actions in the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664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r>
              <a:rPr lang="en-US" b="0" dirty="0"/>
              <a:t>Grammar explanation slide</a:t>
            </a:r>
            <a:r>
              <a:rPr lang="en-US" b="0" baseline="0" dirty="0"/>
              <a:t> – prenominal adjectives</a:t>
            </a:r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adjectives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meanings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noun (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grande –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introduce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KS3</a:t>
            </a:r>
            <a:r>
              <a:rPr lang="es-419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Spanish</a:t>
            </a:r>
            <a:r>
              <a:rPr lang="es-419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scheme</a:t>
            </a:r>
            <a:r>
              <a:rPr lang="es-419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419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es-419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is always used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prenominally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possessive adjective to mean ‘own’ (mi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etc.) It is in this context that we intend to teach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45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Grammar explanation slide</a:t>
            </a:r>
            <a:r>
              <a:rPr lang="en-US" b="0" baseline="0" dirty="0"/>
              <a:t> – prenominal adjectives continued.</a:t>
            </a:r>
            <a:endParaRPr lang="en-US" b="0" dirty="0"/>
          </a:p>
          <a:p>
            <a:endParaRPr lang="en-US" b="1" dirty="0"/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68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Grammar explanation slide</a:t>
            </a:r>
            <a:r>
              <a:rPr lang="en-US" b="0" baseline="0" dirty="0"/>
              <a:t> – prenominal adjectives </a:t>
            </a:r>
            <a:r>
              <a:rPr lang="en-US" b="0" baseline="0" dirty="0" err="1"/>
              <a:t>cont</a:t>
            </a:r>
            <a:r>
              <a:rPr lang="en-US" b="0" baseline="0" dirty="0"/>
              <a:t>,</a:t>
            </a:r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007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use</a:t>
            </a:r>
            <a:r>
              <a:rPr lang="en-US" b="0" baseline="0" dirty="0"/>
              <a:t> the form of the adjective to decide on the gender of the noun that must follow; to consolidate understanding of –er/–ir verb forms in present and past (preterite)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write 1-8.</a:t>
            </a:r>
          </a:p>
          <a:p>
            <a:pPr marL="228600" indent="-228600">
              <a:buAutoNum type="arabicPeriod"/>
            </a:pPr>
            <a:r>
              <a:rPr lang="en-US" b="0" dirty="0"/>
              <a:t>Students</a:t>
            </a:r>
            <a:r>
              <a:rPr lang="en-US" b="0" baseline="0" dirty="0"/>
              <a:t> write the correct noun for each sentence, depending on the form of the adjective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Students also write whether the sentence is in the present (</a:t>
            </a:r>
            <a:r>
              <a:rPr lang="en-US" b="0" baseline="0" dirty="0" err="1"/>
              <a:t>presente</a:t>
            </a:r>
            <a:r>
              <a:rPr lang="en-US" b="0" baseline="0" dirty="0"/>
              <a:t>) or past (</a:t>
            </a:r>
            <a:r>
              <a:rPr lang="en-US" b="0" baseline="0" dirty="0" err="1"/>
              <a:t>pasado</a:t>
            </a:r>
            <a:r>
              <a:rPr lang="en-US" b="0" baseline="0" dirty="0"/>
              <a:t>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The teacher elicits English translations of the sentences during feedback to check understanding of vocabulary.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Notes: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Depending on the ability of the group, the two parts of the activity could be completed individually or at the same time.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If students don’t remember the gender of the noun, this can be given or elicited from a fellow student. Recalling the gender of the nouns is not the main aim of the activity.</a:t>
            </a:r>
          </a:p>
          <a:p>
            <a:pPr marL="228600" indent="-228600">
              <a:buAutoNum type="arabicPeriod"/>
            </a:pPr>
            <a:r>
              <a:rPr lang="en-US" b="0" dirty="0"/>
              <a:t>Definite articles are obscured since this could otherwise</a:t>
            </a:r>
            <a:r>
              <a:rPr lang="en-US" b="0" baseline="0" dirty="0"/>
              <a:t> be used to decide on the noun, without reference to the form of the adjective.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44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raise awareness of the position of the adjectives in relation to nouns; to accurately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translate these pairs of nouns and adjectives into English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the number trigger to play the audio</a:t>
            </a:r>
            <a:endParaRPr lang="en-US" b="0" dirty="0"/>
          </a:p>
          <a:p>
            <a:r>
              <a:rPr lang="en-US" b="0" dirty="0"/>
              <a:t>2.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listen to a sentences that either have pre or post-nominal adjectives and decide whether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adjective comes before noun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adjective comes after noun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Students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 write the English for the adjective and noun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ability groups could write the whole sentence, if appropriate,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practise the verb inflections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(-o and –í).</a:t>
            </a: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b="0" dirty="0"/>
          </a:p>
          <a:p>
            <a:r>
              <a:rPr lang="en-US" b="1" dirty="0"/>
              <a:t>Transcript:</a:t>
            </a: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Descibí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la última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clase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Aprendí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sobre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el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autor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famoso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Recibo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mi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propio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móvil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Elijo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la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primera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actividad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Escribí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en inglés el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diálogo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interesante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Imprimo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mensaje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largo.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Compartí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la idea genial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Decidí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hablar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sobre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la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tercera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imagen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89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bring the two features practised across the two lessons together in written production</a:t>
            </a:r>
          </a:p>
          <a:p>
            <a:pPr marL="228600" indent="-228600">
              <a:buAutoNum type="arabicParenR"/>
            </a:pPr>
            <a:r>
              <a:rPr lang="en-US" b="0" baseline="0" dirty="0"/>
              <a:t>first person singular present (-o) and preterite (-í) of –er/-ir verbs </a:t>
            </a:r>
          </a:p>
          <a:p>
            <a:pPr marL="228600" indent="-228600">
              <a:buAutoNum type="arabicParenR"/>
            </a:pPr>
            <a:r>
              <a:rPr lang="en-US" b="0" baseline="0" dirty="0"/>
              <a:t>prenominal vs post-nominal adjectives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write the sentence in Spanish</a:t>
            </a:r>
          </a:p>
          <a:p>
            <a:r>
              <a:rPr lang="en-US" b="0" dirty="0"/>
              <a:t>2. The English</a:t>
            </a:r>
            <a:r>
              <a:rPr lang="en-US" b="0" baseline="0" dirty="0"/>
              <a:t> is revealed on a mouse click.</a:t>
            </a:r>
          </a:p>
          <a:p>
            <a:endParaRPr lang="en-US" b="0" baseline="0" dirty="0"/>
          </a:p>
          <a:p>
            <a:r>
              <a:rPr lang="en-US" b="1" baseline="0" dirty="0"/>
              <a:t>Vocabulary from revisited sets:</a:t>
            </a:r>
          </a:p>
          <a:p>
            <a:r>
              <a:rPr lang="en-US" b="1" baseline="0" dirty="0"/>
              <a:t>7.3.2.6: </a:t>
            </a:r>
            <a:r>
              <a:rPr lang="en-US" b="0" baseline="0" dirty="0" err="1"/>
              <a:t>dormir</a:t>
            </a:r>
            <a:r>
              <a:rPr lang="en-US" b="0" baseline="0" dirty="0"/>
              <a:t> [403]; </a:t>
            </a:r>
            <a:r>
              <a:rPr lang="en-US" b="0" baseline="0" dirty="0" err="1"/>
              <a:t>cenar</a:t>
            </a:r>
            <a:r>
              <a:rPr lang="en-US" b="0" baseline="0" dirty="0"/>
              <a:t> [3087]</a:t>
            </a:r>
            <a:endParaRPr lang="en-US" b="0" dirty="0"/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78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 slide links to Gaming Grammar login screen. The appropriate mission can then be selected from the menu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Students will progress through the game at their own rate; teachers should use the teacher interface to check progress. This will help to inform future lesson planning.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00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answers for the vocabulary learning </a:t>
            </a:r>
            <a:r>
              <a:rPr lang="en-GB" sz="120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homework are here: https://resources.ncelp.org/concern/resources/6t053g662?locale=en</a:t>
            </a:r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25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revisit subject pronouns (as per the SoW vocabulary revisiting cycle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Calibri"/>
                <a:sym typeface="Calibri"/>
              </a:rPr>
              <a:t>)</a:t>
            </a:r>
            <a:r>
              <a:rPr lang="en-US" b="0" dirty="0"/>
              <a:t>, challenging students to recall the Spanish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offer answers orally or write the Spanish down</a:t>
            </a:r>
          </a:p>
          <a:p>
            <a:r>
              <a:rPr lang="en-US" b="0" dirty="0"/>
              <a:t>2. The Spanish is revealed by clicking on the text</a:t>
            </a:r>
            <a:r>
              <a:rPr lang="en-US" b="0" baseline="0" dirty="0"/>
              <a:t> box</a:t>
            </a:r>
            <a:r>
              <a:rPr lang="en-US" b="0" dirty="0"/>
              <a:t>. Answers can be volunteered in any order.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Words from revisited vocabulary sets</a:t>
            </a:r>
            <a:br>
              <a:rPr lang="en-GB" baseline="0" dirty="0"/>
            </a:br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8.1.1.5: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 [28]; tú [184] él [9]; ella [72]; nosotros/as [164]; ellos/as [9-él];</a:t>
            </a:r>
            <a:r>
              <a:rPr lang="es-419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mientras [127]; mientras que [mientras-127]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86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 slide to elicit the rules on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singular present for –er/–ir verbs (-o) and introduce the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singular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preterite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(-í) for completed actions in past. 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orange action buttons to hear a native speaker model the final syllable stress.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84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 for sequence of six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reinforce the 1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person singular form of ‘elegir’ in the present tense and present the 1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person singular form of the verb in the preterite (í).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Procedure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form ‘elijo’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on its own, say it, students repeat it, and remind them of the phonics. Draw attention to the SSC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[j] and the spelling changes in first person singular present tense.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Then bring up the English translation.  Emphasise the two meanings of choose and am choosing.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form ‘elegí’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say it, students repeat it. Draw attention to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gí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].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046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Cycle through the first</a:t>
            </a:r>
            <a:r>
              <a:rPr lang="en-GB" baseline="0" dirty="0"/>
              <a:t> person singular present and </a:t>
            </a:r>
            <a:r>
              <a:rPr lang="en-GB" baseline="0" dirty="0" err="1"/>
              <a:t>preterite</a:t>
            </a:r>
            <a:r>
              <a:rPr lang="en-GB" baseline="0" dirty="0"/>
              <a:t> tense </a:t>
            </a:r>
            <a:r>
              <a:rPr lang="en-GB" dirty="0"/>
              <a:t>again.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" name="Google Shape;6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88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Reinforce the present</a:t>
            </a:r>
            <a:r>
              <a:rPr lang="en-GB" baseline="0" dirty="0"/>
              <a:t> tense </a:t>
            </a:r>
            <a:r>
              <a:rPr lang="en-GB" dirty="0"/>
              <a:t>in a sentence.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‘Costa’ was encountered</a:t>
            </a:r>
            <a:r>
              <a:rPr lang="en-GB" baseline="0" dirty="0"/>
              <a:t> multiple times in Y7 for phonics practice of the SSC [co].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5" name="Google Shape;7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284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Introduce the preterite</a:t>
            </a:r>
            <a:r>
              <a:rPr lang="en-GB" baseline="0" dirty="0"/>
              <a:t> tense </a:t>
            </a:r>
            <a:r>
              <a:rPr lang="en-GB" dirty="0"/>
              <a:t>in a sentence.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" name="Google Shape;8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87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Cycle through the present</a:t>
            </a:r>
            <a:r>
              <a:rPr lang="en-GB" baseline="0" dirty="0"/>
              <a:t> tense </a:t>
            </a:r>
            <a:r>
              <a:rPr lang="en-GB" dirty="0"/>
              <a:t>in context again.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3" name="Google Shape;9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04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69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35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0354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402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2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066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52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951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223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9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58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5801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312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79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8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71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595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46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25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37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9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856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355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96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96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0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71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83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533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4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55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838200" y="1923393"/>
            <a:ext cx="60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24800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1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2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123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56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39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51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67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78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086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39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17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7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919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7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255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870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24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54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16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78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8669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669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838200" y="1923393"/>
            <a:ext cx="60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8594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93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81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387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079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57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2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98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71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65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060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431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1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7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2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Tw Cen MT" panose="020B0602020104020603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Tw Cen MT" panose="020B0602020104020603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Tw Cen MT" panose="020B0602020104020603" pitchFamily="34" charset="0"/>
                <a:hlinkClick r:id="rId16"/>
              </a:rPr>
              <a:t>CC BY-NC-SA 4.0</a:t>
            </a:r>
            <a:br>
              <a:rPr lang="en-GB" sz="1100" dirty="0">
                <a:latin typeface="Tw Cen MT" panose="020B0602020104020603" pitchFamily="34" charset="0"/>
              </a:rPr>
            </a:br>
            <a:endParaRPr lang="en-GB" sz="1100" dirty="0"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6201" y="6515085"/>
            <a:ext cx="4622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002060"/>
                </a:solidFill>
                <a:latin typeface="+mj-lt"/>
              </a:rPr>
              <a:t>Nick Avery</a:t>
            </a:r>
          </a:p>
        </p:txBody>
      </p:sp>
    </p:spTree>
    <p:extLst>
      <p:ext uri="{BB962C8B-B14F-4D97-AF65-F5344CB8AC3E}">
        <p14:creationId xmlns:p14="http://schemas.microsoft.com/office/powerpoint/2010/main" val="169274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10" Type="http://schemas.openxmlformats.org/officeDocument/2006/relationships/audio" Target="../media/audio14.wav"/><Relationship Id="rId4" Type="http://schemas.openxmlformats.org/officeDocument/2006/relationships/audio" Target="../media/audio9.wav"/><Relationship Id="rId9" Type="http://schemas.openxmlformats.org/officeDocument/2006/relationships/audio" Target="../media/audio13.wav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6.wav"/><Relationship Id="rId3" Type="http://schemas.openxmlformats.org/officeDocument/2006/relationships/image" Target="../media/image7.png"/><Relationship Id="rId7" Type="http://schemas.openxmlformats.org/officeDocument/2006/relationships/audio" Target="../media/audio20.wav"/><Relationship Id="rId12" Type="http://schemas.openxmlformats.org/officeDocument/2006/relationships/audio" Target="../media/audio25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audio" Target="../media/audio18.wav"/><Relationship Id="rId10" Type="http://schemas.openxmlformats.org/officeDocument/2006/relationships/audio" Target="../media/audio23.wav"/><Relationship Id="rId4" Type="http://schemas.openxmlformats.org/officeDocument/2006/relationships/audio" Target="../media/audio17.wav"/><Relationship Id="rId9" Type="http://schemas.openxmlformats.org/officeDocument/2006/relationships/audio" Target="../media/audio2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audio" Target="../media/audio29.wav"/><Relationship Id="rId26" Type="http://schemas.openxmlformats.org/officeDocument/2006/relationships/audio" Target="../media/audio37.wav"/><Relationship Id="rId3" Type="http://schemas.openxmlformats.org/officeDocument/2006/relationships/image" Target="../media/image15.png"/><Relationship Id="rId21" Type="http://schemas.openxmlformats.org/officeDocument/2006/relationships/audio" Target="../media/audio32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audio" Target="../media/audio28.wav"/><Relationship Id="rId25" Type="http://schemas.openxmlformats.org/officeDocument/2006/relationships/audio" Target="../media/audio36.wav"/><Relationship Id="rId2" Type="http://schemas.openxmlformats.org/officeDocument/2006/relationships/notesSlide" Target="../notesSlides/notesSlide19.xml"/><Relationship Id="rId16" Type="http://schemas.openxmlformats.org/officeDocument/2006/relationships/audio" Target="../media/audio27.wav"/><Relationship Id="rId20" Type="http://schemas.openxmlformats.org/officeDocument/2006/relationships/audio" Target="../media/audio31.wav"/><Relationship Id="rId29" Type="http://schemas.openxmlformats.org/officeDocument/2006/relationships/audio" Target="../media/audio3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audio" Target="../media/audio35.wav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audio" Target="../media/audio34.wav"/><Relationship Id="rId28" Type="http://schemas.openxmlformats.org/officeDocument/2006/relationships/image" Target="../media/image29.jpeg"/><Relationship Id="rId10" Type="http://schemas.openxmlformats.org/officeDocument/2006/relationships/image" Target="../media/image22.png"/><Relationship Id="rId19" Type="http://schemas.openxmlformats.org/officeDocument/2006/relationships/audio" Target="../media/audio30.wav"/><Relationship Id="rId31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audio" Target="../media/audio33.wav"/><Relationship Id="rId27" Type="http://schemas.openxmlformats.org/officeDocument/2006/relationships/image" Target="../media/image28.png"/><Relationship Id="rId30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5" Type="http://schemas.openxmlformats.org/officeDocument/2006/relationships/image" Target="../media/image11.png"/><Relationship Id="rId10" Type="http://schemas.openxmlformats.org/officeDocument/2006/relationships/audio" Target="../media/audio44.wav"/><Relationship Id="rId4" Type="http://schemas.openxmlformats.org/officeDocument/2006/relationships/audio" Target="../media/audio39.wav"/><Relationship Id="rId9" Type="http://schemas.openxmlformats.org/officeDocument/2006/relationships/audio" Target="../media/audio43.wav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minggrammar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gb/528143379/year-8-spanish-term-12-week-2-flash-cards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quizlet.com/gb/514835518/year-8-spanish-term-11-week-1-flash-card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quizlet.com/gb/515540365/year-8-spanish-term-11-week-6-flash-cards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5.wav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8" y="2173557"/>
            <a:ext cx="8207888" cy="879475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Describing events in the past and present (At school)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48" y="3059648"/>
            <a:ext cx="7997452" cy="1283379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</a:rPr>
              <a:t>-er &amp; -ir verbs: 1st person singular preterite (-í)</a:t>
            </a:r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155948" y="3523404"/>
            <a:ext cx="4715843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600" dirty="0">
                <a:solidFill>
                  <a:prstClr val="white"/>
                </a:solidFill>
              </a:rPr>
              <a:t>final syllable stress [revisited]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25242" y="4914785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2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1.2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1 - Lesson 15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774CAE-1000-CD44-A0CB-EB911B271423}"/>
              </a:ext>
            </a:extLst>
          </p:cNvPr>
          <p:cNvSpPr txBox="1">
            <a:spLocks/>
          </p:cNvSpPr>
          <p:nvPr/>
        </p:nvSpPr>
        <p:spPr>
          <a:xfrm>
            <a:off x="214817" y="5780283"/>
            <a:ext cx="4379760" cy="9530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Victoria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Hobson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Rachel Hawkes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09/09/2022</a:t>
            </a: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7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 descr="question mark action button"/>
          <p:cNvSpPr/>
          <p:nvPr/>
        </p:nvSpPr>
        <p:spPr>
          <a:xfrm>
            <a:off x="900000" y="2300400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0" y="828399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00" b="1" dirty="0">
                <a:solidFill>
                  <a:srgbClr val="1E4E79"/>
                </a:solidFill>
              </a:rPr>
              <a:t>elegí</a:t>
            </a:r>
            <a:endParaRPr sz="11500" dirty="0"/>
          </a:p>
        </p:txBody>
      </p:sp>
      <p:sp>
        <p:nvSpPr>
          <p:cNvPr id="109" name="Google Shape;109;p18"/>
          <p:cNvSpPr txBox="1"/>
          <p:nvPr/>
        </p:nvSpPr>
        <p:spPr>
          <a:xfrm>
            <a:off x="4082010" y="2300400"/>
            <a:ext cx="402798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8" descr="question mark action button"/>
          <p:cNvSpPr/>
          <p:nvPr/>
        </p:nvSpPr>
        <p:spPr>
          <a:xfrm>
            <a:off x="900000" y="5126400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42107" y="4017600"/>
            <a:ext cx="12149893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5400"/>
              <a:buFont typeface="Arial"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 un</a:t>
            </a:r>
            <a:r>
              <a:rPr kumimoji="0" lang="en-GB" sz="60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viaje a la montaña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994804" y="4017600"/>
            <a:ext cx="27389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Arial"/>
              <a:buNone/>
              <a:tabLst/>
              <a:defRPr/>
            </a:pPr>
            <a:r>
              <a:rPr lang="en-GB" sz="60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Elegí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2768364" y="5034152"/>
            <a:ext cx="7207845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lang="en-GB" sz="3200" kern="0" dirty="0" err="1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trip to the mountain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2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g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[Beep] un viaje a la montañ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egí un viaje a la montañ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 descr="background rectangle&#10;">
            <a:extLst>
              <a:ext uri="{FF2B5EF4-FFF2-40B4-BE49-F238E27FC236}">
                <a16:creationId xmlns:a16="http://schemas.microsoft.com/office/drawing/2014/main" id="{9268BA27-9508-448E-9915-ACE234D74542}"/>
              </a:ext>
            </a:extLst>
          </p:cNvPr>
          <p:cNvSpPr/>
          <p:nvPr/>
        </p:nvSpPr>
        <p:spPr>
          <a:xfrm>
            <a:off x="11000095" y="253525"/>
            <a:ext cx="100194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9CC99-6E6F-BA4F-8531-09C581FE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0845" y="79065"/>
            <a:ext cx="890098" cy="769039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leer</a:t>
            </a:r>
            <a:endParaRPr lang="en-US" sz="2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123471" y="94926"/>
            <a:ext cx="11843042" cy="93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 amigos de Daniel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hablan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experiencias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escuela.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acción</a:t>
            </a:r>
            <a:r>
              <a:rPr lang="en-US" sz="2400" b="1" dirty="0">
                <a:solidFill>
                  <a:srgbClr val="002060"/>
                </a:solidFill>
                <a:latin typeface="Century Gothic" panose="020F0302020204030204"/>
              </a:rPr>
              <a:t>, ¿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F0302020204030204"/>
              </a:rPr>
              <a:t>cuándo</a:t>
            </a:r>
            <a:r>
              <a:rPr lang="en-US" sz="24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F0302020204030204"/>
              </a:rPr>
              <a:t>es</a:t>
            </a:r>
            <a:r>
              <a:rPr lang="en-US" sz="2400" b="1" dirty="0">
                <a:solidFill>
                  <a:srgbClr val="002060"/>
                </a:solidFill>
                <a:latin typeface="Century Gothic" panose="020F0302020204030204"/>
              </a:rPr>
              <a:t>?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Escribe la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acción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inglés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columna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correcta.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123471" y="4432973"/>
            <a:ext cx="983125" cy="96277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8338299" y="481520"/>
            <a:ext cx="868570" cy="220509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3900361" y="1921623"/>
            <a:ext cx="1033741" cy="1060916"/>
          </a:xfrm>
          <a:prstGeom prst="rect">
            <a:avLst/>
          </a:prstGeom>
        </p:spPr>
      </p:pic>
      <p:sp>
        <p:nvSpPr>
          <p:cNvPr id="82" name="Rounded Rectangular Callout 81"/>
          <p:cNvSpPr/>
          <p:nvPr/>
        </p:nvSpPr>
        <p:spPr>
          <a:xfrm>
            <a:off x="1245729" y="1090326"/>
            <a:ext cx="2616107" cy="2307544"/>
          </a:xfrm>
          <a:prstGeom prst="wedgeRoundRectCallout">
            <a:avLst>
              <a:gd name="adj1" fmla="val -58571"/>
              <a:gd name="adj2" fmla="val -179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aprendo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mucho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clase,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pero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decidí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hablar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con mis amigos.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5" name="Rounded Rectangular Callout 84"/>
          <p:cNvSpPr/>
          <p:nvPr/>
        </p:nvSpPr>
        <p:spPr>
          <a:xfrm>
            <a:off x="9004146" y="1092838"/>
            <a:ext cx="3067590" cy="1941785"/>
          </a:xfrm>
          <a:prstGeom prst="wedgeRoundRectCallout">
            <a:avLst>
              <a:gd name="adj1" fmla="val -59755"/>
              <a:gd name="adj2" fmla="val 246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comparto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mis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respuestas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pero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descubrí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mejor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trabajar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sola.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343132"/>
              </p:ext>
            </p:extLst>
          </p:nvPr>
        </p:nvGraphicFramePr>
        <p:xfrm>
          <a:off x="4423498" y="3242137"/>
          <a:ext cx="7648239" cy="3086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4292">
                  <a:extLst>
                    <a:ext uri="{9D8B030D-6E8A-4147-A177-3AD203B41FA5}">
                      <a16:colId xmlns:a16="http://schemas.microsoft.com/office/drawing/2014/main" val="2798235613"/>
                    </a:ext>
                  </a:extLst>
                </a:gridCol>
                <a:gridCol w="3522439">
                  <a:extLst>
                    <a:ext uri="{9D8B030D-6E8A-4147-A177-3AD203B41FA5}">
                      <a16:colId xmlns:a16="http://schemas.microsoft.com/office/drawing/2014/main" val="147475984"/>
                    </a:ext>
                  </a:extLst>
                </a:gridCol>
                <a:gridCol w="3711508">
                  <a:extLst>
                    <a:ext uri="{9D8B030D-6E8A-4147-A177-3AD203B41FA5}">
                      <a16:colId xmlns:a16="http://schemas.microsoft.com/office/drawing/2014/main" val="2379310929"/>
                    </a:ext>
                  </a:extLst>
                </a:gridCol>
              </a:tblGrid>
              <a:tr h="490507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Normalmente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En la última clase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924655"/>
                  </a:ext>
                </a:extLst>
              </a:tr>
              <a:tr h="67666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323658"/>
                  </a:ext>
                </a:extLst>
              </a:tr>
              <a:tr h="564043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526727"/>
                  </a:ext>
                </a:extLst>
              </a:tr>
              <a:tr h="79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793632"/>
                  </a:ext>
                </a:extLst>
              </a:tr>
              <a:tr h="564043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205797"/>
                  </a:ext>
                </a:extLst>
              </a:tr>
            </a:tbl>
          </a:graphicData>
        </a:graphic>
      </p:graphicFrame>
      <p:sp>
        <p:nvSpPr>
          <p:cNvPr id="89" name="Rounded Rectangular Callout 88"/>
          <p:cNvSpPr/>
          <p:nvPr/>
        </p:nvSpPr>
        <p:spPr>
          <a:xfrm>
            <a:off x="5010620" y="1118627"/>
            <a:ext cx="2964980" cy="1933766"/>
          </a:xfrm>
          <a:prstGeom prst="wedgeRoundRectCallout">
            <a:avLst>
              <a:gd name="adj1" fmla="val -57803"/>
              <a:gd name="adj2" fmla="val -96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elegí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no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ayudar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mientras que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reparto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libros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0" name="Rounded Rectangular Callout 89"/>
          <p:cNvSpPr/>
          <p:nvPr/>
        </p:nvSpPr>
        <p:spPr>
          <a:xfrm>
            <a:off x="1464245" y="3862599"/>
            <a:ext cx="2703637" cy="2249349"/>
          </a:xfrm>
          <a:prstGeom prst="wedgeRoundRectCallout">
            <a:avLst>
              <a:gd name="adj1" fmla="val -67713"/>
              <a:gd name="adj2" fmla="val 292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escribí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muy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poco. 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 embargo,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[…]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respondo a muchas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preguntas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10276" y="1675439"/>
            <a:ext cx="895172" cy="930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0414" y="3858165"/>
            <a:ext cx="30099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learns a lot in class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42298" y="3689951"/>
            <a:ext cx="384255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decided to speak with friends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821166" y="4466872"/>
            <a:ext cx="30099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hands out books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342298" y="4432974"/>
            <a:ext cx="30099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chose not to help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821166" y="5079108"/>
            <a:ext cx="30099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shares her answers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342298" y="4956118"/>
            <a:ext cx="38770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discovered that it’s better to work alone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821166" y="5829805"/>
            <a:ext cx="412647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replies to many questions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387057" y="5811451"/>
            <a:ext cx="30099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wrote very little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487" y="1112246"/>
            <a:ext cx="421681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99485" y="1096299"/>
            <a:ext cx="421681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93011" y="1112568"/>
            <a:ext cx="421681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8488" y="3706517"/>
            <a:ext cx="421681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3460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2" grpId="0"/>
      <p:bldP spid="93" grpId="0"/>
      <p:bldP spid="94" grpId="0"/>
      <p:bldP spid="95" grpId="0"/>
      <p:bldP spid="96" grpId="0"/>
      <p:bldP spid="97" grpId="0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Fonética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288892" y="1839317"/>
            <a:ext cx="11160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Remember,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accent on the final vowel.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288892" y="1208949"/>
            <a:ext cx="1184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Final Syllable Stress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678" y="4540497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caf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6648" y="4540687"/>
            <a:ext cx="19392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tambi</a:t>
            </a:r>
            <a:r>
              <a:rPr lang="en-GB" sz="3200" dirty="0" err="1">
                <a:solidFill>
                  <a:srgbClr val="FF6600"/>
                </a:solidFill>
                <a:latin typeface="Century Gothic" panose="020F0302020204030204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3"/>
          <a:stretch/>
        </p:blipFill>
        <p:spPr>
          <a:xfrm>
            <a:off x="1647519" y="3051066"/>
            <a:ext cx="1424243" cy="11817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06009" y="4540497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escrib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í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813110" y="2599746"/>
            <a:ext cx="2288422" cy="2015606"/>
            <a:chOff x="8225912" y="3667190"/>
            <a:chExt cx="2357284" cy="213579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6649">
              <a:off x="8225912" y="3667190"/>
              <a:ext cx="2357284" cy="213579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0905489">
              <a:off x="8613783" y="4336181"/>
              <a:ext cx="1912676" cy="65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 wrote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6649">
            <a:off x="4956168" y="2643317"/>
            <a:ext cx="2288422" cy="20156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0905489">
            <a:off x="5542926" y="3261817"/>
            <a:ext cx="185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also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484915" y="5497111"/>
            <a:ext cx="6081486" cy="758594"/>
          </a:xfrm>
          <a:prstGeom prst="wedgeRoundRectCallout">
            <a:avLst>
              <a:gd name="adj1" fmla="val 35400"/>
              <a:gd name="adj2" fmla="val -104398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–er / –ir verbs in the 1</a:t>
            </a:r>
            <a:r>
              <a:rPr lang="en-GB" sz="2000" baseline="30000" dirty="0">
                <a:solidFill>
                  <a:schemeClr val="bg1"/>
                </a:solidFill>
              </a:rPr>
              <a:t>st</a:t>
            </a:r>
            <a:r>
              <a:rPr lang="en-GB" sz="2000" dirty="0">
                <a:solidFill>
                  <a:schemeClr val="bg1"/>
                </a:solidFill>
              </a:rPr>
              <a:t> person singular </a:t>
            </a:r>
            <a:r>
              <a:rPr lang="en-GB" sz="2000" b="1" dirty="0">
                <a:solidFill>
                  <a:schemeClr val="bg1"/>
                </a:solidFill>
              </a:rPr>
              <a:t>preterite</a:t>
            </a:r>
            <a:r>
              <a:rPr lang="en-GB" sz="2000" dirty="0">
                <a:solidFill>
                  <a:schemeClr val="bg1"/>
                </a:solidFill>
              </a:rPr>
              <a:t> always have an accent on the final vowel. </a:t>
            </a:r>
          </a:p>
        </p:txBody>
      </p:sp>
    </p:spTree>
    <p:extLst>
      <p:ext uri="{BB962C8B-B14F-4D97-AF65-F5344CB8AC3E}">
        <p14:creationId xmlns:p14="http://schemas.microsoft.com/office/powerpoint/2010/main" val="42854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İEn</a:t>
            </a:r>
            <a:r>
              <a:rPr lang="en-GB" sz="3600" b="1" dirty="0">
                <a:solidFill>
                  <a:schemeClr val="bg1"/>
                </a:solidFill>
              </a:rPr>
              <a:t> clase!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4511" y="258166"/>
            <a:ext cx="265363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FC03091-1E11-A740-8DB3-C79088BC8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615818"/>
              </p:ext>
            </p:extLst>
          </p:nvPr>
        </p:nvGraphicFramePr>
        <p:xfrm>
          <a:off x="309263" y="1673047"/>
          <a:ext cx="11746379" cy="44736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7708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1886858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423885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6757928">
                  <a:extLst>
                    <a:ext uri="{9D8B030D-6E8A-4147-A177-3AD203B41FA5}">
                      <a16:colId xmlns:a16="http://schemas.microsoft.com/office/drawing/2014/main" val="80496228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Normalmente</a:t>
                      </a:r>
                      <a:endParaRPr lang="en-GB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En</a:t>
                      </a:r>
                      <a:r>
                        <a:rPr lang="en-GB" sz="2000" b="1" baseline="0" dirty="0"/>
                        <a:t> la última clase</a:t>
                      </a:r>
                      <a:endParaRPr lang="en-GB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/>
                        <a:t>Frase</a:t>
                      </a:r>
                      <a:r>
                        <a:rPr lang="en-GB" sz="2000" b="1" dirty="0"/>
                        <a:t> en </a:t>
                      </a:r>
                      <a:r>
                        <a:rPr lang="en-GB" sz="2000" b="1" dirty="0" err="1"/>
                        <a:t>español</a:t>
                      </a:r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1)_Aprendí palabras largas en inglé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469554" y="222877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07" y="2266557"/>
            <a:ext cx="282522" cy="294294"/>
          </a:xfrm>
          <a:prstGeom prst="rect">
            <a:avLst/>
          </a:prstGeom>
        </p:spPr>
      </p:pic>
      <p:sp>
        <p:nvSpPr>
          <p:cNvPr id="10" name="Action Button: Custom 16">
            <a:hlinkClick r:id="" action="ppaction://noaction" highlightClick="1">
              <a:snd r:embed="rId6" name="2)_Bebí un café con el profesor.wav"/>
            </a:hlinkClick>
            <a:extLst>
              <a:ext uri="{FF2B5EF4-FFF2-40B4-BE49-F238E27FC236}">
                <a16:creationId xmlns:a16="http://schemas.microsoft.com/office/drawing/2014/main" id="{07BF8C7A-85C3-B348-9105-B6C7D7A99279}"/>
              </a:ext>
            </a:extLst>
          </p:cNvPr>
          <p:cNvSpPr/>
          <p:nvPr/>
        </p:nvSpPr>
        <p:spPr>
          <a:xfrm>
            <a:off x="469554" y="27014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C9A0D615-B07B-1245-8D48-BD9CA74FF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73" y="2802704"/>
            <a:ext cx="282522" cy="294294"/>
          </a:xfrm>
          <a:prstGeom prst="rect">
            <a:avLst/>
          </a:prstGeom>
        </p:spPr>
      </p:pic>
      <p:sp>
        <p:nvSpPr>
          <p:cNvPr id="12" name="Action Button: Custom 16">
            <a:hlinkClick r:id="" action="ppaction://noaction" highlightClick="1">
              <a:snd r:embed="rId7" name="3)_Reparto los libros y otros materiales.wav"/>
            </a:hlinkClick>
            <a:extLst>
              <a:ext uri="{FF2B5EF4-FFF2-40B4-BE49-F238E27FC236}">
                <a16:creationId xmlns:a16="http://schemas.microsoft.com/office/drawing/2014/main" id="{38F5D3D6-70F2-C44A-BDEE-C35951A667F4}"/>
              </a:ext>
            </a:extLst>
          </p:cNvPr>
          <p:cNvSpPr/>
          <p:nvPr/>
        </p:nvSpPr>
        <p:spPr>
          <a:xfrm>
            <a:off x="467476" y="321209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7ECDD7EE-706F-B845-9552-688F9C4B4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2" y="3301337"/>
            <a:ext cx="282522" cy="294294"/>
          </a:xfrm>
          <a:prstGeom prst="rect">
            <a:avLst/>
          </a:prstGeom>
        </p:spPr>
      </p:pic>
      <p:sp>
        <p:nvSpPr>
          <p:cNvPr id="14" name="Action Button: Custom 13">
            <a:hlinkClick r:id="" action="ppaction://noaction" highlightClick="1">
              <a:snd r:embed="rId8" name="4)_Elijo estudiar alemán también.wav"/>
            </a:hlinkClick>
            <a:extLst>
              <a:ext uri="{FF2B5EF4-FFF2-40B4-BE49-F238E27FC236}">
                <a16:creationId xmlns:a16="http://schemas.microsoft.com/office/drawing/2014/main" id="{BC2CF6E3-124B-1B4F-85AF-96617E2B02E1}"/>
              </a:ext>
            </a:extLst>
          </p:cNvPr>
          <p:cNvSpPr/>
          <p:nvPr/>
        </p:nvSpPr>
        <p:spPr>
          <a:xfrm>
            <a:off x="467476" y="36942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29FBE1EB-FBCA-A849-BF63-9F7584534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2" y="3742045"/>
            <a:ext cx="282522" cy="294294"/>
          </a:xfrm>
          <a:prstGeom prst="rect">
            <a:avLst/>
          </a:prstGeom>
        </p:spPr>
      </p:pic>
      <p:sp>
        <p:nvSpPr>
          <p:cNvPr id="16" name="Action Button: Custom 16">
            <a:hlinkClick r:id="" action="ppaction://noaction" highlightClick="1">
              <a:snd r:embed="rId9" name="5)_Escribí un diálogo en español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467476" y="421180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5A9D0DED-93A0-9143-A0D9-FE7D83FA9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07" y="4262653"/>
            <a:ext cx="282522" cy="294294"/>
          </a:xfrm>
          <a:prstGeom prst="rect">
            <a:avLst/>
          </a:prstGeom>
        </p:spPr>
      </p:pic>
      <p:sp>
        <p:nvSpPr>
          <p:cNvPr id="18" name="Action Button: Custom 16">
            <a:hlinkClick r:id="" action="ppaction://noaction" highlightClick="1">
              <a:snd r:embed="rId10" name="6)_Leí un libro de un autor genial.wav"/>
            </a:hlinkClick>
            <a:extLst>
              <a:ext uri="{FF2B5EF4-FFF2-40B4-BE49-F238E27FC236}">
                <a16:creationId xmlns:a16="http://schemas.microsoft.com/office/drawing/2014/main" id="{35CEC8AB-5083-7C4E-A3E2-4429467836F2}"/>
              </a:ext>
            </a:extLst>
          </p:cNvPr>
          <p:cNvSpPr/>
          <p:nvPr/>
        </p:nvSpPr>
        <p:spPr>
          <a:xfrm>
            <a:off x="472270" y="46977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83045CD6-93E3-154A-985F-E6A321F85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07" y="4827863"/>
            <a:ext cx="282522" cy="294294"/>
          </a:xfrm>
          <a:prstGeom prst="rect">
            <a:avLst/>
          </a:prstGeom>
        </p:spPr>
      </p:pic>
      <p:sp>
        <p:nvSpPr>
          <p:cNvPr id="20" name="Action Button: Custom 16">
            <a:hlinkClick r:id="" action="ppaction://noaction" highlightClick="1">
              <a:snd r:embed="rId11" name="1)_Imprimo textos largos después de la clase.wav"/>
            </a:hlinkClick>
            <a:extLst>
              <a:ext uri="{FF2B5EF4-FFF2-40B4-BE49-F238E27FC236}">
                <a16:creationId xmlns:a16="http://schemas.microsoft.com/office/drawing/2014/main" id="{19044796-2828-DD42-8E8E-0D07DF45431F}"/>
              </a:ext>
            </a:extLst>
          </p:cNvPr>
          <p:cNvSpPr/>
          <p:nvPr/>
        </p:nvSpPr>
        <p:spPr>
          <a:xfrm>
            <a:off x="477670" y="52040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5CB062F0-5A75-064C-8E4A-067193949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2" y="5220262"/>
            <a:ext cx="282522" cy="294294"/>
          </a:xfrm>
          <a:prstGeom prst="rect">
            <a:avLst/>
          </a:prstGeom>
        </p:spPr>
      </p:pic>
      <p:sp>
        <p:nvSpPr>
          <p:cNvPr id="22" name="Action Button: Custom 16">
            <a:hlinkClick r:id="" action="ppaction://noaction" highlightClick="1">
              <a:snd r:embed="rId12" name="1)_Comparto los deberes de alemán con mi amigo Adrián.wav"/>
            </a:hlinkClick>
            <a:extLst>
              <a:ext uri="{FF2B5EF4-FFF2-40B4-BE49-F238E27FC236}">
                <a16:creationId xmlns:a16="http://schemas.microsoft.com/office/drawing/2014/main" id="{841E82C6-7EB5-B842-B9D3-938275E186BD}"/>
              </a:ext>
            </a:extLst>
          </p:cNvPr>
          <p:cNvSpPr/>
          <p:nvPr/>
        </p:nvSpPr>
        <p:spPr>
          <a:xfrm>
            <a:off x="467476" y="569123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23" name="Picture 22" descr="green checkmark">
            <a:extLst>
              <a:ext uri="{FF2B5EF4-FFF2-40B4-BE49-F238E27FC236}">
                <a16:creationId xmlns:a16="http://schemas.microsoft.com/office/drawing/2014/main" id="{583ECB23-EB89-A34E-9E97-0AC9FC65C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65" y="5808117"/>
            <a:ext cx="282522" cy="294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93" y="278698"/>
            <a:ext cx="1291079" cy="8505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76" y="153827"/>
            <a:ext cx="822805" cy="1366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8253430" y="447498"/>
            <a:ext cx="552807" cy="5413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6608512" y="-513680"/>
            <a:ext cx="638534" cy="1621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6995626" y="437058"/>
            <a:ext cx="584863" cy="6002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7618048" y="422886"/>
            <a:ext cx="642252" cy="6465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82286" y="1139694"/>
            <a:ext cx="576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y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marca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opción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correcta.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5809473" y="1158282"/>
            <a:ext cx="57611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Luego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, escribe 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frase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español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9096" y="2169784"/>
            <a:ext cx="6716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Aprendí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palabras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largas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inglés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27372" y="2674107"/>
            <a:ext cx="55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Beb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 caf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é con el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profesor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9096" y="3163302"/>
            <a:ext cx="55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Reparto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libros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y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otros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materiales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39096" y="3618517"/>
            <a:ext cx="55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Elijo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estudiar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alemán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también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4107" y="4650042"/>
            <a:ext cx="55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Le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í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un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libro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de un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autor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genial.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45954" y="5123739"/>
            <a:ext cx="647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Imprimo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textos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largos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despu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és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de la clase.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7953" y="5670641"/>
            <a:ext cx="7255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Comparto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los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deberes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alemán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con mi amigo, Adrián.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34107" y="4147519"/>
            <a:ext cx="55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Escrib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í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un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diálogo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</a:rPr>
              <a:t>español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¿Quién </a:t>
            </a:r>
            <a:r>
              <a:rPr lang="en-GB" sz="3600" b="1" dirty="0" err="1">
                <a:solidFill>
                  <a:schemeClr val="bg1"/>
                </a:solidFill>
              </a:rPr>
              <a:t>es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321421" y="258166"/>
            <a:ext cx="2606722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1896837" y="600091"/>
            <a:ext cx="1113687" cy="28273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948637" y="2116362"/>
            <a:ext cx="1605898" cy="1209066"/>
            <a:chOff x="8217568" y="3947794"/>
            <a:chExt cx="1605898" cy="120906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87" y="4139723"/>
              <a:ext cx="1291079" cy="8505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7568" y="3947794"/>
              <a:ext cx="701996" cy="120906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047738" y="3306476"/>
            <a:ext cx="140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Señora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Moliner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0215" y="3548446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Asun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836709" y="2308291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I write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very little in class.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294321" y="2266181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I wrote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very little in class.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179999" y="1451338"/>
            <a:ext cx="927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 habla.  Persona B identifica la persona correcta.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483915" y="4305424"/>
            <a:ext cx="272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591913" y="4305424"/>
            <a:ext cx="4356724" cy="679488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Escribí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muy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poco en clase.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7190891" y="4318525"/>
            <a:ext cx="272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9155993" y="4137473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Eres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Asun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483915" y="5285420"/>
            <a:ext cx="272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591913" y="5212286"/>
            <a:ext cx="2470322" cy="679488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İSí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correcto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5823999" y="5212286"/>
            <a:ext cx="2470322" cy="679488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İNo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!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Intenta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otra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vez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8799" y="5319515"/>
            <a:ext cx="64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2668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3" grpId="1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¿Quién </a:t>
            </a:r>
            <a:r>
              <a:rPr lang="en-GB" sz="3600" b="1" dirty="0" err="1">
                <a:solidFill>
                  <a:schemeClr val="bg1"/>
                </a:solidFill>
              </a:rPr>
              <a:t>es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179999" y="1296000"/>
            <a:ext cx="927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A habla.  Persona B identifica la persona correcta.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46524" y="1845527"/>
            <a:ext cx="1426493" cy="1366770"/>
            <a:chOff x="6118050" y="2911062"/>
            <a:chExt cx="1426493" cy="13667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050" y="3169176"/>
              <a:ext cx="1291079" cy="85054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738" y="2911062"/>
              <a:ext cx="822805" cy="136677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4555989" y="3999985"/>
            <a:ext cx="1045095" cy="1023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788567" y="309525"/>
            <a:ext cx="1113687" cy="2827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370635" y="3983456"/>
            <a:ext cx="1104959" cy="1134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8284155" y="1890623"/>
            <a:ext cx="1214904" cy="12230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317063" y="4101389"/>
            <a:ext cx="1605898" cy="1209066"/>
            <a:chOff x="8217568" y="3947794"/>
            <a:chExt cx="1605898" cy="12090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87" y="4139723"/>
              <a:ext cx="1291079" cy="8505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7568" y="3947794"/>
              <a:ext cx="701996" cy="120906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24852" y="5324673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Carlos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04046" y="3211523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Rafa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6184" y="3173502"/>
            <a:ext cx="140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Señora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Perez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7331" y="5094802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María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945" y="3257880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Asun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635727" y="2017725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print my homework before class.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5838122" y="4407619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printed my homework before class.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5785026" y="2083271"/>
            <a:ext cx="2344081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describe the activity to the students.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9456820" y="4421606"/>
            <a:ext cx="2611931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described the activity to the students.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62755" y="5328182"/>
            <a:ext cx="140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Señora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Moliner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658041" y="4367665"/>
            <a:ext cx="2344081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write a short dialogue in Spanish.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9638417" y="2127543"/>
            <a:ext cx="2430334" cy="1311558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wrote a short dialogue in Spanish.</a:t>
            </a: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321421" y="258166"/>
            <a:ext cx="2606722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787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¿Quién </a:t>
            </a:r>
            <a:r>
              <a:rPr lang="en-GB" sz="3600" b="1" dirty="0" err="1">
                <a:solidFill>
                  <a:schemeClr val="bg1"/>
                </a:solidFill>
              </a:rPr>
              <a:t>es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179999" y="1296000"/>
            <a:ext cx="927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Persona B habla.  Persona A identifica la persona correcta.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31048" y="1852366"/>
            <a:ext cx="1426493" cy="1366770"/>
            <a:chOff x="6118050" y="2911062"/>
            <a:chExt cx="1426493" cy="13667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050" y="3169176"/>
              <a:ext cx="1291079" cy="85054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738" y="2911062"/>
              <a:ext cx="822805" cy="136677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r="33698" b="59801"/>
          <a:stretch/>
        </p:blipFill>
        <p:spPr>
          <a:xfrm>
            <a:off x="4712446" y="3999985"/>
            <a:ext cx="1045095" cy="1023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57493" r="13088" b="-56525"/>
          <a:stretch/>
        </p:blipFill>
        <p:spPr>
          <a:xfrm rot="12778579">
            <a:off x="788567" y="309525"/>
            <a:ext cx="1113687" cy="2827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21378" b="39400"/>
          <a:stretch/>
        </p:blipFill>
        <p:spPr>
          <a:xfrm rot="17308951">
            <a:off x="370635" y="3983456"/>
            <a:ext cx="1104959" cy="1134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r="64532" b="35753"/>
          <a:stretch/>
        </p:blipFill>
        <p:spPr>
          <a:xfrm rot="5214391">
            <a:off x="8455983" y="1865172"/>
            <a:ext cx="1214904" cy="12230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26340" y="3999985"/>
            <a:ext cx="1605898" cy="1209066"/>
            <a:chOff x="8217568" y="3947794"/>
            <a:chExt cx="1605898" cy="12090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87" y="4139723"/>
              <a:ext cx="1291079" cy="8505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7568" y="3947794"/>
              <a:ext cx="701996" cy="120906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24852" y="5324673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Carlos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4066" y="3212247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Rafa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6184" y="3173502"/>
            <a:ext cx="140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Señora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Perez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25441" y="5190099"/>
            <a:ext cx="140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Señora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Moliner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7331" y="5094802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María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945" y="3257880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Asun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728439" y="2017725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share a book with my friend.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5918674" y="2024615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drink a coffee before class.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9872024" y="4149804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drank a coffee before class.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1694660" y="4161595"/>
            <a:ext cx="2344081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chose to write a long dialogue.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9763163" y="2051928"/>
            <a:ext cx="2344081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choose to write a long dialogue.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6043577" y="4161594"/>
            <a:ext cx="2196727" cy="1311559"/>
          </a:xfrm>
          <a:prstGeom prst="wedgeRoundRectCallout">
            <a:avLst>
              <a:gd name="adj1" fmla="val -58571"/>
              <a:gd name="adj2" fmla="val -285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shared a book with my friend.</a:t>
            </a:r>
          </a:p>
        </p:txBody>
      </p:sp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321421" y="258166"/>
            <a:ext cx="2606722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61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8" y="2173557"/>
            <a:ext cx="8207888" cy="879475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Describing events in the past and present (At school)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48" y="3059648"/>
            <a:ext cx="8088166" cy="1283379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</a:rPr>
              <a:t>-er &amp; -ir verbs: 1st person singular preterite (-í)</a:t>
            </a:r>
          </a:p>
          <a:p>
            <a:pPr algn="l"/>
            <a:r>
              <a:rPr lang="en-US" sz="2600" dirty="0">
                <a:solidFill>
                  <a:schemeClr val="bg1"/>
                </a:solidFill>
              </a:rPr>
              <a:t>prenominal adjectives</a:t>
            </a:r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155948" y="4024640"/>
            <a:ext cx="4738667" cy="571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600" dirty="0">
                <a:solidFill>
                  <a:prstClr val="white"/>
                </a:solidFill>
              </a:rPr>
              <a:t>final syllable stress [revisited]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25242" y="4914785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2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1.2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1 - Lesson 16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774CAE-1000-CD44-A0CB-EB911B271423}"/>
              </a:ext>
            </a:extLst>
          </p:cNvPr>
          <p:cNvSpPr txBox="1">
            <a:spLocks/>
          </p:cNvSpPr>
          <p:nvPr/>
        </p:nvSpPr>
        <p:spPr>
          <a:xfrm>
            <a:off x="214817" y="5780283"/>
            <a:ext cx="4450714" cy="9530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Victoria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Hobson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Jack Peacock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30/06/2021</a:t>
            </a: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6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Table 6">
            <a:extLst>
              <a:ext uri="{FF2B5EF4-FFF2-40B4-BE49-F238E27FC236}">
                <a16:creationId xmlns:a16="http://schemas.microsoft.com/office/drawing/2014/main" id="{332C54D4-14F9-481A-AB21-FCC2664EE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59794"/>
              </p:ext>
            </p:extLst>
          </p:nvPr>
        </p:nvGraphicFramePr>
        <p:xfrm>
          <a:off x="1997465" y="3118734"/>
          <a:ext cx="3477127" cy="2982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877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64125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cubr</a:t>
                      </a:r>
                      <a:r>
                        <a:rPr lang="en-GB" sz="2000" dirty="0" err="1">
                          <a:solidFill>
                            <a:srgbClr val="FA7100"/>
                          </a:solidFill>
                        </a:rPr>
                        <a:t>í</a:t>
                      </a:r>
                      <a:endParaRPr lang="en-GB" sz="2000" dirty="0">
                        <a:solidFill>
                          <a:srgbClr val="FA71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feliz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realidad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seg</a:t>
                      </a:r>
                      <a:r>
                        <a:rPr lang="en-GB" sz="2000" dirty="0" err="1">
                          <a:solidFill>
                            <a:schemeClr val="accent2"/>
                          </a:solidFill>
                        </a:rPr>
                        <a:t>ú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decid</a:t>
                      </a:r>
                      <a:r>
                        <a:rPr lang="en-GB" sz="2000" dirty="0" err="1">
                          <a:solidFill>
                            <a:srgbClr val="FA7100"/>
                          </a:solidFill>
                        </a:rPr>
                        <a:t>í</a:t>
                      </a:r>
                      <a:endParaRPr lang="en-GB" sz="2000" dirty="0">
                        <a:solidFill>
                          <a:srgbClr val="FA71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</a:tbl>
          </a:graphicData>
        </a:graphic>
      </p:graphicFrame>
      <p:graphicFrame>
        <p:nvGraphicFramePr>
          <p:cNvPr id="73" name="Table 6">
            <a:extLst>
              <a:ext uri="{FF2B5EF4-FFF2-40B4-BE49-F238E27FC236}">
                <a16:creationId xmlns:a16="http://schemas.microsoft.com/office/drawing/2014/main" id="{31E8C3FE-10BC-4766-BC00-D26A205CD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03198"/>
              </p:ext>
            </p:extLst>
          </p:nvPr>
        </p:nvGraphicFramePr>
        <p:xfrm>
          <a:off x="6999658" y="3118734"/>
          <a:ext cx="3477127" cy="2982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877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64125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comer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permit</a:t>
                      </a:r>
                      <a:r>
                        <a:rPr lang="en-GB" sz="2000" dirty="0" err="1">
                          <a:solidFill>
                            <a:srgbClr val="FA7100"/>
                          </a:solidFill>
                        </a:rPr>
                        <a:t>í</a:t>
                      </a:r>
                      <a:endParaRPr lang="en-GB" sz="2000" dirty="0">
                        <a:solidFill>
                          <a:srgbClr val="FA71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igual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español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quiz</a:t>
                      </a:r>
                      <a:r>
                        <a:rPr lang="en-GB" sz="2000" dirty="0" err="1">
                          <a:solidFill>
                            <a:schemeClr val="accent2"/>
                          </a:solidFill>
                        </a:rPr>
                        <a:t>á</a:t>
                      </a:r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</a:tbl>
          </a:graphicData>
        </a:graphic>
      </p:graphicFrame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Fonética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359900" y="258166"/>
            <a:ext cx="2568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7406D-9EE1-4437-90DC-DF8A76091D10}"/>
              </a:ext>
            </a:extLst>
          </p:cNvPr>
          <p:cNvSpPr txBox="1"/>
          <p:nvPr/>
        </p:nvSpPr>
        <p:spPr>
          <a:xfrm>
            <a:off x="280600" y="1973683"/>
            <a:ext cx="986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the stress is on the final syllable and the word ends in _________ or the consonants ___ or ___, then there will be an accent.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4C139-44A6-4ABD-B437-776192047B89}"/>
              </a:ext>
            </a:extLst>
          </p:cNvPr>
          <p:cNvSpPr txBox="1"/>
          <p:nvPr/>
        </p:nvSpPr>
        <p:spPr>
          <a:xfrm>
            <a:off x="280600" y="1214894"/>
            <a:ext cx="1184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Final Syllable Stress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DCF23-29CC-4303-B877-62F52C48C607}"/>
              </a:ext>
            </a:extLst>
          </p:cNvPr>
          <p:cNvSpPr txBox="1"/>
          <p:nvPr/>
        </p:nvSpPr>
        <p:spPr>
          <a:xfrm>
            <a:off x="280599" y="2855583"/>
            <a:ext cx="1184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y escribe la palabra en español.  </a:t>
            </a:r>
          </a:p>
        </p:txBody>
      </p:sp>
      <p:sp>
        <p:nvSpPr>
          <p:cNvPr id="63" name="Action Button: Custom 16">
            <a:hlinkClick r:id="" action="ppaction://noaction" highlightClick="1">
              <a:snd r:embed="rId4" name="cubrí.wav"/>
            </a:hlinkClick>
            <a:extLst>
              <a:ext uri="{FF2B5EF4-FFF2-40B4-BE49-F238E27FC236}">
                <a16:creationId xmlns:a16="http://schemas.microsoft.com/office/drawing/2014/main" id="{4E76DC49-CBB4-47CB-9B2A-0C2F6CC35479}"/>
              </a:ext>
            </a:extLst>
          </p:cNvPr>
          <p:cNvSpPr/>
          <p:nvPr/>
        </p:nvSpPr>
        <p:spPr>
          <a:xfrm>
            <a:off x="2211058" y="367035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" name="Action Button: Custom 16">
            <a:hlinkClick r:id="" action="ppaction://noaction" highlightClick="1">
              <a:snd r:embed="rId5" name="comer.wav"/>
            </a:hlinkClick>
            <a:extLst>
              <a:ext uri="{FF2B5EF4-FFF2-40B4-BE49-F238E27FC236}">
                <a16:creationId xmlns:a16="http://schemas.microsoft.com/office/drawing/2014/main" id="{7FDF6AF7-7AA3-4468-AEC7-33A95ECABB29}"/>
              </a:ext>
            </a:extLst>
          </p:cNvPr>
          <p:cNvSpPr/>
          <p:nvPr/>
        </p:nvSpPr>
        <p:spPr>
          <a:xfrm>
            <a:off x="7226509" y="366323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4" name="TextBox 63" descr="text box hiding answer">
            <a:extLst>
              <a:ext uri="{FF2B5EF4-FFF2-40B4-BE49-F238E27FC236}">
                <a16:creationId xmlns:a16="http://schemas.microsoft.com/office/drawing/2014/main" id="{BDF7B994-5A92-4AAE-B743-4433E47FAFBB}"/>
              </a:ext>
            </a:extLst>
          </p:cNvPr>
          <p:cNvSpPr txBox="1"/>
          <p:nvPr/>
        </p:nvSpPr>
        <p:spPr>
          <a:xfrm>
            <a:off x="2856540" y="3737483"/>
            <a:ext cx="1150706" cy="30777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Action Button: Custom 16">
            <a:hlinkClick r:id="" action="ppaction://noaction" highlightClick="1">
              <a:snd r:embed="rId6" name="feliz.wav"/>
            </a:hlinkClick>
            <a:extLst>
              <a:ext uri="{FF2B5EF4-FFF2-40B4-BE49-F238E27FC236}">
                <a16:creationId xmlns:a16="http://schemas.microsoft.com/office/drawing/2014/main" id="{F15CD7B3-4CAA-4644-8E3D-D31944C21AD2}"/>
              </a:ext>
            </a:extLst>
          </p:cNvPr>
          <p:cNvSpPr/>
          <p:nvPr/>
        </p:nvSpPr>
        <p:spPr>
          <a:xfrm>
            <a:off x="2211058" y="41429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TextBox 65" descr="text box hiding answer">
            <a:extLst>
              <a:ext uri="{FF2B5EF4-FFF2-40B4-BE49-F238E27FC236}">
                <a16:creationId xmlns:a16="http://schemas.microsoft.com/office/drawing/2014/main" id="{4DAF3877-F63B-4DF6-82CB-73C0D05D345E}"/>
              </a:ext>
            </a:extLst>
          </p:cNvPr>
          <p:cNvSpPr txBox="1"/>
          <p:nvPr/>
        </p:nvSpPr>
        <p:spPr>
          <a:xfrm>
            <a:off x="2894327" y="4245111"/>
            <a:ext cx="1150706" cy="30777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Action Button: Custom 16">
            <a:hlinkClick r:id="" action="ppaction://noaction" highlightClick="1">
              <a:snd r:embed="rId7" name="realidad.wav"/>
            </a:hlinkClick>
            <a:extLst>
              <a:ext uri="{FF2B5EF4-FFF2-40B4-BE49-F238E27FC236}">
                <a16:creationId xmlns:a16="http://schemas.microsoft.com/office/drawing/2014/main" id="{1DDFFBEA-7AF7-4F65-8E89-7285BBBB0759}"/>
              </a:ext>
            </a:extLst>
          </p:cNvPr>
          <p:cNvSpPr/>
          <p:nvPr/>
        </p:nvSpPr>
        <p:spPr>
          <a:xfrm>
            <a:off x="2208980" y="465368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8" name="TextBox 67" descr="text box hiding answer">
            <a:extLst>
              <a:ext uri="{FF2B5EF4-FFF2-40B4-BE49-F238E27FC236}">
                <a16:creationId xmlns:a16="http://schemas.microsoft.com/office/drawing/2014/main" id="{CFDBBD7B-BC4F-4E1A-B90A-8CE277D28122}"/>
              </a:ext>
            </a:extLst>
          </p:cNvPr>
          <p:cNvSpPr txBox="1"/>
          <p:nvPr/>
        </p:nvSpPr>
        <p:spPr>
          <a:xfrm>
            <a:off x="2885515" y="4713863"/>
            <a:ext cx="1244531" cy="30777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Action Button: Custom 16">
            <a:hlinkClick r:id="" action="ppaction://noaction" highlightClick="1">
              <a:snd r:embed="rId8" name="según.wav"/>
            </a:hlinkClick>
            <a:extLst>
              <a:ext uri="{FF2B5EF4-FFF2-40B4-BE49-F238E27FC236}">
                <a16:creationId xmlns:a16="http://schemas.microsoft.com/office/drawing/2014/main" id="{A1FA7AF1-B73B-4555-A7BC-79167E65E163}"/>
              </a:ext>
            </a:extLst>
          </p:cNvPr>
          <p:cNvSpPr/>
          <p:nvPr/>
        </p:nvSpPr>
        <p:spPr>
          <a:xfrm>
            <a:off x="2208980" y="513585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0" name="TextBox 69" descr="text box hiding answer">
            <a:extLst>
              <a:ext uri="{FF2B5EF4-FFF2-40B4-BE49-F238E27FC236}">
                <a16:creationId xmlns:a16="http://schemas.microsoft.com/office/drawing/2014/main" id="{2EA18C68-6089-4B9B-9831-8A091B59E004}"/>
              </a:ext>
            </a:extLst>
          </p:cNvPr>
          <p:cNvSpPr txBox="1"/>
          <p:nvPr/>
        </p:nvSpPr>
        <p:spPr>
          <a:xfrm>
            <a:off x="2911232" y="5189095"/>
            <a:ext cx="1701029" cy="30777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Action Button: Custom 16">
            <a:hlinkClick r:id="" action="ppaction://noaction" highlightClick="1">
              <a:snd r:embed="rId9" name="decidí.wav"/>
            </a:hlinkClick>
            <a:extLst>
              <a:ext uri="{FF2B5EF4-FFF2-40B4-BE49-F238E27FC236}">
                <a16:creationId xmlns:a16="http://schemas.microsoft.com/office/drawing/2014/main" id="{B3929DC1-8822-4162-A4EA-D69EC8273F3A}"/>
              </a:ext>
            </a:extLst>
          </p:cNvPr>
          <p:cNvSpPr/>
          <p:nvPr/>
        </p:nvSpPr>
        <p:spPr>
          <a:xfrm>
            <a:off x="2208980" y="565338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2" name="TextBox 71" descr="text box hiding answer">
            <a:extLst>
              <a:ext uri="{FF2B5EF4-FFF2-40B4-BE49-F238E27FC236}">
                <a16:creationId xmlns:a16="http://schemas.microsoft.com/office/drawing/2014/main" id="{CF42E544-CA0C-4566-9B5B-1E6E234DB1B7}"/>
              </a:ext>
            </a:extLst>
          </p:cNvPr>
          <p:cNvSpPr txBox="1"/>
          <p:nvPr/>
        </p:nvSpPr>
        <p:spPr>
          <a:xfrm>
            <a:off x="2894327" y="5739726"/>
            <a:ext cx="1192419" cy="30777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 descr="text box hiding answer">
            <a:extLst>
              <a:ext uri="{FF2B5EF4-FFF2-40B4-BE49-F238E27FC236}">
                <a16:creationId xmlns:a16="http://schemas.microsoft.com/office/drawing/2014/main" id="{D20B7726-12A5-4E85-9AB4-3F660256C412}"/>
              </a:ext>
            </a:extLst>
          </p:cNvPr>
          <p:cNvSpPr txBox="1"/>
          <p:nvPr/>
        </p:nvSpPr>
        <p:spPr>
          <a:xfrm>
            <a:off x="7936494" y="3814727"/>
            <a:ext cx="2155542" cy="274548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5" name="TextBox 74" descr="text box hiding answer">
            <a:extLst>
              <a:ext uri="{FF2B5EF4-FFF2-40B4-BE49-F238E27FC236}">
                <a16:creationId xmlns:a16="http://schemas.microsoft.com/office/drawing/2014/main" id="{2665AFA6-1B9F-4745-9EA8-325C4A872162}"/>
              </a:ext>
            </a:extLst>
          </p:cNvPr>
          <p:cNvSpPr txBox="1"/>
          <p:nvPr/>
        </p:nvSpPr>
        <p:spPr>
          <a:xfrm>
            <a:off x="7868803" y="4258412"/>
            <a:ext cx="1284172" cy="281173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 descr="text box hiding answer">
            <a:extLst>
              <a:ext uri="{FF2B5EF4-FFF2-40B4-BE49-F238E27FC236}">
                <a16:creationId xmlns:a16="http://schemas.microsoft.com/office/drawing/2014/main" id="{AB02AC83-19C2-434E-B2F2-4E9F8E78A8D0}"/>
              </a:ext>
            </a:extLst>
          </p:cNvPr>
          <p:cNvSpPr txBox="1"/>
          <p:nvPr/>
        </p:nvSpPr>
        <p:spPr>
          <a:xfrm>
            <a:off x="7868803" y="4773654"/>
            <a:ext cx="1273978" cy="247985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7" name="TextBox 76" descr="text box hiding answer">
            <a:extLst>
              <a:ext uri="{FF2B5EF4-FFF2-40B4-BE49-F238E27FC236}">
                <a16:creationId xmlns:a16="http://schemas.microsoft.com/office/drawing/2014/main" id="{9959A21D-3832-4D1E-9ED0-C9879D92F1D2}"/>
              </a:ext>
            </a:extLst>
          </p:cNvPr>
          <p:cNvSpPr txBox="1"/>
          <p:nvPr/>
        </p:nvSpPr>
        <p:spPr>
          <a:xfrm>
            <a:off x="7936494" y="5255708"/>
            <a:ext cx="1701029" cy="307777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 descr="text box hiding answer">
            <a:extLst>
              <a:ext uri="{FF2B5EF4-FFF2-40B4-BE49-F238E27FC236}">
                <a16:creationId xmlns:a16="http://schemas.microsoft.com/office/drawing/2014/main" id="{0534295F-B16C-42F7-B7F5-6CF70940C646}"/>
              </a:ext>
            </a:extLst>
          </p:cNvPr>
          <p:cNvSpPr txBox="1"/>
          <p:nvPr/>
        </p:nvSpPr>
        <p:spPr>
          <a:xfrm>
            <a:off x="7936494" y="5740090"/>
            <a:ext cx="1192419" cy="307777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0" name="Action Button: Custom 16">
            <a:hlinkClick r:id="" action="ppaction://noaction" highlightClick="1">
              <a:snd r:embed="rId10" name="permití.wav"/>
            </a:hlinkClick>
            <a:extLst>
              <a:ext uri="{FF2B5EF4-FFF2-40B4-BE49-F238E27FC236}">
                <a16:creationId xmlns:a16="http://schemas.microsoft.com/office/drawing/2014/main" id="{CC07AC1C-89C0-4345-A397-EBCAA9168443}"/>
              </a:ext>
            </a:extLst>
          </p:cNvPr>
          <p:cNvSpPr/>
          <p:nvPr/>
        </p:nvSpPr>
        <p:spPr>
          <a:xfrm>
            <a:off x="7231909" y="416959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1" name="Action Button: Custom 16">
            <a:hlinkClick r:id="" action="ppaction://noaction" highlightClick="1">
              <a:snd r:embed="rId11" name="igual.wav"/>
            </a:hlinkClick>
            <a:extLst>
              <a:ext uri="{FF2B5EF4-FFF2-40B4-BE49-F238E27FC236}">
                <a16:creationId xmlns:a16="http://schemas.microsoft.com/office/drawing/2014/main" id="{5B3077EA-49AC-4867-8360-C4EC0683BF74}"/>
              </a:ext>
            </a:extLst>
          </p:cNvPr>
          <p:cNvSpPr/>
          <p:nvPr/>
        </p:nvSpPr>
        <p:spPr>
          <a:xfrm>
            <a:off x="7221715" y="465673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2" name="Action Button: Custom 16">
            <a:hlinkClick r:id="" action="ppaction://noaction" highlightClick="1">
              <a:snd r:embed="rId12" name="español.wav"/>
            </a:hlinkClick>
            <a:extLst>
              <a:ext uri="{FF2B5EF4-FFF2-40B4-BE49-F238E27FC236}">
                <a16:creationId xmlns:a16="http://schemas.microsoft.com/office/drawing/2014/main" id="{EBFC79EB-1C03-43F4-8533-D3A09DD32C2C}"/>
              </a:ext>
            </a:extLst>
          </p:cNvPr>
          <p:cNvSpPr/>
          <p:nvPr/>
        </p:nvSpPr>
        <p:spPr>
          <a:xfrm>
            <a:off x="7231909" y="514387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3" name="Action Button: Custom 16">
            <a:hlinkClick r:id="" action="ppaction://noaction" highlightClick="1">
              <a:snd r:embed="rId13" name="quizás.wav"/>
            </a:hlinkClick>
            <a:extLst>
              <a:ext uri="{FF2B5EF4-FFF2-40B4-BE49-F238E27FC236}">
                <a16:creationId xmlns:a16="http://schemas.microsoft.com/office/drawing/2014/main" id="{982950F9-2F59-4616-822E-8F2278505222}"/>
              </a:ext>
            </a:extLst>
          </p:cNvPr>
          <p:cNvSpPr/>
          <p:nvPr/>
        </p:nvSpPr>
        <p:spPr>
          <a:xfrm>
            <a:off x="7231909" y="565338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B9C62B-4414-4B79-8291-692DBB78C0FA}"/>
              </a:ext>
            </a:extLst>
          </p:cNvPr>
          <p:cNvSpPr txBox="1"/>
          <p:nvPr/>
        </p:nvSpPr>
        <p:spPr>
          <a:xfrm>
            <a:off x="8374651" y="1971250"/>
            <a:ext cx="153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A71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vowel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0BBA8FA-F937-4540-AF3A-09A7613ED3C4}"/>
              </a:ext>
            </a:extLst>
          </p:cNvPr>
          <p:cNvSpPr txBox="1"/>
          <p:nvPr/>
        </p:nvSpPr>
        <p:spPr>
          <a:xfrm>
            <a:off x="3065885" y="2322561"/>
            <a:ext cx="58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A71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‘n’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8860FB7-6F94-4E37-BB05-2128613E877B}"/>
              </a:ext>
            </a:extLst>
          </p:cNvPr>
          <p:cNvSpPr txBox="1"/>
          <p:nvPr/>
        </p:nvSpPr>
        <p:spPr>
          <a:xfrm>
            <a:off x="3963556" y="2313430"/>
            <a:ext cx="58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A71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‘s’</a:t>
            </a:r>
          </a:p>
        </p:txBody>
      </p:sp>
    </p:spTree>
    <p:extLst>
      <p:ext uri="{BB962C8B-B14F-4D97-AF65-F5344CB8AC3E}">
        <p14:creationId xmlns:p14="http://schemas.microsoft.com/office/powerpoint/2010/main" val="397677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64" grpId="0" animBg="1"/>
      <p:bldP spid="66" grpId="0" animBg="1"/>
      <p:bldP spid="68" grpId="0" animBg="1"/>
      <p:bldP spid="70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4" grpId="0"/>
      <p:bldP spid="85" grpId="0"/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74822"/>
              </p:ext>
            </p:extLst>
          </p:nvPr>
        </p:nvGraphicFramePr>
        <p:xfrm>
          <a:off x="264139" y="2409987"/>
          <a:ext cx="11763264" cy="3493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8704">
                  <a:extLst>
                    <a:ext uri="{9D8B030D-6E8A-4147-A177-3AD203B41FA5}">
                      <a16:colId xmlns:a16="http://schemas.microsoft.com/office/drawing/2014/main" val="1209762548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3621663382"/>
                    </a:ext>
                  </a:extLst>
                </a:gridCol>
                <a:gridCol w="1892028">
                  <a:extLst>
                    <a:ext uri="{9D8B030D-6E8A-4147-A177-3AD203B41FA5}">
                      <a16:colId xmlns:a16="http://schemas.microsoft.com/office/drawing/2014/main" val="1683103535"/>
                    </a:ext>
                  </a:extLst>
                </a:gridCol>
                <a:gridCol w="1960544">
                  <a:extLst>
                    <a:ext uri="{9D8B030D-6E8A-4147-A177-3AD203B41FA5}">
                      <a16:colId xmlns:a16="http://schemas.microsoft.com/office/drawing/2014/main" val="1221148315"/>
                    </a:ext>
                  </a:extLst>
                </a:gridCol>
                <a:gridCol w="1821456">
                  <a:extLst>
                    <a:ext uri="{9D8B030D-6E8A-4147-A177-3AD203B41FA5}">
                      <a16:colId xmlns:a16="http://schemas.microsoft.com/office/drawing/2014/main" val="578866118"/>
                    </a:ext>
                  </a:extLst>
                </a:gridCol>
                <a:gridCol w="2099632">
                  <a:extLst>
                    <a:ext uri="{9D8B030D-6E8A-4147-A177-3AD203B41FA5}">
                      <a16:colId xmlns:a16="http://schemas.microsoft.com/office/drawing/2014/main" val="4196938053"/>
                    </a:ext>
                  </a:extLst>
                </a:gridCol>
              </a:tblGrid>
              <a:tr h="174686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018523"/>
                  </a:ext>
                </a:extLst>
              </a:tr>
              <a:tr h="174686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534509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381483"/>
              </p:ext>
            </p:extLst>
          </p:nvPr>
        </p:nvGraphicFramePr>
        <p:xfrm>
          <a:off x="361019" y="1228482"/>
          <a:ext cx="7920828" cy="7416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60069">
                  <a:extLst>
                    <a:ext uri="{9D8B030D-6E8A-4147-A177-3AD203B41FA5}">
                      <a16:colId xmlns:a16="http://schemas.microsoft.com/office/drawing/2014/main" val="3905892975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2635420475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227784924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4143523289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3767196912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3959647626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1690770967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3124010768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1415686900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1766152659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1195669314"/>
                    </a:ext>
                  </a:extLst>
                </a:gridCol>
                <a:gridCol w="660069">
                  <a:extLst>
                    <a:ext uri="{9D8B030D-6E8A-4147-A177-3AD203B41FA5}">
                      <a16:colId xmlns:a16="http://schemas.microsoft.com/office/drawing/2014/main" val="2261923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7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537903"/>
                  </a:ext>
                </a:extLst>
              </a:tr>
            </a:tbl>
          </a:graphicData>
        </a:graphic>
      </p:graphicFrame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414184" y="258166"/>
            <a:ext cx="151396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870F6-12BD-4248-9DBE-4BA0D8C7552E}"/>
              </a:ext>
            </a:extLst>
          </p:cNvPr>
          <p:cNvSpPr txBox="1"/>
          <p:nvPr/>
        </p:nvSpPr>
        <p:spPr>
          <a:xfrm>
            <a:off x="261355" y="363626"/>
            <a:ext cx="889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Escucha. Identifica la imagen correcta y escribe su letra.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75680" y="4219050"/>
            <a:ext cx="795138" cy="1066096"/>
            <a:chOff x="1473868" y="1671851"/>
            <a:chExt cx="1678405" cy="25573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9548" r="10038" b="9548"/>
            <a:stretch/>
          </p:blipFill>
          <p:spPr>
            <a:xfrm>
              <a:off x="1503947" y="2580916"/>
              <a:ext cx="1648326" cy="1648326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2328110" y="1671851"/>
              <a:ext cx="691816" cy="461665"/>
            </a:xfrm>
            <a:prstGeom prst="wedgeEllipseCallou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9548" r="48512" b="60728"/>
            <a:stretch/>
          </p:blipFill>
          <p:spPr>
            <a:xfrm flipH="1">
              <a:off x="1473868" y="1996318"/>
              <a:ext cx="854242" cy="605589"/>
            </a:xfrm>
            <a:prstGeom prst="rect">
              <a:avLst/>
            </a:prstGeom>
          </p:spPr>
        </p:pic>
        <p:sp>
          <p:nvSpPr>
            <p:cNvPr id="10" name="Oval Callout 9"/>
            <p:cNvSpPr/>
            <p:nvPr/>
          </p:nvSpPr>
          <p:spPr>
            <a:xfrm>
              <a:off x="2358189" y="2234628"/>
              <a:ext cx="691816" cy="461665"/>
            </a:xfrm>
            <a:prstGeom prst="wedgeEllipseCallou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19" y="4396771"/>
            <a:ext cx="1138259" cy="9136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6071" y="5209935"/>
            <a:ext cx="199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[to go on a short trip]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62988" y="2821480"/>
            <a:ext cx="2002567" cy="767745"/>
            <a:chOff x="2647869" y="4003009"/>
            <a:chExt cx="3149567" cy="9572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6677" y="4003009"/>
              <a:ext cx="1048729" cy="86747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869" y="4083946"/>
              <a:ext cx="1374538" cy="7055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912" y="4083946"/>
              <a:ext cx="1261524" cy="87629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818829" y="2468785"/>
            <a:ext cx="1211046" cy="898978"/>
            <a:chOff x="9998032" y="860658"/>
            <a:chExt cx="2026266" cy="166273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7774" y="860658"/>
              <a:ext cx="1026524" cy="84175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585" y="1585493"/>
              <a:ext cx="941038" cy="93790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98032" y="983662"/>
              <a:ext cx="987597" cy="8417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69" y="4382202"/>
            <a:ext cx="927677" cy="924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5" y="2533019"/>
            <a:ext cx="900807" cy="10134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92" y="2458989"/>
            <a:ext cx="706216" cy="9087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64" y="2457353"/>
            <a:ext cx="652677" cy="839879"/>
          </a:xfrm>
          <a:prstGeom prst="rect">
            <a:avLst/>
          </a:prstGeom>
        </p:spPr>
      </p:pic>
      <p:sp>
        <p:nvSpPr>
          <p:cNvPr id="40" name="Right Arrow 39"/>
          <p:cNvSpPr/>
          <p:nvPr/>
        </p:nvSpPr>
        <p:spPr>
          <a:xfrm>
            <a:off x="11070185" y="2582849"/>
            <a:ext cx="213017" cy="211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ction Button: Custom 16">
            <a:hlinkClick r:id="" action="ppaction://noaction" highlightClick="1">
              <a:snd r:embed="rId16" name="1)_hacer un cambio genial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525915" y="109091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Action Button: Custom 16">
            <a:hlinkClick r:id="" action="ppaction://noaction" highlightClick="1">
              <a:snd r:embed="rId17" name="cenar sol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167370" y="108758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Action Button: Custom 16">
            <a:hlinkClick r:id="" action="ppaction://noaction" highlightClick="1">
              <a:snd r:embed="rId18" name="el pelo larg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802917" y="10846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Action Button: Custom 16">
            <a:hlinkClick r:id="" action="ppaction://noaction" highlightClick="1">
              <a:snd r:embed="rId19" name="hacer un viaje cort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497321" y="108534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Action Button: Custom 16">
            <a:hlinkClick r:id="" action="ppaction://noaction" highlightClick="1">
              <a:snd r:embed="rId20" name="hacer un gesto gracios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156768" y="108525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Action Button: Custom 16">
            <a:hlinkClick r:id="" action="ppaction://noaction" highlightClick="1">
              <a:snd r:embed="rId21" name="el pelo cort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807301" y="108428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Action Button: Custom 16">
            <a:hlinkClick r:id="" action="ppaction://noaction" highlightClick="1">
              <a:snd r:embed="rId22" name="hacer un esfuerz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4446962" y="10846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Action Button: Custom 16">
            <a:hlinkClick r:id="" action="ppaction://noaction" highlightClick="1">
              <a:snd r:embed="rId23" name="un diálogo larg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5117281" y="10846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Action Button: Custom 16">
            <a:hlinkClick r:id="" action="ppaction://noaction" highlightClick="1">
              <a:snd r:embed="rId24" name="hacer un viaje larg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5802344" y="108510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Action Button: Custom 16">
            <a:hlinkClick r:id="" action="ppaction://noaction" highlightClick="1">
              <a:snd r:embed="rId25" name="el cielo azul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448616" y="108525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Action Button: Custom 16">
            <a:hlinkClick r:id="" action="ppaction://noaction" highlightClick="1">
              <a:snd r:embed="rId26" name="hacer ruid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7112324" y="108476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1355" y="2408273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1355" y="4152005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35351" y="2412495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248962" y="4152005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47386" y="2408273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104793" y="2414218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143007" y="4152005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J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930069" y="2415627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135351" y="4158747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H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104793" y="4155156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K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145771" y="2414289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9826" y="1656106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174079" y="1655935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J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30395" y="1655934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512943" y="1652301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G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52092" y="1653520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796777" y="1658959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H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446962" y="1658959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137608" y="1653082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I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72624" y="1657733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37258" y="1668307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084682" y="1668307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5505" y="3565396"/>
            <a:ext cx="184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[long hair]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034916" y="3393492"/>
            <a:ext cx="2090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[to make a great change]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519158" y="3288174"/>
            <a:ext cx="235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[to make</a:t>
            </a:r>
          </a:p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noise]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07479" y="5385914"/>
            <a:ext cx="184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[short hair]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190074" y="5342830"/>
            <a:ext cx="218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[blue sky]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204370" y="5093793"/>
            <a:ext cx="162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[a long dialogue]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106060" y="3345514"/>
            <a:ext cx="292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[to make an effort]</a:t>
            </a:r>
          </a:p>
        </p:txBody>
      </p:sp>
      <p:pic>
        <p:nvPicPr>
          <p:cNvPr id="1026" name="Picture 2" descr="A Perfect World 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595" y="2412005"/>
            <a:ext cx="771364" cy="10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8054766" y="3411285"/>
            <a:ext cx="241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[to make a </a:t>
            </a:r>
          </a:p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funny gesture]</a:t>
            </a:r>
          </a:p>
        </p:txBody>
      </p:sp>
      <p:pic>
        <p:nvPicPr>
          <p:cNvPr id="1028" name="Picture 4" descr="sound clip art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30" y="2441537"/>
            <a:ext cx="939705" cy="9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6092822" y="3449393"/>
            <a:ext cx="1930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[to go on a long trip]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275089" y="4579852"/>
            <a:ext cx="2002567" cy="767745"/>
            <a:chOff x="2647869" y="4003009"/>
            <a:chExt cx="3149567" cy="957231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6677" y="4003009"/>
              <a:ext cx="1048729" cy="867470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869" y="4083946"/>
              <a:ext cx="1374538" cy="705596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912" y="4083946"/>
              <a:ext cx="1261524" cy="876294"/>
            </a:xfrm>
            <a:prstGeom prst="rect">
              <a:avLst/>
            </a:prstGeom>
          </p:spPr>
        </p:pic>
      </p:grpSp>
      <p:sp>
        <p:nvSpPr>
          <p:cNvPr id="98" name="TextBox 97"/>
          <p:cNvSpPr txBox="1"/>
          <p:nvPr/>
        </p:nvSpPr>
        <p:spPr>
          <a:xfrm>
            <a:off x="6098301" y="5194212"/>
            <a:ext cx="2143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[to have dinner alone]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930069" y="4160534"/>
            <a:ext cx="3960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9813" y="-198156"/>
            <a:ext cx="2062078" cy="1325563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escuchar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364157" y="5160003"/>
            <a:ext cx="2050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[to sleep alone]</a:t>
            </a:r>
          </a:p>
        </p:txBody>
      </p:sp>
      <p:sp>
        <p:nvSpPr>
          <p:cNvPr id="113" name="Action Button: Custom 16">
            <a:hlinkClick r:id="" action="ppaction://noaction" highlightClick="1">
              <a:snd r:embed="rId29" name="dormir sol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7716495" y="1083896"/>
            <a:ext cx="396000" cy="390931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0" name="Picture 6" descr="Zzz Clipart 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43" y="4286102"/>
            <a:ext cx="789134" cy="9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ip Art 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16" y="4184983"/>
            <a:ext cx="926774" cy="11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/>
          <p:cNvSpPr txBox="1"/>
          <p:nvPr/>
        </p:nvSpPr>
        <p:spPr>
          <a:xfrm>
            <a:off x="7750788" y="1675995"/>
            <a:ext cx="396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2775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1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83900" y="258166"/>
            <a:ext cx="1044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ABC6127-45BD-42DE-8032-093FBA99D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605523"/>
              </p:ext>
            </p:extLst>
          </p:nvPr>
        </p:nvGraphicFramePr>
        <p:xfrm>
          <a:off x="4232567" y="1466144"/>
          <a:ext cx="6023377" cy="432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6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2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Word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English meaning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elegir</a:t>
                      </a:r>
                      <a:endParaRPr lang="en-GB" sz="16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choose, choosing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elijo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choose, am choosing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describir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describe, describing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imprimir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print, printing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compartir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share, sharing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GB" sz="2000" baseline="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diálogo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dialogue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corto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corta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short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GB" sz="1600" b="1" dirty="0">
                        <a:solidFill>
                          <a:srgbClr val="02456F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largo,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larga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long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2456F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finalmente</a:t>
                      </a:r>
                      <a:endParaRPr lang="en-GB" sz="2000" dirty="0">
                        <a:solidFill>
                          <a:srgbClr val="115076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finally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7636668"/>
                  </a:ext>
                </a:extLst>
              </a:tr>
            </a:tbl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4948512" y="1994953"/>
            <a:ext cx="2014496" cy="3755327"/>
            <a:chOff x="4075056" y="2100445"/>
            <a:chExt cx="2014496" cy="37553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88D7C1-2348-40D7-89AA-B0C6785A8E5D}"/>
                </a:ext>
              </a:extLst>
            </p:cNvPr>
            <p:cNvSpPr/>
            <p:nvPr/>
          </p:nvSpPr>
          <p:spPr>
            <a:xfrm>
              <a:off x="4082904" y="5087704"/>
              <a:ext cx="2006647" cy="321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075056" y="2100445"/>
              <a:ext cx="2014496" cy="3755327"/>
              <a:chOff x="4075056" y="2100445"/>
              <a:chExt cx="2014496" cy="375532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006E3DA-5766-41C6-A878-8277691697DD}"/>
                  </a:ext>
                </a:extLst>
              </p:cNvPr>
              <p:cNvSpPr/>
              <p:nvPr/>
            </p:nvSpPr>
            <p:spPr>
              <a:xfrm>
                <a:off x="4082904" y="2100445"/>
                <a:ext cx="2006647" cy="2996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AD3627-DA53-492C-8D72-9B62944646F0}"/>
                  </a:ext>
                </a:extLst>
              </p:cNvPr>
              <p:cNvSpPr/>
              <p:nvPr/>
            </p:nvSpPr>
            <p:spPr>
              <a:xfrm>
                <a:off x="4082905" y="2488216"/>
                <a:ext cx="2006647" cy="310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1FF5D8-D74B-4A95-B8D2-97A7F7AFA666}"/>
                  </a:ext>
                </a:extLst>
              </p:cNvPr>
              <p:cNvSpPr/>
              <p:nvPr/>
            </p:nvSpPr>
            <p:spPr>
              <a:xfrm>
                <a:off x="4082904" y="2975964"/>
                <a:ext cx="2006647" cy="3029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C59A07E-CF37-4BF1-AE5C-C170C1C9468E}"/>
                  </a:ext>
                </a:extLst>
              </p:cNvPr>
              <p:cNvSpPr/>
              <p:nvPr/>
            </p:nvSpPr>
            <p:spPr>
              <a:xfrm>
                <a:off x="4082904" y="3395980"/>
                <a:ext cx="2006647" cy="27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158FFC-B83E-4DCF-95A3-C7CE5B8DB174}"/>
                  </a:ext>
                </a:extLst>
              </p:cNvPr>
              <p:cNvSpPr/>
              <p:nvPr/>
            </p:nvSpPr>
            <p:spPr>
              <a:xfrm>
                <a:off x="4075056" y="3845766"/>
                <a:ext cx="2006647" cy="301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BF4DAFF-8B7A-47A3-B33E-E1F24273703B}"/>
                  </a:ext>
                </a:extLst>
              </p:cNvPr>
              <p:cNvSpPr/>
              <p:nvPr/>
            </p:nvSpPr>
            <p:spPr>
              <a:xfrm>
                <a:off x="4082904" y="4215898"/>
                <a:ext cx="2006647" cy="315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B767F8-121F-4A83-AE2D-9117A5774912}"/>
                  </a:ext>
                </a:extLst>
              </p:cNvPr>
              <p:cNvSpPr/>
              <p:nvPr/>
            </p:nvSpPr>
            <p:spPr>
              <a:xfrm>
                <a:off x="4082904" y="4672413"/>
                <a:ext cx="2006647" cy="317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71A56D2-EE68-40FC-8DCF-F37B11A750AB}"/>
                  </a:ext>
                </a:extLst>
              </p:cNvPr>
              <p:cNvSpPr/>
              <p:nvPr/>
            </p:nvSpPr>
            <p:spPr>
              <a:xfrm>
                <a:off x="4082904" y="5561315"/>
                <a:ext cx="2006647" cy="2944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244255" y="1991874"/>
            <a:ext cx="2975286" cy="3748016"/>
            <a:chOff x="6370799" y="2107756"/>
            <a:chExt cx="2975286" cy="37480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CB5B96-6888-4CF8-8996-66C7C083BE29}"/>
                </a:ext>
              </a:extLst>
            </p:cNvPr>
            <p:cNvSpPr/>
            <p:nvPr/>
          </p:nvSpPr>
          <p:spPr>
            <a:xfrm>
              <a:off x="6443601" y="2107756"/>
              <a:ext cx="2866085" cy="303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42C41B-40ED-4640-8088-083E8FD984BA}"/>
                </a:ext>
              </a:extLst>
            </p:cNvPr>
            <p:cNvSpPr/>
            <p:nvPr/>
          </p:nvSpPr>
          <p:spPr>
            <a:xfrm>
              <a:off x="6370799" y="2516229"/>
              <a:ext cx="2938885" cy="31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916510-771A-4640-B3FF-7D727233FF68}"/>
                </a:ext>
              </a:extLst>
            </p:cNvPr>
            <p:cNvSpPr/>
            <p:nvPr/>
          </p:nvSpPr>
          <p:spPr>
            <a:xfrm>
              <a:off x="6407197" y="2952962"/>
              <a:ext cx="2938888" cy="30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8AA8CA-5D64-4DEF-85A4-63E6E114E9A3}"/>
                </a:ext>
              </a:extLst>
            </p:cNvPr>
            <p:cNvSpPr/>
            <p:nvPr/>
          </p:nvSpPr>
          <p:spPr>
            <a:xfrm>
              <a:off x="6443601" y="3398196"/>
              <a:ext cx="2866085" cy="276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E066ED-C444-4BCF-92A0-575661DC69C8}"/>
                </a:ext>
              </a:extLst>
            </p:cNvPr>
            <p:cNvSpPr/>
            <p:nvPr/>
          </p:nvSpPr>
          <p:spPr>
            <a:xfrm>
              <a:off x="6443600" y="3829004"/>
              <a:ext cx="2866085" cy="304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248271-3A46-4D71-9EDA-45FBEA0A0095}"/>
                </a:ext>
              </a:extLst>
            </p:cNvPr>
            <p:cNvSpPr/>
            <p:nvPr/>
          </p:nvSpPr>
          <p:spPr>
            <a:xfrm>
              <a:off x="6443601" y="4209571"/>
              <a:ext cx="2866085" cy="319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8CC632-0E56-4172-9F69-84F9C6373990}"/>
                </a:ext>
              </a:extLst>
            </p:cNvPr>
            <p:cNvSpPr/>
            <p:nvPr/>
          </p:nvSpPr>
          <p:spPr>
            <a:xfrm>
              <a:off x="6451448" y="4639623"/>
              <a:ext cx="2866085" cy="321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D5CA87-299D-4AA4-B8C8-A227D7E0EB53}"/>
                </a:ext>
              </a:extLst>
            </p:cNvPr>
            <p:cNvSpPr/>
            <p:nvPr/>
          </p:nvSpPr>
          <p:spPr>
            <a:xfrm>
              <a:off x="6443599" y="5111775"/>
              <a:ext cx="2866085" cy="320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D8F893C-A3F3-4983-830F-5C290E75A211}"/>
                </a:ext>
              </a:extLst>
            </p:cNvPr>
            <p:cNvSpPr/>
            <p:nvPr/>
          </p:nvSpPr>
          <p:spPr>
            <a:xfrm>
              <a:off x="6443600" y="5557882"/>
              <a:ext cx="2866085" cy="297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3" name="Rounded Rectangular Callout 32"/>
          <p:cNvSpPr/>
          <p:nvPr/>
        </p:nvSpPr>
        <p:spPr>
          <a:xfrm>
            <a:off x="366375" y="3728449"/>
            <a:ext cx="3603008" cy="1983497"/>
          </a:xfrm>
          <a:prstGeom prst="wedgeRoundRectCallout">
            <a:avLst>
              <a:gd name="adj1" fmla="val 81444"/>
              <a:gd name="adj2" fmla="val -105848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Notice the change in spelling! 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‘Elijo’ doesn’t follow the normal pattern of verb formation.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126635" y="1256471"/>
            <a:ext cx="3603008" cy="1983497"/>
          </a:xfrm>
          <a:prstGeom prst="wedgeRoundRectCallout">
            <a:avLst>
              <a:gd name="adj1" fmla="val 62107"/>
              <a:gd name="adj2" fmla="val -1145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Want to say ‘to choose </a:t>
            </a:r>
            <a:r>
              <a:rPr lang="en-GB" sz="2000" b="1" dirty="0">
                <a:solidFill>
                  <a:schemeClr val="bg1"/>
                </a:solidFill>
              </a:rPr>
              <a:t>to do </a:t>
            </a:r>
            <a:r>
              <a:rPr lang="en-GB" sz="2000" dirty="0">
                <a:solidFill>
                  <a:schemeClr val="bg1"/>
                </a:solidFill>
              </a:rPr>
              <a:t>something’?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Use ‘elegir </a:t>
            </a:r>
            <a:r>
              <a:rPr lang="en-GB" sz="2000" b="1" dirty="0">
                <a:solidFill>
                  <a:schemeClr val="bg1"/>
                </a:solidFill>
              </a:rPr>
              <a:t>+ infinitive</a:t>
            </a:r>
            <a:r>
              <a:rPr lang="en-GB" sz="2000" dirty="0">
                <a:solidFill>
                  <a:schemeClr val="bg1"/>
                </a:solidFill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6627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004" y="3000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Saying what I do and I did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-er/</a:t>
            </a:r>
            <a:r>
              <a:rPr lang="en-GB" sz="2000" dirty="0">
                <a:solidFill>
                  <a:prstClr val="white"/>
                </a:solidFill>
              </a:rPr>
              <a:t>-ir verbs in present &amp; past (preterite)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187" y="1457854"/>
            <a:ext cx="11192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 verb ending changes if you are referring to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completed action in the past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187" y="2831824"/>
            <a:ext cx="440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learn the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vocabulary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60083" y="2790179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0150" y="2779569"/>
            <a:ext cx="41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9187" y="3506478"/>
            <a:ext cx="440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learnt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vocabulary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0149" y="3451243"/>
            <a:ext cx="41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9187" y="4331761"/>
            <a:ext cx="440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describe the activity.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9187" y="4941131"/>
            <a:ext cx="440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describ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activity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0083" y="4326992"/>
            <a:ext cx="2095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Describ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5264" y="4941131"/>
            <a:ext cx="2090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Describ</a:t>
            </a:r>
            <a:r>
              <a:rPr lang="en-GB" sz="2800" b="1" u="sng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í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60083" y="3451243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3985" y="4331761"/>
            <a:ext cx="259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63985" y="4974839"/>
            <a:ext cx="259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3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5" grpId="0"/>
      <p:bldP spid="36" grpId="0"/>
      <p:bldP spid="38" grpId="0"/>
      <p:bldP spid="3" grpId="0"/>
      <p:bldP spid="17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Prenominal adjectives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53200" y="4283212"/>
            <a:ext cx="1194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However, some other adjectives can come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before the noun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, just like in English.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02106" y="811079"/>
            <a:ext cx="1678405" cy="2557391"/>
            <a:chOff x="1473868" y="1671851"/>
            <a:chExt cx="1678405" cy="25573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9548" r="10038" b="9548"/>
            <a:stretch/>
          </p:blipFill>
          <p:spPr>
            <a:xfrm>
              <a:off x="1503947" y="2580916"/>
              <a:ext cx="1648326" cy="1648326"/>
            </a:xfrm>
            <a:prstGeom prst="rect">
              <a:avLst/>
            </a:prstGeom>
          </p:spPr>
        </p:pic>
        <p:sp>
          <p:nvSpPr>
            <p:cNvPr id="9" name="Oval Callout 8"/>
            <p:cNvSpPr/>
            <p:nvPr/>
          </p:nvSpPr>
          <p:spPr>
            <a:xfrm>
              <a:off x="2328110" y="1671851"/>
              <a:ext cx="691816" cy="461665"/>
            </a:xfrm>
            <a:prstGeom prst="wedgeEllipseCallou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8" t="9548" r="48512" b="60728"/>
            <a:stretch/>
          </p:blipFill>
          <p:spPr>
            <a:xfrm flipH="1">
              <a:off x="1473868" y="1996318"/>
              <a:ext cx="854242" cy="605589"/>
            </a:xfrm>
            <a:prstGeom prst="rect">
              <a:avLst/>
            </a:prstGeom>
          </p:spPr>
        </p:pic>
        <p:sp>
          <p:nvSpPr>
            <p:cNvPr id="11" name="Oval Callout 10"/>
            <p:cNvSpPr/>
            <p:nvPr/>
          </p:nvSpPr>
          <p:spPr>
            <a:xfrm>
              <a:off x="2358189" y="2234628"/>
              <a:ext cx="691816" cy="461665"/>
            </a:xfrm>
            <a:prstGeom prst="wedgeEllipseCallou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9863" r="11698" b="9622"/>
          <a:stretch/>
        </p:blipFill>
        <p:spPr>
          <a:xfrm>
            <a:off x="2266903" y="1774756"/>
            <a:ext cx="1443789" cy="14948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82286" y="1294927"/>
            <a:ext cx="891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¿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Cómo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se dice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español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026712" y="3368470"/>
            <a:ext cx="392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u_  d_ _ _ _ _ _  c_ _ _ _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4950882" y="3343595"/>
            <a:ext cx="392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u_  d_ _ _ _ _ _  l_ _ _ _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7554815" y="2344891"/>
            <a:ext cx="437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6600"/>
                </a:solidFill>
                <a:latin typeface="Century Gothic" panose="020F0302020204030204"/>
              </a:rPr>
              <a:t>As you </a:t>
            </a:r>
            <a:r>
              <a:rPr lang="en-US" sz="2400" b="1" dirty="0">
                <a:solidFill>
                  <a:srgbClr val="FF6600"/>
                </a:solidFill>
                <a:latin typeface="Century Gothic" panose="020F0302020204030204"/>
              </a:rPr>
              <a:t>know, 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adjective often comes after the noun.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082068" y="3432736"/>
            <a:ext cx="39241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   un </a:t>
            </a:r>
            <a:r>
              <a:rPr lang="en-US" sz="2400" noProof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diálogo</a:t>
            </a: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noProof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corto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44555" y="3407551"/>
            <a:ext cx="1014313" cy="49486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4840171" y="3424154"/>
            <a:ext cx="39241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   un </a:t>
            </a:r>
            <a:r>
              <a:rPr lang="en-US" sz="2400" noProof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diálogo</a:t>
            </a: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largo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12967" y="3432736"/>
            <a:ext cx="1014313" cy="49486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82286" y="4950837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mismo</a:t>
            </a:r>
            <a:endParaRPr lang="en-GB" sz="3200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2653" y="4950837"/>
            <a:ext cx="19173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último</a:t>
            </a:r>
            <a:endParaRPr lang="en-GB" sz="3200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6276" y="4950837"/>
            <a:ext cx="19173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primero</a:t>
            </a:r>
            <a:endParaRPr lang="en-GB" sz="32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89899" y="4950836"/>
            <a:ext cx="19173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segundo</a:t>
            </a:r>
            <a:endParaRPr lang="en-GB" sz="3200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23522" y="4950835"/>
            <a:ext cx="19173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tercero</a:t>
            </a:r>
            <a:endParaRPr lang="en-GB" sz="3200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7145" y="4950834"/>
            <a:ext cx="19173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</a:rPr>
              <a:t>propio</a:t>
            </a:r>
            <a:endParaRPr lang="en-GB" sz="3200" dirty="0">
              <a:solidFill>
                <a:srgbClr val="FF66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53200" y="5678429"/>
            <a:ext cx="1482255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6600"/>
                </a:solidFill>
                <a:latin typeface="Century Gothic" panose="020F0302020204030204"/>
              </a:rPr>
              <a:t>same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941821" y="5670378"/>
            <a:ext cx="1730851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last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3979039" y="5670379"/>
            <a:ext cx="1730851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first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5971578" y="5678429"/>
            <a:ext cx="1882778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second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8078397" y="5678430"/>
            <a:ext cx="1730851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third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0080406" y="5692159"/>
            <a:ext cx="1730851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own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21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 animBg="1"/>
      <p:bldP spid="3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Prenominal adjectives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80000" y="1230021"/>
            <a:ext cx="547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Por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ejemplo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948" y="1731309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el </a:t>
            </a:r>
            <a:r>
              <a:rPr lang="en-GB" sz="3600" u="sng" dirty="0" err="1">
                <a:solidFill>
                  <a:schemeClr val="accent5">
                    <a:lumMod val="50000"/>
                  </a:schemeClr>
                </a:solidFill>
              </a:rPr>
              <a:t>último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mensaje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1731309"/>
            <a:ext cx="3982071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the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last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message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8948" y="2609246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3600" u="sng" dirty="0">
                <a:solidFill>
                  <a:schemeClr val="accent5">
                    <a:lumMod val="50000"/>
                  </a:schemeClr>
                </a:solidFill>
              </a:rPr>
              <a:t>última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llamada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2609247"/>
            <a:ext cx="3982071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the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last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call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8948" y="2609247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3600" u="sng" dirty="0">
                <a:solidFill>
                  <a:schemeClr val="accent5">
                    <a:lumMod val="50000"/>
                  </a:schemeClr>
                </a:solidFill>
              </a:rPr>
              <a:t>últim</a:t>
            </a:r>
            <a:r>
              <a:rPr lang="en-GB" sz="3600" b="1" u="sng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llamada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266863" y="3363301"/>
            <a:ext cx="11758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As you know, most adjectives end in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-o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 when they refer to 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 masculine noun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&amp;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 -a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for a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feminine noun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643" y="4824315"/>
            <a:ext cx="207406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</a:rPr>
              <a:t>primero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643" y="5629200"/>
            <a:ext cx="207406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2060"/>
                </a:solidFill>
              </a:rPr>
              <a:t>tercero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8635" y="4784194"/>
            <a:ext cx="737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</a:t>
            </a:r>
            <a:endParaRPr lang="en-GB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266862" y="4294259"/>
            <a:ext cx="1202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sym typeface="Wingdings" panose="05000000000000000000" pitchFamily="2" charset="2"/>
              </a:rPr>
              <a:t>However, there are several exceptions: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3790" y="4845748"/>
            <a:ext cx="207406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primer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3790" y="5655639"/>
            <a:ext cx="207406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</a:rPr>
              <a:t>tercer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110847" y="4916647"/>
            <a:ext cx="549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sym typeface="Wingdings" panose="05000000000000000000" pitchFamily="2" charset="2"/>
              </a:rPr>
              <a:t>before a singular masculine noun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98635" y="5594085"/>
            <a:ext cx="737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</a:t>
            </a:r>
            <a:endParaRPr lang="en-GB" sz="4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110848" y="5727142"/>
            <a:ext cx="5914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sym typeface="Wingdings" panose="05000000000000000000" pitchFamily="2" charset="2"/>
              </a:rPr>
              <a:t>before a singular masculine noun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421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3" grpId="0"/>
      <p:bldP spid="17" grpId="0"/>
      <p:bldP spid="18" grpId="0" animBg="1"/>
      <p:bldP spid="19" grpId="0" animBg="1"/>
      <p:bldP spid="21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Prenominal adjectives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8948" y="1812231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el </a:t>
            </a:r>
            <a:r>
              <a:rPr lang="en-GB" sz="3600" b="1" u="sng" dirty="0">
                <a:solidFill>
                  <a:schemeClr val="accent5">
                    <a:lumMod val="50000"/>
                  </a:schemeClr>
                </a:solidFill>
              </a:rPr>
              <a:t>primer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diálogo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1812231"/>
            <a:ext cx="4295970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the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first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dialogue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2690169"/>
            <a:ext cx="4295970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the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third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dialogue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8948" y="2690169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el </a:t>
            </a:r>
            <a:r>
              <a:rPr lang="en-GB" sz="3600" b="1" u="sng" dirty="0" err="1">
                <a:solidFill>
                  <a:schemeClr val="accent5">
                    <a:lumMod val="50000"/>
                  </a:schemeClr>
                </a:solidFill>
              </a:rPr>
              <a:t>tercer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diálogo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80000" y="1230021"/>
            <a:ext cx="547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Por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ejemplo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79999" y="3661597"/>
            <a:ext cx="961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The feminine form follows its usual pattern (ending in –a):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8948" y="4568904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3600" u="sng" dirty="0" err="1">
                <a:solidFill>
                  <a:schemeClr val="accent5">
                    <a:lumMod val="50000"/>
                  </a:schemeClr>
                </a:solidFill>
              </a:rPr>
              <a:t>primer</a:t>
            </a:r>
            <a:r>
              <a:rPr lang="en-GB" sz="3600" b="1" u="sng" dirty="0" err="1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actividad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4568904"/>
            <a:ext cx="4295970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the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first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activity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5446842"/>
            <a:ext cx="4295970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the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third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activity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8948" y="5446842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3600" u="sng" dirty="0" err="1">
                <a:solidFill>
                  <a:schemeClr val="accent5">
                    <a:lumMod val="50000"/>
                  </a:schemeClr>
                </a:solidFill>
              </a:rPr>
              <a:t>tercer</a:t>
            </a:r>
            <a:r>
              <a:rPr lang="en-GB" sz="3600" b="1" u="sng" dirty="0" err="1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actividad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79999" y="3718418"/>
            <a:ext cx="11910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Two other adjectives also lose the –o ending before a singular masculine noun: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8948" y="4568904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un </a:t>
            </a:r>
            <a:r>
              <a:rPr lang="en-GB" sz="3600" b="1" u="sng" dirty="0" err="1">
                <a:solidFill>
                  <a:schemeClr val="accent5">
                    <a:lumMod val="50000"/>
                  </a:schemeClr>
                </a:solidFill>
              </a:rPr>
              <a:t>buen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día</a:t>
            </a:r>
            <a:endParaRPr lang="en-GB" sz="3600" dirty="0">
              <a:solidFill>
                <a:srgbClr val="FF66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4562002"/>
            <a:ext cx="429597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a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good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day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6867899" y="5439940"/>
            <a:ext cx="429597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a </a:t>
            </a:r>
            <a:r>
              <a:rPr lang="en-US" sz="3600" b="1" u="sng" dirty="0">
                <a:solidFill>
                  <a:srgbClr val="FF6600"/>
                </a:solidFill>
                <a:latin typeface="Century Gothic" panose="020F0302020204030204"/>
              </a:rPr>
              <a:t>bad</a:t>
            </a:r>
            <a:r>
              <a:rPr lang="en-US" sz="3600" b="1" dirty="0">
                <a:solidFill>
                  <a:srgbClr val="FF6600"/>
                </a:solidFill>
                <a:latin typeface="Century Gothic" panose="020F0302020204030204"/>
              </a:rPr>
              <a:t> day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8948" y="5446842"/>
            <a:ext cx="4749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un </a:t>
            </a:r>
            <a:r>
              <a:rPr lang="en-GB" sz="3600" b="1" u="sng" dirty="0">
                <a:solidFill>
                  <a:schemeClr val="accent5">
                    <a:lumMod val="50000"/>
                  </a:schemeClr>
                </a:solidFill>
              </a:rPr>
              <a:t>mal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</a:rPr>
              <a:t>día</a:t>
            </a:r>
            <a:endParaRPr lang="en-GB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28304" y="258166"/>
            <a:ext cx="129983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35598"/>
              </p:ext>
            </p:extLst>
          </p:nvPr>
        </p:nvGraphicFramePr>
        <p:xfrm>
          <a:off x="45030" y="2434916"/>
          <a:ext cx="5620300" cy="381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911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538484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597569">
                  <a:extLst>
                    <a:ext uri="{9D8B030D-6E8A-4147-A177-3AD203B41FA5}">
                      <a16:colId xmlns:a16="http://schemas.microsoft.com/office/drawing/2014/main" val="1082927627"/>
                    </a:ext>
                  </a:extLst>
                </a:gridCol>
                <a:gridCol w="56643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55190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505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Elijo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el primer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texto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actividad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8140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Decidí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escribir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en inglés el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tercer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palabra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diálogo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531615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Describo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mi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propio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ciudad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profesor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992661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Aprendí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sobre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mismo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canción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lugar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6773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179999" y="252450"/>
            <a:ext cx="833936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anose="020F0302020204030204"/>
              </a:rPr>
              <a:t>Daniel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escribe </a:t>
            </a:r>
            <a:r>
              <a:rPr lang="en-US" sz="2400" b="1" dirty="0">
                <a:solidFill>
                  <a:srgbClr val="002060"/>
                </a:solidFill>
                <a:latin typeface="Century Gothic" panose="020F0302020204030204"/>
              </a:rPr>
              <a:t>carta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amigos.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ee el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adjetivo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¿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uál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debe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palabra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después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? 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002060"/>
                </a:solidFill>
              </a:rPr>
              <a:t>Y la </a:t>
            </a:r>
            <a:r>
              <a:rPr lang="en-US" sz="2400" b="1" dirty="0" err="1">
                <a:solidFill>
                  <a:srgbClr val="002060"/>
                </a:solidFill>
              </a:rPr>
              <a:t>acción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¿</a:t>
            </a:r>
            <a:r>
              <a:rPr lang="en-US" sz="2400" b="1" dirty="0" err="1">
                <a:solidFill>
                  <a:srgbClr val="002060"/>
                </a:solidFill>
              </a:rPr>
              <a:t>cuándo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es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? 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Marca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la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opción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correcta.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31" y="2985288"/>
            <a:ext cx="394426" cy="4108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05" y="130125"/>
            <a:ext cx="2738177" cy="1540224"/>
          </a:xfrm>
          <a:prstGeom prst="rect">
            <a:avLst/>
          </a:prstGeom>
        </p:spPr>
      </p:pic>
      <p:graphicFrame>
        <p:nvGraphicFramePr>
          <p:cNvPr id="27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22969"/>
              </p:ext>
            </p:extLst>
          </p:nvPr>
        </p:nvGraphicFramePr>
        <p:xfrm>
          <a:off x="5865728" y="2406527"/>
          <a:ext cx="5620300" cy="381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502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897820">
                  <a:extLst>
                    <a:ext uri="{9D8B030D-6E8A-4147-A177-3AD203B41FA5}">
                      <a16:colId xmlns:a16="http://schemas.microsoft.com/office/drawing/2014/main" val="1082927627"/>
                    </a:ext>
                  </a:extLst>
                </a:gridCol>
                <a:gridCol w="56643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55190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505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Imprimo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segunda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mensaje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imagen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8140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Compartí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misma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material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opinión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531615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Describí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último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clase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viaje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992661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Recibo</a:t>
                      </a:r>
                      <a:r>
                        <a:rPr lang="en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mi</a:t>
                      </a:r>
                      <a:r>
                        <a:rPr lang="en-GB" sz="2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2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propia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móvil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llave</a:t>
                      </a:r>
                      <a:endParaRPr lang="en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677325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" r="37602" b="24531"/>
          <a:stretch/>
        </p:blipFill>
        <p:spPr>
          <a:xfrm>
            <a:off x="1079430" y="2765196"/>
            <a:ext cx="354843" cy="459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" r="37602" b="24531"/>
          <a:stretch/>
        </p:blipFill>
        <p:spPr>
          <a:xfrm rot="10800000">
            <a:off x="1256600" y="4115668"/>
            <a:ext cx="354843" cy="4595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" r="37602" b="24531"/>
          <a:stretch/>
        </p:blipFill>
        <p:spPr>
          <a:xfrm>
            <a:off x="2485934" y="5341878"/>
            <a:ext cx="354843" cy="4595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" r="37602" b="24531"/>
          <a:stretch/>
        </p:blipFill>
        <p:spPr>
          <a:xfrm>
            <a:off x="7563070" y="2705795"/>
            <a:ext cx="354843" cy="4595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" r="37602" b="24531"/>
          <a:stretch/>
        </p:blipFill>
        <p:spPr>
          <a:xfrm>
            <a:off x="7762462" y="3573336"/>
            <a:ext cx="354843" cy="459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1" r="37602" b="24531"/>
          <a:stretch/>
        </p:blipFill>
        <p:spPr>
          <a:xfrm>
            <a:off x="7514852" y="4450305"/>
            <a:ext cx="354843" cy="459509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963073" y="2841642"/>
            <a:ext cx="1579647" cy="42414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77" y="3876945"/>
            <a:ext cx="394426" cy="410861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963073" y="4082376"/>
            <a:ext cx="1579647" cy="4595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31" y="4772021"/>
            <a:ext cx="394426" cy="4108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2947529" y="4968814"/>
            <a:ext cx="1579647" cy="4595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62" y="5595956"/>
            <a:ext cx="394426" cy="410861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2947530" y="5782620"/>
            <a:ext cx="1579647" cy="4595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566" y="2964626"/>
            <a:ext cx="394426" cy="410861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8499304" y="3196152"/>
            <a:ext cx="1814463" cy="4595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71" y="3857180"/>
            <a:ext cx="394426" cy="410861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8513870" y="4062611"/>
            <a:ext cx="1799897" cy="4595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87" y="4772020"/>
            <a:ext cx="394426" cy="41086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8513870" y="4909814"/>
            <a:ext cx="1799897" cy="4595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71" y="5605447"/>
            <a:ext cx="394426" cy="41086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513870" y="5757018"/>
            <a:ext cx="1799897" cy="4595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ular Callout 2"/>
          <p:cNvSpPr/>
          <p:nvPr/>
        </p:nvSpPr>
        <p:spPr>
          <a:xfrm>
            <a:off x="3392001" y="1941194"/>
            <a:ext cx="1448643" cy="520706"/>
          </a:xfrm>
          <a:prstGeom prst="wedgeRoundRectCallout">
            <a:avLst>
              <a:gd name="adj1" fmla="val 49874"/>
              <a:gd name="adj2" fmla="val 8366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presente</a:t>
            </a:r>
          </a:p>
        </p:txBody>
      </p:sp>
      <p:sp>
        <p:nvSpPr>
          <p:cNvPr id="46" name="Rounded Rectangular Callout 45"/>
          <p:cNvSpPr/>
          <p:nvPr/>
        </p:nvSpPr>
        <p:spPr>
          <a:xfrm>
            <a:off x="5135108" y="1941195"/>
            <a:ext cx="1638724" cy="520706"/>
          </a:xfrm>
          <a:prstGeom prst="wedgeRoundRectCallout">
            <a:avLst>
              <a:gd name="adj1" fmla="val -47667"/>
              <a:gd name="adj2" fmla="val 9000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pasado</a:t>
            </a:r>
          </a:p>
        </p:txBody>
      </p:sp>
      <p:sp>
        <p:nvSpPr>
          <p:cNvPr id="53" name="Rounded Rectangular Callout 52"/>
          <p:cNvSpPr/>
          <p:nvPr/>
        </p:nvSpPr>
        <p:spPr>
          <a:xfrm>
            <a:off x="9174171" y="1807169"/>
            <a:ext cx="1448643" cy="520706"/>
          </a:xfrm>
          <a:prstGeom prst="wedgeRoundRectCallout">
            <a:avLst>
              <a:gd name="adj1" fmla="val 47870"/>
              <a:gd name="adj2" fmla="val 8923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presente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10804737" y="1798390"/>
            <a:ext cx="1325003" cy="520706"/>
          </a:xfrm>
          <a:prstGeom prst="wedgeRoundRectCallout">
            <a:avLst>
              <a:gd name="adj1" fmla="val -36500"/>
              <a:gd name="adj2" fmla="val 9558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pasado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4670" y="59459"/>
            <a:ext cx="854285" cy="797164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42595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7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En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clase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FC03091-1E11-A740-8DB3-C79088BC8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080888"/>
              </p:ext>
            </p:extLst>
          </p:nvPr>
        </p:nvGraphicFramePr>
        <p:xfrm>
          <a:off x="180000" y="1848997"/>
          <a:ext cx="11570721" cy="44736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4381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345655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335735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4012440">
                  <a:extLst>
                    <a:ext uri="{9D8B030D-6E8A-4147-A177-3AD203B41FA5}">
                      <a16:colId xmlns:a16="http://schemas.microsoft.com/office/drawing/2014/main" val="3096788124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/>
                        <a:t>Adjective </a:t>
                      </a:r>
                      <a:r>
                        <a:rPr lang="en-GB" sz="2000" b="1" dirty="0"/>
                        <a:t>before</a:t>
                      </a:r>
                      <a:r>
                        <a:rPr lang="en-GB" sz="2000" b="0" baseline="0" dirty="0"/>
                        <a:t> the noun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/>
                        <a:t>Adjective </a:t>
                      </a:r>
                      <a:r>
                        <a:rPr lang="en-GB" sz="2000" b="1" dirty="0"/>
                        <a:t>after</a:t>
                      </a:r>
                      <a:r>
                        <a:rPr lang="en-GB" sz="2000" b="1" baseline="0" dirty="0"/>
                        <a:t> </a:t>
                      </a:r>
                      <a:r>
                        <a:rPr lang="en-GB" sz="2000" b="0" baseline="0" dirty="0"/>
                        <a:t>the noun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Noun + adjective in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last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famous author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my own mobile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first 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interesting dialogue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long</a:t>
                      </a:r>
                      <a:r>
                        <a:rPr lang="en-GB" sz="2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message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great idea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the third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1)_Descibí la última clase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3611" y="244470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43" y="2353903"/>
            <a:ext cx="383315" cy="399287"/>
          </a:xfrm>
          <a:prstGeom prst="rect">
            <a:avLst/>
          </a:prstGeom>
        </p:spPr>
      </p:pic>
      <p:sp>
        <p:nvSpPr>
          <p:cNvPr id="10" name="Action Button: Custom 16">
            <a:hlinkClick r:id="" action="ppaction://noaction" highlightClick="1">
              <a:snd r:embed="rId6" name="2)_Aprendí sobre el autor famoso.wav"/>
            </a:hlinkClick>
            <a:extLst>
              <a:ext uri="{FF2B5EF4-FFF2-40B4-BE49-F238E27FC236}">
                <a16:creationId xmlns:a16="http://schemas.microsoft.com/office/drawing/2014/main" id="{07BF8C7A-85C3-B348-9105-B6C7D7A99279}"/>
              </a:ext>
            </a:extLst>
          </p:cNvPr>
          <p:cNvSpPr/>
          <p:nvPr/>
        </p:nvSpPr>
        <p:spPr>
          <a:xfrm>
            <a:off x="323611" y="291733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7" name="3)_Recibo mi propio móvil.wav"/>
            </a:hlinkClick>
            <a:extLst>
              <a:ext uri="{FF2B5EF4-FFF2-40B4-BE49-F238E27FC236}">
                <a16:creationId xmlns:a16="http://schemas.microsoft.com/office/drawing/2014/main" id="{38F5D3D6-70F2-C44A-BDEE-C35951A667F4}"/>
              </a:ext>
            </a:extLst>
          </p:cNvPr>
          <p:cNvSpPr/>
          <p:nvPr/>
        </p:nvSpPr>
        <p:spPr>
          <a:xfrm>
            <a:off x="321533" y="342803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8" name="4)_Elijo la primera actividad .wav"/>
            </a:hlinkClick>
            <a:extLst>
              <a:ext uri="{FF2B5EF4-FFF2-40B4-BE49-F238E27FC236}">
                <a16:creationId xmlns:a16="http://schemas.microsoft.com/office/drawing/2014/main" id="{BC2CF6E3-124B-1B4F-85AF-96617E2B02E1}"/>
              </a:ext>
            </a:extLst>
          </p:cNvPr>
          <p:cNvSpPr/>
          <p:nvPr/>
        </p:nvSpPr>
        <p:spPr>
          <a:xfrm>
            <a:off x="321533" y="391019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9" name="5)_Escribí en inglés el diálogo interesante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321533" y="442773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8" name="Action Button: Custom 16">
            <a:hlinkClick r:id="" action="ppaction://noaction" highlightClick="1">
              <a:snd r:embed="rId10" name="6)_Imprimo el mensaje largo.wav"/>
            </a:hlinkClick>
            <a:extLst>
              <a:ext uri="{FF2B5EF4-FFF2-40B4-BE49-F238E27FC236}">
                <a16:creationId xmlns:a16="http://schemas.microsoft.com/office/drawing/2014/main" id="{35CEC8AB-5083-7C4E-A3E2-4429467836F2}"/>
              </a:ext>
            </a:extLst>
          </p:cNvPr>
          <p:cNvSpPr/>
          <p:nvPr/>
        </p:nvSpPr>
        <p:spPr>
          <a:xfrm>
            <a:off x="326327" y="491366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" name="Action Button: Custom 16">
            <a:hlinkClick r:id="" action="ppaction://noaction" highlightClick="1">
              <a:snd r:embed="rId11" name="7)_Compartí la idea genial.wav"/>
            </a:hlinkClick>
            <a:extLst>
              <a:ext uri="{FF2B5EF4-FFF2-40B4-BE49-F238E27FC236}">
                <a16:creationId xmlns:a16="http://schemas.microsoft.com/office/drawing/2014/main" id="{19044796-2828-DD42-8E8E-0D07DF45431F}"/>
              </a:ext>
            </a:extLst>
          </p:cNvPr>
          <p:cNvSpPr/>
          <p:nvPr/>
        </p:nvSpPr>
        <p:spPr>
          <a:xfrm>
            <a:off x="331727" y="542002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2" name="Action Button: Custom 16">
            <a:hlinkClick r:id="" action="ppaction://noaction" highlightClick="1">
              <a:snd r:embed="rId12" name="8)_Decidí hablar sobre la tercera imagen.wav"/>
            </a:hlinkClick>
            <a:extLst>
              <a:ext uri="{FF2B5EF4-FFF2-40B4-BE49-F238E27FC236}">
                <a16:creationId xmlns:a16="http://schemas.microsoft.com/office/drawing/2014/main" id="{841E82C6-7EB5-B842-B9D3-938275E186BD}"/>
              </a:ext>
            </a:extLst>
          </p:cNvPr>
          <p:cNvSpPr/>
          <p:nvPr/>
        </p:nvSpPr>
        <p:spPr>
          <a:xfrm>
            <a:off x="321533" y="590716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26" name="Picture 25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45" y="2917339"/>
            <a:ext cx="383315" cy="399287"/>
          </a:xfrm>
          <a:prstGeom prst="rect">
            <a:avLst/>
          </a:prstGeom>
        </p:spPr>
      </p:pic>
      <p:pic>
        <p:nvPicPr>
          <p:cNvPr id="27" name="Picture 26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42" y="3346487"/>
            <a:ext cx="383315" cy="399287"/>
          </a:xfrm>
          <a:prstGeom prst="rect">
            <a:avLst/>
          </a:prstGeom>
        </p:spPr>
      </p:pic>
      <p:pic>
        <p:nvPicPr>
          <p:cNvPr id="28" name="Picture 27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42" y="3898188"/>
            <a:ext cx="383315" cy="399287"/>
          </a:xfrm>
          <a:prstGeom prst="rect">
            <a:avLst/>
          </a:prstGeom>
        </p:spPr>
      </p:pic>
      <p:pic>
        <p:nvPicPr>
          <p:cNvPr id="29" name="Picture 28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45" y="4378046"/>
            <a:ext cx="383315" cy="399287"/>
          </a:xfrm>
          <a:prstGeom prst="rect">
            <a:avLst/>
          </a:prstGeom>
        </p:spPr>
      </p:pic>
      <p:pic>
        <p:nvPicPr>
          <p:cNvPr id="30" name="Picture 29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45" y="4894555"/>
            <a:ext cx="383315" cy="399287"/>
          </a:xfrm>
          <a:prstGeom prst="rect">
            <a:avLst/>
          </a:prstGeom>
        </p:spPr>
      </p:pic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45" y="5411064"/>
            <a:ext cx="383315" cy="399287"/>
          </a:xfrm>
          <a:prstGeom prst="rect">
            <a:avLst/>
          </a:prstGeom>
        </p:spPr>
      </p:pic>
      <p:pic>
        <p:nvPicPr>
          <p:cNvPr id="32" name="Picture 31" descr="green checkmark">
            <a:extLst>
              <a:ext uri="{FF2B5EF4-FFF2-40B4-BE49-F238E27FC236}">
                <a16:creationId xmlns:a16="http://schemas.microsoft.com/office/drawing/2014/main" id="{0C467211-B69E-FB44-B38A-247117681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83" y="5848957"/>
            <a:ext cx="383315" cy="399287"/>
          </a:xfrm>
          <a:prstGeom prst="rect">
            <a:avLst/>
          </a:prstGeom>
        </p:spPr>
      </p:pic>
      <p:sp>
        <p:nvSpPr>
          <p:cNvPr id="33" name="TextBox 32" descr="text box hiding answer">
            <a:extLst>
              <a:ext uri="{FF2B5EF4-FFF2-40B4-BE49-F238E27FC236}">
                <a16:creationId xmlns:a16="http://schemas.microsoft.com/office/drawing/2014/main" id="{7FB546E1-1C0A-1E42-9AD2-B289EB1C83C0}"/>
              </a:ext>
            </a:extLst>
          </p:cNvPr>
          <p:cNvSpPr txBox="1"/>
          <p:nvPr/>
        </p:nvSpPr>
        <p:spPr>
          <a:xfrm>
            <a:off x="8183818" y="2388216"/>
            <a:ext cx="2694263" cy="369332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 descr="text box hiding answer">
            <a:extLst>
              <a:ext uri="{FF2B5EF4-FFF2-40B4-BE49-F238E27FC236}">
                <a16:creationId xmlns:a16="http://schemas.microsoft.com/office/drawing/2014/main" id="{B8724ACC-85F4-A040-A088-87AB3470ADAA}"/>
              </a:ext>
            </a:extLst>
          </p:cNvPr>
          <p:cNvSpPr txBox="1"/>
          <p:nvPr/>
        </p:nvSpPr>
        <p:spPr>
          <a:xfrm>
            <a:off x="8196217" y="2887544"/>
            <a:ext cx="3327144" cy="369332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 descr="text box hiding answer">
            <a:extLst>
              <a:ext uri="{FF2B5EF4-FFF2-40B4-BE49-F238E27FC236}">
                <a16:creationId xmlns:a16="http://schemas.microsoft.com/office/drawing/2014/main" id="{C8141C81-028B-3C43-89E7-4839A1C61DAA}"/>
              </a:ext>
            </a:extLst>
          </p:cNvPr>
          <p:cNvSpPr txBox="1"/>
          <p:nvPr/>
        </p:nvSpPr>
        <p:spPr>
          <a:xfrm>
            <a:off x="8318772" y="3392873"/>
            <a:ext cx="2776587" cy="369332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 descr="text box hiding answer">
            <a:extLst>
              <a:ext uri="{FF2B5EF4-FFF2-40B4-BE49-F238E27FC236}">
                <a16:creationId xmlns:a16="http://schemas.microsoft.com/office/drawing/2014/main" id="{9ACC0B81-6266-E24A-B796-D762935FD969}"/>
              </a:ext>
            </a:extLst>
          </p:cNvPr>
          <p:cNvSpPr txBox="1"/>
          <p:nvPr/>
        </p:nvSpPr>
        <p:spPr>
          <a:xfrm>
            <a:off x="8523877" y="3913614"/>
            <a:ext cx="2843528" cy="369332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 descr="text box hiding answer">
            <a:extLst>
              <a:ext uri="{FF2B5EF4-FFF2-40B4-BE49-F238E27FC236}">
                <a16:creationId xmlns:a16="http://schemas.microsoft.com/office/drawing/2014/main" id="{AAB81052-1DDA-9C49-B7C4-544B03D387A0}"/>
              </a:ext>
            </a:extLst>
          </p:cNvPr>
          <p:cNvSpPr txBox="1"/>
          <p:nvPr/>
        </p:nvSpPr>
        <p:spPr>
          <a:xfrm>
            <a:off x="7885021" y="4378046"/>
            <a:ext cx="3638339" cy="369332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37" descr="text box hiding answer">
            <a:extLst>
              <a:ext uri="{FF2B5EF4-FFF2-40B4-BE49-F238E27FC236}">
                <a16:creationId xmlns:a16="http://schemas.microsoft.com/office/drawing/2014/main" id="{2D8E2B9C-BCD3-384F-BA96-446838822095}"/>
              </a:ext>
            </a:extLst>
          </p:cNvPr>
          <p:cNvSpPr txBox="1"/>
          <p:nvPr/>
        </p:nvSpPr>
        <p:spPr>
          <a:xfrm>
            <a:off x="8001255" y="4905323"/>
            <a:ext cx="3320678" cy="369332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TextBox 38" descr="text box hiding answer">
            <a:extLst>
              <a:ext uri="{FF2B5EF4-FFF2-40B4-BE49-F238E27FC236}">
                <a16:creationId xmlns:a16="http://schemas.microsoft.com/office/drawing/2014/main" id="{4E528543-52A5-BA40-9ABD-CCDC60D82820}"/>
              </a:ext>
            </a:extLst>
          </p:cNvPr>
          <p:cNvSpPr txBox="1"/>
          <p:nvPr/>
        </p:nvSpPr>
        <p:spPr>
          <a:xfrm>
            <a:off x="8523877" y="5404639"/>
            <a:ext cx="2798056" cy="369332"/>
          </a:xfrm>
          <a:prstGeom prst="rect">
            <a:avLst/>
          </a:prstGeom>
          <a:solidFill>
            <a:srgbClr val="F8D7C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 descr="text box hiding answer">
            <a:extLst>
              <a:ext uri="{FF2B5EF4-FFF2-40B4-BE49-F238E27FC236}">
                <a16:creationId xmlns:a16="http://schemas.microsoft.com/office/drawing/2014/main" id="{AF362C89-0F10-9C45-A981-230EF7250491}"/>
              </a:ext>
            </a:extLst>
          </p:cNvPr>
          <p:cNvSpPr txBox="1"/>
          <p:nvPr/>
        </p:nvSpPr>
        <p:spPr>
          <a:xfrm>
            <a:off x="8241332" y="5882746"/>
            <a:ext cx="2925716" cy="374848"/>
          </a:xfrm>
          <a:prstGeom prst="rect">
            <a:avLst/>
          </a:prstGeom>
          <a:solidFill>
            <a:srgbClr val="FCECE8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501869" y="563184"/>
            <a:ext cx="1562101" cy="1238092"/>
            <a:chOff x="8217568" y="3947794"/>
            <a:chExt cx="1605898" cy="120906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87" y="4139723"/>
              <a:ext cx="1291079" cy="85054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7568" y="3947794"/>
              <a:ext cx="701996" cy="120906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150949" y="1039312"/>
            <a:ext cx="581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la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Señora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Moliner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Marca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posición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del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adjetivo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7560394" y="911864"/>
            <a:ext cx="4367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También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escribe el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nombre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y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adjetivo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inglés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6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İA </a:t>
            </a:r>
            <a:r>
              <a:rPr lang="en-GB" sz="3600" b="1" dirty="0" err="1">
                <a:solidFill>
                  <a:schemeClr val="bg1"/>
                </a:solidFill>
              </a:rPr>
              <a:t>escribir</a:t>
            </a:r>
            <a:r>
              <a:rPr lang="en-GB" sz="36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82300" y="258166"/>
            <a:ext cx="11458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1998"/>
              </p:ext>
            </p:extLst>
          </p:nvPr>
        </p:nvGraphicFramePr>
        <p:xfrm>
          <a:off x="82286" y="1622426"/>
          <a:ext cx="11937261" cy="4419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55480">
                  <a:extLst>
                    <a:ext uri="{9D8B030D-6E8A-4147-A177-3AD203B41FA5}">
                      <a16:colId xmlns:a16="http://schemas.microsoft.com/office/drawing/2014/main" val="3666373735"/>
                    </a:ext>
                  </a:extLst>
                </a:gridCol>
                <a:gridCol w="5209581">
                  <a:extLst>
                    <a:ext uri="{9D8B030D-6E8A-4147-A177-3AD203B41FA5}">
                      <a16:colId xmlns:a16="http://schemas.microsoft.com/office/drawing/2014/main" val="2499314924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845339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printed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the third message.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5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share the same idea.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00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received the second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present.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68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decided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to sleep in the small bed.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631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write a lot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with my blue pen.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882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choose to have dinner in the first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place.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59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read strange books.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38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described the last trip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to the coast.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449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reply to an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interesting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question.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494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chose to go in my own car.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3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16922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55072" y="1611121"/>
            <a:ext cx="45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Imprimí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tercer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mensaje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5072" y="2027832"/>
            <a:ext cx="45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Comparto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la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misma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idea.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5072" y="2473132"/>
            <a:ext cx="45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Recibí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segundo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regalo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5072" y="2933868"/>
            <a:ext cx="5542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Decidí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dormir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en la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cama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pequeña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5073" y="3395062"/>
            <a:ext cx="5193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Escribo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mucho con mi bolígrafo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azul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5072" y="3827632"/>
            <a:ext cx="6164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Elijo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cenar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en el primer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lugar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5072" y="4260202"/>
            <a:ext cx="6164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Leo libros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raros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5072" y="4725797"/>
            <a:ext cx="6164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Describí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el ultimo viaje a la costa.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072" y="5171407"/>
            <a:ext cx="6164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Respondo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a una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pregunta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interesante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5072" y="5582326"/>
            <a:ext cx="6164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Elegí ir en mi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propio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</a:rPr>
              <a:t>coche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27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53618" y="1442804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Gaming Grammar mini-game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Verbs: 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 person in the present &amp; past tense in the ‘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Verb agreement (past)’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menu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practices aspects of this week’s lessons.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Gaming Grammar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8879" t="22690" r="18901" b="12074"/>
          <a:stretch/>
        </p:blipFill>
        <p:spPr bwMode="auto">
          <a:xfrm>
            <a:off x="2375182" y="2267711"/>
            <a:ext cx="7396216" cy="4044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background rectangle">
            <a:extLst>
              <a:ext uri="{FF2B5EF4-FFF2-40B4-BE49-F238E27FC236}">
                <a16:creationId xmlns:a16="http://schemas.microsoft.com/office/drawing/2014/main" id="{496177E2-B894-4C13-ACB3-CEED505DA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D18F3F0-B75F-4747-8B1F-ADD92270D35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Gaming Grammar 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56744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">
            <a:extLst>
              <a:ext uri="{FF2B5EF4-FFF2-40B4-BE49-F238E27FC236}">
                <a16:creationId xmlns:a16="http://schemas.microsoft.com/office/drawing/2014/main" id="{5F0C70E0-291F-324D-A161-29390E77A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18"/>
            <a:ext cx="664915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Deberes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86636" y="1204646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1.2 Week 2)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510481-6675-4F90-84A2-D82658D07066}"/>
              </a:ext>
            </a:extLst>
          </p:cNvPr>
          <p:cNvSpPr/>
          <p:nvPr/>
        </p:nvSpPr>
        <p:spPr>
          <a:xfrm>
            <a:off x="92597" y="4572270"/>
            <a:ext cx="11066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addition, revisit: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Y8 Term 1.1 Week 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  <a:t>Y8 Term 1.1 Week 1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6002D-30FC-44A5-9A1A-6AB15C362208}"/>
              </a:ext>
            </a:extLst>
          </p:cNvPr>
          <p:cNvSpPr txBox="1"/>
          <p:nvPr/>
        </p:nvSpPr>
        <p:spPr>
          <a:xfrm>
            <a:off x="92597" y="2204674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link:		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8"/>
              </a:rPr>
              <a:t>Y8 Term 1.2 Week 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9AAC4-ECB3-4A6F-AA97-28E087FD7A8E}"/>
              </a:ext>
            </a:extLst>
          </p:cNvPr>
          <p:cNvSpPr txBox="1"/>
          <p:nvPr/>
        </p:nvSpPr>
        <p:spPr>
          <a:xfrm>
            <a:off x="92597" y="3322519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QR code: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6DDF3-76F1-4EA4-8305-79697E243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17" y="289930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7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592236" y="409433"/>
            <a:ext cx="2335908" cy="4153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hablar</a:t>
            </a: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20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6534739" y="60832"/>
            <a:ext cx="2975211" cy="1136992"/>
          </a:xfrm>
          <a:prstGeom prst="wedgeEllipse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¿Quién?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1987" y="155609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yo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91966" y="155609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tú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131945" y="155609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él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187750" y="30539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nosotros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197343" y="30539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nosotras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79576" y="30539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ella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221481" y="30539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ellos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54696" y="4586954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</a:rPr>
              <a:t>ellas</a:t>
            </a: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54696" y="140369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994676" y="140369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02060"/>
                </a:solidFill>
              </a:rPr>
              <a:t>you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034655" y="140369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02060"/>
                </a:solidFill>
              </a:rPr>
              <a:t>he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090460" y="29015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02060"/>
                </a:solidFill>
              </a:rPr>
              <a:t>we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boys / mixed group</a:t>
            </a:r>
          </a:p>
          <a:p>
            <a:pPr algn="ctr"/>
            <a:endParaRPr lang="en-GB" dirty="0"/>
          </a:p>
        </p:txBody>
      </p:sp>
      <p:sp>
        <p:nvSpPr>
          <p:cNvPr id="58" name="Rounded Rectangle 57"/>
          <p:cNvSpPr/>
          <p:nvPr/>
        </p:nvSpPr>
        <p:spPr>
          <a:xfrm>
            <a:off x="6100053" y="29015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02060"/>
                </a:solidFill>
              </a:rPr>
              <a:t>we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all girls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2286" y="29015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02060"/>
                </a:solidFill>
              </a:rPr>
              <a:t>she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124191" y="2901539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5400" b="1" dirty="0">
              <a:solidFill>
                <a:prstClr val="white"/>
              </a:solidFill>
            </a:endParaRPr>
          </a:p>
          <a:p>
            <a:pPr lvl="0" algn="ctr"/>
            <a:endParaRPr lang="en-GB" sz="5400" b="1" dirty="0">
              <a:solidFill>
                <a:prstClr val="white"/>
              </a:solidFill>
            </a:endParaRPr>
          </a:p>
          <a:p>
            <a:pPr lvl="0" algn="ctr"/>
            <a:r>
              <a:rPr lang="en-GB" sz="5400" b="1" dirty="0">
                <a:solidFill>
                  <a:srgbClr val="002060"/>
                </a:solidFill>
              </a:rPr>
              <a:t>they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boys / mixed group</a:t>
            </a:r>
          </a:p>
          <a:p>
            <a:pPr lvl="0" algn="ctr"/>
            <a:endParaRPr lang="en-GB" sz="5400" b="1" dirty="0">
              <a:solidFill>
                <a:prstClr val="white"/>
              </a:solidFill>
            </a:endParaRPr>
          </a:p>
          <a:p>
            <a:pPr lvl="0" algn="ctr"/>
            <a:endParaRPr lang="en-GB" sz="54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57406" y="4434554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02060"/>
                </a:solidFill>
              </a:rPr>
              <a:t>they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all girls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21106" y="4586954"/>
            <a:ext cx="3403952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mientras que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26525" y="4434554"/>
            <a:ext cx="3493646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b="1" dirty="0">
                <a:solidFill>
                  <a:srgbClr val="002060"/>
                </a:solidFill>
              </a:rPr>
              <a:t>whereas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(for comparisons)</a:t>
            </a:r>
            <a:endParaRPr lang="en-GB" sz="900" b="1" dirty="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043320" y="4586954"/>
            <a:ext cx="3185915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mientras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946030" y="4434554"/>
            <a:ext cx="3185915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400" b="1" dirty="0">
                <a:solidFill>
                  <a:srgbClr val="002060"/>
                </a:solidFill>
              </a:rPr>
              <a:t>while</a:t>
            </a:r>
          </a:p>
          <a:p>
            <a:pPr lvl="0" algn="ctr"/>
            <a:r>
              <a:rPr lang="en-GB" sz="2000" b="1" dirty="0">
                <a:solidFill>
                  <a:srgbClr val="002060"/>
                </a:solidFill>
              </a:rPr>
              <a:t>(for things happening at the same time)</a:t>
            </a:r>
          </a:p>
        </p:txBody>
      </p:sp>
    </p:spTree>
    <p:extLst>
      <p:ext uri="{BB962C8B-B14F-4D97-AF65-F5344CB8AC3E}">
        <p14:creationId xmlns:p14="http://schemas.microsoft.com/office/powerpoint/2010/main" val="189246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268" y="15401"/>
            <a:ext cx="6484584" cy="1325563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Saying what I do and I did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-er/</a:t>
            </a:r>
            <a:r>
              <a:rPr lang="en-GB" sz="2000" dirty="0">
                <a:solidFill>
                  <a:prstClr val="white"/>
                </a:solidFill>
              </a:rPr>
              <a:t>-ir verbs in present &amp; past (preterite)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3447" y="2779018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952" y="1809853"/>
            <a:ext cx="106685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 verb ending changes depending on who the verb refers to.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019" y="1255006"/>
            <a:ext cx="11862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Spanish infinitives end in 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895" y="2807387"/>
            <a:ext cx="3984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learn in class.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895" y="4002940"/>
            <a:ext cx="112964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‘I’ with an action completed in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past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, remove –er/–ir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</a:rPr>
              <a:t>–í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895" y="4961381"/>
            <a:ext cx="184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8153" y="4954367"/>
            <a:ext cx="568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62621" y="5251039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33990" y="2775334"/>
            <a:ext cx="41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9158565" y="2580427"/>
            <a:ext cx="2363735" cy="1237662"/>
          </a:xfrm>
          <a:prstGeom prst="wedgeRoundRectCallout">
            <a:avLst>
              <a:gd name="adj1" fmla="val -66855"/>
              <a:gd name="adj2" fmla="val 23387"/>
              <a:gd name="adj3" fmla="val 16667"/>
            </a:avLst>
          </a:prstGeom>
          <a:solidFill>
            <a:schemeClr val="accent5">
              <a:lumMod val="50000"/>
            </a:schemeClr>
          </a:solidFill>
          <a:ln w="28575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 tense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033399" y="4842823"/>
            <a:ext cx="2404700" cy="1237662"/>
          </a:xfrm>
          <a:prstGeom prst="wedgeRoundRectCallout">
            <a:avLst>
              <a:gd name="adj1" fmla="val -74249"/>
              <a:gd name="adj2" fmla="val 16204"/>
              <a:gd name="adj3" fmla="val 16667"/>
            </a:avLst>
          </a:prstGeom>
          <a:solidFill>
            <a:schemeClr val="accent5">
              <a:lumMod val="50000"/>
            </a:schemeClr>
          </a:solidFill>
          <a:ln w="28575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is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past tense (preterite)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895" y="5662438"/>
            <a:ext cx="184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Escrib</a:t>
            </a:r>
            <a:r>
              <a:rPr lang="en-GB" sz="28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523484" y="5924048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59016" y="5662438"/>
            <a:ext cx="568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Escrib</a:t>
            </a:r>
            <a:r>
              <a:rPr lang="en-GB" sz="28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6024" y="4961381"/>
            <a:ext cx="156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learnt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6024" y="5655424"/>
            <a:ext cx="156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wrote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62035" y="3421993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Escrib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poco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7243" y="3413831"/>
            <a:ext cx="41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895" y="3405501"/>
            <a:ext cx="4231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write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little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2">
            <a:hlinkClick r:id="" action="ppaction://noaction">
              <a:snd r:embed="rId4" name="aprendí.wav"/>
            </a:hlinkClick>
          </p:cNvPr>
          <p:cNvSpPr/>
          <p:nvPr/>
        </p:nvSpPr>
        <p:spPr>
          <a:xfrm>
            <a:off x="4353025" y="5034416"/>
            <a:ext cx="433000" cy="37714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Rectangle 23">
            <a:hlinkClick r:id="" action="ppaction://noaction">
              <a:snd r:embed="rId5" name="escribí.wav"/>
            </a:hlinkClick>
          </p:cNvPr>
          <p:cNvSpPr/>
          <p:nvPr/>
        </p:nvSpPr>
        <p:spPr>
          <a:xfrm>
            <a:off x="4364169" y="5735473"/>
            <a:ext cx="433000" cy="37714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8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 animBg="1"/>
      <p:bldP spid="17" grpId="0" animBg="1"/>
      <p:bldP spid="18" grpId="0"/>
      <p:bldP spid="20" grpId="0"/>
      <p:bldP spid="21" grpId="0"/>
      <p:bldP spid="22" grpId="0"/>
      <p:bldP spid="31" grpId="0"/>
      <p:bldP spid="32" grpId="0"/>
      <p:bldP spid="33" grpId="0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-1" y="740075"/>
            <a:ext cx="121919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20" b="1" dirty="0">
                <a:solidFill>
                  <a:srgbClr val="1E4E79"/>
                </a:solidFill>
              </a:rPr>
              <a:t>elijo</a:t>
            </a:r>
            <a:endParaRPr sz="3959"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0" y="2318732"/>
            <a:ext cx="1219199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|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choos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0" y="3336274"/>
            <a:ext cx="1219199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1500"/>
              <a:buFont typeface="Arial"/>
              <a:buNone/>
              <a:tabLst/>
              <a:defRPr/>
            </a:pPr>
            <a:r>
              <a:rPr lang="en-GB" sz="11500" b="1" kern="0" dirty="0">
                <a:solidFill>
                  <a:srgbClr val="1E4E79"/>
                </a:solidFill>
                <a:latin typeface="Century Gothic"/>
                <a:cs typeface="Arial"/>
                <a:sym typeface="Century Gothic"/>
              </a:rPr>
              <a:t>elegí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-1" y="5198322"/>
            <a:ext cx="1219199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2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i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g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 descr="question mark action button"/>
          <p:cNvSpPr/>
          <p:nvPr/>
        </p:nvSpPr>
        <p:spPr>
          <a:xfrm>
            <a:off x="1260000" y="2239992"/>
            <a:ext cx="542518" cy="47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06" y="40714"/>
                </a:moveTo>
                <a:cubicBezTo>
                  <a:pt x="37306" y="26513"/>
                  <a:pt x="47466" y="15000"/>
                  <a:pt x="60000" y="15000"/>
                </a:cubicBezTo>
                <a:cubicBezTo>
                  <a:pt x="72534" y="15000"/>
                  <a:pt x="82694" y="26513"/>
                  <a:pt x="82694" y="40714"/>
                </a:cubicBezTo>
                <a:lnTo>
                  <a:pt x="82694" y="40714"/>
                </a:lnTo>
                <a:cubicBezTo>
                  <a:pt x="82694" y="51365"/>
                  <a:pt x="77614" y="60000"/>
                  <a:pt x="71347" y="60000"/>
                </a:cubicBezTo>
                <a:cubicBezTo>
                  <a:pt x="68214" y="60000"/>
                  <a:pt x="65674" y="64317"/>
                  <a:pt x="65674" y="69643"/>
                </a:cubicBezTo>
                <a:lnTo>
                  <a:pt x="65674" y="82500"/>
                </a:lnTo>
                <a:lnTo>
                  <a:pt x="54326" y="82500"/>
                </a:lnTo>
                <a:lnTo>
                  <a:pt x="54326" y="69643"/>
                </a:lnTo>
                <a:cubicBezTo>
                  <a:pt x="54326" y="58992"/>
                  <a:pt x="59407" y="50357"/>
                  <a:pt x="65674" y="50357"/>
                </a:cubicBezTo>
                <a:cubicBezTo>
                  <a:pt x="68807" y="50357"/>
                  <a:pt x="71347" y="46040"/>
                  <a:pt x="71347" y="40714"/>
                </a:cubicBezTo>
                <a:cubicBezTo>
                  <a:pt x="71347" y="33613"/>
                  <a:pt x="66267" y="27857"/>
                  <a:pt x="60000" y="27857"/>
                </a:cubicBezTo>
                <a:cubicBezTo>
                  <a:pt x="53733" y="27857"/>
                  <a:pt x="48653" y="33613"/>
                  <a:pt x="48653" y="40714"/>
                </a:cubicBezTo>
                <a:close/>
                <a:moveTo>
                  <a:pt x="60000" y="85714"/>
                </a:moveTo>
                <a:cubicBezTo>
                  <a:pt x="64700" y="85714"/>
                  <a:pt x="68510" y="90032"/>
                  <a:pt x="68510" y="95357"/>
                </a:cubicBezTo>
                <a:cubicBezTo>
                  <a:pt x="68510" y="100683"/>
                  <a:pt x="64700" y="105000"/>
                  <a:pt x="60000" y="105000"/>
                </a:cubicBezTo>
                <a:cubicBezTo>
                  <a:pt x="55300" y="105000"/>
                  <a:pt x="51490" y="100683"/>
                  <a:pt x="51490" y="95357"/>
                </a:cubicBezTo>
                <a:cubicBezTo>
                  <a:pt x="51490" y="90032"/>
                  <a:pt x="55300" y="85714"/>
                  <a:pt x="60000" y="85714"/>
                </a:cubicBezTo>
                <a:close/>
              </a:path>
              <a:path w="120000" h="120000" fill="darken" extrusionOk="0">
                <a:moveTo>
                  <a:pt x="37306" y="40714"/>
                </a:moveTo>
                <a:cubicBezTo>
                  <a:pt x="37306" y="26513"/>
                  <a:pt x="47466" y="15000"/>
                  <a:pt x="60000" y="15000"/>
                </a:cubicBezTo>
                <a:cubicBezTo>
                  <a:pt x="72534" y="15000"/>
                  <a:pt x="82694" y="26513"/>
                  <a:pt x="82694" y="40714"/>
                </a:cubicBezTo>
                <a:lnTo>
                  <a:pt x="82694" y="40714"/>
                </a:lnTo>
                <a:cubicBezTo>
                  <a:pt x="82694" y="51365"/>
                  <a:pt x="77614" y="60000"/>
                  <a:pt x="71347" y="60000"/>
                </a:cubicBezTo>
                <a:cubicBezTo>
                  <a:pt x="68214" y="60000"/>
                  <a:pt x="65674" y="64317"/>
                  <a:pt x="65674" y="69643"/>
                </a:cubicBezTo>
                <a:lnTo>
                  <a:pt x="65674" y="82500"/>
                </a:lnTo>
                <a:lnTo>
                  <a:pt x="54326" y="82500"/>
                </a:lnTo>
                <a:lnTo>
                  <a:pt x="54326" y="69643"/>
                </a:lnTo>
                <a:cubicBezTo>
                  <a:pt x="54326" y="58992"/>
                  <a:pt x="59407" y="50357"/>
                  <a:pt x="65674" y="50357"/>
                </a:cubicBezTo>
                <a:cubicBezTo>
                  <a:pt x="68807" y="50357"/>
                  <a:pt x="71347" y="46040"/>
                  <a:pt x="71347" y="40714"/>
                </a:cubicBezTo>
                <a:cubicBezTo>
                  <a:pt x="71347" y="33613"/>
                  <a:pt x="66267" y="27857"/>
                  <a:pt x="60000" y="27857"/>
                </a:cubicBezTo>
                <a:cubicBezTo>
                  <a:pt x="53733" y="27857"/>
                  <a:pt x="48653" y="33613"/>
                  <a:pt x="48653" y="40714"/>
                </a:cubicBezTo>
                <a:close/>
                <a:moveTo>
                  <a:pt x="60000" y="85714"/>
                </a:moveTo>
                <a:cubicBezTo>
                  <a:pt x="64700" y="85714"/>
                  <a:pt x="68510" y="90032"/>
                  <a:pt x="68510" y="95357"/>
                </a:cubicBezTo>
                <a:cubicBezTo>
                  <a:pt x="68510" y="100683"/>
                  <a:pt x="64700" y="105000"/>
                  <a:pt x="60000" y="105000"/>
                </a:cubicBezTo>
                <a:cubicBezTo>
                  <a:pt x="55300" y="105000"/>
                  <a:pt x="51490" y="100683"/>
                  <a:pt x="51490" y="95357"/>
                </a:cubicBezTo>
                <a:cubicBezTo>
                  <a:pt x="51490" y="90032"/>
                  <a:pt x="55300" y="85714"/>
                  <a:pt x="60000" y="85714"/>
                </a:cubicBezTo>
                <a:close/>
              </a:path>
              <a:path w="120000" h="120000" fill="none" extrusionOk="0">
                <a:moveTo>
                  <a:pt x="37306" y="40714"/>
                </a:moveTo>
                <a:cubicBezTo>
                  <a:pt x="37306" y="26513"/>
                  <a:pt x="47466" y="15000"/>
                  <a:pt x="60000" y="15000"/>
                </a:cubicBezTo>
                <a:cubicBezTo>
                  <a:pt x="72534" y="15000"/>
                  <a:pt x="82694" y="26513"/>
                  <a:pt x="82694" y="40714"/>
                </a:cubicBezTo>
                <a:lnTo>
                  <a:pt x="82694" y="40714"/>
                </a:lnTo>
                <a:cubicBezTo>
                  <a:pt x="82694" y="51365"/>
                  <a:pt x="77614" y="60000"/>
                  <a:pt x="71347" y="60000"/>
                </a:cubicBezTo>
                <a:cubicBezTo>
                  <a:pt x="68214" y="60000"/>
                  <a:pt x="65674" y="64317"/>
                  <a:pt x="65674" y="69643"/>
                </a:cubicBezTo>
                <a:lnTo>
                  <a:pt x="65674" y="82500"/>
                </a:lnTo>
                <a:lnTo>
                  <a:pt x="54326" y="82500"/>
                </a:lnTo>
                <a:lnTo>
                  <a:pt x="54326" y="69643"/>
                </a:lnTo>
                <a:cubicBezTo>
                  <a:pt x="54326" y="58992"/>
                  <a:pt x="59407" y="50357"/>
                  <a:pt x="65674" y="50357"/>
                </a:cubicBezTo>
                <a:cubicBezTo>
                  <a:pt x="68807" y="50357"/>
                  <a:pt x="71347" y="46040"/>
                  <a:pt x="71347" y="40714"/>
                </a:cubicBezTo>
                <a:cubicBezTo>
                  <a:pt x="71347" y="33613"/>
                  <a:pt x="66267" y="27857"/>
                  <a:pt x="60000" y="27857"/>
                </a:cubicBezTo>
                <a:cubicBezTo>
                  <a:pt x="53733" y="27857"/>
                  <a:pt x="48653" y="33613"/>
                  <a:pt x="48653" y="40714"/>
                </a:cubicBezTo>
                <a:close/>
                <a:moveTo>
                  <a:pt x="60000" y="85714"/>
                </a:moveTo>
                <a:cubicBezTo>
                  <a:pt x="64700" y="85714"/>
                  <a:pt x="68510" y="90032"/>
                  <a:pt x="68510" y="95357"/>
                </a:cubicBezTo>
                <a:cubicBezTo>
                  <a:pt x="68510" y="100683"/>
                  <a:pt x="64700" y="105000"/>
                  <a:pt x="60000" y="105000"/>
                </a:cubicBezTo>
                <a:cubicBezTo>
                  <a:pt x="55300" y="105000"/>
                  <a:pt x="51490" y="100683"/>
                  <a:pt x="51490" y="95357"/>
                </a:cubicBezTo>
                <a:cubicBezTo>
                  <a:pt x="51490" y="90032"/>
                  <a:pt x="55300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20" b="1" dirty="0">
                <a:solidFill>
                  <a:srgbClr val="1E4E79"/>
                </a:solidFill>
              </a:rPr>
              <a:t>elijo</a:t>
            </a:r>
            <a:endParaRPr sz="3959" dirty="0"/>
          </a:p>
        </p:txBody>
      </p:sp>
      <p:sp>
        <p:nvSpPr>
          <p:cNvPr id="68" name="Google Shape;68;p14"/>
          <p:cNvSpPr txBox="1"/>
          <p:nvPr/>
        </p:nvSpPr>
        <p:spPr>
          <a:xfrm>
            <a:off x="2014778" y="2296726"/>
            <a:ext cx="8167607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|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3200" kern="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choos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14" descr="question mark action button"/>
          <p:cNvSpPr/>
          <p:nvPr/>
        </p:nvSpPr>
        <p:spPr>
          <a:xfrm>
            <a:off x="1260000" y="5094792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0" y="3337200"/>
            <a:ext cx="1219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1500"/>
              <a:buFont typeface="Arial"/>
              <a:buNone/>
              <a:tabLst/>
              <a:defRPr/>
            </a:pPr>
            <a:r>
              <a:rPr lang="en-GB" sz="11500" b="1" kern="0" dirty="0">
                <a:solidFill>
                  <a:srgbClr val="1E4E79"/>
                </a:solidFill>
                <a:latin typeface="Century Gothic"/>
                <a:cs typeface="Arial"/>
                <a:sym typeface="Century Gothic"/>
              </a:rPr>
              <a:t>elegí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2014778" y="5199248"/>
            <a:ext cx="8167607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i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g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00" b="1" dirty="0">
                <a:solidFill>
                  <a:srgbClr val="1E4E79"/>
                </a:solidFill>
              </a:rPr>
              <a:t>elijo</a:t>
            </a:r>
            <a:endParaRPr sz="11500" dirty="0"/>
          </a:p>
        </p:txBody>
      </p:sp>
      <p:sp>
        <p:nvSpPr>
          <p:cNvPr id="78" name="Google Shape;78;p15"/>
          <p:cNvSpPr txBox="1"/>
          <p:nvPr/>
        </p:nvSpPr>
        <p:spPr>
          <a:xfrm>
            <a:off x="0" y="2380584"/>
            <a:ext cx="1219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choose |am choosing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511301" y="4017137"/>
            <a:ext cx="995680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6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6000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viaje a la costa</a:t>
            </a:r>
            <a:r>
              <a:rPr kumimoji="0" lang="en-GB" sz="6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60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317914" y="5032800"/>
            <a:ext cx="6343574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choose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trip to the coast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8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i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ijo un viaje a la co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20" b="1" dirty="0">
                <a:solidFill>
                  <a:srgbClr val="1E4E79"/>
                </a:solidFill>
              </a:rPr>
              <a:t>elegí</a:t>
            </a:r>
            <a:endParaRPr sz="3959" dirty="0"/>
          </a:p>
        </p:txBody>
      </p:sp>
      <p:sp>
        <p:nvSpPr>
          <p:cNvPr id="87" name="Google Shape;87;p16"/>
          <p:cNvSpPr txBox="1"/>
          <p:nvPr/>
        </p:nvSpPr>
        <p:spPr>
          <a:xfrm>
            <a:off x="0" y="2367162"/>
            <a:ext cx="1219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0" y="4017600"/>
            <a:ext cx="1219200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Arial"/>
              <a:buNone/>
              <a:tabLst/>
              <a:defRPr/>
            </a:pPr>
            <a:r>
              <a:rPr lang="en-GB" sz="60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egí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kern="0" dirty="0">
                <a:solidFill>
                  <a:srgbClr val="3759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viaje a la montaña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2658323" y="5011926"/>
            <a:ext cx="7514377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trip to the mountain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eg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gí un viaje a la montañ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 descr="question mark action button"/>
          <p:cNvSpPr/>
          <p:nvPr/>
        </p:nvSpPr>
        <p:spPr>
          <a:xfrm>
            <a:off x="900000" y="2301984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0" y="826968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11500" b="1" dirty="0">
                <a:solidFill>
                  <a:srgbClr val="1E4E79"/>
                </a:solidFill>
              </a:rPr>
              <a:t>elijo</a:t>
            </a:r>
            <a:endParaRPr sz="11500" dirty="0"/>
          </a:p>
        </p:txBody>
      </p:sp>
      <p:sp>
        <p:nvSpPr>
          <p:cNvPr id="97" name="Google Shape;97;p17"/>
          <p:cNvSpPr txBox="1"/>
          <p:nvPr/>
        </p:nvSpPr>
        <p:spPr>
          <a:xfrm>
            <a:off x="1580827" y="2284615"/>
            <a:ext cx="886503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choose | am choosing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17" descr="question mark action button"/>
          <p:cNvSpPr/>
          <p:nvPr/>
        </p:nvSpPr>
        <p:spPr>
          <a:xfrm>
            <a:off x="900000" y="5125788"/>
            <a:ext cx="542518" cy="47802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darken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37343" y="40714"/>
                </a:moveTo>
                <a:cubicBezTo>
                  <a:pt x="37343" y="26513"/>
                  <a:pt x="47487" y="15000"/>
                  <a:pt x="60000" y="15000"/>
                </a:cubicBezTo>
                <a:cubicBezTo>
                  <a:pt x="72513" y="15000"/>
                  <a:pt x="82657" y="26513"/>
                  <a:pt x="82657" y="40714"/>
                </a:cubicBezTo>
                <a:cubicBezTo>
                  <a:pt x="82657" y="51365"/>
                  <a:pt x="77585" y="60000"/>
                  <a:pt x="71329" y="60000"/>
                </a:cubicBezTo>
                <a:cubicBezTo>
                  <a:pt x="68200" y="60000"/>
                  <a:pt x="65664" y="64317"/>
                  <a:pt x="65664" y="69643"/>
                </a:cubicBezTo>
                <a:lnTo>
                  <a:pt x="65664" y="82500"/>
                </a:lnTo>
                <a:lnTo>
                  <a:pt x="54336" y="82500"/>
                </a:lnTo>
                <a:lnTo>
                  <a:pt x="54336" y="69643"/>
                </a:lnTo>
                <a:cubicBezTo>
                  <a:pt x="54336" y="58992"/>
                  <a:pt x="59408" y="50357"/>
                  <a:pt x="65664" y="50357"/>
                </a:cubicBezTo>
                <a:cubicBezTo>
                  <a:pt x="68793" y="50357"/>
                  <a:pt x="71329" y="46040"/>
                  <a:pt x="71329" y="40714"/>
                </a:cubicBezTo>
                <a:cubicBezTo>
                  <a:pt x="71329" y="33613"/>
                  <a:pt x="66257" y="27857"/>
                  <a:pt x="60000" y="27857"/>
                </a:cubicBezTo>
                <a:cubicBezTo>
                  <a:pt x="53743" y="27857"/>
                  <a:pt x="48671" y="33613"/>
                  <a:pt x="48671" y="40714"/>
                </a:cubicBezTo>
                <a:close/>
                <a:moveTo>
                  <a:pt x="60000" y="85714"/>
                </a:moveTo>
                <a:cubicBezTo>
                  <a:pt x="64692" y="85714"/>
                  <a:pt x="68496" y="90032"/>
                  <a:pt x="68496" y="95357"/>
                </a:cubicBezTo>
                <a:cubicBezTo>
                  <a:pt x="68496" y="100683"/>
                  <a:pt x="64692" y="105000"/>
                  <a:pt x="60000" y="105000"/>
                </a:cubicBezTo>
                <a:cubicBezTo>
                  <a:pt x="55308" y="105000"/>
                  <a:pt x="51504" y="100683"/>
                  <a:pt x="51504" y="95357"/>
                </a:cubicBezTo>
                <a:cubicBezTo>
                  <a:pt x="51504" y="90032"/>
                  <a:pt x="55308" y="85714"/>
                  <a:pt x="60000" y="85714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580827" y="4017137"/>
            <a:ext cx="10307895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000"/>
              <a:buFont typeface="Arial"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 </a:t>
            </a:r>
            <a:r>
              <a:rPr lang="en-GB" sz="60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viaje a la costa</a:t>
            </a: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2445100" y="4017136"/>
            <a:ext cx="27365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Arial"/>
              <a:buNone/>
              <a:tabLst/>
              <a:defRPr/>
            </a:pPr>
            <a:r>
              <a:rPr lang="en-GB" sz="60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1580827" y="5032800"/>
            <a:ext cx="886503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lang="en-GB" sz="3200" b="1" kern="0" dirty="0" err="1">
                <a:solidFill>
                  <a:srgbClr val="C55A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choos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trip to the coast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2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i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[Beep] un viaje a la co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ijo un viaje a la co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verb_sequence_template.potx" id="{61FFBBCD-C164-4849-B944-0FF28D91FA25}" vid="{67AE7A53-F415-43C1-9CDD-F7B34D5E1B78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rgbClr val="002060"/>
          </a:solidFill>
        </a:ln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panish_skeleton_template" id="{C3BD2417-7D2D-5349-B565-4C54594803A4}" vid="{176CC6A6-DC07-2249-B76E-D4D3571CA028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skeleton_template" id="{C3BD2417-7D2D-5349-B565-4C54594803A4}" vid="{4CD0F9EC-119A-9B46-859F-896078B7326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7147</TotalTime>
  <Words>4457</Words>
  <Application>Microsoft Office PowerPoint</Application>
  <PresentationFormat>Widescreen</PresentationFormat>
  <Paragraphs>757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SimSun</vt:lpstr>
      <vt:lpstr>Arial</vt:lpstr>
      <vt:lpstr>Arial</vt:lpstr>
      <vt:lpstr>Calibri</vt:lpstr>
      <vt:lpstr>Century Gothic</vt:lpstr>
      <vt:lpstr>Times New Roman</vt:lpstr>
      <vt:lpstr>Tw Cen MT</vt:lpstr>
      <vt:lpstr>Wingdings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Describing events in the past and present (At school)</vt:lpstr>
      <vt:lpstr>Vocabulario</vt:lpstr>
      <vt:lpstr>Vocabulario</vt:lpstr>
      <vt:lpstr>Saying what I do and I did -er/-ir verbs in present &amp; past (preterite)</vt:lpstr>
      <vt:lpstr>elijo</vt:lpstr>
      <vt:lpstr>elijo</vt:lpstr>
      <vt:lpstr>elijo</vt:lpstr>
      <vt:lpstr>elegí</vt:lpstr>
      <vt:lpstr>elijo</vt:lpstr>
      <vt:lpstr>elegí</vt:lpstr>
      <vt:lpstr>leer</vt:lpstr>
      <vt:lpstr>Fonética</vt:lpstr>
      <vt:lpstr>İEn clase!</vt:lpstr>
      <vt:lpstr>¿Quién es?</vt:lpstr>
      <vt:lpstr>¿Quién es?</vt:lpstr>
      <vt:lpstr>¿Quién es?</vt:lpstr>
      <vt:lpstr>Describing events in the past and present (At school)</vt:lpstr>
      <vt:lpstr>Fonética</vt:lpstr>
      <vt:lpstr>escuchar</vt:lpstr>
      <vt:lpstr>Saying what I do and I did -er/-ir verbs in present &amp; past (preterite)</vt:lpstr>
      <vt:lpstr>Prenominal adjectives</vt:lpstr>
      <vt:lpstr>Prenominal adjectives</vt:lpstr>
      <vt:lpstr>Prenominal adjectives</vt:lpstr>
      <vt:lpstr>leer</vt:lpstr>
      <vt:lpstr>En clase</vt:lpstr>
      <vt:lpstr>İA escribir!</vt:lpstr>
      <vt:lpstr>Gaming Grammar</vt:lpstr>
      <vt:lpstr>Deberes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do and I did -ir verbs – 1st person singular: present &amp; past</dc:title>
  <dc:creator>Victoria Hobson</dc:creator>
  <cp:lastModifiedBy>Mollie Bentley-Smith</cp:lastModifiedBy>
  <cp:revision>145</cp:revision>
  <dcterms:created xsi:type="dcterms:W3CDTF">2020-07-14T13:54:06Z</dcterms:created>
  <dcterms:modified xsi:type="dcterms:W3CDTF">2022-09-09T14:48:06Z</dcterms:modified>
</cp:coreProperties>
</file>